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0"/>
  </p:notesMasterIdLst>
  <p:sldIdLst>
    <p:sldId id="256" r:id="rId2"/>
    <p:sldId id="335" r:id="rId3"/>
    <p:sldId id="366" r:id="rId4"/>
    <p:sldId id="367" r:id="rId5"/>
    <p:sldId id="273" r:id="rId6"/>
    <p:sldId id="368" r:id="rId7"/>
    <p:sldId id="369" r:id="rId8"/>
    <p:sldId id="370" r:id="rId9"/>
    <p:sldId id="371" r:id="rId10"/>
    <p:sldId id="372" r:id="rId11"/>
    <p:sldId id="373" r:id="rId12"/>
    <p:sldId id="374" r:id="rId13"/>
    <p:sldId id="375" r:id="rId14"/>
    <p:sldId id="376" r:id="rId15"/>
    <p:sldId id="377" r:id="rId16"/>
    <p:sldId id="378" r:id="rId17"/>
    <p:sldId id="379" r:id="rId18"/>
    <p:sldId id="380" r:id="rId19"/>
    <p:sldId id="381" r:id="rId20"/>
    <p:sldId id="382" r:id="rId21"/>
    <p:sldId id="383" r:id="rId22"/>
    <p:sldId id="384" r:id="rId23"/>
    <p:sldId id="385" r:id="rId24"/>
    <p:sldId id="386" r:id="rId25"/>
    <p:sldId id="387" r:id="rId26"/>
    <p:sldId id="388" r:id="rId27"/>
    <p:sldId id="389" r:id="rId28"/>
    <p:sldId id="390" r:id="rId29"/>
    <p:sldId id="391" r:id="rId30"/>
    <p:sldId id="392" r:id="rId31"/>
    <p:sldId id="393" r:id="rId32"/>
    <p:sldId id="394" r:id="rId33"/>
    <p:sldId id="395" r:id="rId34"/>
    <p:sldId id="396" r:id="rId35"/>
    <p:sldId id="397" r:id="rId36"/>
    <p:sldId id="398" r:id="rId37"/>
    <p:sldId id="399" r:id="rId38"/>
    <p:sldId id="401" r:id="rId39"/>
    <p:sldId id="402" r:id="rId40"/>
    <p:sldId id="403" r:id="rId41"/>
    <p:sldId id="404" r:id="rId42"/>
    <p:sldId id="405" r:id="rId43"/>
    <p:sldId id="406" r:id="rId44"/>
    <p:sldId id="407" r:id="rId45"/>
    <p:sldId id="408" r:id="rId46"/>
    <p:sldId id="409" r:id="rId47"/>
    <p:sldId id="410" r:id="rId48"/>
    <p:sldId id="411" r:id="rId49"/>
    <p:sldId id="412" r:id="rId50"/>
    <p:sldId id="413" r:id="rId51"/>
    <p:sldId id="414" r:id="rId52"/>
    <p:sldId id="415" r:id="rId53"/>
    <p:sldId id="416" r:id="rId54"/>
    <p:sldId id="417" r:id="rId55"/>
    <p:sldId id="418" r:id="rId56"/>
    <p:sldId id="419" r:id="rId57"/>
    <p:sldId id="420" r:id="rId58"/>
    <p:sldId id="421" r:id="rId59"/>
    <p:sldId id="422" r:id="rId60"/>
    <p:sldId id="423" r:id="rId61"/>
    <p:sldId id="424" r:id="rId62"/>
    <p:sldId id="425" r:id="rId63"/>
    <p:sldId id="426" r:id="rId64"/>
    <p:sldId id="427" r:id="rId65"/>
    <p:sldId id="428" r:id="rId66"/>
    <p:sldId id="429" r:id="rId67"/>
    <p:sldId id="430" r:id="rId68"/>
    <p:sldId id="431" r:id="rId69"/>
    <p:sldId id="432" r:id="rId70"/>
    <p:sldId id="433" r:id="rId71"/>
    <p:sldId id="434" r:id="rId72"/>
    <p:sldId id="435" r:id="rId73"/>
    <p:sldId id="436" r:id="rId74"/>
    <p:sldId id="437" r:id="rId75"/>
    <p:sldId id="438" r:id="rId76"/>
    <p:sldId id="439" r:id="rId77"/>
    <p:sldId id="440" r:id="rId78"/>
    <p:sldId id="441" r:id="rId79"/>
    <p:sldId id="442" r:id="rId80"/>
    <p:sldId id="443" r:id="rId81"/>
    <p:sldId id="444" r:id="rId82"/>
    <p:sldId id="445" r:id="rId83"/>
    <p:sldId id="446" r:id="rId84"/>
    <p:sldId id="447" r:id="rId85"/>
    <p:sldId id="448" r:id="rId86"/>
    <p:sldId id="449" r:id="rId87"/>
    <p:sldId id="450" r:id="rId88"/>
    <p:sldId id="451" r:id="rId89"/>
    <p:sldId id="452" r:id="rId90"/>
    <p:sldId id="453" r:id="rId91"/>
    <p:sldId id="454" r:id="rId92"/>
    <p:sldId id="455" r:id="rId93"/>
    <p:sldId id="456" r:id="rId94"/>
    <p:sldId id="457" r:id="rId95"/>
    <p:sldId id="458" r:id="rId96"/>
    <p:sldId id="459" r:id="rId97"/>
    <p:sldId id="460" r:id="rId98"/>
    <p:sldId id="461" r:id="rId99"/>
    <p:sldId id="462" r:id="rId100"/>
    <p:sldId id="463" r:id="rId101"/>
    <p:sldId id="464" r:id="rId102"/>
    <p:sldId id="465" r:id="rId103"/>
    <p:sldId id="466" r:id="rId104"/>
    <p:sldId id="467" r:id="rId105"/>
    <p:sldId id="468" r:id="rId106"/>
    <p:sldId id="469" r:id="rId107"/>
    <p:sldId id="470" r:id="rId108"/>
    <p:sldId id="268" r:id="rId10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70EE"/>
    <a:srgbClr val="D1B3E7"/>
    <a:srgbClr val="FFFF81"/>
    <a:srgbClr val="7E37B3"/>
    <a:srgbClr val="7131A1"/>
    <a:srgbClr val="FFFFB3"/>
    <a:srgbClr val="DEF1B5"/>
    <a:srgbClr val="DE0A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152" autoAdjust="0"/>
  </p:normalViewPr>
  <p:slideViewPr>
    <p:cSldViewPr snapToGrid="0">
      <p:cViewPr varScale="1">
        <p:scale>
          <a:sx n="74" d="100"/>
          <a:sy n="74" d="100"/>
        </p:scale>
        <p:origin x="104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CD3BCA-8732-46CA-ADDD-C24F968DBEAF}" type="datetimeFigureOut">
              <a:rPr lang="en-GB" smtClean="0"/>
              <a:t>14/12/2020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B79ED6-4970-4D84-B25C-F520A9D9210C}" type="slidenum">
              <a:rPr lang="en-GB" smtClean="0"/>
              <a:t>‹#›</a:t>
            </a:fld>
            <a:endParaRPr lang="en-GB"/>
          </a:p>
        </p:txBody>
      </p:sp>
    </p:spTree>
    <p:extLst>
      <p:ext uri="{BB962C8B-B14F-4D97-AF65-F5344CB8AC3E}">
        <p14:creationId xmlns:p14="http://schemas.microsoft.com/office/powerpoint/2010/main" val="766387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a:t>
            </a:fld>
            <a:endParaRPr lang="en-GB"/>
          </a:p>
        </p:txBody>
      </p:sp>
    </p:spTree>
    <p:extLst>
      <p:ext uri="{BB962C8B-B14F-4D97-AF65-F5344CB8AC3E}">
        <p14:creationId xmlns:p14="http://schemas.microsoft.com/office/powerpoint/2010/main" val="17116085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Adjacent siblings that use a + sign between selectors</a:t>
            </a:r>
          </a:p>
          <a:p>
            <a:endParaRPr lang="en-IN" dirty="0" smtClean="0"/>
          </a:p>
          <a:p>
            <a:r>
              <a:rPr lang="en-IN" dirty="0" smtClean="0"/>
              <a:t>General siblings that use a tilde ~ sign between selectors</a:t>
            </a:r>
          </a:p>
          <a:p>
            <a:endParaRPr lang="en-IN" dirty="0" smtClean="0"/>
          </a:p>
          <a:p>
            <a:r>
              <a:rPr lang="en-IN" dirty="0" smtClean="0"/>
              <a:t>Child that use a &gt; sign between selectors</a:t>
            </a:r>
          </a:p>
          <a:p>
            <a:endParaRPr lang="en-IN" dirty="0" smtClean="0"/>
          </a:p>
          <a:p>
            <a:r>
              <a:rPr lang="en-IN" dirty="0" smtClean="0"/>
              <a:t>Descendant that use a whitespace between selectors</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24</a:t>
            </a:fld>
            <a:endParaRPr lang="en-GB"/>
          </a:p>
        </p:txBody>
      </p:sp>
    </p:spTree>
    <p:extLst>
      <p:ext uri="{BB962C8B-B14F-4D97-AF65-F5344CB8AC3E}">
        <p14:creationId xmlns:p14="http://schemas.microsoft.com/office/powerpoint/2010/main" val="23831195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sequence of </a:t>
            </a:r>
            <a:r>
              <a:rPr lang="en-IN" dirty="0" err="1" smtClean="0"/>
              <a:t>indivisual</a:t>
            </a:r>
            <a:r>
              <a:rPr lang="en-IN" dirty="0" smtClean="0"/>
              <a:t> properties does not matter if they have different type of values.</a:t>
            </a:r>
          </a:p>
          <a:p>
            <a:r>
              <a:rPr lang="en-IN" dirty="0" smtClean="0"/>
              <a:t>If they have similar type of values special handling is needed that we will study in upcoming slides</a:t>
            </a:r>
          </a:p>
          <a:p>
            <a:r>
              <a:rPr lang="en-IN" dirty="0" smtClean="0"/>
              <a:t>We can use shorthand to set only maybe just one property like</a:t>
            </a:r>
            <a:r>
              <a:rPr lang="en-IN" baseline="0" dirty="0" smtClean="0"/>
              <a:t> border </a:t>
            </a:r>
            <a:r>
              <a:rPr lang="en-IN" baseline="0" dirty="0" err="1" smtClean="0"/>
              <a:t>color</a:t>
            </a:r>
            <a:r>
              <a:rPr lang="en-IN" baseline="0" dirty="0" smtClean="0"/>
              <a:t> and all other properties take default values</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37</a:t>
            </a:fld>
            <a:endParaRPr lang="en-GB"/>
          </a:p>
        </p:txBody>
      </p:sp>
    </p:spTree>
    <p:extLst>
      <p:ext uri="{BB962C8B-B14F-4D97-AF65-F5344CB8AC3E}">
        <p14:creationId xmlns:p14="http://schemas.microsoft.com/office/powerpoint/2010/main" val="8285421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38</a:t>
            </a:fld>
            <a:endParaRPr lang="en-GB"/>
          </a:p>
        </p:txBody>
      </p:sp>
    </p:spTree>
    <p:extLst>
      <p:ext uri="{BB962C8B-B14F-4D97-AF65-F5344CB8AC3E}">
        <p14:creationId xmlns:p14="http://schemas.microsoft.com/office/powerpoint/2010/main" val="21052370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MultipleCssClassesAndCombinedSelector</a:t>
            </a:r>
            <a:endParaRPr lang="en-IN" dirty="0" smtClean="0"/>
          </a:p>
        </p:txBody>
      </p:sp>
      <p:sp>
        <p:nvSpPr>
          <p:cNvPr id="4" name="Slide Number Placeholder 3"/>
          <p:cNvSpPr>
            <a:spLocks noGrp="1"/>
          </p:cNvSpPr>
          <p:nvPr>
            <p:ph type="sldNum" sz="quarter" idx="10"/>
          </p:nvPr>
        </p:nvSpPr>
        <p:spPr/>
        <p:txBody>
          <a:bodyPr/>
          <a:lstStyle/>
          <a:p>
            <a:fld id="{D3B79ED6-4970-4D84-B25C-F520A9D9210C}" type="slidenum">
              <a:rPr lang="en-GB" smtClean="0"/>
              <a:t>59</a:t>
            </a:fld>
            <a:endParaRPr lang="en-GB"/>
          </a:p>
        </p:txBody>
      </p:sp>
    </p:spTree>
    <p:extLst>
      <p:ext uri="{BB962C8B-B14F-4D97-AF65-F5344CB8AC3E}">
        <p14:creationId xmlns:p14="http://schemas.microsoft.com/office/powerpoint/2010/main" val="37625821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MultipleCssClassesAndCombinedSelector</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60</a:t>
            </a:fld>
            <a:endParaRPr lang="en-GB"/>
          </a:p>
        </p:txBody>
      </p:sp>
    </p:spTree>
    <p:extLst>
      <p:ext uri="{BB962C8B-B14F-4D97-AF65-F5344CB8AC3E}">
        <p14:creationId xmlns:p14="http://schemas.microsoft.com/office/powerpoint/2010/main" val="34811734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ClassesOrIds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61</a:t>
            </a:fld>
            <a:endParaRPr lang="en-GB"/>
          </a:p>
        </p:txBody>
      </p:sp>
    </p:spTree>
    <p:extLst>
      <p:ext uri="{BB962C8B-B14F-4D97-AF65-F5344CB8AC3E}">
        <p14:creationId xmlns:p14="http://schemas.microsoft.com/office/powerpoint/2010/main" val="11408524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Important</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62</a:t>
            </a:fld>
            <a:endParaRPr lang="en-GB"/>
          </a:p>
        </p:txBody>
      </p:sp>
    </p:spTree>
    <p:extLst>
      <p:ext uri="{BB962C8B-B14F-4D97-AF65-F5344CB8AC3E}">
        <p14:creationId xmlns:p14="http://schemas.microsoft.com/office/powerpoint/2010/main" val="3390709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notPseudoClass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63</a:t>
            </a:fld>
            <a:endParaRPr lang="en-GB"/>
          </a:p>
        </p:txBody>
      </p:sp>
    </p:spTree>
    <p:extLst>
      <p:ext uri="{BB962C8B-B14F-4D97-AF65-F5344CB8AC3E}">
        <p14:creationId xmlns:p14="http://schemas.microsoft.com/office/powerpoint/2010/main" val="39723081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BrowserSupport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64</a:t>
            </a:fld>
            <a:endParaRPr lang="en-GB"/>
          </a:p>
        </p:txBody>
      </p:sp>
    </p:spTree>
    <p:extLst>
      <p:ext uri="{BB962C8B-B14F-4D97-AF65-F5344CB8AC3E}">
        <p14:creationId xmlns:p14="http://schemas.microsoft.com/office/powerpoint/2010/main" val="23081936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UsefulLinks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65</a:t>
            </a:fld>
            <a:endParaRPr lang="en-GB"/>
          </a:p>
        </p:txBody>
      </p:sp>
    </p:spTree>
    <p:extLst>
      <p:ext uri="{BB962C8B-B14F-4D97-AF65-F5344CB8AC3E}">
        <p14:creationId xmlns:p14="http://schemas.microsoft.com/office/powerpoint/2010/main" val="29234275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4</a:t>
            </a:fld>
            <a:endParaRPr lang="en-GB"/>
          </a:p>
        </p:txBody>
      </p:sp>
    </p:spTree>
    <p:extLst>
      <p:ext uri="{BB962C8B-B14F-4D97-AF65-F5344CB8AC3E}">
        <p14:creationId xmlns:p14="http://schemas.microsoft.com/office/powerpoint/2010/main" val="20976780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InitialCommit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66</a:t>
            </a:fld>
            <a:endParaRPr lang="en-GB"/>
          </a:p>
        </p:txBody>
      </p:sp>
    </p:spTree>
    <p:extLst>
      <p:ext uri="{BB962C8B-B14F-4D97-AF65-F5344CB8AC3E}">
        <p14:creationId xmlns:p14="http://schemas.microsoft.com/office/powerpoint/2010/main" val="16535505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StylingPlans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67</a:t>
            </a:fld>
            <a:endParaRPr lang="en-GB"/>
          </a:p>
        </p:txBody>
      </p:sp>
    </p:spTree>
    <p:extLst>
      <p:ext uri="{BB962C8B-B14F-4D97-AF65-F5344CB8AC3E}">
        <p14:creationId xmlns:p14="http://schemas.microsoft.com/office/powerpoint/2010/main" val="14294277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StylingPlans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68</a:t>
            </a:fld>
            <a:endParaRPr lang="en-GB"/>
          </a:p>
        </p:txBody>
      </p:sp>
    </p:spTree>
    <p:extLst>
      <p:ext uri="{BB962C8B-B14F-4D97-AF65-F5344CB8AC3E}">
        <p14:creationId xmlns:p14="http://schemas.microsoft.com/office/powerpoint/2010/main" val="2168245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https://css-tricks.com/almanac/properties/b/box-shadow/</a:t>
            </a:r>
          </a:p>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RecomendedPlan</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69</a:t>
            </a:fld>
            <a:endParaRPr lang="en-GB"/>
          </a:p>
        </p:txBody>
      </p:sp>
    </p:spTree>
    <p:extLst>
      <p:ext uri="{BB962C8B-B14F-4D97-AF65-F5344CB8AC3E}">
        <p14:creationId xmlns:p14="http://schemas.microsoft.com/office/powerpoint/2010/main" val="39527077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https://css-tricks.com/almanac/properties/b/box-shadow/</a:t>
            </a:r>
          </a:p>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RecomendedPlan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70</a:t>
            </a:fld>
            <a:endParaRPr lang="en-GB"/>
          </a:p>
        </p:txBody>
      </p:sp>
    </p:spTree>
    <p:extLst>
      <p:ext uri="{BB962C8B-B14F-4D97-AF65-F5344CB8AC3E}">
        <p14:creationId xmlns:p14="http://schemas.microsoft.com/office/powerpoint/2010/main" val="32865326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https://css-tricks.com/almanac/properties/b/box-shadow/</a:t>
            </a:r>
          </a:p>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RecomendedPlan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71</a:t>
            </a:fld>
            <a:endParaRPr lang="en-GB"/>
          </a:p>
        </p:txBody>
      </p:sp>
    </p:spTree>
    <p:extLst>
      <p:ext uri="{BB962C8B-B14F-4D97-AF65-F5344CB8AC3E}">
        <p14:creationId xmlns:p14="http://schemas.microsoft.com/office/powerpoint/2010/main" val="28498245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StylingTheBadge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72</a:t>
            </a:fld>
            <a:endParaRPr lang="en-GB"/>
          </a:p>
        </p:txBody>
      </p:sp>
    </p:spTree>
    <p:extLst>
      <p:ext uri="{BB962C8B-B14F-4D97-AF65-F5344CB8AC3E}">
        <p14:creationId xmlns:p14="http://schemas.microsoft.com/office/powerpoint/2010/main" val="29463826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StylingTheList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73</a:t>
            </a:fld>
            <a:endParaRPr lang="en-GB"/>
          </a:p>
        </p:txBody>
      </p:sp>
    </p:spTree>
    <p:extLst>
      <p:ext uri="{BB962C8B-B14F-4D97-AF65-F5344CB8AC3E}">
        <p14:creationId xmlns:p14="http://schemas.microsoft.com/office/powerpoint/2010/main" val="41647295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TitleAndPrice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74</a:t>
            </a:fld>
            <a:endParaRPr lang="en-GB"/>
          </a:p>
        </p:txBody>
      </p:sp>
    </p:spTree>
    <p:extLst>
      <p:ext uri="{BB962C8B-B14F-4D97-AF65-F5344CB8AC3E}">
        <p14:creationId xmlns:p14="http://schemas.microsoft.com/office/powerpoint/2010/main" val="34876369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ImprovingActionButton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75</a:t>
            </a:fld>
            <a:endParaRPr lang="en-GB"/>
          </a:p>
        </p:txBody>
      </p:sp>
    </p:spTree>
    <p:extLst>
      <p:ext uri="{BB962C8B-B14F-4D97-AF65-F5344CB8AC3E}">
        <p14:creationId xmlns:p14="http://schemas.microsoft.com/office/powerpoint/2010/main" val="3033823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element selector is used to select an html tag .It is specified simply by writing the tag name without &lt;&gt;.Any style applied to it will apply to all such tags in the dom.</a:t>
            </a:r>
          </a:p>
          <a:p>
            <a:endParaRPr lang="en-IN" dirty="0" smtClean="0"/>
          </a:p>
          <a:p>
            <a:r>
              <a:rPr lang="en-IN" dirty="0" smtClean="0"/>
              <a:t>Class selector is used to set style for elements within</a:t>
            </a:r>
            <a:r>
              <a:rPr lang="en-IN" baseline="0" dirty="0" smtClean="0"/>
              <a:t> the same class .A class is added to any html tag by adding the class </a:t>
            </a:r>
            <a:r>
              <a:rPr lang="en-IN" baseline="0" dirty="0" err="1" smtClean="0"/>
              <a:t>attribute.It</a:t>
            </a:r>
            <a:r>
              <a:rPr lang="en-IN" baseline="0" dirty="0" smtClean="0"/>
              <a:t> is specified in </a:t>
            </a:r>
            <a:r>
              <a:rPr lang="en-IN" baseline="0" dirty="0" err="1" smtClean="0"/>
              <a:t>css</a:t>
            </a:r>
            <a:r>
              <a:rPr lang="en-IN" baseline="0" dirty="0" smtClean="0"/>
              <a:t> by adding a dot(.) followed by a </a:t>
            </a:r>
            <a:r>
              <a:rPr lang="en-IN" baseline="0" dirty="0" err="1" smtClean="0"/>
              <a:t>classs</a:t>
            </a:r>
            <a:r>
              <a:rPr lang="en-IN" baseline="0" dirty="0" smtClean="0"/>
              <a:t> name and { }.The specified styles will apply to all elements having that particular </a:t>
            </a:r>
            <a:r>
              <a:rPr lang="en-IN" baseline="0" dirty="0" err="1" smtClean="0"/>
              <a:t>class.We</a:t>
            </a:r>
            <a:r>
              <a:rPr lang="en-IN" baseline="0" dirty="0" smtClean="0"/>
              <a:t> can add any class to any element as classes are user defined .</a:t>
            </a:r>
          </a:p>
          <a:p>
            <a:endParaRPr lang="en-IN" dirty="0" smtClean="0"/>
          </a:p>
          <a:p>
            <a:r>
              <a:rPr lang="en-IN" dirty="0" smtClean="0"/>
              <a:t>Universal</a:t>
            </a:r>
            <a:r>
              <a:rPr lang="en-IN" baseline="0" dirty="0" smtClean="0"/>
              <a:t> selector is used when we want to add same style to all elements of our </a:t>
            </a:r>
            <a:r>
              <a:rPr lang="en-IN" baseline="0" dirty="0" err="1" smtClean="0"/>
              <a:t>dom.It</a:t>
            </a:r>
            <a:r>
              <a:rPr lang="en-IN" baseline="0" dirty="0" smtClean="0"/>
              <a:t> is specified by a * followed by { }.It is rarely used</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15</a:t>
            </a:fld>
            <a:endParaRPr lang="en-GB"/>
          </a:p>
        </p:txBody>
      </p:sp>
    </p:spTree>
    <p:extLst>
      <p:ext uri="{BB962C8B-B14F-4D97-AF65-F5344CB8AC3E}">
        <p14:creationId xmlns:p14="http://schemas.microsoft.com/office/powerpoint/2010/main" val="41610397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ImprovingActionButton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76</a:t>
            </a:fld>
            <a:endParaRPr lang="en-GB"/>
          </a:p>
        </p:txBody>
      </p:sp>
    </p:spTree>
    <p:extLst>
      <p:ext uri="{BB962C8B-B14F-4D97-AF65-F5344CB8AC3E}">
        <p14:creationId xmlns:p14="http://schemas.microsoft.com/office/powerpoint/2010/main" val="9819320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UnderstandingOutlines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77</a:t>
            </a:fld>
            <a:endParaRPr lang="en-GB"/>
          </a:p>
        </p:txBody>
      </p:sp>
    </p:spTree>
    <p:extLst>
      <p:ext uri="{BB962C8B-B14F-4D97-AF65-F5344CB8AC3E}">
        <p14:creationId xmlns:p14="http://schemas.microsoft.com/office/powerpoint/2010/main" val="3817172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CoreFeatureSetup</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78</a:t>
            </a:fld>
            <a:endParaRPr lang="en-GB"/>
          </a:p>
        </p:txBody>
      </p:sp>
    </p:spTree>
    <p:extLst>
      <p:ext uri="{BB962C8B-B14F-4D97-AF65-F5344CB8AC3E}">
        <p14:creationId xmlns:p14="http://schemas.microsoft.com/office/powerpoint/2010/main" val="31640431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StylingHeadline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79</a:t>
            </a:fld>
            <a:endParaRPr lang="en-GB"/>
          </a:p>
        </p:txBody>
      </p:sp>
    </p:spTree>
    <p:extLst>
      <p:ext uri="{BB962C8B-B14F-4D97-AF65-F5344CB8AC3E}">
        <p14:creationId xmlns:p14="http://schemas.microsoft.com/office/powerpoint/2010/main" val="14553866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KeyFeatureArea</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80</a:t>
            </a:fld>
            <a:endParaRPr lang="en-GB"/>
          </a:p>
        </p:txBody>
      </p:sp>
    </p:spTree>
    <p:extLst>
      <p:ext uri="{BB962C8B-B14F-4D97-AF65-F5344CB8AC3E}">
        <p14:creationId xmlns:p14="http://schemas.microsoft.com/office/powerpoint/2010/main" val="3099171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KeyFeatureArea</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81</a:t>
            </a:fld>
            <a:endParaRPr lang="en-GB"/>
          </a:p>
        </p:txBody>
      </p:sp>
    </p:spTree>
    <p:extLst>
      <p:ext uri="{BB962C8B-B14F-4D97-AF65-F5344CB8AC3E}">
        <p14:creationId xmlns:p14="http://schemas.microsoft.com/office/powerpoint/2010/main" val="24560487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AddingFooter</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82</a:t>
            </a:fld>
            <a:endParaRPr lang="en-GB"/>
          </a:p>
        </p:txBody>
      </p:sp>
    </p:spTree>
    <p:extLst>
      <p:ext uri="{BB962C8B-B14F-4D97-AF65-F5344CB8AC3E}">
        <p14:creationId xmlns:p14="http://schemas.microsoft.com/office/powerpoint/2010/main" val="377207862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AddingPackagesPage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83</a:t>
            </a:fld>
            <a:endParaRPr lang="en-GB"/>
          </a:p>
        </p:txBody>
      </p:sp>
    </p:spTree>
    <p:extLst>
      <p:ext uri="{BB962C8B-B14F-4D97-AF65-F5344CB8AC3E}">
        <p14:creationId xmlns:p14="http://schemas.microsoft.com/office/powerpoint/2010/main" val="9156939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AddingPackagesPage</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84</a:t>
            </a:fld>
            <a:endParaRPr lang="en-GB"/>
          </a:p>
        </p:txBody>
      </p:sp>
    </p:spTree>
    <p:extLst>
      <p:ext uri="{BB962C8B-B14F-4D97-AF65-F5344CB8AC3E}">
        <p14:creationId xmlns:p14="http://schemas.microsoft.com/office/powerpoint/2010/main" val="33989608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AddingPackagesPage</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85</a:t>
            </a:fld>
            <a:endParaRPr lang="en-GB"/>
          </a:p>
        </p:txBody>
      </p:sp>
    </p:spTree>
    <p:extLst>
      <p:ext uri="{BB962C8B-B14F-4D97-AF65-F5344CB8AC3E}">
        <p14:creationId xmlns:p14="http://schemas.microsoft.com/office/powerpoint/2010/main" val="16552675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id selector</a:t>
            </a:r>
            <a:r>
              <a:rPr lang="en-IN" baseline="0" dirty="0" smtClean="0"/>
              <a:t> is used to apply style to a tag having a specific </a:t>
            </a:r>
            <a:r>
              <a:rPr lang="en-IN" baseline="0" dirty="0" err="1" smtClean="0"/>
              <a:t>id.An</a:t>
            </a:r>
            <a:r>
              <a:rPr lang="en-IN" baseline="0" dirty="0" smtClean="0"/>
              <a:t> id is unique to any element so this style is applied to one </a:t>
            </a:r>
            <a:r>
              <a:rPr lang="en-IN" baseline="0" dirty="0" err="1" smtClean="0"/>
              <a:t>element.It</a:t>
            </a:r>
            <a:r>
              <a:rPr lang="en-IN" baseline="0" dirty="0" smtClean="0"/>
              <a:t> is specified by using # followed by the id followed by { }.Id are user specified so any value can be </a:t>
            </a:r>
            <a:r>
              <a:rPr lang="en-IN" baseline="0" dirty="0" err="1" smtClean="0"/>
              <a:t>added.Ids</a:t>
            </a:r>
            <a:r>
              <a:rPr lang="en-IN" baseline="0" dirty="0" smtClean="0"/>
              <a:t> can also be added to </a:t>
            </a:r>
            <a:r>
              <a:rPr lang="en-IN" baseline="0" dirty="0" err="1" smtClean="0"/>
              <a:t>url’s</a:t>
            </a:r>
            <a:r>
              <a:rPr lang="en-IN" baseline="0" dirty="0" smtClean="0"/>
              <a:t> with a # sign and the page will scroll to that element but ids can also be used for styling</a:t>
            </a:r>
          </a:p>
          <a:p>
            <a:endParaRPr lang="en-IN" baseline="0" dirty="0" smtClean="0"/>
          </a:p>
          <a:p>
            <a:r>
              <a:rPr lang="en-IN" baseline="0" dirty="0" smtClean="0"/>
              <a:t>In attribute selector we select html element by the attribute they </a:t>
            </a:r>
            <a:r>
              <a:rPr lang="en-IN" baseline="0" dirty="0" err="1" smtClean="0"/>
              <a:t>have.This</a:t>
            </a:r>
            <a:r>
              <a:rPr lang="en-IN" baseline="0" dirty="0" smtClean="0"/>
              <a:t> can thereby select multiple </a:t>
            </a:r>
            <a:r>
              <a:rPr lang="en-IN" baseline="0" dirty="0" err="1" smtClean="0"/>
              <a:t>elements.It</a:t>
            </a:r>
            <a:r>
              <a:rPr lang="en-IN" baseline="0" dirty="0" smtClean="0"/>
              <a:t> is specified by [attribute] { }.</a:t>
            </a:r>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16</a:t>
            </a:fld>
            <a:endParaRPr lang="en-GB"/>
          </a:p>
        </p:txBody>
      </p:sp>
    </p:spTree>
    <p:extLst>
      <p:ext uri="{BB962C8B-B14F-4D97-AF65-F5344CB8AC3E}">
        <p14:creationId xmlns:p14="http://schemas.microsoft.com/office/powerpoint/2010/main" val="25543390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StylingPackageLinks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86</a:t>
            </a:fld>
            <a:endParaRPr lang="en-GB"/>
          </a:p>
        </p:txBody>
      </p:sp>
    </p:spTree>
    <p:extLst>
      <p:ext uri="{BB962C8B-B14F-4D97-AF65-F5344CB8AC3E}">
        <p14:creationId xmlns:p14="http://schemas.microsoft.com/office/powerpoint/2010/main" val="240294996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StylingPackageBoxes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87</a:t>
            </a:fld>
            <a:endParaRPr lang="en-GB"/>
          </a:p>
        </p:txBody>
      </p:sp>
    </p:spTree>
    <p:extLst>
      <p:ext uri="{BB962C8B-B14F-4D97-AF65-F5344CB8AC3E}">
        <p14:creationId xmlns:p14="http://schemas.microsoft.com/office/powerpoint/2010/main" val="385317388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StylingPackageBoxes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88</a:t>
            </a:fld>
            <a:endParaRPr lang="en-GB"/>
          </a:p>
        </p:txBody>
      </p:sp>
    </p:spTree>
    <p:extLst>
      <p:ext uri="{BB962C8B-B14F-4D97-AF65-F5344CB8AC3E}">
        <p14:creationId xmlns:p14="http://schemas.microsoft.com/office/powerpoint/2010/main" val="138489581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AddingFloatToPackages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89</a:t>
            </a:fld>
            <a:endParaRPr lang="en-GB"/>
          </a:p>
        </p:txBody>
      </p:sp>
    </p:spTree>
    <p:extLst>
      <p:ext uri="{BB962C8B-B14F-4D97-AF65-F5344CB8AC3E}">
        <p14:creationId xmlns:p14="http://schemas.microsoft.com/office/powerpoint/2010/main" val="39626213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FixingHoverEffect</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90</a:t>
            </a:fld>
            <a:endParaRPr lang="en-GB"/>
          </a:p>
        </p:txBody>
      </p:sp>
    </p:spTree>
    <p:extLst>
      <p:ext uri="{BB962C8B-B14F-4D97-AF65-F5344CB8AC3E}">
        <p14:creationId xmlns:p14="http://schemas.microsoft.com/office/powerpoint/2010/main" val="402013415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FinalTouches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91</a:t>
            </a:fld>
            <a:endParaRPr lang="en-GB"/>
          </a:p>
        </p:txBody>
      </p:sp>
    </p:spTree>
    <p:extLst>
      <p:ext uri="{BB962C8B-B14F-4D97-AF65-F5344CB8AC3E}">
        <p14:creationId xmlns:p14="http://schemas.microsoft.com/office/powerpoint/2010/main" val="59129922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PositioningTheory</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92</a:t>
            </a:fld>
            <a:endParaRPr lang="en-GB"/>
          </a:p>
        </p:txBody>
      </p:sp>
    </p:spTree>
    <p:extLst>
      <p:ext uri="{BB962C8B-B14F-4D97-AF65-F5344CB8AC3E}">
        <p14:creationId xmlns:p14="http://schemas.microsoft.com/office/powerpoint/2010/main" val="364205746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PositioningTheory</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93</a:t>
            </a:fld>
            <a:endParaRPr lang="en-GB"/>
          </a:p>
        </p:txBody>
      </p:sp>
    </p:spTree>
    <p:extLst>
      <p:ext uri="{BB962C8B-B14F-4D97-AF65-F5344CB8AC3E}">
        <p14:creationId xmlns:p14="http://schemas.microsoft.com/office/powerpoint/2010/main" val="295508906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PositioningTheory</a:t>
            </a:r>
            <a:endParaRPr lang="en-IN" dirty="0" smtClean="0"/>
          </a:p>
          <a:p>
            <a:endParaRPr lang="en-IN" dirty="0" smtClean="0"/>
          </a:p>
          <a:p>
            <a:r>
              <a:rPr lang="en-IN" dirty="0" smtClean="0"/>
              <a:t>1-Consider the html doc given on the slide we have an &lt;html&gt; which contains a &lt;body&gt; which further contains three block level elements(&lt;div&gt;).</a:t>
            </a:r>
          </a:p>
          <a:p>
            <a:r>
              <a:rPr lang="en-IN" dirty="0" smtClean="0"/>
              <a:t>1-The general behaviour of these block level elements is the one specified</a:t>
            </a:r>
            <a:r>
              <a:rPr lang="en-IN" baseline="0" dirty="0" smtClean="0"/>
              <a:t> here </a:t>
            </a:r>
            <a:r>
              <a:rPr lang="en-IN" baseline="0" dirty="0" err="1" smtClean="0"/>
              <a:t>i.e</a:t>
            </a:r>
            <a:r>
              <a:rPr lang="en-IN" baseline="0" dirty="0" smtClean="0"/>
              <a:t> they occupy the entire space in the row that they are positioned in and thus they are displayed one after the another</a:t>
            </a:r>
          </a:p>
          <a:p>
            <a:r>
              <a:rPr lang="en-IN" baseline="0" dirty="0" smtClean="0"/>
              <a:t>2- This is because they are block level elements and are following the general document flow </a:t>
            </a:r>
            <a:r>
              <a:rPr lang="en-IN" baseline="0" dirty="0" err="1" smtClean="0"/>
              <a:t>i.e</a:t>
            </a:r>
            <a:r>
              <a:rPr lang="en-IN" baseline="0" dirty="0" smtClean="0"/>
              <a:t> the flow of a normal html document</a:t>
            </a:r>
          </a:p>
          <a:p>
            <a:r>
              <a:rPr lang="en-IN" baseline="0" dirty="0" smtClean="0"/>
              <a:t>3- Now the question here is </a:t>
            </a:r>
            <a:r>
              <a:rPr lang="en-IN" baseline="0" dirty="0" err="1" smtClean="0"/>
              <a:t>is</a:t>
            </a:r>
            <a:r>
              <a:rPr lang="en-IN" baseline="0" dirty="0" smtClean="0"/>
              <a:t> there some default style which forces this behaviour or makes sure that this behaviour will be followed by the elements the property is called position</a:t>
            </a:r>
          </a:p>
          <a:p>
            <a:r>
              <a:rPr lang="en-IN" baseline="0" dirty="0" smtClean="0"/>
              <a:t>4- The default value for the position property is </a:t>
            </a:r>
            <a:r>
              <a:rPr lang="en-IN" baseline="0" dirty="0" err="1" smtClean="0"/>
              <a:t>static.If</a:t>
            </a:r>
            <a:r>
              <a:rPr lang="en-IN" baseline="0" dirty="0" smtClean="0"/>
              <a:t> we don’t specify anything static position will be applied and the behaviour we noticed will apply.</a:t>
            </a:r>
          </a:p>
          <a:p>
            <a:r>
              <a:rPr lang="en-IN" baseline="0" dirty="0" smtClean="0"/>
              <a:t>5.There might situations where we want to change the normal document flow for example maybe we want to  move the first div to right upper corner of our html or maybe we want to move the second div to left upper corner of body element . All this is possible but not with default value of position the other possible values are </a:t>
            </a:r>
          </a:p>
          <a:p>
            <a:r>
              <a:rPr lang="en-IN" baseline="0" dirty="0" smtClean="0"/>
              <a:t>6.Absolute</a:t>
            </a:r>
          </a:p>
          <a:p>
            <a:r>
              <a:rPr lang="en-IN" baseline="0" dirty="0" smtClean="0"/>
              <a:t>7- relative</a:t>
            </a:r>
          </a:p>
          <a:p>
            <a:r>
              <a:rPr lang="en-IN" baseline="0" dirty="0" smtClean="0"/>
              <a:t>8-fixed</a:t>
            </a:r>
          </a:p>
          <a:p>
            <a:r>
              <a:rPr lang="en-IN" baseline="0" dirty="0" smtClean="0"/>
              <a:t>9-sticky -:This is relatively new value and thus the browser support is not so great yet</a:t>
            </a:r>
          </a:p>
          <a:p>
            <a:r>
              <a:rPr lang="en-IN" baseline="0" dirty="0" smtClean="0"/>
              <a:t>So In general we need the value of position property different than static to be able to change the position of elements</a:t>
            </a:r>
          </a:p>
          <a:p>
            <a:endParaRPr lang="en-IN" baseline="0" dirty="0" smtClean="0"/>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94</a:t>
            </a:fld>
            <a:endParaRPr lang="en-GB"/>
          </a:p>
        </p:txBody>
      </p:sp>
    </p:spTree>
    <p:extLst>
      <p:ext uri="{BB962C8B-B14F-4D97-AF65-F5344CB8AC3E}">
        <p14:creationId xmlns:p14="http://schemas.microsoft.com/office/powerpoint/2010/main" val="233417747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PositioningTheory</a:t>
            </a:r>
            <a:endParaRPr lang="en-I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With all these values of position we just specify that we want to change the position but how we want to change it or where actually the element moves still needs to be specified and for that we need some additional concepts.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1-Lets take an example of an html</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2. Lets focus on the first div and lets assume we have specified the position property to not be </a:t>
            </a:r>
            <a:r>
              <a:rPr lang="en-IN" dirty="0" err="1" smtClean="0"/>
              <a:t>static.Now</a:t>
            </a:r>
            <a:r>
              <a:rPr lang="en-IN" dirty="0" smtClean="0"/>
              <a:t> with that we told the element to move to another position and now the element asks where should I move?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3,4,5,6,7-For that we have four different options top bottom </a:t>
            </a:r>
            <a:r>
              <a:rPr lang="en-GB" dirty="0" smtClean="0"/>
              <a:t>L</a:t>
            </a:r>
            <a:r>
              <a:rPr lang="en-IN" dirty="0" smtClean="0"/>
              <a:t>eft and right. These</a:t>
            </a:r>
            <a:r>
              <a:rPr lang="en-IN" baseline="0" dirty="0" smtClean="0"/>
              <a:t> can also be used in combination. Using these properties we change the position of the element in document flow</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There is one more important concept that we need to understand for example we apply top:20px what does that mean there are different options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8-The first option is it might refer to element itself </a:t>
            </a:r>
            <a:r>
              <a:rPr lang="en-IN" dirty="0" err="1" smtClean="0"/>
              <a:t>i.e</a:t>
            </a:r>
            <a:r>
              <a:rPr lang="en-IN" dirty="0" smtClean="0"/>
              <a:t> take the current position of the element and move it up 20 </a:t>
            </a:r>
            <a:r>
              <a:rPr lang="en-IN" dirty="0" err="1" smtClean="0"/>
              <a:t>px</a:t>
            </a:r>
            <a:r>
              <a:rPr lang="en-IN"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9. Another option might be that the 20px refers to a distance maybe </a:t>
            </a:r>
            <a:r>
              <a:rPr lang="en-IN" dirty="0" err="1" smtClean="0"/>
              <a:t>maybe</a:t>
            </a:r>
            <a:r>
              <a:rPr lang="en-IN" baseline="0" dirty="0" smtClean="0"/>
              <a:t> move the element 20px from our </a:t>
            </a:r>
            <a:r>
              <a:rPr lang="en-IN" baseline="0" dirty="0" err="1" smtClean="0"/>
              <a:t>viewport.Viewport</a:t>
            </a:r>
            <a:r>
              <a:rPr lang="en-IN" baseline="0" dirty="0" smtClean="0"/>
              <a:t> simply refers to the viewable area of our browser we can translate it to browser window for simplicity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aseline="0" dirty="0" smtClean="0"/>
              <a:t>10-It may also mean that move it from top 20 </a:t>
            </a:r>
            <a:r>
              <a:rPr lang="en-IN" baseline="0" dirty="0" err="1" smtClean="0"/>
              <a:t>px</a:t>
            </a:r>
            <a:r>
              <a:rPr lang="en-IN" baseline="0" dirty="0" smtClean="0"/>
              <a:t> from out &lt;html&gt;,&lt;body&gt; or more or less any element</a:t>
            </a:r>
            <a:endParaRPr lang="en-I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11-All these options refer to the so called positioning context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95</a:t>
            </a:fld>
            <a:endParaRPr lang="en-GB"/>
          </a:p>
        </p:txBody>
      </p:sp>
    </p:spTree>
    <p:extLst>
      <p:ext uri="{BB962C8B-B14F-4D97-AF65-F5344CB8AC3E}">
        <p14:creationId xmlns:p14="http://schemas.microsoft.com/office/powerpoint/2010/main" val="3267293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17</a:t>
            </a:fld>
            <a:endParaRPr lang="en-GB"/>
          </a:p>
        </p:txBody>
      </p:sp>
    </p:spTree>
    <p:extLst>
      <p:ext uri="{BB962C8B-B14F-4D97-AF65-F5344CB8AC3E}">
        <p14:creationId xmlns:p14="http://schemas.microsoft.com/office/powerpoint/2010/main" val="60227034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WorkingWithFixedValue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96</a:t>
            </a:fld>
            <a:endParaRPr lang="en-GB"/>
          </a:p>
        </p:txBody>
      </p:sp>
    </p:spTree>
    <p:extLst>
      <p:ext uri="{BB962C8B-B14F-4D97-AF65-F5344CB8AC3E}">
        <p14:creationId xmlns:p14="http://schemas.microsoft.com/office/powerpoint/2010/main" val="279428875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WorkingWithFixedValue</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97</a:t>
            </a:fld>
            <a:endParaRPr lang="en-GB"/>
          </a:p>
        </p:txBody>
      </p:sp>
    </p:spTree>
    <p:extLst>
      <p:ext uri="{BB962C8B-B14F-4D97-AF65-F5344CB8AC3E}">
        <p14:creationId xmlns:p14="http://schemas.microsoft.com/office/powerpoint/2010/main" val="116251242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FixedNavBar</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98</a:t>
            </a:fld>
            <a:endParaRPr lang="en-GB"/>
          </a:p>
        </p:txBody>
      </p:sp>
    </p:spTree>
    <p:extLst>
      <p:ext uri="{BB962C8B-B14F-4D97-AF65-F5344CB8AC3E}">
        <p14:creationId xmlns:p14="http://schemas.microsoft.com/office/powerpoint/2010/main" val="395468805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AddBackgroundImage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99</a:t>
            </a:fld>
            <a:endParaRPr lang="en-GB"/>
          </a:p>
        </p:txBody>
      </p:sp>
    </p:spTree>
    <p:extLst>
      <p:ext uri="{BB962C8B-B14F-4D97-AF65-F5344CB8AC3E}">
        <p14:creationId xmlns:p14="http://schemas.microsoft.com/office/powerpoint/2010/main" val="150593915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UnderstandingZIndex</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100</a:t>
            </a:fld>
            <a:endParaRPr lang="en-GB"/>
          </a:p>
        </p:txBody>
      </p:sp>
    </p:spTree>
    <p:extLst>
      <p:ext uri="{BB962C8B-B14F-4D97-AF65-F5344CB8AC3E}">
        <p14:creationId xmlns:p14="http://schemas.microsoft.com/office/powerpoint/2010/main" val="282687057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AddingRecomendedBadge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101</a:t>
            </a:fld>
            <a:endParaRPr lang="en-GB"/>
          </a:p>
        </p:txBody>
      </p:sp>
    </p:spTree>
    <p:extLst>
      <p:ext uri="{BB962C8B-B14F-4D97-AF65-F5344CB8AC3E}">
        <p14:creationId xmlns:p14="http://schemas.microsoft.com/office/powerpoint/2010/main" val="423134404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AddingRecomendedBadge</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102</a:t>
            </a:fld>
            <a:endParaRPr lang="en-GB"/>
          </a:p>
        </p:txBody>
      </p:sp>
    </p:spTree>
    <p:extLst>
      <p:ext uri="{BB962C8B-B14F-4D97-AF65-F5344CB8AC3E}">
        <p14:creationId xmlns:p14="http://schemas.microsoft.com/office/powerpoint/2010/main" val="417040929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RelativePositioning</a:t>
            </a:r>
            <a:endParaRPr lang="en-IN" dirty="0" smtClean="0"/>
          </a:p>
          <a:p>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103</a:t>
            </a:fld>
            <a:endParaRPr lang="en-GB"/>
          </a:p>
        </p:txBody>
      </p:sp>
    </p:spTree>
    <p:extLst>
      <p:ext uri="{BB962C8B-B14F-4D97-AF65-F5344CB8AC3E}">
        <p14:creationId xmlns:p14="http://schemas.microsoft.com/office/powerpoint/2010/main" val="364570578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Overflow</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104</a:t>
            </a:fld>
            <a:endParaRPr lang="en-GB"/>
          </a:p>
        </p:txBody>
      </p:sp>
    </p:spTree>
    <p:extLst>
      <p:ext uri="{BB962C8B-B14F-4D97-AF65-F5344CB8AC3E}">
        <p14:creationId xmlns:p14="http://schemas.microsoft.com/office/powerpoint/2010/main" val="13953011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Sticky</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105</a:t>
            </a:fld>
            <a:endParaRPr lang="en-GB"/>
          </a:p>
        </p:txBody>
      </p:sp>
    </p:spTree>
    <p:extLst>
      <p:ext uri="{BB962C8B-B14F-4D97-AF65-F5344CB8AC3E}">
        <p14:creationId xmlns:p14="http://schemas.microsoft.com/office/powerpoint/2010/main" val="41955813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18</a:t>
            </a:fld>
            <a:endParaRPr lang="en-GB"/>
          </a:p>
        </p:txBody>
      </p:sp>
    </p:spTree>
    <p:extLst>
      <p:ext uri="{BB962C8B-B14F-4D97-AF65-F5344CB8AC3E}">
        <p14:creationId xmlns:p14="http://schemas.microsoft.com/office/powerpoint/2010/main" val="189748806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StackingContext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106</a:t>
            </a:fld>
            <a:endParaRPr lang="en-GB"/>
          </a:p>
        </p:txBody>
      </p:sp>
    </p:spTree>
    <p:extLst>
      <p:ext uri="{BB962C8B-B14F-4D97-AF65-F5344CB8AC3E}">
        <p14:creationId xmlns:p14="http://schemas.microsoft.com/office/powerpoint/2010/main" val="306982831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AssignmentQuestions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107</a:t>
            </a:fld>
            <a:endParaRPr lang="en-GB"/>
          </a:p>
        </p:txBody>
      </p:sp>
    </p:spTree>
    <p:extLst>
      <p:ext uri="{BB962C8B-B14F-4D97-AF65-F5344CB8AC3E}">
        <p14:creationId xmlns:p14="http://schemas.microsoft.com/office/powerpoint/2010/main" val="19904432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19</a:t>
            </a:fld>
            <a:endParaRPr lang="en-GB"/>
          </a:p>
        </p:txBody>
      </p:sp>
    </p:spTree>
    <p:extLst>
      <p:ext uri="{BB962C8B-B14F-4D97-AF65-F5344CB8AC3E}">
        <p14:creationId xmlns:p14="http://schemas.microsoft.com/office/powerpoint/2010/main" val="2195372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20</a:t>
            </a:fld>
            <a:endParaRPr lang="en-GB"/>
          </a:p>
        </p:txBody>
      </p:sp>
    </p:spTree>
    <p:extLst>
      <p:ext uri="{BB962C8B-B14F-4D97-AF65-F5344CB8AC3E}">
        <p14:creationId xmlns:p14="http://schemas.microsoft.com/office/powerpoint/2010/main" val="3639614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rPr>
              <a:t>&lt;Tag&gt; and ::pseudo-element selectors have the lowest priority or lowest </a:t>
            </a:r>
            <a:r>
              <a:rPr lang="en-GB" dirty="0" err="1" smtClean="0">
                <a:solidFill>
                  <a:schemeClr val="tx1"/>
                </a:solidFill>
              </a:rPr>
              <a:t>specificity.we</a:t>
            </a:r>
            <a:r>
              <a:rPr lang="en-GB" baseline="0" dirty="0" smtClean="0">
                <a:solidFill>
                  <a:schemeClr val="tx1"/>
                </a:solidFill>
              </a:rPr>
              <a:t> will study about pseudo-element selectors in upcoming slides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rPr>
              <a:t>.class , :pseudo-class and [attribute] selectors have higher </a:t>
            </a:r>
            <a:r>
              <a:rPr lang="en-GB" dirty="0" err="1" smtClean="0">
                <a:solidFill>
                  <a:schemeClr val="tx1"/>
                </a:solidFill>
              </a:rPr>
              <a:t>priorityWe</a:t>
            </a:r>
            <a:r>
              <a:rPr lang="en-GB" dirty="0" smtClean="0">
                <a:solidFill>
                  <a:schemeClr val="tx1"/>
                </a:solidFill>
              </a:rPr>
              <a:t> will also study about pseudo-classes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#Id selectors have higher specificity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There are more rules in specificity like ones concerning inheritance which we will study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Inline styles have the highest specificity</a:t>
            </a:r>
            <a:endParaRPr lang="en-GB"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solidFill>
                  <a:schemeClr val="tx1"/>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solidFill>
                <a:schemeClr val="tx1"/>
              </a:solidFill>
            </a:endParaRP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21</a:t>
            </a:fld>
            <a:endParaRPr lang="en-GB"/>
          </a:p>
        </p:txBody>
      </p:sp>
    </p:spTree>
    <p:extLst>
      <p:ext uri="{BB962C8B-B14F-4D97-AF65-F5344CB8AC3E}">
        <p14:creationId xmlns:p14="http://schemas.microsoft.com/office/powerpoint/2010/main" val="328838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14/12/2020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122181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14/12/2020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776181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14/12/2020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64578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14/12/2020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34990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14/12/2020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29019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14/12/2020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89270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14/12/2020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712605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14/12/2020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9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14/12/2020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213546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14/12/2020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4073623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BA8270-C9CF-44CA-BE5A-02C2BDCCEDE4}" type="datetimeFigureOut">
              <a:rPr lang="en-GB" smtClean="0"/>
              <a:t>14/12/2020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745901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BA8270-C9CF-44CA-BE5A-02C2BDCCEDE4}" type="datetimeFigureOut">
              <a:rPr lang="en-GB" smtClean="0"/>
              <a:t>14/12/2020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869050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BA8270-C9CF-44CA-BE5A-02C2BDCCEDE4}" type="datetimeFigureOut">
              <a:rPr lang="en-GB" smtClean="0"/>
              <a:t>14/12/2020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111437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BA8270-C9CF-44CA-BE5A-02C2BDCCEDE4}" type="datetimeFigureOut">
              <a:rPr lang="en-GB" smtClean="0"/>
              <a:t>14/12/2020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069358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14/12/2020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547771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14/12/2020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998311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4BA8270-C9CF-44CA-BE5A-02C2BDCCEDE4}" type="datetimeFigureOut">
              <a:rPr lang="en-GB" smtClean="0"/>
              <a:t>14/12/2020</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EE88D44-B0F9-416B-870C-F232425C1729}" type="slidenum">
              <a:rPr lang="en-GB" smtClean="0"/>
              <a:t>‹#›</a:t>
            </a:fld>
            <a:endParaRPr lang="en-GB"/>
          </a:p>
        </p:txBody>
      </p:sp>
    </p:spTree>
    <p:extLst>
      <p:ext uri="{BB962C8B-B14F-4D97-AF65-F5344CB8AC3E}">
        <p14:creationId xmlns:p14="http://schemas.microsoft.com/office/powerpoint/2010/main" val="11383188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developer.mozilla.org/en-US/docs/Web/CSS" TargetMode="External"/><Relationship Id="rId2" Type="http://schemas.openxmlformats.org/officeDocument/2006/relationships/hyperlink" Target="https://developer.mozilla.org/en-US/docs/Web/CSS/Reference" TargetMode="External"/><Relationship Id="rId1" Type="http://schemas.openxmlformats.org/officeDocument/2006/relationships/slideLayout" Target="../slideLayouts/slideLayout2.xml"/><Relationship Id="rId6" Type="http://schemas.openxmlformats.org/officeDocument/2006/relationships/hyperlink" Target="https://developer.mozilla.org/en-US/docs/Web/CSS/Specificity" TargetMode="External"/><Relationship Id="rId5" Type="http://schemas.openxmlformats.org/officeDocument/2006/relationships/hyperlink" Target="https://developer.mozilla.org/en-US/docs/Learn/CSS/Introduction_to_CSS/Combinators_and_multiple_selectors" TargetMode="External"/><Relationship Id="rId4" Type="http://schemas.openxmlformats.org/officeDocument/2006/relationships/hyperlink" Target="https://developer.mozilla.org/en-US/docs/Web/CSS/CSS_Properties_Reference"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w3.org/TR/#tr_Cascading_Style_Sheets__CSS__Working_Group"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http://www.caniuse.com/"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hyperlink" Target="https://stackoverflow.com/questions/12889362/difference-between-id-and-class-in-css-and-when-to-use-it"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s://caniuse.com/" TargetMode="External"/><Relationship Id="rId5" Type="http://schemas.openxmlformats.org/officeDocument/2006/relationships/hyperlink" Target="https://developer.mozilla.org/en-US/docs/Web/CSS/:not" TargetMode="External"/><Relationship Id="rId4" Type="http://schemas.openxmlformats.org/officeDocument/2006/relationships/hyperlink" Target="https://css-tricks.com/when-using-important-is-the-right-choice/" TargetMode="Externa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localhost:3000/"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err="1" smtClean="0"/>
              <a:t>Css</a:t>
            </a:r>
            <a:endParaRPr lang="en-GB" dirty="0"/>
          </a:p>
        </p:txBody>
      </p:sp>
      <p:sp>
        <p:nvSpPr>
          <p:cNvPr id="3" name="Subtitle 2"/>
          <p:cNvSpPr>
            <a:spLocks noGrp="1"/>
          </p:cNvSpPr>
          <p:nvPr>
            <p:ph type="subTitle" idx="1"/>
          </p:nvPr>
        </p:nvSpPr>
        <p:spPr/>
        <p:txBody>
          <a:bodyPr/>
          <a:lstStyle/>
          <a:p>
            <a:r>
              <a:rPr lang="en-IN" dirty="0" smtClean="0"/>
              <a:t>By: Rudhra Koul</a:t>
            </a:r>
            <a:endParaRPr lang="en-GB" dirty="0"/>
          </a:p>
        </p:txBody>
      </p:sp>
    </p:spTree>
    <p:extLst>
      <p:ext uri="{BB962C8B-B14F-4D97-AF65-F5344CB8AC3E}">
        <p14:creationId xmlns:p14="http://schemas.microsoft.com/office/powerpoint/2010/main" val="29758340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&lt;style&gt; Tag &amp; </a:t>
            </a:r>
            <a:r>
              <a:rPr lang="en-IN" sz="2800" dirty="0" smtClean="0"/>
              <a:t>Internal CSS</a:t>
            </a:r>
            <a:endParaRPr lang="en-GB" sz="2800" dirty="0"/>
          </a:p>
        </p:txBody>
      </p:sp>
      <p:sp>
        <p:nvSpPr>
          <p:cNvPr id="3" name="Content Placeholder 2"/>
          <p:cNvSpPr>
            <a:spLocks noGrp="1"/>
          </p:cNvSpPr>
          <p:nvPr>
            <p:ph idx="1"/>
          </p:nvPr>
        </p:nvSpPr>
        <p:spPr>
          <a:xfrm>
            <a:off x="677334" y="1013253"/>
            <a:ext cx="8596668" cy="5634682"/>
          </a:xfrm>
        </p:spPr>
        <p:txBody>
          <a:bodyPr/>
          <a:lstStyle/>
          <a:p>
            <a:r>
              <a:rPr lang="en-IN" dirty="0" smtClean="0"/>
              <a:t>Since we know the inline styles are bad lets use an alternative so first just remove the inline style</a:t>
            </a:r>
          </a:p>
          <a:p>
            <a:r>
              <a:rPr lang="en-IN" dirty="0" smtClean="0"/>
              <a:t>The second option is called Internal CSS it uses the head section of html</a:t>
            </a:r>
          </a:p>
          <a:p>
            <a:r>
              <a:rPr lang="en-IN" dirty="0" smtClean="0"/>
              <a:t>Inside the head section we can add a &lt;style&gt;&lt;/style&gt; tag and add our </a:t>
            </a:r>
            <a:r>
              <a:rPr lang="en-IN" dirty="0" err="1" smtClean="0"/>
              <a:t>css</a:t>
            </a:r>
            <a:r>
              <a:rPr lang="en-IN" dirty="0" smtClean="0"/>
              <a:t> inside it.</a:t>
            </a:r>
          </a:p>
          <a:p>
            <a:r>
              <a:rPr lang="en-IN" dirty="0" smtClean="0"/>
              <a:t>Thi</a:t>
            </a:r>
            <a:r>
              <a:rPr lang="en-IN" dirty="0"/>
              <a:t>s also uses the same property value assignment we used in the inline </a:t>
            </a:r>
            <a:r>
              <a:rPr lang="en-IN" dirty="0" err="1"/>
              <a:t>css</a:t>
            </a:r>
            <a:endParaRPr lang="en-IN" dirty="0" smtClean="0"/>
          </a:p>
          <a:p>
            <a:r>
              <a:rPr lang="en-IN" dirty="0" smtClean="0"/>
              <a:t>We just need one additional thing here that is something called as a selector to signify to which element in our </a:t>
            </a:r>
            <a:r>
              <a:rPr lang="en-IN" dirty="0" err="1" smtClean="0"/>
              <a:t>dom</a:t>
            </a:r>
            <a:r>
              <a:rPr lang="en-IN" dirty="0" smtClean="0"/>
              <a:t> we want to apply the style to.</a:t>
            </a:r>
          </a:p>
          <a:p>
            <a:r>
              <a:rPr lang="en-IN" dirty="0" smtClean="0"/>
              <a:t>We add a selector simply by writing the tag name without the angle brackets followed by curly braces and add our style </a:t>
            </a:r>
            <a:r>
              <a:rPr lang="en-IN" dirty="0" err="1" smtClean="0"/>
              <a:t>decleration</a:t>
            </a:r>
            <a:r>
              <a:rPr lang="en-IN" dirty="0" smtClean="0"/>
              <a:t> inside the curly braces</a:t>
            </a:r>
          </a:p>
          <a:p>
            <a:r>
              <a:rPr lang="en-IN" dirty="0" smtClean="0"/>
              <a:t>Lets add such a style to our section  &lt;style&gt; section { background:#ff1b668;}&lt;/style&gt;</a:t>
            </a:r>
          </a:p>
          <a:p>
            <a:r>
              <a:rPr lang="en-IN" dirty="0" smtClean="0"/>
              <a:t>This way we are telling CSS to look for all section elements on our page and apply background red to them.</a:t>
            </a:r>
          </a:p>
          <a:p>
            <a:r>
              <a:rPr lang="en-IN" dirty="0" smtClean="0"/>
              <a:t>If we now open the browser we will again see the style applied</a:t>
            </a:r>
            <a:endParaRPr lang="en-GB" dirty="0"/>
          </a:p>
        </p:txBody>
      </p:sp>
    </p:spTree>
    <p:extLst>
      <p:ext uri="{BB962C8B-B14F-4D97-AF65-F5344CB8AC3E}">
        <p14:creationId xmlns:p14="http://schemas.microsoft.com/office/powerpoint/2010/main" val="427382446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5"/>
            <a:ext cx="8596668" cy="502227"/>
          </a:xfrm>
        </p:spPr>
        <p:txBody>
          <a:bodyPr>
            <a:normAutofit fontScale="90000"/>
          </a:bodyPr>
          <a:lstStyle/>
          <a:p>
            <a:r>
              <a:rPr lang="en-GB" dirty="0"/>
              <a:t>Understanding the Z-Index</a:t>
            </a:r>
          </a:p>
        </p:txBody>
      </p:sp>
      <p:sp>
        <p:nvSpPr>
          <p:cNvPr id="3" name="Content Placeholder 2"/>
          <p:cNvSpPr>
            <a:spLocks noGrp="1"/>
          </p:cNvSpPr>
          <p:nvPr>
            <p:ph idx="1"/>
          </p:nvPr>
        </p:nvSpPr>
        <p:spPr>
          <a:xfrm>
            <a:off x="301335" y="685801"/>
            <a:ext cx="11533909" cy="6068290"/>
          </a:xfrm>
        </p:spPr>
        <p:txBody>
          <a:bodyPr>
            <a:normAutofit lnSpcReduction="10000"/>
          </a:bodyPr>
          <a:lstStyle/>
          <a:p>
            <a:r>
              <a:rPr lang="en-GB" dirty="0" smtClean="0"/>
              <a:t>So The question here is why is our background image not really a background image?</a:t>
            </a:r>
          </a:p>
          <a:p>
            <a:r>
              <a:rPr lang="en-GB" dirty="0" smtClean="0"/>
              <a:t>This is because till now we just positioned our elements along the x-axis or the y-axis but we also need a way to position them along z-</a:t>
            </a:r>
            <a:r>
              <a:rPr lang="en-GB" dirty="0" err="1" smtClean="0"/>
              <a:t>axis.We</a:t>
            </a:r>
            <a:r>
              <a:rPr lang="en-GB" dirty="0" smtClean="0"/>
              <a:t> can actually do that in </a:t>
            </a:r>
            <a:r>
              <a:rPr lang="en-GB" dirty="0" err="1" smtClean="0"/>
              <a:t>css</a:t>
            </a:r>
            <a:r>
              <a:rPr lang="en-GB" dirty="0" smtClean="0"/>
              <a:t> using a property called z-index.</a:t>
            </a:r>
          </a:p>
          <a:p>
            <a:r>
              <a:rPr lang="en-GB" dirty="0" smtClean="0"/>
              <a:t>Z-index represents the position of an element along the z-</a:t>
            </a:r>
            <a:r>
              <a:rPr lang="en-GB" dirty="0" err="1" smtClean="0"/>
              <a:t>axis.its</a:t>
            </a:r>
            <a:r>
              <a:rPr lang="en-GB" dirty="0" smtClean="0"/>
              <a:t> default value is auto for understanding purposes lets assume auto means 0.</a:t>
            </a:r>
          </a:p>
          <a:p>
            <a:r>
              <a:rPr lang="en-GB" dirty="0" smtClean="0"/>
              <a:t>So to place an element above any other the z index should be greater than 0 like 1,2,3, 100 </a:t>
            </a:r>
            <a:r>
              <a:rPr lang="en-GB" dirty="0" err="1" smtClean="0"/>
              <a:t>etc</a:t>
            </a:r>
            <a:endParaRPr lang="en-GB" dirty="0" smtClean="0"/>
          </a:p>
          <a:p>
            <a:r>
              <a:rPr lang="en-GB" dirty="0" smtClean="0"/>
              <a:t>To place an element below another the z index should be lower than 0 </a:t>
            </a:r>
            <a:r>
              <a:rPr lang="en-GB" dirty="0" err="1" smtClean="0"/>
              <a:t>ie</a:t>
            </a:r>
            <a:r>
              <a:rPr lang="en-GB" dirty="0" smtClean="0"/>
              <a:t> -1,-2, -44 </a:t>
            </a:r>
            <a:r>
              <a:rPr lang="en-GB" dirty="0" err="1" smtClean="0"/>
              <a:t>etc</a:t>
            </a:r>
            <a:endParaRPr lang="en-GB" dirty="0" smtClean="0"/>
          </a:p>
          <a:p>
            <a:r>
              <a:rPr lang="en-GB" dirty="0" smtClean="0"/>
              <a:t>Z-index only works for elements that have the value of position different from static.so to change the z-index we have to apply a position property.</a:t>
            </a:r>
          </a:p>
          <a:p>
            <a:r>
              <a:rPr lang="en-GB" dirty="0" smtClean="0"/>
              <a:t>So now we know that all our elements on the packages page have a z-index value 0 by default so to move our background image below other elements lets add z-index:-1; to the .background{ } selector.</a:t>
            </a:r>
          </a:p>
          <a:p>
            <a:r>
              <a:rPr lang="en-GB" dirty="0" smtClean="0"/>
              <a:t>Now if we change the z-index to 1 for our background we will notice it is above our packages as well as above the </a:t>
            </a:r>
            <a:r>
              <a:rPr lang="en-GB" dirty="0" err="1" smtClean="0"/>
              <a:t>nav</a:t>
            </a:r>
            <a:r>
              <a:rPr lang="en-GB" dirty="0" smtClean="0"/>
              <a:t> bar but if we add a z-index of 1 to main-header{} selector in our shared.css we will notice that the </a:t>
            </a:r>
            <a:r>
              <a:rPr lang="en-GB" dirty="0" err="1" smtClean="0"/>
              <a:t>the</a:t>
            </a:r>
            <a:r>
              <a:rPr lang="en-GB" dirty="0" smtClean="0"/>
              <a:t> </a:t>
            </a:r>
            <a:r>
              <a:rPr lang="en-GB" dirty="0" err="1" smtClean="0"/>
              <a:t>nav</a:t>
            </a:r>
            <a:r>
              <a:rPr lang="en-GB" dirty="0" smtClean="0"/>
              <a:t> bar is still at the top of our background</a:t>
            </a:r>
          </a:p>
          <a:p>
            <a:r>
              <a:rPr lang="en-GB" dirty="0" smtClean="0"/>
              <a:t>Actually when we have two elements with same z-index the order in which the elements occur in the html takes precedence and since our header comes after the background image it is displayed above it when both have same z-index value.</a:t>
            </a:r>
          </a:p>
          <a:p>
            <a:r>
              <a:rPr lang="en-GB" dirty="0" smtClean="0"/>
              <a:t>Remove z-index from main-header{} and change the value of z-index back to -1 in .background and we have a working background image and  </a:t>
            </a:r>
            <a:r>
              <a:rPr lang="en-GB" dirty="0" err="1" smtClean="0"/>
              <a:t>nav</a:t>
            </a:r>
            <a:r>
              <a:rPr lang="en-GB" dirty="0" smtClean="0"/>
              <a:t> bar again.</a:t>
            </a:r>
          </a:p>
          <a:p>
            <a:endParaRPr lang="en-GB" dirty="0" smtClean="0"/>
          </a:p>
          <a:p>
            <a:endParaRPr lang="en-GB" dirty="0"/>
          </a:p>
        </p:txBody>
      </p:sp>
    </p:spTree>
    <p:extLst>
      <p:ext uri="{BB962C8B-B14F-4D97-AF65-F5344CB8AC3E}">
        <p14:creationId xmlns:p14="http://schemas.microsoft.com/office/powerpoint/2010/main" val="202021529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197" y="121227"/>
            <a:ext cx="11178693" cy="564573"/>
          </a:xfrm>
        </p:spPr>
        <p:txBody>
          <a:bodyPr>
            <a:normAutofit fontScale="90000"/>
          </a:bodyPr>
          <a:lstStyle/>
          <a:p>
            <a:r>
              <a:rPr lang="en-IN" dirty="0"/>
              <a:t>Adding a </a:t>
            </a:r>
            <a:r>
              <a:rPr lang="en-IN" dirty="0" smtClean="0"/>
              <a:t>Recommended Badge </a:t>
            </a:r>
            <a:r>
              <a:rPr lang="en-IN" dirty="0"/>
              <a:t>to </a:t>
            </a:r>
            <a:r>
              <a:rPr lang="en-IN" dirty="0" smtClean="0"/>
              <a:t>our Plus </a:t>
            </a:r>
            <a:r>
              <a:rPr lang="en-IN" dirty="0"/>
              <a:t>Package</a:t>
            </a:r>
            <a:endParaRPr lang="en-GB" dirty="0"/>
          </a:p>
        </p:txBody>
      </p:sp>
      <p:sp>
        <p:nvSpPr>
          <p:cNvPr id="3" name="Content Placeholder 2"/>
          <p:cNvSpPr>
            <a:spLocks noGrp="1"/>
          </p:cNvSpPr>
          <p:nvPr>
            <p:ph idx="1"/>
          </p:nvPr>
        </p:nvSpPr>
        <p:spPr>
          <a:xfrm>
            <a:off x="259773" y="872836"/>
            <a:ext cx="11378045" cy="5777345"/>
          </a:xfrm>
        </p:spPr>
        <p:txBody>
          <a:bodyPr>
            <a:normAutofit lnSpcReduction="10000"/>
          </a:bodyPr>
          <a:lstStyle/>
          <a:p>
            <a:r>
              <a:rPr lang="en-IN" dirty="0" smtClean="0"/>
              <a:t>Now lets add a recommended badge to our plus package to do that add an &lt;h2&gt; tag to the &lt;a&gt; tag in the section representing the plus package right after the &lt;h1&gt; tag .Add a class package-badge to </a:t>
            </a:r>
            <a:r>
              <a:rPr lang="en-IN" dirty="0" err="1" smtClean="0"/>
              <a:t>it.And</a:t>
            </a:r>
            <a:r>
              <a:rPr lang="en-IN" dirty="0" smtClean="0"/>
              <a:t> add a text RECOMMENDED to the &lt;h2&gt; tag</a:t>
            </a:r>
          </a:p>
          <a:p>
            <a:r>
              <a:rPr lang="en-IN" dirty="0" smtClean="0"/>
              <a:t>Add a class selector .</a:t>
            </a:r>
            <a:r>
              <a:rPr lang="en-GB" dirty="0"/>
              <a:t> </a:t>
            </a:r>
            <a:r>
              <a:rPr lang="en-GB" dirty="0" err="1"/>
              <a:t>package__</a:t>
            </a:r>
            <a:r>
              <a:rPr lang="en-GB" dirty="0" err="1" smtClean="0"/>
              <a:t>badge</a:t>
            </a:r>
            <a:r>
              <a:rPr lang="en-GB" dirty="0" smtClean="0"/>
              <a:t>{ } for this badge to our packages.css </a:t>
            </a:r>
            <a:r>
              <a:rPr lang="en-GB" dirty="0" err="1" smtClean="0"/>
              <a:t>file.Add</a:t>
            </a:r>
            <a:r>
              <a:rPr lang="en-GB" dirty="0" smtClean="0"/>
              <a:t> a </a:t>
            </a:r>
            <a:r>
              <a:rPr lang="en-GB" dirty="0" err="1" smtClean="0"/>
              <a:t>position:fixed</a:t>
            </a:r>
            <a:r>
              <a:rPr lang="en-GB" dirty="0" smtClean="0"/>
              <a:t>; to </a:t>
            </a:r>
            <a:r>
              <a:rPr lang="en-GB" dirty="0" err="1" smtClean="0"/>
              <a:t>it.Now</a:t>
            </a:r>
            <a:r>
              <a:rPr lang="en-GB" dirty="0" smtClean="0"/>
              <a:t> the badge is removed from the document flow we can add </a:t>
            </a:r>
            <a:r>
              <a:rPr lang="en-GB" dirty="0" err="1" smtClean="0"/>
              <a:t>top,left</a:t>
            </a:r>
            <a:r>
              <a:rPr lang="en-GB" dirty="0" smtClean="0"/>
              <a:t> </a:t>
            </a:r>
            <a:r>
              <a:rPr lang="en-GB" dirty="0" err="1" smtClean="0"/>
              <a:t>etc</a:t>
            </a:r>
            <a:r>
              <a:rPr lang="en-GB" dirty="0" smtClean="0"/>
              <a:t> properties to position it according to the view port but now it will be fixed and when we scroll it wont move with our package.</a:t>
            </a:r>
          </a:p>
          <a:p>
            <a:r>
              <a:rPr lang="en-IN" dirty="0" smtClean="0"/>
              <a:t>Lets try it out add top:0,left:0 the badge sticks to the top of our </a:t>
            </a:r>
            <a:r>
              <a:rPr lang="en-IN" dirty="0" err="1" smtClean="0"/>
              <a:t>html.Lets</a:t>
            </a:r>
            <a:r>
              <a:rPr lang="en-IN" dirty="0" smtClean="0"/>
              <a:t> change the value to maybe top:100 left:500px we are almost at the position we want our badge to be but this is a bad ,cumbersome and error prone way. Also since it is removed from document flow it does not scroll with the page.</a:t>
            </a:r>
          </a:p>
          <a:p>
            <a:r>
              <a:rPr lang="en-IN" dirty="0" smtClean="0"/>
              <a:t>Lets try another value for the position .Change it to </a:t>
            </a:r>
            <a:r>
              <a:rPr lang="en-IN" dirty="0" err="1" smtClean="0"/>
              <a:t>position:absolute</a:t>
            </a:r>
            <a:r>
              <a:rPr lang="en-IN" dirty="0" smtClean="0"/>
              <a:t>;.We will notice the element is no longer stuck to the viewport but what is it stuck to now?</a:t>
            </a:r>
          </a:p>
          <a:p>
            <a:r>
              <a:rPr lang="en-IN" dirty="0" smtClean="0"/>
              <a:t>For position absolute the positioning context is defined based on 2 cases:</a:t>
            </a:r>
          </a:p>
          <a:p>
            <a:pPr lvl="1"/>
            <a:r>
              <a:rPr lang="en-IN" dirty="0" smtClean="0"/>
              <a:t>If none of the ancestors have the position property applied the positioning context refers to the html element</a:t>
            </a:r>
          </a:p>
          <a:p>
            <a:pPr lvl="1"/>
            <a:r>
              <a:rPr lang="en-IN" dirty="0" smtClean="0"/>
              <a:t>If we have the second case that we have a positioned ancestor that ancestor is the positioning context.</a:t>
            </a:r>
          </a:p>
          <a:p>
            <a:r>
              <a:rPr lang="en-IN" dirty="0" smtClean="0"/>
              <a:t>So in our case it is the &lt;html&gt; element we can verify that by adding top:0 and we will notice that the badge is stuck to html element.</a:t>
            </a:r>
          </a:p>
          <a:p>
            <a:r>
              <a:rPr lang="en-IN" dirty="0" smtClean="0"/>
              <a:t>If we try to change it and add </a:t>
            </a:r>
            <a:r>
              <a:rPr lang="en-IN" dirty="0" err="1" smtClean="0"/>
              <a:t>position:absolute</a:t>
            </a:r>
            <a:r>
              <a:rPr lang="en-IN" dirty="0" smtClean="0"/>
              <a:t> to the .packages{} selector our badge will stick to the package but the package itself will stick to &lt;html&gt; and also the elements are removed from the document flow breaking our website</a:t>
            </a:r>
            <a:endParaRPr lang="en-GB" dirty="0" smtClean="0"/>
          </a:p>
          <a:p>
            <a:endParaRPr lang="en-IN" dirty="0" smtClean="0"/>
          </a:p>
          <a:p>
            <a:endParaRPr lang="en-GB" dirty="0"/>
          </a:p>
        </p:txBody>
      </p:sp>
    </p:spTree>
    <p:extLst>
      <p:ext uri="{BB962C8B-B14F-4D97-AF65-F5344CB8AC3E}">
        <p14:creationId xmlns:p14="http://schemas.microsoft.com/office/powerpoint/2010/main" val="367003630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197" y="121227"/>
            <a:ext cx="11178693" cy="564573"/>
          </a:xfrm>
        </p:spPr>
        <p:txBody>
          <a:bodyPr>
            <a:normAutofit fontScale="90000"/>
          </a:bodyPr>
          <a:lstStyle/>
          <a:p>
            <a:r>
              <a:rPr lang="en-IN" dirty="0"/>
              <a:t>Adding a </a:t>
            </a:r>
            <a:r>
              <a:rPr lang="en-IN" dirty="0" smtClean="0"/>
              <a:t>Recommended Badge </a:t>
            </a:r>
            <a:r>
              <a:rPr lang="en-IN" dirty="0"/>
              <a:t>to </a:t>
            </a:r>
            <a:r>
              <a:rPr lang="en-IN" dirty="0" smtClean="0"/>
              <a:t>our Plus </a:t>
            </a:r>
            <a:r>
              <a:rPr lang="en-IN" dirty="0"/>
              <a:t>Package</a:t>
            </a:r>
            <a:endParaRPr lang="en-GB" dirty="0"/>
          </a:p>
        </p:txBody>
      </p:sp>
      <p:sp>
        <p:nvSpPr>
          <p:cNvPr id="3" name="Content Placeholder 2"/>
          <p:cNvSpPr>
            <a:spLocks noGrp="1"/>
          </p:cNvSpPr>
          <p:nvPr>
            <p:ph idx="1"/>
          </p:nvPr>
        </p:nvSpPr>
        <p:spPr>
          <a:xfrm>
            <a:off x="259773" y="872836"/>
            <a:ext cx="11378045" cy="5777345"/>
          </a:xfrm>
        </p:spPr>
        <p:txBody>
          <a:bodyPr>
            <a:normAutofit lnSpcReduction="10000"/>
          </a:bodyPr>
          <a:lstStyle/>
          <a:p>
            <a:r>
              <a:rPr lang="en-IN" dirty="0" smtClean="0"/>
              <a:t>Lets try another value for </a:t>
            </a:r>
            <a:r>
              <a:rPr lang="en-IN" dirty="0" err="1" smtClean="0"/>
              <a:t>position:relative</a:t>
            </a:r>
            <a:r>
              <a:rPr lang="en-IN" dirty="0" smtClean="0"/>
              <a:t> for packages</a:t>
            </a:r>
          </a:p>
          <a:p>
            <a:r>
              <a:rPr lang="en-IN" dirty="0" smtClean="0"/>
              <a:t>We will notice that now our website doesn’t crash .Package class is  not taken out of document flow and now since the badge has </a:t>
            </a:r>
            <a:r>
              <a:rPr lang="en-IN" dirty="0" err="1" smtClean="0"/>
              <a:t>position:absolute</a:t>
            </a:r>
            <a:r>
              <a:rPr lang="en-IN" dirty="0" smtClean="0"/>
              <a:t> and it has a positioned ancestor the positioning context now is packages for the badge.</a:t>
            </a:r>
          </a:p>
          <a:p>
            <a:r>
              <a:rPr lang="en-IN" dirty="0" smtClean="0"/>
              <a:t>So till now we learnt that fixed and absolute are quiet comparable both take the elements out of document flow.</a:t>
            </a:r>
          </a:p>
          <a:p>
            <a:r>
              <a:rPr lang="en-IN" dirty="0" smtClean="0"/>
              <a:t>For fixed the positioning context is always the viewport and for absolute it is either &lt;html&gt; if there is not positioned ancestor or the positioned ancestor is one exists.</a:t>
            </a:r>
          </a:p>
          <a:p>
            <a:r>
              <a:rPr lang="en-IN" dirty="0" smtClean="0"/>
              <a:t>The relative position doesn’t take the element out of document </a:t>
            </a:r>
            <a:r>
              <a:rPr lang="en-IN" dirty="0" err="1" smtClean="0"/>
              <a:t>flow.We</a:t>
            </a:r>
            <a:r>
              <a:rPr lang="en-IN" dirty="0" smtClean="0"/>
              <a:t> will dive deeper into relative positioning in upcoming slides.</a:t>
            </a:r>
          </a:p>
          <a:p>
            <a:r>
              <a:rPr lang="en-IN" dirty="0" smtClean="0"/>
              <a:t>Now our badge is inside the plus package box lets first style its appearance then work on its position .</a:t>
            </a:r>
          </a:p>
          <a:p>
            <a:r>
              <a:rPr lang="en-IN" dirty="0" smtClean="0"/>
              <a:t>Lets change the font-size:12px,color:white ,background:#ff5454; padding:8px;</a:t>
            </a:r>
          </a:p>
          <a:p>
            <a:r>
              <a:rPr lang="en-IN" dirty="0" smtClean="0"/>
              <a:t>Now we know that the positioning context is the package so lets position the badge inside it we need to move it to top right but not stick it to the edge so lets change top:0;,remove left and add right:0; but to keep it a bit away from edges lets add a mergin:20px;</a:t>
            </a:r>
          </a:p>
          <a:p>
            <a:r>
              <a:rPr lang="en-IN" dirty="0" smtClean="0"/>
              <a:t>We now have the badge positioned correctly but we will notice that when we scroll the packages are above the navigation bar now to fix that we move the navigation bar up in the z-axis by adding z-index:1 to .main-header{} selector in shared.css</a:t>
            </a:r>
            <a:endParaRPr lang="en-GB" dirty="0" smtClean="0"/>
          </a:p>
          <a:p>
            <a:endParaRPr lang="en-IN" dirty="0" smtClean="0"/>
          </a:p>
          <a:p>
            <a:endParaRPr lang="en-GB" dirty="0"/>
          </a:p>
        </p:txBody>
      </p:sp>
    </p:spTree>
    <p:extLst>
      <p:ext uri="{BB962C8B-B14F-4D97-AF65-F5344CB8AC3E}">
        <p14:creationId xmlns:p14="http://schemas.microsoft.com/office/powerpoint/2010/main" val="403725681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62" y="0"/>
            <a:ext cx="8596668" cy="585355"/>
          </a:xfrm>
        </p:spPr>
        <p:txBody>
          <a:bodyPr>
            <a:normAutofit fontScale="90000"/>
          </a:bodyPr>
          <a:lstStyle/>
          <a:p>
            <a:r>
              <a:rPr lang="en-IN" dirty="0"/>
              <a:t>Diving Deeper into Relative Positioning</a:t>
            </a:r>
            <a:endParaRPr lang="en-GB" dirty="0"/>
          </a:p>
        </p:txBody>
      </p:sp>
      <p:sp>
        <p:nvSpPr>
          <p:cNvPr id="3" name="Content Placeholder 2"/>
          <p:cNvSpPr>
            <a:spLocks noGrp="1"/>
          </p:cNvSpPr>
          <p:nvPr>
            <p:ph idx="1"/>
          </p:nvPr>
        </p:nvSpPr>
        <p:spPr>
          <a:xfrm>
            <a:off x="207817" y="696191"/>
            <a:ext cx="11668991" cy="5777345"/>
          </a:xfrm>
        </p:spPr>
        <p:txBody>
          <a:bodyPr>
            <a:normAutofit fontScale="92500" lnSpcReduction="10000"/>
          </a:bodyPr>
          <a:lstStyle/>
          <a:p>
            <a:r>
              <a:rPr lang="en-IN" dirty="0" smtClean="0"/>
              <a:t>For a better understanding of relative positioning I have again changed the code to the same simple page we used to study the fixed value.</a:t>
            </a:r>
          </a:p>
          <a:p>
            <a:r>
              <a:rPr lang="en-IN" dirty="0" smtClean="0"/>
              <a:t>Just for a recap about what the code was </a:t>
            </a:r>
            <a:r>
              <a:rPr lang="en-GB" dirty="0" smtClean="0"/>
              <a:t>, the </a:t>
            </a:r>
            <a:r>
              <a:rPr lang="en-GB" dirty="0"/>
              <a:t>index.html contains 3&lt;div&gt; tags representing a navigation </a:t>
            </a:r>
            <a:r>
              <a:rPr lang="en-GB" dirty="0" smtClean="0"/>
              <a:t>bar , a background </a:t>
            </a:r>
            <a:r>
              <a:rPr lang="en-GB" dirty="0"/>
              <a:t>image </a:t>
            </a:r>
            <a:r>
              <a:rPr lang="en-GB" dirty="0" smtClean="0"/>
              <a:t>and a </a:t>
            </a:r>
            <a:r>
              <a:rPr lang="en-GB" dirty="0"/>
              <a:t>Features inside a parent &lt;div&gt;</a:t>
            </a:r>
          </a:p>
          <a:p>
            <a:r>
              <a:rPr lang="en-GB" dirty="0"/>
              <a:t>In our </a:t>
            </a:r>
            <a:r>
              <a:rPr lang="en-GB" dirty="0" err="1"/>
              <a:t>css</a:t>
            </a:r>
            <a:r>
              <a:rPr lang="en-GB" dirty="0"/>
              <a:t> I have just </a:t>
            </a:r>
            <a:r>
              <a:rPr lang="en-IN" dirty="0"/>
              <a:t>added a few basic styles like margin ,</a:t>
            </a:r>
            <a:r>
              <a:rPr lang="en-IN" dirty="0" smtClean="0"/>
              <a:t>padding , border </a:t>
            </a:r>
            <a:r>
              <a:rPr lang="en-IN" dirty="0"/>
              <a:t>background , </a:t>
            </a:r>
            <a:r>
              <a:rPr lang="en-IN" dirty="0" smtClean="0"/>
              <a:t>colour etc. </a:t>
            </a:r>
            <a:r>
              <a:rPr lang="en-IN" dirty="0"/>
              <a:t>to all the </a:t>
            </a:r>
            <a:r>
              <a:rPr lang="en-IN" dirty="0" smtClean="0"/>
              <a:t>elements. You </a:t>
            </a:r>
            <a:r>
              <a:rPr lang="en-IN" dirty="0"/>
              <a:t>will notice that I have a  height also for the html element  that is only to get a scroll bar on the page .Also notice I also have a margin around my html element </a:t>
            </a:r>
            <a:r>
              <a:rPr lang="en-IN" dirty="0" smtClean="0"/>
              <a:t>too</a:t>
            </a:r>
          </a:p>
          <a:p>
            <a:r>
              <a:rPr lang="en-IN" dirty="0" smtClean="0"/>
              <a:t>So lets start by adding a </a:t>
            </a:r>
            <a:r>
              <a:rPr lang="en-IN" dirty="0" err="1" smtClean="0"/>
              <a:t>position:relative</a:t>
            </a:r>
            <a:r>
              <a:rPr lang="en-IN" dirty="0" smtClean="0"/>
              <a:t> to our navigation bar </a:t>
            </a:r>
            <a:r>
              <a:rPr lang="en-IN" dirty="0" err="1" smtClean="0"/>
              <a:t>i.e</a:t>
            </a:r>
            <a:r>
              <a:rPr lang="en-IN" dirty="0" smtClean="0"/>
              <a:t>  .parent .child-1{} class selector</a:t>
            </a:r>
          </a:p>
          <a:p>
            <a:r>
              <a:rPr lang="en-IN" dirty="0" smtClean="0"/>
              <a:t>We will notice that nothing changes but now we can change the positioning context of other elements </a:t>
            </a:r>
            <a:r>
              <a:rPr lang="en-IN" dirty="0" err="1" smtClean="0"/>
              <a:t>i.e</a:t>
            </a:r>
            <a:r>
              <a:rPr lang="en-IN" dirty="0" smtClean="0"/>
              <a:t> children of this element but since this has no children here nothing much can be done.</a:t>
            </a:r>
          </a:p>
          <a:p>
            <a:r>
              <a:rPr lang="en-IN" dirty="0" smtClean="0"/>
              <a:t>Lets add top:50px and left:50px to </a:t>
            </a:r>
            <a:r>
              <a:rPr lang="en-IN" dirty="0" err="1" smtClean="0"/>
              <a:t>it.we</a:t>
            </a:r>
            <a:r>
              <a:rPr lang="en-IN" dirty="0" smtClean="0"/>
              <a:t> will notice that the element moved but what is the positioning context for this element ? For relative positioning the element itself acts as a positioning context so it moved relative to its original </a:t>
            </a:r>
            <a:r>
              <a:rPr lang="en-IN" dirty="0" err="1" smtClean="0"/>
              <a:t>position.So</a:t>
            </a:r>
            <a:r>
              <a:rPr lang="en-IN" dirty="0" smtClean="0"/>
              <a:t> we pushed the element 50px from top and 50px from the left from its initial position.</a:t>
            </a:r>
          </a:p>
          <a:p>
            <a:r>
              <a:rPr lang="en-IN" dirty="0" smtClean="0"/>
              <a:t>Now lets change the top:300px.We will notice that the element moved out of the surrounding &lt;div&gt; </a:t>
            </a:r>
            <a:r>
              <a:rPr lang="en-IN" dirty="0" err="1" smtClean="0"/>
              <a:t>i.e</a:t>
            </a:r>
            <a:r>
              <a:rPr lang="en-IN" dirty="0" smtClean="0"/>
              <a:t> we moved the navigation bar out of its </a:t>
            </a:r>
            <a:r>
              <a:rPr lang="en-IN" dirty="0" err="1" smtClean="0"/>
              <a:t>parent.sometimes</a:t>
            </a:r>
            <a:r>
              <a:rPr lang="en-IN" dirty="0" smtClean="0"/>
              <a:t> we might want this behaviour but sometimes we </a:t>
            </a:r>
            <a:r>
              <a:rPr lang="en-IN" dirty="0" err="1" smtClean="0"/>
              <a:t>wont,we</a:t>
            </a:r>
            <a:r>
              <a:rPr lang="en-IN" dirty="0" smtClean="0"/>
              <a:t> might want that although we are able to move it but it should not leave its parent element or it should not be visible if it leaves its parent element.</a:t>
            </a:r>
          </a:p>
          <a:p>
            <a:r>
              <a:rPr lang="en-IN" dirty="0" smtClean="0"/>
              <a:t>We will study about how this is solved and also about a problem that might occur depending upon the type of the parent element in upcoming slides</a:t>
            </a:r>
          </a:p>
          <a:p>
            <a:endParaRPr lang="en-IN" dirty="0"/>
          </a:p>
          <a:p>
            <a:endParaRPr lang="en-GB" dirty="0"/>
          </a:p>
        </p:txBody>
      </p:sp>
    </p:spTree>
    <p:extLst>
      <p:ext uri="{BB962C8B-B14F-4D97-AF65-F5344CB8AC3E}">
        <p14:creationId xmlns:p14="http://schemas.microsoft.com/office/powerpoint/2010/main" val="18392534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343" y="100445"/>
            <a:ext cx="10181166" cy="585355"/>
          </a:xfrm>
        </p:spPr>
        <p:txBody>
          <a:bodyPr>
            <a:normAutofit fontScale="90000"/>
          </a:bodyPr>
          <a:lstStyle/>
          <a:p>
            <a:r>
              <a:rPr lang="en-IN" dirty="0"/>
              <a:t>Working with "overflow" and Relative Positioning</a:t>
            </a:r>
            <a:endParaRPr lang="en-GB" dirty="0"/>
          </a:p>
        </p:txBody>
      </p:sp>
      <p:sp>
        <p:nvSpPr>
          <p:cNvPr id="3" name="Content Placeholder 2"/>
          <p:cNvSpPr>
            <a:spLocks noGrp="1"/>
          </p:cNvSpPr>
          <p:nvPr>
            <p:ph idx="1"/>
          </p:nvPr>
        </p:nvSpPr>
        <p:spPr>
          <a:xfrm>
            <a:off x="218209" y="955965"/>
            <a:ext cx="11170227" cy="5642262"/>
          </a:xfrm>
        </p:spPr>
        <p:txBody>
          <a:bodyPr/>
          <a:lstStyle/>
          <a:p>
            <a:r>
              <a:rPr lang="en-IN" dirty="0" smtClean="0"/>
              <a:t>Now if we want to avoid the behaviour that the child element is moving out of the parent element we can go top the selector for parent </a:t>
            </a:r>
            <a:r>
              <a:rPr lang="en-IN" dirty="0" err="1" smtClean="0"/>
              <a:t>i.e</a:t>
            </a:r>
            <a:r>
              <a:rPr lang="en-IN" dirty="0" smtClean="0"/>
              <a:t> .parent{ } and add </a:t>
            </a:r>
            <a:r>
              <a:rPr lang="en-IN" dirty="0" err="1" smtClean="0"/>
              <a:t>overflow:hidden</a:t>
            </a:r>
            <a:r>
              <a:rPr lang="en-IN" dirty="0" smtClean="0"/>
              <a:t>;</a:t>
            </a:r>
          </a:p>
          <a:p>
            <a:r>
              <a:rPr lang="en-IN" dirty="0" smtClean="0"/>
              <a:t>The value hidden fore overflow hides the element as soon as it goes out of the parent.</a:t>
            </a:r>
          </a:p>
          <a:p>
            <a:r>
              <a:rPr lang="en-IN" dirty="0" smtClean="0"/>
              <a:t>Now lets remove the selector for </a:t>
            </a:r>
            <a:r>
              <a:rPr lang="en-IN" dirty="0" err="1" smtClean="0"/>
              <a:t>nav</a:t>
            </a:r>
            <a:r>
              <a:rPr lang="en-IN" dirty="0" smtClean="0"/>
              <a:t> bar and also the overflow property from the parent selector and add a position :relative to the parent.</a:t>
            </a:r>
          </a:p>
          <a:p>
            <a:r>
              <a:rPr lang="en-IN" dirty="0" smtClean="0"/>
              <a:t>So now our parent is the relatively positioned element lets add a top:500px to it we will notice it moves out of the parent </a:t>
            </a:r>
            <a:r>
              <a:rPr lang="en-IN" dirty="0" err="1" smtClean="0"/>
              <a:t>i.e</a:t>
            </a:r>
            <a:r>
              <a:rPr lang="en-IN" dirty="0" smtClean="0"/>
              <a:t> &lt;body&gt; in this case but we know how to fix that we go to the selector for body and add </a:t>
            </a:r>
            <a:r>
              <a:rPr lang="en-IN" dirty="0" err="1" smtClean="0"/>
              <a:t>overflow:hidden</a:t>
            </a:r>
            <a:r>
              <a:rPr lang="en-IN" dirty="0" smtClean="0"/>
              <a:t>;</a:t>
            </a:r>
          </a:p>
          <a:p>
            <a:r>
              <a:rPr lang="en-IN" dirty="0" smtClean="0"/>
              <a:t>We will notice that nothing changes this is the problem I </a:t>
            </a:r>
            <a:r>
              <a:rPr lang="en-IN" dirty="0" err="1" smtClean="0"/>
              <a:t>reffered</a:t>
            </a:r>
            <a:r>
              <a:rPr lang="en-IN" dirty="0" smtClean="0"/>
              <a:t> to on previous slide this </a:t>
            </a:r>
            <a:r>
              <a:rPr lang="en-IN" dirty="0" err="1" smtClean="0"/>
              <a:t>isbecause</a:t>
            </a:r>
            <a:r>
              <a:rPr lang="en-IN" dirty="0" smtClean="0"/>
              <a:t> of a default behaviour of </a:t>
            </a:r>
            <a:r>
              <a:rPr lang="en-IN" dirty="0" err="1" smtClean="0"/>
              <a:t>css</a:t>
            </a:r>
            <a:r>
              <a:rPr lang="en-IN" dirty="0" smtClean="0"/>
              <a:t> if we add overflow :hidden to the body it simply passes it on to the &lt;html&gt; element and removed from body so the situation we have is that actually &lt;html&gt; has </a:t>
            </a:r>
            <a:r>
              <a:rPr lang="en-IN" dirty="0" err="1" smtClean="0"/>
              <a:t>overflow:hidden</a:t>
            </a:r>
            <a:r>
              <a:rPr lang="en-IN" dirty="0" smtClean="0"/>
              <a:t> but body doesn’t although we added it to body but due to </a:t>
            </a:r>
            <a:r>
              <a:rPr lang="en-IN" dirty="0" err="1" smtClean="0"/>
              <a:t>css</a:t>
            </a:r>
            <a:r>
              <a:rPr lang="en-IN" dirty="0" smtClean="0"/>
              <a:t> default behaviour it was passed on to &lt;html&gt;.</a:t>
            </a:r>
          </a:p>
          <a:p>
            <a:r>
              <a:rPr lang="en-IN" dirty="0" smtClean="0"/>
              <a:t>We although do have a trick to fix that  simply add </a:t>
            </a:r>
            <a:r>
              <a:rPr lang="en-IN" dirty="0" err="1" smtClean="0"/>
              <a:t>overflow:hidden</a:t>
            </a:r>
            <a:r>
              <a:rPr lang="en-IN" dirty="0" smtClean="0"/>
              <a:t> to both body as well as html so now it wont be passed to html as that already has a </a:t>
            </a:r>
            <a:r>
              <a:rPr lang="en-IN" dirty="0" err="1" smtClean="0"/>
              <a:t>overflow:hidden</a:t>
            </a:r>
            <a:r>
              <a:rPr lang="en-IN" dirty="0" smtClean="0"/>
              <a:t> and things would work again</a:t>
            </a:r>
          </a:p>
          <a:p>
            <a:r>
              <a:rPr lang="en-IN" dirty="0" smtClean="0"/>
              <a:t>So if the parent is not &lt;body&gt; this issue wont occur and if it is it can be solved with the </a:t>
            </a:r>
            <a:r>
              <a:rPr lang="en-IN" dirty="0" err="1" smtClean="0"/>
              <a:t>tric</a:t>
            </a:r>
            <a:r>
              <a:rPr lang="en-IN" dirty="0" smtClean="0"/>
              <a:t> k given above.</a:t>
            </a:r>
            <a:endParaRPr lang="en-GB" dirty="0"/>
          </a:p>
        </p:txBody>
      </p:sp>
    </p:spTree>
    <p:extLst>
      <p:ext uri="{BB962C8B-B14F-4D97-AF65-F5344CB8AC3E}">
        <p14:creationId xmlns:p14="http://schemas.microsoft.com/office/powerpoint/2010/main" val="12076937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0055"/>
            <a:ext cx="8596668" cy="637309"/>
          </a:xfrm>
        </p:spPr>
        <p:txBody>
          <a:bodyPr>
            <a:normAutofit fontScale="90000"/>
          </a:bodyPr>
          <a:lstStyle/>
          <a:p>
            <a:r>
              <a:rPr lang="en-GB" dirty="0"/>
              <a:t>Introducing "sticky" Positioning</a:t>
            </a:r>
          </a:p>
        </p:txBody>
      </p:sp>
      <p:sp>
        <p:nvSpPr>
          <p:cNvPr id="3" name="Content Placeholder 2"/>
          <p:cNvSpPr>
            <a:spLocks noGrp="1"/>
          </p:cNvSpPr>
          <p:nvPr>
            <p:ph idx="1"/>
          </p:nvPr>
        </p:nvSpPr>
        <p:spPr>
          <a:xfrm>
            <a:off x="270164" y="727364"/>
            <a:ext cx="11617036" cy="5808517"/>
          </a:xfrm>
        </p:spPr>
        <p:txBody>
          <a:bodyPr/>
          <a:lstStyle/>
          <a:p>
            <a:r>
              <a:rPr lang="en-US" dirty="0" smtClean="0"/>
              <a:t>To understand sticky positioning we will use a new sample code .The index.html has three parent&lt;div&gt; with a class parent and each parent&lt;div&gt; contains three child &lt;div&gt; with classes </a:t>
            </a:r>
            <a:r>
              <a:rPr lang="en-US" dirty="0" err="1" smtClean="0"/>
              <a:t>country,cities,cities</a:t>
            </a:r>
            <a:endParaRPr lang="en-US" dirty="0" smtClean="0"/>
          </a:p>
          <a:p>
            <a:r>
              <a:rPr lang="en-US" dirty="0" smtClean="0"/>
              <a:t>The main.css also has some basic styles applied</a:t>
            </a:r>
          </a:p>
          <a:p>
            <a:r>
              <a:rPr lang="en-US" dirty="0" smtClean="0"/>
              <a:t>Lets ass </a:t>
            </a:r>
            <a:r>
              <a:rPr lang="en-US" dirty="0" err="1" smtClean="0"/>
              <a:t>position:sticky</a:t>
            </a:r>
            <a:r>
              <a:rPr lang="en-US" dirty="0" smtClean="0"/>
              <a:t>; to .parent .country{ } selector .We will notice no apparent change in the </a:t>
            </a:r>
            <a:r>
              <a:rPr lang="en-US" dirty="0" err="1" smtClean="0"/>
              <a:t>website.Now</a:t>
            </a:r>
            <a:r>
              <a:rPr lang="en-US" dirty="0" smtClean="0"/>
              <a:t> just add top:20px;</a:t>
            </a:r>
          </a:p>
          <a:p>
            <a:r>
              <a:rPr lang="en-US" dirty="0" smtClean="0"/>
              <a:t>We will notice that all the country elements don’t move at the start but as soon as we scroll to a certain limit it behaves like a fixed element and then stops behaving as fixed after a certain limit.</a:t>
            </a:r>
          </a:p>
          <a:p>
            <a:r>
              <a:rPr lang="en-US" dirty="0" smtClean="0"/>
              <a:t>So sticky is actually a hybrid of relative and </a:t>
            </a:r>
            <a:r>
              <a:rPr lang="en-US" dirty="0" err="1" smtClean="0"/>
              <a:t>fixed.The</a:t>
            </a:r>
            <a:r>
              <a:rPr lang="en-US" dirty="0" smtClean="0"/>
              <a:t> element behaves as relative initially but as soon as we reach the distance  </a:t>
            </a:r>
            <a:r>
              <a:rPr lang="en-US" dirty="0" err="1" smtClean="0"/>
              <a:t>tahat</a:t>
            </a:r>
            <a:r>
              <a:rPr lang="en-US" dirty="0" smtClean="0"/>
              <a:t> we specify with top </a:t>
            </a:r>
            <a:r>
              <a:rPr lang="en-US" dirty="0" err="1" smtClean="0"/>
              <a:t>right,left,bottom</a:t>
            </a:r>
            <a:r>
              <a:rPr lang="en-US" dirty="0" smtClean="0"/>
              <a:t> the element starts behaving like </a:t>
            </a:r>
            <a:r>
              <a:rPr lang="en-US" dirty="0" err="1" smtClean="0"/>
              <a:t>fixed.The</a:t>
            </a:r>
            <a:r>
              <a:rPr lang="en-US" dirty="0" smtClean="0"/>
              <a:t> element stops being fixed as soon as it reaches the end of the content of its parent element.</a:t>
            </a:r>
          </a:p>
          <a:p>
            <a:r>
              <a:rPr lang="en-US" dirty="0" smtClean="0"/>
              <a:t>Now lets uncomment all the commented </a:t>
            </a:r>
            <a:r>
              <a:rPr lang="en-US" dirty="0" err="1" smtClean="0"/>
              <a:t>css</a:t>
            </a:r>
            <a:r>
              <a:rPr lang="en-US" dirty="0" smtClean="0"/>
              <a:t> to have separate </a:t>
            </a:r>
            <a:r>
              <a:rPr lang="en-US" dirty="0" err="1" smtClean="0"/>
              <a:t>colours</a:t>
            </a:r>
            <a:r>
              <a:rPr lang="en-US" dirty="0" smtClean="0"/>
              <a:t> </a:t>
            </a:r>
            <a:r>
              <a:rPr lang="en-US" dirty="0" err="1" smtClean="0"/>
              <a:t>etc</a:t>
            </a:r>
            <a:r>
              <a:rPr lang="en-US" dirty="0" smtClean="0"/>
              <a:t> for body html </a:t>
            </a:r>
            <a:r>
              <a:rPr lang="en-US" dirty="0" err="1" smtClean="0"/>
              <a:t>etc</a:t>
            </a:r>
            <a:r>
              <a:rPr lang="en-US" dirty="0" smtClean="0"/>
              <a:t> to have a better understanding.</a:t>
            </a:r>
          </a:p>
          <a:p>
            <a:r>
              <a:rPr lang="en-US" dirty="0" smtClean="0"/>
              <a:t>We will notice that the element behaves like a normal element till body is in viewport when we reach 10px from the border of parent the element starts behaving like fixed and when we have completed scrolling till the content of parent the element stops being fixed.</a:t>
            </a:r>
          </a:p>
          <a:p>
            <a:r>
              <a:rPr lang="en-US" dirty="0" smtClean="0"/>
              <a:t>Sticky is relatively new and doesn’t have good browser support yet.</a:t>
            </a:r>
          </a:p>
          <a:p>
            <a:endParaRPr lang="en-GB" dirty="0"/>
          </a:p>
        </p:txBody>
      </p:sp>
    </p:spTree>
    <p:extLst>
      <p:ext uri="{BB962C8B-B14F-4D97-AF65-F5344CB8AC3E}">
        <p14:creationId xmlns:p14="http://schemas.microsoft.com/office/powerpoint/2010/main" val="2741684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16" y="79663"/>
            <a:ext cx="8596668" cy="460664"/>
          </a:xfrm>
        </p:spPr>
        <p:txBody>
          <a:bodyPr>
            <a:normAutofit fontScale="90000"/>
          </a:bodyPr>
          <a:lstStyle/>
          <a:p>
            <a:r>
              <a:rPr lang="en-US" dirty="0" smtClean="0"/>
              <a:t>Stacking Context</a:t>
            </a:r>
            <a:endParaRPr lang="en-GB" dirty="0"/>
          </a:p>
        </p:txBody>
      </p:sp>
      <p:sp>
        <p:nvSpPr>
          <p:cNvPr id="3" name="Content Placeholder 2"/>
          <p:cNvSpPr>
            <a:spLocks noGrp="1"/>
          </p:cNvSpPr>
          <p:nvPr>
            <p:ph idx="1"/>
          </p:nvPr>
        </p:nvSpPr>
        <p:spPr>
          <a:xfrm>
            <a:off x="228599" y="779319"/>
            <a:ext cx="11648209" cy="5933208"/>
          </a:xfrm>
        </p:spPr>
        <p:txBody>
          <a:bodyPr/>
          <a:lstStyle/>
          <a:p>
            <a:r>
              <a:rPr lang="en-US" dirty="0" smtClean="0"/>
              <a:t>To understand stacking context we have another sample code it has a &lt;div&gt; with class navigation .Another &lt;div&gt; with class headline which internally contains three child &lt;div&gt; each representing an image with classes image-1,</a:t>
            </a:r>
            <a:r>
              <a:rPr lang="en-US" dirty="0"/>
              <a:t> </a:t>
            </a:r>
            <a:r>
              <a:rPr lang="en-US" dirty="0" smtClean="0"/>
              <a:t>image-2, image-2 </a:t>
            </a:r>
            <a:r>
              <a:rPr lang="en-US" dirty="0" err="1" smtClean="0"/>
              <a:t>respectively.Then</a:t>
            </a:r>
            <a:r>
              <a:rPr lang="en-US" dirty="0" smtClean="0"/>
              <a:t> we have another &lt;div&gt; with class contact-us</a:t>
            </a:r>
          </a:p>
          <a:p>
            <a:r>
              <a:rPr lang="en-US" dirty="0" smtClean="0"/>
              <a:t>The </a:t>
            </a:r>
            <a:r>
              <a:rPr lang="en-US" dirty="0" err="1" smtClean="0"/>
              <a:t>css</a:t>
            </a:r>
            <a:r>
              <a:rPr lang="en-US" dirty="0" smtClean="0"/>
              <a:t> part has some basic styles .All parent elements have  </a:t>
            </a:r>
            <a:r>
              <a:rPr lang="en-US" dirty="0" err="1" smtClean="0"/>
              <a:t>position:fixed.That</a:t>
            </a:r>
            <a:r>
              <a:rPr lang="en-US" dirty="0" smtClean="0"/>
              <a:t> is why we have navigation at bottom then headlines and the contact us since all of them by default have z-index 0 so the sequence of these elements in html decide which element will be on top.</a:t>
            </a:r>
          </a:p>
          <a:p>
            <a:r>
              <a:rPr lang="en-US" dirty="0" smtClean="0"/>
              <a:t>Now if we add z-index:1 to our .headline{} it will be on top.</a:t>
            </a:r>
          </a:p>
          <a:p>
            <a:r>
              <a:rPr lang="en-US" dirty="0" smtClean="0"/>
              <a:t>Stacking context comes in picture when we play with the z-index of the children </a:t>
            </a:r>
            <a:r>
              <a:rPr lang="en-US" dirty="0" err="1" smtClean="0"/>
              <a:t>i.e</a:t>
            </a:r>
            <a:r>
              <a:rPr lang="en-US" dirty="0" smtClean="0"/>
              <a:t> the images in our case.</a:t>
            </a:r>
          </a:p>
          <a:p>
            <a:r>
              <a:rPr lang="en-US" dirty="0" smtClean="0"/>
              <a:t>Lets add a z-index:100 to our .contact-us{}.It will now again be on the top</a:t>
            </a:r>
          </a:p>
          <a:p>
            <a:r>
              <a:rPr lang="en-US" dirty="0" smtClean="0"/>
              <a:t>Lets add a position fixed to our .image-1{} ,image-2 and image-3 and also add a z-index more than 100 to image-2</a:t>
            </a:r>
          </a:p>
          <a:p>
            <a:r>
              <a:rPr lang="en-US" dirty="0" smtClean="0"/>
              <a:t>We will see that image -2 is above image-3 and image -1 but even though the z-index is far bigger than the one for contact-us ,The contact-us is still on top this is because of the stacking context.</a:t>
            </a:r>
          </a:p>
          <a:p>
            <a:r>
              <a:rPr lang="en-US" dirty="0" smtClean="0"/>
              <a:t>This means that the z-index for the child elements will have an impact only within the parent and the general order of contact-us above the headline element depends on the z-index of the headline element.</a:t>
            </a:r>
          </a:p>
          <a:p>
            <a:r>
              <a:rPr lang="en-US" dirty="0" smtClean="0"/>
              <a:t>In simple words the images are a part of the stacking context of headline</a:t>
            </a:r>
            <a:endParaRPr lang="en-GB" dirty="0"/>
          </a:p>
        </p:txBody>
      </p:sp>
    </p:spTree>
    <p:extLst>
      <p:ext uri="{BB962C8B-B14F-4D97-AF65-F5344CB8AC3E}">
        <p14:creationId xmlns:p14="http://schemas.microsoft.com/office/powerpoint/2010/main" val="316297314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461" y="0"/>
            <a:ext cx="8596668" cy="460664"/>
          </a:xfrm>
        </p:spPr>
        <p:txBody>
          <a:bodyPr>
            <a:normAutofit fontScale="90000"/>
          </a:bodyPr>
          <a:lstStyle/>
          <a:p>
            <a:r>
              <a:rPr lang="en-US" dirty="0" smtClean="0"/>
              <a:t>Assignment Questions</a:t>
            </a:r>
            <a:endParaRPr lang="en-GB" dirty="0"/>
          </a:p>
        </p:txBody>
      </p:sp>
      <p:sp>
        <p:nvSpPr>
          <p:cNvPr id="3" name="Content Placeholder 2"/>
          <p:cNvSpPr>
            <a:spLocks noGrp="1"/>
          </p:cNvSpPr>
          <p:nvPr>
            <p:ph idx="1"/>
          </p:nvPr>
        </p:nvSpPr>
        <p:spPr>
          <a:xfrm>
            <a:off x="238991" y="550719"/>
            <a:ext cx="11804073" cy="6089072"/>
          </a:xfrm>
        </p:spPr>
        <p:txBody>
          <a:bodyPr/>
          <a:lstStyle/>
          <a:p>
            <a:r>
              <a:rPr lang="en-IN" dirty="0"/>
              <a:t>Go to our landing page in the course project and add a “margin-top” to our image (“#product-overview”) to ensure, that both the image and the slogan („Get the freedom you deserve“) are no longer hidden below the navigation bar.</a:t>
            </a:r>
          </a:p>
          <a:p>
            <a:r>
              <a:rPr lang="en-IN" dirty="0"/>
              <a:t>Find a way to position the slogan in the left lower corner of the image using “</a:t>
            </a:r>
            <a:r>
              <a:rPr lang="en-IN" dirty="0" err="1"/>
              <a:t>px</a:t>
            </a:r>
            <a:r>
              <a:rPr lang="en-IN" dirty="0"/>
              <a:t>”. The slogan should have some space to the left and to the bottom but do NOT add a margin to it.</a:t>
            </a:r>
          </a:p>
          <a:p>
            <a:r>
              <a:rPr lang="en-IN" dirty="0"/>
              <a:t>Change the positioning context of the slogan (challenge: What was the positioning context so far? What is the new positioning context?). Remember how we created the badge on the “Packages” page…</a:t>
            </a:r>
          </a:p>
          <a:p>
            <a:r>
              <a:rPr lang="en-IN" dirty="0"/>
              <a:t>Adjust the position of the slogan using “%” values.</a:t>
            </a:r>
          </a:p>
          <a:p>
            <a:r>
              <a:rPr lang="en-IN" dirty="0"/>
              <a:t>Switch to the “Packages” page.</a:t>
            </a:r>
          </a:p>
          <a:p>
            <a:r>
              <a:rPr lang="en-IN" dirty="0"/>
              <a:t>Add a “z-index” of 10 to the badge (“.</a:t>
            </a:r>
            <a:r>
              <a:rPr lang="en-IN" dirty="0" err="1"/>
              <a:t>package__badge</a:t>
            </a:r>
            <a:r>
              <a:rPr lang="en-IN" dirty="0"/>
              <a:t>”). Scroll down on the webpage, what happens to the badge and what causes this issue?</a:t>
            </a:r>
          </a:p>
          <a:p>
            <a:r>
              <a:rPr lang="en-IN" dirty="0"/>
              <a:t>Fix the issue encountered using the “z-index”. Make sure that the highest “z-index” on the entire page is the “z-index” of the badge (hint: Maybe the Stacking Context is a helpful concept in this situation, so you might have to add the “position” property again).</a:t>
            </a:r>
          </a:p>
          <a:p>
            <a:endParaRPr lang="en-GB" dirty="0"/>
          </a:p>
        </p:txBody>
      </p:sp>
    </p:spTree>
    <p:extLst>
      <p:ext uri="{BB962C8B-B14F-4D97-AF65-F5344CB8AC3E}">
        <p14:creationId xmlns:p14="http://schemas.microsoft.com/office/powerpoint/2010/main" val="119937921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3860" y="2754147"/>
            <a:ext cx="8596668" cy="3880773"/>
          </a:xfrm>
        </p:spPr>
        <p:txBody>
          <a:bodyPr>
            <a:normAutofit/>
          </a:bodyPr>
          <a:lstStyle/>
          <a:p>
            <a:pPr marL="0" indent="0">
              <a:buNone/>
            </a:pPr>
            <a:r>
              <a:rPr lang="en-IN" sz="5400" b="1" smtClean="0"/>
              <a:t>Thanks!!!!!</a:t>
            </a:r>
            <a:endParaRPr lang="en-GB" sz="5400" b="1" dirty="0"/>
          </a:p>
        </p:txBody>
      </p:sp>
    </p:spTree>
    <p:extLst>
      <p:ext uri="{BB962C8B-B14F-4D97-AF65-F5344CB8AC3E}">
        <p14:creationId xmlns:p14="http://schemas.microsoft.com/office/powerpoint/2010/main" val="39776848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&lt;style&gt; Tag </a:t>
            </a:r>
            <a:r>
              <a:rPr lang="en-IN" sz="2800"/>
              <a:t>&amp; </a:t>
            </a:r>
            <a:r>
              <a:rPr lang="en-IN" sz="2800" smtClean="0"/>
              <a:t>Internal CSS</a:t>
            </a:r>
            <a:endParaRPr lang="en-GB" sz="2800" dirty="0"/>
          </a:p>
        </p:txBody>
      </p:sp>
      <p:sp>
        <p:nvSpPr>
          <p:cNvPr id="3" name="Content Placeholder 2"/>
          <p:cNvSpPr>
            <a:spLocks noGrp="1"/>
          </p:cNvSpPr>
          <p:nvPr>
            <p:ph idx="1"/>
          </p:nvPr>
        </p:nvSpPr>
        <p:spPr>
          <a:xfrm>
            <a:off x="677334" y="1013253"/>
            <a:ext cx="8596668" cy="5634682"/>
          </a:xfrm>
        </p:spPr>
        <p:txBody>
          <a:bodyPr/>
          <a:lstStyle/>
          <a:p>
            <a:r>
              <a:rPr lang="en-IN" dirty="0" smtClean="0"/>
              <a:t>Now lets add another section to our page with an h1 tag and some text we will see that the style is applied to it </a:t>
            </a:r>
            <a:r>
              <a:rPr lang="en-IN" dirty="0" err="1" smtClean="0"/>
              <a:t>also.This</a:t>
            </a:r>
            <a:r>
              <a:rPr lang="en-IN" dirty="0" smtClean="0"/>
              <a:t> is another advantage of internal style if we used inline style we would need to add this style manually to second section also and if we wanted to change the </a:t>
            </a:r>
            <a:r>
              <a:rPr lang="en-IN" dirty="0" err="1" smtClean="0"/>
              <a:t>color</a:t>
            </a:r>
            <a:r>
              <a:rPr lang="en-IN" dirty="0" smtClean="0"/>
              <a:t> we would need to do that at all different places but now we can change it at one place.</a:t>
            </a:r>
            <a:endParaRPr lang="en-GB" dirty="0"/>
          </a:p>
        </p:txBody>
      </p:sp>
    </p:spTree>
    <p:extLst>
      <p:ext uri="{BB962C8B-B14F-4D97-AF65-F5344CB8AC3E}">
        <p14:creationId xmlns:p14="http://schemas.microsoft.com/office/powerpoint/2010/main" val="15545979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smtClean="0"/>
              <a:t>External </a:t>
            </a:r>
            <a:r>
              <a:rPr lang="en-IN" sz="2800" dirty="0" err="1" smtClean="0"/>
              <a:t>StyleSheet</a:t>
            </a:r>
            <a:r>
              <a:rPr lang="en-IN" sz="2800" dirty="0" smtClean="0"/>
              <a:t> adding a .</a:t>
            </a:r>
            <a:r>
              <a:rPr lang="en-IN" sz="2800" dirty="0" err="1" smtClean="0"/>
              <a:t>css</a:t>
            </a:r>
            <a:r>
              <a:rPr lang="en-IN" sz="2800" dirty="0" smtClean="0"/>
              <a:t> file</a:t>
            </a:r>
            <a:endParaRPr lang="en-GB" sz="2800" dirty="0"/>
          </a:p>
        </p:txBody>
      </p:sp>
      <p:sp>
        <p:nvSpPr>
          <p:cNvPr id="3" name="Content Placeholder 2"/>
          <p:cNvSpPr>
            <a:spLocks noGrp="1"/>
          </p:cNvSpPr>
          <p:nvPr>
            <p:ph idx="1"/>
          </p:nvPr>
        </p:nvSpPr>
        <p:spPr>
          <a:xfrm>
            <a:off x="677334" y="1013253"/>
            <a:ext cx="8596668" cy="5634682"/>
          </a:xfrm>
        </p:spPr>
        <p:txBody>
          <a:bodyPr>
            <a:normAutofit lnSpcReduction="10000"/>
          </a:bodyPr>
          <a:lstStyle/>
          <a:p>
            <a:r>
              <a:rPr lang="en-IN" dirty="0" smtClean="0"/>
              <a:t>The third way of including styles is using an external file.</a:t>
            </a:r>
          </a:p>
          <a:p>
            <a:r>
              <a:rPr lang="en-IN" dirty="0" smtClean="0"/>
              <a:t>First remove the style tag from head section and add a new file </a:t>
            </a:r>
            <a:r>
              <a:rPr lang="en-IN" dirty="0" err="1" smtClean="0"/>
              <a:t>main.css.The</a:t>
            </a:r>
            <a:r>
              <a:rPr lang="en-IN" dirty="0" smtClean="0"/>
              <a:t> file can be named anything it should just end with a .</a:t>
            </a:r>
            <a:r>
              <a:rPr lang="en-IN" dirty="0" err="1" smtClean="0"/>
              <a:t>css</a:t>
            </a:r>
            <a:r>
              <a:rPr lang="en-IN" dirty="0" smtClean="0"/>
              <a:t> extension</a:t>
            </a:r>
          </a:p>
          <a:p>
            <a:r>
              <a:rPr lang="en-IN" dirty="0" smtClean="0"/>
              <a:t>Open the main.css file in this file we add our </a:t>
            </a:r>
            <a:r>
              <a:rPr lang="en-IN" dirty="0" err="1" smtClean="0"/>
              <a:t>css</a:t>
            </a:r>
            <a:r>
              <a:rPr lang="en-IN" dirty="0" smtClean="0"/>
              <a:t> rules rule is a combination of selector ,property and value.so as we added a rule in &lt;style&gt; tag add the same rule here for giving red </a:t>
            </a:r>
            <a:r>
              <a:rPr lang="en-IN" dirty="0" err="1" smtClean="0"/>
              <a:t>color</a:t>
            </a:r>
            <a:r>
              <a:rPr lang="en-IN" dirty="0" smtClean="0"/>
              <a:t> to background of section but without the style tags</a:t>
            </a:r>
          </a:p>
          <a:p>
            <a:r>
              <a:rPr lang="en-IN" dirty="0" smtClean="0"/>
              <a:t>In our index.html file we need to specify that we want to use the main.css file for styling for doing so we use a &lt;link&gt;tag with </a:t>
            </a:r>
            <a:r>
              <a:rPr lang="en-IN" dirty="0" err="1" smtClean="0"/>
              <a:t>rel</a:t>
            </a:r>
            <a:r>
              <a:rPr lang="en-IN" dirty="0" smtClean="0"/>
              <a:t> attribute set to stylesheet and </a:t>
            </a:r>
            <a:r>
              <a:rPr lang="en-IN" dirty="0" err="1" smtClean="0"/>
              <a:t>href</a:t>
            </a:r>
            <a:r>
              <a:rPr lang="en-IN" dirty="0" smtClean="0"/>
              <a:t> set to our </a:t>
            </a:r>
            <a:r>
              <a:rPr lang="en-IN" dirty="0" err="1" smtClean="0"/>
              <a:t>css</a:t>
            </a:r>
            <a:r>
              <a:rPr lang="en-IN" dirty="0" smtClean="0"/>
              <a:t> file along with its relative path</a:t>
            </a:r>
          </a:p>
          <a:p>
            <a:r>
              <a:rPr lang="en-IN" dirty="0" smtClean="0"/>
              <a:t>Now we have our styles back.</a:t>
            </a:r>
          </a:p>
          <a:p>
            <a:r>
              <a:rPr lang="en-IN" dirty="0" smtClean="0"/>
              <a:t>This is the recommended way to add styles as it gives a clear separation between out html and </a:t>
            </a:r>
            <a:r>
              <a:rPr lang="en-IN" dirty="0" err="1" smtClean="0"/>
              <a:t>css</a:t>
            </a:r>
            <a:r>
              <a:rPr lang="en-IN" dirty="0" smtClean="0"/>
              <a:t> code .It is more manageable and also prevents bloating of our head section as styles increase</a:t>
            </a:r>
          </a:p>
          <a:p>
            <a:r>
              <a:rPr lang="en-IN" dirty="0" smtClean="0"/>
              <a:t>Also if we use the same file for multiple pages the browser can cache it and doesn’t need to </a:t>
            </a:r>
            <a:r>
              <a:rPr lang="en-IN" dirty="0" err="1" smtClean="0"/>
              <a:t>redownload</a:t>
            </a:r>
            <a:r>
              <a:rPr lang="en-IN" dirty="0" smtClean="0"/>
              <a:t> it for all pages whereas if we add styles to head section it increases our file size and browser needs to </a:t>
            </a:r>
            <a:r>
              <a:rPr lang="en-IN" dirty="0" err="1" smtClean="0"/>
              <a:t>redownload</a:t>
            </a:r>
            <a:r>
              <a:rPr lang="en-IN" dirty="0" smtClean="0"/>
              <a:t> it as it is a part </a:t>
            </a:r>
            <a:r>
              <a:rPr lang="en-IN" smtClean="0"/>
              <a:t>of html page.</a:t>
            </a:r>
            <a:endParaRPr lang="en-IN" dirty="0" smtClean="0"/>
          </a:p>
          <a:p>
            <a:endParaRPr lang="en-GB" dirty="0"/>
          </a:p>
        </p:txBody>
      </p:sp>
    </p:spTree>
    <p:extLst>
      <p:ext uri="{BB962C8B-B14F-4D97-AF65-F5344CB8AC3E}">
        <p14:creationId xmlns:p14="http://schemas.microsoft.com/office/powerpoint/2010/main" val="29531369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Applying Additional Styles &amp; Importing Google Fonts</a:t>
            </a:r>
            <a:endParaRPr lang="en-GB" sz="2800" dirty="0"/>
          </a:p>
        </p:txBody>
      </p:sp>
      <p:sp>
        <p:nvSpPr>
          <p:cNvPr id="3" name="Content Placeholder 2"/>
          <p:cNvSpPr>
            <a:spLocks noGrp="1"/>
          </p:cNvSpPr>
          <p:nvPr>
            <p:ph idx="1"/>
          </p:nvPr>
        </p:nvSpPr>
        <p:spPr>
          <a:xfrm>
            <a:off x="677334" y="1013253"/>
            <a:ext cx="8596668" cy="5634682"/>
          </a:xfrm>
        </p:spPr>
        <p:txBody>
          <a:bodyPr>
            <a:normAutofit/>
          </a:bodyPr>
          <a:lstStyle/>
          <a:p>
            <a:r>
              <a:rPr lang="en-IN" dirty="0" smtClean="0"/>
              <a:t>Lets focus on two things now:</a:t>
            </a:r>
          </a:p>
          <a:p>
            <a:pPr lvl="1"/>
            <a:r>
              <a:rPr lang="en-IN" dirty="0" smtClean="0"/>
              <a:t>Adding additional styles like position , font etc.</a:t>
            </a:r>
          </a:p>
          <a:p>
            <a:pPr lvl="1"/>
            <a:r>
              <a:rPr lang="en-IN" dirty="0" smtClean="0"/>
              <a:t>Adding different styles to different sections</a:t>
            </a:r>
          </a:p>
          <a:p>
            <a:r>
              <a:rPr lang="en-IN" dirty="0" smtClean="0"/>
              <a:t>Lets change the font family and the </a:t>
            </a:r>
            <a:r>
              <a:rPr lang="en-IN" dirty="0" err="1" smtClean="0"/>
              <a:t>color</a:t>
            </a:r>
            <a:r>
              <a:rPr lang="en-IN" dirty="0" smtClean="0"/>
              <a:t> of the h1 tag inside our first section</a:t>
            </a:r>
          </a:p>
          <a:p>
            <a:pPr lvl="1"/>
            <a:r>
              <a:rPr lang="en-IN" dirty="0" smtClean="0"/>
              <a:t>Now to do that we add a selector for h1 to our main.css</a:t>
            </a:r>
          </a:p>
          <a:p>
            <a:pPr lvl="1"/>
            <a:r>
              <a:rPr lang="en-IN" dirty="0" smtClean="0"/>
              <a:t>Inside the curly braces lets add </a:t>
            </a:r>
            <a:r>
              <a:rPr lang="en-IN" dirty="0" err="1" smtClean="0"/>
              <a:t>color</a:t>
            </a:r>
            <a:r>
              <a:rPr lang="en-IN" dirty="0" smtClean="0"/>
              <a:t> to the text using </a:t>
            </a:r>
            <a:r>
              <a:rPr lang="en-IN" dirty="0" err="1" smtClean="0"/>
              <a:t>color</a:t>
            </a:r>
            <a:r>
              <a:rPr lang="en-IN" dirty="0" smtClean="0"/>
              <a:t> property add the </a:t>
            </a:r>
            <a:r>
              <a:rPr lang="en-IN" dirty="0" err="1" smtClean="0"/>
              <a:t>color</a:t>
            </a:r>
            <a:r>
              <a:rPr lang="en-IN" dirty="0" smtClean="0"/>
              <a:t> property and give it a value of </a:t>
            </a:r>
            <a:r>
              <a:rPr lang="en-IN" dirty="0" err="1" smtClean="0"/>
              <a:t>white.Now</a:t>
            </a:r>
            <a:r>
              <a:rPr lang="en-IN" dirty="0" smtClean="0"/>
              <a:t> if we save it we will notice the </a:t>
            </a:r>
            <a:r>
              <a:rPr lang="en-IN" dirty="0" err="1" smtClean="0"/>
              <a:t>color</a:t>
            </a:r>
            <a:r>
              <a:rPr lang="en-IN" dirty="0" smtClean="0"/>
              <a:t> of both h1 tags in both sections changed to white</a:t>
            </a:r>
          </a:p>
          <a:p>
            <a:pPr lvl="1"/>
            <a:r>
              <a:rPr lang="en-IN" dirty="0" smtClean="0"/>
              <a:t>Lets change the font to do this we add a property font-family now we have a couple of different options for the value if we set it to sans-serif it uses the default font of our browser which can be changed from preferences&gt;customised fonts</a:t>
            </a:r>
          </a:p>
          <a:p>
            <a:pPr lvl="1"/>
            <a:r>
              <a:rPr lang="en-IN" dirty="0" smtClean="0"/>
              <a:t>We will notice we have a standard font ,serif font ,sans-serif font and </a:t>
            </a:r>
            <a:r>
              <a:rPr lang="en-IN" dirty="0" err="1" smtClean="0"/>
              <a:t>fized</a:t>
            </a:r>
            <a:r>
              <a:rPr lang="en-IN" dirty="0" smtClean="0"/>
              <a:t> width </a:t>
            </a:r>
            <a:r>
              <a:rPr lang="en-IN" dirty="0" err="1" smtClean="0"/>
              <a:t>font.To</a:t>
            </a:r>
            <a:r>
              <a:rPr lang="en-IN" dirty="0" smtClean="0"/>
              <a:t> use standard font just don’t set any font in </a:t>
            </a:r>
            <a:r>
              <a:rPr lang="en-IN" dirty="0" err="1" smtClean="0"/>
              <a:t>css</a:t>
            </a:r>
            <a:r>
              <a:rPr lang="en-IN" dirty="0" smtClean="0"/>
              <a:t>, to use serif font set font-family to serif to use sans-serif set it to sans-serif to use fixed with set it to </a:t>
            </a:r>
            <a:r>
              <a:rPr lang="en-IN" dirty="0" err="1" smtClean="0"/>
              <a:t>monospace.This</a:t>
            </a:r>
            <a:r>
              <a:rPr lang="en-IN" dirty="0" smtClean="0"/>
              <a:t> is a great way to set font as we will be using fonts set by browser and thus are sure of there availability</a:t>
            </a:r>
          </a:p>
          <a:p>
            <a:pPr lvl="1"/>
            <a:r>
              <a:rPr lang="en-IN" dirty="0" smtClean="0"/>
              <a:t>We can also set a custom font but we are not sure if it will be installed on the browser of our users</a:t>
            </a:r>
          </a:p>
          <a:p>
            <a:pPr lvl="1"/>
            <a:endParaRPr lang="en-GB" dirty="0"/>
          </a:p>
        </p:txBody>
      </p:sp>
    </p:spTree>
    <p:extLst>
      <p:ext uri="{BB962C8B-B14F-4D97-AF65-F5344CB8AC3E}">
        <p14:creationId xmlns:p14="http://schemas.microsoft.com/office/powerpoint/2010/main" val="29104574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Applying Additional Styles &amp; Importing Google Fonts</a:t>
            </a:r>
            <a:endParaRPr lang="en-GB" sz="2800" dirty="0"/>
          </a:p>
        </p:txBody>
      </p:sp>
      <p:sp>
        <p:nvSpPr>
          <p:cNvPr id="3" name="Content Placeholder 2"/>
          <p:cNvSpPr>
            <a:spLocks noGrp="1"/>
          </p:cNvSpPr>
          <p:nvPr>
            <p:ph idx="1"/>
          </p:nvPr>
        </p:nvSpPr>
        <p:spPr>
          <a:xfrm>
            <a:off x="677334" y="1013253"/>
            <a:ext cx="8596668" cy="5634682"/>
          </a:xfrm>
        </p:spPr>
        <p:txBody>
          <a:bodyPr>
            <a:normAutofit/>
          </a:bodyPr>
          <a:lstStyle/>
          <a:p>
            <a:r>
              <a:rPr lang="en-IN" dirty="0" smtClean="0"/>
              <a:t>If we want to use a font not installed on our pc we can use google fonts search for google fonts and we will see a bunch of fonts that we can include and use</a:t>
            </a:r>
          </a:p>
          <a:p>
            <a:r>
              <a:rPr lang="en-IN" dirty="0" smtClean="0"/>
              <a:t>To add any such font to our project we click on plus sign on that font which would open a popup and gives us an import link that we need to add to our html file and also gives us instructions on how to add it to our </a:t>
            </a:r>
            <a:r>
              <a:rPr lang="en-IN" dirty="0" err="1" smtClean="0"/>
              <a:t>css</a:t>
            </a:r>
            <a:r>
              <a:rPr lang="en-IN" dirty="0" smtClean="0"/>
              <a:t> .</a:t>
            </a:r>
          </a:p>
          <a:p>
            <a:r>
              <a:rPr lang="en-IN" dirty="0" smtClean="0"/>
              <a:t>Lets try and add </a:t>
            </a:r>
            <a:r>
              <a:rPr lang="en-IN" dirty="0" err="1" smtClean="0"/>
              <a:t>anton</a:t>
            </a:r>
            <a:r>
              <a:rPr lang="en-IN" dirty="0" smtClean="0"/>
              <a:t> font to our project for h1 tags</a:t>
            </a:r>
          </a:p>
          <a:p>
            <a:r>
              <a:rPr lang="en-IN" dirty="0" smtClean="0"/>
              <a:t>Copy the import link and add it to head section in our index.html above the link for our </a:t>
            </a:r>
            <a:r>
              <a:rPr lang="en-IN" dirty="0" err="1" smtClean="0"/>
              <a:t>css</a:t>
            </a:r>
            <a:r>
              <a:rPr lang="en-IN" dirty="0" smtClean="0"/>
              <a:t> file so we can use it in our </a:t>
            </a:r>
            <a:r>
              <a:rPr lang="en-IN" dirty="0" err="1" smtClean="0"/>
              <a:t>css</a:t>
            </a:r>
            <a:r>
              <a:rPr lang="en-IN" dirty="0" smtClean="0"/>
              <a:t> file</a:t>
            </a:r>
          </a:p>
          <a:p>
            <a:r>
              <a:rPr lang="en-IN" dirty="0" smtClean="0"/>
              <a:t>Also copy the value for the font family and paste it as a value for font-family property in our h1 selector in main.css file</a:t>
            </a:r>
          </a:p>
          <a:p>
            <a:r>
              <a:rPr lang="en-IN" dirty="0" smtClean="0"/>
              <a:t>Since we are dynamically loading that font we are sure that it will be available for all users on all machines</a:t>
            </a:r>
          </a:p>
          <a:p>
            <a:endParaRPr lang="en-IN" dirty="0" smtClean="0"/>
          </a:p>
          <a:p>
            <a:endParaRPr lang="en-IN" dirty="0" smtClean="0"/>
          </a:p>
          <a:p>
            <a:pPr lvl="1"/>
            <a:endParaRPr lang="en-GB" dirty="0"/>
          </a:p>
        </p:txBody>
      </p:sp>
    </p:spTree>
    <p:extLst>
      <p:ext uri="{BB962C8B-B14F-4D97-AF65-F5344CB8AC3E}">
        <p14:creationId xmlns:p14="http://schemas.microsoft.com/office/powerpoint/2010/main" val="3674808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3" name="Content Placeholder 2"/>
          <p:cNvSpPr>
            <a:spLocks noGrp="1"/>
          </p:cNvSpPr>
          <p:nvPr>
            <p:ph idx="1"/>
          </p:nvPr>
        </p:nvSpPr>
        <p:spPr>
          <a:xfrm>
            <a:off x="677334" y="1013252"/>
            <a:ext cx="10866966" cy="6104239"/>
          </a:xfrm>
        </p:spPr>
        <p:txBody>
          <a:bodyPr>
            <a:normAutofit/>
          </a:bodyPr>
          <a:lstStyle/>
          <a:p>
            <a:pPr lvl="1"/>
            <a:r>
              <a:rPr lang="en-IN" dirty="0" smtClean="0"/>
              <a:t>Now lets focus on applying different styles to different h1 or section </a:t>
            </a:r>
            <a:r>
              <a:rPr lang="en-IN" dirty="0" err="1" smtClean="0"/>
              <a:t>elemenets</a:t>
            </a:r>
            <a:r>
              <a:rPr lang="en-IN" dirty="0" smtClean="0"/>
              <a:t>. To do this we need to use other type of selectors. So lets first get to know the available type of selectors</a:t>
            </a:r>
          </a:p>
          <a:p>
            <a:pPr lvl="1"/>
            <a:endParaRPr lang="en-GB" dirty="0"/>
          </a:p>
        </p:txBody>
      </p:sp>
      <p:sp>
        <p:nvSpPr>
          <p:cNvPr id="4" name="Rectangle 3"/>
          <p:cNvSpPr/>
          <p:nvPr/>
        </p:nvSpPr>
        <p:spPr>
          <a:xfrm>
            <a:off x="1026994" y="2512329"/>
            <a:ext cx="2071396" cy="662473"/>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Element</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7604" y="1706672"/>
            <a:ext cx="1146426" cy="8369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75707" y="1599497"/>
            <a:ext cx="1258393" cy="855621"/>
          </a:xfrm>
          <a:prstGeom prst="rect">
            <a:avLst/>
          </a:prstGeom>
        </p:spPr>
      </p:pic>
      <p:sp>
        <p:nvSpPr>
          <p:cNvPr id="7" name="Rectangle 6"/>
          <p:cNvSpPr/>
          <p:nvPr/>
        </p:nvSpPr>
        <p:spPr>
          <a:xfrm>
            <a:off x="677334" y="1588999"/>
            <a:ext cx="2830307"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Selector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847792" y="2640864"/>
            <a:ext cx="2667000" cy="1136584"/>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&lt;p&gt;The blog post&lt;/p&gt;</a:t>
            </a:r>
          </a:p>
          <a:p>
            <a:pPr algn="ctr"/>
            <a:r>
              <a:rPr lang="en-IN" dirty="0" smtClean="0">
                <a:solidFill>
                  <a:schemeClr val="tx1"/>
                </a:solidFill>
              </a:rPr>
              <a:t>&lt;div&gt;More Info&lt;/div&gt;</a:t>
            </a:r>
            <a:endParaRPr lang="en-GB" dirty="0">
              <a:solidFill>
                <a:schemeClr val="tx1"/>
              </a:solidFill>
            </a:endParaRPr>
          </a:p>
        </p:txBody>
      </p:sp>
      <p:sp>
        <p:nvSpPr>
          <p:cNvPr id="9" name="Rectangle 8"/>
          <p:cNvSpPr/>
          <p:nvPr/>
        </p:nvSpPr>
        <p:spPr>
          <a:xfrm>
            <a:off x="9081926" y="2575042"/>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h1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0" name="Rectangle 9"/>
          <p:cNvSpPr/>
          <p:nvPr/>
        </p:nvSpPr>
        <p:spPr>
          <a:xfrm>
            <a:off x="930603" y="3976847"/>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Classes</a:t>
            </a:r>
            <a:endParaRPr lang="en-GB" dirty="0"/>
          </a:p>
        </p:txBody>
      </p:sp>
      <p:sp>
        <p:nvSpPr>
          <p:cNvPr id="11" name="Rectangle 10"/>
          <p:cNvSpPr/>
          <p:nvPr/>
        </p:nvSpPr>
        <p:spPr>
          <a:xfrm>
            <a:off x="4448433" y="3955453"/>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 class=“blog”&gt;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 class=“blog”&gt;</a:t>
            </a:r>
            <a:r>
              <a:rPr lang="en-IN" dirty="0" smtClean="0">
                <a:solidFill>
                  <a:schemeClr val="accent5"/>
                </a:solidFill>
              </a:rPr>
              <a:t>The blog post</a:t>
            </a:r>
            <a:r>
              <a:rPr lang="en-IN" dirty="0" smtClean="0">
                <a:solidFill>
                  <a:schemeClr val="tx1"/>
                </a:solidFill>
              </a:rPr>
              <a:t>&lt;/p&gt;</a:t>
            </a:r>
          </a:p>
          <a:p>
            <a:pPr algn="ctr"/>
            <a:r>
              <a:rPr lang="en-IN" dirty="0" smtClean="0">
                <a:solidFill>
                  <a:schemeClr val="tx1"/>
                </a:solidFill>
              </a:rPr>
              <a:t>&lt;div class =“blog”&gt;</a:t>
            </a:r>
            <a:r>
              <a:rPr lang="en-IN" dirty="0" smtClean="0">
                <a:solidFill>
                  <a:schemeClr val="accent5"/>
                </a:solidFill>
              </a:rPr>
              <a:t>More Info</a:t>
            </a:r>
            <a:r>
              <a:rPr lang="en-IN" dirty="0" smtClean="0">
                <a:solidFill>
                  <a:schemeClr val="tx1"/>
                </a:solidFill>
              </a:rPr>
              <a:t>&lt;/div&gt;</a:t>
            </a:r>
            <a:endParaRPr lang="en-GB" dirty="0">
              <a:solidFill>
                <a:schemeClr val="tx1"/>
              </a:solidFill>
            </a:endParaRPr>
          </a:p>
        </p:txBody>
      </p:sp>
      <p:sp>
        <p:nvSpPr>
          <p:cNvPr id="12" name="Rectangle 11"/>
          <p:cNvSpPr/>
          <p:nvPr/>
        </p:nvSpPr>
        <p:spPr>
          <a:xfrm>
            <a:off x="9130569" y="3955453"/>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.blog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5" name="Rectangle 14"/>
          <p:cNvSpPr/>
          <p:nvPr/>
        </p:nvSpPr>
        <p:spPr>
          <a:xfrm>
            <a:off x="996334" y="5441365"/>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Universal</a:t>
            </a:r>
            <a:endParaRPr lang="en-GB" dirty="0"/>
          </a:p>
        </p:txBody>
      </p:sp>
      <p:sp>
        <p:nvSpPr>
          <p:cNvPr id="16" name="Rectangle 15"/>
          <p:cNvSpPr/>
          <p:nvPr/>
        </p:nvSpPr>
        <p:spPr>
          <a:xfrm>
            <a:off x="4448433" y="5408541"/>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 class=“blog”&gt;</a:t>
            </a:r>
            <a:r>
              <a:rPr lang="en-IN" dirty="0" smtClean="0">
                <a:solidFill>
                  <a:schemeClr val="accent5"/>
                </a:solidFill>
              </a:rPr>
              <a:t>The blog post</a:t>
            </a:r>
            <a:r>
              <a:rPr lang="en-IN" dirty="0" smtClean="0">
                <a:solidFill>
                  <a:schemeClr val="tx1"/>
                </a:solidFill>
              </a:rPr>
              <a:t>&lt;/p&gt;</a:t>
            </a:r>
          </a:p>
          <a:p>
            <a:pPr algn="ctr"/>
            <a:r>
              <a:rPr lang="en-IN" dirty="0" smtClean="0">
                <a:solidFill>
                  <a:schemeClr val="tx1"/>
                </a:solidFill>
              </a:rPr>
              <a:t>&lt;div class =“blog”&gt;</a:t>
            </a:r>
            <a:r>
              <a:rPr lang="en-IN" dirty="0" smtClean="0">
                <a:solidFill>
                  <a:schemeClr val="accent5"/>
                </a:solidFill>
              </a:rPr>
              <a:t>More Info</a:t>
            </a:r>
            <a:r>
              <a:rPr lang="en-IN" dirty="0" smtClean="0">
                <a:solidFill>
                  <a:schemeClr val="tx1"/>
                </a:solidFill>
              </a:rPr>
              <a:t>&lt;/div&gt;</a:t>
            </a:r>
            <a:endParaRPr lang="en-GB" dirty="0">
              <a:solidFill>
                <a:schemeClr val="tx1"/>
              </a:solidFill>
            </a:endParaRPr>
          </a:p>
        </p:txBody>
      </p:sp>
      <p:sp>
        <p:nvSpPr>
          <p:cNvPr id="17" name="Rectangle 16"/>
          <p:cNvSpPr/>
          <p:nvPr/>
        </p:nvSpPr>
        <p:spPr>
          <a:xfrm>
            <a:off x="9146747" y="5536472"/>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8" name="Rectangle 17"/>
          <p:cNvSpPr/>
          <p:nvPr/>
        </p:nvSpPr>
        <p:spPr>
          <a:xfrm rot="19371205">
            <a:off x="10219756" y="5693931"/>
            <a:ext cx="1964947" cy="684426"/>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2"/>
                </a:solidFill>
              </a:rPr>
              <a:t>Rarely Used</a:t>
            </a:r>
            <a:endParaRPr lang="en-GB" dirty="0">
              <a:solidFill>
                <a:schemeClr val="tx2"/>
              </a:solidFill>
            </a:endParaRPr>
          </a:p>
        </p:txBody>
      </p:sp>
    </p:spTree>
    <p:extLst>
      <p:ext uri="{BB962C8B-B14F-4D97-AF65-F5344CB8AC3E}">
        <p14:creationId xmlns:p14="http://schemas.microsoft.com/office/powerpoint/2010/main" val="1595848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anim calcmode="lin" valueType="num">
                                      <p:cBhvr additive="base">
                                        <p:cTn id="53" dur="500" fill="hold"/>
                                        <p:tgtEl>
                                          <p:spTgt spid="16"/>
                                        </p:tgtEl>
                                        <p:attrNameLst>
                                          <p:attrName>ppt_x</p:attrName>
                                        </p:attrNameLst>
                                      </p:cBhvr>
                                      <p:tavLst>
                                        <p:tav tm="0">
                                          <p:val>
                                            <p:strVal val="#ppt_x"/>
                                          </p:val>
                                        </p:tav>
                                        <p:tav tm="100000">
                                          <p:val>
                                            <p:strVal val="#ppt_x"/>
                                          </p:val>
                                        </p:tav>
                                      </p:tavLst>
                                    </p:anim>
                                    <p:anim calcmode="lin" valueType="num">
                                      <p:cBhvr additive="base">
                                        <p:cTn id="54" dur="500" fill="hold"/>
                                        <p:tgtEl>
                                          <p:spTgt spid="16"/>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additive="base">
                                        <p:cTn id="57" dur="500" fill="hold"/>
                                        <p:tgtEl>
                                          <p:spTgt spid="17"/>
                                        </p:tgtEl>
                                        <p:attrNameLst>
                                          <p:attrName>ppt_x</p:attrName>
                                        </p:attrNameLst>
                                      </p:cBhvr>
                                      <p:tavLst>
                                        <p:tav tm="0">
                                          <p:val>
                                            <p:strVal val="#ppt_x"/>
                                          </p:val>
                                        </p:tav>
                                        <p:tav tm="100000">
                                          <p:val>
                                            <p:strVal val="#ppt_x"/>
                                          </p:val>
                                        </p:tav>
                                      </p:tavLst>
                                    </p:anim>
                                    <p:anim calcmode="lin" valueType="num">
                                      <p:cBhvr additive="base">
                                        <p:cTn id="5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1000"/>
                                        <p:tgtEl>
                                          <p:spTgt spid="18"/>
                                        </p:tgtEl>
                                      </p:cBhvr>
                                    </p:animEffect>
                                    <p:anim calcmode="lin" valueType="num">
                                      <p:cBhvr>
                                        <p:cTn id="64" dur="1000" fill="hold"/>
                                        <p:tgtEl>
                                          <p:spTgt spid="18"/>
                                        </p:tgtEl>
                                        <p:attrNameLst>
                                          <p:attrName>ppt_x</p:attrName>
                                        </p:attrNameLst>
                                      </p:cBhvr>
                                      <p:tavLst>
                                        <p:tav tm="0">
                                          <p:val>
                                            <p:strVal val="#ppt_x"/>
                                          </p:val>
                                        </p:tav>
                                        <p:tav tm="100000">
                                          <p:val>
                                            <p:strVal val="#ppt_x"/>
                                          </p:val>
                                        </p:tav>
                                      </p:tavLst>
                                    </p:anim>
                                    <p:anim calcmode="lin" valueType="num">
                                      <p:cBhvr>
                                        <p:cTn id="6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0" grpId="0" animBg="1"/>
      <p:bldP spid="11" grpId="0" animBg="1"/>
      <p:bldP spid="12" grpId="0" animBg="1"/>
      <p:bldP spid="15" grpId="0" animBg="1"/>
      <p:bldP spid="16" grpId="0" animBg="1"/>
      <p:bldP spid="17" grpId="0" animBg="1"/>
      <p:bldP spid="18"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4" name="Rectangle 3"/>
          <p:cNvSpPr/>
          <p:nvPr/>
        </p:nvSpPr>
        <p:spPr>
          <a:xfrm>
            <a:off x="1117243" y="2243805"/>
            <a:ext cx="2071396" cy="662473"/>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1025" y="1154719"/>
            <a:ext cx="1146426" cy="8369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69128" y="1047544"/>
            <a:ext cx="1258393" cy="855621"/>
          </a:xfrm>
          <a:prstGeom prst="rect">
            <a:avLst/>
          </a:prstGeom>
        </p:spPr>
      </p:pic>
      <p:sp>
        <p:nvSpPr>
          <p:cNvPr id="7" name="Rectangle 6"/>
          <p:cNvSpPr/>
          <p:nvPr/>
        </p:nvSpPr>
        <p:spPr>
          <a:xfrm>
            <a:off x="670755" y="1037046"/>
            <a:ext cx="2830307"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Selector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596714" y="2207750"/>
            <a:ext cx="3175686" cy="1136584"/>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 id=“main- title”&gt;</a:t>
            </a:r>
            <a:r>
              <a:rPr lang="en-IN" dirty="0" smtClean="0">
                <a:solidFill>
                  <a:schemeClr val="accent5"/>
                </a:solidFill>
              </a:rPr>
              <a:t>Our Header </a:t>
            </a:r>
            <a:r>
              <a:rPr lang="en-IN" dirty="0" smtClean="0">
                <a:solidFill>
                  <a:schemeClr val="tx1"/>
                </a:solidFill>
              </a:rPr>
              <a:t>&lt;/h1&gt;</a:t>
            </a:r>
          </a:p>
        </p:txBody>
      </p:sp>
      <p:sp>
        <p:nvSpPr>
          <p:cNvPr id="9" name="Rectangle 8"/>
          <p:cNvSpPr/>
          <p:nvPr/>
        </p:nvSpPr>
        <p:spPr>
          <a:xfrm>
            <a:off x="9064824" y="2207750"/>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#main-title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0" name="Rectangle 9"/>
          <p:cNvSpPr/>
          <p:nvPr/>
        </p:nvSpPr>
        <p:spPr>
          <a:xfrm>
            <a:off x="930603" y="3976847"/>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Attribute</a:t>
            </a:r>
            <a:endParaRPr lang="en-GB" dirty="0"/>
          </a:p>
        </p:txBody>
      </p:sp>
      <p:sp>
        <p:nvSpPr>
          <p:cNvPr id="11" name="Rectangle 10"/>
          <p:cNvSpPr/>
          <p:nvPr/>
        </p:nvSpPr>
        <p:spPr>
          <a:xfrm>
            <a:off x="4448433" y="3955453"/>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&lt;button disabled&gt; </a:t>
            </a:r>
            <a:r>
              <a:rPr lang="en-IN" dirty="0" smtClean="0">
                <a:solidFill>
                  <a:schemeClr val="accent5"/>
                </a:solidFill>
              </a:rPr>
              <a:t>Click</a:t>
            </a:r>
            <a:r>
              <a:rPr lang="en-IN" dirty="0" smtClean="0">
                <a:solidFill>
                  <a:schemeClr val="tx1"/>
                </a:solidFill>
              </a:rPr>
              <a:t> &lt;/button&gt;</a:t>
            </a:r>
            <a:endParaRPr lang="en-GB" dirty="0">
              <a:solidFill>
                <a:schemeClr val="tx1"/>
              </a:solidFill>
            </a:endParaRPr>
          </a:p>
        </p:txBody>
      </p:sp>
      <p:sp>
        <p:nvSpPr>
          <p:cNvPr id="12" name="Rectangle 11"/>
          <p:cNvSpPr/>
          <p:nvPr/>
        </p:nvSpPr>
        <p:spPr>
          <a:xfrm>
            <a:off x="9130569" y="3955453"/>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[disabled]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Tree>
    <p:extLst>
      <p:ext uri="{BB962C8B-B14F-4D97-AF65-F5344CB8AC3E}">
        <p14:creationId xmlns:p14="http://schemas.microsoft.com/office/powerpoint/2010/main" val="2423332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0" grpId="0" animBg="1"/>
      <p:bldP spid="11"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3" name="Content Placeholder 2"/>
          <p:cNvSpPr>
            <a:spLocks noGrp="1"/>
          </p:cNvSpPr>
          <p:nvPr>
            <p:ph idx="1"/>
          </p:nvPr>
        </p:nvSpPr>
        <p:spPr>
          <a:xfrm>
            <a:off x="677334" y="1013252"/>
            <a:ext cx="10866966" cy="5375191"/>
          </a:xfrm>
        </p:spPr>
        <p:txBody>
          <a:bodyPr>
            <a:noAutofit/>
          </a:bodyPr>
          <a:lstStyle/>
          <a:p>
            <a:pPr lvl="1"/>
            <a:r>
              <a:rPr lang="en-IN" sz="2000" dirty="0" smtClean="0"/>
              <a:t>Now lets add </a:t>
            </a:r>
            <a:r>
              <a:rPr lang="en-IN" sz="2000" dirty="0" err="1" smtClean="0"/>
              <a:t>is’s</a:t>
            </a:r>
            <a:r>
              <a:rPr lang="en-IN" sz="2000" dirty="0" smtClean="0"/>
              <a:t> to our sections add an id product-overview to first section</a:t>
            </a:r>
          </a:p>
          <a:p>
            <a:pPr lvl="1"/>
            <a:r>
              <a:rPr lang="en-IN" sz="2000" dirty="0" smtClean="0"/>
              <a:t>Add an id plans to second section</a:t>
            </a:r>
          </a:p>
          <a:p>
            <a:pPr lvl="1"/>
            <a:r>
              <a:rPr lang="en-IN" sz="2000" dirty="0" smtClean="0"/>
              <a:t>So now using an id selector set background red for only first section</a:t>
            </a:r>
          </a:p>
          <a:p>
            <a:pPr lvl="1"/>
            <a:r>
              <a:rPr lang="en-IN" sz="2000" dirty="0" smtClean="0"/>
              <a:t>For second section lets just apply style to the h1 tag so lets add a class section-title to h1 tag in second section CSS classes are by convention written in small case with individual words separated by – and as a note remember </a:t>
            </a:r>
            <a:r>
              <a:rPr lang="en-IN" sz="2000" dirty="0" err="1" smtClean="0"/>
              <a:t>css</a:t>
            </a:r>
            <a:r>
              <a:rPr lang="en-IN" sz="2000" dirty="0" smtClean="0"/>
              <a:t> classes are case insensitive</a:t>
            </a:r>
          </a:p>
          <a:p>
            <a:pPr lvl="1"/>
            <a:r>
              <a:rPr lang="en-IN" sz="2000" dirty="0" smtClean="0"/>
              <a:t>Classes are reusable </a:t>
            </a:r>
          </a:p>
          <a:p>
            <a:pPr lvl="1"/>
            <a:r>
              <a:rPr lang="en-IN" sz="2000" dirty="0" smtClean="0"/>
              <a:t>Lets leave the h1 element selector there and add a class selector for section-title class and add </a:t>
            </a:r>
            <a:r>
              <a:rPr lang="en-IN" sz="2000" dirty="0" err="1" smtClean="0"/>
              <a:t>color</a:t>
            </a:r>
            <a:r>
              <a:rPr lang="en-IN" sz="2000" dirty="0" smtClean="0"/>
              <a:t> green to it.</a:t>
            </a:r>
          </a:p>
          <a:p>
            <a:pPr lvl="1"/>
            <a:r>
              <a:rPr lang="en-IN" sz="2000" dirty="0" smtClean="0"/>
              <a:t>Now we see that the first section has a red background because of the id </a:t>
            </a:r>
            <a:r>
              <a:rPr lang="en-IN" sz="2000" dirty="0" err="1" smtClean="0"/>
              <a:t>selector.The</a:t>
            </a:r>
            <a:r>
              <a:rPr lang="en-IN" sz="2000" dirty="0" smtClean="0"/>
              <a:t> h1 in the first section has white </a:t>
            </a:r>
            <a:r>
              <a:rPr lang="en-IN" sz="2000" dirty="0" err="1" smtClean="0"/>
              <a:t>color</a:t>
            </a:r>
            <a:r>
              <a:rPr lang="en-IN" sz="2000" dirty="0" smtClean="0"/>
              <a:t> and Anton font because of the h1 element </a:t>
            </a:r>
            <a:r>
              <a:rPr lang="en-IN" sz="2000" dirty="0" err="1" smtClean="0"/>
              <a:t>selector.The</a:t>
            </a:r>
            <a:r>
              <a:rPr lang="en-IN" sz="2000" dirty="0" smtClean="0"/>
              <a:t> second section has no styles applied but the h1 tag in second section has a green </a:t>
            </a:r>
            <a:r>
              <a:rPr lang="en-IN" sz="2000" dirty="0" err="1" smtClean="0"/>
              <a:t>color</a:t>
            </a:r>
            <a:r>
              <a:rPr lang="en-IN" sz="2000" dirty="0" smtClean="0"/>
              <a:t> because of the class selector and </a:t>
            </a:r>
            <a:r>
              <a:rPr lang="en-IN" sz="2000" dirty="0" err="1" smtClean="0"/>
              <a:t>anton</a:t>
            </a:r>
            <a:r>
              <a:rPr lang="en-IN" sz="2000" dirty="0" smtClean="0"/>
              <a:t> font inherited from the h1 element selector.</a:t>
            </a:r>
          </a:p>
          <a:p>
            <a:pPr lvl="1"/>
            <a:endParaRPr lang="en-GB" sz="2000" dirty="0"/>
          </a:p>
        </p:txBody>
      </p:sp>
    </p:spTree>
    <p:extLst>
      <p:ext uri="{BB962C8B-B14F-4D97-AF65-F5344CB8AC3E}">
        <p14:creationId xmlns:p14="http://schemas.microsoft.com/office/powerpoint/2010/main" val="20593889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375191"/>
          </a:xfrm>
        </p:spPr>
        <p:txBody>
          <a:bodyPr>
            <a:noAutofit/>
          </a:bodyPr>
          <a:lstStyle/>
          <a:p>
            <a:pPr lvl="1"/>
            <a:r>
              <a:rPr lang="en-IN" sz="2000" dirty="0" smtClean="0"/>
              <a:t>We had an element selector for h1 and also a class selector for h1 in second section .So both our selectors match the second h1 tag.</a:t>
            </a:r>
          </a:p>
          <a:p>
            <a:pPr lvl="1"/>
            <a:r>
              <a:rPr lang="en-IN" sz="2000" dirty="0" smtClean="0"/>
              <a:t>If we notice closely we will see the h1 tag gets the font property and colour from element selector but the </a:t>
            </a:r>
            <a:r>
              <a:rPr lang="en-IN" sz="2000" dirty="0" err="1" smtClean="0"/>
              <a:t>color</a:t>
            </a:r>
            <a:r>
              <a:rPr lang="en-IN" sz="2000" dirty="0" smtClean="0"/>
              <a:t> property seems to be overridden  by the class selector.</a:t>
            </a:r>
          </a:p>
          <a:p>
            <a:pPr lvl="1"/>
            <a:r>
              <a:rPr lang="en-IN" sz="2000" dirty="0" smtClean="0"/>
              <a:t>It appears that </a:t>
            </a:r>
            <a:r>
              <a:rPr lang="en-IN" sz="2000" dirty="0" err="1" smtClean="0"/>
              <a:t>css</a:t>
            </a:r>
            <a:r>
              <a:rPr lang="en-IN" sz="2000" dirty="0" smtClean="0"/>
              <a:t> is parsed from top to bottom so the last tag takes preference and </a:t>
            </a:r>
            <a:r>
              <a:rPr lang="en-IN" sz="2000" dirty="0" err="1" smtClean="0"/>
              <a:t>overrides.It</a:t>
            </a:r>
            <a:r>
              <a:rPr lang="en-IN" sz="2000" dirty="0" smtClean="0"/>
              <a:t> is not totally wrong </a:t>
            </a:r>
            <a:r>
              <a:rPr lang="en-IN" sz="2000" dirty="0" err="1" smtClean="0"/>
              <a:t>css</a:t>
            </a:r>
            <a:r>
              <a:rPr lang="en-IN" sz="2000" dirty="0" smtClean="0"/>
              <a:t> is parsed from top to bottom but even if we switch the order the styling still applies the same </a:t>
            </a:r>
            <a:r>
              <a:rPr lang="en-IN" sz="2000" dirty="0" err="1" smtClean="0"/>
              <a:t>i.e</a:t>
            </a:r>
            <a:r>
              <a:rPr lang="en-IN" sz="2000" dirty="0" smtClean="0"/>
              <a:t> class selector still overrides the h1 tag style.</a:t>
            </a:r>
          </a:p>
          <a:p>
            <a:pPr lvl="1"/>
            <a:r>
              <a:rPr lang="en-IN" sz="2000" dirty="0" smtClean="0"/>
              <a:t>Now if we add one more h1 selector and change font we will notice that the font changes so the order does matter but only if we use the same selector as although the font changed class still overrides the </a:t>
            </a:r>
            <a:r>
              <a:rPr lang="en-IN" sz="2000" dirty="0" err="1" smtClean="0"/>
              <a:t>color.Also</a:t>
            </a:r>
            <a:r>
              <a:rPr lang="en-IN" sz="2000" dirty="0" smtClean="0"/>
              <a:t> we will notice that since we don’t set the font in class selector it does not override it .</a:t>
            </a:r>
          </a:p>
          <a:p>
            <a:pPr lvl="1"/>
            <a:r>
              <a:rPr lang="en-IN" sz="2000" dirty="0" smtClean="0"/>
              <a:t>So we can infer two things:</a:t>
            </a:r>
          </a:p>
          <a:p>
            <a:pPr lvl="2"/>
            <a:r>
              <a:rPr lang="en-IN" sz="1800" dirty="0" smtClean="0"/>
              <a:t>Multiple rules same to affect the same element </a:t>
            </a:r>
          </a:p>
          <a:p>
            <a:pPr lvl="2"/>
            <a:r>
              <a:rPr lang="en-IN" sz="1800" dirty="0" smtClean="0"/>
              <a:t>Different selectors seem to have different priorities</a:t>
            </a:r>
          </a:p>
          <a:p>
            <a:pPr lvl="1"/>
            <a:endParaRPr lang="en-GB" sz="2000" dirty="0"/>
          </a:p>
        </p:txBody>
      </p:sp>
    </p:spTree>
    <p:extLst>
      <p:ext uri="{BB962C8B-B14F-4D97-AF65-F5344CB8AC3E}">
        <p14:creationId xmlns:p14="http://schemas.microsoft.com/office/powerpoint/2010/main" val="24152124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483342"/>
          </a:xfrm>
        </p:spPr>
        <p:txBody>
          <a:bodyPr>
            <a:noAutofit/>
          </a:bodyPr>
          <a:lstStyle/>
          <a:p>
            <a:pPr lvl="1"/>
            <a:r>
              <a:rPr lang="en-IN" sz="2000" dirty="0" smtClean="0"/>
              <a:t>To understand what's going on lets move to the developer tools</a:t>
            </a:r>
          </a:p>
          <a:p>
            <a:pPr lvl="1"/>
            <a:r>
              <a:rPr lang="en-IN" sz="2000" dirty="0" smtClean="0"/>
              <a:t>Open the </a:t>
            </a:r>
            <a:r>
              <a:rPr lang="en-IN" sz="2000" dirty="0" err="1" smtClean="0"/>
              <a:t>ui</a:t>
            </a:r>
            <a:r>
              <a:rPr lang="en-IN" sz="2000" dirty="0" smtClean="0"/>
              <a:t> right click on the text displayed by the h1 tag in section 2 and click inspect and focus on the styles column.</a:t>
            </a:r>
          </a:p>
          <a:p>
            <a:pPr lvl="1"/>
            <a:r>
              <a:rPr lang="en-IN" sz="1800" dirty="0" smtClean="0"/>
              <a:t>Here we can see the list of applied styles and the list has to be read from top to bottom with the topmost taking the highest priority.</a:t>
            </a:r>
          </a:p>
          <a:p>
            <a:pPr lvl="1"/>
            <a:r>
              <a:rPr lang="en-IN" sz="1800" dirty="0" smtClean="0"/>
              <a:t>We see a couple of styles are applied topmost is the element style this would be the inline style if any was applied, because inline styles have the highest priority.</a:t>
            </a:r>
          </a:p>
          <a:p>
            <a:pPr lvl="1"/>
            <a:r>
              <a:rPr lang="en-IN" sz="1800" dirty="0" smtClean="0"/>
              <a:t>This priority concept is called </a:t>
            </a:r>
            <a:r>
              <a:rPr lang="en-IN" sz="1800" b="1" dirty="0" smtClean="0"/>
              <a:t>specificity</a:t>
            </a:r>
          </a:p>
          <a:p>
            <a:pPr lvl="1"/>
            <a:r>
              <a:rPr lang="en-IN" sz="1800" dirty="0" smtClean="0"/>
              <a:t>Then we will notice a class selector(.section-title) so it has a higher specificity than the element selector but lower than the inline selector </a:t>
            </a:r>
          </a:p>
          <a:p>
            <a:pPr lvl="1"/>
            <a:r>
              <a:rPr lang="en-IN" sz="1800" dirty="0" smtClean="0"/>
              <a:t>Then we see two element selectors in the order they are added to the main.css file.so element selectors have a lower specificity than class and inline but if there are more than one selector of same type the order takes precedence </a:t>
            </a:r>
            <a:r>
              <a:rPr lang="en-IN" sz="1800" dirty="0" err="1" smtClean="0"/>
              <a:t>ie</a:t>
            </a:r>
            <a:r>
              <a:rPr lang="en-IN" sz="1800" dirty="0" smtClean="0"/>
              <a:t> the one added last has more precedence or specificity.</a:t>
            </a:r>
          </a:p>
          <a:p>
            <a:pPr lvl="1"/>
            <a:r>
              <a:rPr lang="en-IN" sz="1800" dirty="0" smtClean="0"/>
              <a:t>Even below that we will notice some browser default styles that have the lowest priority and can be easily overridden</a:t>
            </a:r>
          </a:p>
          <a:p>
            <a:pPr lvl="1"/>
            <a:endParaRPr lang="en-IN" sz="1800" dirty="0" smtClean="0"/>
          </a:p>
          <a:p>
            <a:pPr lvl="1"/>
            <a:endParaRPr lang="en-GB" sz="2000" dirty="0"/>
          </a:p>
        </p:txBody>
      </p:sp>
    </p:spTree>
    <p:extLst>
      <p:ext uri="{BB962C8B-B14F-4D97-AF65-F5344CB8AC3E}">
        <p14:creationId xmlns:p14="http://schemas.microsoft.com/office/powerpoint/2010/main" val="24189820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-1 -:Introduction and Initial Setup</a:t>
            </a:r>
            <a:endParaRPr lang="en-GB" dirty="0"/>
          </a:p>
        </p:txBody>
      </p:sp>
    </p:spTree>
    <p:extLst>
      <p:ext uri="{BB962C8B-B14F-4D97-AF65-F5344CB8AC3E}">
        <p14:creationId xmlns:p14="http://schemas.microsoft.com/office/powerpoint/2010/main" val="25151539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483342"/>
          </a:xfrm>
        </p:spPr>
        <p:txBody>
          <a:bodyPr>
            <a:noAutofit/>
          </a:bodyPr>
          <a:lstStyle/>
          <a:p>
            <a:pPr lvl="1"/>
            <a:r>
              <a:rPr lang="en-IN" sz="2000" dirty="0" smtClean="0"/>
              <a:t>The fact that we have multiple rules affecting the same </a:t>
            </a:r>
            <a:r>
              <a:rPr lang="en-IN" sz="2000" dirty="0" err="1" smtClean="0"/>
              <a:t>paret</a:t>
            </a:r>
            <a:r>
              <a:rPr lang="en-IN" sz="2000" dirty="0" smtClean="0"/>
              <a:t> is the cascading part of the name cascading style sheets.</a:t>
            </a:r>
          </a:p>
          <a:p>
            <a:pPr lvl="1"/>
            <a:r>
              <a:rPr lang="en-IN" sz="2000" dirty="0" smtClean="0"/>
              <a:t>So Cascading simply means that multiple styles or multiple rules can be applied to the same element.</a:t>
            </a:r>
          </a:p>
          <a:p>
            <a:pPr lvl="1"/>
            <a:r>
              <a:rPr lang="en-IN" sz="2000" dirty="0" smtClean="0"/>
              <a:t>Cascading or multiple rules may lead to conflicts and </a:t>
            </a:r>
            <a:r>
              <a:rPr lang="en-IN" sz="2000" dirty="0" err="1" smtClean="0"/>
              <a:t>css</a:t>
            </a:r>
            <a:r>
              <a:rPr lang="en-IN" sz="2000" dirty="0" smtClean="0"/>
              <a:t> has a concept called specificity which defines clear rules how such conflicts are resolved and which type of selector has a higher specificity.</a:t>
            </a:r>
          </a:p>
          <a:p>
            <a:pPr lvl="1"/>
            <a:r>
              <a:rPr lang="en-IN" sz="2000" dirty="0" smtClean="0"/>
              <a:t>Lets get an overview of these rules on next slide</a:t>
            </a:r>
            <a:endParaRPr lang="en-IN" sz="1800" dirty="0" smtClean="0"/>
          </a:p>
          <a:p>
            <a:pPr lvl="1"/>
            <a:endParaRPr lang="en-IN" sz="1800" dirty="0" smtClean="0"/>
          </a:p>
          <a:p>
            <a:pPr lvl="1"/>
            <a:endParaRPr lang="en-GB" sz="2000" dirty="0"/>
          </a:p>
        </p:txBody>
      </p:sp>
    </p:spTree>
    <p:extLst>
      <p:ext uri="{BB962C8B-B14F-4D97-AF65-F5344CB8AC3E}">
        <p14:creationId xmlns:p14="http://schemas.microsoft.com/office/powerpoint/2010/main" val="35068475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smtClean="0"/>
              <a:t>"</a:t>
            </a:r>
            <a:r>
              <a:rPr lang="en-IN" sz="2800" dirty="0"/>
              <a:t>Cascading" Style &amp; Specificity</a:t>
            </a:r>
            <a:endParaRPr lang="en-GB" sz="2800" dirty="0"/>
          </a:p>
        </p:txBody>
      </p:sp>
      <p:sp>
        <p:nvSpPr>
          <p:cNvPr id="4" name="Rectangle 3"/>
          <p:cNvSpPr/>
          <p:nvPr/>
        </p:nvSpPr>
        <p:spPr>
          <a:xfrm>
            <a:off x="818605" y="931817"/>
            <a:ext cx="3274423" cy="357051"/>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Cascading</a:t>
            </a:r>
            <a:endParaRPr lang="en-GB" dirty="0"/>
          </a:p>
        </p:txBody>
      </p:sp>
      <p:sp>
        <p:nvSpPr>
          <p:cNvPr id="6" name="Rectangle 5"/>
          <p:cNvSpPr/>
          <p:nvPr/>
        </p:nvSpPr>
        <p:spPr>
          <a:xfrm>
            <a:off x="853440" y="1515291"/>
            <a:ext cx="3239588" cy="949235"/>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Multiple rules can apply to the same element</a:t>
            </a:r>
            <a:endParaRPr lang="en-GB" dirty="0"/>
          </a:p>
        </p:txBody>
      </p:sp>
      <p:sp>
        <p:nvSpPr>
          <p:cNvPr id="7" name="Rectangle 6"/>
          <p:cNvSpPr/>
          <p:nvPr/>
        </p:nvSpPr>
        <p:spPr>
          <a:xfrm>
            <a:off x="5886994" y="879565"/>
            <a:ext cx="5347063" cy="46155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t>Specificity</a:t>
            </a:r>
            <a:endParaRPr lang="en-GB" dirty="0"/>
          </a:p>
        </p:txBody>
      </p:sp>
      <p:sp>
        <p:nvSpPr>
          <p:cNvPr id="8" name="Rectangle 7"/>
          <p:cNvSpPr/>
          <p:nvPr/>
        </p:nvSpPr>
        <p:spPr>
          <a:xfrm>
            <a:off x="5886994" y="1515291"/>
            <a:ext cx="5347063" cy="94923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Resolve conflicts arising from multiple rules</a:t>
            </a:r>
            <a:endParaRPr lang="en-GB" dirty="0">
              <a:solidFill>
                <a:schemeClr val="tx1"/>
              </a:solidFill>
            </a:endParaRPr>
          </a:p>
        </p:txBody>
      </p:sp>
      <p:cxnSp>
        <p:nvCxnSpPr>
          <p:cNvPr id="10" name="Straight Connector 9"/>
          <p:cNvCxnSpPr>
            <a:stCxn id="4" idx="3"/>
            <a:endCxn id="7" idx="1"/>
          </p:cNvCxnSpPr>
          <p:nvPr/>
        </p:nvCxnSpPr>
        <p:spPr>
          <a:xfrm flipV="1">
            <a:off x="4093028" y="1110341"/>
            <a:ext cx="1836000" cy="0"/>
          </a:xfrm>
          <a:prstGeom prst="line">
            <a:avLst/>
          </a:prstGeom>
          <a:ln w="38100"/>
        </p:spPr>
        <p:style>
          <a:lnRef idx="1">
            <a:schemeClr val="accent3"/>
          </a:lnRef>
          <a:fillRef idx="0">
            <a:schemeClr val="accent3"/>
          </a:fillRef>
          <a:effectRef idx="0">
            <a:schemeClr val="accent3"/>
          </a:effectRef>
          <a:fontRef idx="minor">
            <a:schemeClr val="tx1"/>
          </a:fontRef>
        </p:style>
      </p:cxnSp>
      <p:sp>
        <p:nvSpPr>
          <p:cNvPr id="11" name="Rectangle 10"/>
          <p:cNvSpPr/>
          <p:nvPr/>
        </p:nvSpPr>
        <p:spPr>
          <a:xfrm>
            <a:off x="6021977" y="6071191"/>
            <a:ext cx="5347063" cy="534260"/>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&lt;Tag&gt; and ::pseudo-element selectors</a:t>
            </a:r>
            <a:endParaRPr lang="en-GB" dirty="0">
              <a:solidFill>
                <a:schemeClr val="tx1"/>
              </a:solidFill>
            </a:endParaRPr>
          </a:p>
        </p:txBody>
      </p:sp>
      <p:sp>
        <p:nvSpPr>
          <p:cNvPr id="12" name="Rectangle 11"/>
          <p:cNvSpPr/>
          <p:nvPr/>
        </p:nvSpPr>
        <p:spPr>
          <a:xfrm>
            <a:off x="5929028" y="4908591"/>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.class , :pseudo-class and [attribute] selectors</a:t>
            </a:r>
            <a:endParaRPr lang="en-GB" dirty="0">
              <a:solidFill>
                <a:schemeClr val="tx1"/>
              </a:solidFill>
            </a:endParaRPr>
          </a:p>
        </p:txBody>
      </p:sp>
      <p:sp>
        <p:nvSpPr>
          <p:cNvPr id="13" name="Half Frame 12"/>
          <p:cNvSpPr/>
          <p:nvPr/>
        </p:nvSpPr>
        <p:spPr>
          <a:xfrm rot="2604978">
            <a:off x="8486752" y="5733270"/>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4" name="Half Frame 13"/>
          <p:cNvSpPr/>
          <p:nvPr/>
        </p:nvSpPr>
        <p:spPr>
          <a:xfrm rot="2604978">
            <a:off x="8383972" y="4514057"/>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5" name="Rectangle 14"/>
          <p:cNvSpPr/>
          <p:nvPr/>
        </p:nvSpPr>
        <p:spPr>
          <a:xfrm>
            <a:off x="6021977" y="3698378"/>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t>
            </a:r>
            <a:r>
              <a:rPr lang="en-GB" dirty="0" smtClean="0">
                <a:solidFill>
                  <a:schemeClr val="tx1"/>
                </a:solidFill>
              </a:rPr>
              <a:t>ID selector</a:t>
            </a:r>
            <a:endParaRPr lang="en-GB" dirty="0">
              <a:solidFill>
                <a:schemeClr val="tx1"/>
              </a:solidFill>
            </a:endParaRPr>
          </a:p>
        </p:txBody>
      </p:sp>
      <p:sp>
        <p:nvSpPr>
          <p:cNvPr id="16" name="Half Frame 15"/>
          <p:cNvSpPr/>
          <p:nvPr/>
        </p:nvSpPr>
        <p:spPr>
          <a:xfrm rot="2604978">
            <a:off x="8398146" y="3369276"/>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7" name="Rectangle 16"/>
          <p:cNvSpPr/>
          <p:nvPr/>
        </p:nvSpPr>
        <p:spPr>
          <a:xfrm>
            <a:off x="5961723" y="2574877"/>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Inline styles</a:t>
            </a:r>
            <a:endParaRPr lang="en-GB" dirty="0">
              <a:solidFill>
                <a:schemeClr val="tx1"/>
              </a:solidFill>
            </a:endParaRPr>
          </a:p>
        </p:txBody>
      </p:sp>
    </p:spTree>
    <p:extLst>
      <p:ext uri="{BB962C8B-B14F-4D97-AF65-F5344CB8AC3E}">
        <p14:creationId xmlns:p14="http://schemas.microsoft.com/office/powerpoint/2010/main" val="4114863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1000"/>
                                        <p:tgtEl>
                                          <p:spTgt spid="12"/>
                                        </p:tgtEl>
                                      </p:cBhvr>
                                    </p:animEffect>
                                    <p:anim calcmode="lin" valueType="num">
                                      <p:cBhvr>
                                        <p:cTn id="42" dur="1000" fill="hold"/>
                                        <p:tgtEl>
                                          <p:spTgt spid="12"/>
                                        </p:tgtEl>
                                        <p:attrNameLst>
                                          <p:attrName>ppt_x</p:attrName>
                                        </p:attrNameLst>
                                      </p:cBhvr>
                                      <p:tavLst>
                                        <p:tav tm="0">
                                          <p:val>
                                            <p:strVal val="#ppt_x"/>
                                          </p:val>
                                        </p:tav>
                                        <p:tav tm="100000">
                                          <p:val>
                                            <p:strVal val="#ppt_x"/>
                                          </p:val>
                                        </p:tav>
                                      </p:tavLst>
                                    </p:anim>
                                    <p:anim calcmode="lin" valueType="num">
                                      <p:cBhvr>
                                        <p:cTn id="43" dur="1000" fill="hold"/>
                                        <p:tgtEl>
                                          <p:spTgt spid="12"/>
                                        </p:tgtEl>
                                        <p:attrNameLst>
                                          <p:attrName>ppt_y</p:attrName>
                                        </p:attrNameLst>
                                      </p:cBhvr>
                                      <p:tavLst>
                                        <p:tav tm="0">
                                          <p:val>
                                            <p:strVal val="#ppt_y+.1"/>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 calcmode="lin" valueType="num">
                                      <p:cBhvr additive="base">
                                        <p:cTn id="46" dur="500" fill="hold"/>
                                        <p:tgtEl>
                                          <p:spTgt spid="13"/>
                                        </p:tgtEl>
                                        <p:attrNameLst>
                                          <p:attrName>ppt_x</p:attrName>
                                        </p:attrNameLst>
                                      </p:cBhvr>
                                      <p:tavLst>
                                        <p:tav tm="0">
                                          <p:val>
                                            <p:strVal val="#ppt_x"/>
                                          </p:val>
                                        </p:tav>
                                        <p:tav tm="100000">
                                          <p:val>
                                            <p:strVal val="#ppt_x"/>
                                          </p:val>
                                        </p:tav>
                                      </p:tavLst>
                                    </p:anim>
                                    <p:anim calcmode="lin" valueType="num">
                                      <p:cBhvr additive="base">
                                        <p:cTn id="47"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cBhvr additive="base">
                                        <p:cTn id="52" dur="500" fill="hold"/>
                                        <p:tgtEl>
                                          <p:spTgt spid="14"/>
                                        </p:tgtEl>
                                        <p:attrNameLst>
                                          <p:attrName>ppt_x</p:attrName>
                                        </p:attrNameLst>
                                      </p:cBhvr>
                                      <p:tavLst>
                                        <p:tav tm="0">
                                          <p:val>
                                            <p:strVal val="#ppt_x"/>
                                          </p:val>
                                        </p:tav>
                                        <p:tav tm="100000">
                                          <p:val>
                                            <p:strVal val="#ppt_x"/>
                                          </p:val>
                                        </p:tav>
                                      </p:tavLst>
                                    </p:anim>
                                    <p:anim calcmode="lin" valueType="num">
                                      <p:cBhvr additive="base">
                                        <p:cTn id="53" dur="500" fill="hold"/>
                                        <p:tgtEl>
                                          <p:spTgt spid="14"/>
                                        </p:tgtEl>
                                        <p:attrNameLst>
                                          <p:attrName>ppt_y</p:attrName>
                                        </p:attrNameLst>
                                      </p:cBhvr>
                                      <p:tavLst>
                                        <p:tav tm="0">
                                          <p:val>
                                            <p:strVal val="1+#ppt_h/2"/>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1000"/>
                                        <p:tgtEl>
                                          <p:spTgt spid="15"/>
                                        </p:tgtEl>
                                      </p:cBhvr>
                                    </p:animEffect>
                                    <p:anim calcmode="lin" valueType="num">
                                      <p:cBhvr>
                                        <p:cTn id="57" dur="1000" fill="hold"/>
                                        <p:tgtEl>
                                          <p:spTgt spid="15"/>
                                        </p:tgtEl>
                                        <p:attrNameLst>
                                          <p:attrName>ppt_x</p:attrName>
                                        </p:attrNameLst>
                                      </p:cBhvr>
                                      <p:tavLst>
                                        <p:tav tm="0">
                                          <p:val>
                                            <p:strVal val="#ppt_x"/>
                                          </p:val>
                                        </p:tav>
                                        <p:tav tm="100000">
                                          <p:val>
                                            <p:strVal val="#ppt_x"/>
                                          </p:val>
                                        </p:tav>
                                      </p:tavLst>
                                    </p:anim>
                                    <p:anim calcmode="lin" valueType="num">
                                      <p:cBhvr>
                                        <p:cTn id="5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additive="base">
                                        <p:cTn id="63" dur="500" fill="hold"/>
                                        <p:tgtEl>
                                          <p:spTgt spid="16"/>
                                        </p:tgtEl>
                                        <p:attrNameLst>
                                          <p:attrName>ppt_x</p:attrName>
                                        </p:attrNameLst>
                                      </p:cBhvr>
                                      <p:tavLst>
                                        <p:tav tm="0">
                                          <p:val>
                                            <p:strVal val="#ppt_x"/>
                                          </p:val>
                                        </p:tav>
                                        <p:tav tm="100000">
                                          <p:val>
                                            <p:strVal val="#ppt_x"/>
                                          </p:val>
                                        </p:tav>
                                      </p:tavLst>
                                    </p:anim>
                                    <p:anim calcmode="lin" valueType="num">
                                      <p:cBhvr additive="base">
                                        <p:cTn id="64" dur="500" fill="hold"/>
                                        <p:tgtEl>
                                          <p:spTgt spid="16"/>
                                        </p:tgtEl>
                                        <p:attrNameLst>
                                          <p:attrName>ppt_y</p:attrName>
                                        </p:attrNameLst>
                                      </p:cBhvr>
                                      <p:tavLst>
                                        <p:tav tm="0">
                                          <p:val>
                                            <p:strVal val="1+#ppt_h/2"/>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1000"/>
                                        <p:tgtEl>
                                          <p:spTgt spid="17"/>
                                        </p:tgtEl>
                                      </p:cBhvr>
                                    </p:animEffect>
                                    <p:anim calcmode="lin" valueType="num">
                                      <p:cBhvr>
                                        <p:cTn id="68" dur="1000" fill="hold"/>
                                        <p:tgtEl>
                                          <p:spTgt spid="17"/>
                                        </p:tgtEl>
                                        <p:attrNameLst>
                                          <p:attrName>ppt_x</p:attrName>
                                        </p:attrNameLst>
                                      </p:cBhvr>
                                      <p:tavLst>
                                        <p:tav tm="0">
                                          <p:val>
                                            <p:strVal val="#ppt_x"/>
                                          </p:val>
                                        </p:tav>
                                        <p:tav tm="100000">
                                          <p:val>
                                            <p:strVal val="#ppt_x"/>
                                          </p:val>
                                        </p:tav>
                                      </p:tavLst>
                                    </p:anim>
                                    <p:anim calcmode="lin" valueType="num">
                                      <p:cBhvr>
                                        <p:cTn id="6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11" grpId="0" animBg="1"/>
      <p:bldP spid="12" grpId="0" animBg="1"/>
      <p:bldP spid="13" grpId="0" animBg="1"/>
      <p:bldP spid="14" grpId="0" animBg="1"/>
      <p:bldP spid="15" grpId="0" animBg="1"/>
      <p:bldP spid="16" grpId="0" animBg="1"/>
      <p:bldP spid="1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743" y="163033"/>
            <a:ext cx="8596668" cy="549349"/>
          </a:xfrm>
        </p:spPr>
        <p:txBody>
          <a:bodyPr>
            <a:normAutofit fontScale="90000"/>
          </a:bodyPr>
          <a:lstStyle/>
          <a:p>
            <a:r>
              <a:rPr lang="en-GB" dirty="0"/>
              <a:t>Understanding Inheritance</a:t>
            </a:r>
          </a:p>
        </p:txBody>
      </p:sp>
      <p:sp>
        <p:nvSpPr>
          <p:cNvPr id="3" name="Content Placeholder 2"/>
          <p:cNvSpPr>
            <a:spLocks noGrp="1"/>
          </p:cNvSpPr>
          <p:nvPr>
            <p:ph idx="1"/>
          </p:nvPr>
        </p:nvSpPr>
        <p:spPr>
          <a:xfrm>
            <a:off x="677333" y="925033"/>
            <a:ext cx="11199233" cy="5116329"/>
          </a:xfrm>
        </p:spPr>
        <p:txBody>
          <a:bodyPr>
            <a:normAutofit lnSpcReduction="10000"/>
          </a:bodyPr>
          <a:lstStyle/>
          <a:p>
            <a:r>
              <a:rPr lang="en-IN" dirty="0" smtClean="0"/>
              <a:t>Lest now get rid of that extra h1 selector from main.css.</a:t>
            </a:r>
          </a:p>
          <a:p>
            <a:r>
              <a:rPr lang="en-IN" dirty="0" smtClean="0"/>
              <a:t>The concept of inheritance means that every element inherits some styles from its parent element</a:t>
            </a:r>
          </a:p>
          <a:p>
            <a:r>
              <a:rPr lang="en-IN" dirty="0" smtClean="0"/>
              <a:t>Lets add some inheritance to our project by setting a global default font we can do this by either using the universal selector but it is very in efficient another way is to style the body tag as body tag engulfs all other tags of our html</a:t>
            </a:r>
          </a:p>
          <a:p>
            <a:r>
              <a:rPr lang="en-IN" dirty="0" smtClean="0"/>
              <a:t>So create an element </a:t>
            </a:r>
            <a:r>
              <a:rPr lang="en-IN" dirty="0" err="1" smtClean="0"/>
              <a:t>selctor</a:t>
            </a:r>
            <a:r>
              <a:rPr lang="en-IN" dirty="0" smtClean="0"/>
              <a:t> for body and set a font-family from google fonts I will be using Montserrat</a:t>
            </a:r>
          </a:p>
          <a:p>
            <a:r>
              <a:rPr lang="en-IN" dirty="0" smtClean="0"/>
              <a:t>We wont be able to see any visual c </a:t>
            </a:r>
            <a:r>
              <a:rPr lang="en-IN" dirty="0" err="1" smtClean="0"/>
              <a:t>hange</a:t>
            </a:r>
            <a:r>
              <a:rPr lang="en-IN" dirty="0" smtClean="0"/>
              <a:t> as it will be overridden by higher specificity h1 tag as h1 tag is placed at the last so it overrides it but in </a:t>
            </a:r>
            <a:r>
              <a:rPr lang="en-IN" dirty="0" err="1" smtClean="0"/>
              <a:t>devtools</a:t>
            </a:r>
            <a:r>
              <a:rPr lang="en-IN" dirty="0" smtClean="0"/>
              <a:t> if we scroll to end you will see a font with message inherited from body</a:t>
            </a:r>
          </a:p>
          <a:p>
            <a:r>
              <a:rPr lang="en-IN" dirty="0" smtClean="0"/>
              <a:t>So some styles are inherited from the parents and not necessary the direct parents but inheritance has a very low specificity even less than the browser defaults</a:t>
            </a:r>
          </a:p>
          <a:p>
            <a:r>
              <a:rPr lang="en-IN" dirty="0" smtClean="0"/>
              <a:t>Now if we add a &lt;p&gt; tag with some text to second section and since there is no overriding of fonts for &lt;p&gt; we will notice it has a font inherited form parent body.</a:t>
            </a:r>
          </a:p>
          <a:p>
            <a:r>
              <a:rPr lang="en-IN" dirty="0" smtClean="0"/>
              <a:t>So inheritance is a great way to set styles globally but if any direct selector is encountered it will be overridden</a:t>
            </a:r>
          </a:p>
          <a:p>
            <a:r>
              <a:rPr lang="en-IN" dirty="0" smtClean="0"/>
              <a:t>Inheritance is useful for setting default font size weight etc. to keep the look and feel constant</a:t>
            </a:r>
            <a:endParaRPr lang="en-GB" dirty="0"/>
          </a:p>
        </p:txBody>
      </p:sp>
    </p:spTree>
    <p:extLst>
      <p:ext uri="{BB962C8B-B14F-4D97-AF65-F5344CB8AC3E}">
        <p14:creationId xmlns:p14="http://schemas.microsoft.com/office/powerpoint/2010/main" val="32487281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3032"/>
            <a:ext cx="8596668" cy="581247"/>
          </a:xfrm>
        </p:spPr>
        <p:txBody>
          <a:bodyPr>
            <a:normAutofit fontScale="90000"/>
          </a:bodyPr>
          <a:lstStyle/>
          <a:p>
            <a:r>
              <a:rPr lang="en-GB" dirty="0"/>
              <a:t>Adding </a:t>
            </a:r>
            <a:r>
              <a:rPr lang="en-GB" dirty="0" err="1"/>
              <a:t>Combinators</a:t>
            </a:r>
            <a:endParaRPr lang="en-GB" dirty="0"/>
          </a:p>
        </p:txBody>
      </p:sp>
      <p:sp>
        <p:nvSpPr>
          <p:cNvPr id="3" name="Content Placeholder 2"/>
          <p:cNvSpPr>
            <a:spLocks noGrp="1"/>
          </p:cNvSpPr>
          <p:nvPr>
            <p:ph idx="1"/>
          </p:nvPr>
        </p:nvSpPr>
        <p:spPr>
          <a:xfrm>
            <a:off x="677334" y="871871"/>
            <a:ext cx="8596668" cy="5169492"/>
          </a:xfrm>
        </p:spPr>
        <p:txBody>
          <a:bodyPr>
            <a:normAutofit lnSpcReduction="10000"/>
          </a:bodyPr>
          <a:lstStyle/>
          <a:p>
            <a:r>
              <a:rPr lang="en-IN" dirty="0" smtClean="0"/>
              <a:t>Now we notice that the h1 in the first section has an </a:t>
            </a:r>
            <a:r>
              <a:rPr lang="en-IN" dirty="0" err="1" smtClean="0"/>
              <a:t>anton</a:t>
            </a:r>
            <a:r>
              <a:rPr lang="en-IN" dirty="0" smtClean="0"/>
              <a:t> font because it is inherited from the h1 element selector.</a:t>
            </a:r>
          </a:p>
          <a:p>
            <a:r>
              <a:rPr lang="en-IN" dirty="0" smtClean="0"/>
              <a:t>Suppose we don’t want it to have the </a:t>
            </a:r>
            <a:r>
              <a:rPr lang="en-IN" dirty="0" err="1" smtClean="0"/>
              <a:t>anton</a:t>
            </a:r>
            <a:r>
              <a:rPr lang="en-IN" dirty="0" smtClean="0"/>
              <a:t> font there are multiple ways to do it:</a:t>
            </a:r>
          </a:p>
          <a:p>
            <a:pPr lvl="1"/>
            <a:r>
              <a:rPr lang="en-IN" dirty="0" smtClean="0"/>
              <a:t>We can add an id or class selector and set the font to it</a:t>
            </a:r>
          </a:p>
          <a:p>
            <a:pPr lvl="1"/>
            <a:r>
              <a:rPr lang="en-IN" dirty="0" smtClean="0"/>
              <a:t>We can add a font-family property to the section above it and use the value inherit which is used to tell </a:t>
            </a:r>
            <a:r>
              <a:rPr lang="en-IN" dirty="0" err="1" smtClean="0"/>
              <a:t>css</a:t>
            </a:r>
            <a:r>
              <a:rPr lang="en-IN" dirty="0" smtClean="0"/>
              <a:t> to inherit the value for this property so It will inherit from parent body</a:t>
            </a:r>
          </a:p>
          <a:p>
            <a:pPr lvl="1"/>
            <a:r>
              <a:rPr lang="en-IN" dirty="0" err="1" smtClean="0"/>
              <a:t>Oor</a:t>
            </a:r>
            <a:r>
              <a:rPr lang="en-IN" dirty="0" smtClean="0"/>
              <a:t> instead we can change the </a:t>
            </a:r>
            <a:r>
              <a:rPr lang="en-IN" dirty="0" err="1" smtClean="0"/>
              <a:t>css</a:t>
            </a:r>
            <a:r>
              <a:rPr lang="en-IN" dirty="0" smtClean="0"/>
              <a:t> in </a:t>
            </a:r>
            <a:r>
              <a:rPr lang="en-IN" dirty="0" err="1" smtClean="0"/>
              <a:t>suh</a:t>
            </a:r>
            <a:r>
              <a:rPr lang="en-IN" dirty="0" smtClean="0"/>
              <a:t> a way that the font family </a:t>
            </a:r>
            <a:r>
              <a:rPr lang="en-IN" dirty="0" err="1" smtClean="0"/>
              <a:t>anton</a:t>
            </a:r>
            <a:r>
              <a:rPr lang="en-IN" dirty="0" smtClean="0"/>
              <a:t> is specifically applied to only the h1 tag inside the second section for that we can use combinators </a:t>
            </a:r>
            <a:r>
              <a:rPr lang="en-IN" dirty="0" err="1" smtClean="0"/>
              <a:t>ie</a:t>
            </a:r>
            <a:r>
              <a:rPr lang="en-IN" dirty="0" smtClean="0"/>
              <a:t> we combine two </a:t>
            </a:r>
            <a:r>
              <a:rPr lang="en-IN" dirty="0" err="1" smtClean="0"/>
              <a:t>selctors</a:t>
            </a:r>
            <a:r>
              <a:rPr lang="en-IN" dirty="0" smtClean="0"/>
              <a:t> we will first </a:t>
            </a:r>
            <a:r>
              <a:rPr lang="en-IN" dirty="0" err="1" smtClean="0"/>
              <a:t>selct</a:t>
            </a:r>
            <a:r>
              <a:rPr lang="en-IN" dirty="0" smtClean="0"/>
              <a:t> the section by id #product-overview and then after a space write h1 and then specify the styles</a:t>
            </a:r>
          </a:p>
          <a:p>
            <a:pPr lvl="1"/>
            <a:r>
              <a:rPr lang="en-IN" dirty="0" smtClean="0"/>
              <a:t>This tells browser to apply style only on the h1 tag </a:t>
            </a:r>
            <a:r>
              <a:rPr lang="en-IN" dirty="0" err="1" smtClean="0"/>
              <a:t>insdie</a:t>
            </a:r>
            <a:r>
              <a:rPr lang="en-IN" dirty="0" smtClean="0"/>
              <a:t> the section it is not necessary that h1 is directly under section it will work even if it is a sub child for example if it is in a div inside the section</a:t>
            </a:r>
          </a:p>
          <a:p>
            <a:pPr lvl="1"/>
            <a:r>
              <a:rPr lang="en-IN" dirty="0" smtClean="0"/>
              <a:t>Also using combinators increases specificity now if we add a normal h1 selector the style will not apply to the h1 in section 2 as it’s a specificity rule that a selector with more information has higher specificity than the one with less information</a:t>
            </a:r>
            <a:endParaRPr lang="en-GB" dirty="0"/>
          </a:p>
        </p:txBody>
      </p:sp>
    </p:spTree>
    <p:extLst>
      <p:ext uri="{BB962C8B-B14F-4D97-AF65-F5344CB8AC3E}">
        <p14:creationId xmlns:p14="http://schemas.microsoft.com/office/powerpoint/2010/main" val="25344174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16196"/>
            <a:ext cx="8596668" cy="666307"/>
          </a:xfrm>
        </p:spPr>
        <p:txBody>
          <a:bodyPr/>
          <a:lstStyle/>
          <a:p>
            <a:r>
              <a:rPr lang="en-GB" dirty="0"/>
              <a:t>Theory Time - </a:t>
            </a:r>
            <a:r>
              <a:rPr lang="en-GB" dirty="0" err="1"/>
              <a:t>Combinators</a:t>
            </a:r>
            <a:endParaRPr lang="en-GB" dirty="0"/>
          </a:p>
        </p:txBody>
      </p:sp>
      <p:sp>
        <p:nvSpPr>
          <p:cNvPr id="3" name="Content Placeholder 2"/>
          <p:cNvSpPr>
            <a:spLocks noGrp="1"/>
          </p:cNvSpPr>
          <p:nvPr>
            <p:ph idx="1"/>
          </p:nvPr>
        </p:nvSpPr>
        <p:spPr>
          <a:xfrm>
            <a:off x="677334" y="1127051"/>
            <a:ext cx="11284294" cy="5592726"/>
          </a:xfrm>
        </p:spPr>
        <p:txBody>
          <a:bodyPr/>
          <a:lstStyle/>
          <a:p>
            <a:r>
              <a:rPr lang="en-IN" dirty="0" smtClean="0"/>
              <a:t>Combinators allow us to be more clear about our rules and select elements by passing more information about the selector . We can combine multiple selectors not just two in combinators.</a:t>
            </a:r>
          </a:p>
          <a:p>
            <a:r>
              <a:rPr lang="en-IN" dirty="0" smtClean="0"/>
              <a:t>There are 4 very important type of combinators:	</a:t>
            </a:r>
            <a:endParaRPr lang="en-GB" dirty="0"/>
          </a:p>
        </p:txBody>
      </p:sp>
      <p:sp>
        <p:nvSpPr>
          <p:cNvPr id="4" name="Oval 3"/>
          <p:cNvSpPr/>
          <p:nvPr/>
        </p:nvSpPr>
        <p:spPr>
          <a:xfrm>
            <a:off x="1818167" y="2923953"/>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6" name="Oval 5"/>
          <p:cNvSpPr/>
          <p:nvPr/>
        </p:nvSpPr>
        <p:spPr>
          <a:xfrm>
            <a:off x="8254409" y="2842437"/>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600" dirty="0" smtClean="0"/>
              <a:t>~</a:t>
            </a:r>
            <a:endParaRPr lang="en-GB" sz="6600" dirty="0"/>
          </a:p>
        </p:txBody>
      </p:sp>
      <p:sp>
        <p:nvSpPr>
          <p:cNvPr id="7" name="Oval 6"/>
          <p:cNvSpPr/>
          <p:nvPr/>
        </p:nvSpPr>
        <p:spPr>
          <a:xfrm>
            <a:off x="1830644" y="4642147"/>
            <a:ext cx="827496"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&gt;</a:t>
            </a:r>
            <a:endParaRPr lang="en-GB" sz="6000" dirty="0"/>
          </a:p>
        </p:txBody>
      </p:sp>
      <p:sp>
        <p:nvSpPr>
          <p:cNvPr id="8" name="Oval 7"/>
          <p:cNvSpPr/>
          <p:nvPr/>
        </p:nvSpPr>
        <p:spPr>
          <a:xfrm>
            <a:off x="8371181" y="4752845"/>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1374172" y="3657600"/>
            <a:ext cx="3367949" cy="818707"/>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 p {</a:t>
            </a:r>
          </a:p>
          <a:p>
            <a:r>
              <a:rPr lang="en-IN" sz="2400" dirty="0" smtClean="0"/>
              <a:t>}</a:t>
            </a:r>
            <a:endParaRPr lang="en-GB" sz="2400" dirty="0"/>
          </a:p>
        </p:txBody>
      </p:sp>
      <p:sp>
        <p:nvSpPr>
          <p:cNvPr id="11" name="Rectangle 10"/>
          <p:cNvSpPr/>
          <p:nvPr/>
        </p:nvSpPr>
        <p:spPr>
          <a:xfrm>
            <a:off x="7410406" y="3562003"/>
            <a:ext cx="3367949" cy="946294"/>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a:t>div </a:t>
            </a:r>
            <a:r>
              <a:rPr lang="en-IN" sz="2400" dirty="0" smtClean="0"/>
              <a:t>~ </a:t>
            </a:r>
            <a:r>
              <a:rPr lang="en-IN" sz="2400" dirty="0"/>
              <a:t>p {</a:t>
            </a:r>
          </a:p>
          <a:p>
            <a:r>
              <a:rPr lang="en-IN" sz="2400" dirty="0"/>
              <a:t>}</a:t>
            </a:r>
            <a:endParaRPr lang="en-GB" sz="2400" dirty="0"/>
          </a:p>
          <a:p>
            <a:pPr algn="ctr"/>
            <a:endParaRPr lang="en-GB" dirty="0"/>
          </a:p>
        </p:txBody>
      </p:sp>
      <p:sp>
        <p:nvSpPr>
          <p:cNvPr id="12" name="Rectangle 11"/>
          <p:cNvSpPr/>
          <p:nvPr/>
        </p:nvSpPr>
        <p:spPr>
          <a:xfrm>
            <a:off x="1374172" y="5369441"/>
            <a:ext cx="3367949" cy="1074921"/>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a:t>div </a:t>
            </a:r>
            <a:r>
              <a:rPr lang="en-IN" sz="2400" dirty="0" smtClean="0"/>
              <a:t>&gt; </a:t>
            </a:r>
            <a:r>
              <a:rPr lang="en-IN" sz="2400" dirty="0"/>
              <a:t>p {</a:t>
            </a:r>
          </a:p>
          <a:p>
            <a:r>
              <a:rPr lang="en-IN" sz="2400" dirty="0"/>
              <a:t>}</a:t>
            </a:r>
            <a:endParaRPr lang="en-GB" sz="2400" dirty="0"/>
          </a:p>
          <a:p>
            <a:pPr algn="ctr"/>
            <a:endParaRPr lang="en-GB" sz="2400" dirty="0"/>
          </a:p>
        </p:txBody>
      </p:sp>
      <p:sp>
        <p:nvSpPr>
          <p:cNvPr id="13" name="Rectangle 12"/>
          <p:cNvSpPr/>
          <p:nvPr/>
        </p:nvSpPr>
        <p:spPr>
          <a:xfrm>
            <a:off x="7539585" y="5447418"/>
            <a:ext cx="3367949" cy="887911"/>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000" dirty="0"/>
              <a:t>div </a:t>
            </a:r>
            <a:r>
              <a:rPr lang="en-IN" sz="2000" dirty="0" smtClean="0"/>
              <a:t> </a:t>
            </a:r>
            <a:r>
              <a:rPr lang="en-IN" sz="2000" dirty="0"/>
              <a:t>p {</a:t>
            </a:r>
          </a:p>
          <a:p>
            <a:r>
              <a:rPr lang="en-IN" sz="2000" dirty="0"/>
              <a:t>}</a:t>
            </a:r>
            <a:endParaRPr lang="en-GB" sz="2000" dirty="0"/>
          </a:p>
          <a:p>
            <a:pPr algn="ctr"/>
            <a:endParaRPr lang="en-GB" sz="2000" dirty="0"/>
          </a:p>
        </p:txBody>
      </p:sp>
      <p:sp>
        <p:nvSpPr>
          <p:cNvPr id="14" name="Rectangle 13"/>
          <p:cNvSpPr/>
          <p:nvPr/>
        </p:nvSpPr>
        <p:spPr>
          <a:xfrm>
            <a:off x="2670617" y="2966675"/>
            <a:ext cx="215155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Adjacent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5" name="Rectangle 14"/>
          <p:cNvSpPr/>
          <p:nvPr/>
        </p:nvSpPr>
        <p:spPr>
          <a:xfrm>
            <a:off x="9223560" y="2966675"/>
            <a:ext cx="2023311"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General</a:t>
            </a:r>
            <a:r>
              <a:rPr lang="en-US" sz="2000" b="0" cap="none" spc="0" dirty="0" smtClean="0">
                <a:ln w="0"/>
                <a:solidFill>
                  <a:schemeClr val="tx1"/>
                </a:solidFill>
                <a:effectLst>
                  <a:outerShdw blurRad="38100" dist="19050" dir="2700000" algn="tl" rotWithShape="0">
                    <a:schemeClr val="dk1">
                      <a:alpha val="40000"/>
                    </a:schemeClr>
                  </a:outerShdw>
                </a:effectLst>
              </a:rPr>
              <a: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6" name="Rectangle 15"/>
          <p:cNvSpPr/>
          <p:nvPr/>
        </p:nvSpPr>
        <p:spPr>
          <a:xfrm>
            <a:off x="2742840" y="4842773"/>
            <a:ext cx="769763"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Child</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7" name="Rectangle 16"/>
          <p:cNvSpPr/>
          <p:nvPr/>
        </p:nvSpPr>
        <p:spPr>
          <a:xfrm>
            <a:off x="9514368" y="4884081"/>
            <a:ext cx="1508747"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Descendant</a:t>
            </a: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56505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1" grpId="0" animBg="1"/>
      <p:bldP spid="12" grpId="0" animBg="1"/>
      <p:bldP spid="13" grpId="0" animBg="1"/>
      <p:bldP spid="14" grpId="0"/>
      <p:bldP spid="15" grpId="0"/>
      <p:bldP spid="16" grpId="0"/>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Adjacent Siblings</a:t>
            </a:r>
            <a:endParaRPr lang="en-GB" dirty="0"/>
          </a:p>
        </p:txBody>
      </p:sp>
      <p:sp>
        <p:nvSpPr>
          <p:cNvPr id="4" name="Oval 3"/>
          <p:cNvSpPr/>
          <p:nvPr/>
        </p:nvSpPr>
        <p:spPr>
          <a:xfrm>
            <a:off x="1594880" y="1573617"/>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5" name="Rectangle 4"/>
          <p:cNvSpPr/>
          <p:nvPr/>
        </p:nvSpPr>
        <p:spPr>
          <a:xfrm>
            <a:off x="1150885" y="2307264"/>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h2 +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447330" y="1616339"/>
            <a:ext cx="215155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Adjacent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2094614"/>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453423" y="157361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    &lt;h2&gt;Not applied&lt;/h2&gt;  </a:t>
            </a:r>
          </a:p>
          <a:p>
            <a:r>
              <a:rPr lang="en-IN" dirty="0" smtClean="0"/>
              <a:t>    &lt;h3&gt;Not applied&lt;/h3&gt;</a:t>
            </a:r>
          </a:p>
          <a:p>
            <a:r>
              <a:rPr lang="en-IN" dirty="0" smtClean="0"/>
              <a:t>    &lt;p&gt;Not applied&lt;/p&gt;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&lt;/div&gt;</a:t>
            </a:r>
          </a:p>
          <a:p>
            <a:pPr algn="ctr"/>
            <a:endParaRPr lang="en-GB" dirty="0"/>
          </a:p>
        </p:txBody>
      </p:sp>
      <p:sp>
        <p:nvSpPr>
          <p:cNvPr id="9" name="Rectangle 8"/>
          <p:cNvSpPr/>
          <p:nvPr/>
        </p:nvSpPr>
        <p:spPr>
          <a:xfrm>
            <a:off x="1150885" y="3792277"/>
            <a:ext cx="4728920" cy="27148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Elements share the same parent (&lt;h2&gt; and &lt;p&gt; both have same  parent &lt;div&gt;)</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smtClean="0"/>
              <a:t>Second element comes immediately after first element (style is applied only to those &lt;p&gt; tags that come just after &lt;h2&gt; tags)</a:t>
            </a:r>
            <a:endParaRPr lang="en-GB" sz="2000" b="1" dirty="0"/>
          </a:p>
        </p:txBody>
      </p:sp>
    </p:spTree>
    <p:extLst>
      <p:ext uri="{BB962C8B-B14F-4D97-AF65-F5344CB8AC3E}">
        <p14:creationId xmlns:p14="http://schemas.microsoft.com/office/powerpoint/2010/main" val="2500974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General Siblings</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h2 ~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11450" y="1042181"/>
            <a:ext cx="202331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General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    &lt;h2&gt;Not applied&lt;/h2&gt;  </a:t>
            </a:r>
          </a:p>
          <a:p>
            <a:r>
              <a:rPr lang="en-IN" dirty="0" smtClean="0"/>
              <a:t>    &lt;h3&gt;Not applied&lt;/h3&gt;</a:t>
            </a:r>
          </a:p>
          <a:p>
            <a:r>
              <a:rPr lang="en-IN" dirty="0" smtClean="0"/>
              <a:t>    &lt;p&gt;</a:t>
            </a:r>
            <a:r>
              <a:rPr lang="en-IN" dirty="0" smtClean="0">
                <a:solidFill>
                  <a:srgbClr val="FF0000"/>
                </a:solidFill>
              </a:rPr>
              <a:t>CSS Applied</a:t>
            </a:r>
            <a:r>
              <a:rPr lang="en-IN" dirty="0" smtClean="0"/>
              <a:t>&lt;/p&gt;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&lt;/div&gt;</a:t>
            </a:r>
          </a:p>
          <a:p>
            <a:pPr algn="ctr"/>
            <a:endParaRPr lang="en-GB" dirty="0"/>
          </a:p>
        </p:txBody>
      </p:sp>
      <p:sp>
        <p:nvSpPr>
          <p:cNvPr id="9" name="Rectangle 8"/>
          <p:cNvSpPr/>
          <p:nvPr/>
        </p:nvSpPr>
        <p:spPr>
          <a:xfrm>
            <a:off x="980764" y="3289197"/>
            <a:ext cx="4728920" cy="32817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Elements share the same parent (&lt;h2&gt; and &lt;p&gt; both have same  parent &lt;div&gt;)</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smtClean="0"/>
              <a:t>Second element comes after first element (style is applied to all  those &lt;p&gt; tags that come after any &lt;h2&gt; tags not necessary immediately after &lt;h2&gt;)</a:t>
            </a:r>
            <a:endParaRPr lang="en-GB" sz="2000" b="1" dirty="0"/>
          </a:p>
        </p:txBody>
      </p:sp>
    </p:spTree>
    <p:extLst>
      <p:ext uri="{BB962C8B-B14F-4D97-AF65-F5344CB8AC3E}">
        <p14:creationId xmlns:p14="http://schemas.microsoft.com/office/powerpoint/2010/main" val="1290929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Child </a:t>
            </a:r>
            <a:r>
              <a:rPr lang="en-IN" dirty="0" err="1" smtClean="0"/>
              <a:t>combinator</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&gt;</a:t>
            </a: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a:t>
            </a:r>
            <a:r>
              <a:rPr lang="en-IN" sz="2400" dirty="0"/>
              <a:t>&gt;</a:t>
            </a:r>
            <a:r>
              <a:rPr lang="en-IN" sz="2400" dirty="0" smtClean="0"/>
              <a:t>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50800" y="1098890"/>
            <a:ext cx="769763"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Child</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&lt;div&gt;Not Applied&lt;/div&gt;</a:t>
            </a:r>
          </a:p>
          <a:p>
            <a:r>
              <a:rPr lang="en-IN" dirty="0" smtClean="0"/>
              <a:t>    &lt;p&gt; </a:t>
            </a:r>
            <a:r>
              <a:rPr lang="en-IN" dirty="0" smtClean="0">
                <a:solidFill>
                  <a:srgbClr val="FF0000"/>
                </a:solidFill>
              </a:rPr>
              <a:t>CSS Applied </a:t>
            </a:r>
            <a:r>
              <a:rPr lang="en-IN" dirty="0" smtClean="0"/>
              <a:t>&lt;/p&gt;</a:t>
            </a:r>
          </a:p>
          <a:p>
            <a:r>
              <a:rPr lang="en-IN" dirty="0" smtClean="0"/>
              <a:t>    &lt;div&gt;Not applied&lt;/div&gt;</a:t>
            </a:r>
          </a:p>
          <a:p>
            <a:r>
              <a:rPr lang="en-IN" dirty="0" smtClean="0"/>
              <a:t>&lt;article&gt;  </a:t>
            </a:r>
          </a:p>
          <a:p>
            <a:r>
              <a:rPr lang="en-IN" dirty="0" smtClean="0"/>
              <a:t>    &lt;p&gt;Not applied&lt;/p&gt;</a:t>
            </a:r>
          </a:p>
          <a:p>
            <a:r>
              <a:rPr lang="en-IN" dirty="0" smtClean="0"/>
              <a:t>&lt;/article&gt;</a:t>
            </a:r>
          </a:p>
          <a:p>
            <a:r>
              <a:rPr lang="en-IN" dirty="0" smtClean="0"/>
              <a:t>    &lt;p&gt;</a:t>
            </a:r>
            <a:r>
              <a:rPr lang="en-IN" dirty="0" smtClean="0">
                <a:solidFill>
                  <a:srgbClr val="FF0000"/>
                </a:solidFill>
              </a:rPr>
              <a:t>CSS Applied</a:t>
            </a:r>
            <a:r>
              <a:rPr lang="en-IN" dirty="0" smtClean="0"/>
              <a:t>&lt;/p&gt;</a:t>
            </a:r>
          </a:p>
          <a:p>
            <a:r>
              <a:rPr lang="en-IN" dirty="0" smtClean="0"/>
              <a:t>&lt;/div&gt;</a:t>
            </a:r>
          </a:p>
          <a:p>
            <a:pPr algn="ctr"/>
            <a:endParaRPr lang="en-GB" dirty="0"/>
          </a:p>
        </p:txBody>
      </p:sp>
      <p:sp>
        <p:nvSpPr>
          <p:cNvPr id="9" name="Rectangle 8"/>
          <p:cNvSpPr/>
          <p:nvPr/>
        </p:nvSpPr>
        <p:spPr>
          <a:xfrm>
            <a:off x="762394" y="3530008"/>
            <a:ext cx="4728920" cy="214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Second element is a direct child of first element</a:t>
            </a:r>
          </a:p>
          <a:p>
            <a:pPr marL="285750" indent="-285750">
              <a:buFont typeface="Arial" panose="020B0604020202020204" pitchFamily="34" charset="0"/>
              <a:buChar char="•"/>
            </a:pPr>
            <a:endParaRPr lang="en-IN" sz="2000" b="1" dirty="0"/>
          </a:p>
        </p:txBody>
      </p:sp>
    </p:spTree>
    <p:extLst>
      <p:ext uri="{BB962C8B-B14F-4D97-AF65-F5344CB8AC3E}">
        <p14:creationId xmlns:p14="http://schemas.microsoft.com/office/powerpoint/2010/main" val="2471482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Descendant </a:t>
            </a:r>
            <a:r>
              <a:rPr lang="en-IN" dirty="0" err="1" smtClean="0"/>
              <a:t>combinator</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56082" y="1067183"/>
            <a:ext cx="1508747"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Descendant</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&lt;div&gt;Not Applied&lt;/div&gt;</a:t>
            </a:r>
          </a:p>
          <a:p>
            <a:r>
              <a:rPr lang="en-IN" dirty="0" smtClean="0"/>
              <a:t>    &lt;p&gt; </a:t>
            </a:r>
            <a:r>
              <a:rPr lang="en-IN" dirty="0" smtClean="0">
                <a:solidFill>
                  <a:srgbClr val="FF0000"/>
                </a:solidFill>
              </a:rPr>
              <a:t>CSS Applied </a:t>
            </a:r>
            <a:r>
              <a:rPr lang="en-IN" dirty="0" smtClean="0"/>
              <a:t>&lt;/p&gt;</a:t>
            </a:r>
          </a:p>
          <a:p>
            <a:r>
              <a:rPr lang="en-IN" dirty="0" smtClean="0"/>
              <a:t>    &lt;div&gt;Not applied&lt;/div&gt;</a:t>
            </a:r>
          </a:p>
          <a:p>
            <a:r>
              <a:rPr lang="en-IN" dirty="0" smtClean="0"/>
              <a:t>&lt;article&gt;  </a:t>
            </a:r>
          </a:p>
          <a:p>
            <a:r>
              <a:rPr lang="en-IN" dirty="0" smtClean="0"/>
              <a:t>    &lt;p&gt;</a:t>
            </a:r>
            <a:r>
              <a:rPr lang="en-IN" dirty="0" smtClean="0">
                <a:solidFill>
                  <a:srgbClr val="FF0000"/>
                </a:solidFill>
              </a:rPr>
              <a:t>CSS </a:t>
            </a:r>
            <a:r>
              <a:rPr lang="en-IN" dirty="0">
                <a:solidFill>
                  <a:srgbClr val="FF0000"/>
                </a:solidFill>
              </a:rPr>
              <a:t>Applied </a:t>
            </a:r>
            <a:r>
              <a:rPr lang="en-IN" dirty="0" smtClean="0"/>
              <a:t>&lt;/p&gt;</a:t>
            </a:r>
          </a:p>
          <a:p>
            <a:r>
              <a:rPr lang="en-IN" dirty="0" smtClean="0"/>
              <a:t>&lt;/article&gt;</a:t>
            </a:r>
          </a:p>
          <a:p>
            <a:r>
              <a:rPr lang="en-IN" dirty="0" smtClean="0"/>
              <a:t>    &lt;p&gt;</a:t>
            </a:r>
            <a:r>
              <a:rPr lang="en-IN" dirty="0" smtClean="0">
                <a:solidFill>
                  <a:srgbClr val="FF0000"/>
                </a:solidFill>
              </a:rPr>
              <a:t>CSS Applied</a:t>
            </a:r>
            <a:r>
              <a:rPr lang="en-IN" dirty="0" smtClean="0"/>
              <a:t>&lt;/p&gt;</a:t>
            </a:r>
          </a:p>
          <a:p>
            <a:r>
              <a:rPr lang="en-IN" dirty="0" smtClean="0"/>
              <a:t>&lt;/div&gt;</a:t>
            </a:r>
          </a:p>
          <a:p>
            <a:pPr algn="ctr"/>
            <a:endParaRPr lang="en-GB" dirty="0"/>
          </a:p>
        </p:txBody>
      </p:sp>
      <p:sp>
        <p:nvSpPr>
          <p:cNvPr id="9" name="Rectangle 8"/>
          <p:cNvSpPr/>
          <p:nvPr/>
        </p:nvSpPr>
        <p:spPr>
          <a:xfrm>
            <a:off x="762394" y="3530008"/>
            <a:ext cx="4728920" cy="214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Second element is a descendant child of first element</a:t>
            </a:r>
          </a:p>
          <a:p>
            <a:pPr marL="285750" indent="-285750">
              <a:buFont typeface="Arial" panose="020B0604020202020204" pitchFamily="34" charset="0"/>
              <a:buChar char="•"/>
            </a:pPr>
            <a:endParaRPr lang="en-IN" sz="2000" b="1" dirty="0"/>
          </a:p>
        </p:txBody>
      </p:sp>
    </p:spTree>
    <p:extLst>
      <p:ext uri="{BB962C8B-B14F-4D97-AF65-F5344CB8AC3E}">
        <p14:creationId xmlns:p14="http://schemas.microsoft.com/office/powerpoint/2010/main" val="53782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70614"/>
          </a:xfrm>
        </p:spPr>
        <p:txBody>
          <a:bodyPr>
            <a:normAutofit fontScale="90000"/>
          </a:bodyPr>
          <a:lstStyle/>
          <a:p>
            <a:r>
              <a:rPr lang="en-GB" dirty="0" smtClean="0"/>
              <a:t>Practice</a:t>
            </a:r>
            <a:endParaRPr lang="en-GB" dirty="0"/>
          </a:p>
        </p:txBody>
      </p:sp>
      <p:sp>
        <p:nvSpPr>
          <p:cNvPr id="3" name="Content Placeholder 2"/>
          <p:cNvSpPr>
            <a:spLocks noGrp="1"/>
          </p:cNvSpPr>
          <p:nvPr>
            <p:ph idx="1"/>
          </p:nvPr>
        </p:nvSpPr>
        <p:spPr>
          <a:xfrm>
            <a:off x="677334" y="1318437"/>
            <a:ext cx="8596668" cy="4722925"/>
          </a:xfrm>
        </p:spPr>
        <p:txBody>
          <a:bodyPr/>
          <a:lstStyle/>
          <a:p>
            <a:r>
              <a:rPr lang="en-IN" dirty="0"/>
              <a:t>The instructions are:</a:t>
            </a:r>
          </a:p>
          <a:p>
            <a:r>
              <a:rPr lang="en-IN" dirty="0"/>
              <a:t>1. Style the </a:t>
            </a:r>
            <a:r>
              <a:rPr lang="en-IN" dirty="0" smtClean="0"/>
              <a:t>&lt;</a:t>
            </a:r>
            <a:r>
              <a:rPr lang="en-IN" dirty="0"/>
              <a:t>h1&gt; tag to use any </a:t>
            </a:r>
            <a:r>
              <a:rPr lang="en-IN" dirty="0" err="1"/>
              <a:t>color</a:t>
            </a:r>
            <a:r>
              <a:rPr lang="en-IN" dirty="0"/>
              <a:t> of your choice and a sans-serif font.</a:t>
            </a:r>
            <a:br>
              <a:rPr lang="en-IN" dirty="0"/>
            </a:br>
            <a:r>
              <a:rPr lang="en-IN" dirty="0"/>
              <a:t>2. Style all &lt;code&gt; tags to use the monospace font-family and have red text.</a:t>
            </a:r>
            <a:br>
              <a:rPr lang="en-IN" dirty="0"/>
            </a:br>
            <a:r>
              <a:rPr lang="en-IN" dirty="0"/>
              <a:t>3. Use a class selector to ensure that the &lt;code&gt; elements in the second &lt;li&gt; element have a different </a:t>
            </a:r>
            <a:r>
              <a:rPr lang="en-IN" dirty="0" err="1"/>
              <a:t>color</a:t>
            </a:r>
            <a:r>
              <a:rPr lang="en-IN" dirty="0"/>
              <a:t> (e.g. green).</a:t>
            </a:r>
            <a:br>
              <a:rPr lang="en-IN" dirty="0"/>
            </a:br>
            <a:r>
              <a:rPr lang="en-IN" dirty="0"/>
              <a:t>4. Switch the order of the rules you created and use the dev tools of your browser to understand how </a:t>
            </a:r>
            <a:r>
              <a:rPr lang="en-IN" dirty="0" err="1"/>
              <a:t>specifity</a:t>
            </a:r>
            <a:r>
              <a:rPr lang="en-IN" dirty="0"/>
              <a:t> resolves conflicts (for the &lt;code&gt; elements).</a:t>
            </a:r>
            <a:br>
              <a:rPr lang="en-IN" dirty="0"/>
            </a:br>
            <a:r>
              <a:rPr lang="en-IN" dirty="0"/>
              <a:t>5. Set a default font (e.g. sans-serif) for the entire content of your page and use "Inheritance" to change the font of the &lt;li&gt; items, too.</a:t>
            </a:r>
            <a:br>
              <a:rPr lang="en-IN" dirty="0"/>
            </a:br>
            <a:r>
              <a:rPr lang="en-IN" dirty="0"/>
              <a:t>6. Use a </a:t>
            </a:r>
            <a:r>
              <a:rPr lang="en-IN" dirty="0" err="1"/>
              <a:t>combinator</a:t>
            </a:r>
            <a:r>
              <a:rPr lang="en-IN" dirty="0"/>
              <a:t> to give all &lt;li&gt; elements but the first one (!) a black background and white text </a:t>
            </a:r>
            <a:r>
              <a:rPr lang="en-IN" dirty="0" err="1"/>
              <a:t>color</a:t>
            </a:r>
            <a:r>
              <a:rPr lang="en-IN" dirty="0"/>
              <a:t> (don't worry if the numbers disappear).</a:t>
            </a:r>
            <a:br>
              <a:rPr lang="en-IN" dirty="0"/>
            </a:br>
            <a:r>
              <a:rPr lang="en-IN" dirty="0"/>
              <a:t>7. Use another </a:t>
            </a:r>
            <a:r>
              <a:rPr lang="en-IN" dirty="0" err="1"/>
              <a:t>combinator</a:t>
            </a:r>
            <a:r>
              <a:rPr lang="en-IN" dirty="0"/>
              <a:t> to now give all &lt;li&gt; inside an &lt;</a:t>
            </a:r>
            <a:r>
              <a:rPr lang="en-IN" dirty="0" err="1"/>
              <a:t>ol</a:t>
            </a:r>
            <a:r>
              <a:rPr lang="en-IN" dirty="0"/>
              <a:t>&gt; element a black background and white text </a:t>
            </a:r>
            <a:r>
              <a:rPr lang="en-IN" dirty="0" err="1"/>
              <a:t>color</a:t>
            </a:r>
            <a:r>
              <a:rPr lang="en-IN" dirty="0"/>
              <a:t>.</a:t>
            </a:r>
          </a:p>
          <a:p>
            <a:endParaRPr lang="en-GB" dirty="0"/>
          </a:p>
        </p:txBody>
      </p:sp>
    </p:spTree>
    <p:extLst>
      <p:ext uri="{BB962C8B-B14F-4D97-AF65-F5344CB8AC3E}">
        <p14:creationId xmlns:p14="http://schemas.microsoft.com/office/powerpoint/2010/main" val="18560327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a:bodyPr>
          <a:lstStyle/>
          <a:p>
            <a:r>
              <a:rPr lang="en-IN" dirty="0" smtClean="0"/>
              <a:t>What is CSS</a:t>
            </a:r>
            <a:endParaRPr lang="en-GB" dirty="0"/>
          </a:p>
        </p:txBody>
      </p:sp>
      <p:sp>
        <p:nvSpPr>
          <p:cNvPr id="3" name="Content Placeholder 2"/>
          <p:cNvSpPr>
            <a:spLocks noGrp="1"/>
          </p:cNvSpPr>
          <p:nvPr>
            <p:ph idx="1"/>
          </p:nvPr>
        </p:nvSpPr>
        <p:spPr>
          <a:xfrm>
            <a:off x="677334" y="1214044"/>
            <a:ext cx="8596668" cy="5270977"/>
          </a:xfrm>
        </p:spPr>
        <p:txBody>
          <a:bodyPr/>
          <a:lstStyle/>
          <a:p>
            <a:r>
              <a:rPr lang="en-US" dirty="0" smtClean="0"/>
              <a:t>CSS stands for Cascading Style Sheets.</a:t>
            </a:r>
          </a:p>
          <a:p>
            <a:r>
              <a:rPr lang="en-US" dirty="0" smtClean="0"/>
              <a:t>The core idea behind </a:t>
            </a:r>
            <a:r>
              <a:rPr lang="en-US" dirty="0" err="1" smtClean="0"/>
              <a:t>css</a:t>
            </a:r>
            <a:r>
              <a:rPr lang="en-US" dirty="0" smtClean="0"/>
              <a:t> is that it makes the webpage look good</a:t>
            </a:r>
          </a:p>
          <a:p>
            <a:r>
              <a:rPr lang="en-US" dirty="0" smtClean="0"/>
              <a:t>Usually a webpage contains HTML which is the structure of a webpage and essentially required.</a:t>
            </a:r>
          </a:p>
          <a:p>
            <a:r>
              <a:rPr lang="en-US" dirty="0" smtClean="0"/>
              <a:t>CSS on the other hand is used to add color , font , borders etc. i.e. it is used for Styling the page</a:t>
            </a:r>
            <a:endParaRPr lang="en-IN" dirty="0" smtClean="0"/>
          </a:p>
        </p:txBody>
      </p:sp>
    </p:spTree>
    <p:extLst>
      <p:ext uri="{BB962C8B-B14F-4D97-AF65-F5344CB8AC3E}">
        <p14:creationId xmlns:p14="http://schemas.microsoft.com/office/powerpoint/2010/main" val="31323410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45042"/>
          </a:xfrm>
        </p:spPr>
        <p:txBody>
          <a:bodyPr/>
          <a:lstStyle/>
          <a:p>
            <a:r>
              <a:rPr lang="en-IN" dirty="0" smtClean="0"/>
              <a:t>Useful resources</a:t>
            </a:r>
            <a:endParaRPr lang="en-GB" dirty="0"/>
          </a:p>
        </p:txBody>
      </p:sp>
      <p:sp>
        <p:nvSpPr>
          <p:cNvPr id="3" name="Content Placeholder 2"/>
          <p:cNvSpPr>
            <a:spLocks noGrp="1"/>
          </p:cNvSpPr>
          <p:nvPr>
            <p:ph idx="1"/>
          </p:nvPr>
        </p:nvSpPr>
        <p:spPr>
          <a:xfrm>
            <a:off x="677334" y="1350335"/>
            <a:ext cx="8596668" cy="4691027"/>
          </a:xfrm>
        </p:spPr>
        <p:txBody>
          <a:bodyPr/>
          <a:lstStyle/>
          <a:p>
            <a:r>
              <a:rPr lang="en-IN" dirty="0"/>
              <a:t>Complete MDN CSS Reference </a:t>
            </a:r>
            <a:r>
              <a:rPr lang="en-IN" dirty="0" smtClean="0"/>
              <a:t>:</a:t>
            </a:r>
            <a:r>
              <a:rPr lang="en-IN" dirty="0"/>
              <a:t> </a:t>
            </a:r>
            <a:r>
              <a:rPr lang="en-IN" dirty="0">
                <a:hlinkClick r:id="rId2"/>
              </a:rPr>
              <a:t>https://developer.mozilla.org/en-US/docs/Web/CSS/Reference</a:t>
            </a:r>
            <a:endParaRPr lang="en-IN" dirty="0"/>
          </a:p>
          <a:p>
            <a:r>
              <a:rPr lang="en-IN" dirty="0" smtClean="0"/>
              <a:t>Written CSS</a:t>
            </a:r>
            <a:r>
              <a:rPr lang="en-IN" dirty="0"/>
              <a:t> docs on MDN: </a:t>
            </a:r>
            <a:r>
              <a:rPr lang="en-IN" dirty="0">
                <a:hlinkClick r:id="rId3"/>
              </a:rPr>
              <a:t>https://developer.mozilla.org/en-US/docs/Web/CSS</a:t>
            </a:r>
            <a:endParaRPr lang="en-IN" dirty="0"/>
          </a:p>
          <a:p>
            <a:r>
              <a:rPr lang="en-IN" dirty="0"/>
              <a:t>Common CSS Properties Reference: </a:t>
            </a:r>
            <a:r>
              <a:rPr lang="en-IN" dirty="0">
                <a:hlinkClick r:id="rId4"/>
              </a:rPr>
              <a:t>https://developer.mozilla.org/en-US/docs/Web/CSS/CSS_Properties_Reference</a:t>
            </a:r>
            <a:endParaRPr lang="en-IN" dirty="0"/>
          </a:p>
          <a:p>
            <a:r>
              <a:rPr lang="en-IN" dirty="0"/>
              <a:t>CSS Combinators: </a:t>
            </a:r>
            <a:r>
              <a:rPr lang="en-IN" dirty="0">
                <a:hlinkClick r:id="rId5"/>
              </a:rPr>
              <a:t>https://developer.mozilla.org/en-US/docs/Learn/CSS/Introduction_to_CSS/Combinators_and_multiple_selectors</a:t>
            </a:r>
            <a:endParaRPr lang="en-IN" dirty="0"/>
          </a:p>
          <a:p>
            <a:r>
              <a:rPr lang="en-IN" dirty="0"/>
              <a:t>More details on CSS </a:t>
            </a:r>
            <a:r>
              <a:rPr lang="en-IN" dirty="0" err="1"/>
              <a:t>Specifity</a:t>
            </a:r>
            <a:r>
              <a:rPr lang="en-IN" dirty="0"/>
              <a:t>: </a:t>
            </a:r>
            <a:r>
              <a:rPr lang="en-IN" dirty="0">
                <a:hlinkClick r:id="rId6"/>
              </a:rPr>
              <a:t>https://developer.mozilla.org/en-US/docs/Web/CSS/Specificity</a:t>
            </a:r>
            <a:endParaRPr lang="en-IN" dirty="0"/>
          </a:p>
          <a:p>
            <a:endParaRPr lang="en-GB" dirty="0"/>
          </a:p>
        </p:txBody>
      </p:sp>
    </p:spTree>
    <p:extLst>
      <p:ext uri="{BB962C8B-B14F-4D97-AF65-F5344CB8AC3E}">
        <p14:creationId xmlns:p14="http://schemas.microsoft.com/office/powerpoint/2010/main" val="2050798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-3 -:Diving deeper into </a:t>
            </a:r>
            <a:r>
              <a:rPr lang="en-IN" dirty="0" err="1" smtClean="0"/>
              <a:t>css</a:t>
            </a:r>
            <a:endParaRPr lang="en-GB" dirty="0"/>
          </a:p>
        </p:txBody>
      </p:sp>
    </p:spTree>
    <p:extLst>
      <p:ext uri="{BB962C8B-B14F-4D97-AF65-F5344CB8AC3E}">
        <p14:creationId xmlns:p14="http://schemas.microsoft.com/office/powerpoint/2010/main" val="35496577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163033"/>
            <a:ext cx="8596668" cy="676940"/>
          </a:xfrm>
        </p:spPr>
        <p:txBody>
          <a:bodyPr/>
          <a:lstStyle/>
          <a:p>
            <a:r>
              <a:rPr lang="en-IN" dirty="0"/>
              <a:t>Introducing the CSS Box Model</a:t>
            </a:r>
            <a:endParaRPr lang="en-GB" dirty="0"/>
          </a:p>
        </p:txBody>
      </p:sp>
      <p:sp>
        <p:nvSpPr>
          <p:cNvPr id="3" name="Content Placeholder 2"/>
          <p:cNvSpPr>
            <a:spLocks noGrp="1"/>
          </p:cNvSpPr>
          <p:nvPr>
            <p:ph idx="1"/>
          </p:nvPr>
        </p:nvSpPr>
        <p:spPr>
          <a:xfrm>
            <a:off x="900617" y="925033"/>
            <a:ext cx="10348629" cy="4967474"/>
          </a:xfrm>
        </p:spPr>
        <p:txBody>
          <a:bodyPr/>
          <a:lstStyle/>
          <a:p>
            <a:r>
              <a:rPr lang="en-GB" dirty="0" smtClean="0"/>
              <a:t>If we consider the red box around our first element.</a:t>
            </a:r>
          </a:p>
          <a:p>
            <a:r>
              <a:rPr lang="en-GB" dirty="0" smtClean="0"/>
              <a:t>It would look better if it was bigger ,the text had more space around it and till we add a navigation bar it would be better if it did not have white space around it.</a:t>
            </a:r>
          </a:p>
          <a:p>
            <a:r>
              <a:rPr lang="en-GB" dirty="0" smtClean="0"/>
              <a:t>We can achieve all this by understanding and working with the box model</a:t>
            </a:r>
          </a:p>
          <a:p>
            <a:r>
              <a:rPr lang="en-GB" dirty="0" smtClean="0"/>
              <a:t>Every element in html is interpreted as a box in </a:t>
            </a:r>
            <a:r>
              <a:rPr lang="en-GB" dirty="0" err="1" smtClean="0"/>
              <a:t>css</a:t>
            </a:r>
            <a:r>
              <a:rPr lang="en-GB" dirty="0" smtClean="0"/>
              <a:t> we can see such a box by opening the developer tools and navigating to the bottom of the page in the styles section.</a:t>
            </a:r>
          </a:p>
          <a:p>
            <a:endParaRPr lang="en-GB" dirty="0" smtClean="0"/>
          </a:p>
          <a:p>
            <a:endParaRPr lang="en-GB" dirty="0"/>
          </a:p>
        </p:txBody>
      </p:sp>
      <p:pic>
        <p:nvPicPr>
          <p:cNvPr id="4" name="Picture 3"/>
          <p:cNvPicPr>
            <a:picLocks noChangeAspect="1"/>
          </p:cNvPicPr>
          <p:nvPr/>
        </p:nvPicPr>
        <p:blipFill>
          <a:blip r:embed="rId2"/>
          <a:stretch>
            <a:fillRect/>
          </a:stretch>
        </p:blipFill>
        <p:spPr>
          <a:xfrm>
            <a:off x="3212355" y="3338623"/>
            <a:ext cx="4187905" cy="3218754"/>
          </a:xfrm>
          <a:prstGeom prst="rect">
            <a:avLst/>
          </a:prstGeom>
        </p:spPr>
      </p:pic>
    </p:spTree>
    <p:extLst>
      <p:ext uri="{BB962C8B-B14F-4D97-AF65-F5344CB8AC3E}">
        <p14:creationId xmlns:p14="http://schemas.microsoft.com/office/powerpoint/2010/main" val="35510639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45" y="163033"/>
            <a:ext cx="8596668" cy="676940"/>
          </a:xfrm>
        </p:spPr>
        <p:txBody>
          <a:bodyPr/>
          <a:lstStyle/>
          <a:p>
            <a:r>
              <a:rPr lang="en-IN" dirty="0"/>
              <a:t>Introducing the CSS Box </a:t>
            </a:r>
            <a:r>
              <a:rPr lang="en-IN" dirty="0" smtClean="0"/>
              <a:t>Model </a:t>
            </a:r>
            <a:r>
              <a:rPr lang="en-IN" dirty="0" err="1" smtClean="0"/>
              <a:t>Cont</a:t>
            </a:r>
            <a:r>
              <a:rPr lang="en-IN" dirty="0" smtClean="0"/>
              <a:t>…</a:t>
            </a:r>
            <a:endParaRPr lang="en-GB" dirty="0"/>
          </a:p>
        </p:txBody>
      </p:sp>
      <p:sp>
        <p:nvSpPr>
          <p:cNvPr id="3" name="Content Placeholder 2"/>
          <p:cNvSpPr>
            <a:spLocks noGrp="1"/>
          </p:cNvSpPr>
          <p:nvPr>
            <p:ph idx="1"/>
          </p:nvPr>
        </p:nvSpPr>
        <p:spPr>
          <a:xfrm>
            <a:off x="900617" y="925033"/>
            <a:ext cx="10348629" cy="4967474"/>
          </a:xfrm>
        </p:spPr>
        <p:txBody>
          <a:bodyPr/>
          <a:lstStyle/>
          <a:p>
            <a:r>
              <a:rPr lang="en-GB" dirty="0" smtClean="0"/>
              <a:t>Every element has a content represented by the innermost blue area </a:t>
            </a:r>
            <a:r>
              <a:rPr lang="en-GB" dirty="0" err="1" smtClean="0"/>
              <a:t>i.e</a:t>
            </a:r>
            <a:r>
              <a:rPr lang="en-GB" dirty="0" smtClean="0"/>
              <a:t> actually what is inside it for our &lt;section&gt; tag the content is the &lt;h1&gt; tag and for the &lt;h1&gt; tag the content is the text inside it .</a:t>
            </a:r>
          </a:p>
          <a:p>
            <a:r>
              <a:rPr lang="en-GB" dirty="0" smtClean="0"/>
              <a:t>The next part is the padding which in case of our &lt;section&gt; is zero . padding is the internal space between the content and the border . Padding is highlighted in green.</a:t>
            </a:r>
          </a:p>
          <a:p>
            <a:r>
              <a:rPr lang="en-GB" dirty="0" smtClean="0"/>
              <a:t>The next part is a border we don’t have one in our case yet . The border surrounds the element , comes directly after the padding which in turn comes directly after the content . The border is highlighted in yellow.</a:t>
            </a:r>
          </a:p>
          <a:p>
            <a:r>
              <a:rPr lang="en-GB" dirty="0" smtClean="0"/>
              <a:t>We also may want to have a spacing around the element and that is called the margin . It is not a part of the core element which ends at the border but it comes after that . It is the distance between the element and its next sibling . The &lt;h1&gt; element has a margin which is default browser margin we can see this by scrolling up and we will notice the </a:t>
            </a:r>
            <a:r>
              <a:rPr lang="en-GB" i="1" dirty="0" smtClean="0"/>
              <a:t>margin-block-start and margin-block-end browser defaults . The margin is highlighted in light brown colour</a:t>
            </a:r>
            <a:r>
              <a:rPr lang="en-GB" i="1" strike="sngStrike" dirty="0" smtClean="0"/>
              <a:t>.</a:t>
            </a:r>
            <a:endParaRPr lang="en-GB" dirty="0" smtClean="0"/>
          </a:p>
          <a:p>
            <a:r>
              <a:rPr lang="en-GB" dirty="0" smtClean="0"/>
              <a:t>You will notice that the </a:t>
            </a:r>
            <a:r>
              <a:rPr lang="en-GB" smtClean="0"/>
              <a:t>margin goes </a:t>
            </a:r>
            <a:r>
              <a:rPr lang="en-GB" dirty="0" smtClean="0"/>
              <a:t>outside the surrounding section as it is not the part of the element</a:t>
            </a:r>
            <a:endParaRPr lang="en-GB" dirty="0"/>
          </a:p>
        </p:txBody>
      </p:sp>
    </p:spTree>
    <p:extLst>
      <p:ext uri="{BB962C8B-B14F-4D97-AF65-F5344CB8AC3E}">
        <p14:creationId xmlns:p14="http://schemas.microsoft.com/office/powerpoint/2010/main" val="313829596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45" y="163033"/>
            <a:ext cx="8596668" cy="676940"/>
          </a:xfrm>
        </p:spPr>
        <p:txBody>
          <a:bodyPr/>
          <a:lstStyle/>
          <a:p>
            <a:r>
              <a:rPr lang="en-GB" dirty="0"/>
              <a:t>Understanding the Box Model</a:t>
            </a:r>
          </a:p>
        </p:txBody>
      </p:sp>
      <p:sp>
        <p:nvSpPr>
          <p:cNvPr id="3" name="Content Placeholder 2"/>
          <p:cNvSpPr>
            <a:spLocks noGrp="1"/>
          </p:cNvSpPr>
          <p:nvPr>
            <p:ph idx="1"/>
          </p:nvPr>
        </p:nvSpPr>
        <p:spPr>
          <a:xfrm>
            <a:off x="900617" y="925033"/>
            <a:ext cx="10348629" cy="4967474"/>
          </a:xfrm>
        </p:spPr>
        <p:txBody>
          <a:bodyPr/>
          <a:lstStyle/>
          <a:p>
            <a:r>
              <a:rPr lang="en-IN" dirty="0" smtClean="0"/>
              <a:t>Lets add some spacing around the text in section 1 by adding a padding of  20px to the id selector</a:t>
            </a:r>
          </a:p>
          <a:p>
            <a:r>
              <a:rPr lang="en-IN" dirty="0" smtClean="0"/>
              <a:t>Now in our </a:t>
            </a:r>
            <a:r>
              <a:rPr lang="en-IN" dirty="0" err="1" smtClean="0"/>
              <a:t>devtools</a:t>
            </a:r>
            <a:r>
              <a:rPr lang="en-IN" dirty="0" smtClean="0"/>
              <a:t> we will notice we have a padding and the padding is even around the margin of h1 tag . This is because whenever a padding is added it is added after the child element’s content and margin  so that margin and padding don’t overlap.</a:t>
            </a:r>
          </a:p>
          <a:p>
            <a:r>
              <a:rPr lang="en-IN" dirty="0" smtClean="0"/>
              <a:t>Now after the padding lets add a border that should be </a:t>
            </a:r>
            <a:r>
              <a:rPr lang="en-IN" dirty="0" err="1" smtClean="0"/>
              <a:t>solid,black</a:t>
            </a:r>
            <a:r>
              <a:rPr lang="en-IN" dirty="0" smtClean="0"/>
              <a:t> and 5px wide so we can either add three properties:</a:t>
            </a:r>
          </a:p>
          <a:p>
            <a:pPr lvl="2"/>
            <a:r>
              <a:rPr lang="en-GB" dirty="0"/>
              <a:t>    border-style: solid;</a:t>
            </a:r>
          </a:p>
          <a:p>
            <a:pPr marL="800100" lvl="2" indent="0">
              <a:buNone/>
            </a:pPr>
            <a:r>
              <a:rPr lang="en-GB" dirty="0"/>
              <a:t>  </a:t>
            </a:r>
            <a:r>
              <a:rPr lang="en-GB" dirty="0" smtClean="0"/>
              <a:t>	</a:t>
            </a:r>
            <a:r>
              <a:rPr lang="en-GB" dirty="0"/>
              <a:t>  </a:t>
            </a:r>
            <a:r>
              <a:rPr lang="en-GB" dirty="0" smtClean="0"/>
              <a:t>      border-</a:t>
            </a:r>
            <a:r>
              <a:rPr lang="en-GB" dirty="0" err="1" smtClean="0"/>
              <a:t>color</a:t>
            </a:r>
            <a:r>
              <a:rPr lang="en-GB" dirty="0"/>
              <a:t>: black;</a:t>
            </a:r>
          </a:p>
          <a:p>
            <a:pPr marL="800100" lvl="2" indent="0">
              <a:buNone/>
            </a:pPr>
            <a:r>
              <a:rPr lang="en-GB" dirty="0"/>
              <a:t>   </a:t>
            </a:r>
            <a:r>
              <a:rPr lang="en-GB" dirty="0" smtClean="0"/>
              <a:t>      </a:t>
            </a:r>
            <a:r>
              <a:rPr lang="en-GB" dirty="0"/>
              <a:t> border-width: 5px</a:t>
            </a:r>
            <a:r>
              <a:rPr lang="en-GB" dirty="0" smtClean="0"/>
              <a:t>;</a:t>
            </a:r>
            <a:endParaRPr lang="en-GB" dirty="0"/>
          </a:p>
          <a:p>
            <a:pPr marL="800100" lvl="2" indent="0">
              <a:buNone/>
            </a:pPr>
            <a:r>
              <a:rPr lang="en-IN" dirty="0" smtClean="0"/>
              <a:t>Or we can add all three together using a special shorthand notation which we will explore more in upcoming slides :</a:t>
            </a:r>
          </a:p>
          <a:p>
            <a:pPr marL="1085850" lvl="2" indent="-285750"/>
            <a:r>
              <a:rPr lang="en-IN" dirty="0" smtClean="0"/>
              <a:t>Border : solid black 5px;</a:t>
            </a:r>
          </a:p>
          <a:p>
            <a:pPr marL="285750"/>
            <a:r>
              <a:rPr lang="en-IN" dirty="0" smtClean="0"/>
              <a:t>To complete the box model lets add a margin of 20px</a:t>
            </a:r>
            <a:endParaRPr lang="en-IN" dirty="0"/>
          </a:p>
          <a:p>
            <a:pPr marL="1085850" lvl="2" indent="-285750"/>
            <a:endParaRPr lang="en-IN" dirty="0" smtClean="0"/>
          </a:p>
          <a:p>
            <a:pPr marL="1085850" lvl="2" indent="-285750"/>
            <a:endParaRPr lang="en-GB" dirty="0"/>
          </a:p>
        </p:txBody>
      </p:sp>
      <p:pic>
        <p:nvPicPr>
          <p:cNvPr id="4" name="Picture 3"/>
          <p:cNvPicPr>
            <a:picLocks noChangeAspect="1"/>
          </p:cNvPicPr>
          <p:nvPr/>
        </p:nvPicPr>
        <p:blipFill>
          <a:blip r:embed="rId2"/>
          <a:stretch>
            <a:fillRect/>
          </a:stretch>
        </p:blipFill>
        <p:spPr>
          <a:xfrm>
            <a:off x="8118052" y="4541319"/>
            <a:ext cx="3419952" cy="2231621"/>
          </a:xfrm>
          <a:prstGeom prst="rect">
            <a:avLst/>
          </a:prstGeom>
        </p:spPr>
      </p:pic>
    </p:spTree>
    <p:extLst>
      <p:ext uri="{BB962C8B-B14F-4D97-AF65-F5344CB8AC3E}">
        <p14:creationId xmlns:p14="http://schemas.microsoft.com/office/powerpoint/2010/main" val="150312197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2" y="184297"/>
            <a:ext cx="11844668" cy="730102"/>
          </a:xfrm>
        </p:spPr>
        <p:txBody>
          <a:bodyPr>
            <a:normAutofit/>
          </a:bodyPr>
          <a:lstStyle/>
          <a:p>
            <a:r>
              <a:rPr lang="en-IN" sz="2800" dirty="0"/>
              <a:t>Understanding Margin Collapsing and Removing </a:t>
            </a:r>
            <a:r>
              <a:rPr lang="en-IN" sz="2800" dirty="0" smtClean="0"/>
              <a:t>Default Margins</a:t>
            </a:r>
            <a:endParaRPr lang="en-GB" sz="2800" dirty="0"/>
          </a:p>
        </p:txBody>
      </p:sp>
      <p:sp>
        <p:nvSpPr>
          <p:cNvPr id="3" name="Content Placeholder 2"/>
          <p:cNvSpPr>
            <a:spLocks noGrp="1"/>
          </p:cNvSpPr>
          <p:nvPr>
            <p:ph idx="1"/>
          </p:nvPr>
        </p:nvSpPr>
        <p:spPr>
          <a:xfrm>
            <a:off x="677334" y="914399"/>
            <a:ext cx="10752666" cy="5126963"/>
          </a:xfrm>
        </p:spPr>
        <p:txBody>
          <a:bodyPr/>
          <a:lstStyle/>
          <a:p>
            <a:r>
              <a:rPr lang="en-IN" dirty="0" smtClean="0"/>
              <a:t>If we inspect our section we will notice some whitespace to the left and right before and after the margin this is coming from the body actually we can see that the body has a default margin of 8px.</a:t>
            </a:r>
          </a:p>
          <a:p>
            <a:r>
              <a:rPr lang="en-IN" dirty="0" smtClean="0"/>
              <a:t>To prevent this we can set the margin of body to 0 and we will notice that the margin for our section tag is from edge to edge now.</a:t>
            </a:r>
          </a:p>
          <a:p>
            <a:r>
              <a:rPr lang="en-IN" dirty="0" smtClean="0"/>
              <a:t>So remember body be default has a margin</a:t>
            </a:r>
          </a:p>
          <a:p>
            <a:r>
              <a:rPr lang="en-IN" dirty="0" smtClean="0"/>
              <a:t>Also if we inspect the h1 tag in the second section we will notice it has a default margin coming from browser defaults but from the top it overlaps the margin from section 1.This behaviour is called Margin collapsing.</a:t>
            </a:r>
          </a:p>
          <a:p>
            <a:r>
              <a:rPr lang="en-IN" dirty="0" smtClean="0"/>
              <a:t>Margin collapsing means if we have two block elements next to each other the margins between them are actually collapsed to one single margin and the bigger margin wins.</a:t>
            </a:r>
          </a:p>
          <a:p>
            <a:r>
              <a:rPr lang="en-IN" dirty="0" smtClean="0"/>
              <a:t>This is not a bug this is enforced by </a:t>
            </a:r>
            <a:r>
              <a:rPr lang="en-IN" dirty="0" err="1" smtClean="0"/>
              <a:t>css</a:t>
            </a:r>
            <a:r>
              <a:rPr lang="en-IN" dirty="0" smtClean="0"/>
              <a:t> so that we don’t get big distances between elements.</a:t>
            </a:r>
          </a:p>
          <a:p>
            <a:r>
              <a:rPr lang="en-IN" dirty="0" smtClean="0"/>
              <a:t>To get around this we can specifically use margin-top or margin-bottom so set the appropriate spacing between elements</a:t>
            </a:r>
            <a:endParaRPr lang="en-GB" dirty="0"/>
          </a:p>
        </p:txBody>
      </p:sp>
    </p:spTree>
    <p:extLst>
      <p:ext uri="{BB962C8B-B14F-4D97-AF65-F5344CB8AC3E}">
        <p14:creationId xmlns:p14="http://schemas.microsoft.com/office/powerpoint/2010/main" val="33961062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2" y="0"/>
            <a:ext cx="11844668" cy="730102"/>
          </a:xfrm>
        </p:spPr>
        <p:txBody>
          <a:bodyPr>
            <a:normAutofit/>
          </a:bodyPr>
          <a:lstStyle/>
          <a:p>
            <a:r>
              <a:rPr lang="en-IN" sz="2800" dirty="0"/>
              <a:t>Understanding Margin </a:t>
            </a:r>
            <a:r>
              <a:rPr lang="en-IN" sz="2800" dirty="0" smtClean="0"/>
              <a:t>Collapsing</a:t>
            </a:r>
            <a:endParaRPr lang="en-GB" sz="2800" dirty="0"/>
          </a:p>
        </p:txBody>
      </p:sp>
      <p:sp>
        <p:nvSpPr>
          <p:cNvPr id="5" name="Content Placeholder 4"/>
          <p:cNvSpPr>
            <a:spLocks noGrp="1"/>
          </p:cNvSpPr>
          <p:nvPr>
            <p:ph idx="1"/>
          </p:nvPr>
        </p:nvSpPr>
        <p:spPr>
          <a:xfrm>
            <a:off x="340242" y="637953"/>
            <a:ext cx="11589488" cy="5879805"/>
          </a:xfrm>
        </p:spPr>
        <p:txBody>
          <a:bodyPr>
            <a:normAutofit lnSpcReduction="10000"/>
          </a:bodyPr>
          <a:lstStyle/>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Three cases arise in Margin </a:t>
            </a:r>
            <a:r>
              <a:rPr lang="en-US" altLang="en-US" dirty="0" smtClean="0">
                <a:solidFill>
                  <a:srgbClr val="29303B"/>
                </a:solidFill>
                <a:latin typeface="Times New Roman" panose="02020603050405020304" pitchFamily="18" charset="0"/>
                <a:cs typeface="Times New Roman" panose="02020603050405020304" pitchFamily="18" charset="0"/>
              </a:rPr>
              <a:t>collapsing:-</a:t>
            </a:r>
            <a:endParaRPr lang="en-US" altLang="en-US" dirty="0">
              <a:solidFill>
                <a:srgbClr val="29303B"/>
              </a:solidFill>
              <a:latin typeface="Times New Roman" panose="02020603050405020304" pitchFamily="18" charset="0"/>
              <a:cs typeface="Times New Roman" panose="02020603050405020304" pitchFamily="18" charset="0"/>
            </a:endParaRP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Adjacent siblings which both have margins</a:t>
            </a: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 parent which holds one or more child elements where the first and/ or last (or the only) child has margins</a:t>
            </a: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An element without content, padding, border and height</a:t>
            </a:r>
          </a:p>
          <a:p>
            <a:pPr marL="400050" lvl="1" indent="0" defTabSz="914400">
              <a:buClrTx/>
              <a:buSzTx/>
              <a:buFontTx/>
              <a:buAutoNum type="arabicPeriod"/>
            </a:pPr>
            <a:endParaRPr lang="en-US" altLang="en-US" dirty="0">
              <a:solidFill>
                <a:srgbClr val="29303B"/>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1. Adjacent Siblings</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In this case, the first element might have a margin of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(on all sides let's say) and the second one has </a:t>
            </a:r>
            <a:r>
              <a:rPr lang="en-US" altLang="en-US" dirty="0">
                <a:solidFill>
                  <a:srgbClr val="EC5252"/>
                </a:solidFill>
                <a:latin typeface="Times New Roman" panose="02020603050405020304" pitchFamily="18" charset="0"/>
                <a:cs typeface="Times New Roman" panose="02020603050405020304" pitchFamily="18" charset="0"/>
              </a:rPr>
              <a:t>5px</a:t>
            </a:r>
            <a:r>
              <a:rPr lang="en-US" altLang="en-US" dirty="0">
                <a:solidFill>
                  <a:srgbClr val="29303B"/>
                </a:solidFill>
                <a:latin typeface="Times New Roman" panose="02020603050405020304" pitchFamily="18" charset="0"/>
                <a:cs typeface="Times New Roman" panose="02020603050405020304" pitchFamily="18" charset="0"/>
              </a:rPr>
              <a:t>  (or </a:t>
            </a:r>
            <a:r>
              <a:rPr lang="en-US" altLang="en-US" dirty="0">
                <a:solidFill>
                  <a:srgbClr val="EC5252"/>
                </a:solidFill>
                <a:latin typeface="Times New Roman" panose="02020603050405020304" pitchFamily="18" charset="0"/>
                <a:cs typeface="Times New Roman" panose="02020603050405020304" pitchFamily="18" charset="0"/>
              </a:rPr>
              <a:t>20px</a:t>
            </a:r>
            <a:r>
              <a:rPr lang="en-US" altLang="en-US" dirty="0">
                <a:solidFill>
                  <a:srgbClr val="29303B"/>
                </a:solidFill>
                <a:latin typeface="Times New Roman" panose="02020603050405020304" pitchFamily="18" charset="0"/>
                <a:cs typeface="Times New Roman" panose="02020603050405020304" pitchFamily="18" charset="0"/>
              </a:rPr>
              <a:t>  - the values don't matter).</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CSS will collapse the margins and only add the bigger one between the elements. So if we got margins of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and </a:t>
            </a:r>
            <a:r>
              <a:rPr lang="en-US" altLang="en-US" dirty="0">
                <a:solidFill>
                  <a:srgbClr val="EC5252"/>
                </a:solidFill>
                <a:latin typeface="Times New Roman" panose="02020603050405020304" pitchFamily="18" charset="0"/>
                <a:cs typeface="Times New Roman" panose="02020603050405020304" pitchFamily="18" charset="0"/>
              </a:rPr>
              <a:t>5px</a:t>
            </a:r>
            <a:r>
              <a:rPr lang="en-US" altLang="en-US" dirty="0">
                <a:solidFill>
                  <a:srgbClr val="29303B"/>
                </a:solidFill>
                <a:latin typeface="Times New Roman" panose="02020603050405020304" pitchFamily="18" charset="0"/>
                <a:cs typeface="Times New Roman" panose="02020603050405020304" pitchFamily="18" charset="0"/>
              </a:rPr>
              <a:t> , a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margin would be added between the elements?</a:t>
            </a:r>
          </a:p>
          <a:p>
            <a:pPr marL="0" lvl="0" indent="0" defTabSz="914400" eaLnBrk="0" fontAlgn="base" hangingPunct="0">
              <a:spcBef>
                <a:spcPct val="0"/>
              </a:spcBef>
              <a:spcAft>
                <a:spcPct val="0"/>
              </a:spcAft>
              <a:buClrTx/>
              <a:buSzTx/>
              <a:buNone/>
            </a:pP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2. A parent with children that have a margin</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To be precise, the first and/ or last or the only child has to have margins (top and/ or bottom). In that case, the parent elements margin will collapse with the child element(s)' margins. Again, the bigger margin wins and will be applied to the parent element.</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If the parent element has padding, inline content (other than the child elements) or a border, this behavior should not occur, the child margin will instead be added to the content of the wrapping parent element.</a:t>
            </a:r>
          </a:p>
          <a:p>
            <a:pPr marL="0" lvl="0" indent="0" defTabSz="914400" eaLnBrk="0" fontAlgn="base" hangingPunct="0">
              <a:spcBef>
                <a:spcPct val="0"/>
              </a:spcBef>
              <a:spcAft>
                <a:spcPct val="0"/>
              </a:spcAft>
              <a:buClrTx/>
              <a:buSzTx/>
              <a:buNone/>
            </a:pP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3. An empty element with margins</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This case probably doesn't occur that often but if you got an element with no content, no padding, no border and no height, then the top and bottom margin will be merged into one single margin. Again, the bigger one wins.</a:t>
            </a:r>
            <a:endParaRPr lang="en-US" altLang="en-US" dirty="0">
              <a:solidFill>
                <a:schemeClr val="tx1"/>
              </a:solidFill>
              <a:latin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2770999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9870"/>
            <a:ext cx="8596668" cy="613144"/>
          </a:xfrm>
        </p:spPr>
        <p:txBody>
          <a:bodyPr>
            <a:normAutofit fontScale="90000"/>
          </a:bodyPr>
          <a:lstStyle/>
          <a:p>
            <a:r>
              <a:rPr lang="en-GB" dirty="0"/>
              <a:t>Working with Shorthand Properties</a:t>
            </a:r>
          </a:p>
        </p:txBody>
      </p:sp>
      <p:sp>
        <p:nvSpPr>
          <p:cNvPr id="3" name="Content Placeholder 2"/>
          <p:cNvSpPr>
            <a:spLocks noGrp="1"/>
          </p:cNvSpPr>
          <p:nvPr>
            <p:ph idx="1"/>
          </p:nvPr>
        </p:nvSpPr>
        <p:spPr>
          <a:xfrm>
            <a:off x="308344" y="946299"/>
            <a:ext cx="11206716" cy="5095064"/>
          </a:xfrm>
        </p:spPr>
        <p:txBody>
          <a:bodyPr/>
          <a:lstStyle/>
          <a:p>
            <a:r>
              <a:rPr lang="en-IN" dirty="0" smtClean="0"/>
              <a:t>Shorthand properties help us to combine values of multiple properties in a single property .</a:t>
            </a:r>
          </a:p>
          <a:p>
            <a:endParaRPr lang="en-GB" dirty="0"/>
          </a:p>
        </p:txBody>
      </p:sp>
      <p:sp>
        <p:nvSpPr>
          <p:cNvPr id="5" name="Rectangle 4"/>
          <p:cNvSpPr/>
          <p:nvPr/>
        </p:nvSpPr>
        <p:spPr>
          <a:xfrm>
            <a:off x="754911" y="1605513"/>
            <a:ext cx="2806995" cy="1222744"/>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border-width:2px</a:t>
            </a:r>
          </a:p>
          <a:p>
            <a:r>
              <a:rPr lang="en-IN" dirty="0" smtClean="0"/>
              <a:t>border-style :solid</a:t>
            </a:r>
          </a:p>
          <a:p>
            <a:r>
              <a:rPr lang="en-IN" dirty="0" smtClean="0"/>
              <a:t>border-</a:t>
            </a:r>
            <a:r>
              <a:rPr lang="en-IN" dirty="0" err="1" smtClean="0"/>
              <a:t>color</a:t>
            </a:r>
            <a:r>
              <a:rPr lang="en-IN" dirty="0" smtClean="0"/>
              <a:t>: orange</a:t>
            </a:r>
          </a:p>
          <a:p>
            <a:pPr algn="ctr"/>
            <a:endParaRPr lang="en-GB" dirty="0"/>
          </a:p>
        </p:txBody>
      </p:sp>
      <p:sp>
        <p:nvSpPr>
          <p:cNvPr id="6" name="Rectangle 5"/>
          <p:cNvSpPr/>
          <p:nvPr/>
        </p:nvSpPr>
        <p:spPr>
          <a:xfrm>
            <a:off x="6039293" y="1669308"/>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t>
            </a:r>
            <a:r>
              <a:rPr lang="en-IN" dirty="0" smtClean="0"/>
              <a:t>order : 2px solid orange</a:t>
            </a:r>
            <a:endParaRPr lang="en-GB" dirty="0"/>
          </a:p>
        </p:txBody>
      </p:sp>
      <p:cxnSp>
        <p:nvCxnSpPr>
          <p:cNvPr id="8" name="Straight Arrow Connector 7"/>
          <p:cNvCxnSpPr/>
          <p:nvPr/>
        </p:nvCxnSpPr>
        <p:spPr>
          <a:xfrm flipV="1">
            <a:off x="3561906" y="2222201"/>
            <a:ext cx="2413592" cy="1063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9" name="Rectangle 8"/>
          <p:cNvSpPr/>
          <p:nvPr/>
        </p:nvSpPr>
        <p:spPr>
          <a:xfrm>
            <a:off x="754911" y="4206223"/>
            <a:ext cx="2806995" cy="1382230"/>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smtClean="0"/>
          </a:p>
          <a:p>
            <a:endParaRPr lang="en-IN" dirty="0"/>
          </a:p>
          <a:p>
            <a:r>
              <a:rPr lang="en-IN" dirty="0" smtClean="0"/>
              <a:t>margin-top:5px</a:t>
            </a:r>
          </a:p>
          <a:p>
            <a:r>
              <a:rPr lang="en-IN" dirty="0" smtClean="0"/>
              <a:t>margin-right:10px</a:t>
            </a:r>
          </a:p>
          <a:p>
            <a:r>
              <a:rPr lang="en-IN" dirty="0" smtClean="0"/>
              <a:t>margin-bottom:5px</a:t>
            </a:r>
          </a:p>
          <a:p>
            <a:r>
              <a:rPr lang="en-IN" dirty="0" smtClean="0"/>
              <a:t>Margin-left :10px</a:t>
            </a:r>
            <a:endParaRPr lang="en-IN" dirty="0"/>
          </a:p>
          <a:p>
            <a:endParaRPr lang="en-IN" dirty="0"/>
          </a:p>
          <a:p>
            <a:endParaRPr lang="en-IN" dirty="0" smtClean="0"/>
          </a:p>
          <a:p>
            <a:pPr algn="ctr"/>
            <a:endParaRPr lang="en-GB" dirty="0"/>
          </a:p>
        </p:txBody>
      </p:sp>
      <p:sp>
        <p:nvSpPr>
          <p:cNvPr id="10" name="Rectangle 9"/>
          <p:cNvSpPr/>
          <p:nvPr/>
        </p:nvSpPr>
        <p:spPr>
          <a:xfrm>
            <a:off x="6039292" y="3070670"/>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margin :       5px       10px      5px         10px</a:t>
            </a:r>
            <a:endParaRPr lang="en-GB" dirty="0"/>
          </a:p>
        </p:txBody>
      </p:sp>
      <p:sp>
        <p:nvSpPr>
          <p:cNvPr id="11" name="Rectangle 10"/>
          <p:cNvSpPr/>
          <p:nvPr/>
        </p:nvSpPr>
        <p:spPr>
          <a:xfrm>
            <a:off x="6039292" y="4389108"/>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margin :      5px                     10px</a:t>
            </a:r>
            <a:endParaRPr lang="en-GB" dirty="0"/>
          </a:p>
        </p:txBody>
      </p:sp>
      <p:sp>
        <p:nvSpPr>
          <p:cNvPr id="12" name="Rectangle 11"/>
          <p:cNvSpPr/>
          <p:nvPr/>
        </p:nvSpPr>
        <p:spPr>
          <a:xfrm>
            <a:off x="6081822" y="5623514"/>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margin    :         10px</a:t>
            </a:r>
            <a:endParaRPr lang="en-GB" dirty="0"/>
          </a:p>
        </p:txBody>
      </p:sp>
      <p:sp>
        <p:nvSpPr>
          <p:cNvPr id="13" name="Rectangle 12"/>
          <p:cNvSpPr/>
          <p:nvPr/>
        </p:nvSpPr>
        <p:spPr>
          <a:xfrm>
            <a:off x="7581014" y="3817089"/>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a:t>
            </a:r>
            <a:endParaRPr lang="en-GB" dirty="0"/>
          </a:p>
        </p:txBody>
      </p:sp>
      <p:sp>
        <p:nvSpPr>
          <p:cNvPr id="14" name="Rectangle 13"/>
          <p:cNvSpPr/>
          <p:nvPr/>
        </p:nvSpPr>
        <p:spPr>
          <a:xfrm>
            <a:off x="8371367" y="3840423"/>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Right</a:t>
            </a:r>
            <a:endParaRPr lang="en-GB" dirty="0"/>
          </a:p>
        </p:txBody>
      </p:sp>
      <p:sp>
        <p:nvSpPr>
          <p:cNvPr id="15" name="Rectangle 14"/>
          <p:cNvSpPr/>
          <p:nvPr/>
        </p:nvSpPr>
        <p:spPr>
          <a:xfrm>
            <a:off x="9143998" y="3819159"/>
            <a:ext cx="978197" cy="253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Bottom</a:t>
            </a:r>
            <a:endParaRPr lang="en-GB" dirty="0"/>
          </a:p>
        </p:txBody>
      </p:sp>
      <p:sp>
        <p:nvSpPr>
          <p:cNvPr id="16" name="Rectangle 15"/>
          <p:cNvSpPr/>
          <p:nvPr/>
        </p:nvSpPr>
        <p:spPr>
          <a:xfrm>
            <a:off x="10175358" y="3817089"/>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a:t>
            </a:r>
            <a:endParaRPr lang="en-GB" dirty="0"/>
          </a:p>
        </p:txBody>
      </p:sp>
      <p:sp>
        <p:nvSpPr>
          <p:cNvPr id="17" name="Rectangle 16"/>
          <p:cNvSpPr/>
          <p:nvPr/>
        </p:nvSpPr>
        <p:spPr>
          <a:xfrm>
            <a:off x="7228368" y="5114225"/>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 &amp; Bottom</a:t>
            </a:r>
            <a:endParaRPr lang="en-GB" dirty="0"/>
          </a:p>
        </p:txBody>
      </p:sp>
      <p:sp>
        <p:nvSpPr>
          <p:cNvPr id="18" name="Rectangle 17"/>
          <p:cNvSpPr/>
          <p:nvPr/>
        </p:nvSpPr>
        <p:spPr>
          <a:xfrm>
            <a:off x="9083748" y="5114224"/>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 &amp; Right</a:t>
            </a:r>
            <a:endParaRPr lang="en-GB" dirty="0"/>
          </a:p>
        </p:txBody>
      </p:sp>
      <p:sp>
        <p:nvSpPr>
          <p:cNvPr id="19" name="Rectangle 18"/>
          <p:cNvSpPr/>
          <p:nvPr/>
        </p:nvSpPr>
        <p:spPr>
          <a:xfrm>
            <a:off x="7444563" y="6339011"/>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 &amp; Bottom</a:t>
            </a:r>
            <a:endParaRPr lang="en-GB" dirty="0"/>
          </a:p>
        </p:txBody>
      </p:sp>
      <p:sp>
        <p:nvSpPr>
          <p:cNvPr id="20" name="Rectangle 19"/>
          <p:cNvSpPr/>
          <p:nvPr/>
        </p:nvSpPr>
        <p:spPr>
          <a:xfrm>
            <a:off x="7354185" y="5698911"/>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 &amp; Right</a:t>
            </a:r>
            <a:endParaRPr lang="en-GB" dirty="0"/>
          </a:p>
        </p:txBody>
      </p:sp>
      <p:cxnSp>
        <p:nvCxnSpPr>
          <p:cNvPr id="22" name="Straight Connector 21"/>
          <p:cNvCxnSpPr/>
          <p:nvPr/>
        </p:nvCxnSpPr>
        <p:spPr>
          <a:xfrm>
            <a:off x="4678326" y="3493831"/>
            <a:ext cx="60250" cy="2606018"/>
          </a:xfrm>
          <a:prstGeom prst="line">
            <a:avLst/>
          </a:prstGeom>
          <a:ln w="38100"/>
        </p:spPr>
        <p:style>
          <a:lnRef idx="1">
            <a:schemeClr val="dk1"/>
          </a:lnRef>
          <a:fillRef idx="0">
            <a:schemeClr val="dk1"/>
          </a:fillRef>
          <a:effectRef idx="0">
            <a:schemeClr val="dk1"/>
          </a:effectRef>
          <a:fontRef idx="minor">
            <a:schemeClr val="tx1"/>
          </a:fontRef>
        </p:style>
      </p:cxnSp>
      <p:cxnSp>
        <p:nvCxnSpPr>
          <p:cNvPr id="25" name="Straight Connector 24"/>
          <p:cNvCxnSpPr>
            <a:stCxn id="9" idx="3"/>
          </p:cNvCxnSpPr>
          <p:nvPr/>
        </p:nvCxnSpPr>
        <p:spPr>
          <a:xfrm>
            <a:off x="3561906" y="4897338"/>
            <a:ext cx="111642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a:off x="4678326" y="3493831"/>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a:xfrm>
            <a:off x="4735029" y="4900880"/>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a:off x="4759833" y="6074008"/>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37898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9870"/>
            <a:ext cx="8596668" cy="613144"/>
          </a:xfrm>
        </p:spPr>
        <p:txBody>
          <a:bodyPr>
            <a:normAutofit fontScale="90000"/>
          </a:bodyPr>
          <a:lstStyle/>
          <a:p>
            <a:r>
              <a:rPr lang="en-GB" dirty="0"/>
              <a:t>Working with Shorthand Properties</a:t>
            </a:r>
          </a:p>
        </p:txBody>
      </p:sp>
      <p:sp>
        <p:nvSpPr>
          <p:cNvPr id="3" name="Content Placeholder 2"/>
          <p:cNvSpPr>
            <a:spLocks noGrp="1"/>
          </p:cNvSpPr>
          <p:nvPr>
            <p:ph idx="1"/>
          </p:nvPr>
        </p:nvSpPr>
        <p:spPr>
          <a:xfrm>
            <a:off x="379621" y="874900"/>
            <a:ext cx="11206716" cy="5876773"/>
          </a:xfrm>
        </p:spPr>
        <p:txBody>
          <a:bodyPr/>
          <a:lstStyle/>
          <a:p>
            <a:r>
              <a:rPr lang="en-IN" dirty="0"/>
              <a:t>The sequence of </a:t>
            </a:r>
            <a:r>
              <a:rPr lang="en-IN" dirty="0" smtClean="0"/>
              <a:t>individual </a:t>
            </a:r>
            <a:r>
              <a:rPr lang="en-IN" dirty="0"/>
              <a:t>properties does not matter if they have different type of values.</a:t>
            </a:r>
          </a:p>
          <a:p>
            <a:r>
              <a:rPr lang="en-IN" dirty="0"/>
              <a:t>If they have similar type of values special handling is needed that we will study in upcoming slides</a:t>
            </a:r>
          </a:p>
          <a:p>
            <a:r>
              <a:rPr lang="en-IN" dirty="0"/>
              <a:t>We can use shorthand to set only maybe just one property like border </a:t>
            </a:r>
            <a:r>
              <a:rPr lang="en-IN" dirty="0" err="1"/>
              <a:t>color</a:t>
            </a:r>
            <a:r>
              <a:rPr lang="en-IN" dirty="0"/>
              <a:t> and all other properties take default values</a:t>
            </a:r>
            <a:endParaRPr lang="en-GB" dirty="0"/>
          </a:p>
          <a:p>
            <a:r>
              <a:rPr lang="en-IN" dirty="0" smtClean="0"/>
              <a:t>If we go to developer tools we will notice an arrow after all the </a:t>
            </a:r>
            <a:r>
              <a:rPr lang="en-IN" dirty="0" err="1" smtClean="0"/>
              <a:t>shorthands</a:t>
            </a:r>
            <a:r>
              <a:rPr lang="en-IN" dirty="0" smtClean="0"/>
              <a:t> we used and if we click on that we can see all the individual long form properties that were set implicitly</a:t>
            </a:r>
          </a:p>
          <a:p>
            <a:endParaRPr lang="en-GB" dirty="0"/>
          </a:p>
        </p:txBody>
      </p:sp>
      <p:pic>
        <p:nvPicPr>
          <p:cNvPr id="4" name="Picture 3"/>
          <p:cNvPicPr>
            <a:picLocks noChangeAspect="1"/>
          </p:cNvPicPr>
          <p:nvPr/>
        </p:nvPicPr>
        <p:blipFill>
          <a:blip r:embed="rId3"/>
          <a:stretch>
            <a:fillRect/>
          </a:stretch>
        </p:blipFill>
        <p:spPr>
          <a:xfrm>
            <a:off x="176974" y="3143356"/>
            <a:ext cx="3353268" cy="3229426"/>
          </a:xfrm>
          <a:prstGeom prst="rect">
            <a:avLst/>
          </a:prstGeom>
        </p:spPr>
      </p:pic>
      <p:pic>
        <p:nvPicPr>
          <p:cNvPr id="7" name="Picture 6"/>
          <p:cNvPicPr>
            <a:picLocks noChangeAspect="1"/>
          </p:cNvPicPr>
          <p:nvPr/>
        </p:nvPicPr>
        <p:blipFill>
          <a:blip r:embed="rId4"/>
          <a:stretch>
            <a:fillRect/>
          </a:stretch>
        </p:blipFill>
        <p:spPr>
          <a:xfrm>
            <a:off x="3732889" y="3143356"/>
            <a:ext cx="3543795" cy="3262768"/>
          </a:xfrm>
          <a:prstGeom prst="rect">
            <a:avLst/>
          </a:prstGeom>
        </p:spPr>
      </p:pic>
      <p:pic>
        <p:nvPicPr>
          <p:cNvPr id="23" name="Picture 22"/>
          <p:cNvPicPr>
            <a:picLocks noChangeAspect="1"/>
          </p:cNvPicPr>
          <p:nvPr/>
        </p:nvPicPr>
        <p:blipFill>
          <a:blip r:embed="rId5"/>
          <a:stretch>
            <a:fillRect/>
          </a:stretch>
        </p:blipFill>
        <p:spPr>
          <a:xfrm>
            <a:off x="7591645" y="3110014"/>
            <a:ext cx="4465676" cy="3296110"/>
          </a:xfrm>
          <a:prstGeom prst="rect">
            <a:avLst/>
          </a:prstGeom>
        </p:spPr>
      </p:pic>
    </p:spTree>
    <p:extLst>
      <p:ext uri="{BB962C8B-B14F-4D97-AF65-F5344CB8AC3E}">
        <p14:creationId xmlns:p14="http://schemas.microsoft.com/office/powerpoint/2010/main" val="25399470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719" y="120503"/>
            <a:ext cx="10571913" cy="655674"/>
          </a:xfrm>
        </p:spPr>
        <p:txBody>
          <a:bodyPr/>
          <a:lstStyle/>
          <a:p>
            <a:r>
              <a:rPr lang="en-IN" dirty="0"/>
              <a:t>Diving Into the Height &amp; Width Properties</a:t>
            </a:r>
            <a:endParaRPr lang="en-GB" dirty="0"/>
          </a:p>
        </p:txBody>
      </p:sp>
      <p:sp>
        <p:nvSpPr>
          <p:cNvPr id="3" name="Content Placeholder 2"/>
          <p:cNvSpPr>
            <a:spLocks noGrp="1"/>
          </p:cNvSpPr>
          <p:nvPr>
            <p:ph idx="1"/>
          </p:nvPr>
        </p:nvSpPr>
        <p:spPr>
          <a:xfrm>
            <a:off x="677333" y="776177"/>
            <a:ext cx="10497485" cy="6081823"/>
          </a:xfrm>
        </p:spPr>
        <p:txBody>
          <a:bodyPr>
            <a:normAutofit lnSpcReduction="10000"/>
          </a:bodyPr>
          <a:lstStyle/>
          <a:p>
            <a:r>
              <a:rPr lang="en-GB" dirty="0" smtClean="0"/>
              <a:t>Now we have a fair understanding of margin and border  now lets remove the  margin border and padding of </a:t>
            </a:r>
            <a:r>
              <a:rPr lang="en-IN" dirty="0" smtClean="0"/>
              <a:t>#</a:t>
            </a:r>
            <a:r>
              <a:rPr lang="en-GB" dirty="0" smtClean="0"/>
              <a:t>product-overview selector . Now we only have one change that we don’t have the margin applied by the body.</a:t>
            </a:r>
          </a:p>
          <a:p>
            <a:r>
              <a:rPr lang="en-GB" dirty="0" smtClean="0"/>
              <a:t>Now if we set the width of section to 100% we don’t see any change because section div </a:t>
            </a:r>
            <a:r>
              <a:rPr lang="en-GB" dirty="0" err="1" smtClean="0"/>
              <a:t>etc</a:t>
            </a:r>
            <a:r>
              <a:rPr lang="en-GB" dirty="0" smtClean="0"/>
              <a:t> are block elements and by default take 100% of the screen width.</a:t>
            </a:r>
          </a:p>
          <a:p>
            <a:r>
              <a:rPr lang="en-GB" dirty="0" smtClean="0"/>
              <a:t>If we now set the width to 50% we will see the box shrinks to 50% of page </a:t>
            </a:r>
            <a:r>
              <a:rPr lang="en-GB" dirty="0" err="1" smtClean="0"/>
              <a:t>width.It</a:t>
            </a:r>
            <a:r>
              <a:rPr lang="en-GB" dirty="0" smtClean="0"/>
              <a:t> actually shrinks to 50% of the width taken by surrounding container i.e. the &lt;main&gt; tag which is again a block element and takes whole page width so 50% of width of main which in turn is 50% of width of the page.</a:t>
            </a:r>
          </a:p>
          <a:p>
            <a:r>
              <a:rPr lang="en-GB" dirty="0" smtClean="0"/>
              <a:t>So width can either be set relatively with % or with absolute values like </a:t>
            </a:r>
            <a:r>
              <a:rPr lang="en-GB" dirty="0" err="1" smtClean="0"/>
              <a:t>px</a:t>
            </a:r>
            <a:r>
              <a:rPr lang="en-GB" dirty="0" smtClean="0"/>
              <a:t> or rem </a:t>
            </a:r>
            <a:r>
              <a:rPr lang="en-GB" dirty="0" err="1" smtClean="0"/>
              <a:t>etc</a:t>
            </a:r>
            <a:endParaRPr lang="en-GB" dirty="0" smtClean="0"/>
          </a:p>
          <a:p>
            <a:r>
              <a:rPr lang="en-GB" dirty="0" smtClean="0"/>
              <a:t>Now if we set the height of our section to 100% we will see only a small change it wont span to the end of the page.</a:t>
            </a:r>
          </a:p>
          <a:p>
            <a:r>
              <a:rPr lang="en-GB" dirty="0" smtClean="0"/>
              <a:t>The reason is 100% refers to the available height of surrounding element </a:t>
            </a:r>
            <a:r>
              <a:rPr lang="en-GB" dirty="0" err="1" smtClean="0"/>
              <a:t>i.e</a:t>
            </a:r>
            <a:r>
              <a:rPr lang="en-GB" dirty="0" smtClean="0"/>
              <a:t> &lt;main&gt; and the height of main grows dynamically it grows based on the content it has.</a:t>
            </a:r>
          </a:p>
          <a:p>
            <a:r>
              <a:rPr lang="en-GB" dirty="0" smtClean="0"/>
              <a:t>So if we set the height of main to 100% we still don’t see a change because it’s parent is &lt;Body&gt; which has dynamic height too and its parent is &lt;html&gt; which has dynamic height too so to see a change we need to set height 100% on all of them to creating a chain and passing the height of 100% down to our section element.</a:t>
            </a:r>
          </a:p>
          <a:p>
            <a:r>
              <a:rPr lang="en-GB" dirty="0" smtClean="0"/>
              <a:t>For now just remove all these heights and set the height of section to 528px;</a:t>
            </a:r>
          </a:p>
          <a:p>
            <a:endParaRPr lang="en-GB" dirty="0"/>
          </a:p>
        </p:txBody>
      </p:sp>
    </p:spTree>
    <p:extLst>
      <p:ext uri="{BB962C8B-B14F-4D97-AF65-F5344CB8AC3E}">
        <p14:creationId xmlns:p14="http://schemas.microsoft.com/office/powerpoint/2010/main" val="9499077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a:bodyPr>
          <a:lstStyle/>
          <a:p>
            <a:r>
              <a:rPr lang="en-GB" dirty="0"/>
              <a:t> CSS History, Present &amp; Future</a:t>
            </a:r>
          </a:p>
        </p:txBody>
      </p:sp>
      <p:sp>
        <p:nvSpPr>
          <p:cNvPr id="3" name="Content Placeholder 2"/>
          <p:cNvSpPr>
            <a:spLocks noGrp="1"/>
          </p:cNvSpPr>
          <p:nvPr>
            <p:ph idx="1"/>
          </p:nvPr>
        </p:nvSpPr>
        <p:spPr>
          <a:xfrm>
            <a:off x="677334" y="1214044"/>
            <a:ext cx="8596668" cy="5270977"/>
          </a:xfrm>
        </p:spPr>
        <p:txBody>
          <a:bodyPr/>
          <a:lstStyle/>
          <a:p>
            <a:r>
              <a:rPr lang="en-US" dirty="0" smtClean="0"/>
              <a:t>CSS1 was released in 1996</a:t>
            </a:r>
          </a:p>
          <a:p>
            <a:r>
              <a:rPr lang="en-US" dirty="0" smtClean="0"/>
              <a:t>CSS2 was released in 1998</a:t>
            </a:r>
          </a:p>
          <a:p>
            <a:r>
              <a:rPr lang="en-US" dirty="0" smtClean="0"/>
              <a:t>CSS3 the latest version of CSS that we use is still in development</a:t>
            </a:r>
          </a:p>
          <a:p>
            <a:r>
              <a:rPr lang="en-US" dirty="0" smtClean="0"/>
              <a:t>There will never be CSS4 because with CSS3 they split it up in modules like modules for color , border , shadow </a:t>
            </a:r>
            <a:r>
              <a:rPr lang="en-US" dirty="0" err="1" smtClean="0"/>
              <a:t>etc.We</a:t>
            </a:r>
            <a:r>
              <a:rPr lang="en-US" dirty="0" smtClean="0"/>
              <a:t> have different versions of these modules and modules and module versions are continuously being added</a:t>
            </a:r>
            <a:endParaRPr lang="en-IN" dirty="0" smtClean="0"/>
          </a:p>
        </p:txBody>
      </p:sp>
    </p:spTree>
    <p:extLst>
      <p:ext uri="{BB962C8B-B14F-4D97-AF65-F5344CB8AC3E}">
        <p14:creationId xmlns:p14="http://schemas.microsoft.com/office/powerpoint/2010/main" val="18864573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3027" y="163033"/>
            <a:ext cx="8596668" cy="570614"/>
          </a:xfrm>
        </p:spPr>
        <p:txBody>
          <a:bodyPr>
            <a:normAutofit fontScale="90000"/>
          </a:bodyPr>
          <a:lstStyle/>
          <a:p>
            <a:r>
              <a:rPr lang="en-GB" dirty="0"/>
              <a:t>Understanding Box Sizing</a:t>
            </a:r>
          </a:p>
        </p:txBody>
      </p:sp>
      <p:sp>
        <p:nvSpPr>
          <p:cNvPr id="3" name="Content Placeholder 2"/>
          <p:cNvSpPr>
            <a:spLocks noGrp="1"/>
          </p:cNvSpPr>
          <p:nvPr>
            <p:ph idx="1"/>
          </p:nvPr>
        </p:nvSpPr>
        <p:spPr>
          <a:xfrm>
            <a:off x="677333" y="988828"/>
            <a:ext cx="11039745" cy="5422605"/>
          </a:xfrm>
        </p:spPr>
        <p:txBody>
          <a:bodyPr/>
          <a:lstStyle/>
          <a:p>
            <a:r>
              <a:rPr lang="en-GB" dirty="0" smtClean="0"/>
              <a:t>Lets add a padding of 10px, solid black 5px border and a margin of 10px to our section</a:t>
            </a:r>
          </a:p>
          <a:p>
            <a:r>
              <a:rPr lang="en-GB" dirty="0" smtClean="0"/>
              <a:t>Now if we examine our section element we will notice that the actual dimensions of our section have 528px height + (10+10) padding + (5+5) border making the total height 558px</a:t>
            </a:r>
          </a:p>
          <a:p>
            <a:r>
              <a:rPr lang="en-GB" dirty="0" smtClean="0"/>
              <a:t>So the height that we  set is set on the content and border and padding is added to it this is because by default  all elements have a certain way to calculate width and height known as content-box.</a:t>
            </a:r>
          </a:p>
          <a:p>
            <a:r>
              <a:rPr lang="en-GB" dirty="0" smtClean="0"/>
              <a:t>This behaviour is controlled by the box-sizing </a:t>
            </a:r>
            <a:r>
              <a:rPr lang="en-GB" dirty="0" err="1" smtClean="0"/>
              <a:t>css</a:t>
            </a:r>
            <a:r>
              <a:rPr lang="en-GB" dirty="0" smtClean="0"/>
              <a:t> property which by default is content-box which means if we set width and height we set the width and height of the content border and padding are applied afterwards</a:t>
            </a:r>
          </a:p>
          <a:p>
            <a:r>
              <a:rPr lang="en-GB" dirty="0" smtClean="0"/>
              <a:t>We can although set it to border-box now width and height will include border and padding but not margin so now if we set height to 528 the height of the content will be 498px only as 528 now includes (10+10) padding and (5+5) border.</a:t>
            </a:r>
          </a:p>
          <a:p>
            <a:r>
              <a:rPr lang="en-GB" dirty="0" smtClean="0"/>
              <a:t>This is actually a common practice and so we usually set it using universal selector * to set the default box-sizing to border-box  for all elements.</a:t>
            </a:r>
          </a:p>
          <a:p>
            <a:r>
              <a:rPr lang="en-GB" dirty="0" smtClean="0"/>
              <a:t>Now lets remove the margin as we want our element to span from edge </a:t>
            </a:r>
            <a:r>
              <a:rPr lang="en-GB" smtClean="0"/>
              <a:t>to edge</a:t>
            </a:r>
            <a:endParaRPr lang="en-GB" dirty="0" smtClean="0"/>
          </a:p>
          <a:p>
            <a:endParaRPr lang="en-GB" dirty="0"/>
          </a:p>
        </p:txBody>
      </p:sp>
    </p:spTree>
    <p:extLst>
      <p:ext uri="{BB962C8B-B14F-4D97-AF65-F5344CB8AC3E}">
        <p14:creationId xmlns:p14="http://schemas.microsoft.com/office/powerpoint/2010/main" val="327760885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93964"/>
            <a:ext cx="8596668" cy="647700"/>
          </a:xfrm>
        </p:spPr>
        <p:txBody>
          <a:bodyPr/>
          <a:lstStyle/>
          <a:p>
            <a:r>
              <a:rPr lang="en-IN" dirty="0"/>
              <a:t>Adding the Header to our Project</a:t>
            </a:r>
            <a:endParaRPr lang="en-GB" dirty="0"/>
          </a:p>
        </p:txBody>
      </p:sp>
      <p:sp>
        <p:nvSpPr>
          <p:cNvPr id="3" name="Content Placeholder 2"/>
          <p:cNvSpPr>
            <a:spLocks noGrp="1"/>
          </p:cNvSpPr>
          <p:nvPr>
            <p:ph idx="1"/>
          </p:nvPr>
        </p:nvSpPr>
        <p:spPr>
          <a:xfrm>
            <a:off x="677334" y="987137"/>
            <a:ext cx="10981266" cy="5054226"/>
          </a:xfrm>
        </p:spPr>
        <p:txBody>
          <a:bodyPr/>
          <a:lstStyle/>
          <a:p>
            <a:r>
              <a:rPr lang="en-GB" dirty="0" smtClean="0"/>
              <a:t>Now lets remove the border too from the section.</a:t>
            </a:r>
          </a:p>
          <a:p>
            <a:r>
              <a:rPr lang="en-GB" dirty="0" smtClean="0"/>
              <a:t>Also I have added some code to our index.html to add an ugly looking navigation bar to the code.</a:t>
            </a:r>
          </a:p>
          <a:p>
            <a:r>
              <a:rPr lang="en-GB" dirty="0" smtClean="0"/>
              <a:t>Now lets try to make the header look a bit better so first since we might use the header tag again in our code so lets add a class main-header to our header tag and use the class selector to add </a:t>
            </a:r>
            <a:r>
              <a:rPr lang="en-GB" dirty="0" err="1" smtClean="0"/>
              <a:t>css</a:t>
            </a:r>
            <a:r>
              <a:rPr lang="en-GB" dirty="0" smtClean="0"/>
              <a:t> to it</a:t>
            </a:r>
          </a:p>
          <a:p>
            <a:r>
              <a:rPr lang="en-IN" dirty="0" smtClean="0"/>
              <a:t>So now we want to have a navigation bar that spans the whole screen width ,has a green background </a:t>
            </a:r>
            <a:r>
              <a:rPr lang="en-IN" dirty="0" err="1" smtClean="0"/>
              <a:t>color</a:t>
            </a:r>
            <a:r>
              <a:rPr lang="en-IN" dirty="0" smtClean="0"/>
              <a:t>, and also it should have some padding so that the content of the header doesn’t sit on the edges</a:t>
            </a:r>
          </a:p>
          <a:p>
            <a:r>
              <a:rPr lang="en-IN" dirty="0" smtClean="0"/>
              <a:t>So now add width:100% , </a:t>
            </a:r>
            <a:r>
              <a:rPr lang="en-IN" smtClean="0"/>
              <a:t>background:#2ddf5c,padding:8px </a:t>
            </a:r>
            <a:r>
              <a:rPr lang="en-IN" dirty="0" smtClean="0"/>
              <a:t>16px to achieve the full </a:t>
            </a:r>
            <a:r>
              <a:rPr lang="en-IN" dirty="0" err="1" smtClean="0"/>
              <a:t>width,background</a:t>
            </a:r>
            <a:r>
              <a:rPr lang="en-IN" dirty="0" smtClean="0"/>
              <a:t> </a:t>
            </a:r>
            <a:r>
              <a:rPr lang="en-IN" dirty="0" err="1" smtClean="0"/>
              <a:t>color</a:t>
            </a:r>
            <a:r>
              <a:rPr lang="en-IN" dirty="0" smtClean="0"/>
              <a:t> and padding.</a:t>
            </a:r>
          </a:p>
          <a:p>
            <a:pPr marL="0" indent="0">
              <a:buNone/>
            </a:pPr>
            <a:r>
              <a:rPr lang="en-IN" dirty="0" smtClean="0"/>
              <a:t> </a:t>
            </a:r>
            <a:endParaRPr lang="en-GB" dirty="0"/>
          </a:p>
        </p:txBody>
      </p:sp>
    </p:spTree>
    <p:extLst>
      <p:ext uri="{BB962C8B-B14F-4D97-AF65-F5344CB8AC3E}">
        <p14:creationId xmlns:p14="http://schemas.microsoft.com/office/powerpoint/2010/main" val="40864776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761" y="142009"/>
            <a:ext cx="8596668" cy="554182"/>
          </a:xfrm>
        </p:spPr>
        <p:txBody>
          <a:bodyPr>
            <a:normAutofit fontScale="90000"/>
          </a:bodyPr>
          <a:lstStyle/>
          <a:p>
            <a:r>
              <a:rPr lang="en-GB" dirty="0"/>
              <a:t>Understanding the Display Property</a:t>
            </a:r>
          </a:p>
        </p:txBody>
      </p:sp>
      <p:sp>
        <p:nvSpPr>
          <p:cNvPr id="3" name="Content Placeholder 2"/>
          <p:cNvSpPr>
            <a:spLocks noGrp="1"/>
          </p:cNvSpPr>
          <p:nvPr>
            <p:ph idx="1"/>
          </p:nvPr>
        </p:nvSpPr>
        <p:spPr>
          <a:xfrm>
            <a:off x="448733" y="1059872"/>
            <a:ext cx="11220257" cy="5064617"/>
          </a:xfrm>
        </p:spPr>
        <p:txBody>
          <a:bodyPr/>
          <a:lstStyle/>
          <a:p>
            <a:r>
              <a:rPr lang="en-IN" dirty="0" smtClean="0"/>
              <a:t>Now if we notice in our header the list elements don’t look so good it would have been better if we could change their placement.</a:t>
            </a:r>
          </a:p>
          <a:p>
            <a:r>
              <a:rPr lang="en-IN" dirty="0" smtClean="0"/>
              <a:t>So now first of all to access them in </a:t>
            </a:r>
            <a:r>
              <a:rPr lang="en-IN" dirty="0" err="1" smtClean="0"/>
              <a:t>css</a:t>
            </a:r>
            <a:r>
              <a:rPr lang="en-IN" dirty="0" smtClean="0"/>
              <a:t> lets add a class to them ,lets use a specific naming convention called </a:t>
            </a:r>
            <a:r>
              <a:rPr lang="en-IN" dirty="0" err="1" smtClean="0"/>
              <a:t>bem</a:t>
            </a:r>
            <a:r>
              <a:rPr lang="en-IN" dirty="0" smtClean="0"/>
              <a:t>(block element modifier) to name our classes we will study </a:t>
            </a:r>
            <a:r>
              <a:rPr lang="en-IN" dirty="0" err="1" smtClean="0"/>
              <a:t>bem</a:t>
            </a:r>
            <a:r>
              <a:rPr lang="en-IN" dirty="0" smtClean="0"/>
              <a:t> later in our </a:t>
            </a:r>
            <a:r>
              <a:rPr lang="en-IN" dirty="0" err="1" smtClean="0"/>
              <a:t>trainingso</a:t>
            </a:r>
            <a:r>
              <a:rPr lang="en-IN" dirty="0" smtClean="0"/>
              <a:t> the name will be main-</a:t>
            </a:r>
            <a:r>
              <a:rPr lang="en-IN" dirty="0" err="1" smtClean="0"/>
              <a:t>nav</a:t>
            </a:r>
            <a:r>
              <a:rPr lang="en-IN" dirty="0" smtClean="0"/>
              <a:t>__item this signifies that it is an item in the main-</a:t>
            </a:r>
            <a:r>
              <a:rPr lang="en-IN" dirty="0" err="1" smtClean="0"/>
              <a:t>nav</a:t>
            </a:r>
            <a:endParaRPr lang="en-IN" dirty="0" smtClean="0"/>
          </a:p>
          <a:p>
            <a:r>
              <a:rPr lang="en-IN" dirty="0" smtClean="0"/>
              <a:t>Use this class on all list items</a:t>
            </a:r>
          </a:p>
          <a:p>
            <a:r>
              <a:rPr lang="en-IN" dirty="0" smtClean="0"/>
              <a:t>To our </a:t>
            </a:r>
            <a:r>
              <a:rPr lang="en-IN" dirty="0" err="1" smtClean="0"/>
              <a:t>ul</a:t>
            </a:r>
            <a:r>
              <a:rPr lang="en-IN" dirty="0" smtClean="0"/>
              <a:t> tag add a class </a:t>
            </a:r>
            <a:r>
              <a:rPr lang="en-GB" dirty="0" smtClean="0"/>
              <a:t>“main-</a:t>
            </a:r>
            <a:r>
              <a:rPr lang="en-GB" dirty="0" err="1" smtClean="0"/>
              <a:t>nav</a:t>
            </a:r>
            <a:r>
              <a:rPr lang="en-GB" dirty="0"/>
              <a:t>__</a:t>
            </a:r>
            <a:r>
              <a:rPr lang="en-GB" dirty="0" smtClean="0"/>
              <a:t>items”</a:t>
            </a:r>
          </a:p>
          <a:p>
            <a:r>
              <a:rPr lang="en-IN" dirty="0" smtClean="0"/>
              <a:t>To our </a:t>
            </a:r>
            <a:r>
              <a:rPr lang="en-IN" dirty="0" err="1" smtClean="0"/>
              <a:t>nav</a:t>
            </a:r>
            <a:r>
              <a:rPr lang="en-IN" dirty="0" smtClean="0"/>
              <a:t> tag add the class “main-</a:t>
            </a:r>
            <a:r>
              <a:rPr lang="en-IN" dirty="0" err="1" smtClean="0"/>
              <a:t>nav</a:t>
            </a:r>
            <a:r>
              <a:rPr lang="en-IN" dirty="0" smtClean="0"/>
              <a:t>”</a:t>
            </a:r>
          </a:p>
          <a:p>
            <a:r>
              <a:rPr lang="en-IN" dirty="0" smtClean="0"/>
              <a:t>So now we kind of have an hierarchy </a:t>
            </a:r>
            <a:r>
              <a:rPr lang="en-IN" b="1" dirty="0" smtClean="0"/>
              <a:t>main-</a:t>
            </a:r>
            <a:r>
              <a:rPr lang="en-IN" b="1" dirty="0" err="1" smtClean="0"/>
              <a:t>nav</a:t>
            </a:r>
            <a:r>
              <a:rPr lang="en-IN" dirty="0" smtClean="0"/>
              <a:t> contains </a:t>
            </a:r>
            <a:r>
              <a:rPr lang="en-IN" b="1" dirty="0" smtClean="0"/>
              <a:t>main-</a:t>
            </a:r>
            <a:r>
              <a:rPr lang="en-IN" b="1" dirty="0" err="1" smtClean="0"/>
              <a:t>nav</a:t>
            </a:r>
            <a:r>
              <a:rPr lang="en-IN" b="1" dirty="0" smtClean="0"/>
              <a:t>__items</a:t>
            </a:r>
            <a:r>
              <a:rPr lang="en-IN" dirty="0" smtClean="0"/>
              <a:t> which contain multiple </a:t>
            </a:r>
            <a:r>
              <a:rPr lang="en-IN" b="1" dirty="0" smtClean="0"/>
              <a:t>main-</a:t>
            </a:r>
            <a:r>
              <a:rPr lang="en-IN" b="1" dirty="0" err="1" smtClean="0"/>
              <a:t>nav</a:t>
            </a:r>
            <a:r>
              <a:rPr lang="en-IN" b="1" dirty="0" smtClean="0"/>
              <a:t>__item</a:t>
            </a:r>
          </a:p>
          <a:p>
            <a:r>
              <a:rPr lang="en-IN" dirty="0" smtClean="0"/>
              <a:t>In html we have inline elements which are rendered in a same line like &lt;a&gt; tags if we have multiple &lt;a&gt; tags simultaneously the are rendered in the same line, we also have block elements which are rendered one after the other like div, section ,h1 </a:t>
            </a:r>
            <a:r>
              <a:rPr lang="en-IN" dirty="0" err="1" smtClean="0"/>
              <a:t>etc</a:t>
            </a:r>
            <a:r>
              <a:rPr lang="en-IN" dirty="0" smtClean="0"/>
              <a:t> these elements take the full available width of the container</a:t>
            </a:r>
            <a:endParaRPr lang="en-GB" dirty="0"/>
          </a:p>
          <a:p>
            <a:endParaRPr lang="en-GB" dirty="0"/>
          </a:p>
        </p:txBody>
      </p:sp>
    </p:spTree>
    <p:extLst>
      <p:ext uri="{BB962C8B-B14F-4D97-AF65-F5344CB8AC3E}">
        <p14:creationId xmlns:p14="http://schemas.microsoft.com/office/powerpoint/2010/main" val="274606163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761" y="142009"/>
            <a:ext cx="8596668" cy="554182"/>
          </a:xfrm>
        </p:spPr>
        <p:txBody>
          <a:bodyPr>
            <a:normAutofit fontScale="90000"/>
          </a:bodyPr>
          <a:lstStyle/>
          <a:p>
            <a:r>
              <a:rPr lang="en-GB" dirty="0"/>
              <a:t>Understanding the Display </a:t>
            </a:r>
            <a:r>
              <a:rPr lang="en-GB" dirty="0" smtClean="0"/>
              <a:t>Property </a:t>
            </a:r>
            <a:r>
              <a:rPr lang="en-GB" dirty="0" err="1" smtClean="0"/>
              <a:t>Cont</a:t>
            </a:r>
            <a:r>
              <a:rPr lang="en-GB" dirty="0" smtClean="0"/>
              <a:t>…</a:t>
            </a:r>
            <a:endParaRPr lang="en-GB" dirty="0"/>
          </a:p>
        </p:txBody>
      </p:sp>
      <p:sp>
        <p:nvSpPr>
          <p:cNvPr id="3" name="Content Placeholder 2"/>
          <p:cNvSpPr>
            <a:spLocks noGrp="1"/>
          </p:cNvSpPr>
          <p:nvPr>
            <p:ph idx="1"/>
          </p:nvPr>
        </p:nvSpPr>
        <p:spPr>
          <a:xfrm>
            <a:off x="448733" y="1059872"/>
            <a:ext cx="11220257" cy="5064617"/>
          </a:xfrm>
        </p:spPr>
        <p:txBody>
          <a:bodyPr/>
          <a:lstStyle/>
          <a:p>
            <a:r>
              <a:rPr lang="en-IN" dirty="0" smtClean="0"/>
              <a:t>Now since inline elements are usually adjacent to other inline elements therefore setting the margin ,padding </a:t>
            </a:r>
            <a:r>
              <a:rPr lang="en-IN" dirty="0" err="1" smtClean="0"/>
              <a:t>etc</a:t>
            </a:r>
            <a:r>
              <a:rPr lang="en-IN" dirty="0" smtClean="0"/>
              <a:t> is not plainly possible as multiple elements in one single line cant have different margin(top , bottom) ,padding etc.</a:t>
            </a:r>
          </a:p>
          <a:p>
            <a:r>
              <a:rPr lang="en-IN" dirty="0" smtClean="0"/>
              <a:t>But for block elements since they span the whole width of the container these properties can be set.</a:t>
            </a:r>
          </a:p>
          <a:p>
            <a:r>
              <a:rPr lang="en-IN" dirty="0" smtClean="0"/>
              <a:t>Using display property we can although change the default behaviour of elements we can set the display property to block to make an element behave like a block element, to inline to make it behave like inline, change it to none to hide it from visible flow although it will still be part of the </a:t>
            </a:r>
            <a:r>
              <a:rPr lang="en-IN" dirty="0" err="1" smtClean="0"/>
              <a:t>dom</a:t>
            </a:r>
            <a:r>
              <a:rPr lang="en-IN" dirty="0" smtClean="0"/>
              <a:t> but hidden from display.</a:t>
            </a:r>
          </a:p>
          <a:p>
            <a:r>
              <a:rPr lang="en-IN" dirty="0" smtClean="0"/>
              <a:t>We can also set it to inline-block such elements will continue to behave like inline but the block properties like margin padding </a:t>
            </a:r>
            <a:r>
              <a:rPr lang="en-IN" dirty="0" err="1" smtClean="0"/>
              <a:t>etc</a:t>
            </a:r>
            <a:r>
              <a:rPr lang="en-IN" dirty="0" smtClean="0"/>
              <a:t> can also be set.</a:t>
            </a:r>
          </a:p>
          <a:p>
            <a:r>
              <a:rPr lang="en-IN" dirty="0" smtClean="0"/>
              <a:t>So lets set the display property for our list items to inline block using the class selector for </a:t>
            </a:r>
            <a:r>
              <a:rPr lang="en-GB" dirty="0"/>
              <a:t>main-</a:t>
            </a:r>
            <a:r>
              <a:rPr lang="en-GB" dirty="0" err="1"/>
              <a:t>nav</a:t>
            </a:r>
            <a:r>
              <a:rPr lang="en-GB" dirty="0"/>
              <a:t>__items</a:t>
            </a:r>
          </a:p>
          <a:p>
            <a:endParaRPr lang="en-GB" dirty="0"/>
          </a:p>
        </p:txBody>
      </p:sp>
    </p:spTree>
    <p:extLst>
      <p:ext uri="{BB962C8B-B14F-4D97-AF65-F5344CB8AC3E}">
        <p14:creationId xmlns:p14="http://schemas.microsoft.com/office/powerpoint/2010/main" val="194829413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461" y="173182"/>
            <a:ext cx="8596668" cy="710045"/>
          </a:xfrm>
        </p:spPr>
        <p:txBody>
          <a:bodyPr/>
          <a:lstStyle/>
          <a:p>
            <a:r>
              <a:rPr lang="en-IN" dirty="0"/>
              <a:t>display: none vs visibility: hidden</a:t>
            </a:r>
            <a:endParaRPr lang="en-GB" dirty="0"/>
          </a:p>
        </p:txBody>
      </p:sp>
      <p:sp>
        <p:nvSpPr>
          <p:cNvPr id="3" name="Content Placeholder 2"/>
          <p:cNvSpPr>
            <a:spLocks noGrp="1"/>
          </p:cNvSpPr>
          <p:nvPr>
            <p:ph idx="1"/>
          </p:nvPr>
        </p:nvSpPr>
        <p:spPr>
          <a:xfrm>
            <a:off x="677333" y="883227"/>
            <a:ext cx="10586411" cy="5158135"/>
          </a:xfrm>
        </p:spPr>
        <p:txBody>
          <a:bodyPr/>
          <a:lstStyle/>
          <a:p>
            <a:r>
              <a:rPr lang="en-IN" dirty="0"/>
              <a:t>We had a look at display: none;  - this value removes the element to which you apply it from the document flow. This means that the element is not visible and it also doesn't "block its position". Other elements can (and will) take its place instead.</a:t>
            </a:r>
          </a:p>
          <a:p>
            <a:endParaRPr lang="en-IN" dirty="0"/>
          </a:p>
          <a:p>
            <a:r>
              <a:rPr lang="en-IN" dirty="0"/>
              <a:t>There is an alternative to that though.</a:t>
            </a:r>
          </a:p>
          <a:p>
            <a:endParaRPr lang="en-IN" dirty="0"/>
          </a:p>
          <a:p>
            <a:r>
              <a:rPr lang="en-IN" dirty="0"/>
              <a:t>If you only want to hide an element but you want to keep its place (i.e. other elements don't fill the empty spot), you can use visibility: hidden</a:t>
            </a:r>
            <a:r>
              <a:rPr lang="en-IN" dirty="0" smtClean="0"/>
              <a:t>;</a:t>
            </a:r>
          </a:p>
          <a:p>
            <a:endParaRPr lang="en-IN" dirty="0"/>
          </a:p>
          <a:p>
            <a:r>
              <a:rPr lang="en-IN" dirty="0"/>
              <a:t>The element is only invisible, it's not removed from the document flow and of course also not from the DOM.</a:t>
            </a:r>
            <a:endParaRPr lang="en-GB" dirty="0"/>
          </a:p>
        </p:txBody>
      </p:sp>
    </p:spTree>
    <p:extLst>
      <p:ext uri="{BB962C8B-B14F-4D97-AF65-F5344CB8AC3E}">
        <p14:creationId xmlns:p14="http://schemas.microsoft.com/office/powerpoint/2010/main" val="209277793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164" y="93025"/>
            <a:ext cx="11362266" cy="609599"/>
          </a:xfrm>
        </p:spPr>
        <p:txBody>
          <a:bodyPr>
            <a:normAutofit/>
          </a:bodyPr>
          <a:lstStyle/>
          <a:p>
            <a:r>
              <a:rPr lang="en-IN" sz="3200" dirty="0"/>
              <a:t>Applying the Display Property &amp; Styling our Navigation Bar</a:t>
            </a:r>
            <a:endParaRPr lang="en-GB" sz="3200" dirty="0"/>
          </a:p>
        </p:txBody>
      </p:sp>
      <p:sp>
        <p:nvSpPr>
          <p:cNvPr id="3" name="Content Placeholder 2"/>
          <p:cNvSpPr>
            <a:spLocks noGrp="1"/>
          </p:cNvSpPr>
          <p:nvPr>
            <p:ph idx="1"/>
          </p:nvPr>
        </p:nvSpPr>
        <p:spPr>
          <a:xfrm>
            <a:off x="677333" y="800100"/>
            <a:ext cx="11003037" cy="5829299"/>
          </a:xfrm>
        </p:spPr>
        <p:txBody>
          <a:bodyPr>
            <a:normAutofit lnSpcReduction="10000"/>
          </a:bodyPr>
          <a:lstStyle/>
          <a:p>
            <a:r>
              <a:rPr lang="en-GB" dirty="0" smtClean="0"/>
              <a:t>Now if we notice that our brand link </a:t>
            </a:r>
            <a:r>
              <a:rPr lang="en-GB" dirty="0" err="1" smtClean="0"/>
              <a:t>uhost</a:t>
            </a:r>
            <a:r>
              <a:rPr lang="en-GB" dirty="0" smtClean="0"/>
              <a:t> and other links are in separate lines.</a:t>
            </a:r>
          </a:p>
          <a:p>
            <a:r>
              <a:rPr lang="en-GB" dirty="0" smtClean="0"/>
              <a:t>Lets move them to same line we will notice that the brand link is a div and the other links are in a &lt;</a:t>
            </a:r>
            <a:r>
              <a:rPr lang="en-GB" dirty="0" err="1" smtClean="0"/>
              <a:t>nav</a:t>
            </a:r>
            <a:r>
              <a:rPr lang="en-GB" dirty="0" smtClean="0"/>
              <a:t>&gt; tag and both of them are block elements.</a:t>
            </a:r>
          </a:p>
          <a:p>
            <a:r>
              <a:rPr lang="en-GB" dirty="0" smtClean="0"/>
              <a:t>So we need to set display to inline-block for both ,we can either add a class to the div or use a </a:t>
            </a:r>
            <a:r>
              <a:rPr lang="en-GB" dirty="0" err="1" smtClean="0"/>
              <a:t>combinator</a:t>
            </a:r>
            <a:r>
              <a:rPr lang="en-GB" dirty="0" smtClean="0"/>
              <a:t> to select it, lets use a direct child </a:t>
            </a:r>
            <a:r>
              <a:rPr lang="en-GB" dirty="0" err="1" smtClean="0"/>
              <a:t>combinator</a:t>
            </a:r>
            <a:r>
              <a:rPr lang="en-GB" dirty="0" smtClean="0"/>
              <a:t> and also for the </a:t>
            </a:r>
            <a:r>
              <a:rPr lang="en-GB" dirty="0" err="1" smtClean="0"/>
              <a:t>nav</a:t>
            </a:r>
            <a:r>
              <a:rPr lang="en-GB" dirty="0" smtClean="0"/>
              <a:t> we already have a class lets select that too and add the </a:t>
            </a:r>
            <a:r>
              <a:rPr lang="en-GB" dirty="0" err="1" smtClean="0"/>
              <a:t>display:inline-block</a:t>
            </a:r>
            <a:r>
              <a:rPr lang="en-GB" dirty="0" smtClean="0"/>
              <a:t> to them.</a:t>
            </a:r>
          </a:p>
          <a:p>
            <a:r>
              <a:rPr lang="en-GB" dirty="0" smtClean="0"/>
              <a:t>We now have the brand link and other links on the same </a:t>
            </a:r>
            <a:r>
              <a:rPr lang="en-GB" dirty="0" err="1" smtClean="0"/>
              <a:t>line.Now</a:t>
            </a:r>
            <a:r>
              <a:rPr lang="en-GB" dirty="0" smtClean="0"/>
              <a:t> lets move the links(elements in the </a:t>
            </a:r>
            <a:r>
              <a:rPr lang="en-GB" dirty="0" err="1" smtClean="0"/>
              <a:t>nav</a:t>
            </a:r>
            <a:r>
              <a:rPr lang="en-GB" dirty="0" smtClean="0"/>
              <a:t> element) to the right side.</a:t>
            </a:r>
          </a:p>
          <a:p>
            <a:r>
              <a:rPr lang="en-GB" dirty="0" smtClean="0"/>
              <a:t> Now to do that we can add text-align :right to the main-</a:t>
            </a:r>
            <a:r>
              <a:rPr lang="en-GB" dirty="0" err="1" smtClean="0"/>
              <a:t>nav</a:t>
            </a:r>
            <a:r>
              <a:rPr lang="en-GB" dirty="0" smtClean="0"/>
              <a:t> element and all the elements are treated as text .</a:t>
            </a:r>
          </a:p>
          <a:p>
            <a:r>
              <a:rPr lang="en-GB" dirty="0" smtClean="0"/>
              <a:t>We will notice that it did not have any effect although if we check in our </a:t>
            </a:r>
            <a:r>
              <a:rPr lang="en-GB" dirty="0" err="1" smtClean="0"/>
              <a:t>devtools</a:t>
            </a:r>
            <a:r>
              <a:rPr lang="en-GB" dirty="0" smtClean="0"/>
              <a:t> the text-align right is inherited from the </a:t>
            </a:r>
            <a:r>
              <a:rPr lang="en-GB" dirty="0" err="1" smtClean="0"/>
              <a:t>nav</a:t>
            </a:r>
            <a:r>
              <a:rPr lang="en-GB" dirty="0" smtClean="0"/>
              <a:t> to </a:t>
            </a:r>
            <a:r>
              <a:rPr lang="en-GB" dirty="0" err="1" smtClean="0"/>
              <a:t>ul</a:t>
            </a:r>
            <a:r>
              <a:rPr lang="en-GB" dirty="0" smtClean="0"/>
              <a:t> this is because </a:t>
            </a:r>
            <a:r>
              <a:rPr lang="en-GB" dirty="0" err="1" smtClean="0"/>
              <a:t>ul</a:t>
            </a:r>
            <a:r>
              <a:rPr lang="en-GB" dirty="0" smtClean="0"/>
              <a:t> sits under </a:t>
            </a:r>
            <a:r>
              <a:rPr lang="en-GB" dirty="0" err="1" smtClean="0"/>
              <a:t>nav</a:t>
            </a:r>
            <a:r>
              <a:rPr lang="en-GB" dirty="0" smtClean="0"/>
              <a:t> which is inline-</a:t>
            </a:r>
            <a:r>
              <a:rPr lang="en-GB" dirty="0" err="1" smtClean="0"/>
              <a:t>bloack</a:t>
            </a:r>
            <a:r>
              <a:rPr lang="en-GB" dirty="0" smtClean="0"/>
              <a:t> element so does not take full available width it only takes width as needed so text align :right does not have an effect</a:t>
            </a:r>
          </a:p>
          <a:p>
            <a:r>
              <a:rPr lang="en-GB" dirty="0" smtClean="0"/>
              <a:t>So we need to set a width and the width should be the complete width of the header – the width of the div also we will notice that the </a:t>
            </a:r>
            <a:r>
              <a:rPr lang="en-GB" dirty="0" err="1" smtClean="0"/>
              <a:t>ul</a:t>
            </a:r>
            <a:r>
              <a:rPr lang="en-GB" dirty="0" smtClean="0"/>
              <a:t> has a default padding to the left and margin to top and bottom  which we need to remove</a:t>
            </a:r>
          </a:p>
          <a:p>
            <a:r>
              <a:rPr lang="en-GB" dirty="0" smtClean="0"/>
              <a:t>So lets set margin and padding to zero for the </a:t>
            </a:r>
            <a:r>
              <a:rPr lang="en-GB" dirty="0" err="1" smtClean="0"/>
              <a:t>ul</a:t>
            </a:r>
            <a:r>
              <a:rPr lang="en-GB" dirty="0" smtClean="0"/>
              <a:t> by selecting it using its class selector we should also set list-style: none to just remove any bullet points although padding:0 will automatically remove the bullet points</a:t>
            </a:r>
          </a:p>
          <a:p>
            <a:endParaRPr lang="en-GB" dirty="0"/>
          </a:p>
        </p:txBody>
      </p:sp>
    </p:spTree>
    <p:extLst>
      <p:ext uri="{BB962C8B-B14F-4D97-AF65-F5344CB8AC3E}">
        <p14:creationId xmlns:p14="http://schemas.microsoft.com/office/powerpoint/2010/main" val="247064864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164" y="93025"/>
            <a:ext cx="11362266" cy="609599"/>
          </a:xfrm>
        </p:spPr>
        <p:txBody>
          <a:bodyPr>
            <a:normAutofit/>
          </a:bodyPr>
          <a:lstStyle/>
          <a:p>
            <a:r>
              <a:rPr lang="en-IN" sz="3200" dirty="0"/>
              <a:t>Applying the Display Property &amp; Styling our Navigation Bar</a:t>
            </a:r>
            <a:endParaRPr lang="en-GB" sz="3200" dirty="0"/>
          </a:p>
        </p:txBody>
      </p:sp>
      <p:sp>
        <p:nvSpPr>
          <p:cNvPr id="3" name="Content Placeholder 2"/>
          <p:cNvSpPr>
            <a:spLocks noGrp="1"/>
          </p:cNvSpPr>
          <p:nvPr>
            <p:ph idx="1"/>
          </p:nvPr>
        </p:nvSpPr>
        <p:spPr>
          <a:xfrm>
            <a:off x="677333" y="800100"/>
            <a:ext cx="11003037" cy="5829299"/>
          </a:xfrm>
        </p:spPr>
        <p:txBody>
          <a:bodyPr>
            <a:normAutofit/>
          </a:bodyPr>
          <a:lstStyle/>
          <a:p>
            <a:r>
              <a:rPr lang="en-GB" dirty="0" smtClean="0"/>
              <a:t>Now lets change the width of main-</a:t>
            </a:r>
            <a:r>
              <a:rPr lang="en-GB" dirty="0" err="1" smtClean="0"/>
              <a:t>nav</a:t>
            </a:r>
            <a:r>
              <a:rPr lang="en-GB" dirty="0" smtClean="0"/>
              <a:t> </a:t>
            </a:r>
            <a:r>
              <a:rPr lang="en-GB" dirty="0" err="1" smtClean="0"/>
              <a:t>calss</a:t>
            </a:r>
            <a:r>
              <a:rPr lang="en-GB" dirty="0" smtClean="0"/>
              <a:t>(&lt;</a:t>
            </a:r>
            <a:r>
              <a:rPr lang="en-GB" dirty="0" err="1" smtClean="0"/>
              <a:t>nav</a:t>
            </a:r>
            <a:r>
              <a:rPr lang="en-GB" dirty="0" smtClean="0"/>
              <a:t>&gt;) we will set the width to 100% initially and we will notice the content is right aligned but also now its on a separate </a:t>
            </a:r>
            <a:r>
              <a:rPr lang="en-GB" dirty="0" err="1" smtClean="0"/>
              <a:t>line.This</a:t>
            </a:r>
            <a:r>
              <a:rPr lang="en-GB" dirty="0" smtClean="0"/>
              <a:t> is because the </a:t>
            </a:r>
            <a:r>
              <a:rPr lang="en-GB" dirty="0" err="1" smtClean="0"/>
              <a:t>nav</a:t>
            </a:r>
            <a:r>
              <a:rPr lang="en-GB" dirty="0" smtClean="0"/>
              <a:t> now takes full 100% width and thus doesn’t fit on the same line anymore</a:t>
            </a:r>
          </a:p>
          <a:p>
            <a:r>
              <a:rPr lang="en-GB" dirty="0" smtClean="0"/>
              <a:t>So we need to actually take 100% - width of the div we can check the width of div from the </a:t>
            </a:r>
            <a:r>
              <a:rPr lang="en-GB" dirty="0" err="1" smtClean="0"/>
              <a:t>devtools</a:t>
            </a:r>
            <a:r>
              <a:rPr lang="en-GB" dirty="0" smtClean="0"/>
              <a:t> for time being which is 48.135 in my case lets take it as 49px</a:t>
            </a:r>
          </a:p>
          <a:p>
            <a:r>
              <a:rPr lang="en-GB" dirty="0" smtClean="0"/>
              <a:t>We will use a special </a:t>
            </a:r>
            <a:r>
              <a:rPr lang="en-GB" dirty="0" err="1" smtClean="0"/>
              <a:t>calc</a:t>
            </a:r>
            <a:r>
              <a:rPr lang="en-GB" dirty="0" smtClean="0"/>
              <a:t> function given by </a:t>
            </a:r>
            <a:r>
              <a:rPr lang="en-GB" dirty="0" err="1" smtClean="0"/>
              <a:t>css</a:t>
            </a:r>
            <a:r>
              <a:rPr lang="en-GB" dirty="0" smtClean="0"/>
              <a:t> to set the width as </a:t>
            </a:r>
            <a:r>
              <a:rPr lang="en-GB" dirty="0" err="1" smtClean="0"/>
              <a:t>calc</a:t>
            </a:r>
            <a:r>
              <a:rPr lang="en-GB" dirty="0" smtClean="0"/>
              <a:t>(100% - 49px).We will notice it does become narrower but still in next </a:t>
            </a:r>
            <a:r>
              <a:rPr lang="en-GB" dirty="0" err="1" smtClean="0"/>
              <a:t>line.This</a:t>
            </a:r>
            <a:r>
              <a:rPr lang="en-GB" dirty="0" smtClean="0"/>
              <a:t> is because of a behaviour of inline block that we need to understand</a:t>
            </a:r>
          </a:p>
          <a:p>
            <a:r>
              <a:rPr lang="en-GB" dirty="0" smtClean="0"/>
              <a:t>If we check out html there is a whitespace between the &lt;/div&gt; and &lt;</a:t>
            </a:r>
            <a:r>
              <a:rPr lang="en-GB" dirty="0" err="1" smtClean="0"/>
              <a:t>nav</a:t>
            </a:r>
            <a:r>
              <a:rPr lang="en-GB" dirty="0" smtClean="0"/>
              <a:t>&gt; tags and we usually structure our code in such a way and it doesn’t cause a problem but using </a:t>
            </a:r>
            <a:r>
              <a:rPr lang="en-GB" dirty="0" err="1" smtClean="0"/>
              <a:t>display:inline-block</a:t>
            </a:r>
            <a:r>
              <a:rPr lang="en-GB" dirty="0" smtClean="0"/>
              <a:t> this whitespace is treated as a character and has a width which it occupies on the screen if we remove this whitespace the links will be on the same line</a:t>
            </a:r>
          </a:p>
          <a:p>
            <a:r>
              <a:rPr lang="en-GB" dirty="0" smtClean="0"/>
              <a:t>But keeping the elements on same line is not good as we want to structure and format our code so actually we need to subtract not only the width of div but also the width of the whitespace that is hard to measure because its not even visible from dev </a:t>
            </a:r>
            <a:r>
              <a:rPr lang="en-GB" dirty="0" err="1" smtClean="0"/>
              <a:t>tools.So</a:t>
            </a:r>
            <a:r>
              <a:rPr lang="en-GB" dirty="0" smtClean="0"/>
              <a:t> we just subtract a bit more from the width like subtract 54 instead of 49.</a:t>
            </a:r>
          </a:p>
          <a:p>
            <a:r>
              <a:rPr lang="en-GB" dirty="0" smtClean="0"/>
              <a:t>It is more of a hack and we will look into a cleaner solution in upcoming slides</a:t>
            </a:r>
          </a:p>
          <a:p>
            <a:endParaRPr lang="en-GB" dirty="0" smtClean="0"/>
          </a:p>
          <a:p>
            <a:endParaRPr lang="en-GB" dirty="0"/>
          </a:p>
        </p:txBody>
      </p:sp>
    </p:spTree>
    <p:extLst>
      <p:ext uri="{BB962C8B-B14F-4D97-AF65-F5344CB8AC3E}">
        <p14:creationId xmlns:p14="http://schemas.microsoft.com/office/powerpoint/2010/main" val="263888901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070" y="110836"/>
            <a:ext cx="11292993" cy="626918"/>
          </a:xfrm>
        </p:spPr>
        <p:txBody>
          <a:bodyPr>
            <a:normAutofit fontScale="90000"/>
          </a:bodyPr>
          <a:lstStyle/>
          <a:p>
            <a:r>
              <a:rPr lang="en-GB" dirty="0"/>
              <a:t>Working with "text-decoration" &amp; "vertical-align"</a:t>
            </a:r>
          </a:p>
        </p:txBody>
      </p:sp>
      <p:sp>
        <p:nvSpPr>
          <p:cNvPr id="3" name="Content Placeholder 2"/>
          <p:cNvSpPr>
            <a:spLocks noGrp="1"/>
          </p:cNvSpPr>
          <p:nvPr>
            <p:ph idx="1"/>
          </p:nvPr>
        </p:nvSpPr>
        <p:spPr>
          <a:xfrm>
            <a:off x="677333" y="737754"/>
            <a:ext cx="11085175" cy="5839691"/>
          </a:xfrm>
        </p:spPr>
        <p:txBody>
          <a:bodyPr>
            <a:normAutofit lnSpcReduction="10000"/>
          </a:bodyPr>
          <a:lstStyle/>
          <a:p>
            <a:r>
              <a:rPr lang="en-IN" dirty="0" smtClean="0"/>
              <a:t>So now lets style our brand (&lt;a&gt; inside the header).So to do this first we need to select it lets add a class to it lets follow </a:t>
            </a:r>
            <a:r>
              <a:rPr lang="en-IN" dirty="0" err="1" smtClean="0"/>
              <a:t>bem</a:t>
            </a:r>
            <a:r>
              <a:rPr lang="en-IN" dirty="0" smtClean="0"/>
              <a:t> and name it main-</a:t>
            </a:r>
            <a:r>
              <a:rPr lang="en-IN" dirty="0" err="1" smtClean="0"/>
              <a:t>header__brand</a:t>
            </a:r>
            <a:r>
              <a:rPr lang="en-IN" dirty="0" smtClean="0"/>
              <a:t>.</a:t>
            </a:r>
          </a:p>
          <a:p>
            <a:r>
              <a:rPr lang="en-IN" dirty="0" smtClean="0"/>
              <a:t>Select it in our </a:t>
            </a:r>
            <a:r>
              <a:rPr lang="en-IN" dirty="0" err="1" smtClean="0"/>
              <a:t>css</a:t>
            </a:r>
            <a:r>
              <a:rPr lang="en-IN" dirty="0" smtClean="0"/>
              <a:t> file using the class selector</a:t>
            </a:r>
          </a:p>
          <a:p>
            <a:r>
              <a:rPr lang="en-IN" dirty="0" smtClean="0"/>
              <a:t>So we will apply following styling</a:t>
            </a:r>
          </a:p>
          <a:p>
            <a:pPr lvl="1"/>
            <a:r>
              <a:rPr lang="en-IN" dirty="0" smtClean="0"/>
              <a:t>Remove the default underlining</a:t>
            </a:r>
          </a:p>
          <a:p>
            <a:pPr lvl="1"/>
            <a:r>
              <a:rPr lang="en-IN" dirty="0" smtClean="0"/>
              <a:t>Lets change the </a:t>
            </a:r>
            <a:r>
              <a:rPr lang="en-IN" dirty="0" err="1" smtClean="0"/>
              <a:t>color</a:t>
            </a:r>
            <a:endParaRPr lang="en-IN" dirty="0" smtClean="0"/>
          </a:p>
          <a:p>
            <a:pPr lvl="1"/>
            <a:r>
              <a:rPr lang="en-IN" dirty="0" smtClean="0"/>
              <a:t>Make the text bold</a:t>
            </a:r>
          </a:p>
          <a:p>
            <a:pPr lvl="1"/>
            <a:r>
              <a:rPr lang="en-IN" dirty="0" smtClean="0"/>
              <a:t>Increase the font size</a:t>
            </a:r>
          </a:p>
          <a:p>
            <a:r>
              <a:rPr lang="en-IN" dirty="0" smtClean="0"/>
              <a:t>So lets remove the underline by setting </a:t>
            </a:r>
            <a:r>
              <a:rPr lang="en-IN" dirty="0" err="1" smtClean="0"/>
              <a:t>text-decoration:none</a:t>
            </a:r>
            <a:r>
              <a:rPr lang="en-IN" dirty="0" smtClean="0"/>
              <a:t> which is by default set by browser to </a:t>
            </a:r>
            <a:r>
              <a:rPr lang="en-IN" dirty="0" err="1" smtClean="0"/>
              <a:t>underline.Change</a:t>
            </a:r>
            <a:r>
              <a:rPr lang="en-IN" dirty="0" smtClean="0"/>
              <a:t> the </a:t>
            </a:r>
            <a:r>
              <a:rPr lang="en-IN" dirty="0" err="1" smtClean="0"/>
              <a:t>color</a:t>
            </a:r>
            <a:r>
              <a:rPr lang="en-IN" dirty="0" smtClean="0"/>
              <a:t> to darker green by adding </a:t>
            </a:r>
            <a:r>
              <a:rPr lang="en-IN" dirty="0" err="1" smtClean="0"/>
              <a:t>color</a:t>
            </a:r>
            <a:r>
              <a:rPr lang="en-IN" dirty="0" smtClean="0"/>
              <a:t>:#0e4f1f and lets make it bold by adding </a:t>
            </a:r>
            <a:r>
              <a:rPr lang="en-IN" dirty="0" err="1" smtClean="0"/>
              <a:t>font-weight:bold</a:t>
            </a:r>
            <a:r>
              <a:rPr lang="en-IN" dirty="0" smtClean="0"/>
              <a:t> and set the font size by setting font-size:22px</a:t>
            </a:r>
          </a:p>
          <a:p>
            <a:r>
              <a:rPr lang="en-IN" dirty="0" smtClean="0"/>
              <a:t>This would now cause the size to increase and thus split into two line so we need to fix our hack again by subtracting a bit more from the width maybe </a:t>
            </a:r>
            <a:r>
              <a:rPr lang="en-IN" dirty="0" err="1" smtClean="0"/>
              <a:t>decduct</a:t>
            </a:r>
            <a:r>
              <a:rPr lang="en-IN" dirty="0" smtClean="0"/>
              <a:t> 74px</a:t>
            </a:r>
          </a:p>
          <a:p>
            <a:r>
              <a:rPr lang="en-IN" dirty="0" smtClean="0"/>
              <a:t>Now we will notice that the brand is styled well but the links are now aligned to the </a:t>
            </a:r>
            <a:r>
              <a:rPr lang="en-IN" dirty="0" err="1" smtClean="0"/>
              <a:t>botton</a:t>
            </a:r>
            <a:r>
              <a:rPr lang="en-IN" dirty="0" smtClean="0"/>
              <a:t> of the brand as the brand has a higher font size so links don’t appear aligned </a:t>
            </a:r>
            <a:r>
              <a:rPr lang="en-IN" dirty="0" err="1" smtClean="0"/>
              <a:t>center</a:t>
            </a:r>
            <a:r>
              <a:rPr lang="en-IN" dirty="0" smtClean="0"/>
              <a:t> and are aligned more towards the bottom of the brand.</a:t>
            </a:r>
          </a:p>
          <a:p>
            <a:r>
              <a:rPr lang="en-IN" dirty="0"/>
              <a:t>To fix this we need to set the </a:t>
            </a:r>
            <a:r>
              <a:rPr lang="en-IN" dirty="0" err="1"/>
              <a:t>vertical-align:middle</a:t>
            </a:r>
            <a:r>
              <a:rPr lang="en-IN" dirty="0"/>
              <a:t> to both the brand and the </a:t>
            </a:r>
            <a:r>
              <a:rPr lang="en-IN" dirty="0" err="1"/>
              <a:t>nav</a:t>
            </a:r>
            <a:r>
              <a:rPr lang="en-IN" dirty="0"/>
              <a:t> holding the links</a:t>
            </a:r>
            <a:endParaRPr lang="en-GB" dirty="0"/>
          </a:p>
          <a:p>
            <a:endParaRPr lang="en-IN" dirty="0" smtClean="0"/>
          </a:p>
          <a:p>
            <a:endParaRPr lang="en-GB" dirty="0"/>
          </a:p>
        </p:txBody>
      </p:sp>
    </p:spTree>
    <p:extLst>
      <p:ext uri="{BB962C8B-B14F-4D97-AF65-F5344CB8AC3E}">
        <p14:creationId xmlns:p14="http://schemas.microsoft.com/office/powerpoint/2010/main" val="305809359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070" y="110836"/>
            <a:ext cx="11292993" cy="626918"/>
          </a:xfrm>
        </p:spPr>
        <p:txBody>
          <a:bodyPr>
            <a:normAutofit fontScale="90000"/>
          </a:bodyPr>
          <a:lstStyle/>
          <a:p>
            <a:r>
              <a:rPr lang="en-GB" dirty="0"/>
              <a:t>Styling Anchor Tags</a:t>
            </a:r>
          </a:p>
        </p:txBody>
      </p:sp>
      <p:sp>
        <p:nvSpPr>
          <p:cNvPr id="3" name="Content Placeholder 2"/>
          <p:cNvSpPr>
            <a:spLocks noGrp="1"/>
          </p:cNvSpPr>
          <p:nvPr>
            <p:ph idx="1"/>
          </p:nvPr>
        </p:nvSpPr>
        <p:spPr>
          <a:xfrm>
            <a:off x="677333" y="997527"/>
            <a:ext cx="11085175" cy="5579918"/>
          </a:xfrm>
        </p:spPr>
        <p:txBody>
          <a:bodyPr/>
          <a:lstStyle/>
          <a:p>
            <a:r>
              <a:rPr lang="en-IN" dirty="0" smtClean="0"/>
              <a:t>So now lets style the links</a:t>
            </a:r>
          </a:p>
          <a:p>
            <a:pPr lvl="1"/>
            <a:r>
              <a:rPr lang="en-IN" dirty="0" smtClean="0"/>
              <a:t>We need to make the &lt;a&gt; tags have a little bit distance from each other</a:t>
            </a:r>
          </a:p>
          <a:p>
            <a:pPr lvl="1"/>
            <a:r>
              <a:rPr lang="en-IN" dirty="0" smtClean="0"/>
              <a:t>Have the same green </a:t>
            </a:r>
            <a:r>
              <a:rPr lang="en-IN" dirty="0" err="1" smtClean="0"/>
              <a:t>color</a:t>
            </a:r>
            <a:r>
              <a:rPr lang="en-IN" dirty="0" smtClean="0"/>
              <a:t> as brand by default</a:t>
            </a:r>
          </a:p>
          <a:p>
            <a:pPr lvl="1"/>
            <a:r>
              <a:rPr lang="en-IN" dirty="0" smtClean="0"/>
              <a:t>Also remove the underline</a:t>
            </a:r>
          </a:p>
          <a:p>
            <a:r>
              <a:rPr lang="en-IN" dirty="0" smtClean="0"/>
              <a:t>To add spacing between list items lets add a right-left margin of 16px to the </a:t>
            </a:r>
            <a:r>
              <a:rPr lang="en-GB" dirty="0"/>
              <a:t>main-</a:t>
            </a:r>
            <a:r>
              <a:rPr lang="en-GB" dirty="0" err="1"/>
              <a:t>nav</a:t>
            </a:r>
            <a:r>
              <a:rPr lang="en-GB" dirty="0"/>
              <a:t>__</a:t>
            </a:r>
            <a:r>
              <a:rPr lang="en-GB" dirty="0" smtClean="0"/>
              <a:t>item</a:t>
            </a:r>
            <a:r>
              <a:rPr lang="en-GB" dirty="0"/>
              <a:t> </a:t>
            </a:r>
            <a:r>
              <a:rPr lang="en-GB" dirty="0" smtClean="0"/>
              <a:t>selector we will use the shorthand we learned to only set left and right not top-bottom by setting margin:0px16px</a:t>
            </a:r>
          </a:p>
          <a:p>
            <a:r>
              <a:rPr lang="en-IN" dirty="0" smtClean="0"/>
              <a:t>Now we need to remove the underline to do this we can use  </a:t>
            </a:r>
            <a:r>
              <a:rPr lang="en-IN" dirty="0" err="1" smtClean="0"/>
              <a:t>text-decoration:none</a:t>
            </a:r>
            <a:r>
              <a:rPr lang="en-IN" dirty="0" smtClean="0"/>
              <a:t> but it wont work on the main-</a:t>
            </a:r>
            <a:r>
              <a:rPr lang="en-IN" dirty="0" err="1" smtClean="0"/>
              <a:t>nav</a:t>
            </a:r>
            <a:r>
              <a:rPr lang="en-IN" dirty="0" smtClean="0"/>
              <a:t>-item as the text decoration is et on &lt;a&gt; tag not on &lt;li&gt;.it would have been inherited by since the browser defaults use a direct-selector it will override the inheritance so its better to </a:t>
            </a:r>
            <a:r>
              <a:rPr lang="en-IN" dirty="0" err="1" smtClean="0"/>
              <a:t>st</a:t>
            </a:r>
            <a:r>
              <a:rPr lang="en-IN" dirty="0" smtClean="0"/>
              <a:t> the property on &lt;a&gt; tag to do this we can either add a new class or use a </a:t>
            </a:r>
            <a:r>
              <a:rPr lang="en-IN" dirty="0" err="1" smtClean="0"/>
              <a:t>combinator</a:t>
            </a:r>
            <a:r>
              <a:rPr lang="en-IN" dirty="0" smtClean="0"/>
              <a:t>.</a:t>
            </a:r>
          </a:p>
          <a:p>
            <a:r>
              <a:rPr lang="en-IN" dirty="0" smtClean="0"/>
              <a:t>Performance wise a class is a little bit faster than the </a:t>
            </a:r>
            <a:r>
              <a:rPr lang="en-IN" dirty="0" err="1" smtClean="0"/>
              <a:t>combinator</a:t>
            </a:r>
            <a:r>
              <a:rPr lang="en-IN" dirty="0" smtClean="0"/>
              <a:t> but since we are using a </a:t>
            </a:r>
            <a:r>
              <a:rPr lang="en-IN" dirty="0" err="1" smtClean="0"/>
              <a:t>combinator</a:t>
            </a:r>
            <a:r>
              <a:rPr lang="en-IN" dirty="0" smtClean="0"/>
              <a:t> for a direct child with parent already having a class it is also a high performance </a:t>
            </a:r>
            <a:r>
              <a:rPr lang="en-IN" dirty="0" err="1" smtClean="0"/>
              <a:t>combinator</a:t>
            </a:r>
            <a:r>
              <a:rPr lang="en-IN" dirty="0" smtClean="0"/>
              <a:t> and we can also skip adding a new class.</a:t>
            </a:r>
          </a:p>
          <a:p>
            <a:r>
              <a:rPr lang="en-IN" dirty="0" smtClean="0"/>
              <a:t>So lets add a </a:t>
            </a:r>
            <a:r>
              <a:rPr lang="en-IN" dirty="0" err="1" smtClean="0"/>
              <a:t>direcxt</a:t>
            </a:r>
            <a:r>
              <a:rPr lang="en-IN" dirty="0" smtClean="0"/>
              <a:t> child </a:t>
            </a:r>
            <a:r>
              <a:rPr lang="en-IN" dirty="0" err="1" smtClean="0"/>
              <a:t>combinator</a:t>
            </a:r>
            <a:r>
              <a:rPr lang="en-IN" dirty="0" smtClean="0"/>
              <a:t> on </a:t>
            </a:r>
            <a:r>
              <a:rPr lang="en-GB" dirty="0"/>
              <a:t>main-</a:t>
            </a:r>
            <a:r>
              <a:rPr lang="en-GB" dirty="0" err="1"/>
              <a:t>nav</a:t>
            </a:r>
            <a:r>
              <a:rPr lang="en-GB" dirty="0"/>
              <a:t>__</a:t>
            </a:r>
            <a:r>
              <a:rPr lang="en-GB" dirty="0" smtClean="0"/>
              <a:t>item a and add </a:t>
            </a:r>
            <a:r>
              <a:rPr lang="en-GB" dirty="0" err="1" smtClean="0"/>
              <a:t>color</a:t>
            </a:r>
            <a:r>
              <a:rPr lang="en-GB" dirty="0" smtClean="0"/>
              <a:t>:#0e4f1f and </a:t>
            </a:r>
            <a:r>
              <a:rPr lang="en-GB" dirty="0" err="1" smtClean="0"/>
              <a:t>text-decoration:none</a:t>
            </a:r>
            <a:r>
              <a:rPr lang="en-GB" dirty="0" smtClean="0"/>
              <a:t> to it.</a:t>
            </a:r>
            <a:endParaRPr lang="en-GB" dirty="0"/>
          </a:p>
          <a:p>
            <a:pPr marL="0" indent="0">
              <a:buNone/>
            </a:pPr>
            <a:endParaRPr lang="en-GB" dirty="0"/>
          </a:p>
        </p:txBody>
      </p:sp>
    </p:spTree>
    <p:extLst>
      <p:ext uri="{BB962C8B-B14F-4D97-AF65-F5344CB8AC3E}">
        <p14:creationId xmlns:p14="http://schemas.microsoft.com/office/powerpoint/2010/main" val="366855157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903" y="62523"/>
            <a:ext cx="8596668" cy="547077"/>
          </a:xfrm>
        </p:spPr>
        <p:txBody>
          <a:bodyPr>
            <a:normAutofit fontScale="90000"/>
          </a:bodyPr>
          <a:lstStyle/>
          <a:p>
            <a:r>
              <a:rPr lang="en-GB" dirty="0"/>
              <a:t>Adding Pseudo Classes</a:t>
            </a:r>
          </a:p>
        </p:txBody>
      </p:sp>
      <p:sp>
        <p:nvSpPr>
          <p:cNvPr id="3" name="Content Placeholder 2"/>
          <p:cNvSpPr>
            <a:spLocks noGrp="1"/>
          </p:cNvSpPr>
          <p:nvPr>
            <p:ph idx="1"/>
          </p:nvPr>
        </p:nvSpPr>
        <p:spPr>
          <a:xfrm>
            <a:off x="677333" y="734647"/>
            <a:ext cx="11170789" cy="5306716"/>
          </a:xfrm>
        </p:spPr>
        <p:txBody>
          <a:bodyPr/>
          <a:lstStyle/>
          <a:p>
            <a:r>
              <a:rPr lang="en-GB" dirty="0" smtClean="0"/>
              <a:t>Lets style the links further:</a:t>
            </a:r>
          </a:p>
          <a:p>
            <a:pPr lvl="1"/>
            <a:r>
              <a:rPr lang="en-GB" dirty="0" smtClean="0"/>
              <a:t>The links should change </a:t>
            </a:r>
            <a:r>
              <a:rPr lang="en-GB" dirty="0" err="1" smtClean="0"/>
              <a:t>color</a:t>
            </a:r>
            <a:r>
              <a:rPr lang="en-GB" dirty="0" smtClean="0"/>
              <a:t> if we hover over them lets say white </a:t>
            </a:r>
            <a:r>
              <a:rPr lang="en-GB" dirty="0" err="1" smtClean="0"/>
              <a:t>color</a:t>
            </a:r>
            <a:endParaRPr lang="en-GB" dirty="0" smtClean="0"/>
          </a:p>
          <a:p>
            <a:pPr lvl="1"/>
            <a:r>
              <a:rPr lang="en-GB" dirty="0" smtClean="0"/>
              <a:t>Also the links should change colour if we keep them clicked like a touch event on a mobile device lets say white </a:t>
            </a:r>
            <a:r>
              <a:rPr lang="en-GB" dirty="0" err="1" smtClean="0"/>
              <a:t>color</a:t>
            </a:r>
            <a:endParaRPr lang="en-GB" dirty="0" smtClean="0"/>
          </a:p>
          <a:p>
            <a:r>
              <a:rPr lang="en-GB" dirty="0" smtClean="0"/>
              <a:t>We can achieve this by using pseudo </a:t>
            </a:r>
            <a:r>
              <a:rPr lang="en-GB" dirty="0" err="1" smtClean="0"/>
              <a:t>classes.Lets</a:t>
            </a:r>
            <a:r>
              <a:rPr lang="en-GB" dirty="0" smtClean="0"/>
              <a:t> add such a </a:t>
            </a:r>
            <a:r>
              <a:rPr lang="en-GB" dirty="0" err="1" smtClean="0"/>
              <a:t>css</a:t>
            </a:r>
            <a:r>
              <a:rPr lang="en-GB" dirty="0" smtClean="0"/>
              <a:t> and then understand it further in theory</a:t>
            </a:r>
          </a:p>
          <a:p>
            <a:r>
              <a:rPr lang="en-GB" dirty="0" smtClean="0"/>
              <a:t>We add a </a:t>
            </a:r>
            <a:r>
              <a:rPr lang="en-GB" dirty="0" err="1" smtClean="0"/>
              <a:t>combinator</a:t>
            </a:r>
            <a:r>
              <a:rPr lang="en-GB" dirty="0" smtClean="0"/>
              <a:t> like .main-</a:t>
            </a:r>
            <a:r>
              <a:rPr lang="en-GB" dirty="0" err="1" smtClean="0"/>
              <a:t>nav</a:t>
            </a:r>
            <a:r>
              <a:rPr lang="en-GB" dirty="0" smtClean="0"/>
              <a:t>__item a but now we add a pseudo class to anchor tag as Main-</a:t>
            </a:r>
            <a:r>
              <a:rPr lang="en-GB" dirty="0" err="1" smtClean="0"/>
              <a:t>nav</a:t>
            </a:r>
            <a:r>
              <a:rPr lang="en-GB" dirty="0" smtClean="0"/>
              <a:t>__item a:hover for hover and main-</a:t>
            </a:r>
            <a:r>
              <a:rPr lang="en-GB" dirty="0" err="1" smtClean="0"/>
              <a:t>nav</a:t>
            </a:r>
            <a:r>
              <a:rPr lang="en-GB" dirty="0" smtClean="0"/>
              <a:t>__item a:active.Active and hover are just a few examples of pseudo classes that we can add</a:t>
            </a:r>
          </a:p>
          <a:p>
            <a:r>
              <a:rPr lang="en-GB" dirty="0" smtClean="0"/>
              <a:t>Inside these selectors just add the </a:t>
            </a:r>
            <a:r>
              <a:rPr lang="en-GB" dirty="0" err="1" smtClean="0"/>
              <a:t>color:white</a:t>
            </a:r>
            <a:r>
              <a:rPr lang="en-GB" dirty="0" smtClean="0"/>
              <a:t> rule</a:t>
            </a:r>
          </a:p>
          <a:p>
            <a:r>
              <a:rPr lang="en-GB" dirty="0" smtClean="0"/>
              <a:t>Now if we hover over our links or keep them pressed the colour changes to white</a:t>
            </a:r>
          </a:p>
          <a:p>
            <a:r>
              <a:rPr lang="en-GB" dirty="0" smtClean="0"/>
              <a:t>Lets study about pseudo classes in depth on next slide</a:t>
            </a:r>
          </a:p>
          <a:p>
            <a:endParaRPr lang="en-GB" dirty="0"/>
          </a:p>
        </p:txBody>
      </p:sp>
    </p:spTree>
    <p:extLst>
      <p:ext uri="{BB962C8B-B14F-4D97-AF65-F5344CB8AC3E}">
        <p14:creationId xmlns:p14="http://schemas.microsoft.com/office/powerpoint/2010/main" val="3184617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2873"/>
          </a:xfrm>
        </p:spPr>
        <p:txBody>
          <a:bodyPr/>
          <a:lstStyle/>
          <a:p>
            <a:r>
              <a:rPr lang="en-IN" dirty="0" smtClean="0"/>
              <a:t>Important Links</a:t>
            </a:r>
            <a:endParaRPr lang="en-GB" dirty="0"/>
          </a:p>
        </p:txBody>
      </p:sp>
      <p:sp>
        <p:nvSpPr>
          <p:cNvPr id="3" name="Content Placeholder 2"/>
          <p:cNvSpPr>
            <a:spLocks noGrp="1"/>
          </p:cNvSpPr>
          <p:nvPr>
            <p:ph idx="1"/>
          </p:nvPr>
        </p:nvSpPr>
        <p:spPr>
          <a:xfrm>
            <a:off x="677334" y="1542473"/>
            <a:ext cx="8596668" cy="4498889"/>
          </a:xfrm>
        </p:spPr>
        <p:txBody>
          <a:bodyPr>
            <a:normAutofit/>
          </a:bodyPr>
          <a:lstStyle/>
          <a:p>
            <a:r>
              <a:rPr lang="en-IN" dirty="0" smtClean="0">
                <a:latin typeface="Verdana" panose="020B0604030504040204" pitchFamily="34" charset="0"/>
                <a:ea typeface="Verdana" panose="020B0604030504040204" pitchFamily="34" charset="0"/>
                <a:hlinkClick r:id="rId2"/>
              </a:rPr>
              <a:t>W3C CSS Working Group</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819101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8596668" cy="626918"/>
          </a:xfrm>
        </p:spPr>
        <p:txBody>
          <a:bodyPr>
            <a:normAutofit fontScale="90000"/>
          </a:bodyPr>
          <a:lstStyle/>
          <a:p>
            <a:r>
              <a:rPr lang="en-GB" dirty="0"/>
              <a:t>Pseudo Classes &amp; Pseudo Elements</a:t>
            </a:r>
          </a:p>
        </p:txBody>
      </p:sp>
      <p:sp>
        <p:nvSpPr>
          <p:cNvPr id="3" name="Content Placeholder 2"/>
          <p:cNvSpPr>
            <a:spLocks noGrp="1"/>
          </p:cNvSpPr>
          <p:nvPr>
            <p:ph idx="1"/>
          </p:nvPr>
        </p:nvSpPr>
        <p:spPr>
          <a:xfrm>
            <a:off x="677333" y="893618"/>
            <a:ext cx="11241039" cy="5621481"/>
          </a:xfrm>
        </p:spPr>
        <p:txBody>
          <a:bodyPr>
            <a:normAutofit fontScale="92500" lnSpcReduction="20000"/>
          </a:bodyPr>
          <a:lstStyle/>
          <a:p>
            <a:r>
              <a:rPr lang="en-GB" dirty="0" smtClean="0"/>
              <a:t>Pseudo classes define a style or allow us to define a style for a special state of an element like the hover or active state</a:t>
            </a:r>
          </a:p>
          <a:p>
            <a:r>
              <a:rPr lang="en-GB" dirty="0" smtClean="0"/>
              <a:t>Pseudo classes are defined by a :class name</a:t>
            </a:r>
          </a:p>
          <a:p>
            <a:r>
              <a:rPr lang="en-GB" dirty="0" smtClean="0"/>
              <a:t>A list of pseudo classes can be found on </a:t>
            </a:r>
            <a:r>
              <a:rPr lang="en-GB" dirty="0" err="1" smtClean="0"/>
              <a:t>mdn</a:t>
            </a:r>
            <a:r>
              <a:rPr lang="en-GB" dirty="0" smtClean="0"/>
              <a:t>(Mozilla developers network) a link to which is added to the last slide of this section</a:t>
            </a:r>
          </a:p>
          <a:p>
            <a:r>
              <a:rPr lang="en-GB" dirty="0" smtClean="0"/>
              <a:t>Examples of Pseudo classes are </a:t>
            </a:r>
            <a:r>
              <a:rPr lang="en-GB" dirty="0" err="1" smtClean="0"/>
              <a:t>hover,active,first</a:t>
            </a:r>
            <a:r>
              <a:rPr lang="en-GB" dirty="0" smtClean="0"/>
              <a:t>-</a:t>
            </a:r>
            <a:r>
              <a:rPr lang="en-GB" dirty="0" err="1" smtClean="0"/>
              <a:t>child,first</a:t>
            </a:r>
            <a:r>
              <a:rPr lang="en-GB" dirty="0" smtClean="0"/>
              <a:t>-of-type </a:t>
            </a:r>
            <a:r>
              <a:rPr lang="en-GB" dirty="0" err="1" smtClean="0"/>
              <a:t>etc</a:t>
            </a:r>
            <a:endParaRPr lang="en-GB" dirty="0" smtClean="0"/>
          </a:p>
          <a:p>
            <a:r>
              <a:rPr lang="en-GB" dirty="0" smtClean="0"/>
              <a:t>Pseudo element allows us to define a style for a specific part of an element</a:t>
            </a:r>
          </a:p>
          <a:p>
            <a:r>
              <a:rPr lang="en-GB" dirty="0" smtClean="0"/>
              <a:t>Pseudo elements  are defined by :: element name</a:t>
            </a:r>
          </a:p>
          <a:p>
            <a:r>
              <a:rPr lang="en-GB" dirty="0"/>
              <a:t>A list of pseudo </a:t>
            </a:r>
            <a:r>
              <a:rPr lang="en-GB" dirty="0" smtClean="0"/>
              <a:t>elements </a:t>
            </a:r>
            <a:r>
              <a:rPr lang="en-GB" dirty="0"/>
              <a:t>can be found on </a:t>
            </a:r>
            <a:r>
              <a:rPr lang="en-GB" dirty="0" err="1"/>
              <a:t>mdn</a:t>
            </a:r>
            <a:r>
              <a:rPr lang="en-GB" dirty="0"/>
              <a:t>(Mozilla developers network) a link to which is added to the last slide of this </a:t>
            </a:r>
            <a:r>
              <a:rPr lang="en-GB" dirty="0" smtClean="0"/>
              <a:t>section</a:t>
            </a:r>
          </a:p>
          <a:p>
            <a:r>
              <a:rPr lang="en-GB" dirty="0" smtClean="0"/>
              <a:t>Examples of pseudo elements are first-</a:t>
            </a:r>
            <a:r>
              <a:rPr lang="en-GB" dirty="0" err="1" smtClean="0"/>
              <a:t>letter,first</a:t>
            </a:r>
            <a:r>
              <a:rPr lang="en-GB" dirty="0" smtClean="0"/>
              <a:t>-</a:t>
            </a:r>
            <a:r>
              <a:rPr lang="en-GB" dirty="0" err="1" smtClean="0"/>
              <a:t>line,after</a:t>
            </a:r>
            <a:r>
              <a:rPr lang="en-GB" dirty="0" smtClean="0"/>
              <a:t> </a:t>
            </a:r>
            <a:r>
              <a:rPr lang="en-GB" dirty="0" err="1" smtClean="0"/>
              <a:t>etc</a:t>
            </a:r>
            <a:endParaRPr lang="en-GB" dirty="0"/>
          </a:p>
          <a:p>
            <a:r>
              <a:rPr lang="en-GB" dirty="0" smtClean="0"/>
              <a:t>Lets quickly dive into some of them </a:t>
            </a:r>
          </a:p>
          <a:p>
            <a:r>
              <a:rPr lang="en-GB" dirty="0" smtClean="0"/>
              <a:t>For example if we want to set </a:t>
            </a:r>
            <a:r>
              <a:rPr lang="en-GB" dirty="0" err="1" smtClean="0"/>
              <a:t>color</a:t>
            </a:r>
            <a:r>
              <a:rPr lang="en-GB" dirty="0" smtClean="0"/>
              <a:t> :red and font size 20px to first letter of the &lt;p&gt; tag in the section 2 we can do that by selecting it using pseudo element as p::first-letter and add our styles to it as:</a:t>
            </a:r>
          </a:p>
          <a:p>
            <a:pPr lvl="1"/>
            <a:r>
              <a:rPr lang="en-IN" dirty="0"/>
              <a:t>p::first-letter {</a:t>
            </a:r>
          </a:p>
          <a:p>
            <a:pPr marL="400050" lvl="1" indent="0">
              <a:buNone/>
            </a:pPr>
            <a:r>
              <a:rPr lang="en-IN" dirty="0"/>
              <a:t>    </a:t>
            </a:r>
            <a:r>
              <a:rPr lang="en-IN" dirty="0" err="1"/>
              <a:t>color</a:t>
            </a:r>
            <a:r>
              <a:rPr lang="en-IN" dirty="0"/>
              <a:t>: #ff1b68;</a:t>
            </a:r>
          </a:p>
          <a:p>
            <a:pPr marL="400050" lvl="1" indent="0">
              <a:buNone/>
            </a:pPr>
            <a:r>
              <a:rPr lang="en-IN" dirty="0"/>
              <a:t>    font-size: 20px;</a:t>
            </a:r>
          </a:p>
          <a:p>
            <a:pPr marL="400050" lvl="1" indent="0">
              <a:buNone/>
            </a:pPr>
            <a:r>
              <a:rPr lang="en-IN" dirty="0" smtClean="0"/>
              <a:t>}</a:t>
            </a:r>
            <a:endParaRPr lang="en-IN" dirty="0"/>
          </a:p>
        </p:txBody>
      </p:sp>
    </p:spTree>
    <p:extLst>
      <p:ext uri="{BB962C8B-B14F-4D97-AF65-F5344CB8AC3E}">
        <p14:creationId xmlns:p14="http://schemas.microsoft.com/office/powerpoint/2010/main" val="11576978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8596668" cy="626918"/>
          </a:xfrm>
        </p:spPr>
        <p:txBody>
          <a:bodyPr>
            <a:normAutofit fontScale="90000"/>
          </a:bodyPr>
          <a:lstStyle/>
          <a:p>
            <a:r>
              <a:rPr lang="en-GB" dirty="0"/>
              <a:t>Pseudo Classes &amp; Pseudo Elements</a:t>
            </a:r>
          </a:p>
        </p:txBody>
      </p:sp>
      <p:sp>
        <p:nvSpPr>
          <p:cNvPr id="3" name="Content Placeholder 2"/>
          <p:cNvSpPr>
            <a:spLocks noGrp="1"/>
          </p:cNvSpPr>
          <p:nvPr>
            <p:ph idx="1"/>
          </p:nvPr>
        </p:nvSpPr>
        <p:spPr>
          <a:xfrm>
            <a:off x="677333" y="893618"/>
            <a:ext cx="11241039" cy="5621481"/>
          </a:xfrm>
        </p:spPr>
        <p:txBody>
          <a:bodyPr>
            <a:normAutofit/>
          </a:bodyPr>
          <a:lstStyle/>
          <a:p>
            <a:r>
              <a:rPr lang="en-GB" dirty="0" smtClean="0"/>
              <a:t>Now lets see an example of after and before pseudo elements that allow us to render content with </a:t>
            </a:r>
            <a:r>
              <a:rPr lang="en-GB" dirty="0" err="1" smtClean="0"/>
              <a:t>css</a:t>
            </a:r>
            <a:r>
              <a:rPr lang="en-GB" dirty="0" smtClean="0"/>
              <a:t> but such content should only add to the design and should not be crucial or page content that should always go to html mainly for accessibility reasons</a:t>
            </a:r>
          </a:p>
          <a:p>
            <a:r>
              <a:rPr lang="en-GB" dirty="0" smtClean="0"/>
              <a:t>We can use after to maybe style the links better</a:t>
            </a:r>
          </a:p>
          <a:p>
            <a:r>
              <a:rPr lang="en-GB" dirty="0" smtClean="0"/>
              <a:t>Lets first select it using .main-</a:t>
            </a:r>
            <a:r>
              <a:rPr lang="en-GB" dirty="0" err="1" smtClean="0"/>
              <a:t>nav</a:t>
            </a:r>
            <a:r>
              <a:rPr lang="en-GB" dirty="0" smtClean="0"/>
              <a:t>__item a::after</a:t>
            </a:r>
          </a:p>
          <a:p>
            <a:r>
              <a:rPr lang="en-GB" dirty="0" smtClean="0"/>
              <a:t>In this selector we can set a special property that is available only with after and before i.e. content</a:t>
            </a:r>
          </a:p>
          <a:p>
            <a:r>
              <a:rPr lang="en-GB" dirty="0" smtClean="0"/>
              <a:t>Lets set the content to something like content:</a:t>
            </a:r>
            <a:r>
              <a:rPr lang="en-IN" dirty="0" smtClean="0"/>
              <a:t>” (Link)”; also lets add a </a:t>
            </a:r>
            <a:r>
              <a:rPr lang="en-IN" dirty="0" err="1" smtClean="0"/>
              <a:t>color:red</a:t>
            </a:r>
            <a:r>
              <a:rPr lang="en-IN" dirty="0" smtClean="0"/>
              <a:t> to it.</a:t>
            </a:r>
          </a:p>
          <a:p>
            <a:r>
              <a:rPr lang="en-IN" dirty="0" smtClean="0"/>
              <a:t>This kind of styling is used to add a link to open in new tab or an icon </a:t>
            </a:r>
            <a:r>
              <a:rPr lang="en-IN" dirty="0" err="1" smtClean="0"/>
              <a:t>etc</a:t>
            </a:r>
            <a:endParaRPr lang="en-IN" dirty="0" smtClean="0"/>
          </a:p>
          <a:p>
            <a:r>
              <a:rPr lang="en-IN" dirty="0" smtClean="0"/>
              <a:t>We will now notice a red coloured word (Link) after each </a:t>
            </a:r>
            <a:r>
              <a:rPr lang="en-IN" dirty="0" err="1" smtClean="0"/>
              <a:t>nav</a:t>
            </a:r>
            <a:r>
              <a:rPr lang="en-IN" dirty="0" smtClean="0"/>
              <a:t> item and this word is a part of the content and thus is </a:t>
            </a:r>
            <a:r>
              <a:rPr lang="en-IN" smtClean="0"/>
              <a:t>clickable.</a:t>
            </a:r>
          </a:p>
          <a:p>
            <a:endParaRPr lang="en-GB" dirty="0" smtClean="0"/>
          </a:p>
        </p:txBody>
      </p:sp>
    </p:spTree>
    <p:extLst>
      <p:ext uri="{BB962C8B-B14F-4D97-AF65-F5344CB8AC3E}">
        <p14:creationId xmlns:p14="http://schemas.microsoft.com/office/powerpoint/2010/main" val="17913087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225137"/>
            <a:ext cx="8596668" cy="471055"/>
          </a:xfrm>
        </p:spPr>
        <p:txBody>
          <a:bodyPr>
            <a:normAutofit fontScale="90000"/>
          </a:bodyPr>
          <a:lstStyle/>
          <a:p>
            <a:r>
              <a:rPr lang="en-GB" dirty="0"/>
              <a:t>Grouping Rules</a:t>
            </a:r>
          </a:p>
        </p:txBody>
      </p:sp>
      <p:sp>
        <p:nvSpPr>
          <p:cNvPr id="3" name="Content Placeholder 2"/>
          <p:cNvSpPr>
            <a:spLocks noGrp="1"/>
          </p:cNvSpPr>
          <p:nvPr>
            <p:ph idx="1"/>
          </p:nvPr>
        </p:nvSpPr>
        <p:spPr>
          <a:xfrm>
            <a:off x="687723" y="1091046"/>
            <a:ext cx="10856575" cy="5075007"/>
          </a:xfrm>
        </p:spPr>
        <p:txBody>
          <a:bodyPr/>
          <a:lstStyle/>
          <a:p>
            <a:r>
              <a:rPr lang="en-IN" dirty="0" smtClean="0"/>
              <a:t>Now lets first remove the after and first-letter pseudo elements selectors</a:t>
            </a:r>
          </a:p>
          <a:p>
            <a:r>
              <a:rPr lang="en-IN" dirty="0" smtClean="0"/>
              <a:t>Now if we notice that the hover and active pseudo class selectors that we used have exactly the same </a:t>
            </a:r>
            <a:r>
              <a:rPr lang="en-IN" dirty="0" err="1" smtClean="0"/>
              <a:t>css</a:t>
            </a:r>
            <a:r>
              <a:rPr lang="en-IN" dirty="0" smtClean="0"/>
              <a:t> rules i.e. </a:t>
            </a:r>
            <a:r>
              <a:rPr lang="en-IN" dirty="0" err="1" smtClean="0"/>
              <a:t>color:white</a:t>
            </a:r>
            <a:r>
              <a:rPr lang="en-IN" dirty="0" smtClean="0"/>
              <a:t> and they are applied to same element just the pseudo class differs</a:t>
            </a:r>
          </a:p>
          <a:p>
            <a:r>
              <a:rPr lang="en-IN" dirty="0" smtClean="0"/>
              <a:t>In such a case we can group them</a:t>
            </a:r>
          </a:p>
          <a:p>
            <a:r>
              <a:rPr lang="en-IN" dirty="0" smtClean="0"/>
              <a:t>To do so after the first selector i.e. main-</a:t>
            </a:r>
            <a:r>
              <a:rPr lang="en-IN" dirty="0" err="1" smtClean="0"/>
              <a:t>nav</a:t>
            </a:r>
            <a:r>
              <a:rPr lang="en-IN" dirty="0" smtClean="0"/>
              <a:t>__items a:hover we can add a comma and then either in the same line or next line we can add another class to group them</a:t>
            </a:r>
          </a:p>
          <a:p>
            <a:r>
              <a:rPr lang="en-IN" dirty="0" smtClean="0"/>
              <a:t>So lets remove the old rules and create a new group rule to achieve the same effect</a:t>
            </a:r>
          </a:p>
          <a:p>
            <a:r>
              <a:rPr lang="en-IN" dirty="0" smtClean="0"/>
              <a:t>The </a:t>
            </a:r>
            <a:r>
              <a:rPr lang="en-IN" dirty="0" err="1" smtClean="0"/>
              <a:t>css</a:t>
            </a:r>
            <a:r>
              <a:rPr lang="en-IN" dirty="0" smtClean="0"/>
              <a:t> will look like :</a:t>
            </a:r>
          </a:p>
          <a:p>
            <a:pPr lvl="1"/>
            <a:r>
              <a:rPr lang="en-IN" dirty="0"/>
              <a:t>.main-</a:t>
            </a:r>
            <a:r>
              <a:rPr lang="en-IN" dirty="0" err="1"/>
              <a:t>nav</a:t>
            </a:r>
            <a:r>
              <a:rPr lang="en-IN" dirty="0"/>
              <a:t>__item a:hover,</a:t>
            </a:r>
          </a:p>
          <a:p>
            <a:pPr marL="800100" lvl="2" indent="0">
              <a:buNone/>
            </a:pPr>
            <a:r>
              <a:rPr lang="en-IN" dirty="0"/>
              <a:t>.main-</a:t>
            </a:r>
            <a:r>
              <a:rPr lang="en-IN" dirty="0" err="1"/>
              <a:t>nav</a:t>
            </a:r>
            <a:r>
              <a:rPr lang="en-IN" dirty="0"/>
              <a:t>__item a:active {</a:t>
            </a:r>
          </a:p>
          <a:p>
            <a:pPr marL="800100" lvl="2" indent="0">
              <a:buNone/>
            </a:pPr>
            <a:r>
              <a:rPr lang="en-IN" dirty="0"/>
              <a:t>    </a:t>
            </a:r>
            <a:r>
              <a:rPr lang="en-IN" dirty="0" err="1"/>
              <a:t>color</a:t>
            </a:r>
            <a:r>
              <a:rPr lang="en-IN" dirty="0"/>
              <a:t>: white;</a:t>
            </a:r>
          </a:p>
          <a:p>
            <a:pPr marL="800100" lvl="2" indent="0">
              <a:buNone/>
            </a:pPr>
            <a:r>
              <a:rPr lang="en-IN" dirty="0"/>
              <a:t>}</a:t>
            </a:r>
          </a:p>
          <a:p>
            <a:pPr lvl="1"/>
            <a:endParaRPr lang="en-IN" dirty="0" smtClean="0"/>
          </a:p>
          <a:p>
            <a:endParaRPr lang="en-GB" dirty="0"/>
          </a:p>
        </p:txBody>
      </p:sp>
    </p:spTree>
    <p:extLst>
      <p:ext uri="{BB962C8B-B14F-4D97-AF65-F5344CB8AC3E}">
        <p14:creationId xmlns:p14="http://schemas.microsoft.com/office/powerpoint/2010/main" val="27142483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807" y="100445"/>
            <a:ext cx="8596668" cy="710045"/>
          </a:xfrm>
        </p:spPr>
        <p:txBody>
          <a:bodyPr/>
          <a:lstStyle/>
          <a:p>
            <a:r>
              <a:rPr lang="en-GB" dirty="0"/>
              <a:t>Working with "font-weight" &amp; "border"</a:t>
            </a:r>
          </a:p>
        </p:txBody>
      </p:sp>
      <p:sp>
        <p:nvSpPr>
          <p:cNvPr id="3" name="Content Placeholder 2"/>
          <p:cNvSpPr>
            <a:spLocks noGrp="1"/>
          </p:cNvSpPr>
          <p:nvPr>
            <p:ph idx="1"/>
          </p:nvPr>
        </p:nvSpPr>
        <p:spPr>
          <a:xfrm>
            <a:off x="677334" y="924791"/>
            <a:ext cx="11116348" cy="5116571"/>
          </a:xfrm>
        </p:spPr>
        <p:txBody>
          <a:bodyPr/>
          <a:lstStyle/>
          <a:p>
            <a:r>
              <a:rPr lang="en-IN" dirty="0" smtClean="0"/>
              <a:t>Lets add some more styles to the links</a:t>
            </a:r>
          </a:p>
          <a:p>
            <a:pPr lvl="1"/>
            <a:r>
              <a:rPr lang="en-IN" dirty="0" smtClean="0"/>
              <a:t>The links by default should be bold</a:t>
            </a:r>
          </a:p>
          <a:p>
            <a:pPr lvl="1"/>
            <a:r>
              <a:rPr lang="en-IN" dirty="0" smtClean="0"/>
              <a:t>They should have a border at the bottom not an underline as underline is too close to the text like a border with a </a:t>
            </a:r>
            <a:r>
              <a:rPr lang="en-IN" dirty="0" err="1" smtClean="0"/>
              <a:t>padding.This</a:t>
            </a:r>
            <a:r>
              <a:rPr lang="en-IN" dirty="0" smtClean="0"/>
              <a:t> border should be visible only when we hover over it</a:t>
            </a:r>
          </a:p>
          <a:p>
            <a:r>
              <a:rPr lang="en-IN" dirty="0" smtClean="0"/>
              <a:t>To make the links bold just add </a:t>
            </a:r>
            <a:r>
              <a:rPr lang="en-IN" dirty="0" err="1" smtClean="0"/>
              <a:t>font-weight:bold</a:t>
            </a:r>
            <a:r>
              <a:rPr lang="en-IN" dirty="0" smtClean="0"/>
              <a:t> to main-</a:t>
            </a:r>
            <a:r>
              <a:rPr lang="en-IN" dirty="0" err="1" smtClean="0"/>
              <a:t>nav</a:t>
            </a:r>
            <a:r>
              <a:rPr lang="en-IN" dirty="0" smtClean="0"/>
              <a:t>__item a</a:t>
            </a:r>
          </a:p>
          <a:p>
            <a:r>
              <a:rPr lang="en-IN" dirty="0" smtClean="0"/>
              <a:t>So in the pseudo element selector for hover add a border-bottom: 5px solid white </a:t>
            </a:r>
            <a:r>
              <a:rPr lang="en-IN" smtClean="0"/>
              <a:t>to add a </a:t>
            </a:r>
            <a:r>
              <a:rPr lang="en-IN" dirty="0" smtClean="0"/>
              <a:t>border</a:t>
            </a:r>
          </a:p>
          <a:p>
            <a:r>
              <a:rPr lang="en-IN" dirty="0" smtClean="0"/>
              <a:t>To give space between text and border add a padding top and bottom of 3px to the selector for &lt;a&gt; tag</a:t>
            </a:r>
            <a:endParaRPr lang="en-GB" dirty="0"/>
          </a:p>
        </p:txBody>
      </p:sp>
    </p:spTree>
    <p:extLst>
      <p:ext uri="{BB962C8B-B14F-4D97-AF65-F5344CB8AC3E}">
        <p14:creationId xmlns:p14="http://schemas.microsoft.com/office/powerpoint/2010/main" val="36153355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61" y="152400"/>
            <a:ext cx="8596668" cy="751609"/>
          </a:xfrm>
        </p:spPr>
        <p:txBody>
          <a:bodyPr/>
          <a:lstStyle/>
          <a:p>
            <a:r>
              <a:rPr lang="en-GB" dirty="0"/>
              <a:t>Adding &amp; Styling a CTA-Button</a:t>
            </a:r>
          </a:p>
        </p:txBody>
      </p:sp>
      <p:sp>
        <p:nvSpPr>
          <p:cNvPr id="3" name="Content Placeholder 2"/>
          <p:cNvSpPr>
            <a:spLocks noGrp="1"/>
          </p:cNvSpPr>
          <p:nvPr>
            <p:ph idx="1"/>
          </p:nvPr>
        </p:nvSpPr>
        <p:spPr>
          <a:xfrm>
            <a:off x="677334" y="1059873"/>
            <a:ext cx="10679930" cy="5527963"/>
          </a:xfrm>
        </p:spPr>
        <p:txBody>
          <a:bodyPr>
            <a:normAutofit lnSpcReduction="10000"/>
          </a:bodyPr>
          <a:lstStyle/>
          <a:p>
            <a:r>
              <a:rPr lang="en-IN" dirty="0" smtClean="0"/>
              <a:t>The start hosting link that we have is actually the main link for our web hosting portal its kind of a CTA(call to action) button and must therefore stand out of the rest.</a:t>
            </a:r>
          </a:p>
          <a:p>
            <a:r>
              <a:rPr lang="en-IN" dirty="0" smtClean="0"/>
              <a:t>To style this link separately lets add another class to </a:t>
            </a:r>
            <a:r>
              <a:rPr lang="en-IN" dirty="0" err="1" smtClean="0"/>
              <a:t>it.So</a:t>
            </a:r>
            <a:r>
              <a:rPr lang="en-IN" dirty="0" smtClean="0"/>
              <a:t> here it is worth remembering that we can add multiple classes to an element we will name the class main-</a:t>
            </a:r>
            <a:r>
              <a:rPr lang="en-IN" dirty="0" err="1" smtClean="0"/>
              <a:t>nav</a:t>
            </a:r>
            <a:r>
              <a:rPr lang="en-IN" dirty="0" smtClean="0"/>
              <a:t>__item—</a:t>
            </a:r>
            <a:r>
              <a:rPr lang="en-IN" dirty="0" err="1" smtClean="0"/>
              <a:t>cta</a:t>
            </a:r>
            <a:r>
              <a:rPr lang="en-IN" dirty="0" smtClean="0"/>
              <a:t>.</a:t>
            </a:r>
          </a:p>
          <a:p>
            <a:r>
              <a:rPr lang="en-IN" dirty="0" smtClean="0"/>
              <a:t>This name is again following </a:t>
            </a:r>
            <a:r>
              <a:rPr lang="en-IN" dirty="0" err="1" smtClean="0"/>
              <a:t>bem</a:t>
            </a:r>
            <a:r>
              <a:rPr lang="en-IN" dirty="0" smtClean="0"/>
              <a:t> –</a:t>
            </a:r>
            <a:r>
              <a:rPr lang="en-IN" dirty="0" err="1" smtClean="0"/>
              <a:t>cta</a:t>
            </a:r>
            <a:r>
              <a:rPr lang="en-IN" dirty="0" smtClean="0"/>
              <a:t> specifies it has a special state called </a:t>
            </a:r>
            <a:r>
              <a:rPr lang="en-IN" dirty="0" err="1" smtClean="0"/>
              <a:t>cta</a:t>
            </a:r>
            <a:endParaRPr lang="en-IN" dirty="0" smtClean="0"/>
          </a:p>
          <a:p>
            <a:r>
              <a:rPr lang="en-IN" dirty="0" smtClean="0"/>
              <a:t>To give multiple classes  to an element we just separate them with a   whitespace</a:t>
            </a:r>
          </a:p>
          <a:p>
            <a:r>
              <a:rPr lang="en-IN" dirty="0"/>
              <a:t>Add a class selector for this class to our main.css </a:t>
            </a:r>
            <a:r>
              <a:rPr lang="en-IN" dirty="0" smtClean="0"/>
              <a:t>file and using </a:t>
            </a:r>
            <a:r>
              <a:rPr lang="en-IN" dirty="0" err="1" smtClean="0"/>
              <a:t>combinator</a:t>
            </a:r>
            <a:r>
              <a:rPr lang="en-IN" dirty="0" smtClean="0"/>
              <a:t> target the &lt;a&gt; tag in this class</a:t>
            </a:r>
          </a:p>
          <a:p>
            <a:r>
              <a:rPr lang="en-IN" dirty="0" smtClean="0"/>
              <a:t>Now since the selector .main-</a:t>
            </a:r>
            <a:r>
              <a:rPr lang="en-IN" dirty="0" err="1" smtClean="0"/>
              <a:t>nav</a:t>
            </a:r>
            <a:r>
              <a:rPr lang="en-IN" dirty="0" smtClean="0"/>
              <a:t>__item a </a:t>
            </a:r>
            <a:r>
              <a:rPr lang="en-IN" dirty="0" err="1" smtClean="0"/>
              <a:t>ans</a:t>
            </a:r>
            <a:r>
              <a:rPr lang="en-IN" dirty="0" smtClean="0"/>
              <a:t> .main-</a:t>
            </a:r>
            <a:r>
              <a:rPr lang="en-IN" dirty="0" err="1" smtClean="0"/>
              <a:t>nav</a:t>
            </a:r>
            <a:r>
              <a:rPr lang="en-IN" dirty="0" smtClean="0"/>
              <a:t>__item—</a:t>
            </a:r>
            <a:r>
              <a:rPr lang="en-IN" dirty="0" err="1" smtClean="0"/>
              <a:t>cta</a:t>
            </a:r>
            <a:r>
              <a:rPr lang="en-IN" dirty="0" smtClean="0"/>
              <a:t> a both have same specificity as they both start with a class and then have a descendant child to override styles in our new selector we need to add it after the first selector to override rules in it.</a:t>
            </a:r>
          </a:p>
          <a:p>
            <a:r>
              <a:rPr lang="en-IN" dirty="0" smtClean="0"/>
              <a:t>So now lets add a </a:t>
            </a:r>
            <a:r>
              <a:rPr lang="en-IN" dirty="0" err="1" smtClean="0"/>
              <a:t>color:white,background</a:t>
            </a:r>
            <a:r>
              <a:rPr lang="en-IN" dirty="0" smtClean="0"/>
              <a:t>:#ffib68,padding 8px 16px and we will also add a new rule border-radius:8px this will give a round edge to the border</a:t>
            </a:r>
          </a:p>
          <a:p>
            <a:r>
              <a:rPr lang="en-IN" dirty="0" smtClean="0"/>
              <a:t>Also we need to change the hover and active effects so we will add a selector </a:t>
            </a:r>
            <a:r>
              <a:rPr lang="en-IN" dirty="0" err="1" smtClean="0"/>
              <a:t>eith</a:t>
            </a:r>
            <a:r>
              <a:rPr lang="en-IN" dirty="0" smtClean="0"/>
              <a:t> pseudo classes .main-</a:t>
            </a:r>
            <a:r>
              <a:rPr lang="en-IN" dirty="0" err="1" smtClean="0"/>
              <a:t>nav</a:t>
            </a:r>
            <a:r>
              <a:rPr lang="en-IN" dirty="0" smtClean="0"/>
              <a:t>__item—</a:t>
            </a:r>
            <a:r>
              <a:rPr lang="en-IN" dirty="0" err="1" smtClean="0"/>
              <a:t>cta</a:t>
            </a:r>
            <a:r>
              <a:rPr lang="en-IN" dirty="0" smtClean="0"/>
              <a:t> a:hover,</a:t>
            </a:r>
            <a:r>
              <a:rPr lang="en-IN" dirty="0"/>
              <a:t> .main-</a:t>
            </a:r>
            <a:r>
              <a:rPr lang="en-IN" dirty="0" err="1"/>
              <a:t>nav</a:t>
            </a:r>
            <a:r>
              <a:rPr lang="en-IN" dirty="0"/>
              <a:t>__item—</a:t>
            </a:r>
            <a:r>
              <a:rPr lang="en-IN" dirty="0" err="1"/>
              <a:t>cta</a:t>
            </a:r>
            <a:r>
              <a:rPr lang="en-IN" dirty="0"/>
              <a:t> </a:t>
            </a:r>
            <a:r>
              <a:rPr lang="en-IN" dirty="0" smtClean="0"/>
              <a:t>a:active and add </a:t>
            </a:r>
            <a:r>
              <a:rPr lang="en-IN" dirty="0" err="1" smtClean="0"/>
              <a:t>color</a:t>
            </a:r>
            <a:r>
              <a:rPr lang="en-IN" dirty="0" smtClean="0"/>
              <a:t> :#ff1b68, background :white </a:t>
            </a:r>
            <a:r>
              <a:rPr lang="en-IN" dirty="0" err="1" smtClean="0"/>
              <a:t>ie</a:t>
            </a:r>
            <a:r>
              <a:rPr lang="en-IN" dirty="0" smtClean="0"/>
              <a:t> we swap the background and text </a:t>
            </a:r>
            <a:r>
              <a:rPr lang="en-IN" dirty="0" err="1" smtClean="0"/>
              <a:t>color</a:t>
            </a:r>
            <a:r>
              <a:rPr lang="en-IN" dirty="0" smtClean="0"/>
              <a:t> on hover we will also remove the border by setting </a:t>
            </a:r>
            <a:r>
              <a:rPr lang="en-IN" dirty="0" err="1" smtClean="0"/>
              <a:t>border:none</a:t>
            </a:r>
            <a:r>
              <a:rPr lang="en-IN" dirty="0" smtClean="0"/>
              <a:t> so that we don’t get that white border effect in this.</a:t>
            </a:r>
            <a:endParaRPr lang="en-IN" dirty="0"/>
          </a:p>
          <a:p>
            <a:endParaRPr lang="en-GB" dirty="0"/>
          </a:p>
        </p:txBody>
      </p:sp>
    </p:spTree>
    <p:extLst>
      <p:ext uri="{BB962C8B-B14F-4D97-AF65-F5344CB8AC3E}">
        <p14:creationId xmlns:p14="http://schemas.microsoft.com/office/powerpoint/2010/main" val="32689976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198" y="100445"/>
            <a:ext cx="10752666" cy="658091"/>
          </a:xfrm>
        </p:spPr>
        <p:txBody>
          <a:bodyPr/>
          <a:lstStyle/>
          <a:p>
            <a:r>
              <a:rPr lang="en-IN" dirty="0"/>
              <a:t>Adding a Background Image to our Project</a:t>
            </a:r>
            <a:endParaRPr lang="en-GB" dirty="0"/>
          </a:p>
        </p:txBody>
      </p:sp>
      <p:sp>
        <p:nvSpPr>
          <p:cNvPr id="3" name="Content Placeholder 2"/>
          <p:cNvSpPr>
            <a:spLocks noGrp="1"/>
          </p:cNvSpPr>
          <p:nvPr>
            <p:ph idx="1"/>
          </p:nvPr>
        </p:nvSpPr>
        <p:spPr>
          <a:xfrm>
            <a:off x="677333" y="1039091"/>
            <a:ext cx="11199475" cy="5002271"/>
          </a:xfrm>
        </p:spPr>
        <p:txBody>
          <a:bodyPr/>
          <a:lstStyle/>
          <a:p>
            <a:r>
              <a:rPr lang="en-IN" dirty="0" smtClean="0"/>
              <a:t>So lets add an image as a background for the large pink area</a:t>
            </a:r>
          </a:p>
          <a:p>
            <a:r>
              <a:rPr lang="en-IN" dirty="0" smtClean="0"/>
              <a:t>I have already added the image to section3 folder with the name freedom.jpg</a:t>
            </a:r>
          </a:p>
          <a:p>
            <a:r>
              <a:rPr lang="en-IN" dirty="0" smtClean="0"/>
              <a:t>Lets add this image as </a:t>
            </a:r>
            <a:r>
              <a:rPr lang="en-IN" dirty="0" err="1" smtClean="0"/>
              <a:t>abackground</a:t>
            </a:r>
            <a:r>
              <a:rPr lang="en-IN" dirty="0" smtClean="0"/>
              <a:t> in our #product-overview selector</a:t>
            </a:r>
          </a:p>
          <a:p>
            <a:r>
              <a:rPr lang="en-IN" dirty="0" smtClean="0"/>
              <a:t>To do this remove the </a:t>
            </a:r>
            <a:r>
              <a:rPr lang="en-IN" dirty="0" err="1" smtClean="0"/>
              <a:t>color</a:t>
            </a:r>
            <a:r>
              <a:rPr lang="en-IN" dirty="0" smtClean="0"/>
              <a:t> and use a </a:t>
            </a:r>
            <a:r>
              <a:rPr lang="en-IN" dirty="0" err="1" smtClean="0"/>
              <a:t>url</a:t>
            </a:r>
            <a:r>
              <a:rPr lang="en-IN" dirty="0" smtClean="0"/>
              <a:t>() helper method</a:t>
            </a:r>
          </a:p>
          <a:p>
            <a:r>
              <a:rPr lang="en-IN" dirty="0" smtClean="0"/>
              <a:t>This allows us to reference an image and use it as a background thereafter</a:t>
            </a:r>
          </a:p>
          <a:p>
            <a:r>
              <a:rPr lang="en-IN" dirty="0" err="1" smtClean="0"/>
              <a:t>url</a:t>
            </a:r>
            <a:r>
              <a:rPr lang="en-IN" dirty="0" smtClean="0"/>
              <a:t> takes in a string as a parameter </a:t>
            </a:r>
            <a:r>
              <a:rPr lang="en-IN" dirty="0" err="1" smtClean="0"/>
              <a:t>i.e</a:t>
            </a:r>
            <a:r>
              <a:rPr lang="en-IN" dirty="0" smtClean="0"/>
              <a:t> the path of the image we can give a local path or an http path</a:t>
            </a:r>
          </a:p>
          <a:p>
            <a:r>
              <a:rPr lang="en-IN" dirty="0" smtClean="0"/>
              <a:t>For local path if it is in same folder just give the name if it is in sub folder we need to pass the folder name as well</a:t>
            </a:r>
          </a:p>
          <a:p>
            <a:r>
              <a:rPr lang="en-IN" dirty="0" smtClean="0"/>
              <a:t>So in our case just </a:t>
            </a:r>
            <a:r>
              <a:rPr lang="en-IN" smtClean="0"/>
              <a:t>give freedom.jpg</a:t>
            </a:r>
            <a:endParaRPr lang="en-GB" dirty="0"/>
          </a:p>
        </p:txBody>
      </p:sp>
    </p:spTree>
    <p:extLst>
      <p:ext uri="{BB962C8B-B14F-4D97-AF65-F5344CB8AC3E}">
        <p14:creationId xmlns:p14="http://schemas.microsoft.com/office/powerpoint/2010/main" val="19272540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5"/>
            <a:ext cx="8596668" cy="512618"/>
          </a:xfrm>
        </p:spPr>
        <p:txBody>
          <a:bodyPr>
            <a:normAutofit fontScale="90000"/>
          </a:bodyPr>
          <a:lstStyle/>
          <a:p>
            <a:r>
              <a:rPr lang="en-GB" dirty="0" smtClean="0"/>
              <a:t>Assignment</a:t>
            </a:r>
            <a:endParaRPr lang="en-GB" dirty="0"/>
          </a:p>
        </p:txBody>
      </p:sp>
      <p:sp>
        <p:nvSpPr>
          <p:cNvPr id="3" name="Content Placeholder 2"/>
          <p:cNvSpPr>
            <a:spLocks noGrp="1"/>
          </p:cNvSpPr>
          <p:nvPr>
            <p:ph idx="1"/>
          </p:nvPr>
        </p:nvSpPr>
        <p:spPr>
          <a:xfrm>
            <a:off x="677334" y="914401"/>
            <a:ext cx="10679930" cy="5126962"/>
          </a:xfrm>
        </p:spPr>
        <p:txBody>
          <a:bodyPr/>
          <a:lstStyle/>
          <a:p>
            <a:r>
              <a:rPr lang="en-IN" dirty="0"/>
              <a:t>Build a nice box (div) with some content (e.g. "I'm a box!"), padding, a border (style it as you want) and some margin.</a:t>
            </a:r>
          </a:p>
          <a:p>
            <a:r>
              <a:rPr lang="en-IN" dirty="0"/>
              <a:t>If you didn't do it already: Set different padding and margin for the four different sides of the box.</a:t>
            </a:r>
          </a:p>
          <a:p>
            <a:r>
              <a:rPr lang="en-IN" dirty="0"/>
              <a:t>Add the same box below the first box and note if you can identify any strange </a:t>
            </a:r>
            <a:r>
              <a:rPr lang="en-IN" dirty="0" err="1"/>
              <a:t>behavior</a:t>
            </a:r>
            <a:r>
              <a:rPr lang="en-IN" dirty="0"/>
              <a:t>.</a:t>
            </a:r>
          </a:p>
          <a:p>
            <a:r>
              <a:rPr lang="en-IN" dirty="0"/>
              <a:t>Give the first box a height of 100% of the window height.</a:t>
            </a:r>
          </a:p>
          <a:p>
            <a:r>
              <a:rPr lang="en-IN" dirty="0"/>
              <a:t>Set the first box back to a more reasonable height of 300px and set its width to 50%.</a:t>
            </a:r>
          </a:p>
          <a:p>
            <a:r>
              <a:rPr lang="en-IN" dirty="0"/>
              <a:t>Set same height and width for second box also and Position the two boxes next to each other.</a:t>
            </a:r>
          </a:p>
          <a:p>
            <a:r>
              <a:rPr lang="en-IN" dirty="0"/>
              <a:t>"Hide" box number 1 and see how that changes the page.</a:t>
            </a:r>
          </a:p>
          <a:p>
            <a:r>
              <a:rPr lang="en-IN" dirty="0"/>
              <a:t>Add a hover effect to the </a:t>
            </a:r>
            <a:r>
              <a:rPr lang="en-IN" dirty="0" err="1"/>
              <a:t>the</a:t>
            </a:r>
            <a:r>
              <a:rPr lang="en-IN" dirty="0"/>
              <a:t> LAST div element. Use pseudo-classes for that.</a:t>
            </a:r>
            <a:endParaRPr lang="en-GB" dirty="0"/>
          </a:p>
        </p:txBody>
      </p:sp>
    </p:spTree>
    <p:extLst>
      <p:ext uri="{BB962C8B-B14F-4D97-AF65-F5344CB8AC3E}">
        <p14:creationId xmlns:p14="http://schemas.microsoft.com/office/powerpoint/2010/main" val="26623682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Useful Links</a:t>
            </a:r>
            <a:endParaRPr lang="en-GB" dirty="0"/>
          </a:p>
        </p:txBody>
      </p:sp>
      <p:sp>
        <p:nvSpPr>
          <p:cNvPr id="3" name="Content Placeholder 2"/>
          <p:cNvSpPr>
            <a:spLocks noGrp="1"/>
          </p:cNvSpPr>
          <p:nvPr>
            <p:ph idx="1"/>
          </p:nvPr>
        </p:nvSpPr>
        <p:spPr>
          <a:xfrm>
            <a:off x="677333" y="1194955"/>
            <a:ext cx="11178693" cy="4846407"/>
          </a:xfrm>
        </p:spPr>
        <p:txBody>
          <a:bodyPr/>
          <a:lstStyle/>
          <a:p>
            <a:endParaRPr lang="en-IN" dirty="0"/>
          </a:p>
          <a:p>
            <a:r>
              <a:rPr lang="en-IN" dirty="0"/>
              <a:t>CSS Box Model: https://</a:t>
            </a:r>
            <a:r>
              <a:rPr lang="en-IN" dirty="0" smtClean="0"/>
              <a:t>developer.mozilla.org/en-US/docs/Learn/CSS/Introduction_to_CSS/Box_model</a:t>
            </a:r>
            <a:endParaRPr lang="en-IN" dirty="0"/>
          </a:p>
          <a:p>
            <a:r>
              <a:rPr lang="en-IN" dirty="0"/>
              <a:t>box-sizing : https://</a:t>
            </a:r>
            <a:r>
              <a:rPr lang="en-IN" dirty="0" smtClean="0"/>
              <a:t>developer.mozilla.org/en-US/docs/Web/CSS/box-sizing</a:t>
            </a:r>
            <a:endParaRPr lang="en-IN" dirty="0"/>
          </a:p>
          <a:p>
            <a:r>
              <a:rPr lang="en-IN" dirty="0"/>
              <a:t>More on height &amp; width: https://www.w3schools.com/css/css_dimension.asp</a:t>
            </a:r>
          </a:p>
          <a:p>
            <a:r>
              <a:rPr lang="en-IN" dirty="0"/>
              <a:t>The display  Property: https://developer.mozilla.org/en-US/docs/Web/CSS/display</a:t>
            </a:r>
          </a:p>
          <a:p>
            <a:r>
              <a:rPr lang="en-IN" dirty="0"/>
              <a:t>Pseudo Classes on the MDN: https://developer.mozilla.org/en-US/docs/Web/CSS/Pseudo-classes</a:t>
            </a:r>
          </a:p>
          <a:p>
            <a:r>
              <a:rPr lang="en-IN" dirty="0"/>
              <a:t>Dive deeper into Pseudo Elements: https://developer.mozilla.org/en-US/docs/Web/CSS/Pseudo-elements</a:t>
            </a:r>
          </a:p>
          <a:p>
            <a:endParaRPr lang="en-IN" dirty="0"/>
          </a:p>
          <a:p>
            <a:endParaRPr lang="en-GB" dirty="0"/>
          </a:p>
        </p:txBody>
      </p:sp>
    </p:spTree>
    <p:extLst>
      <p:ext uri="{BB962C8B-B14F-4D97-AF65-F5344CB8AC3E}">
        <p14:creationId xmlns:p14="http://schemas.microsoft.com/office/powerpoint/2010/main" val="19582386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8" y="2637781"/>
            <a:ext cx="9615995" cy="1320800"/>
          </a:xfrm>
        </p:spPr>
        <p:txBody>
          <a:bodyPr/>
          <a:lstStyle/>
          <a:p>
            <a:r>
              <a:rPr lang="en-IN" dirty="0" smtClean="0"/>
              <a:t>Section </a:t>
            </a:r>
            <a:r>
              <a:rPr lang="en-IN" dirty="0"/>
              <a:t>-4 -:More on Selectors &amp; CSS Features</a:t>
            </a:r>
            <a:endParaRPr lang="en-GB" dirty="0"/>
          </a:p>
        </p:txBody>
      </p:sp>
    </p:spTree>
    <p:extLst>
      <p:ext uri="{BB962C8B-B14F-4D97-AF65-F5344CB8AC3E}">
        <p14:creationId xmlns:p14="http://schemas.microsoft.com/office/powerpoint/2010/main" val="330058513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31618"/>
            <a:ext cx="10368202" cy="658091"/>
          </a:xfrm>
        </p:spPr>
        <p:txBody>
          <a:bodyPr/>
          <a:lstStyle/>
          <a:p>
            <a:r>
              <a:rPr lang="en-IN" dirty="0"/>
              <a:t>Using Multiple CSS Classes &amp; Combined Selectors</a:t>
            </a:r>
            <a:endParaRPr lang="en-GB" dirty="0"/>
          </a:p>
        </p:txBody>
      </p:sp>
      <p:sp>
        <p:nvSpPr>
          <p:cNvPr id="3" name="Content Placeholder 2"/>
          <p:cNvSpPr>
            <a:spLocks noGrp="1"/>
          </p:cNvSpPr>
          <p:nvPr>
            <p:ph idx="1"/>
          </p:nvPr>
        </p:nvSpPr>
        <p:spPr>
          <a:xfrm>
            <a:off x="677334" y="903289"/>
            <a:ext cx="10939702" cy="5954711"/>
          </a:xfrm>
        </p:spPr>
        <p:txBody>
          <a:bodyPr>
            <a:normAutofit fontScale="92500" lnSpcReduction="10000"/>
          </a:bodyPr>
          <a:lstStyle/>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pPr marL="0" indent="0">
              <a:buNone/>
            </a:pPr>
            <a:endParaRPr lang="en-IN" dirty="0"/>
          </a:p>
          <a:p>
            <a:pPr marL="0" indent="0">
              <a:buNone/>
            </a:pPr>
            <a:endParaRPr lang="en-IN" dirty="0" smtClean="0"/>
          </a:p>
          <a:p>
            <a:r>
              <a:rPr lang="en-IN" dirty="0" smtClean="0"/>
              <a:t>We can use Multiple classes on one element</a:t>
            </a:r>
          </a:p>
          <a:p>
            <a:r>
              <a:rPr lang="en-IN" dirty="0" smtClean="0"/>
              <a:t>So the two rules here will be applied on the element and in case of a conflicting rule normal specificity and ordering rules will hold.</a:t>
            </a:r>
          </a:p>
          <a:p>
            <a:r>
              <a:rPr lang="en-IN" dirty="0" smtClean="0"/>
              <a:t>In the second selector we will notice that there is no space between the tag(a) and class(active) in </a:t>
            </a:r>
            <a:r>
              <a:rPr lang="en-IN" dirty="0" err="1" smtClean="0"/>
              <a:t>css</a:t>
            </a:r>
            <a:r>
              <a:rPr lang="en-IN" dirty="0" smtClean="0"/>
              <a:t> they are separated by a dot(.).This is not a </a:t>
            </a:r>
            <a:r>
              <a:rPr lang="en-IN" dirty="0" err="1" smtClean="0"/>
              <a:t>combinator</a:t>
            </a:r>
            <a:r>
              <a:rPr lang="en-IN" dirty="0" smtClean="0"/>
              <a:t> it is used to target an anchor tag which has the active </a:t>
            </a:r>
            <a:r>
              <a:rPr lang="en-IN" dirty="0" err="1" smtClean="0"/>
              <a:t>class.This</a:t>
            </a:r>
            <a:r>
              <a:rPr lang="en-IN" dirty="0" smtClean="0"/>
              <a:t> concept is not limited to </a:t>
            </a:r>
            <a:r>
              <a:rPr lang="en-IN" dirty="0" err="1" smtClean="0"/>
              <a:t>tag.class</a:t>
            </a:r>
            <a:r>
              <a:rPr lang="en-IN" dirty="0" smtClean="0"/>
              <a:t> selector we can combine </a:t>
            </a:r>
            <a:r>
              <a:rPr lang="en-IN" dirty="0" err="1" smtClean="0"/>
              <a:t>class.class</a:t>
            </a:r>
            <a:r>
              <a:rPr lang="en-IN" dirty="0" smtClean="0"/>
              <a:t> or </a:t>
            </a:r>
            <a:r>
              <a:rPr lang="en-IN" dirty="0" err="1" smtClean="0"/>
              <a:t>tag.class.class</a:t>
            </a:r>
            <a:r>
              <a:rPr lang="en-IN" dirty="0"/>
              <a:t> </a:t>
            </a:r>
            <a:r>
              <a:rPr lang="en-IN" dirty="0" smtClean="0"/>
              <a:t>, class.id  </a:t>
            </a:r>
            <a:r>
              <a:rPr lang="en-IN" dirty="0" err="1" smtClean="0"/>
              <a:t>etc</a:t>
            </a:r>
            <a:r>
              <a:rPr lang="en-IN" dirty="0" smtClean="0"/>
              <a:t> this concept is called selector </a:t>
            </a:r>
            <a:r>
              <a:rPr lang="en-IN" dirty="0" err="1" smtClean="0"/>
              <a:t>chaining.here</a:t>
            </a:r>
            <a:r>
              <a:rPr lang="en-IN" dirty="0" smtClean="0"/>
              <a:t> the difference to </a:t>
            </a:r>
            <a:r>
              <a:rPr lang="en-IN" dirty="0" err="1" smtClean="0"/>
              <a:t>combinator</a:t>
            </a:r>
            <a:r>
              <a:rPr lang="en-IN" dirty="0" smtClean="0"/>
              <a:t> is that the different parts of the </a:t>
            </a:r>
            <a:r>
              <a:rPr lang="en-IN" dirty="0" err="1" smtClean="0"/>
              <a:t>selctor</a:t>
            </a:r>
            <a:r>
              <a:rPr lang="en-IN" dirty="0" smtClean="0"/>
              <a:t> are not nested they are essentially pointing to same element</a:t>
            </a:r>
            <a:endParaRPr lang="en-GB" dirty="0"/>
          </a:p>
        </p:txBody>
      </p:sp>
      <p:sp>
        <p:nvSpPr>
          <p:cNvPr id="4" name="Rectangle 3"/>
          <p:cNvSpPr/>
          <p:nvPr/>
        </p:nvSpPr>
        <p:spPr>
          <a:xfrm>
            <a:off x="3700126" y="2034820"/>
            <a:ext cx="4322618" cy="2015837"/>
          </a:xfrm>
          <a:prstGeom prst="rect">
            <a:avLst/>
          </a:prstGeom>
          <a:solidFill>
            <a:srgbClr val="FFFF81"/>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solidFill>
                  <a:schemeClr val="tx1"/>
                </a:solidFill>
              </a:rPr>
              <a:t>&lt;div</a:t>
            </a:r>
            <a:r>
              <a:rPr lang="en-IN" dirty="0" smtClean="0">
                <a:solidFill>
                  <a:schemeClr val="tx1"/>
                </a:solidFill>
              </a:rPr>
              <a:t> class=“class1 class2”  &gt;</a:t>
            </a:r>
          </a:p>
          <a:p>
            <a:pPr algn="ctr"/>
            <a:endParaRPr lang="en-IN" dirty="0">
              <a:solidFill>
                <a:schemeClr val="tx1"/>
              </a:solidFill>
            </a:endParaRPr>
          </a:p>
          <a:p>
            <a:pPr algn="ctr"/>
            <a:r>
              <a:rPr lang="en-IN" dirty="0" smtClean="0">
                <a:solidFill>
                  <a:schemeClr val="tx1"/>
                </a:solidFill>
              </a:rPr>
              <a:t>&lt;a </a:t>
            </a:r>
            <a:r>
              <a:rPr lang="en-IN" dirty="0" err="1" smtClean="0">
                <a:solidFill>
                  <a:schemeClr val="tx1"/>
                </a:solidFill>
              </a:rPr>
              <a:t>href</a:t>
            </a:r>
            <a:r>
              <a:rPr lang="en-IN" dirty="0" smtClean="0">
                <a:solidFill>
                  <a:schemeClr val="tx1"/>
                </a:solidFill>
              </a:rPr>
              <a:t>=“#” class=“active”  &gt;</a:t>
            </a:r>
            <a:endParaRPr lang="en-GB" dirty="0">
              <a:solidFill>
                <a:schemeClr val="tx1"/>
              </a:solidFill>
            </a:endParaRPr>
          </a:p>
        </p:txBody>
      </p:sp>
      <p:sp>
        <p:nvSpPr>
          <p:cNvPr id="5" name="Rectangle 4"/>
          <p:cNvSpPr/>
          <p:nvPr/>
        </p:nvSpPr>
        <p:spPr>
          <a:xfrm>
            <a:off x="5517574" y="2586617"/>
            <a:ext cx="1579418" cy="374072"/>
          </a:xfrm>
          <a:prstGeom prst="rect">
            <a:avLst/>
          </a:prstGeom>
          <a:solidFill>
            <a:schemeClr val="accent1">
              <a:alpha val="0"/>
            </a:schemeClr>
          </a:solidFill>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Straight Connector 6"/>
          <p:cNvCxnSpPr>
            <a:stCxn id="5" idx="0"/>
          </p:cNvCxnSpPr>
          <p:nvPr/>
        </p:nvCxnSpPr>
        <p:spPr>
          <a:xfrm flipV="1">
            <a:off x="6307283" y="1713780"/>
            <a:ext cx="0" cy="872837"/>
          </a:xfrm>
          <a:prstGeom prst="line">
            <a:avLst/>
          </a:prstGeom>
          <a:ln w="25400"/>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flipH="1">
            <a:off x="3054927" y="1719695"/>
            <a:ext cx="3252356" cy="10652"/>
          </a:xfrm>
          <a:prstGeom prst="line">
            <a:avLst/>
          </a:prstGeom>
          <a:ln w="25400"/>
        </p:spPr>
        <p:style>
          <a:lnRef idx="1">
            <a:schemeClr val="dk1"/>
          </a:lnRef>
          <a:fillRef idx="0">
            <a:schemeClr val="dk1"/>
          </a:fillRef>
          <a:effectRef idx="0">
            <a:schemeClr val="dk1"/>
          </a:effectRef>
          <a:fontRef idx="minor">
            <a:schemeClr val="tx1"/>
          </a:fontRef>
        </p:style>
      </p:cxnSp>
      <p:sp>
        <p:nvSpPr>
          <p:cNvPr id="11" name="Rectangle 10"/>
          <p:cNvSpPr/>
          <p:nvPr/>
        </p:nvSpPr>
        <p:spPr>
          <a:xfrm>
            <a:off x="904009" y="1246190"/>
            <a:ext cx="2150918" cy="1527463"/>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.class1 {…}</a:t>
            </a:r>
          </a:p>
          <a:p>
            <a:pPr algn="ctr"/>
            <a:endParaRPr lang="en-IN" dirty="0" smtClean="0">
              <a:solidFill>
                <a:schemeClr val="tx1"/>
              </a:solidFill>
            </a:endParaRPr>
          </a:p>
          <a:p>
            <a:pPr algn="ctr"/>
            <a:r>
              <a:rPr lang="en-IN" dirty="0" smtClean="0">
                <a:solidFill>
                  <a:schemeClr val="tx1"/>
                </a:solidFill>
              </a:rPr>
              <a:t>.class2 {…}</a:t>
            </a:r>
            <a:endParaRPr lang="en-GB" dirty="0">
              <a:solidFill>
                <a:schemeClr val="tx1"/>
              </a:solidFill>
            </a:endParaRPr>
          </a:p>
        </p:txBody>
      </p:sp>
      <p:sp>
        <p:nvSpPr>
          <p:cNvPr id="13" name="Rectangle 12"/>
          <p:cNvSpPr/>
          <p:nvPr/>
        </p:nvSpPr>
        <p:spPr>
          <a:xfrm>
            <a:off x="5607628" y="3115832"/>
            <a:ext cx="1579418" cy="374072"/>
          </a:xfrm>
          <a:prstGeom prst="rect">
            <a:avLst/>
          </a:prstGeom>
          <a:solidFill>
            <a:schemeClr val="accent1">
              <a:alpha val="0"/>
            </a:schemeClr>
          </a:solidFill>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8808508" y="3116912"/>
            <a:ext cx="2150918" cy="1527463"/>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chemeClr val="tx1"/>
                </a:solidFill>
              </a:rPr>
              <a:t>a.active</a:t>
            </a:r>
            <a:r>
              <a:rPr lang="en-IN" dirty="0" smtClean="0">
                <a:solidFill>
                  <a:schemeClr val="tx1"/>
                </a:solidFill>
              </a:rPr>
              <a:t> {…}</a:t>
            </a:r>
            <a:endParaRPr lang="en-GB" dirty="0">
              <a:solidFill>
                <a:schemeClr val="tx1"/>
              </a:solidFill>
            </a:endParaRPr>
          </a:p>
        </p:txBody>
      </p:sp>
      <p:cxnSp>
        <p:nvCxnSpPr>
          <p:cNvPr id="16" name="Straight Connector 15"/>
          <p:cNvCxnSpPr/>
          <p:nvPr/>
        </p:nvCxnSpPr>
        <p:spPr>
          <a:xfrm flipV="1">
            <a:off x="6490855" y="3489904"/>
            <a:ext cx="0" cy="872837"/>
          </a:xfrm>
          <a:prstGeom prst="line">
            <a:avLst/>
          </a:prstGeom>
          <a:ln w="25400"/>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flipH="1">
            <a:off x="6490856" y="4355130"/>
            <a:ext cx="2253575" cy="16567"/>
          </a:xfrm>
          <a:prstGeom prst="line">
            <a:avLst/>
          </a:prstGeom>
          <a:ln w="254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34155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anim calcmode="lin" valueType="num">
                                      <p:cBhvr additive="base">
                                        <p:cTn id="1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par>
                                <p:cTn id="31" presetID="1"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fill="hold"/>
                                        <p:tgtEl>
                                          <p:spTgt spid="16"/>
                                        </p:tgtEl>
                                        <p:attrNameLst>
                                          <p:attrName>ppt_x</p:attrName>
                                        </p:attrNameLst>
                                      </p:cBhvr>
                                      <p:tavLst>
                                        <p:tav tm="0">
                                          <p:val>
                                            <p:strVal val="#ppt_x"/>
                                          </p:val>
                                        </p:tav>
                                        <p:tav tm="100000">
                                          <p:val>
                                            <p:strVal val="#ppt_x"/>
                                          </p:val>
                                        </p:tav>
                                      </p:tavLst>
                                    </p:anim>
                                    <p:anim calcmode="lin" valueType="num">
                                      <p:cBhvr additive="base">
                                        <p:cTn id="42" dur="500" fill="hold"/>
                                        <p:tgtEl>
                                          <p:spTgt spid="16"/>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ppt_x"/>
                                          </p:val>
                                        </p:tav>
                                        <p:tav tm="100000">
                                          <p:val>
                                            <p:strVal val="#ppt_x"/>
                                          </p:val>
                                        </p:tav>
                                      </p:tavLst>
                                    </p:anim>
                                    <p:anim calcmode="lin" valueType="num">
                                      <p:cBhvr additive="base">
                                        <p:cTn id="46" dur="500" fill="hold"/>
                                        <p:tgtEl>
                                          <p:spTgt spid="17"/>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par>
                                <p:cTn id="51" presetID="1" presetClass="entr" presetSubtype="0" fill="hold" nodeType="withEffect">
                                  <p:stCondLst>
                                    <p:cond delay="0"/>
                                  </p:stCondLst>
                                  <p:childTnLst>
                                    <p:set>
                                      <p:cBhvr>
                                        <p:cTn id="5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1" grpId="0" animBg="1"/>
      <p:bldP spid="13" grpId="0" animBg="1"/>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a:t>
            </a:r>
            <a:r>
              <a:rPr lang="en-IN" dirty="0"/>
              <a:t>2 -:Diving Into the Basics of CSS</a:t>
            </a:r>
            <a:endParaRPr lang="en-GB" dirty="0"/>
          </a:p>
        </p:txBody>
      </p:sp>
    </p:spTree>
    <p:extLst>
      <p:ext uri="{BB962C8B-B14F-4D97-AF65-F5344CB8AC3E}">
        <p14:creationId xmlns:p14="http://schemas.microsoft.com/office/powerpoint/2010/main" val="36400614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415" y="128953"/>
            <a:ext cx="11699631" cy="738555"/>
          </a:xfrm>
        </p:spPr>
        <p:txBody>
          <a:bodyPr/>
          <a:lstStyle/>
          <a:p>
            <a:r>
              <a:rPr lang="en-IN" dirty="0"/>
              <a:t>Using Multiple CSS Classes &amp; Combined </a:t>
            </a:r>
            <a:r>
              <a:rPr lang="en-IN" dirty="0" smtClean="0"/>
              <a:t>Selectors Cont..</a:t>
            </a:r>
            <a:endParaRPr lang="en-GB" dirty="0"/>
          </a:p>
        </p:txBody>
      </p:sp>
      <p:sp>
        <p:nvSpPr>
          <p:cNvPr id="3" name="Content Placeholder 2"/>
          <p:cNvSpPr>
            <a:spLocks noGrp="1"/>
          </p:cNvSpPr>
          <p:nvPr>
            <p:ph idx="1"/>
          </p:nvPr>
        </p:nvSpPr>
        <p:spPr>
          <a:xfrm>
            <a:off x="677334" y="1019908"/>
            <a:ext cx="10987128" cy="5709137"/>
          </a:xfrm>
        </p:spPr>
        <p:txBody>
          <a:bodyPr>
            <a:normAutofit/>
          </a:bodyPr>
          <a:lstStyle/>
          <a:p>
            <a:r>
              <a:rPr lang="en-IN" dirty="0" smtClean="0"/>
              <a:t>We will find some html and </a:t>
            </a:r>
            <a:r>
              <a:rPr lang="en-IN" dirty="0" err="1" smtClean="0"/>
              <a:t>css</a:t>
            </a:r>
            <a:r>
              <a:rPr lang="en-IN" dirty="0" smtClean="0"/>
              <a:t> code in this commit in the </a:t>
            </a:r>
            <a:r>
              <a:rPr lang="en-IN" dirty="0" err="1" smtClean="0"/>
              <a:t>repository,we</a:t>
            </a:r>
            <a:r>
              <a:rPr lang="en-IN" dirty="0" smtClean="0"/>
              <a:t> have a </a:t>
            </a:r>
            <a:r>
              <a:rPr lang="en-IN" dirty="0" err="1" smtClean="0"/>
              <a:t>nav</a:t>
            </a:r>
            <a:r>
              <a:rPr lang="en-IN" dirty="0" smtClean="0"/>
              <a:t> with two links and then two sections with p tags in our index.html</a:t>
            </a:r>
          </a:p>
          <a:p>
            <a:r>
              <a:rPr lang="en-IN" dirty="0" smtClean="0"/>
              <a:t>In our main.css some basic styling is applied using tag and class selectors like margin background font padding border test-decoration etc.</a:t>
            </a:r>
          </a:p>
          <a:p>
            <a:r>
              <a:rPr lang="en-IN" dirty="0" smtClean="0"/>
              <a:t>We don’t have an element with two classes yet lets create this by adding a class highlighted to section1</a:t>
            </a:r>
          </a:p>
          <a:p>
            <a:r>
              <a:rPr lang="en-IN" dirty="0" smtClean="0"/>
              <a:t>The two classes here are separated just by a whitespace and they are independent of each other both of them can be reused anywhere</a:t>
            </a:r>
          </a:p>
          <a:p>
            <a:r>
              <a:rPr lang="en-IN" dirty="0" smtClean="0"/>
              <a:t>If two classes define a conflicting rule the normal specificity and ordering rule will apply and therefore whichever class is selected last in our main.css will override the property</a:t>
            </a:r>
          </a:p>
          <a:p>
            <a:r>
              <a:rPr lang="en-IN" dirty="0" smtClean="0"/>
              <a:t>To show this lets create a selector for our highlighted class below the .main-section class selector and override the border property to set it to 2px solid orange.</a:t>
            </a:r>
          </a:p>
          <a:p>
            <a:r>
              <a:rPr lang="en-IN" dirty="0" smtClean="0"/>
              <a:t>We will see that both classes are applied and highlighted class will override the border property as it comes last in the main.css file if we switch the order main-section will override the border property</a:t>
            </a:r>
          </a:p>
          <a:p>
            <a:r>
              <a:rPr lang="en-IN" dirty="0" smtClean="0"/>
              <a:t>Lets now have a look at the combined selector the first &lt;a&gt; tag in our </a:t>
            </a:r>
            <a:r>
              <a:rPr lang="en-IN" dirty="0" err="1" smtClean="0"/>
              <a:t>nav</a:t>
            </a:r>
            <a:r>
              <a:rPr lang="en-IN" dirty="0" smtClean="0"/>
              <a:t> has a class active lets use that to create a combined selector and  add a purple </a:t>
            </a:r>
            <a:r>
              <a:rPr lang="en-IN" dirty="0" err="1" smtClean="0"/>
              <a:t>color</a:t>
            </a:r>
            <a:r>
              <a:rPr lang="en-IN" dirty="0" smtClean="0"/>
              <a:t> to it we will see that the first link has a purple </a:t>
            </a:r>
            <a:r>
              <a:rPr lang="en-IN" dirty="0" err="1" smtClean="0"/>
              <a:t>color</a:t>
            </a:r>
            <a:r>
              <a:rPr lang="en-IN" dirty="0" smtClean="0"/>
              <a:t> now</a:t>
            </a:r>
            <a:endParaRPr lang="en-GB" dirty="0"/>
          </a:p>
        </p:txBody>
      </p:sp>
    </p:spTree>
    <p:extLst>
      <p:ext uri="{BB962C8B-B14F-4D97-AF65-F5344CB8AC3E}">
        <p14:creationId xmlns:p14="http://schemas.microsoft.com/office/powerpoint/2010/main" val="22369945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16" y="121227"/>
            <a:ext cx="8596668" cy="564573"/>
          </a:xfrm>
        </p:spPr>
        <p:txBody>
          <a:bodyPr>
            <a:normAutofit fontScale="90000"/>
          </a:bodyPr>
          <a:lstStyle/>
          <a:p>
            <a:r>
              <a:rPr lang="en-GB" dirty="0"/>
              <a:t>Classes or IDs?</a:t>
            </a:r>
          </a:p>
        </p:txBody>
      </p:sp>
      <p:sp>
        <p:nvSpPr>
          <p:cNvPr id="3" name="Content Placeholder 2"/>
          <p:cNvSpPr>
            <a:spLocks noGrp="1"/>
          </p:cNvSpPr>
          <p:nvPr>
            <p:ph idx="1"/>
          </p:nvPr>
        </p:nvSpPr>
        <p:spPr>
          <a:xfrm>
            <a:off x="677333" y="841665"/>
            <a:ext cx="11033221" cy="5891644"/>
          </a:xfrm>
        </p:spPr>
        <p:txBody>
          <a:bodyPr/>
          <a:lstStyle/>
          <a:p>
            <a:r>
              <a:rPr lang="en-GB" dirty="0" err="1" smtClean="0"/>
              <a:t>Css</a:t>
            </a:r>
            <a:r>
              <a:rPr lang="en-GB" dirty="0" smtClean="0"/>
              <a:t> Classes are re-usable. Classes allow us to name and mark things for styling purposes only . Although they can be used in conjunction with </a:t>
            </a:r>
            <a:r>
              <a:rPr lang="en-GB" dirty="0" err="1" smtClean="0"/>
              <a:t>js</a:t>
            </a:r>
            <a:r>
              <a:rPr lang="en-GB" dirty="0" smtClean="0"/>
              <a:t> to interact with the </a:t>
            </a:r>
            <a:r>
              <a:rPr lang="en-GB" dirty="0" err="1" smtClean="0"/>
              <a:t>dom</a:t>
            </a:r>
            <a:r>
              <a:rPr lang="en-GB" dirty="0" smtClean="0"/>
              <a:t> but that interaction is usually styling related. Classes are something really connected to </a:t>
            </a:r>
            <a:r>
              <a:rPr lang="en-GB" dirty="0" err="1" smtClean="0"/>
              <a:t>css</a:t>
            </a:r>
            <a:r>
              <a:rPr lang="en-GB" dirty="0" smtClean="0"/>
              <a:t> and therefore using a class to style something is rarely wrong and thus usually they should be the first pick for styling an element.</a:t>
            </a:r>
          </a:p>
          <a:p>
            <a:r>
              <a:rPr lang="en-GB" dirty="0" smtClean="0"/>
              <a:t>Using tag selectors it is easy to mess up things like for example you styled an h1 tag using a tag selector and the same style got applied to another h1 tag that you didn’t want to style . So try to use tag selectors for only some generic styles that should apply to every tag of that type.</a:t>
            </a:r>
          </a:p>
          <a:p>
            <a:r>
              <a:rPr lang="en-GB" dirty="0" smtClean="0"/>
              <a:t>Id selectors are also a decent choice if we want to style a unique element using an id it is a decent choice , but id’s also have a non </a:t>
            </a:r>
            <a:r>
              <a:rPr lang="en-GB" dirty="0" err="1" smtClean="0"/>
              <a:t>css</a:t>
            </a:r>
            <a:r>
              <a:rPr lang="en-GB" dirty="0" smtClean="0"/>
              <a:t> meaning they are not used only for styling purposes ,therefore using an id just to apply a style is not recommended and we should use a class instead even though such a class might not be reused.</a:t>
            </a:r>
          </a:p>
          <a:p>
            <a:endParaRPr lang="en-GB" dirty="0" smtClean="0"/>
          </a:p>
          <a:p>
            <a:endParaRPr lang="en-GB" dirty="0" smtClean="0"/>
          </a:p>
          <a:p>
            <a:endParaRPr lang="en-GB" dirty="0" smtClean="0"/>
          </a:p>
          <a:p>
            <a:endParaRPr lang="en-GB" dirty="0" smtClean="0"/>
          </a:p>
          <a:p>
            <a:endParaRPr lang="en-GB" dirty="0"/>
          </a:p>
        </p:txBody>
      </p:sp>
    </p:spTree>
    <p:extLst>
      <p:ext uri="{BB962C8B-B14F-4D97-AF65-F5344CB8AC3E}">
        <p14:creationId xmlns:p14="http://schemas.microsoft.com/office/powerpoint/2010/main" val="295745961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7497" y="121228"/>
            <a:ext cx="8596668" cy="512618"/>
          </a:xfrm>
        </p:spPr>
        <p:txBody>
          <a:bodyPr>
            <a:normAutofit fontScale="90000"/>
          </a:bodyPr>
          <a:lstStyle/>
          <a:p>
            <a:r>
              <a:rPr lang="en-GB" dirty="0" smtClean="0"/>
              <a:t>(Not) using </a:t>
            </a:r>
            <a:r>
              <a:rPr lang="en-GB" dirty="0"/>
              <a:t>!important</a:t>
            </a:r>
          </a:p>
        </p:txBody>
      </p:sp>
      <p:sp>
        <p:nvSpPr>
          <p:cNvPr id="3" name="Content Placeholder 2"/>
          <p:cNvSpPr>
            <a:spLocks noGrp="1"/>
          </p:cNvSpPr>
          <p:nvPr>
            <p:ph idx="1"/>
          </p:nvPr>
        </p:nvSpPr>
        <p:spPr>
          <a:xfrm>
            <a:off x="677334" y="883227"/>
            <a:ext cx="11251430" cy="5735782"/>
          </a:xfrm>
        </p:spPr>
        <p:txBody>
          <a:bodyPr/>
          <a:lstStyle/>
          <a:p>
            <a:r>
              <a:rPr lang="en-IN" dirty="0" smtClean="0"/>
              <a:t>If we add !important to the value of a rule in </a:t>
            </a:r>
            <a:r>
              <a:rPr lang="en-IN" dirty="0" err="1" smtClean="0"/>
              <a:t>css</a:t>
            </a:r>
            <a:r>
              <a:rPr lang="en-IN" dirty="0" smtClean="0"/>
              <a:t> after the value and before the ; it is called important it is used to override  all specificity and other selectors.</a:t>
            </a:r>
          </a:p>
          <a:p>
            <a:r>
              <a:rPr lang="en-IN" dirty="0" smtClean="0"/>
              <a:t>In general don’t use !important ,use specificity and rules  to style you website according  to your needs and to write better CSS code in the end.</a:t>
            </a:r>
          </a:p>
          <a:p>
            <a:r>
              <a:rPr lang="en-IN" dirty="0"/>
              <a:t> </a:t>
            </a:r>
            <a:r>
              <a:rPr lang="en-IN" dirty="0" smtClean="0"/>
              <a:t>It leads to bad code. It should be used  only in very rare some edge cases like badly written third party </a:t>
            </a:r>
            <a:r>
              <a:rPr lang="en-IN" dirty="0" err="1" smtClean="0"/>
              <a:t>css</a:t>
            </a:r>
            <a:r>
              <a:rPr lang="en-IN" dirty="0" smtClean="0"/>
              <a:t> </a:t>
            </a:r>
            <a:r>
              <a:rPr lang="en-IN" dirty="0" err="1" smtClean="0"/>
              <a:t>etc</a:t>
            </a:r>
            <a:endParaRPr lang="en-IN" dirty="0" smtClean="0"/>
          </a:p>
          <a:p>
            <a:r>
              <a:rPr lang="en-IN" dirty="0" smtClean="0"/>
              <a:t>Lets see this in action in our main.css file the border defined in highlighted class selector overrides the one defined in main-section selector but if we add !important to it we will see that the border defined with !important always takes precedence. If we have some other overridden rule like height in highlighted they would still override</a:t>
            </a:r>
          </a:p>
          <a:p>
            <a:endParaRPr lang="en-GB" dirty="0"/>
          </a:p>
        </p:txBody>
      </p:sp>
    </p:spTree>
    <p:extLst>
      <p:ext uri="{BB962C8B-B14F-4D97-AF65-F5344CB8AC3E}">
        <p14:creationId xmlns:p14="http://schemas.microsoft.com/office/powerpoint/2010/main" val="142004394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100445"/>
            <a:ext cx="8596668" cy="668482"/>
          </a:xfrm>
        </p:spPr>
        <p:txBody>
          <a:bodyPr/>
          <a:lstStyle/>
          <a:p>
            <a:r>
              <a:rPr lang="en-IN" dirty="0"/>
              <a:t>Selecting the Opposite with :not()</a:t>
            </a:r>
            <a:endParaRPr lang="en-GB" dirty="0"/>
          </a:p>
        </p:txBody>
      </p:sp>
      <p:sp>
        <p:nvSpPr>
          <p:cNvPr id="3" name="Content Placeholder 2"/>
          <p:cNvSpPr>
            <a:spLocks noGrp="1"/>
          </p:cNvSpPr>
          <p:nvPr>
            <p:ph idx="1"/>
          </p:nvPr>
        </p:nvSpPr>
        <p:spPr>
          <a:xfrm>
            <a:off x="677333" y="945573"/>
            <a:ext cx="11126739" cy="5704609"/>
          </a:xfrm>
        </p:spPr>
        <p:txBody>
          <a:bodyPr>
            <a:normAutofit fontScale="92500" lnSpcReduction="10000"/>
          </a:bodyPr>
          <a:lstStyle/>
          <a:p>
            <a:r>
              <a:rPr lang="en-IN" dirty="0" smtClean="0"/>
              <a:t>In the last section we had a look at pseudo classes.</a:t>
            </a:r>
          </a:p>
          <a:p>
            <a:r>
              <a:rPr lang="en-IN" dirty="0" smtClean="0"/>
              <a:t>Lets take a look at one such class not</a:t>
            </a:r>
          </a:p>
          <a:p>
            <a:r>
              <a:rPr lang="en-IN" dirty="0" smtClean="0"/>
              <a:t>Not is an interesting pseudo class as it allows us to reverse a certain rule or exclude a certain selector</a:t>
            </a:r>
          </a:p>
          <a:p>
            <a:r>
              <a:rPr lang="en-IN" dirty="0" smtClean="0"/>
              <a:t>The syntax used is :not(selector) this will select everything that is not the selector passed in the parenthesis</a:t>
            </a:r>
          </a:p>
          <a:p>
            <a:r>
              <a:rPr lang="en-IN" dirty="0" smtClean="0"/>
              <a:t>Some browsers support more complex selectors inside the parenthesis but most browsers don’t.</a:t>
            </a:r>
          </a:p>
          <a:p>
            <a:r>
              <a:rPr lang="en-IN" dirty="0" smtClean="0"/>
              <a:t>As per </a:t>
            </a:r>
            <a:r>
              <a:rPr lang="en-IN" dirty="0" err="1" smtClean="0"/>
              <a:t>mdn</a:t>
            </a:r>
            <a:r>
              <a:rPr lang="en-IN" dirty="0" smtClean="0"/>
              <a:t> reference “The ability to list more than one selector in not is experimental and not yet widely supported”</a:t>
            </a:r>
          </a:p>
          <a:p>
            <a:r>
              <a:rPr lang="en-IN" dirty="0" smtClean="0"/>
              <a:t>Lets see it in action</a:t>
            </a:r>
          </a:p>
          <a:p>
            <a:r>
              <a:rPr lang="en-IN" dirty="0" smtClean="0"/>
              <a:t>Lets select all anchor tags that don’t have the active class so we will write the selector as </a:t>
            </a:r>
          </a:p>
          <a:p>
            <a:pPr lvl="1"/>
            <a:r>
              <a:rPr lang="en-IN" dirty="0" smtClean="0"/>
              <a:t>a:not(.active)</a:t>
            </a:r>
          </a:p>
          <a:p>
            <a:r>
              <a:rPr lang="en-IN" dirty="0" smtClean="0"/>
              <a:t>Lets give this selector a </a:t>
            </a:r>
            <a:r>
              <a:rPr lang="en-IN" dirty="0" err="1" smtClean="0"/>
              <a:t>color</a:t>
            </a:r>
            <a:r>
              <a:rPr lang="en-IN" dirty="0" smtClean="0"/>
              <a:t> blue and we will notice that the second anchor tag that does not have the active class is blue in </a:t>
            </a:r>
            <a:r>
              <a:rPr lang="en-IN" dirty="0" err="1" smtClean="0"/>
              <a:t>color</a:t>
            </a:r>
            <a:endParaRPr lang="en-IN" dirty="0" smtClean="0"/>
          </a:p>
          <a:p>
            <a:r>
              <a:rPr lang="en-IN" dirty="0" smtClean="0"/>
              <a:t>It can be really handy in some cases but often you can find a positive way to write such a rule.</a:t>
            </a:r>
          </a:p>
          <a:p>
            <a:r>
              <a:rPr lang="en-IN" dirty="0" smtClean="0"/>
              <a:t>Like in this case we can set a blue </a:t>
            </a:r>
            <a:r>
              <a:rPr lang="en-IN" dirty="0" err="1" smtClean="0"/>
              <a:t>color</a:t>
            </a:r>
            <a:r>
              <a:rPr lang="en-IN" dirty="0" smtClean="0"/>
              <a:t> for all anchor tags and override it for </a:t>
            </a:r>
            <a:r>
              <a:rPr lang="en-IN" dirty="0" err="1" smtClean="0"/>
              <a:t>a.active</a:t>
            </a:r>
            <a:r>
              <a:rPr lang="en-IN" dirty="0" smtClean="0"/>
              <a:t> and since this selector offers more information it will override the default rule as it will have higher specificity.</a:t>
            </a:r>
          </a:p>
          <a:p>
            <a:r>
              <a:rPr lang="en-IN" dirty="0" smtClean="0"/>
              <a:t>From a performance </a:t>
            </a:r>
            <a:r>
              <a:rPr lang="en-IN" dirty="0" err="1" smtClean="0"/>
              <a:t>prespective</a:t>
            </a:r>
            <a:r>
              <a:rPr lang="en-IN" dirty="0" smtClean="0"/>
              <a:t> writing a positive rule is better than writing a not rule</a:t>
            </a:r>
          </a:p>
          <a:p>
            <a:endParaRPr lang="en-GB" dirty="0"/>
          </a:p>
        </p:txBody>
      </p:sp>
    </p:spTree>
    <p:extLst>
      <p:ext uri="{BB962C8B-B14F-4D97-AF65-F5344CB8AC3E}">
        <p14:creationId xmlns:p14="http://schemas.microsoft.com/office/powerpoint/2010/main" val="391745421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807" y="121228"/>
            <a:ext cx="8596668" cy="554182"/>
          </a:xfrm>
        </p:spPr>
        <p:txBody>
          <a:bodyPr>
            <a:normAutofit fontScale="90000"/>
          </a:bodyPr>
          <a:lstStyle/>
          <a:p>
            <a:r>
              <a:rPr lang="en-GB" dirty="0"/>
              <a:t>CSS &amp; Browser Support</a:t>
            </a:r>
          </a:p>
        </p:txBody>
      </p:sp>
      <p:sp>
        <p:nvSpPr>
          <p:cNvPr id="3" name="Content Placeholder 2"/>
          <p:cNvSpPr>
            <a:spLocks noGrp="1"/>
          </p:cNvSpPr>
          <p:nvPr>
            <p:ph idx="1"/>
          </p:nvPr>
        </p:nvSpPr>
        <p:spPr>
          <a:xfrm>
            <a:off x="677333" y="924791"/>
            <a:ext cx="10898139" cy="5116571"/>
          </a:xfrm>
        </p:spPr>
        <p:txBody>
          <a:bodyPr>
            <a:normAutofit lnSpcReduction="10000"/>
          </a:bodyPr>
          <a:lstStyle/>
          <a:p>
            <a:r>
              <a:rPr lang="en-IN" dirty="0" smtClean="0"/>
              <a:t>In CSS whenever we use a certain type of selector or a certain property or a certain style you have to check if the browser of the target audience supports that feature otherwise we can’t use it.</a:t>
            </a:r>
          </a:p>
          <a:p>
            <a:r>
              <a:rPr lang="en-IN" dirty="0" smtClean="0"/>
              <a:t>We can always find workarounds for implementing features that are not supported ,but checking the browser support is till important.</a:t>
            </a:r>
          </a:p>
          <a:p>
            <a:r>
              <a:rPr lang="en-IN" dirty="0" smtClean="0"/>
              <a:t>On </a:t>
            </a:r>
            <a:r>
              <a:rPr lang="en-IN" dirty="0" err="1" smtClean="0"/>
              <a:t>mdn</a:t>
            </a:r>
            <a:r>
              <a:rPr lang="en-IN" dirty="0" smtClean="0"/>
              <a:t> reference we can see the browser support section on end of every page</a:t>
            </a:r>
          </a:p>
          <a:p>
            <a:r>
              <a:rPr lang="en-IN" dirty="0" smtClean="0"/>
              <a:t>There we will see a split for desktop and mobile browsers, and the major browsers and how well they support a certain feature</a:t>
            </a:r>
          </a:p>
          <a:p>
            <a:r>
              <a:rPr lang="en-IN" dirty="0" smtClean="0"/>
              <a:t>For some features you might also notice two lines in the table one for basic support and one for more advanced version of that feature</a:t>
            </a:r>
          </a:p>
          <a:p>
            <a:r>
              <a:rPr lang="en-IN" dirty="0" smtClean="0"/>
              <a:t>You can also see since which version a specific browser supports a specific feature</a:t>
            </a:r>
          </a:p>
          <a:p>
            <a:r>
              <a:rPr lang="en-IN" dirty="0" smtClean="0"/>
              <a:t>In addition to </a:t>
            </a:r>
            <a:r>
              <a:rPr lang="en-IN" dirty="0" err="1" smtClean="0"/>
              <a:t>mdn</a:t>
            </a:r>
            <a:r>
              <a:rPr lang="en-IN" dirty="0" smtClean="0"/>
              <a:t> we can also use </a:t>
            </a:r>
            <a:r>
              <a:rPr lang="en-IN" dirty="0" smtClean="0">
                <a:hlinkClick r:id="rId3"/>
              </a:rPr>
              <a:t>www.caniuse.com</a:t>
            </a:r>
            <a:endParaRPr lang="en-IN" dirty="0" smtClean="0"/>
          </a:p>
          <a:p>
            <a:r>
              <a:rPr lang="en-IN" dirty="0" smtClean="0"/>
              <a:t>This website gives a lot of information about what is supported by which browser and also things like what percentage of market can use your website if we use a certain </a:t>
            </a:r>
            <a:r>
              <a:rPr lang="en-IN" dirty="0" err="1" smtClean="0"/>
              <a:t>feature.It</a:t>
            </a:r>
            <a:r>
              <a:rPr lang="en-IN" dirty="0" smtClean="0"/>
              <a:t> gives support for both </a:t>
            </a:r>
            <a:r>
              <a:rPr lang="en-IN" dirty="0" err="1" smtClean="0"/>
              <a:t>css</a:t>
            </a:r>
            <a:r>
              <a:rPr lang="en-IN" dirty="0" smtClean="0"/>
              <a:t> and </a:t>
            </a:r>
            <a:r>
              <a:rPr lang="en-IN" dirty="0" err="1" smtClean="0"/>
              <a:t>js</a:t>
            </a:r>
            <a:endParaRPr lang="en-IN" dirty="0" smtClean="0"/>
          </a:p>
          <a:p>
            <a:r>
              <a:rPr lang="en-IN" dirty="0" smtClean="0"/>
              <a:t>Checking these and more such resources is always a good idea when building a real world project.</a:t>
            </a:r>
          </a:p>
          <a:p>
            <a:pPr marL="0" indent="0">
              <a:buNone/>
            </a:pPr>
            <a:endParaRPr lang="en-IN" dirty="0" smtClean="0"/>
          </a:p>
          <a:p>
            <a:endParaRPr lang="en-GB" dirty="0"/>
          </a:p>
        </p:txBody>
      </p:sp>
    </p:spTree>
    <p:extLst>
      <p:ext uri="{BB962C8B-B14F-4D97-AF65-F5344CB8AC3E}">
        <p14:creationId xmlns:p14="http://schemas.microsoft.com/office/powerpoint/2010/main" val="180387170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5127"/>
          </a:xfrm>
        </p:spPr>
        <p:txBody>
          <a:bodyPr/>
          <a:lstStyle/>
          <a:p>
            <a:r>
              <a:rPr lang="en-IN" dirty="0" smtClean="0"/>
              <a:t>Useful Links</a:t>
            </a:r>
            <a:endParaRPr lang="en-GB" dirty="0"/>
          </a:p>
        </p:txBody>
      </p:sp>
      <p:sp>
        <p:nvSpPr>
          <p:cNvPr id="3" name="Content Placeholder 2"/>
          <p:cNvSpPr>
            <a:spLocks noGrp="1"/>
          </p:cNvSpPr>
          <p:nvPr>
            <p:ph idx="1"/>
          </p:nvPr>
        </p:nvSpPr>
        <p:spPr>
          <a:xfrm>
            <a:off x="677334" y="1381991"/>
            <a:ext cx="8596668" cy="4659371"/>
          </a:xfrm>
        </p:spPr>
        <p:txBody>
          <a:bodyPr/>
          <a:lstStyle/>
          <a:p>
            <a:r>
              <a:rPr lang="en-IN" dirty="0"/>
              <a:t>A discussion on "classes vs IDs": </a:t>
            </a:r>
            <a:r>
              <a:rPr lang="en-IN" dirty="0">
                <a:hlinkClick r:id="rId3"/>
              </a:rPr>
              <a:t>https://</a:t>
            </a:r>
            <a:r>
              <a:rPr lang="en-IN" dirty="0" smtClean="0">
                <a:hlinkClick r:id="rId3"/>
              </a:rPr>
              <a:t>stackoverflow.com/questions/12889362/difference-between-id-and-class-in-css-and-when-to-use-it</a:t>
            </a:r>
            <a:endParaRPr lang="en-IN" dirty="0"/>
          </a:p>
          <a:p>
            <a:r>
              <a:rPr lang="en-IN" dirty="0"/>
              <a:t>When is using !important  okay? =&gt; </a:t>
            </a:r>
            <a:r>
              <a:rPr lang="en-IN" dirty="0">
                <a:hlinkClick r:id="rId4"/>
              </a:rPr>
              <a:t>https://css-tricks.com/when-using-important-is-the-right-choice</a:t>
            </a:r>
            <a:r>
              <a:rPr lang="en-IN" dirty="0" smtClean="0">
                <a:hlinkClick r:id="rId4"/>
              </a:rPr>
              <a:t>/</a:t>
            </a:r>
            <a:endParaRPr lang="en-IN" dirty="0"/>
          </a:p>
          <a:p>
            <a:r>
              <a:rPr lang="en-IN" dirty="0"/>
              <a:t>The :not()  pseudo class: </a:t>
            </a:r>
            <a:r>
              <a:rPr lang="en-IN" dirty="0">
                <a:hlinkClick r:id="rId5"/>
              </a:rPr>
              <a:t>https://developer.mozilla.org/en-US/docs/Web/CSS/:</a:t>
            </a:r>
            <a:r>
              <a:rPr lang="en-IN" dirty="0" smtClean="0">
                <a:hlinkClick r:id="rId5"/>
              </a:rPr>
              <a:t>not</a:t>
            </a:r>
            <a:endParaRPr lang="en-IN" dirty="0"/>
          </a:p>
          <a:p>
            <a:r>
              <a:rPr lang="en-IN" dirty="0"/>
              <a:t>Can I Use: </a:t>
            </a:r>
            <a:r>
              <a:rPr lang="en-IN" dirty="0">
                <a:hlinkClick r:id="rId6"/>
              </a:rPr>
              <a:t>https://caniuse.com</a:t>
            </a:r>
            <a:r>
              <a:rPr lang="en-IN" dirty="0" smtClean="0">
                <a:hlinkClick r:id="rId6"/>
              </a:rPr>
              <a:t>/</a:t>
            </a:r>
            <a:endParaRPr lang="en-GB" dirty="0"/>
          </a:p>
          <a:p>
            <a:endParaRPr lang="en-GB" dirty="0"/>
          </a:p>
        </p:txBody>
      </p:sp>
    </p:spTree>
    <p:extLst>
      <p:ext uri="{BB962C8B-B14F-4D97-AF65-F5344CB8AC3E}">
        <p14:creationId xmlns:p14="http://schemas.microsoft.com/office/powerpoint/2010/main" val="202413770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8" y="2637781"/>
            <a:ext cx="9615995" cy="1320800"/>
          </a:xfrm>
        </p:spPr>
        <p:txBody>
          <a:bodyPr/>
          <a:lstStyle/>
          <a:p>
            <a:r>
              <a:rPr lang="en-IN" dirty="0" smtClean="0"/>
              <a:t>Section -5 -:</a:t>
            </a:r>
            <a:r>
              <a:rPr lang="en-GB" dirty="0"/>
              <a:t>Practicing The Basics</a:t>
            </a:r>
            <a:br>
              <a:rPr lang="en-GB" dirty="0"/>
            </a:br>
            <a:endParaRPr lang="en-GB" dirty="0"/>
          </a:p>
        </p:txBody>
      </p:sp>
    </p:spTree>
    <p:extLst>
      <p:ext uri="{BB962C8B-B14F-4D97-AF65-F5344CB8AC3E}">
        <p14:creationId xmlns:p14="http://schemas.microsoft.com/office/powerpoint/2010/main" val="213728231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9664"/>
            <a:ext cx="8596668" cy="554182"/>
          </a:xfrm>
        </p:spPr>
        <p:txBody>
          <a:bodyPr>
            <a:normAutofit fontScale="90000"/>
          </a:bodyPr>
          <a:lstStyle/>
          <a:p>
            <a:r>
              <a:rPr lang="en-IN" dirty="0"/>
              <a:t>Adding Style to our Plans</a:t>
            </a:r>
            <a:endParaRPr lang="en-GB" dirty="0"/>
          </a:p>
        </p:txBody>
      </p:sp>
      <p:sp>
        <p:nvSpPr>
          <p:cNvPr id="3" name="Content Placeholder 2"/>
          <p:cNvSpPr>
            <a:spLocks noGrp="1"/>
          </p:cNvSpPr>
          <p:nvPr>
            <p:ph idx="1"/>
          </p:nvPr>
        </p:nvSpPr>
        <p:spPr>
          <a:xfrm>
            <a:off x="677333" y="800101"/>
            <a:ext cx="11126739" cy="5777344"/>
          </a:xfrm>
        </p:spPr>
        <p:txBody>
          <a:bodyPr/>
          <a:lstStyle/>
          <a:p>
            <a:r>
              <a:rPr lang="en-IN" dirty="0" smtClean="0"/>
              <a:t>Here I have added some html to the plans section of our page To describe the different hosting plans we have In our fictional hosting company.</a:t>
            </a:r>
          </a:p>
          <a:p>
            <a:r>
              <a:rPr lang="en-IN" dirty="0" smtClean="0"/>
              <a:t>Each plan is present in an &lt;article&gt; tag with some information like name of the plan , price ,description and some plan details as an unordered list.</a:t>
            </a:r>
          </a:p>
          <a:p>
            <a:r>
              <a:rPr lang="en-IN" dirty="0" smtClean="0"/>
              <a:t>It also has a choose plan button to select a particular plan</a:t>
            </a:r>
          </a:p>
          <a:p>
            <a:r>
              <a:rPr lang="en-IN" dirty="0" smtClean="0"/>
              <a:t>Now lets style the plans section and make it look a bit beautiful</a:t>
            </a:r>
          </a:p>
          <a:p>
            <a:r>
              <a:rPr lang="en-IN" dirty="0" smtClean="0"/>
              <a:t>At the end we want the plans to look like :</a:t>
            </a:r>
          </a:p>
          <a:p>
            <a:endParaRPr lang="en-IN" dirty="0" smtClean="0"/>
          </a:p>
          <a:p>
            <a:endParaRPr lang="en-GB" dirty="0"/>
          </a:p>
        </p:txBody>
      </p:sp>
      <p:pic>
        <p:nvPicPr>
          <p:cNvPr id="4" name="Picture 3"/>
          <p:cNvPicPr>
            <a:picLocks noChangeAspect="1"/>
          </p:cNvPicPr>
          <p:nvPr/>
        </p:nvPicPr>
        <p:blipFill>
          <a:blip r:embed="rId3"/>
          <a:stretch>
            <a:fillRect/>
          </a:stretch>
        </p:blipFill>
        <p:spPr>
          <a:xfrm>
            <a:off x="405245" y="3293917"/>
            <a:ext cx="11242963" cy="3449783"/>
          </a:xfrm>
          <a:prstGeom prst="rect">
            <a:avLst/>
          </a:prstGeom>
        </p:spPr>
      </p:pic>
    </p:spTree>
    <p:extLst>
      <p:ext uri="{BB962C8B-B14F-4D97-AF65-F5344CB8AC3E}">
        <p14:creationId xmlns:p14="http://schemas.microsoft.com/office/powerpoint/2010/main" val="8800713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9664"/>
            <a:ext cx="8596668" cy="554182"/>
          </a:xfrm>
        </p:spPr>
        <p:txBody>
          <a:bodyPr>
            <a:normAutofit fontScale="90000"/>
          </a:bodyPr>
          <a:lstStyle/>
          <a:p>
            <a:r>
              <a:rPr lang="en-IN" dirty="0"/>
              <a:t>Adding Style to our Plans</a:t>
            </a:r>
            <a:endParaRPr lang="en-GB" dirty="0"/>
          </a:p>
        </p:txBody>
      </p:sp>
      <p:sp>
        <p:nvSpPr>
          <p:cNvPr id="3" name="Content Placeholder 2"/>
          <p:cNvSpPr>
            <a:spLocks noGrp="1"/>
          </p:cNvSpPr>
          <p:nvPr>
            <p:ph idx="1"/>
          </p:nvPr>
        </p:nvSpPr>
        <p:spPr>
          <a:xfrm>
            <a:off x="479907" y="727364"/>
            <a:ext cx="11126739" cy="5777344"/>
          </a:xfrm>
        </p:spPr>
        <p:txBody>
          <a:bodyPr>
            <a:normAutofit fontScale="92500" lnSpcReduction="10000"/>
          </a:bodyPr>
          <a:lstStyle/>
          <a:p>
            <a:r>
              <a:rPr lang="en-IN" dirty="0" smtClean="0"/>
              <a:t>Now if we see our main.css file we already have the .section-title selector and it is still there in our html we have actually added our new code below that.</a:t>
            </a:r>
          </a:p>
          <a:p>
            <a:r>
              <a:rPr lang="en-IN" dirty="0" smtClean="0"/>
              <a:t>So as per the image of expected result we kind of need to style all plans in a similar way but just have to highlight the middle one.</a:t>
            </a:r>
          </a:p>
          <a:p>
            <a:r>
              <a:rPr lang="en-IN" dirty="0" smtClean="0"/>
              <a:t>So to achieve this we can assign a class to all article elements representing our plans lets name the class </a:t>
            </a:r>
            <a:r>
              <a:rPr lang="en-IN" dirty="0" err="1" smtClean="0"/>
              <a:t>plan.Lets</a:t>
            </a:r>
            <a:r>
              <a:rPr lang="en-IN" dirty="0" smtClean="0"/>
              <a:t> add this plan class to all the articles in our html</a:t>
            </a:r>
          </a:p>
          <a:p>
            <a:r>
              <a:rPr lang="en-IN" dirty="0" smtClean="0"/>
              <a:t>Lets add a class selector for plan in our main.css file below the #product-overview h1 selector</a:t>
            </a:r>
          </a:p>
          <a:p>
            <a:r>
              <a:rPr lang="en-IN" dirty="0" smtClean="0"/>
              <a:t>Lets give our plans a light green background using background:#d5ffdc</a:t>
            </a:r>
          </a:p>
          <a:p>
            <a:r>
              <a:rPr lang="en-IN" dirty="0" smtClean="0"/>
              <a:t>Lets align all text in the plan to centre by using </a:t>
            </a:r>
            <a:r>
              <a:rPr lang="en-IN" dirty="0" err="1" smtClean="0"/>
              <a:t>text-align:center</a:t>
            </a:r>
            <a:endParaRPr lang="en-IN" dirty="0" smtClean="0"/>
          </a:p>
          <a:p>
            <a:r>
              <a:rPr lang="en-IN" dirty="0" smtClean="0"/>
              <a:t>To have some distance between the edges and text lets add some padding using padding:16px;</a:t>
            </a:r>
          </a:p>
          <a:p>
            <a:r>
              <a:rPr lang="en-IN" dirty="0" smtClean="0"/>
              <a:t>Lets also add some margin to give them space from the other content using margin:8px</a:t>
            </a:r>
          </a:p>
          <a:p>
            <a:r>
              <a:rPr lang="en-IN" dirty="0" smtClean="0"/>
              <a:t>All plans should now sit in the same line so lets change the display to  </a:t>
            </a:r>
            <a:r>
              <a:rPr lang="en-IN" dirty="0" err="1" smtClean="0"/>
              <a:t>display:inline-block</a:t>
            </a:r>
            <a:r>
              <a:rPr lang="en-IN" dirty="0" smtClean="0"/>
              <a:t>  but since there width is more than what can fit in a single line we need to adjust there width too</a:t>
            </a:r>
          </a:p>
          <a:p>
            <a:r>
              <a:rPr lang="en-IN" dirty="0" smtClean="0"/>
              <a:t>Lets add a width of 30% using width:30% we will notice the &lt;article&gt; tag we are styling is under a &lt;div&gt; which is under a &lt;section&gt; which is under a &lt;main&gt; and we haven’t restricted width on any of them so it will take full page width and consequently each of our &lt;article&gt; will take 30% of full page width</a:t>
            </a:r>
          </a:p>
          <a:p>
            <a:r>
              <a:rPr lang="en-IN" dirty="0" smtClean="0"/>
              <a:t>We also want the three plans to align properly with each other so we will add </a:t>
            </a:r>
            <a:r>
              <a:rPr lang="en-IN" dirty="0" err="1" smtClean="0"/>
              <a:t>vertical-align:middle</a:t>
            </a:r>
            <a:endParaRPr lang="en-IN" dirty="0" smtClean="0"/>
          </a:p>
          <a:p>
            <a:r>
              <a:rPr lang="en-IN" dirty="0" smtClean="0"/>
              <a:t>Also the choose your plan text should be </a:t>
            </a:r>
            <a:r>
              <a:rPr lang="en-IN" dirty="0" err="1" smtClean="0"/>
              <a:t>center</a:t>
            </a:r>
            <a:r>
              <a:rPr lang="en-IN" dirty="0" smtClean="0"/>
              <a:t> aligned using </a:t>
            </a:r>
            <a:r>
              <a:rPr lang="en-IN" dirty="0" err="1" smtClean="0"/>
              <a:t>text-align:center</a:t>
            </a:r>
            <a:r>
              <a:rPr lang="en-IN" dirty="0" smtClean="0"/>
              <a:t> in section-title class selector</a:t>
            </a:r>
          </a:p>
          <a:p>
            <a:endParaRPr lang="en-GB" dirty="0"/>
          </a:p>
        </p:txBody>
      </p:sp>
    </p:spTree>
    <p:extLst>
      <p:ext uri="{BB962C8B-B14F-4D97-AF65-F5344CB8AC3E}">
        <p14:creationId xmlns:p14="http://schemas.microsoft.com/office/powerpoint/2010/main" val="212936695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642" y="85970"/>
            <a:ext cx="8596668" cy="695569"/>
          </a:xfrm>
        </p:spPr>
        <p:txBody>
          <a:bodyPr/>
          <a:lstStyle/>
          <a:p>
            <a:r>
              <a:rPr lang="en-IN" dirty="0"/>
              <a:t>Working on the Recommended Plan</a:t>
            </a:r>
            <a:endParaRPr lang="en-GB" dirty="0"/>
          </a:p>
        </p:txBody>
      </p:sp>
      <p:sp>
        <p:nvSpPr>
          <p:cNvPr id="3" name="Content Placeholder 2"/>
          <p:cNvSpPr>
            <a:spLocks noGrp="1"/>
          </p:cNvSpPr>
          <p:nvPr>
            <p:ph idx="1"/>
          </p:nvPr>
        </p:nvSpPr>
        <p:spPr>
          <a:xfrm>
            <a:off x="677333" y="781539"/>
            <a:ext cx="11069189" cy="5775569"/>
          </a:xfrm>
        </p:spPr>
        <p:txBody>
          <a:bodyPr>
            <a:normAutofit/>
          </a:bodyPr>
          <a:lstStyle/>
          <a:p>
            <a:r>
              <a:rPr lang="en-GB" dirty="0" smtClean="0"/>
              <a:t>Now we want to ensure that the plan in the middle looks different from other plans </a:t>
            </a:r>
            <a:r>
              <a:rPr lang="en-GB" dirty="0" err="1" smtClean="0"/>
              <a:t>i.e</a:t>
            </a:r>
            <a:r>
              <a:rPr lang="en-GB" dirty="0" smtClean="0"/>
              <a:t> it stands out of the rest</a:t>
            </a:r>
          </a:p>
          <a:p>
            <a:r>
              <a:rPr lang="en-GB" dirty="0" smtClean="0"/>
              <a:t>We will change its background ,highlight the </a:t>
            </a:r>
            <a:r>
              <a:rPr lang="en-IN" dirty="0" smtClean="0"/>
              <a:t>“Recommended” badge</a:t>
            </a:r>
          </a:p>
          <a:p>
            <a:r>
              <a:rPr lang="en-IN" dirty="0" smtClean="0"/>
              <a:t>Now to control the “Recommended” badge contained in a &lt;h1&gt; tag we need to give it a class like plan__</a:t>
            </a:r>
            <a:r>
              <a:rPr lang="en-IN" dirty="0" err="1" smtClean="0"/>
              <a:t>annotation.We</a:t>
            </a:r>
            <a:r>
              <a:rPr lang="en-IN" dirty="0" smtClean="0"/>
              <a:t> should also add a second class to our </a:t>
            </a:r>
            <a:r>
              <a:rPr lang="en-IN" dirty="0" err="1" smtClean="0"/>
              <a:t>recomeneded</a:t>
            </a:r>
            <a:r>
              <a:rPr lang="en-IN" dirty="0" smtClean="0"/>
              <a:t> plan to override the background </a:t>
            </a:r>
            <a:r>
              <a:rPr lang="en-IN" dirty="0" err="1" smtClean="0"/>
              <a:t>color</a:t>
            </a:r>
            <a:r>
              <a:rPr lang="en-IN" dirty="0" smtClean="0"/>
              <a:t> </a:t>
            </a:r>
            <a:r>
              <a:rPr lang="en-IN" dirty="0" err="1" smtClean="0"/>
              <a:t>etc</a:t>
            </a:r>
            <a:r>
              <a:rPr lang="en-IN" dirty="0" smtClean="0"/>
              <a:t>  we can add plan—highlighted class to the &lt;article&gt; tag containing our recommended plan</a:t>
            </a:r>
          </a:p>
          <a:p>
            <a:r>
              <a:rPr lang="en-IN" dirty="0" smtClean="0"/>
              <a:t>Create a class selector in our main.css for plan—highlighted and override the background set it to a darker  green (#19b84c).We can also change the text </a:t>
            </a:r>
            <a:r>
              <a:rPr lang="en-IN" dirty="0" err="1" smtClean="0"/>
              <a:t>color</a:t>
            </a:r>
            <a:r>
              <a:rPr lang="en-IN" dirty="0" smtClean="0"/>
              <a:t> to white to make it easier to read</a:t>
            </a:r>
          </a:p>
          <a:p>
            <a:r>
              <a:rPr lang="en-IN" dirty="0" smtClean="0"/>
              <a:t>Lets add a small drop shadow behind the plan for that we can use the box-shadow property</a:t>
            </a:r>
          </a:p>
          <a:p>
            <a:r>
              <a:rPr lang="en-IN" dirty="0" smtClean="0"/>
              <a:t>Box-shadow property allows us to set a box-shadow or an inset(shadow inside the box) shadow by using the keyword inset before the values</a:t>
            </a:r>
          </a:p>
          <a:p>
            <a:r>
              <a:rPr lang="en-IN" dirty="0" smtClean="0"/>
              <a:t>Lets add a box shadow first and then study it in detail in next slide so lets add box-shadow: 2px </a:t>
            </a:r>
            <a:r>
              <a:rPr lang="en-IN" dirty="0" err="1" smtClean="0"/>
              <a:t>2px</a:t>
            </a:r>
            <a:r>
              <a:rPr lang="en-IN" dirty="0" smtClean="0"/>
              <a:t> </a:t>
            </a:r>
            <a:r>
              <a:rPr lang="en-IN" dirty="0" err="1" smtClean="0"/>
              <a:t>2px</a:t>
            </a:r>
            <a:r>
              <a:rPr lang="en-IN" dirty="0" smtClean="0"/>
              <a:t> </a:t>
            </a:r>
            <a:r>
              <a:rPr lang="en-IN" dirty="0" err="1" smtClean="0"/>
              <a:t>2px</a:t>
            </a:r>
            <a:r>
              <a:rPr lang="en-IN" dirty="0" smtClean="0"/>
              <a:t> </a:t>
            </a:r>
            <a:r>
              <a:rPr lang="en-IN" dirty="0" err="1" smtClean="0"/>
              <a:t>rgba</a:t>
            </a:r>
            <a:r>
              <a:rPr lang="en-IN" dirty="0" smtClean="0"/>
              <a:t>(0,0,0,0.5);</a:t>
            </a:r>
          </a:p>
          <a:p>
            <a:r>
              <a:rPr lang="en-IN" dirty="0" smtClean="0"/>
              <a:t>This will add a black 50% transparent shadow 2px to the right and 2px to the bottom of the box with 2px spread and blurriness.</a:t>
            </a:r>
            <a:endParaRPr lang="en-GB" dirty="0"/>
          </a:p>
        </p:txBody>
      </p:sp>
    </p:spTree>
    <p:extLst>
      <p:ext uri="{BB962C8B-B14F-4D97-AF65-F5344CB8AC3E}">
        <p14:creationId xmlns:p14="http://schemas.microsoft.com/office/powerpoint/2010/main" val="3224582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lstStyle/>
          <a:p>
            <a:r>
              <a:rPr lang="en-IN" dirty="0" smtClean="0"/>
              <a:t>Basic Setup</a:t>
            </a:r>
            <a:endParaRPr lang="en-GB" dirty="0"/>
          </a:p>
        </p:txBody>
      </p:sp>
      <p:sp>
        <p:nvSpPr>
          <p:cNvPr id="3" name="Content Placeholder 2"/>
          <p:cNvSpPr>
            <a:spLocks noGrp="1"/>
          </p:cNvSpPr>
          <p:nvPr>
            <p:ph idx="1"/>
          </p:nvPr>
        </p:nvSpPr>
        <p:spPr>
          <a:xfrm>
            <a:off x="677334" y="1346887"/>
            <a:ext cx="8596668" cy="4694476"/>
          </a:xfrm>
        </p:spPr>
        <p:txBody>
          <a:bodyPr/>
          <a:lstStyle/>
          <a:p>
            <a:r>
              <a:rPr lang="en-IN" dirty="0" smtClean="0"/>
              <a:t>To make the development easier I have initialized this project with node and added a development server </a:t>
            </a:r>
            <a:r>
              <a:rPr lang="en-IN" dirty="0" err="1" smtClean="0"/>
              <a:t>lite</a:t>
            </a:r>
            <a:r>
              <a:rPr lang="en-IN" dirty="0" smtClean="0"/>
              <a:t>-server to it</a:t>
            </a:r>
          </a:p>
          <a:p>
            <a:r>
              <a:rPr lang="en-IN" dirty="0" smtClean="0"/>
              <a:t>I am using yarn as my package manager</a:t>
            </a:r>
          </a:p>
          <a:p>
            <a:r>
              <a:rPr lang="en-IN" dirty="0" smtClean="0"/>
              <a:t>To setup this project just go to branch </a:t>
            </a:r>
            <a:r>
              <a:rPr lang="en-GB" dirty="0" err="1" smtClean="0"/>
              <a:t>BasicsOfCSS</a:t>
            </a:r>
            <a:r>
              <a:rPr lang="en-GB" dirty="0" smtClean="0"/>
              <a:t> and to commit with message Basic Setup and run yarn on the terminal</a:t>
            </a:r>
          </a:p>
          <a:p>
            <a:r>
              <a:rPr lang="en-IN" dirty="0" smtClean="0"/>
              <a:t>To start the project type </a:t>
            </a:r>
            <a:r>
              <a:rPr lang="en-IN" dirty="0" err="1" smtClean="0"/>
              <a:t>npm</a:t>
            </a:r>
            <a:r>
              <a:rPr lang="en-IN" dirty="0" smtClean="0"/>
              <a:t> start</a:t>
            </a:r>
          </a:p>
          <a:p>
            <a:r>
              <a:rPr lang="en-IN" dirty="0" smtClean="0"/>
              <a:t>It will open the browser window on </a:t>
            </a:r>
            <a:r>
              <a:rPr lang="en-IN" dirty="0" smtClean="0">
                <a:hlinkClick r:id="rId2"/>
              </a:rPr>
              <a:t>http://localhost:3000</a:t>
            </a:r>
            <a:r>
              <a:rPr lang="en-IN" dirty="0" smtClean="0"/>
              <a:t> and will by default open index.html from Section2 folder in this project</a:t>
            </a:r>
          </a:p>
          <a:p>
            <a:r>
              <a:rPr lang="en-IN" dirty="0" smtClean="0"/>
              <a:t>We can use </a:t>
            </a:r>
            <a:r>
              <a:rPr lang="en-IN" dirty="0" err="1" smtClean="0"/>
              <a:t>vscode</a:t>
            </a:r>
            <a:r>
              <a:rPr lang="en-IN" dirty="0" smtClean="0"/>
              <a:t> or any other ide </a:t>
            </a:r>
            <a:r>
              <a:rPr lang="en-IN" smtClean="0"/>
              <a:t>for development</a:t>
            </a:r>
            <a:endParaRPr lang="en-GB" dirty="0"/>
          </a:p>
        </p:txBody>
      </p:sp>
    </p:spTree>
    <p:extLst>
      <p:ext uri="{BB962C8B-B14F-4D97-AF65-F5344CB8AC3E}">
        <p14:creationId xmlns:p14="http://schemas.microsoft.com/office/powerpoint/2010/main" val="363378534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183573"/>
            <a:ext cx="8596668" cy="512618"/>
          </a:xfrm>
        </p:spPr>
        <p:txBody>
          <a:bodyPr>
            <a:normAutofit fontScale="90000"/>
          </a:bodyPr>
          <a:lstStyle/>
          <a:p>
            <a:r>
              <a:rPr lang="en-IN" dirty="0" smtClean="0"/>
              <a:t>Box-shadow</a:t>
            </a:r>
            <a:endParaRPr lang="en-GB" dirty="0"/>
          </a:p>
        </p:txBody>
      </p:sp>
      <p:sp>
        <p:nvSpPr>
          <p:cNvPr id="3" name="Content Placeholder 2"/>
          <p:cNvSpPr>
            <a:spLocks noGrp="1"/>
          </p:cNvSpPr>
          <p:nvPr>
            <p:ph idx="1"/>
          </p:nvPr>
        </p:nvSpPr>
        <p:spPr>
          <a:xfrm>
            <a:off x="365606" y="789710"/>
            <a:ext cx="11542376" cy="5756563"/>
          </a:xfrm>
        </p:spPr>
        <p:txBody>
          <a:bodyPr>
            <a:normAutofit fontScale="77500" lnSpcReduction="20000"/>
          </a:bodyPr>
          <a:lstStyle/>
          <a:p>
            <a:r>
              <a:rPr lang="en-IN" dirty="0"/>
              <a:t>The box shadow takes following values :</a:t>
            </a:r>
          </a:p>
          <a:p>
            <a:pPr lvl="1"/>
            <a:r>
              <a:rPr lang="en-IN" dirty="0"/>
              <a:t>Horizontal offset</a:t>
            </a:r>
          </a:p>
          <a:p>
            <a:pPr lvl="1"/>
            <a:r>
              <a:rPr lang="en-IN" dirty="0"/>
              <a:t>Vertical offset</a:t>
            </a:r>
          </a:p>
          <a:p>
            <a:pPr lvl="1"/>
            <a:r>
              <a:rPr lang="en-IN" dirty="0"/>
              <a:t>Blur radius</a:t>
            </a:r>
          </a:p>
          <a:p>
            <a:pPr lvl="1"/>
            <a:r>
              <a:rPr lang="en-IN" dirty="0"/>
              <a:t>Spread radius</a:t>
            </a:r>
          </a:p>
          <a:p>
            <a:pPr lvl="1"/>
            <a:r>
              <a:rPr lang="en-IN" dirty="0" err="1"/>
              <a:t>Color</a:t>
            </a:r>
            <a:endParaRPr lang="en-IN" dirty="0"/>
          </a:p>
          <a:p>
            <a:r>
              <a:rPr lang="en-IN" dirty="0"/>
              <a:t>So the syntax is box-shadow: [horizontal offset] [vertical offset] [blur radius] [optional spread radius] [</a:t>
            </a:r>
            <a:r>
              <a:rPr lang="en-IN" dirty="0" err="1"/>
              <a:t>color</a:t>
            </a:r>
            <a:r>
              <a:rPr lang="en-IN" dirty="0" smtClean="0"/>
              <a:t>];</a:t>
            </a:r>
            <a:endParaRPr lang="en-IN" b="1" dirty="0" smtClean="0"/>
          </a:p>
          <a:p>
            <a:r>
              <a:rPr lang="en-IN" b="1" dirty="0" smtClean="0"/>
              <a:t>The </a:t>
            </a:r>
            <a:r>
              <a:rPr lang="en-IN" b="1" dirty="0"/>
              <a:t>horizontal offset </a:t>
            </a:r>
            <a:r>
              <a:rPr lang="en-IN" dirty="0"/>
              <a:t>(required) of the shadow, positive means the shadow will be on the right of the box, a negative offset will put the shadow on the left of the </a:t>
            </a:r>
            <a:r>
              <a:rPr lang="en-IN" dirty="0" err="1" smtClean="0"/>
              <a:t>box.This</a:t>
            </a:r>
            <a:r>
              <a:rPr lang="en-IN" dirty="0" smtClean="0"/>
              <a:t> defines the positioning of the shadow on the X axis</a:t>
            </a:r>
            <a:endParaRPr lang="en-IN" dirty="0"/>
          </a:p>
          <a:p>
            <a:r>
              <a:rPr lang="en-IN" b="1" dirty="0"/>
              <a:t>The vertical offset </a:t>
            </a:r>
            <a:r>
              <a:rPr lang="en-IN" dirty="0"/>
              <a:t>(required) of the shadow, a negative one means the box-shadow will be above the box, a positive one means the shadow will be below the box</a:t>
            </a:r>
            <a:r>
              <a:rPr lang="en-IN" dirty="0" smtClean="0"/>
              <a:t>.</a:t>
            </a:r>
            <a:r>
              <a:rPr lang="en-IN" dirty="0"/>
              <a:t> </a:t>
            </a:r>
            <a:r>
              <a:rPr lang="en-IN" dirty="0" err="1"/>
              <a:t>box.This</a:t>
            </a:r>
            <a:r>
              <a:rPr lang="en-IN" dirty="0"/>
              <a:t> defines the positioning of the shadow on the </a:t>
            </a:r>
            <a:r>
              <a:rPr lang="en-IN" dirty="0" smtClean="0"/>
              <a:t>Y axis</a:t>
            </a:r>
            <a:endParaRPr lang="en-IN" dirty="0"/>
          </a:p>
          <a:p>
            <a:r>
              <a:rPr lang="en-IN" b="1" dirty="0"/>
              <a:t>The blur radius </a:t>
            </a:r>
            <a:r>
              <a:rPr lang="en-IN" dirty="0" smtClean="0"/>
              <a:t>, </a:t>
            </a:r>
            <a:r>
              <a:rPr lang="en-IN" dirty="0"/>
              <a:t>if set to 0 the shadow will be sharp, the higher the number, the more blurred it will be, and the further out the shadow will extend. For instance a shadow with 5px of horizontal offset that also has a 5px blur radius will be 10px of total shadow.</a:t>
            </a:r>
          </a:p>
          <a:p>
            <a:r>
              <a:rPr lang="en-IN" b="1" dirty="0"/>
              <a:t>The spread radius </a:t>
            </a:r>
            <a:r>
              <a:rPr lang="en-IN" dirty="0" smtClean="0"/>
              <a:t>, </a:t>
            </a:r>
            <a:r>
              <a:rPr lang="en-IN" dirty="0"/>
              <a:t>positive values increase the size of the shadow, negative values decrease the size. Default is 0 (the shadow is same size as blur</a:t>
            </a:r>
            <a:r>
              <a:rPr lang="en-IN" dirty="0" smtClean="0"/>
              <a:t>).It defines how much the shadow should spread beyond the values for x and y axis</a:t>
            </a:r>
          </a:p>
          <a:p>
            <a:r>
              <a:rPr lang="en-IN" dirty="0" smtClean="0"/>
              <a:t>If we omit the blur and spread we  will get a very sharp shadow that ends just after the values defined for x and y axis</a:t>
            </a:r>
            <a:endParaRPr lang="en-IN" dirty="0"/>
          </a:p>
          <a:p>
            <a:r>
              <a:rPr lang="en-IN" b="1" dirty="0" err="1"/>
              <a:t>Color</a:t>
            </a:r>
            <a:r>
              <a:rPr lang="en-IN" dirty="0"/>
              <a:t> (required) – takes any </a:t>
            </a:r>
            <a:r>
              <a:rPr lang="en-IN" dirty="0" err="1"/>
              <a:t>color</a:t>
            </a:r>
            <a:r>
              <a:rPr lang="en-IN" dirty="0"/>
              <a:t> value, like hex, named, </a:t>
            </a:r>
            <a:r>
              <a:rPr lang="en-IN" dirty="0" err="1" smtClean="0"/>
              <a:t>rgb</a:t>
            </a:r>
            <a:r>
              <a:rPr lang="en-IN" dirty="0" smtClean="0"/>
              <a:t> or </a:t>
            </a:r>
            <a:r>
              <a:rPr lang="en-IN" dirty="0" err="1" smtClean="0"/>
              <a:t>rgba</a:t>
            </a:r>
            <a:r>
              <a:rPr lang="en-IN" dirty="0" smtClean="0"/>
              <a:t>. </a:t>
            </a:r>
            <a:r>
              <a:rPr lang="en-IN" dirty="0"/>
              <a:t>If the </a:t>
            </a:r>
            <a:r>
              <a:rPr lang="en-IN" dirty="0" err="1"/>
              <a:t>color</a:t>
            </a:r>
            <a:r>
              <a:rPr lang="en-IN" dirty="0"/>
              <a:t> value is omitted, box shadows are drawn in the foreground </a:t>
            </a:r>
            <a:r>
              <a:rPr lang="en-IN" dirty="0" err="1"/>
              <a:t>color</a:t>
            </a:r>
            <a:r>
              <a:rPr lang="en-IN" dirty="0"/>
              <a:t> (text </a:t>
            </a:r>
            <a:r>
              <a:rPr lang="en-IN" dirty="0" err="1"/>
              <a:t>color</a:t>
            </a:r>
            <a:r>
              <a:rPr lang="en-IN" dirty="0"/>
              <a:t>). But be aware, older </a:t>
            </a:r>
            <a:r>
              <a:rPr lang="en-IN" dirty="0" err="1"/>
              <a:t>WebKit</a:t>
            </a:r>
            <a:r>
              <a:rPr lang="en-IN" dirty="0"/>
              <a:t> browsers (pre Chrome 20 and Safari 6) ignore the rule when </a:t>
            </a:r>
            <a:r>
              <a:rPr lang="en-IN" dirty="0" err="1"/>
              <a:t>color</a:t>
            </a:r>
            <a:r>
              <a:rPr lang="en-IN" dirty="0"/>
              <a:t> is </a:t>
            </a:r>
            <a:r>
              <a:rPr lang="en-IN" dirty="0" err="1" smtClean="0"/>
              <a:t>omitted.Using</a:t>
            </a:r>
            <a:r>
              <a:rPr lang="en-IN" dirty="0" smtClean="0"/>
              <a:t> </a:t>
            </a:r>
            <a:r>
              <a:rPr lang="en-IN" dirty="0"/>
              <a:t>a semi-transparent </a:t>
            </a:r>
            <a:r>
              <a:rPr lang="en-IN" dirty="0" err="1"/>
              <a:t>color</a:t>
            </a:r>
            <a:r>
              <a:rPr lang="en-IN" dirty="0"/>
              <a:t> like </a:t>
            </a:r>
            <a:r>
              <a:rPr lang="en-IN" dirty="0" err="1"/>
              <a:t>rgba</a:t>
            </a:r>
            <a:r>
              <a:rPr lang="en-IN" dirty="0"/>
              <a:t>(0, 0, 0, 0.4) is most common, and a nice effect, as it doesn’t completely/opaquely cover what it’s over, but allows what’s underneath to show through a bit, like a real shadow</a:t>
            </a:r>
            <a:r>
              <a:rPr lang="en-IN" dirty="0" smtClean="0"/>
              <a:t>.</a:t>
            </a:r>
          </a:p>
          <a:p>
            <a:r>
              <a:rPr lang="en-GB" dirty="0" smtClean="0"/>
              <a:t>For example </a:t>
            </a:r>
          </a:p>
          <a:p>
            <a:pPr lvl="1"/>
            <a:r>
              <a:rPr lang="en-GB" dirty="0" smtClean="0"/>
              <a:t>box-shadow</a:t>
            </a:r>
            <a:r>
              <a:rPr lang="en-GB" dirty="0"/>
              <a:t>: 3px </a:t>
            </a:r>
            <a:r>
              <a:rPr lang="en-GB" dirty="0" err="1"/>
              <a:t>3px</a:t>
            </a:r>
            <a:r>
              <a:rPr lang="en-GB" dirty="0"/>
              <a:t> 5px 6px #ccc</a:t>
            </a:r>
            <a:r>
              <a:rPr lang="en-GB" dirty="0" smtClean="0"/>
              <a:t>; The shadow will be placed 3px right and bottom of the original shape will have a 5px blur and 6px spread</a:t>
            </a:r>
          </a:p>
          <a:p>
            <a:pPr lvl="1"/>
            <a:r>
              <a:rPr lang="en-IN" dirty="0"/>
              <a:t>box-shadow: inset 0 0 10px #000000;</a:t>
            </a:r>
            <a:endParaRPr lang="en-GB" dirty="0" smtClean="0"/>
          </a:p>
          <a:p>
            <a:endParaRPr lang="en-GB" dirty="0"/>
          </a:p>
        </p:txBody>
      </p:sp>
    </p:spTree>
    <p:extLst>
      <p:ext uri="{BB962C8B-B14F-4D97-AF65-F5344CB8AC3E}">
        <p14:creationId xmlns:p14="http://schemas.microsoft.com/office/powerpoint/2010/main" val="362726652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42009"/>
            <a:ext cx="8596668" cy="439882"/>
          </a:xfrm>
        </p:spPr>
        <p:txBody>
          <a:bodyPr>
            <a:normAutofit fontScale="90000"/>
          </a:bodyPr>
          <a:lstStyle/>
          <a:p>
            <a:r>
              <a:rPr lang="en-IN" dirty="0" err="1" smtClean="0"/>
              <a:t>Color</a:t>
            </a:r>
            <a:r>
              <a:rPr lang="en-IN" dirty="0" smtClean="0"/>
              <a:t> function</a:t>
            </a:r>
            <a:endParaRPr lang="en-GB" dirty="0"/>
          </a:p>
        </p:txBody>
      </p:sp>
      <p:sp>
        <p:nvSpPr>
          <p:cNvPr id="3" name="Content Placeholder 2"/>
          <p:cNvSpPr>
            <a:spLocks noGrp="1"/>
          </p:cNvSpPr>
          <p:nvPr>
            <p:ph idx="1"/>
          </p:nvPr>
        </p:nvSpPr>
        <p:spPr>
          <a:xfrm>
            <a:off x="677334" y="955965"/>
            <a:ext cx="10617584" cy="5085398"/>
          </a:xfrm>
        </p:spPr>
        <p:txBody>
          <a:bodyPr/>
          <a:lstStyle/>
          <a:p>
            <a:r>
              <a:rPr lang="en-IN" dirty="0" smtClean="0"/>
              <a:t>There are many ways to </a:t>
            </a:r>
            <a:r>
              <a:rPr lang="en-IN" dirty="0" err="1" smtClean="0"/>
              <a:t>defiune</a:t>
            </a:r>
            <a:r>
              <a:rPr lang="en-IN" dirty="0" smtClean="0"/>
              <a:t> a </a:t>
            </a:r>
            <a:r>
              <a:rPr lang="en-IN" dirty="0" err="1" smtClean="0"/>
              <a:t>color</a:t>
            </a:r>
            <a:r>
              <a:rPr lang="en-IN" dirty="0" smtClean="0"/>
              <a:t> like using its </a:t>
            </a:r>
            <a:r>
              <a:rPr lang="en-IN" dirty="0" err="1" smtClean="0"/>
              <a:t>name,hex</a:t>
            </a:r>
            <a:r>
              <a:rPr lang="en-IN" dirty="0" smtClean="0"/>
              <a:t> value </a:t>
            </a:r>
            <a:r>
              <a:rPr lang="en-IN" dirty="0" err="1" smtClean="0"/>
              <a:t>etc</a:t>
            </a:r>
            <a:endParaRPr lang="en-IN" dirty="0" smtClean="0"/>
          </a:p>
          <a:p>
            <a:r>
              <a:rPr lang="en-IN" dirty="0" smtClean="0"/>
              <a:t>We can also use a </a:t>
            </a:r>
            <a:r>
              <a:rPr lang="en-IN" dirty="0" err="1" smtClean="0"/>
              <a:t>color</a:t>
            </a:r>
            <a:r>
              <a:rPr lang="en-IN" dirty="0" smtClean="0"/>
              <a:t> function we can write </a:t>
            </a:r>
            <a:r>
              <a:rPr lang="en-IN" dirty="0" err="1" smtClean="0"/>
              <a:t>rgb</a:t>
            </a:r>
            <a:r>
              <a:rPr lang="en-IN" dirty="0" smtClean="0"/>
              <a:t>() then define values for red green and blue inside the parenthesis to get the desired shade the allowed values like between 0-255 for all R b and g. a value of </a:t>
            </a:r>
            <a:r>
              <a:rPr lang="en-IN" dirty="0" err="1" smtClean="0"/>
              <a:t>rbg</a:t>
            </a:r>
            <a:r>
              <a:rPr lang="en-IN" dirty="0" smtClean="0"/>
              <a:t>(255,255,255)  represents white and </a:t>
            </a:r>
            <a:r>
              <a:rPr lang="en-IN" dirty="0" err="1" smtClean="0"/>
              <a:t>rgb</a:t>
            </a:r>
            <a:r>
              <a:rPr lang="en-IN" dirty="0" smtClean="0"/>
              <a:t>(0,0,0) represents black</a:t>
            </a:r>
          </a:p>
          <a:p>
            <a:r>
              <a:rPr lang="en-IN" dirty="0" smtClean="0"/>
              <a:t>There is an alternative to </a:t>
            </a:r>
            <a:r>
              <a:rPr lang="en-IN" dirty="0" err="1" smtClean="0"/>
              <a:t>rgb</a:t>
            </a:r>
            <a:r>
              <a:rPr lang="en-IN" dirty="0" smtClean="0"/>
              <a:t> </a:t>
            </a:r>
            <a:r>
              <a:rPr lang="en-IN" dirty="0" err="1" smtClean="0"/>
              <a:t>i.e</a:t>
            </a:r>
            <a:r>
              <a:rPr lang="en-IN" dirty="0" smtClean="0"/>
              <a:t> </a:t>
            </a:r>
            <a:r>
              <a:rPr lang="en-IN" dirty="0" err="1" smtClean="0"/>
              <a:t>rgba</a:t>
            </a:r>
            <a:r>
              <a:rPr lang="en-IN" dirty="0" smtClean="0"/>
              <a:t> which defines a fourth parameter the alpha channel representing the transparency of the </a:t>
            </a:r>
            <a:r>
              <a:rPr lang="en-IN" dirty="0" err="1" smtClean="0"/>
              <a:t>color</a:t>
            </a:r>
            <a:r>
              <a:rPr lang="en-IN" dirty="0" smtClean="0"/>
              <a:t> the value lies between 0 and 1 where 0 means fully transparent and 1 means opaque</a:t>
            </a:r>
            <a:endParaRPr lang="en-GB" dirty="0"/>
          </a:p>
        </p:txBody>
      </p:sp>
    </p:spTree>
    <p:extLst>
      <p:ext uri="{BB962C8B-B14F-4D97-AF65-F5344CB8AC3E}">
        <p14:creationId xmlns:p14="http://schemas.microsoft.com/office/powerpoint/2010/main" val="25741021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5543" y="110836"/>
            <a:ext cx="8596668" cy="491836"/>
          </a:xfrm>
        </p:spPr>
        <p:txBody>
          <a:bodyPr>
            <a:normAutofit fontScale="90000"/>
          </a:bodyPr>
          <a:lstStyle/>
          <a:p>
            <a:r>
              <a:rPr lang="en-IN" dirty="0"/>
              <a:t> Styling the Badge with "border-radius"</a:t>
            </a:r>
            <a:endParaRPr lang="en-GB" dirty="0"/>
          </a:p>
        </p:txBody>
      </p:sp>
      <p:sp>
        <p:nvSpPr>
          <p:cNvPr id="3" name="Content Placeholder 2"/>
          <p:cNvSpPr>
            <a:spLocks noGrp="1"/>
          </p:cNvSpPr>
          <p:nvPr>
            <p:ph idx="1"/>
          </p:nvPr>
        </p:nvSpPr>
        <p:spPr>
          <a:xfrm>
            <a:off x="677334" y="831273"/>
            <a:ext cx="11168302" cy="5642263"/>
          </a:xfrm>
        </p:spPr>
        <p:txBody>
          <a:bodyPr/>
          <a:lstStyle/>
          <a:p>
            <a:r>
              <a:rPr lang="en-GB" dirty="0" smtClean="0"/>
              <a:t>Lets now style the recommended badge.</a:t>
            </a:r>
          </a:p>
          <a:p>
            <a:r>
              <a:rPr lang="en-GB" dirty="0" smtClean="0"/>
              <a:t>Add a selector for the &lt;h1&gt; tag containing the recommended badge we can use a class selector referring to the class </a:t>
            </a:r>
            <a:r>
              <a:rPr lang="en-GB" dirty="0" err="1" smtClean="0"/>
              <a:t>plan__annotation</a:t>
            </a:r>
            <a:endParaRPr lang="en-GB" dirty="0" smtClean="0"/>
          </a:p>
          <a:p>
            <a:r>
              <a:rPr lang="en-GB" dirty="0" smtClean="0"/>
              <a:t>We want to make it sit in a white box and therefore have a non white(green) text and also have a tiny drop shadow also maybe add a padding</a:t>
            </a:r>
            <a:r>
              <a:rPr lang="en-IN" dirty="0" smtClean="0"/>
              <a:t> and rounded corners</a:t>
            </a:r>
          </a:p>
          <a:p>
            <a:r>
              <a:rPr lang="en-IN" dirty="0" smtClean="0"/>
              <a:t>To make the box white add a </a:t>
            </a:r>
            <a:r>
              <a:rPr lang="en-IN" dirty="0" err="1" smtClean="0"/>
              <a:t>background:white</a:t>
            </a:r>
            <a:r>
              <a:rPr lang="en-IN" dirty="0" smtClean="0"/>
              <a:t>;</a:t>
            </a:r>
          </a:p>
          <a:p>
            <a:r>
              <a:rPr lang="en-IN" dirty="0" smtClean="0"/>
              <a:t>To make the text </a:t>
            </a:r>
            <a:r>
              <a:rPr lang="en-IN" dirty="0" err="1" smtClean="0"/>
              <a:t>color</a:t>
            </a:r>
            <a:r>
              <a:rPr lang="en-IN" dirty="0" smtClean="0"/>
              <a:t> green add </a:t>
            </a:r>
            <a:r>
              <a:rPr lang="en-IN" dirty="0" err="1" smtClean="0"/>
              <a:t>color</a:t>
            </a:r>
            <a:r>
              <a:rPr lang="en-IN" dirty="0" smtClean="0"/>
              <a:t>:#19b84c;</a:t>
            </a:r>
          </a:p>
          <a:p>
            <a:r>
              <a:rPr lang="en-IN" dirty="0" smtClean="0"/>
              <a:t>To add a drop shadow add </a:t>
            </a:r>
            <a:r>
              <a:rPr lang="en-GB" dirty="0"/>
              <a:t>box-shadow: 2px </a:t>
            </a:r>
            <a:r>
              <a:rPr lang="en-GB" dirty="0" err="1"/>
              <a:t>2px</a:t>
            </a:r>
            <a:r>
              <a:rPr lang="en-GB" dirty="0"/>
              <a:t> </a:t>
            </a:r>
            <a:r>
              <a:rPr lang="en-GB" dirty="0" err="1"/>
              <a:t>2px</a:t>
            </a:r>
            <a:r>
              <a:rPr lang="en-GB" dirty="0"/>
              <a:t> </a:t>
            </a:r>
            <a:r>
              <a:rPr lang="en-GB" dirty="0" err="1"/>
              <a:t>2px</a:t>
            </a:r>
            <a:r>
              <a:rPr lang="en-GB" dirty="0"/>
              <a:t> </a:t>
            </a:r>
            <a:r>
              <a:rPr lang="en-GB" dirty="0" err="1"/>
              <a:t>rgba</a:t>
            </a:r>
            <a:r>
              <a:rPr lang="en-GB" dirty="0"/>
              <a:t>(0, 0, 0, 0.5);</a:t>
            </a:r>
          </a:p>
          <a:p>
            <a:r>
              <a:rPr lang="en-IN" dirty="0" smtClean="0"/>
              <a:t>To add a padding use padding:8px;</a:t>
            </a:r>
          </a:p>
          <a:p>
            <a:r>
              <a:rPr lang="en-IN" dirty="0" smtClean="0"/>
              <a:t>To make the corners rounded use border-radius:8px;</a:t>
            </a:r>
          </a:p>
          <a:p>
            <a:endParaRPr lang="en-GB" dirty="0" smtClean="0"/>
          </a:p>
          <a:p>
            <a:endParaRPr lang="en-GB" dirty="0"/>
          </a:p>
        </p:txBody>
      </p:sp>
    </p:spTree>
    <p:extLst>
      <p:ext uri="{BB962C8B-B14F-4D97-AF65-F5344CB8AC3E}">
        <p14:creationId xmlns:p14="http://schemas.microsoft.com/office/powerpoint/2010/main" val="118480421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90054"/>
            <a:ext cx="8596668" cy="491836"/>
          </a:xfrm>
        </p:spPr>
        <p:txBody>
          <a:bodyPr>
            <a:normAutofit fontScale="90000"/>
          </a:bodyPr>
          <a:lstStyle/>
          <a:p>
            <a:r>
              <a:rPr lang="en-GB" dirty="0"/>
              <a:t>Styling our List</a:t>
            </a:r>
          </a:p>
        </p:txBody>
      </p:sp>
      <p:sp>
        <p:nvSpPr>
          <p:cNvPr id="3" name="Content Placeholder 2"/>
          <p:cNvSpPr>
            <a:spLocks noGrp="1"/>
          </p:cNvSpPr>
          <p:nvPr>
            <p:ph idx="1"/>
          </p:nvPr>
        </p:nvSpPr>
        <p:spPr>
          <a:xfrm>
            <a:off x="677333" y="706583"/>
            <a:ext cx="11126739" cy="5891644"/>
          </a:xfrm>
        </p:spPr>
        <p:txBody>
          <a:bodyPr/>
          <a:lstStyle/>
          <a:p>
            <a:r>
              <a:rPr lang="en-IN" dirty="0" smtClean="0"/>
              <a:t>Lets style the bullet points in our plans.</a:t>
            </a:r>
          </a:p>
          <a:p>
            <a:r>
              <a:rPr lang="en-IN" dirty="0" smtClean="0"/>
              <a:t>Add a class </a:t>
            </a:r>
            <a:r>
              <a:rPr lang="en-IN" dirty="0" err="1" smtClean="0"/>
              <a:t>plan__features</a:t>
            </a:r>
            <a:r>
              <a:rPr lang="en-IN" dirty="0" smtClean="0"/>
              <a:t> on all &lt;</a:t>
            </a:r>
            <a:r>
              <a:rPr lang="en-IN" dirty="0" err="1" smtClean="0"/>
              <a:t>ul</a:t>
            </a:r>
            <a:r>
              <a:rPr lang="en-IN" dirty="0" smtClean="0"/>
              <a:t>&gt; tags in all plans and add a class selector for this class in our main.css file</a:t>
            </a:r>
          </a:p>
          <a:p>
            <a:r>
              <a:rPr lang="en-IN" dirty="0" smtClean="0"/>
              <a:t>Now lets remove the bullet points by setting </a:t>
            </a:r>
            <a:r>
              <a:rPr lang="en-IN" dirty="0" err="1" smtClean="0"/>
              <a:t>list-style:none</a:t>
            </a:r>
            <a:endParaRPr lang="en-IN" dirty="0" smtClean="0"/>
          </a:p>
          <a:p>
            <a:r>
              <a:rPr lang="en-IN" dirty="0" smtClean="0"/>
              <a:t>Also lets get rid of all margin and padding set by the </a:t>
            </a:r>
            <a:r>
              <a:rPr lang="en-IN" dirty="0" err="1" smtClean="0"/>
              <a:t>ul</a:t>
            </a:r>
            <a:r>
              <a:rPr lang="en-IN" dirty="0" smtClean="0"/>
              <a:t> by setting margin:0 and padding:0</a:t>
            </a:r>
          </a:p>
          <a:p>
            <a:r>
              <a:rPr lang="en-IN" dirty="0" smtClean="0"/>
              <a:t>We can now set some space between the individual list item by setting the top and bottom margin to 8px and 0 to right and left .</a:t>
            </a:r>
          </a:p>
          <a:p>
            <a:r>
              <a:rPr lang="en-IN" dirty="0" smtClean="0"/>
              <a:t>We can set this style either by using a </a:t>
            </a:r>
            <a:r>
              <a:rPr lang="en-IN" dirty="0" err="1" smtClean="0"/>
              <a:t>combinator</a:t>
            </a:r>
            <a:r>
              <a:rPr lang="en-IN" dirty="0" smtClean="0"/>
              <a:t> like .</a:t>
            </a:r>
            <a:r>
              <a:rPr lang="en-IN" dirty="0" err="1" smtClean="0"/>
              <a:t>plan__features</a:t>
            </a:r>
            <a:r>
              <a:rPr lang="en-IN" dirty="0" smtClean="0"/>
              <a:t> li{ margin:8px 0px} or by assigning a class </a:t>
            </a:r>
            <a:r>
              <a:rPr lang="en-IN" dirty="0" err="1" smtClean="0"/>
              <a:t>plan__feature</a:t>
            </a:r>
            <a:r>
              <a:rPr lang="en-IN" dirty="0" smtClean="0"/>
              <a:t> to all li items I will be using a class to be in sync with the coding style followed in this project but using a </a:t>
            </a:r>
            <a:r>
              <a:rPr lang="en-IN" dirty="0" err="1" smtClean="0"/>
              <a:t>combinator</a:t>
            </a:r>
            <a:r>
              <a:rPr lang="en-IN" dirty="0" smtClean="0"/>
              <a:t> is absolutely fine</a:t>
            </a:r>
            <a:endParaRPr lang="en-GB" dirty="0"/>
          </a:p>
        </p:txBody>
      </p:sp>
    </p:spTree>
    <p:extLst>
      <p:ext uri="{BB962C8B-B14F-4D97-AF65-F5344CB8AC3E}">
        <p14:creationId xmlns:p14="http://schemas.microsoft.com/office/powerpoint/2010/main" val="35056411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11355339" cy="595745"/>
          </a:xfrm>
        </p:spPr>
        <p:txBody>
          <a:bodyPr>
            <a:normAutofit fontScale="90000"/>
          </a:bodyPr>
          <a:lstStyle/>
          <a:p>
            <a:r>
              <a:rPr lang="en-IN" dirty="0"/>
              <a:t>Working on the Title and the Price of our Packages</a:t>
            </a:r>
            <a:endParaRPr lang="en-GB" dirty="0"/>
          </a:p>
        </p:txBody>
      </p:sp>
      <p:sp>
        <p:nvSpPr>
          <p:cNvPr id="3" name="Content Placeholder 2"/>
          <p:cNvSpPr>
            <a:spLocks noGrp="1"/>
          </p:cNvSpPr>
          <p:nvPr>
            <p:ph idx="1"/>
          </p:nvPr>
        </p:nvSpPr>
        <p:spPr>
          <a:xfrm>
            <a:off x="677333" y="852055"/>
            <a:ext cx="11241039" cy="5756563"/>
          </a:xfrm>
        </p:spPr>
        <p:txBody>
          <a:bodyPr/>
          <a:lstStyle/>
          <a:p>
            <a:r>
              <a:rPr lang="en-IN" dirty="0" smtClean="0"/>
              <a:t>Lets work on the title and price of our packages</a:t>
            </a:r>
          </a:p>
          <a:p>
            <a:r>
              <a:rPr lang="en-IN" dirty="0" smtClean="0"/>
              <a:t>Lets add a class </a:t>
            </a:r>
            <a:r>
              <a:rPr lang="en-IN" dirty="0" err="1" smtClean="0"/>
              <a:t>plan__title</a:t>
            </a:r>
            <a:r>
              <a:rPr lang="en-IN" dirty="0" smtClean="0"/>
              <a:t> and </a:t>
            </a:r>
            <a:r>
              <a:rPr lang="en-IN" dirty="0" err="1" smtClean="0"/>
              <a:t>plan__price</a:t>
            </a:r>
            <a:r>
              <a:rPr lang="en-IN" dirty="0" smtClean="0"/>
              <a:t> respectively to the title and price of all plans </a:t>
            </a:r>
            <a:r>
              <a:rPr lang="en-IN" dirty="0" err="1" smtClean="0"/>
              <a:t>i.e</a:t>
            </a:r>
            <a:r>
              <a:rPr lang="en-IN" dirty="0" smtClean="0"/>
              <a:t> add these classes to  the &lt;h1&gt; and &lt;h2&gt; tags representing title and plan respectively</a:t>
            </a:r>
          </a:p>
          <a:p>
            <a:r>
              <a:rPr lang="en-IN" dirty="0" smtClean="0"/>
              <a:t>Add class selectors for these classes to our main.css .</a:t>
            </a:r>
            <a:r>
              <a:rPr lang="en-IN" dirty="0" err="1" smtClean="0"/>
              <a:t>plan__title</a:t>
            </a:r>
            <a:r>
              <a:rPr lang="en-IN" dirty="0" smtClean="0"/>
              <a:t> {} and .</a:t>
            </a:r>
            <a:r>
              <a:rPr lang="en-IN" dirty="0" err="1" smtClean="0"/>
              <a:t>plan__price</a:t>
            </a:r>
            <a:r>
              <a:rPr lang="en-IN" dirty="0" smtClean="0"/>
              <a:t>{}</a:t>
            </a:r>
          </a:p>
          <a:p>
            <a:r>
              <a:rPr lang="en-IN" dirty="0" smtClean="0"/>
              <a:t>Lets change the </a:t>
            </a:r>
            <a:r>
              <a:rPr lang="en-IN" dirty="0" err="1" smtClean="0"/>
              <a:t>color</a:t>
            </a:r>
            <a:r>
              <a:rPr lang="en-IN" dirty="0" smtClean="0"/>
              <a:t> of our title to dark green </a:t>
            </a:r>
            <a:r>
              <a:rPr lang="en-IN" dirty="0" err="1" smtClean="0"/>
              <a:t>color</a:t>
            </a:r>
            <a:r>
              <a:rPr lang="en-IN" dirty="0" smtClean="0"/>
              <a:t>:#0e4f1f;</a:t>
            </a:r>
          </a:p>
          <a:p>
            <a:r>
              <a:rPr lang="en-IN" dirty="0" smtClean="0"/>
              <a:t>Lets change the </a:t>
            </a:r>
            <a:r>
              <a:rPr lang="en-IN" dirty="0" err="1" smtClean="0"/>
              <a:t>color</a:t>
            </a:r>
            <a:r>
              <a:rPr lang="en-IN" dirty="0" smtClean="0"/>
              <a:t> of our price to grey </a:t>
            </a:r>
            <a:r>
              <a:rPr lang="en-IN" dirty="0" err="1" smtClean="0"/>
              <a:t>color</a:t>
            </a:r>
            <a:r>
              <a:rPr lang="en-IN" dirty="0" smtClean="0"/>
              <a:t>:#858585;</a:t>
            </a:r>
          </a:p>
          <a:p>
            <a:r>
              <a:rPr lang="en-IN" dirty="0" smtClean="0"/>
              <a:t>Although these colours look good but they don’t look so good on our recommended plan because of the background so lets override it for the recommended plan using combinators</a:t>
            </a:r>
          </a:p>
          <a:p>
            <a:r>
              <a:rPr lang="en-IN" dirty="0" smtClean="0"/>
              <a:t>So add a </a:t>
            </a:r>
            <a:r>
              <a:rPr lang="en-IN" dirty="0" err="1" smtClean="0"/>
              <a:t>combinator</a:t>
            </a:r>
            <a:r>
              <a:rPr lang="en-IN" dirty="0" smtClean="0"/>
              <a:t> for title of our recommended plan as  .plan--highlighted .</a:t>
            </a:r>
            <a:r>
              <a:rPr lang="en-IN" dirty="0" err="1" smtClean="0"/>
              <a:t>plan__title</a:t>
            </a:r>
            <a:r>
              <a:rPr lang="en-IN" dirty="0" smtClean="0"/>
              <a:t>{} override the </a:t>
            </a:r>
            <a:r>
              <a:rPr lang="en-IN" dirty="0" err="1" smtClean="0"/>
              <a:t>color</a:t>
            </a:r>
            <a:r>
              <a:rPr lang="en-IN" dirty="0" smtClean="0"/>
              <a:t> to white </a:t>
            </a:r>
            <a:r>
              <a:rPr lang="en-IN" dirty="0" err="1" smtClean="0"/>
              <a:t>color:white</a:t>
            </a:r>
            <a:endParaRPr lang="en-IN" dirty="0" smtClean="0"/>
          </a:p>
          <a:p>
            <a:r>
              <a:rPr lang="en-IN" dirty="0"/>
              <a:t>So add a </a:t>
            </a:r>
            <a:r>
              <a:rPr lang="en-IN" dirty="0" err="1"/>
              <a:t>combinator</a:t>
            </a:r>
            <a:r>
              <a:rPr lang="en-IN" dirty="0"/>
              <a:t> for </a:t>
            </a:r>
            <a:r>
              <a:rPr lang="en-IN" dirty="0" smtClean="0"/>
              <a:t>price </a:t>
            </a:r>
            <a:r>
              <a:rPr lang="en-IN" dirty="0"/>
              <a:t>of our recommended plan as  .</a:t>
            </a:r>
            <a:r>
              <a:rPr lang="en-IN" dirty="0" smtClean="0"/>
              <a:t>plan--highlighted </a:t>
            </a:r>
            <a:r>
              <a:rPr lang="en-IN" dirty="0"/>
              <a:t>.</a:t>
            </a:r>
            <a:r>
              <a:rPr lang="en-IN" dirty="0" err="1"/>
              <a:t>plan</a:t>
            </a:r>
            <a:r>
              <a:rPr lang="en-IN" dirty="0" err="1" smtClean="0"/>
              <a:t>__price</a:t>
            </a:r>
            <a:r>
              <a:rPr lang="en-IN" dirty="0" smtClean="0"/>
              <a:t>{} </a:t>
            </a:r>
            <a:r>
              <a:rPr lang="en-IN" dirty="0"/>
              <a:t>override the </a:t>
            </a:r>
            <a:r>
              <a:rPr lang="en-IN" dirty="0" err="1"/>
              <a:t>color</a:t>
            </a:r>
            <a:r>
              <a:rPr lang="en-IN" dirty="0"/>
              <a:t> to </a:t>
            </a:r>
            <a:r>
              <a:rPr lang="en-IN" dirty="0" smtClean="0"/>
              <a:t>dark green again  </a:t>
            </a:r>
            <a:r>
              <a:rPr lang="en-IN" dirty="0" err="1" smtClean="0"/>
              <a:t>color</a:t>
            </a:r>
            <a:r>
              <a:rPr lang="en-IN" dirty="0" smtClean="0"/>
              <a:t>:</a:t>
            </a:r>
            <a:r>
              <a:rPr lang="en-IN" dirty="0"/>
              <a:t> :#</a:t>
            </a:r>
            <a:r>
              <a:rPr lang="en-IN" dirty="0" smtClean="0"/>
              <a:t>0e4f1f;</a:t>
            </a:r>
            <a:endParaRPr lang="en-IN" dirty="0"/>
          </a:p>
          <a:p>
            <a:endParaRPr lang="en-GB" dirty="0"/>
          </a:p>
        </p:txBody>
      </p:sp>
    </p:spTree>
    <p:extLst>
      <p:ext uri="{BB962C8B-B14F-4D97-AF65-F5344CB8AC3E}">
        <p14:creationId xmlns:p14="http://schemas.microsoft.com/office/powerpoint/2010/main" val="401582243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272" y="70339"/>
            <a:ext cx="8596668" cy="562708"/>
          </a:xfrm>
        </p:spPr>
        <p:txBody>
          <a:bodyPr>
            <a:normAutofit fontScale="90000"/>
          </a:bodyPr>
          <a:lstStyle/>
          <a:p>
            <a:r>
              <a:rPr lang="en-GB" dirty="0"/>
              <a:t>Improving our Action Button</a:t>
            </a:r>
          </a:p>
        </p:txBody>
      </p:sp>
      <p:sp>
        <p:nvSpPr>
          <p:cNvPr id="3" name="Content Placeholder 2"/>
          <p:cNvSpPr>
            <a:spLocks noGrp="1"/>
          </p:cNvSpPr>
          <p:nvPr>
            <p:ph idx="1"/>
          </p:nvPr>
        </p:nvSpPr>
        <p:spPr>
          <a:xfrm>
            <a:off x="328246" y="711201"/>
            <a:ext cx="11590216" cy="5908430"/>
          </a:xfrm>
        </p:spPr>
        <p:txBody>
          <a:bodyPr/>
          <a:lstStyle/>
          <a:p>
            <a:r>
              <a:rPr lang="en-IN" dirty="0" smtClean="0"/>
              <a:t>Lets now style the action button on bottom of each plan</a:t>
            </a:r>
          </a:p>
          <a:p>
            <a:r>
              <a:rPr lang="en-IN" dirty="0" smtClean="0"/>
              <a:t>Lets add a class button to all the button on our plans and create a class selector .button{} for the same in our main.css</a:t>
            </a:r>
          </a:p>
          <a:p>
            <a:r>
              <a:rPr lang="en-IN" dirty="0" smtClean="0"/>
              <a:t>Lets add a dark green background using </a:t>
            </a:r>
            <a:r>
              <a:rPr lang="en-IN" dirty="0" err="1" smtClean="0"/>
              <a:t>backgroung</a:t>
            </a:r>
            <a:r>
              <a:rPr lang="en-IN" dirty="0" smtClean="0"/>
              <a:t>:#0e4f1f; and a white text </a:t>
            </a:r>
            <a:r>
              <a:rPr lang="en-IN" dirty="0" err="1" smtClean="0"/>
              <a:t>color</a:t>
            </a:r>
            <a:r>
              <a:rPr lang="en-IN" dirty="0" smtClean="0"/>
              <a:t> using </a:t>
            </a:r>
            <a:r>
              <a:rPr lang="en-IN" dirty="0" err="1" smtClean="0"/>
              <a:t>color:white</a:t>
            </a:r>
            <a:r>
              <a:rPr lang="en-IN" dirty="0" smtClean="0"/>
              <a:t>;</a:t>
            </a:r>
          </a:p>
          <a:p>
            <a:r>
              <a:rPr lang="en-IN" dirty="0" smtClean="0"/>
              <a:t>Now if we notice in our dev tools we have a lot of defaults like padding border text styles </a:t>
            </a:r>
            <a:r>
              <a:rPr lang="en-IN" dirty="0" err="1" smtClean="0"/>
              <a:t>etc</a:t>
            </a:r>
            <a:r>
              <a:rPr lang="en-IN" dirty="0" smtClean="0"/>
              <a:t> applied to it by the browser also we will notice that the font looks different than the rest of our page</a:t>
            </a:r>
          </a:p>
          <a:p>
            <a:r>
              <a:rPr lang="en-IN" dirty="0" smtClean="0"/>
              <a:t>Although it inherits the font from body but it is overridden by the direct font assignment by the browser so to correct the font we will use </a:t>
            </a:r>
            <a:r>
              <a:rPr lang="en-IN" dirty="0" err="1" smtClean="0"/>
              <a:t>font:inherit</a:t>
            </a:r>
            <a:r>
              <a:rPr lang="en-IN" dirty="0" smtClean="0"/>
              <a:t>; inherit is a keyword which forces the inherited styles to be applied and note we are using font not font-family this is a shortcut to set multiple font related styles together.</a:t>
            </a:r>
          </a:p>
          <a:p>
            <a:r>
              <a:rPr lang="en-IN" dirty="0" smtClean="0"/>
              <a:t>Now lets override the border and set it to 1.5px solid and dark green using border:1.5px solid #0e4f1f;</a:t>
            </a:r>
          </a:p>
          <a:p>
            <a:r>
              <a:rPr lang="en-IN" dirty="0" smtClean="0"/>
              <a:t>Similarly lets override the padding and set it to 8px from all sides using padding 8px;</a:t>
            </a:r>
          </a:p>
          <a:p>
            <a:r>
              <a:rPr lang="en-IN" dirty="0" smtClean="0"/>
              <a:t>Lets add rounded corners using border-radius:8px</a:t>
            </a:r>
          </a:p>
          <a:p>
            <a:r>
              <a:rPr lang="en-IN" dirty="0" smtClean="0"/>
              <a:t>One thing that we will notice is that when we hover over the button we get no indication that it is a </a:t>
            </a:r>
            <a:r>
              <a:rPr lang="en-IN" dirty="0" err="1" smtClean="0"/>
              <a:t>button,we</a:t>
            </a:r>
            <a:r>
              <a:rPr lang="en-IN" dirty="0" smtClean="0"/>
              <a:t> don’t get a hand shaped cursor and no different hover style lets add them and also set the font-weight :bold;</a:t>
            </a:r>
          </a:p>
          <a:p>
            <a:endParaRPr lang="en-IN" dirty="0" smtClean="0"/>
          </a:p>
          <a:p>
            <a:endParaRPr lang="en-GB" dirty="0"/>
          </a:p>
        </p:txBody>
      </p:sp>
    </p:spTree>
    <p:extLst>
      <p:ext uri="{BB962C8B-B14F-4D97-AF65-F5344CB8AC3E}">
        <p14:creationId xmlns:p14="http://schemas.microsoft.com/office/powerpoint/2010/main" val="340277574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272" y="70339"/>
            <a:ext cx="8596668" cy="562708"/>
          </a:xfrm>
        </p:spPr>
        <p:txBody>
          <a:bodyPr>
            <a:normAutofit fontScale="90000"/>
          </a:bodyPr>
          <a:lstStyle/>
          <a:p>
            <a:r>
              <a:rPr lang="en-GB" dirty="0"/>
              <a:t>Improving our Action Button</a:t>
            </a:r>
          </a:p>
        </p:txBody>
      </p:sp>
      <p:sp>
        <p:nvSpPr>
          <p:cNvPr id="3" name="Content Placeholder 2"/>
          <p:cNvSpPr>
            <a:spLocks noGrp="1"/>
          </p:cNvSpPr>
          <p:nvPr>
            <p:ph idx="1"/>
          </p:nvPr>
        </p:nvSpPr>
        <p:spPr>
          <a:xfrm>
            <a:off x="328246" y="711201"/>
            <a:ext cx="11590216" cy="5908430"/>
          </a:xfrm>
        </p:spPr>
        <p:txBody>
          <a:bodyPr/>
          <a:lstStyle/>
          <a:p>
            <a:r>
              <a:rPr lang="en-IN" dirty="0" smtClean="0"/>
              <a:t>To change the cursor to hand use </a:t>
            </a:r>
            <a:r>
              <a:rPr lang="en-IN" dirty="0" err="1" smtClean="0"/>
              <a:t>cursor:pointer</a:t>
            </a:r>
            <a:r>
              <a:rPr lang="en-IN" dirty="0" smtClean="0"/>
              <a:t>; cursor can have more options too pointer and default are the most commonly used</a:t>
            </a:r>
          </a:p>
          <a:p>
            <a:r>
              <a:rPr lang="en-IN" dirty="0" smtClean="0"/>
              <a:t>To add a hover effect we can use the hover pseudo class we will also use the active pseudo class for situations when we keep mouse pressed on the button and change the background :white; and </a:t>
            </a:r>
            <a:r>
              <a:rPr lang="en-IN" dirty="0" err="1" smtClean="0"/>
              <a:t>color</a:t>
            </a:r>
            <a:r>
              <a:rPr lang="en-IN" dirty="0" smtClean="0"/>
              <a:t>:#0e4f1f;</a:t>
            </a:r>
          </a:p>
          <a:p>
            <a:endParaRPr lang="en-IN" dirty="0" smtClean="0"/>
          </a:p>
          <a:p>
            <a:endParaRPr lang="en-GB" dirty="0"/>
          </a:p>
        </p:txBody>
      </p:sp>
    </p:spTree>
    <p:extLst>
      <p:ext uri="{BB962C8B-B14F-4D97-AF65-F5344CB8AC3E}">
        <p14:creationId xmlns:p14="http://schemas.microsoft.com/office/powerpoint/2010/main" val="152765711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3127"/>
            <a:ext cx="8596668" cy="623455"/>
          </a:xfrm>
        </p:spPr>
        <p:txBody>
          <a:bodyPr>
            <a:normAutofit fontScale="90000"/>
          </a:bodyPr>
          <a:lstStyle/>
          <a:p>
            <a:r>
              <a:rPr lang="en-IN" dirty="0" smtClean="0"/>
              <a:t>Understanding Outlines</a:t>
            </a:r>
            <a:endParaRPr lang="en-GB" dirty="0"/>
          </a:p>
        </p:txBody>
      </p:sp>
      <p:sp>
        <p:nvSpPr>
          <p:cNvPr id="3" name="Content Placeholder 2"/>
          <p:cNvSpPr>
            <a:spLocks noGrp="1"/>
          </p:cNvSpPr>
          <p:nvPr>
            <p:ph idx="1"/>
          </p:nvPr>
        </p:nvSpPr>
        <p:spPr>
          <a:xfrm>
            <a:off x="270164" y="706583"/>
            <a:ext cx="11689772" cy="5985162"/>
          </a:xfrm>
        </p:spPr>
        <p:txBody>
          <a:bodyPr>
            <a:normAutofit lnSpcReduction="10000"/>
          </a:bodyPr>
          <a:lstStyle/>
          <a:p>
            <a:r>
              <a:rPr lang="en-IN" dirty="0" smtClean="0"/>
              <a:t>If we want to check the applied styles on a button in a particular state like active or focus </a:t>
            </a:r>
            <a:r>
              <a:rPr lang="en-IN" dirty="0" err="1" smtClean="0"/>
              <a:t>etc</a:t>
            </a:r>
            <a:r>
              <a:rPr lang="en-IN" dirty="0" smtClean="0"/>
              <a:t> in </a:t>
            </a:r>
            <a:r>
              <a:rPr lang="en-IN" dirty="0" err="1" smtClean="0"/>
              <a:t>devtools</a:t>
            </a:r>
            <a:r>
              <a:rPr lang="en-IN" dirty="0" smtClean="0"/>
              <a:t> we can select the :</a:t>
            </a:r>
            <a:r>
              <a:rPr lang="en-IN" dirty="0" err="1" smtClean="0"/>
              <a:t>hov</a:t>
            </a:r>
            <a:r>
              <a:rPr lang="en-IN" dirty="0" smtClean="0"/>
              <a:t> pseudo class and then select the checkbox for </a:t>
            </a:r>
            <a:r>
              <a:rPr lang="en-IN" dirty="0" err="1" smtClean="0"/>
              <a:t>whwichever</a:t>
            </a:r>
            <a:r>
              <a:rPr lang="en-IN" dirty="0" smtClean="0"/>
              <a:t> state we want to view styles for</a:t>
            </a:r>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r>
              <a:rPr lang="en-IN" dirty="0" smtClean="0"/>
              <a:t>We will notice that in focussed state the button has a slight blueish border like thing called outline</a:t>
            </a:r>
          </a:p>
          <a:p>
            <a:r>
              <a:rPr lang="en-IN" dirty="0" smtClean="0"/>
              <a:t>Outline is something comparable to a border but it is not part of the box model ,outline is actually a border like thing that is applied before the margin and after the border</a:t>
            </a:r>
          </a:p>
          <a:p>
            <a:r>
              <a:rPr lang="en-IN" dirty="0" smtClean="0"/>
              <a:t>We can set a different style for outline or remove it as per requirement for now on lets remove it by creating a pseudo selector for focus and setting outline to none.  .</a:t>
            </a:r>
            <a:r>
              <a:rPr lang="en-IN" dirty="0" err="1" smtClean="0"/>
              <a:t>button:focus</a:t>
            </a:r>
            <a:r>
              <a:rPr lang="en-IN" dirty="0" smtClean="0"/>
              <a:t>{ </a:t>
            </a:r>
            <a:r>
              <a:rPr lang="en-IN" dirty="0" err="1" smtClean="0"/>
              <a:t>outline:none</a:t>
            </a:r>
            <a:r>
              <a:rPr lang="en-IN" dirty="0" smtClean="0"/>
              <a:t>;}</a:t>
            </a:r>
          </a:p>
          <a:p>
            <a:endParaRPr lang="en-GB" dirty="0"/>
          </a:p>
        </p:txBody>
      </p:sp>
      <p:pic>
        <p:nvPicPr>
          <p:cNvPr id="4" name="Picture 3"/>
          <p:cNvPicPr>
            <a:picLocks noChangeAspect="1"/>
          </p:cNvPicPr>
          <p:nvPr/>
        </p:nvPicPr>
        <p:blipFill>
          <a:blip r:embed="rId3"/>
          <a:stretch>
            <a:fillRect/>
          </a:stretch>
        </p:blipFill>
        <p:spPr>
          <a:xfrm>
            <a:off x="1623452" y="1398587"/>
            <a:ext cx="8030696" cy="3786477"/>
          </a:xfrm>
          <a:prstGeom prst="rect">
            <a:avLst/>
          </a:prstGeom>
        </p:spPr>
      </p:pic>
    </p:spTree>
    <p:extLst>
      <p:ext uri="{BB962C8B-B14F-4D97-AF65-F5344CB8AC3E}">
        <p14:creationId xmlns:p14="http://schemas.microsoft.com/office/powerpoint/2010/main" val="204590641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55864"/>
            <a:ext cx="11085175" cy="706581"/>
          </a:xfrm>
        </p:spPr>
        <p:txBody>
          <a:bodyPr/>
          <a:lstStyle/>
          <a:p>
            <a:r>
              <a:rPr lang="en-IN" dirty="0"/>
              <a:t>Presenting the Core Features to the User</a:t>
            </a:r>
            <a:endParaRPr lang="en-GB" dirty="0"/>
          </a:p>
        </p:txBody>
      </p:sp>
      <p:sp>
        <p:nvSpPr>
          <p:cNvPr id="3" name="Content Placeholder 2"/>
          <p:cNvSpPr>
            <a:spLocks noGrp="1"/>
          </p:cNvSpPr>
          <p:nvPr>
            <p:ph idx="1"/>
          </p:nvPr>
        </p:nvSpPr>
        <p:spPr>
          <a:xfrm>
            <a:off x="342899" y="862445"/>
            <a:ext cx="11596255" cy="5746173"/>
          </a:xfrm>
        </p:spPr>
        <p:txBody>
          <a:bodyPr/>
          <a:lstStyle/>
          <a:p>
            <a:r>
              <a:rPr lang="en-IN" dirty="0" smtClean="0"/>
              <a:t>Now lets add a new section to our page and present some core  features to the user these are like highlights as to why </a:t>
            </a:r>
            <a:r>
              <a:rPr lang="en-IN" dirty="0" err="1" smtClean="0"/>
              <a:t>uhost</a:t>
            </a:r>
            <a:r>
              <a:rPr lang="en-IN" dirty="0" smtClean="0"/>
              <a:t> is good for them in short self praise or advertising.</a:t>
            </a:r>
          </a:p>
          <a:p>
            <a:r>
              <a:rPr lang="en-IN" dirty="0" smtClean="0"/>
              <a:t>I have added a new section below our plans in index.html which has a heading(&lt;h1&gt;) and a list(&lt;</a:t>
            </a:r>
            <a:r>
              <a:rPr lang="en-IN" dirty="0" err="1" smtClean="0"/>
              <a:t>ul</a:t>
            </a:r>
            <a:r>
              <a:rPr lang="en-IN" dirty="0" smtClean="0"/>
              <a:t>&gt;) with list items(&lt;li&gt;)  having an empty div(&lt;div&gt;) where we can add something and a paragraph(&lt;p&gt;) representing the core features or the advertisement text.</a:t>
            </a:r>
          </a:p>
          <a:p>
            <a:r>
              <a:rPr lang="en-IN" dirty="0" smtClean="0"/>
              <a:t>Currently it will look like :</a:t>
            </a:r>
          </a:p>
          <a:p>
            <a:endParaRPr lang="en-IN" dirty="0"/>
          </a:p>
          <a:p>
            <a:endParaRPr lang="en-IN" dirty="0" smtClean="0"/>
          </a:p>
          <a:p>
            <a:endParaRPr lang="en-IN" dirty="0"/>
          </a:p>
          <a:p>
            <a:pPr marL="0" indent="0">
              <a:buNone/>
            </a:pPr>
            <a:endParaRPr lang="en-IN" dirty="0"/>
          </a:p>
          <a:p>
            <a:r>
              <a:rPr lang="en-IN" dirty="0" smtClean="0"/>
              <a:t>And the idea is to turn it into something like </a:t>
            </a:r>
          </a:p>
          <a:p>
            <a:endParaRPr lang="en-IN" dirty="0" smtClean="0"/>
          </a:p>
          <a:p>
            <a:endParaRPr lang="en-IN" dirty="0" smtClean="0"/>
          </a:p>
          <a:p>
            <a:endParaRPr lang="en-GB" dirty="0"/>
          </a:p>
        </p:txBody>
      </p:sp>
      <p:pic>
        <p:nvPicPr>
          <p:cNvPr id="4" name="Picture 3"/>
          <p:cNvPicPr>
            <a:picLocks noChangeAspect="1"/>
          </p:cNvPicPr>
          <p:nvPr/>
        </p:nvPicPr>
        <p:blipFill>
          <a:blip r:embed="rId3"/>
          <a:stretch>
            <a:fillRect/>
          </a:stretch>
        </p:blipFill>
        <p:spPr>
          <a:xfrm>
            <a:off x="1902388" y="2888090"/>
            <a:ext cx="6392167" cy="1652738"/>
          </a:xfrm>
          <a:prstGeom prst="rect">
            <a:avLst/>
          </a:prstGeom>
        </p:spPr>
      </p:pic>
      <p:pic>
        <p:nvPicPr>
          <p:cNvPr id="5" name="Picture 4"/>
          <p:cNvPicPr>
            <a:picLocks noChangeAspect="1"/>
          </p:cNvPicPr>
          <p:nvPr/>
        </p:nvPicPr>
        <p:blipFill>
          <a:blip r:embed="rId4"/>
          <a:stretch>
            <a:fillRect/>
          </a:stretch>
        </p:blipFill>
        <p:spPr>
          <a:xfrm>
            <a:off x="459125" y="4893737"/>
            <a:ext cx="10337030" cy="1818789"/>
          </a:xfrm>
          <a:prstGeom prst="rect">
            <a:avLst/>
          </a:prstGeom>
        </p:spPr>
      </p:pic>
    </p:spTree>
    <p:extLst>
      <p:ext uri="{BB962C8B-B14F-4D97-AF65-F5344CB8AC3E}">
        <p14:creationId xmlns:p14="http://schemas.microsoft.com/office/powerpoint/2010/main" val="2579715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11085175" cy="533400"/>
          </a:xfrm>
        </p:spPr>
        <p:txBody>
          <a:bodyPr>
            <a:normAutofit fontScale="90000"/>
          </a:bodyPr>
          <a:lstStyle/>
          <a:p>
            <a:r>
              <a:rPr lang="en-IN" dirty="0"/>
              <a:t>Styling the Headline of the Core Features Section</a:t>
            </a:r>
            <a:endParaRPr lang="en-GB" dirty="0"/>
          </a:p>
        </p:txBody>
      </p:sp>
      <p:sp>
        <p:nvSpPr>
          <p:cNvPr id="3" name="Content Placeholder 2"/>
          <p:cNvSpPr>
            <a:spLocks noGrp="1"/>
          </p:cNvSpPr>
          <p:nvPr>
            <p:ph idx="1"/>
          </p:nvPr>
        </p:nvSpPr>
        <p:spPr>
          <a:xfrm>
            <a:off x="259773" y="675409"/>
            <a:ext cx="11502735" cy="5933209"/>
          </a:xfrm>
        </p:spPr>
        <p:txBody>
          <a:bodyPr/>
          <a:lstStyle/>
          <a:p>
            <a:r>
              <a:rPr lang="en-GB" dirty="0" smtClean="0"/>
              <a:t>Lets first style the heading for our core features section</a:t>
            </a:r>
          </a:p>
          <a:p>
            <a:r>
              <a:rPr lang="en-GB" dirty="0" smtClean="0"/>
              <a:t>We already have a class that applies some styles to headline text used for plans section </a:t>
            </a:r>
            <a:r>
              <a:rPr lang="en-IN" dirty="0" smtClean="0"/>
              <a:t>“</a:t>
            </a:r>
            <a:r>
              <a:rPr lang="en-GB" dirty="0" smtClean="0"/>
              <a:t>section-title“ class use this class on the &lt;h1&gt; tag representing the headline for our </a:t>
            </a:r>
            <a:r>
              <a:rPr lang="en-GB" dirty="0" err="1" smtClean="0"/>
              <a:t>section.we</a:t>
            </a:r>
            <a:r>
              <a:rPr lang="en-GB" dirty="0" smtClean="0"/>
              <a:t> will notice it now has a green </a:t>
            </a:r>
            <a:r>
              <a:rPr lang="en-GB" dirty="0" err="1" smtClean="0"/>
              <a:t>color</a:t>
            </a:r>
            <a:r>
              <a:rPr lang="en-GB" dirty="0" smtClean="0"/>
              <a:t> and is </a:t>
            </a:r>
            <a:r>
              <a:rPr lang="en-GB" dirty="0" err="1" smtClean="0"/>
              <a:t>center</a:t>
            </a:r>
            <a:r>
              <a:rPr lang="en-GB" dirty="0" smtClean="0"/>
              <a:t> aligned</a:t>
            </a:r>
          </a:p>
          <a:p>
            <a:r>
              <a:rPr lang="en-IN" dirty="0" smtClean="0"/>
              <a:t>Lets now style the list in our </a:t>
            </a:r>
            <a:r>
              <a:rPr lang="en-IN" dirty="0" err="1" smtClean="0"/>
              <a:t>section.First</a:t>
            </a:r>
            <a:r>
              <a:rPr lang="en-IN" dirty="0" smtClean="0"/>
              <a:t> lets add a strong reddish </a:t>
            </a:r>
            <a:r>
              <a:rPr lang="en-IN" dirty="0" err="1" smtClean="0"/>
              <a:t>color</a:t>
            </a:r>
            <a:r>
              <a:rPr lang="en-IN" dirty="0" smtClean="0"/>
              <a:t> to the background d of the section to achieve this lets first assign an id to this section key-features</a:t>
            </a:r>
          </a:p>
          <a:p>
            <a:r>
              <a:rPr lang="en-IN" dirty="0" smtClean="0"/>
              <a:t>Add a id selector for the above id to our main.css as #key-features and add background:#ff1b68 to give it a strong reddish background</a:t>
            </a:r>
          </a:p>
          <a:p>
            <a:r>
              <a:rPr lang="en-IN" dirty="0" smtClean="0"/>
              <a:t>Now if we notice since we have a red background the green </a:t>
            </a:r>
            <a:r>
              <a:rPr lang="en-IN" dirty="0" err="1" smtClean="0"/>
              <a:t>color</a:t>
            </a:r>
            <a:r>
              <a:rPr lang="en-IN" dirty="0" smtClean="0"/>
              <a:t> of our heading does not look so good so lets change that to change it we will use a descendant </a:t>
            </a:r>
            <a:r>
              <a:rPr lang="en-IN" dirty="0" err="1" smtClean="0"/>
              <a:t>combinator</a:t>
            </a:r>
            <a:r>
              <a:rPr lang="en-IN" dirty="0" smtClean="0"/>
              <a:t> like #</a:t>
            </a:r>
            <a:r>
              <a:rPr lang="en-GB" dirty="0" smtClean="0"/>
              <a:t>key-features .section-title{ }</a:t>
            </a:r>
          </a:p>
          <a:p>
            <a:r>
              <a:rPr lang="en-IN" dirty="0" smtClean="0"/>
              <a:t>Set the </a:t>
            </a:r>
            <a:r>
              <a:rPr lang="en-IN" dirty="0" err="1" smtClean="0"/>
              <a:t>color:white.Also</a:t>
            </a:r>
            <a:r>
              <a:rPr lang="en-IN" dirty="0" smtClean="0"/>
              <a:t> lets add a little bit more margin maybe margin:32px;</a:t>
            </a:r>
          </a:p>
          <a:p>
            <a:r>
              <a:rPr lang="en-IN" dirty="0" smtClean="0"/>
              <a:t>Also lets add a margin-top:80px to our #key-features to give a space between the two sections for plans and key features also lets add some padding so that the content doesn’t stick to the edges of the section maybe padding:16px;</a:t>
            </a:r>
            <a:endParaRPr lang="en-GB" dirty="0"/>
          </a:p>
          <a:p>
            <a:endParaRPr lang="en-GB" dirty="0" smtClean="0"/>
          </a:p>
          <a:p>
            <a:endParaRPr lang="en-GB" dirty="0"/>
          </a:p>
        </p:txBody>
      </p:sp>
    </p:spTree>
    <p:extLst>
      <p:ext uri="{BB962C8B-B14F-4D97-AF65-F5344CB8AC3E}">
        <p14:creationId xmlns:p14="http://schemas.microsoft.com/office/powerpoint/2010/main" val="1449950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normAutofit fontScale="90000"/>
          </a:bodyPr>
          <a:lstStyle/>
          <a:p>
            <a:r>
              <a:rPr lang="en-IN" dirty="0"/>
              <a:t>Adding CSS to our Project with Inline Styles</a:t>
            </a:r>
            <a:endParaRPr lang="en-GB" dirty="0"/>
          </a:p>
        </p:txBody>
      </p:sp>
      <p:sp>
        <p:nvSpPr>
          <p:cNvPr id="3" name="Content Placeholder 2"/>
          <p:cNvSpPr>
            <a:spLocks noGrp="1"/>
          </p:cNvSpPr>
          <p:nvPr>
            <p:ph idx="1"/>
          </p:nvPr>
        </p:nvSpPr>
        <p:spPr>
          <a:xfrm>
            <a:off x="677334" y="1346887"/>
            <a:ext cx="8596668" cy="5301048"/>
          </a:xfrm>
        </p:spPr>
        <p:txBody>
          <a:bodyPr/>
          <a:lstStyle/>
          <a:p>
            <a:r>
              <a:rPr lang="en-IN" dirty="0" smtClean="0"/>
              <a:t>There are three ways to add CSS </a:t>
            </a:r>
          </a:p>
          <a:p>
            <a:pPr lvl="1"/>
            <a:r>
              <a:rPr lang="en-IN" dirty="0" smtClean="0"/>
              <a:t>The First way is inline styling</a:t>
            </a:r>
          </a:p>
          <a:p>
            <a:r>
              <a:rPr lang="en-IN" dirty="0" smtClean="0"/>
              <a:t>Lets say we want to add style to the section element in our index.html</a:t>
            </a:r>
          </a:p>
          <a:p>
            <a:r>
              <a:rPr lang="en-IN" dirty="0" smtClean="0"/>
              <a:t>We can add a style attribute to </a:t>
            </a:r>
            <a:r>
              <a:rPr lang="en-IN" dirty="0" err="1" smtClean="0"/>
              <a:t>it.A</a:t>
            </a:r>
            <a:r>
              <a:rPr lang="en-IN" dirty="0" smtClean="0"/>
              <a:t> style attribute is an html attribute that can be added to pretty much any html element</a:t>
            </a:r>
          </a:p>
          <a:p>
            <a:r>
              <a:rPr lang="en-IN" dirty="0" smtClean="0"/>
              <a:t>We can now add a </a:t>
            </a:r>
            <a:r>
              <a:rPr lang="en-IN" dirty="0" err="1" smtClean="0"/>
              <a:t>css</a:t>
            </a:r>
            <a:r>
              <a:rPr lang="en-IN" dirty="0" smtClean="0"/>
              <a:t> style by adding a so called </a:t>
            </a:r>
            <a:r>
              <a:rPr lang="en-IN" dirty="0" err="1" smtClean="0"/>
              <a:t>css</a:t>
            </a:r>
            <a:r>
              <a:rPr lang="en-IN" dirty="0" smtClean="0"/>
              <a:t> </a:t>
            </a:r>
            <a:r>
              <a:rPr lang="en-IN" dirty="0" err="1" smtClean="0"/>
              <a:t>decleration</a:t>
            </a:r>
            <a:r>
              <a:rPr lang="en-IN" dirty="0" smtClean="0"/>
              <a:t> as a value to the style attribute</a:t>
            </a:r>
          </a:p>
          <a:p>
            <a:r>
              <a:rPr lang="en-IN" dirty="0" smtClean="0"/>
              <a:t>The </a:t>
            </a:r>
            <a:r>
              <a:rPr lang="en-IN" dirty="0" err="1" smtClean="0"/>
              <a:t>decleration</a:t>
            </a:r>
            <a:r>
              <a:rPr lang="en-IN" dirty="0" smtClean="0"/>
              <a:t> means we define what we want to style and how we want to style it</a:t>
            </a:r>
          </a:p>
          <a:p>
            <a:r>
              <a:rPr lang="en-IN" dirty="0" smtClean="0"/>
              <a:t>The what here is the property to set for example we want to set the background of our </a:t>
            </a:r>
            <a:r>
              <a:rPr lang="en-IN" dirty="0" err="1" smtClean="0"/>
              <a:t>section,but</a:t>
            </a:r>
            <a:r>
              <a:rPr lang="en-IN" dirty="0" smtClean="0"/>
              <a:t> how do I know there is a background </a:t>
            </a:r>
            <a:r>
              <a:rPr lang="en-IN" dirty="0" err="1" smtClean="0"/>
              <a:t>property?Firstly</a:t>
            </a:r>
            <a:r>
              <a:rPr lang="en-IN" dirty="0" smtClean="0"/>
              <a:t> there is a set of commonly used properties and also by going through reference docs we can know what all properties are </a:t>
            </a:r>
            <a:r>
              <a:rPr lang="en-IN" dirty="0" err="1" smtClean="0"/>
              <a:t>available.The</a:t>
            </a:r>
            <a:r>
              <a:rPr lang="en-IN" dirty="0" smtClean="0"/>
              <a:t> background property as the name suggests sets the background of our section</a:t>
            </a:r>
          </a:p>
          <a:p>
            <a:endParaRPr lang="en-IN" dirty="0" smtClean="0"/>
          </a:p>
          <a:p>
            <a:endParaRPr lang="en-GB" dirty="0"/>
          </a:p>
        </p:txBody>
      </p:sp>
    </p:spTree>
    <p:extLst>
      <p:ext uri="{BB962C8B-B14F-4D97-AF65-F5344CB8AC3E}">
        <p14:creationId xmlns:p14="http://schemas.microsoft.com/office/powerpoint/2010/main" val="146215457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6"/>
            <a:ext cx="10129211" cy="491836"/>
          </a:xfrm>
        </p:spPr>
        <p:txBody>
          <a:bodyPr>
            <a:normAutofit fontScale="90000"/>
          </a:bodyPr>
          <a:lstStyle/>
          <a:p>
            <a:r>
              <a:rPr lang="en-IN" dirty="0"/>
              <a:t>Preparing the Content of the Key Feature Area</a:t>
            </a:r>
            <a:endParaRPr lang="en-GB" dirty="0"/>
          </a:p>
        </p:txBody>
      </p:sp>
      <p:sp>
        <p:nvSpPr>
          <p:cNvPr id="3" name="Content Placeholder 2"/>
          <p:cNvSpPr>
            <a:spLocks noGrp="1"/>
          </p:cNvSpPr>
          <p:nvPr>
            <p:ph idx="1"/>
          </p:nvPr>
        </p:nvSpPr>
        <p:spPr>
          <a:xfrm>
            <a:off x="394855" y="883227"/>
            <a:ext cx="11419609" cy="5715000"/>
          </a:xfrm>
        </p:spPr>
        <p:txBody>
          <a:bodyPr/>
          <a:lstStyle/>
          <a:p>
            <a:r>
              <a:rPr lang="en-IN" dirty="0" smtClean="0"/>
              <a:t>Lets style our list .</a:t>
            </a:r>
          </a:p>
          <a:p>
            <a:r>
              <a:rPr lang="en-IN" dirty="0" smtClean="0"/>
              <a:t>Lets add a class key-</a:t>
            </a:r>
            <a:r>
              <a:rPr lang="en-IN" dirty="0" err="1" smtClean="0"/>
              <a:t>feature__list</a:t>
            </a:r>
            <a:r>
              <a:rPr lang="en-IN" dirty="0" smtClean="0"/>
              <a:t> to the &lt;</a:t>
            </a:r>
            <a:r>
              <a:rPr lang="en-IN" dirty="0" err="1" smtClean="0"/>
              <a:t>ul</a:t>
            </a:r>
            <a:r>
              <a:rPr lang="en-IN" dirty="0" smtClean="0"/>
              <a:t>&gt; list and class key-feature to the individual list items&lt;li&gt; and assign a class key-</a:t>
            </a:r>
            <a:r>
              <a:rPr lang="en-IN" dirty="0" err="1" smtClean="0"/>
              <a:t>feature__description</a:t>
            </a:r>
            <a:r>
              <a:rPr lang="en-IN" dirty="0" smtClean="0"/>
              <a:t> to the &lt;P&gt; tags inside the list items&lt;li&gt;</a:t>
            </a:r>
          </a:p>
          <a:p>
            <a:r>
              <a:rPr lang="en-IN" dirty="0" smtClean="0"/>
              <a:t>Add a class selector for the list .key-</a:t>
            </a:r>
            <a:r>
              <a:rPr lang="en-IN" dirty="0" err="1" smtClean="0"/>
              <a:t>feature__list</a:t>
            </a:r>
            <a:r>
              <a:rPr lang="en-IN" dirty="0" smtClean="0"/>
              <a:t> to our </a:t>
            </a:r>
            <a:r>
              <a:rPr lang="en-IN" dirty="0" err="1" smtClean="0"/>
              <a:t>main.css.First</a:t>
            </a:r>
            <a:r>
              <a:rPr lang="en-IN" dirty="0" smtClean="0"/>
              <a:t> lets get rid of the bullet points by using </a:t>
            </a:r>
            <a:r>
              <a:rPr lang="en-IN" dirty="0" err="1" smtClean="0"/>
              <a:t>list-style:none</a:t>
            </a:r>
            <a:r>
              <a:rPr lang="en-IN" dirty="0" smtClean="0"/>
              <a:t>; also lets remove the margin and padding by using margin:0; padding:0;</a:t>
            </a:r>
          </a:p>
          <a:p>
            <a:r>
              <a:rPr lang="en-IN" dirty="0" smtClean="0"/>
              <a:t>Add a class selector for list items using .key-feature{} and lets make the list items inline using </a:t>
            </a:r>
            <a:r>
              <a:rPr lang="en-IN" dirty="0" err="1" smtClean="0"/>
              <a:t>display:inline-block</a:t>
            </a:r>
            <a:r>
              <a:rPr lang="en-IN" dirty="0" smtClean="0"/>
              <a:t>; Also lets give a width :30%; we are not using 33% because as we saw in previous sections we will have some width taken by the whitespace between the &lt;li&gt; so using 30% we will take in account that width too and avoid having the last element in next line.</a:t>
            </a:r>
          </a:p>
          <a:p>
            <a:r>
              <a:rPr lang="en-IN" dirty="0" smtClean="0"/>
              <a:t>Now as we will notice we have the elements in a single line with no bullet point but they are not </a:t>
            </a:r>
            <a:r>
              <a:rPr lang="en-IN" dirty="0" err="1" smtClean="0"/>
              <a:t>center</a:t>
            </a:r>
            <a:r>
              <a:rPr lang="en-IN" dirty="0" smtClean="0"/>
              <a:t> aligned lets fix them by adding </a:t>
            </a:r>
            <a:r>
              <a:rPr lang="en-IN" dirty="0" err="1" smtClean="0"/>
              <a:t>text-align:center</a:t>
            </a:r>
            <a:r>
              <a:rPr lang="en-IN" dirty="0" smtClean="0"/>
              <a:t>; to the list class selector</a:t>
            </a:r>
          </a:p>
          <a:p>
            <a:r>
              <a:rPr lang="en-IN" dirty="0" smtClean="0"/>
              <a:t>Lets now style the plan description add a class selector .key-</a:t>
            </a:r>
            <a:r>
              <a:rPr lang="en-IN" dirty="0" err="1" smtClean="0"/>
              <a:t>feature__description</a:t>
            </a:r>
            <a:r>
              <a:rPr lang="en-IN" dirty="0" smtClean="0"/>
              <a:t>{}.Use </a:t>
            </a:r>
            <a:r>
              <a:rPr lang="en-IN" dirty="0" err="1" smtClean="0"/>
              <a:t>text-align:center</a:t>
            </a:r>
            <a:r>
              <a:rPr lang="en-IN" dirty="0" smtClean="0"/>
              <a:t> to </a:t>
            </a:r>
            <a:r>
              <a:rPr lang="en-IN" dirty="0" err="1" smtClean="0"/>
              <a:t>center</a:t>
            </a:r>
            <a:r>
              <a:rPr lang="en-IN" dirty="0" smtClean="0"/>
              <a:t> the text inside its box just to make sure everything is perfectly </a:t>
            </a:r>
            <a:r>
              <a:rPr lang="en-IN" dirty="0" err="1" smtClean="0"/>
              <a:t>centered.Add</a:t>
            </a:r>
            <a:r>
              <a:rPr lang="en-IN" dirty="0" smtClean="0"/>
              <a:t> a </a:t>
            </a:r>
            <a:r>
              <a:rPr lang="en-IN" dirty="0" err="1" smtClean="0"/>
              <a:t>font-weight:bold</a:t>
            </a:r>
            <a:r>
              <a:rPr lang="en-IN" dirty="0" smtClean="0"/>
              <a:t>; and </a:t>
            </a:r>
            <a:r>
              <a:rPr lang="en-IN" dirty="0" err="1" smtClean="0"/>
              <a:t>color:white</a:t>
            </a:r>
            <a:r>
              <a:rPr lang="en-IN" dirty="0" smtClean="0"/>
              <a:t>; and increase font-size:20px;</a:t>
            </a:r>
          </a:p>
          <a:p>
            <a:r>
              <a:rPr lang="en-IN" dirty="0" smtClean="0"/>
              <a:t>Right now we will see that on smaller screens each text or &lt;P&gt; tag breaks into two lines we will fix that later but at least they should be vertically aligned with the top line of each text using </a:t>
            </a:r>
            <a:r>
              <a:rPr lang="en-IN" dirty="0" err="1" smtClean="0"/>
              <a:t>vaertical-align:top</a:t>
            </a:r>
            <a:r>
              <a:rPr lang="en-IN" dirty="0" smtClean="0"/>
              <a:t> to key-feature</a:t>
            </a:r>
            <a:endParaRPr lang="en-GB" dirty="0"/>
          </a:p>
        </p:txBody>
      </p:sp>
    </p:spTree>
    <p:extLst>
      <p:ext uri="{BB962C8B-B14F-4D97-AF65-F5344CB8AC3E}">
        <p14:creationId xmlns:p14="http://schemas.microsoft.com/office/powerpoint/2010/main" val="202290823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6"/>
            <a:ext cx="10129211" cy="491836"/>
          </a:xfrm>
        </p:spPr>
        <p:txBody>
          <a:bodyPr>
            <a:normAutofit fontScale="90000"/>
          </a:bodyPr>
          <a:lstStyle/>
          <a:p>
            <a:r>
              <a:rPr lang="en-IN" dirty="0"/>
              <a:t>Preparing the Content of the Key Feature Area</a:t>
            </a:r>
            <a:endParaRPr lang="en-GB" dirty="0"/>
          </a:p>
        </p:txBody>
      </p:sp>
      <p:sp>
        <p:nvSpPr>
          <p:cNvPr id="3" name="Content Placeholder 2"/>
          <p:cNvSpPr>
            <a:spLocks noGrp="1"/>
          </p:cNvSpPr>
          <p:nvPr>
            <p:ph idx="1"/>
          </p:nvPr>
        </p:nvSpPr>
        <p:spPr>
          <a:xfrm>
            <a:off x="394855" y="883227"/>
            <a:ext cx="11419609" cy="5715000"/>
          </a:xfrm>
        </p:spPr>
        <p:txBody>
          <a:bodyPr/>
          <a:lstStyle/>
          <a:p>
            <a:r>
              <a:rPr lang="en-IN" dirty="0" smtClean="0"/>
              <a:t>In future sections we will add an image above the texts but for time being lets just add a circular container for the images which for now just has a background </a:t>
            </a:r>
            <a:r>
              <a:rPr lang="en-IN" dirty="0" err="1" smtClean="0"/>
              <a:t>color</a:t>
            </a:r>
            <a:endParaRPr lang="en-IN" dirty="0" smtClean="0"/>
          </a:p>
          <a:p>
            <a:r>
              <a:rPr lang="en-IN" dirty="0" smtClean="0"/>
              <a:t>To add such </a:t>
            </a:r>
            <a:r>
              <a:rPr lang="en-IN" dirty="0" err="1" smtClean="0"/>
              <a:t>acircle</a:t>
            </a:r>
            <a:r>
              <a:rPr lang="en-IN" dirty="0" smtClean="0"/>
              <a:t> we will notice we have a &lt;div&gt; above the &lt;p&gt; in each &lt;li&gt; add a class key-</a:t>
            </a:r>
            <a:r>
              <a:rPr lang="en-IN" dirty="0" err="1" smtClean="0"/>
              <a:t>feature__image</a:t>
            </a:r>
            <a:r>
              <a:rPr lang="en-IN" dirty="0" smtClean="0"/>
              <a:t> to all such &lt;div&gt; tags and add a selector for the same .key-</a:t>
            </a:r>
            <a:r>
              <a:rPr lang="en-IN" dirty="0" err="1" smtClean="0"/>
              <a:t>feature__image</a:t>
            </a:r>
            <a:r>
              <a:rPr lang="en-IN" dirty="0" smtClean="0"/>
              <a:t> in our main.css file</a:t>
            </a:r>
          </a:p>
          <a:p>
            <a:r>
              <a:rPr lang="en-IN" dirty="0" smtClean="0"/>
              <a:t>Add a </a:t>
            </a:r>
            <a:r>
              <a:rPr lang="en-IN" dirty="0" err="1" smtClean="0"/>
              <a:t>backgroung</a:t>
            </a:r>
            <a:r>
              <a:rPr lang="en-IN" dirty="0" smtClean="0"/>
              <a:t>:#</a:t>
            </a:r>
            <a:r>
              <a:rPr lang="en-IN" dirty="0" err="1" smtClean="0"/>
              <a:t>ffcede</a:t>
            </a:r>
            <a:r>
              <a:rPr lang="en-IN" dirty="0"/>
              <a:t> </a:t>
            </a:r>
            <a:r>
              <a:rPr lang="en-IN" dirty="0" smtClean="0"/>
              <a:t>add a width:128px a border:2px solid #424242; this creates a box now to turn it into a circle we will add border-radius:50% this will round everything such that we get a circle</a:t>
            </a:r>
          </a:p>
          <a:p>
            <a:r>
              <a:rPr lang="en-IN" dirty="0" smtClean="0"/>
              <a:t>If we save it we will notice although we have a circle but since it has no height it doesn’t look so good to have a perfect circle we will need to match the height and the width to make </a:t>
            </a:r>
            <a:r>
              <a:rPr lang="en-IN" dirty="0" err="1" smtClean="0"/>
              <a:t>asquare</a:t>
            </a:r>
            <a:r>
              <a:rPr lang="en-IN" dirty="0" smtClean="0"/>
              <a:t> and then because of our border radius it will become a circle</a:t>
            </a:r>
          </a:p>
          <a:p>
            <a:r>
              <a:rPr lang="en-IN" dirty="0" smtClean="0"/>
              <a:t>Now lets </a:t>
            </a:r>
            <a:r>
              <a:rPr lang="en-IN" dirty="0" err="1" smtClean="0"/>
              <a:t>center</a:t>
            </a:r>
            <a:r>
              <a:rPr lang="en-IN" dirty="0" smtClean="0"/>
              <a:t> the circles horizontally to </a:t>
            </a:r>
            <a:r>
              <a:rPr lang="en-IN" dirty="0" err="1" smtClean="0"/>
              <a:t>center</a:t>
            </a:r>
            <a:r>
              <a:rPr lang="en-IN" dirty="0" smtClean="0"/>
              <a:t> then we need to add some margin to right and left but how do we know how much </a:t>
            </a:r>
            <a:r>
              <a:rPr lang="en-IN" dirty="0" err="1" smtClean="0"/>
              <a:t>margin.we</a:t>
            </a:r>
            <a:r>
              <a:rPr lang="en-IN" dirty="0" smtClean="0"/>
              <a:t> can use a trick by setting margin: 0 auto ; or just margin :auto; since we don’t care about the top and bottom margin we can skip setting that to 0.Using auto it automatically adjusts the margin according to the available space and set equal margins to </a:t>
            </a:r>
            <a:r>
              <a:rPr lang="en-IN" dirty="0" err="1" smtClean="0"/>
              <a:t>center</a:t>
            </a:r>
            <a:r>
              <a:rPr lang="en-IN" dirty="0" smtClean="0"/>
              <a:t> the element horizontally .It does not work with vertically though;</a:t>
            </a:r>
          </a:p>
          <a:p>
            <a:endParaRPr lang="en-GB" dirty="0"/>
          </a:p>
        </p:txBody>
      </p:sp>
    </p:spTree>
    <p:extLst>
      <p:ext uri="{BB962C8B-B14F-4D97-AF65-F5344CB8AC3E}">
        <p14:creationId xmlns:p14="http://schemas.microsoft.com/office/powerpoint/2010/main" val="186115456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370" y="0"/>
            <a:ext cx="8596668" cy="367146"/>
          </a:xfrm>
        </p:spPr>
        <p:txBody>
          <a:bodyPr>
            <a:normAutofit fontScale="90000"/>
          </a:bodyPr>
          <a:lstStyle/>
          <a:p>
            <a:r>
              <a:rPr lang="en-GB" dirty="0"/>
              <a:t>Adding the Footer</a:t>
            </a:r>
          </a:p>
        </p:txBody>
      </p:sp>
      <p:sp>
        <p:nvSpPr>
          <p:cNvPr id="3" name="Content Placeholder 2"/>
          <p:cNvSpPr>
            <a:spLocks noGrp="1"/>
          </p:cNvSpPr>
          <p:nvPr>
            <p:ph idx="1"/>
          </p:nvPr>
        </p:nvSpPr>
        <p:spPr>
          <a:xfrm>
            <a:off x="677334" y="509155"/>
            <a:ext cx="11168302" cy="6224153"/>
          </a:xfrm>
        </p:spPr>
        <p:txBody>
          <a:bodyPr>
            <a:normAutofit fontScale="92500" lnSpcReduction="10000"/>
          </a:bodyPr>
          <a:lstStyle/>
          <a:p>
            <a:r>
              <a:rPr lang="en-IN" dirty="0" smtClean="0"/>
              <a:t>Now lets add a footer to the site</a:t>
            </a:r>
          </a:p>
          <a:p>
            <a:r>
              <a:rPr lang="en-IN" dirty="0" smtClean="0"/>
              <a:t>I have added a &lt;footer&gt; element with a &lt;</a:t>
            </a:r>
            <a:r>
              <a:rPr lang="en-IN" dirty="0" err="1" smtClean="0"/>
              <a:t>nav</a:t>
            </a:r>
            <a:r>
              <a:rPr lang="en-IN" dirty="0" smtClean="0"/>
              <a:t>&gt; which contains a &lt;</a:t>
            </a:r>
            <a:r>
              <a:rPr lang="en-IN" dirty="0" err="1" smtClean="0"/>
              <a:t>ul</a:t>
            </a:r>
            <a:r>
              <a:rPr lang="en-IN" dirty="0" smtClean="0"/>
              <a:t>&gt; and each list item&lt;li&gt; represents a link in the navigational footer.</a:t>
            </a:r>
          </a:p>
          <a:p>
            <a:r>
              <a:rPr lang="en-IN" dirty="0" smtClean="0"/>
              <a:t>Now lets style the footer to do so lets add a class main-footer to the &lt;footer&gt; tag.</a:t>
            </a:r>
          </a:p>
          <a:p>
            <a:r>
              <a:rPr lang="en-IN" dirty="0" smtClean="0"/>
              <a:t>Add a class selector for this footer .main-footer { } to the end of our main.css</a:t>
            </a:r>
          </a:p>
          <a:p>
            <a:r>
              <a:rPr lang="en-IN" dirty="0" smtClean="0"/>
              <a:t>Lets add a </a:t>
            </a:r>
            <a:r>
              <a:rPr lang="en-IN" dirty="0" err="1" smtClean="0"/>
              <a:t>background:black</a:t>
            </a:r>
            <a:r>
              <a:rPr lang="en-IN" dirty="0" smtClean="0"/>
              <a:t>; and a </a:t>
            </a:r>
            <a:r>
              <a:rPr lang="en-IN" dirty="0" err="1" smtClean="0"/>
              <a:t>color:white</a:t>
            </a:r>
            <a:r>
              <a:rPr lang="en-IN" dirty="0" smtClean="0"/>
              <a:t>;</a:t>
            </a:r>
          </a:p>
          <a:p>
            <a:r>
              <a:rPr lang="en-IN" dirty="0" smtClean="0"/>
              <a:t>We will notice that a black background is added but the text </a:t>
            </a:r>
            <a:r>
              <a:rPr lang="en-IN" dirty="0" err="1" smtClean="0"/>
              <a:t>color</a:t>
            </a:r>
            <a:r>
              <a:rPr lang="en-IN" dirty="0" smtClean="0"/>
              <a:t> is still blue because the text is actually in &lt;a&gt; tags which although inherit the white </a:t>
            </a:r>
            <a:r>
              <a:rPr lang="en-IN" dirty="0" err="1" smtClean="0"/>
              <a:t>color</a:t>
            </a:r>
            <a:r>
              <a:rPr lang="en-IN" dirty="0" smtClean="0"/>
              <a:t> but it is overridden by the browser </a:t>
            </a:r>
            <a:r>
              <a:rPr lang="en-IN" dirty="0" err="1" smtClean="0"/>
              <a:t>defaults.Also</a:t>
            </a:r>
            <a:r>
              <a:rPr lang="en-IN" dirty="0" smtClean="0"/>
              <a:t> we will notice that there is a margin because of the &lt;u&gt;l element   and because of the concept of margin collapsing it is merged with the bottom margin of section above it.</a:t>
            </a:r>
          </a:p>
          <a:p>
            <a:r>
              <a:rPr lang="en-IN" dirty="0" smtClean="0"/>
              <a:t>So since </a:t>
            </a:r>
            <a:r>
              <a:rPr lang="en-IN" dirty="0" err="1" smtClean="0"/>
              <a:t>color:white</a:t>
            </a:r>
            <a:r>
              <a:rPr lang="en-IN" dirty="0" smtClean="0"/>
              <a:t> does not work lets remove it from the footer and add a padding:32px; and a margin-top:48px;</a:t>
            </a:r>
          </a:p>
          <a:p>
            <a:r>
              <a:rPr lang="en-IN" dirty="0" smtClean="0"/>
              <a:t>Lets add a class main-</a:t>
            </a:r>
            <a:r>
              <a:rPr lang="en-IN" dirty="0" err="1" smtClean="0"/>
              <a:t>footer__links</a:t>
            </a:r>
            <a:r>
              <a:rPr lang="en-IN" dirty="0" smtClean="0"/>
              <a:t> to the &lt;</a:t>
            </a:r>
            <a:r>
              <a:rPr lang="en-IN" dirty="0" err="1" smtClean="0"/>
              <a:t>ul</a:t>
            </a:r>
            <a:r>
              <a:rPr lang="en-IN" dirty="0" smtClean="0"/>
              <a:t>&gt; and main-</a:t>
            </a:r>
            <a:r>
              <a:rPr lang="en-IN" dirty="0" err="1" smtClean="0"/>
              <a:t>footer__link</a:t>
            </a:r>
            <a:r>
              <a:rPr lang="en-IN" dirty="0" smtClean="0"/>
              <a:t> to each &lt;li&gt; element and also add class selectors for the same in our main.css file .main-</a:t>
            </a:r>
            <a:r>
              <a:rPr lang="en-IN" dirty="0" err="1" smtClean="0"/>
              <a:t>footer__links</a:t>
            </a:r>
            <a:r>
              <a:rPr lang="en-IN" dirty="0" smtClean="0"/>
              <a:t> { }  and  .main-</a:t>
            </a:r>
            <a:r>
              <a:rPr lang="en-IN" dirty="0" err="1" smtClean="0"/>
              <a:t>footer__link</a:t>
            </a:r>
            <a:r>
              <a:rPr lang="en-IN" dirty="0" smtClean="0"/>
              <a:t> { }.</a:t>
            </a:r>
          </a:p>
          <a:p>
            <a:r>
              <a:rPr lang="en-IN" dirty="0" smtClean="0"/>
              <a:t>Add </a:t>
            </a:r>
            <a:r>
              <a:rPr lang="en-IN" dirty="0" err="1" smtClean="0"/>
              <a:t>list-style:none</a:t>
            </a:r>
            <a:r>
              <a:rPr lang="en-IN" dirty="0" smtClean="0"/>
              <a:t>; margin:0; padding:0; and </a:t>
            </a:r>
            <a:r>
              <a:rPr lang="en-IN" dirty="0" err="1" smtClean="0"/>
              <a:t>text-align:center</a:t>
            </a:r>
            <a:r>
              <a:rPr lang="en-IN" dirty="0" smtClean="0"/>
              <a:t>; to the .main—</a:t>
            </a:r>
            <a:r>
              <a:rPr lang="en-IN" dirty="0" err="1" smtClean="0"/>
              <a:t>footer__links</a:t>
            </a:r>
            <a:r>
              <a:rPr lang="en-IN" dirty="0" smtClean="0"/>
              <a:t> selector</a:t>
            </a:r>
          </a:p>
          <a:p>
            <a:r>
              <a:rPr lang="en-IN" dirty="0" smtClean="0"/>
              <a:t>Add </a:t>
            </a:r>
            <a:r>
              <a:rPr lang="en-IN" dirty="0" err="1" smtClean="0"/>
              <a:t>display:inline-block</a:t>
            </a:r>
            <a:r>
              <a:rPr lang="en-IN" dirty="0" smtClean="0"/>
              <a:t>; to align the links in same line and margin:0 16px; to remove top and bottom margin and add a 16px space between the links to .main-</a:t>
            </a:r>
            <a:r>
              <a:rPr lang="en-IN" dirty="0" err="1" smtClean="0"/>
              <a:t>footer_link</a:t>
            </a:r>
            <a:r>
              <a:rPr lang="en-IN" dirty="0" smtClean="0"/>
              <a:t> selector</a:t>
            </a:r>
          </a:p>
          <a:p>
            <a:r>
              <a:rPr lang="en-IN" dirty="0" smtClean="0"/>
              <a:t>Select the &lt;a&gt; tag using a descendant </a:t>
            </a:r>
            <a:r>
              <a:rPr lang="en-IN" dirty="0" err="1" smtClean="0"/>
              <a:t>combinator</a:t>
            </a:r>
            <a:r>
              <a:rPr lang="en-IN" dirty="0" smtClean="0"/>
              <a:t> .main-</a:t>
            </a:r>
            <a:r>
              <a:rPr lang="en-IN" dirty="0" err="1" smtClean="0"/>
              <a:t>footer__link</a:t>
            </a:r>
            <a:r>
              <a:rPr lang="en-IN" dirty="0" smtClean="0"/>
              <a:t> a { } and add </a:t>
            </a:r>
            <a:r>
              <a:rPr lang="en-IN" dirty="0" err="1" smtClean="0"/>
              <a:t>color:white</a:t>
            </a:r>
            <a:r>
              <a:rPr lang="en-IN" dirty="0" smtClean="0"/>
              <a:t> </a:t>
            </a:r>
            <a:r>
              <a:rPr lang="en-IN" dirty="0" err="1" smtClean="0"/>
              <a:t>tos</a:t>
            </a:r>
            <a:r>
              <a:rPr lang="en-IN" dirty="0" smtClean="0"/>
              <a:t> et text </a:t>
            </a:r>
            <a:r>
              <a:rPr lang="en-IN" dirty="0" err="1" smtClean="0"/>
              <a:t>color</a:t>
            </a:r>
            <a:r>
              <a:rPr lang="en-IN" dirty="0" smtClean="0"/>
              <a:t> to white and </a:t>
            </a:r>
            <a:r>
              <a:rPr lang="en-IN" dirty="0" err="1" smtClean="0"/>
              <a:t>text-decoration:none</a:t>
            </a:r>
            <a:r>
              <a:rPr lang="en-IN" dirty="0" smtClean="0"/>
              <a:t> to remove the links</a:t>
            </a:r>
          </a:p>
          <a:p>
            <a:r>
              <a:rPr lang="en-IN" dirty="0" smtClean="0"/>
              <a:t>Also using the pseudo classes for hover and active set </a:t>
            </a:r>
            <a:r>
              <a:rPr lang="en-IN" dirty="0" err="1" smtClean="0"/>
              <a:t>color</a:t>
            </a:r>
            <a:r>
              <a:rPr lang="en-IN" dirty="0" smtClean="0"/>
              <a:t>:#</a:t>
            </a:r>
            <a:r>
              <a:rPr lang="en-IN" dirty="0" err="1" smtClean="0"/>
              <a:t>cccccc</a:t>
            </a:r>
            <a:r>
              <a:rPr lang="en-IN" dirty="0" smtClean="0"/>
              <a:t> to it .</a:t>
            </a:r>
            <a:endParaRPr lang="en-GB" dirty="0"/>
          </a:p>
        </p:txBody>
      </p:sp>
    </p:spTree>
    <p:extLst>
      <p:ext uri="{BB962C8B-B14F-4D97-AF65-F5344CB8AC3E}">
        <p14:creationId xmlns:p14="http://schemas.microsoft.com/office/powerpoint/2010/main" val="245358622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7" y="79664"/>
            <a:ext cx="8596668" cy="533400"/>
          </a:xfrm>
        </p:spPr>
        <p:txBody>
          <a:bodyPr>
            <a:normAutofit fontScale="90000"/>
          </a:bodyPr>
          <a:lstStyle/>
          <a:p>
            <a:r>
              <a:rPr lang="en-GB" dirty="0"/>
              <a:t>Adding the Packages Page</a:t>
            </a:r>
          </a:p>
        </p:txBody>
      </p:sp>
      <p:sp>
        <p:nvSpPr>
          <p:cNvPr id="3" name="Content Placeholder 2"/>
          <p:cNvSpPr>
            <a:spLocks noGrp="1"/>
          </p:cNvSpPr>
          <p:nvPr>
            <p:ph idx="1"/>
          </p:nvPr>
        </p:nvSpPr>
        <p:spPr>
          <a:xfrm>
            <a:off x="384464" y="779318"/>
            <a:ext cx="11502736" cy="5870863"/>
          </a:xfrm>
        </p:spPr>
        <p:txBody>
          <a:bodyPr/>
          <a:lstStyle/>
          <a:p>
            <a:r>
              <a:rPr lang="en-IN" dirty="0" smtClean="0"/>
              <a:t>Now lets add a new page for the offered packages.</a:t>
            </a:r>
          </a:p>
          <a:p>
            <a:r>
              <a:rPr lang="en-IN" dirty="0" smtClean="0"/>
              <a:t>To do this add a new folder named packages inside our Section5 folder and copy our </a:t>
            </a:r>
            <a:r>
              <a:rPr lang="en-IN" dirty="0" err="1" smtClean="0"/>
              <a:t>index,html</a:t>
            </a:r>
            <a:r>
              <a:rPr lang="en-IN" dirty="0" smtClean="0"/>
              <a:t> file to this folder.</a:t>
            </a:r>
          </a:p>
          <a:p>
            <a:r>
              <a:rPr lang="en-IN" dirty="0" smtClean="0"/>
              <a:t>Open this file and remove all content between &lt;main&gt; and &lt;/main&gt; tags.</a:t>
            </a:r>
          </a:p>
          <a:p>
            <a:r>
              <a:rPr lang="en-IN" dirty="0" smtClean="0"/>
              <a:t>We will leave the header footer and fonts as it is as we will need the same on this page too.</a:t>
            </a:r>
          </a:p>
          <a:p>
            <a:r>
              <a:rPr lang="en-IN" dirty="0" smtClean="0"/>
              <a:t>We would need to adjust the links in our header for packages  link since we are already in packages folder we need to change </a:t>
            </a:r>
            <a:r>
              <a:rPr lang="en-IN" dirty="0"/>
              <a:t> &lt;a </a:t>
            </a:r>
            <a:r>
              <a:rPr lang="en-IN" dirty="0" err="1"/>
              <a:t>href</a:t>
            </a:r>
            <a:r>
              <a:rPr lang="en-IN" dirty="0"/>
              <a:t>="packages/index.html"&gt;Packages&lt;/a</a:t>
            </a:r>
            <a:r>
              <a:rPr lang="en-IN" dirty="0" smtClean="0"/>
              <a:t>&gt; to </a:t>
            </a:r>
            <a:r>
              <a:rPr lang="en-IN" dirty="0"/>
              <a:t> &lt;a </a:t>
            </a:r>
            <a:r>
              <a:rPr lang="en-IN" dirty="0" err="1"/>
              <a:t>href</a:t>
            </a:r>
            <a:r>
              <a:rPr lang="en-IN" dirty="0" smtClean="0"/>
              <a:t>=“index.html</a:t>
            </a:r>
            <a:r>
              <a:rPr lang="en-IN" dirty="0"/>
              <a:t>"&gt;Packages&lt;/a</a:t>
            </a:r>
            <a:r>
              <a:rPr lang="en-IN" dirty="0" smtClean="0"/>
              <a:t>&gt;</a:t>
            </a:r>
          </a:p>
          <a:p>
            <a:r>
              <a:rPr lang="en-IN" dirty="0" smtClean="0"/>
              <a:t>For other two links since we need to move out from packages folder to access these files just add a ../ in front of the links to move out of packages folder we also need to do the same for the link to the main page add ../ to move out.</a:t>
            </a:r>
          </a:p>
          <a:p>
            <a:r>
              <a:rPr lang="en-IN" dirty="0" smtClean="0"/>
              <a:t>Also just remove the import for </a:t>
            </a:r>
            <a:r>
              <a:rPr lang="en-IN" dirty="0" err="1" smtClean="0"/>
              <a:t>anton</a:t>
            </a:r>
            <a:r>
              <a:rPr lang="en-IN" dirty="0" smtClean="0"/>
              <a:t> font as we will not be using it on this page</a:t>
            </a:r>
          </a:p>
          <a:p>
            <a:r>
              <a:rPr lang="en-IN" dirty="0" smtClean="0"/>
              <a:t>For our main.css it does not make sense to copy it as is to packages folder because the only thing that is common is the header and footer style so lets split it up smartly .</a:t>
            </a:r>
          </a:p>
          <a:p>
            <a:r>
              <a:rPr lang="en-IN" dirty="0" smtClean="0"/>
              <a:t>Add a new file share.css to Section5 folder</a:t>
            </a:r>
            <a:endParaRPr lang="en-IN" dirty="0"/>
          </a:p>
          <a:p>
            <a:r>
              <a:rPr lang="en-IN" dirty="0" smtClean="0"/>
              <a:t> cut out and move all the header footer and navigation </a:t>
            </a:r>
            <a:r>
              <a:rPr lang="en-IN" dirty="0" err="1" smtClean="0"/>
              <a:t>css</a:t>
            </a:r>
            <a:r>
              <a:rPr lang="en-IN" dirty="0" smtClean="0"/>
              <a:t> from main.css to shared.css</a:t>
            </a:r>
          </a:p>
          <a:p>
            <a:r>
              <a:rPr lang="en-IN" dirty="0" smtClean="0"/>
              <a:t>Also move the button related </a:t>
            </a:r>
            <a:r>
              <a:rPr lang="en-IN" dirty="0" err="1" smtClean="0"/>
              <a:t>css</a:t>
            </a:r>
            <a:r>
              <a:rPr lang="en-IN" dirty="0" smtClean="0"/>
              <a:t> to shared.css as it is also shared across files</a:t>
            </a:r>
          </a:p>
        </p:txBody>
      </p:sp>
    </p:spTree>
    <p:extLst>
      <p:ext uri="{BB962C8B-B14F-4D97-AF65-F5344CB8AC3E}">
        <p14:creationId xmlns:p14="http://schemas.microsoft.com/office/powerpoint/2010/main" val="39147554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7" y="79664"/>
            <a:ext cx="8596668" cy="533400"/>
          </a:xfrm>
        </p:spPr>
        <p:txBody>
          <a:bodyPr>
            <a:normAutofit fontScale="90000"/>
          </a:bodyPr>
          <a:lstStyle/>
          <a:p>
            <a:r>
              <a:rPr lang="en-GB" dirty="0"/>
              <a:t>Adding the Packages Page</a:t>
            </a:r>
          </a:p>
        </p:txBody>
      </p:sp>
      <p:sp>
        <p:nvSpPr>
          <p:cNvPr id="3" name="Content Placeholder 2"/>
          <p:cNvSpPr>
            <a:spLocks noGrp="1"/>
          </p:cNvSpPr>
          <p:nvPr>
            <p:ph idx="1"/>
          </p:nvPr>
        </p:nvSpPr>
        <p:spPr>
          <a:xfrm>
            <a:off x="384464" y="779318"/>
            <a:ext cx="11502736" cy="5870863"/>
          </a:xfrm>
        </p:spPr>
        <p:txBody>
          <a:bodyPr/>
          <a:lstStyle/>
          <a:p>
            <a:r>
              <a:rPr lang="en-IN" dirty="0" smtClean="0"/>
              <a:t>Add an import for the shared.css file to the index.html before the import for main.css because if we need to override a style from shared.css we can do so in our main.css and since it is parsed top to bottom it will first load the styles from </a:t>
            </a:r>
            <a:r>
              <a:rPr lang="en-IN" dirty="0" err="1" smtClean="0"/>
              <a:t>shared,css</a:t>
            </a:r>
            <a:r>
              <a:rPr lang="en-IN" dirty="0" smtClean="0"/>
              <a:t> and them when it imports main.css it will override and styles overridden in main.css.</a:t>
            </a:r>
          </a:p>
          <a:p>
            <a:r>
              <a:rPr lang="en-IN" dirty="0" smtClean="0"/>
              <a:t>In the index.html in our packages folder add an import for the shared.css but we need to add ../shared.css as the file is present one directory up</a:t>
            </a:r>
          </a:p>
          <a:p>
            <a:r>
              <a:rPr lang="en-IN" dirty="0" smtClean="0"/>
              <a:t>Add a new file packages.css to the packages folder and add its import to the index file in packages below the import for shared.css any styles for packages will be added to this file</a:t>
            </a:r>
          </a:p>
          <a:p>
            <a:r>
              <a:rPr lang="en-IN" dirty="0" smtClean="0"/>
              <a:t>Also we need to move </a:t>
            </a:r>
            <a:r>
              <a:rPr lang="en-IN" dirty="0" err="1" smtClean="0"/>
              <a:t>th</a:t>
            </a:r>
            <a:r>
              <a:rPr lang="en-IN" dirty="0" smtClean="0"/>
              <a:t> * universal </a:t>
            </a:r>
            <a:r>
              <a:rPr lang="en-IN" dirty="0" err="1" smtClean="0"/>
              <a:t>selctor</a:t>
            </a:r>
            <a:r>
              <a:rPr lang="en-IN" dirty="0" smtClean="0"/>
              <a:t> and .body selector from </a:t>
            </a:r>
            <a:r>
              <a:rPr lang="en-IN" dirty="0" err="1" smtClean="0"/>
              <a:t>main.csss</a:t>
            </a:r>
            <a:r>
              <a:rPr lang="en-IN" dirty="0" smtClean="0"/>
              <a:t> toshared.css too</a:t>
            </a:r>
          </a:p>
          <a:p>
            <a:r>
              <a:rPr lang="en-IN" dirty="0" smtClean="0"/>
              <a:t>Now for the </a:t>
            </a:r>
            <a:r>
              <a:rPr lang="en-IN" dirty="0" err="1" smtClean="0"/>
              <a:t>bosy</a:t>
            </a:r>
            <a:r>
              <a:rPr lang="en-IN" dirty="0" smtClean="0"/>
              <a:t> of the packages page I have added some html to the &lt;main&gt; and &lt;/main&gt; tags.</a:t>
            </a:r>
          </a:p>
          <a:p>
            <a:r>
              <a:rPr lang="en-IN" dirty="0" smtClean="0"/>
              <a:t>It has three section representing the three offered packages and each &lt;section&gt; contains an &lt;a&gt; tag and each &lt;a&gt; </a:t>
            </a:r>
            <a:r>
              <a:rPr lang="en-IN" dirty="0" err="1" smtClean="0"/>
              <a:t>conatins</a:t>
            </a:r>
            <a:r>
              <a:rPr lang="en-IN" dirty="0" smtClean="0"/>
              <a:t> a &lt;h1&gt;,&lt;h2&gt; and &lt;p&gt; tag representing the package details</a:t>
            </a:r>
          </a:p>
          <a:p>
            <a:r>
              <a:rPr lang="en-IN" dirty="0" smtClean="0"/>
              <a:t>So our initial goal is to make the section look like the screenshot on next slide .</a:t>
            </a:r>
          </a:p>
        </p:txBody>
      </p:sp>
    </p:spTree>
    <p:extLst>
      <p:ext uri="{BB962C8B-B14F-4D97-AF65-F5344CB8AC3E}">
        <p14:creationId xmlns:p14="http://schemas.microsoft.com/office/powerpoint/2010/main" val="293183523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7" y="79664"/>
            <a:ext cx="8596668" cy="533400"/>
          </a:xfrm>
        </p:spPr>
        <p:txBody>
          <a:bodyPr>
            <a:normAutofit fontScale="90000"/>
          </a:bodyPr>
          <a:lstStyle/>
          <a:p>
            <a:r>
              <a:rPr lang="en-GB" dirty="0"/>
              <a:t>Adding the Packages Page</a:t>
            </a:r>
          </a:p>
        </p:txBody>
      </p:sp>
      <p:pic>
        <p:nvPicPr>
          <p:cNvPr id="5" name="Content Placeholder 4"/>
          <p:cNvPicPr>
            <a:picLocks noGrp="1" noChangeAspect="1"/>
          </p:cNvPicPr>
          <p:nvPr>
            <p:ph idx="1"/>
          </p:nvPr>
        </p:nvPicPr>
        <p:blipFill>
          <a:blip r:embed="rId3"/>
          <a:stretch>
            <a:fillRect/>
          </a:stretch>
        </p:blipFill>
        <p:spPr>
          <a:xfrm>
            <a:off x="2966058" y="779463"/>
            <a:ext cx="6339259" cy="5870575"/>
          </a:xfrm>
          <a:prstGeom prst="rect">
            <a:avLst/>
          </a:prstGeom>
        </p:spPr>
      </p:pic>
    </p:spTree>
    <p:extLst>
      <p:ext uri="{BB962C8B-B14F-4D97-AF65-F5344CB8AC3E}">
        <p14:creationId xmlns:p14="http://schemas.microsoft.com/office/powerpoint/2010/main" val="182323006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4"/>
            <a:ext cx="8596668" cy="543791"/>
          </a:xfrm>
        </p:spPr>
        <p:txBody>
          <a:bodyPr>
            <a:normAutofit fontScale="90000"/>
          </a:bodyPr>
          <a:lstStyle/>
          <a:p>
            <a:r>
              <a:rPr lang="en-IN" dirty="0" smtClean="0"/>
              <a:t>Styling the package links</a:t>
            </a:r>
            <a:endParaRPr lang="en-GB" dirty="0"/>
          </a:p>
        </p:txBody>
      </p:sp>
      <p:sp>
        <p:nvSpPr>
          <p:cNvPr id="3" name="Content Placeholder 2"/>
          <p:cNvSpPr>
            <a:spLocks noGrp="1"/>
          </p:cNvSpPr>
          <p:nvPr>
            <p:ph idx="1"/>
          </p:nvPr>
        </p:nvSpPr>
        <p:spPr>
          <a:xfrm>
            <a:off x="677333" y="644235"/>
            <a:ext cx="11199475" cy="5818910"/>
          </a:xfrm>
        </p:spPr>
        <p:txBody>
          <a:bodyPr>
            <a:normAutofit lnSpcReduction="10000"/>
          </a:bodyPr>
          <a:lstStyle/>
          <a:p>
            <a:r>
              <a:rPr lang="en-IN" dirty="0" smtClean="0"/>
              <a:t>Lets add a space to the top of our &lt;main&gt; we can directly target it using element selector as the page will have only one main so add an element selector for main in packages.css</a:t>
            </a:r>
          </a:p>
          <a:p>
            <a:r>
              <a:rPr lang="en-IN" dirty="0" smtClean="0"/>
              <a:t>Add a padding-top:32px;</a:t>
            </a:r>
          </a:p>
          <a:p>
            <a:r>
              <a:rPr lang="en-IN" dirty="0" smtClean="0"/>
              <a:t>Now to select the packages add a class packages to all the &lt;section&gt; tags representing our packages and add a class selector for the same to our packages.css</a:t>
            </a:r>
          </a:p>
          <a:p>
            <a:r>
              <a:rPr lang="en-IN" dirty="0" smtClean="0"/>
              <a:t>Limit the width of the section to 80% so that they don’t take the entire width of the page using width:80%;</a:t>
            </a:r>
          </a:p>
          <a:p>
            <a:r>
              <a:rPr lang="en-IN" dirty="0" smtClean="0"/>
              <a:t>Add some spacing between the packages by adding a margin of 16px to top and bottom but 0 to right and left as I want to place them on the edge of the page</a:t>
            </a:r>
          </a:p>
          <a:p>
            <a:r>
              <a:rPr lang="en-IN" dirty="0" smtClean="0"/>
              <a:t>Add a solid 4px thick dark green border using border:4px solid #0e4f1f;</a:t>
            </a:r>
          </a:p>
          <a:p>
            <a:r>
              <a:rPr lang="en-IN" dirty="0" smtClean="0"/>
              <a:t>Remove the left border to give a look like they are emerging from the edge of the screen using </a:t>
            </a:r>
            <a:r>
              <a:rPr lang="en-IN" dirty="0" err="1" smtClean="0"/>
              <a:t>border-left:none</a:t>
            </a:r>
            <a:r>
              <a:rPr lang="en-IN" dirty="0" smtClean="0"/>
              <a:t>; </a:t>
            </a:r>
          </a:p>
          <a:p>
            <a:r>
              <a:rPr lang="en-IN" dirty="0" smtClean="0"/>
              <a:t>Now lets target the text to do this select the &lt;a&gt; tag using a descendant selector .package a {}</a:t>
            </a:r>
          </a:p>
          <a:p>
            <a:r>
              <a:rPr lang="en-IN" dirty="0" smtClean="0"/>
              <a:t>Set the </a:t>
            </a:r>
            <a:r>
              <a:rPr lang="en-IN" dirty="0" err="1" smtClean="0"/>
              <a:t>text-decoration:none</a:t>
            </a:r>
            <a:r>
              <a:rPr lang="en-IN" dirty="0" smtClean="0"/>
              <a:t>; </a:t>
            </a:r>
            <a:r>
              <a:rPr lang="en-IN" dirty="0" err="1" smtClean="0"/>
              <a:t>color:inherit</a:t>
            </a:r>
            <a:r>
              <a:rPr lang="en-IN" dirty="0" smtClean="0"/>
              <a:t> to use the page </a:t>
            </a:r>
            <a:r>
              <a:rPr lang="en-IN" dirty="0" err="1" smtClean="0"/>
              <a:t>default.set</a:t>
            </a:r>
            <a:r>
              <a:rPr lang="en-IN" dirty="0" smtClean="0"/>
              <a:t> </a:t>
            </a:r>
            <a:r>
              <a:rPr lang="en-IN" dirty="0" err="1" smtClean="0"/>
              <a:t>display:block</a:t>
            </a:r>
            <a:r>
              <a:rPr lang="en-IN" dirty="0" smtClean="0"/>
              <a:t> to ensure that the &lt;a&gt; tag takes the full available width of the surrounding section so that the whole box representing the package can be clickable</a:t>
            </a:r>
          </a:p>
          <a:p>
            <a:r>
              <a:rPr lang="en-IN" dirty="0" smtClean="0"/>
              <a:t>Also add a padding of 32px using poadding:32px;</a:t>
            </a:r>
            <a:endParaRPr lang="en-GB" dirty="0"/>
          </a:p>
        </p:txBody>
      </p:sp>
    </p:spTree>
    <p:extLst>
      <p:ext uri="{BB962C8B-B14F-4D97-AF65-F5344CB8AC3E}">
        <p14:creationId xmlns:p14="http://schemas.microsoft.com/office/powerpoint/2010/main" val="22668524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15" y="90054"/>
            <a:ext cx="8596668" cy="616527"/>
          </a:xfrm>
        </p:spPr>
        <p:txBody>
          <a:bodyPr>
            <a:normAutofit fontScale="90000"/>
          </a:bodyPr>
          <a:lstStyle/>
          <a:p>
            <a:r>
              <a:rPr lang="en-GB" dirty="0"/>
              <a:t>Styling our Package Boxes</a:t>
            </a:r>
          </a:p>
        </p:txBody>
      </p:sp>
      <p:sp>
        <p:nvSpPr>
          <p:cNvPr id="3" name="Content Placeholder 2"/>
          <p:cNvSpPr>
            <a:spLocks noGrp="1"/>
          </p:cNvSpPr>
          <p:nvPr>
            <p:ph idx="1"/>
          </p:nvPr>
        </p:nvSpPr>
        <p:spPr>
          <a:xfrm>
            <a:off x="677333" y="862445"/>
            <a:ext cx="11199475" cy="5787737"/>
          </a:xfrm>
        </p:spPr>
        <p:txBody>
          <a:bodyPr/>
          <a:lstStyle/>
          <a:p>
            <a:r>
              <a:rPr lang="en-IN" dirty="0" smtClean="0"/>
              <a:t>Add classes </a:t>
            </a:r>
            <a:r>
              <a:rPr lang="en-IN" dirty="0" err="1" smtClean="0"/>
              <a:t>package__title</a:t>
            </a:r>
            <a:r>
              <a:rPr lang="en-IN" dirty="0" smtClean="0"/>
              <a:t> , </a:t>
            </a:r>
            <a:r>
              <a:rPr lang="en-IN" dirty="0" err="1" smtClean="0"/>
              <a:t>package__subtitle</a:t>
            </a:r>
            <a:r>
              <a:rPr lang="en-IN" dirty="0" smtClean="0"/>
              <a:t> and </a:t>
            </a:r>
            <a:r>
              <a:rPr lang="en-IN" dirty="0" err="1" smtClean="0"/>
              <a:t>package__info</a:t>
            </a:r>
            <a:r>
              <a:rPr lang="en-IN" dirty="0" smtClean="0"/>
              <a:t> to the &lt;h1&gt;,&lt;h2&gt;and &lt;p&gt; tags respectively in all &lt;section&gt; tags representing our  packages</a:t>
            </a:r>
          </a:p>
          <a:p>
            <a:r>
              <a:rPr lang="en-IN" dirty="0" smtClean="0"/>
              <a:t>Add class selectors for all these in packages.css .</a:t>
            </a:r>
            <a:r>
              <a:rPr lang="en-IN" dirty="0" err="1" smtClean="0"/>
              <a:t>package</a:t>
            </a:r>
            <a:r>
              <a:rPr lang="en-IN" dirty="0" err="1"/>
              <a:t>__</a:t>
            </a:r>
            <a:r>
              <a:rPr lang="en-IN" dirty="0" err="1" smtClean="0"/>
              <a:t>title</a:t>
            </a:r>
            <a:r>
              <a:rPr lang="en-IN" dirty="0" smtClean="0"/>
              <a:t>{ } </a:t>
            </a:r>
            <a:r>
              <a:rPr lang="en-IN" dirty="0"/>
              <a:t>, </a:t>
            </a:r>
            <a:r>
              <a:rPr lang="en-IN" dirty="0" smtClean="0"/>
              <a:t>.</a:t>
            </a:r>
            <a:r>
              <a:rPr lang="en-IN" dirty="0" err="1" smtClean="0"/>
              <a:t>package</a:t>
            </a:r>
            <a:r>
              <a:rPr lang="en-IN" dirty="0" err="1"/>
              <a:t>__</a:t>
            </a:r>
            <a:r>
              <a:rPr lang="en-IN" dirty="0" err="1" smtClean="0"/>
              <a:t>subtitle</a:t>
            </a:r>
            <a:r>
              <a:rPr lang="en-IN" dirty="0" smtClean="0"/>
              <a:t>{ } </a:t>
            </a:r>
            <a:r>
              <a:rPr lang="en-IN" dirty="0"/>
              <a:t>and </a:t>
            </a:r>
            <a:r>
              <a:rPr lang="en-IN" dirty="0" smtClean="0"/>
              <a:t>.</a:t>
            </a:r>
            <a:r>
              <a:rPr lang="en-IN" dirty="0" err="1" smtClean="0"/>
              <a:t>package</a:t>
            </a:r>
            <a:r>
              <a:rPr lang="en-IN" dirty="0" err="1"/>
              <a:t>__</a:t>
            </a:r>
            <a:r>
              <a:rPr lang="en-IN" dirty="0" err="1" smtClean="0"/>
              <a:t>info</a:t>
            </a:r>
            <a:r>
              <a:rPr lang="en-IN" dirty="0" smtClean="0"/>
              <a:t>{ }</a:t>
            </a:r>
          </a:p>
          <a:p>
            <a:r>
              <a:rPr lang="en-IN" dirty="0" smtClean="0"/>
              <a:t>Add a dark </a:t>
            </a:r>
            <a:r>
              <a:rPr lang="en-IN" dirty="0" err="1" smtClean="0"/>
              <a:t>gray</a:t>
            </a:r>
            <a:r>
              <a:rPr lang="en-IN" dirty="0" smtClean="0"/>
              <a:t> </a:t>
            </a:r>
            <a:r>
              <a:rPr lang="en-IN" dirty="0" err="1" smtClean="0"/>
              <a:t>color</a:t>
            </a:r>
            <a:r>
              <a:rPr lang="en-IN" dirty="0" smtClean="0"/>
              <a:t> to the subtitle using </a:t>
            </a:r>
            <a:r>
              <a:rPr lang="en-IN" dirty="0" err="1" smtClean="0"/>
              <a:t>color</a:t>
            </a:r>
            <a:r>
              <a:rPr lang="en-IN" dirty="0" smtClean="0"/>
              <a:t>:#979797;</a:t>
            </a:r>
          </a:p>
          <a:p>
            <a:r>
              <a:rPr lang="en-IN" dirty="0" smtClean="0"/>
              <a:t>Add a padding:16px; add a 1px solid dark green border using border:1px solid #0e4f1f; font-size:20px; and color:0e4f1f; to the </a:t>
            </a:r>
            <a:r>
              <a:rPr lang="en-IN" dirty="0" err="1" smtClean="0"/>
              <a:t>package__info</a:t>
            </a:r>
            <a:endParaRPr lang="en-IN" dirty="0" smtClean="0"/>
          </a:p>
          <a:p>
            <a:r>
              <a:rPr lang="en-IN" dirty="0" smtClean="0"/>
              <a:t>Now lets add different backgrounds to different plans and for that lets add id’s to the &lt;section&gt; representing the plans add id </a:t>
            </a:r>
            <a:r>
              <a:rPr lang="en-IN" dirty="0" err="1" smtClean="0"/>
              <a:t>plus,free</a:t>
            </a:r>
            <a:r>
              <a:rPr lang="en-IN" dirty="0" smtClean="0"/>
              <a:t> and premium to the plans and create id selectors for the same in packages.css </a:t>
            </a:r>
            <a:r>
              <a:rPr lang="en-GB" dirty="0"/>
              <a:t>#plus</a:t>
            </a:r>
            <a:r>
              <a:rPr lang="en-GB" dirty="0" smtClean="0"/>
              <a:t>{}, #</a:t>
            </a:r>
            <a:r>
              <a:rPr lang="en-GB" dirty="0"/>
              <a:t>free</a:t>
            </a:r>
            <a:r>
              <a:rPr lang="en-GB" dirty="0" smtClean="0"/>
              <a:t>{} #</a:t>
            </a:r>
            <a:r>
              <a:rPr lang="en-GB" dirty="0"/>
              <a:t>premium</a:t>
            </a:r>
            <a:r>
              <a:rPr lang="en-GB" dirty="0" smtClean="0"/>
              <a:t>{}</a:t>
            </a:r>
          </a:p>
          <a:p>
            <a:r>
              <a:rPr lang="en-IN" dirty="0" smtClean="0"/>
              <a:t>Add a slightly transparent light green </a:t>
            </a:r>
            <a:r>
              <a:rPr lang="en-IN" dirty="0" err="1" smtClean="0"/>
              <a:t>color</a:t>
            </a:r>
            <a:r>
              <a:rPr lang="en-IN" dirty="0" smtClean="0"/>
              <a:t> to the plus plan using </a:t>
            </a:r>
            <a:r>
              <a:rPr lang="en-IN" dirty="0" err="1" smtClean="0"/>
              <a:t>background:rgba</a:t>
            </a:r>
            <a:r>
              <a:rPr lang="en-IN" dirty="0" smtClean="0"/>
              <a:t>(213,255,220,0.95)</a:t>
            </a:r>
          </a:p>
          <a:p>
            <a:r>
              <a:rPr lang="en-IN" dirty="0" smtClean="0"/>
              <a:t>Add a slightly different transparent green background to free plan using </a:t>
            </a:r>
            <a:r>
              <a:rPr lang="en-IN" dirty="0" err="1" smtClean="0"/>
              <a:t>background:rgba</a:t>
            </a:r>
            <a:r>
              <a:rPr lang="en-IN" dirty="0" smtClean="0"/>
              <a:t>(234,252,237,0.95) to free plan</a:t>
            </a:r>
          </a:p>
          <a:p>
            <a:r>
              <a:rPr lang="en-IN" dirty="0" smtClean="0"/>
              <a:t>Add a darker green background to premium plan using  </a:t>
            </a:r>
            <a:r>
              <a:rPr lang="en-IN" dirty="0" err="1" smtClean="0"/>
              <a:t>background:rgba</a:t>
            </a:r>
            <a:r>
              <a:rPr lang="en-IN" dirty="0" smtClean="0"/>
              <a:t>(14,79,31,0.95</a:t>
            </a:r>
            <a:r>
              <a:rPr lang="en-IN" dirty="0"/>
              <a:t>) to free </a:t>
            </a:r>
            <a:r>
              <a:rPr lang="en-IN" dirty="0" smtClean="0"/>
              <a:t>plan</a:t>
            </a:r>
          </a:p>
          <a:p>
            <a:r>
              <a:rPr lang="en-IN" dirty="0" smtClean="0"/>
              <a:t>Lets assign a white background to </a:t>
            </a:r>
            <a:r>
              <a:rPr lang="en-IN" dirty="0" err="1" smtClean="0"/>
              <a:t>package__info</a:t>
            </a:r>
            <a:r>
              <a:rPr lang="en-IN" dirty="0" smtClean="0"/>
              <a:t> by adding </a:t>
            </a:r>
            <a:r>
              <a:rPr lang="en-IN" dirty="0" err="1" smtClean="0"/>
              <a:t>background:white</a:t>
            </a:r>
            <a:r>
              <a:rPr lang="en-IN" dirty="0" smtClean="0"/>
              <a:t>;</a:t>
            </a:r>
            <a:endParaRPr lang="en-GB" dirty="0" smtClean="0"/>
          </a:p>
          <a:p>
            <a:r>
              <a:rPr lang="en-IN" dirty="0" smtClean="0"/>
              <a:t>Lets style the premium package a bit differently</a:t>
            </a:r>
            <a:endParaRPr lang="en-GB" dirty="0"/>
          </a:p>
          <a:p>
            <a:endParaRPr lang="en-GB" dirty="0"/>
          </a:p>
          <a:p>
            <a:endParaRPr lang="en-GB" dirty="0"/>
          </a:p>
        </p:txBody>
      </p:sp>
    </p:spTree>
    <p:extLst>
      <p:ext uri="{BB962C8B-B14F-4D97-AF65-F5344CB8AC3E}">
        <p14:creationId xmlns:p14="http://schemas.microsoft.com/office/powerpoint/2010/main" val="270459476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15" y="90054"/>
            <a:ext cx="8596668" cy="616527"/>
          </a:xfrm>
        </p:spPr>
        <p:txBody>
          <a:bodyPr>
            <a:normAutofit fontScale="90000"/>
          </a:bodyPr>
          <a:lstStyle/>
          <a:p>
            <a:r>
              <a:rPr lang="en-GB" dirty="0"/>
              <a:t>Styling our Package Boxes</a:t>
            </a:r>
          </a:p>
        </p:txBody>
      </p:sp>
      <p:sp>
        <p:nvSpPr>
          <p:cNvPr id="3" name="Content Placeholder 2"/>
          <p:cNvSpPr>
            <a:spLocks noGrp="1"/>
          </p:cNvSpPr>
          <p:nvPr>
            <p:ph idx="1"/>
          </p:nvPr>
        </p:nvSpPr>
        <p:spPr>
          <a:xfrm>
            <a:off x="677333" y="862445"/>
            <a:ext cx="11199475" cy="5787737"/>
          </a:xfrm>
        </p:spPr>
        <p:txBody>
          <a:bodyPr/>
          <a:lstStyle/>
          <a:p>
            <a:r>
              <a:rPr lang="en-IN" dirty="0" smtClean="0"/>
              <a:t>Select the title of premium package using a </a:t>
            </a:r>
            <a:r>
              <a:rPr lang="en-IN" dirty="0" err="1" smtClean="0"/>
              <a:t>combinator</a:t>
            </a:r>
            <a:r>
              <a:rPr lang="en-IN" dirty="0" smtClean="0"/>
              <a:t> #premium .</a:t>
            </a:r>
            <a:r>
              <a:rPr lang="en-IN" dirty="0" err="1" smtClean="0"/>
              <a:t>package__title</a:t>
            </a:r>
            <a:r>
              <a:rPr lang="en-IN" dirty="0" smtClean="0"/>
              <a:t>{}</a:t>
            </a:r>
            <a:r>
              <a:rPr lang="en-GB" dirty="0" smtClean="0"/>
              <a:t> </a:t>
            </a:r>
            <a:r>
              <a:rPr lang="en-IN" dirty="0" smtClean="0"/>
              <a:t>Add a </a:t>
            </a:r>
            <a:r>
              <a:rPr lang="en-IN" dirty="0" err="1" smtClean="0"/>
              <a:t>color:white</a:t>
            </a:r>
            <a:r>
              <a:rPr lang="en-IN" dirty="0" smtClean="0"/>
              <a:t>; to it.</a:t>
            </a:r>
          </a:p>
          <a:p>
            <a:r>
              <a:rPr lang="en-IN" dirty="0"/>
              <a:t>Select the </a:t>
            </a:r>
            <a:r>
              <a:rPr lang="en-IN" dirty="0" smtClean="0"/>
              <a:t>sub-title </a:t>
            </a:r>
            <a:r>
              <a:rPr lang="en-IN" dirty="0"/>
              <a:t>of premium package using a </a:t>
            </a:r>
            <a:r>
              <a:rPr lang="en-IN" dirty="0" err="1" smtClean="0"/>
              <a:t>combinator</a:t>
            </a:r>
            <a:r>
              <a:rPr lang="en-IN" dirty="0" smtClean="0"/>
              <a:t> </a:t>
            </a:r>
            <a:r>
              <a:rPr lang="en-IN" dirty="0"/>
              <a:t>#premium .</a:t>
            </a:r>
            <a:r>
              <a:rPr lang="en-IN" dirty="0" err="1"/>
              <a:t>package</a:t>
            </a:r>
            <a:r>
              <a:rPr lang="en-IN" dirty="0" err="1" smtClean="0"/>
              <a:t>__subtitle</a:t>
            </a:r>
            <a:r>
              <a:rPr lang="en-IN" dirty="0"/>
              <a:t>{}</a:t>
            </a:r>
            <a:r>
              <a:rPr lang="en-GB" dirty="0"/>
              <a:t> </a:t>
            </a:r>
            <a:r>
              <a:rPr lang="en-IN" dirty="0"/>
              <a:t>Add a </a:t>
            </a:r>
            <a:r>
              <a:rPr lang="en-IN" dirty="0" err="1" smtClean="0"/>
              <a:t>color</a:t>
            </a:r>
            <a:r>
              <a:rPr lang="en-IN" dirty="0" smtClean="0"/>
              <a:t>:#</a:t>
            </a:r>
            <a:r>
              <a:rPr lang="en-IN" dirty="0" err="1" smtClean="0"/>
              <a:t>bbb</a:t>
            </a:r>
            <a:r>
              <a:rPr lang="en-IN" dirty="0" smtClean="0"/>
              <a:t>; </a:t>
            </a:r>
            <a:r>
              <a:rPr lang="en-IN" dirty="0"/>
              <a:t>to it.</a:t>
            </a:r>
          </a:p>
          <a:p>
            <a:r>
              <a:rPr lang="en-IN" dirty="0" smtClean="0"/>
              <a:t>Add a hover and active effect to all packages using pseudo classes hover and active on the package class selector and add a box-shadow:2px 2px 4px </a:t>
            </a:r>
            <a:r>
              <a:rPr lang="en-IN" dirty="0" err="1" smtClean="0"/>
              <a:t>rgba</a:t>
            </a:r>
            <a:r>
              <a:rPr lang="en-IN" dirty="0" smtClean="0"/>
              <a:t>(0,0,0,0.5) and border-</a:t>
            </a:r>
            <a:r>
              <a:rPr lang="en-IN" dirty="0" err="1" smtClean="0"/>
              <a:t>color</a:t>
            </a:r>
            <a:r>
              <a:rPr lang="en-IN" dirty="0" smtClean="0"/>
              <a:t>:#ff5454;</a:t>
            </a:r>
          </a:p>
          <a:p>
            <a:endParaRPr lang="en-GB" dirty="0"/>
          </a:p>
          <a:p>
            <a:endParaRPr lang="en-GB" dirty="0"/>
          </a:p>
        </p:txBody>
      </p:sp>
    </p:spTree>
    <p:extLst>
      <p:ext uri="{BB962C8B-B14F-4D97-AF65-F5344CB8AC3E}">
        <p14:creationId xmlns:p14="http://schemas.microsoft.com/office/powerpoint/2010/main" val="318832552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934" y="70338"/>
            <a:ext cx="8596668" cy="515815"/>
          </a:xfrm>
        </p:spPr>
        <p:txBody>
          <a:bodyPr>
            <a:normAutofit fontScale="90000"/>
          </a:bodyPr>
          <a:lstStyle/>
          <a:p>
            <a:r>
              <a:rPr lang="en-IN" dirty="0"/>
              <a:t> Adding "float" to our Package</a:t>
            </a:r>
            <a:endParaRPr lang="en-GB" dirty="0"/>
          </a:p>
        </p:txBody>
      </p:sp>
      <p:sp>
        <p:nvSpPr>
          <p:cNvPr id="3" name="Content Placeholder 2"/>
          <p:cNvSpPr>
            <a:spLocks noGrp="1"/>
          </p:cNvSpPr>
          <p:nvPr>
            <p:ph idx="1"/>
          </p:nvPr>
        </p:nvSpPr>
        <p:spPr>
          <a:xfrm>
            <a:off x="187569" y="789354"/>
            <a:ext cx="11895016" cy="5963137"/>
          </a:xfrm>
        </p:spPr>
        <p:txBody>
          <a:bodyPr>
            <a:normAutofit fontScale="92500" lnSpcReduction="10000"/>
          </a:bodyPr>
          <a:lstStyle/>
          <a:p>
            <a:r>
              <a:rPr lang="en-GB" dirty="0" smtClean="0"/>
              <a:t>Our task here is that the middle plan should be positioned to the right of the page.</a:t>
            </a:r>
          </a:p>
          <a:p>
            <a:r>
              <a:rPr lang="en-GB" dirty="0" smtClean="0"/>
              <a:t>We cant do it with </a:t>
            </a:r>
            <a:r>
              <a:rPr lang="en-GB" dirty="0" err="1" smtClean="0"/>
              <a:t>text-align:right</a:t>
            </a:r>
            <a:r>
              <a:rPr lang="en-GB" dirty="0" smtClean="0"/>
              <a:t>; as it is not an inline element ,if we turn it into one we might mess up the other styles inline-block also doesn’t look so promising.</a:t>
            </a:r>
          </a:p>
          <a:p>
            <a:r>
              <a:rPr lang="en-GB" dirty="0" smtClean="0"/>
              <a:t>What we can use is float .float is not so widely used now it was used widely in past now there are better ways to do it like flex which we will study in upcoming slides</a:t>
            </a:r>
          </a:p>
          <a:p>
            <a:r>
              <a:rPr lang="en-GB" dirty="0" smtClean="0"/>
              <a:t>Float means to override the default positioning and tell the browser to push an element to left or right of the page . With float the element is automatically taken out of the document flow, this is one of the major reasons float is not used so often.</a:t>
            </a:r>
          </a:p>
          <a:p>
            <a:r>
              <a:rPr lang="en-GB" dirty="0" smtClean="0"/>
              <a:t>Lets try it out add </a:t>
            </a:r>
            <a:r>
              <a:rPr lang="en-GB" dirty="0" err="1" smtClean="0"/>
              <a:t>float:right</a:t>
            </a:r>
            <a:r>
              <a:rPr lang="en-GB" dirty="0" smtClean="0"/>
              <a:t>; to the free id </a:t>
            </a:r>
            <a:r>
              <a:rPr lang="en-GB" dirty="0" err="1" smtClean="0"/>
              <a:t>selector.We</a:t>
            </a:r>
            <a:r>
              <a:rPr lang="en-GB" dirty="0" smtClean="0"/>
              <a:t> will notice that the free section is now aligned to the right but the bottom section  is moved up and </a:t>
            </a:r>
            <a:r>
              <a:rPr lang="en-GB" dirty="0" err="1" smtClean="0"/>
              <a:t>itsa</a:t>
            </a:r>
            <a:r>
              <a:rPr lang="en-GB" dirty="0" smtClean="0"/>
              <a:t> text is flowing around the free section .</a:t>
            </a:r>
          </a:p>
          <a:p>
            <a:r>
              <a:rPr lang="en-GB" dirty="0" smtClean="0"/>
              <a:t>This is how float behaves and is thus sometimes used to position image with text allowing the text to float around the image but block level elements don’t float around.</a:t>
            </a:r>
          </a:p>
          <a:p>
            <a:r>
              <a:rPr lang="en-GB" dirty="0" smtClean="0"/>
              <a:t>So what we need to do it is firstly keep the space covered by free section reserved and tell all the block elements after it that they should not respect any previous </a:t>
            </a:r>
            <a:r>
              <a:rPr lang="en-GB" dirty="0" err="1" smtClean="0"/>
              <a:t>floatings</a:t>
            </a:r>
            <a:r>
              <a:rPr lang="en-GB" dirty="0" smtClean="0"/>
              <a:t>.</a:t>
            </a:r>
          </a:p>
          <a:p>
            <a:r>
              <a:rPr lang="en-GB" dirty="0" smtClean="0"/>
              <a:t>To do this add a &lt;div&gt; in html right after the  free section and assign a class </a:t>
            </a:r>
            <a:r>
              <a:rPr lang="en-GB" dirty="0" err="1" smtClean="0"/>
              <a:t>clearfix</a:t>
            </a:r>
            <a:r>
              <a:rPr lang="en-GB" dirty="0" smtClean="0"/>
              <a:t> to it</a:t>
            </a:r>
          </a:p>
          <a:p>
            <a:r>
              <a:rPr lang="en-GB" dirty="0" smtClean="0"/>
              <a:t>In our </a:t>
            </a:r>
            <a:r>
              <a:rPr lang="en-GB" dirty="0" err="1" smtClean="0"/>
              <a:t>css</a:t>
            </a:r>
            <a:r>
              <a:rPr lang="en-GB" dirty="0" smtClean="0"/>
              <a:t> file add a class selector for </a:t>
            </a:r>
            <a:r>
              <a:rPr lang="en-GB" dirty="0" err="1" smtClean="0"/>
              <a:t>clearfix</a:t>
            </a:r>
            <a:r>
              <a:rPr lang="en-GB" dirty="0" smtClean="0"/>
              <a:t> and add a property </a:t>
            </a:r>
            <a:r>
              <a:rPr lang="en-GB" dirty="0" err="1" smtClean="0"/>
              <a:t>clear:both</a:t>
            </a:r>
            <a:r>
              <a:rPr lang="en-GB" dirty="0" smtClean="0"/>
              <a:t>; this property tells </a:t>
            </a:r>
            <a:r>
              <a:rPr lang="en-GB" dirty="0" err="1" smtClean="0"/>
              <a:t>css</a:t>
            </a:r>
            <a:r>
              <a:rPr lang="en-GB" dirty="0" smtClean="0"/>
              <a:t> to clear any </a:t>
            </a:r>
            <a:r>
              <a:rPr lang="en-GB" dirty="0" err="1" smtClean="0"/>
              <a:t>floatings</a:t>
            </a:r>
            <a:r>
              <a:rPr lang="en-GB" dirty="0" smtClean="0"/>
              <a:t> on both right and left side this means any element coming after that will not respect previous </a:t>
            </a:r>
            <a:r>
              <a:rPr lang="en-GB" dirty="0" err="1" smtClean="0"/>
              <a:t>floatings.This</a:t>
            </a:r>
            <a:r>
              <a:rPr lang="en-GB" dirty="0" smtClean="0"/>
              <a:t> is not a good way we have better ways now but </a:t>
            </a:r>
            <a:r>
              <a:rPr lang="en-GB" dirty="0" err="1" smtClean="0"/>
              <a:t>ya</a:t>
            </a:r>
            <a:r>
              <a:rPr lang="en-GB" dirty="0" smtClean="0"/>
              <a:t> floats are available.</a:t>
            </a:r>
          </a:p>
          <a:p>
            <a:r>
              <a:rPr lang="en-GB" dirty="0" smtClean="0"/>
              <a:t>Now since the element is right aligned the border should be removed from right not left so we will add </a:t>
            </a:r>
            <a:r>
              <a:rPr lang="en-GB" dirty="0" err="1" smtClean="0"/>
              <a:t>border-right:none</a:t>
            </a:r>
            <a:r>
              <a:rPr lang="en-GB" dirty="0" smtClean="0"/>
              <a:t>  and border-left:4px solid </a:t>
            </a:r>
            <a:r>
              <a:rPr lang="en-IN" dirty="0" smtClean="0"/>
              <a:t>#</a:t>
            </a:r>
            <a:r>
              <a:rPr lang="en-GB" dirty="0" smtClean="0"/>
              <a:t>0e4f1f  also </a:t>
            </a:r>
            <a:r>
              <a:rPr lang="en-GB" dirty="0" err="1" smtClean="0"/>
              <a:t>text-align:right</a:t>
            </a:r>
            <a:r>
              <a:rPr lang="en-GB" dirty="0" smtClean="0"/>
              <a:t> to free id selector</a:t>
            </a:r>
          </a:p>
          <a:p>
            <a:endParaRPr lang="en-GB" dirty="0" smtClean="0"/>
          </a:p>
          <a:p>
            <a:endParaRPr lang="en-GB" dirty="0"/>
          </a:p>
        </p:txBody>
      </p:sp>
    </p:spTree>
    <p:extLst>
      <p:ext uri="{BB962C8B-B14F-4D97-AF65-F5344CB8AC3E}">
        <p14:creationId xmlns:p14="http://schemas.microsoft.com/office/powerpoint/2010/main" val="439623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normAutofit fontScale="90000"/>
          </a:bodyPr>
          <a:lstStyle/>
          <a:p>
            <a:r>
              <a:rPr lang="en-IN" dirty="0"/>
              <a:t>Adding CSS to our Project with Inline Styles</a:t>
            </a:r>
            <a:endParaRPr lang="en-GB" dirty="0"/>
          </a:p>
        </p:txBody>
      </p:sp>
      <p:sp>
        <p:nvSpPr>
          <p:cNvPr id="3" name="Content Placeholder 2"/>
          <p:cNvSpPr>
            <a:spLocks noGrp="1"/>
          </p:cNvSpPr>
          <p:nvPr>
            <p:ph idx="1"/>
          </p:nvPr>
        </p:nvSpPr>
        <p:spPr>
          <a:xfrm>
            <a:off x="677334" y="1346887"/>
            <a:ext cx="8596668" cy="5301048"/>
          </a:xfrm>
        </p:spPr>
        <p:txBody>
          <a:bodyPr/>
          <a:lstStyle/>
          <a:p>
            <a:r>
              <a:rPr lang="en-IN" dirty="0" smtClean="0"/>
              <a:t>The next question was how to style we assign such a value by adding a colon after the property and then the value that we want to set to the property.</a:t>
            </a:r>
          </a:p>
          <a:p>
            <a:r>
              <a:rPr lang="en-IN" dirty="0" smtClean="0"/>
              <a:t>The value that we can set depends on the property being referenced for example for the background property we can set a </a:t>
            </a:r>
            <a:r>
              <a:rPr lang="en-IN" dirty="0" err="1" smtClean="0"/>
              <a:t>color</a:t>
            </a:r>
            <a:endParaRPr lang="en-IN" dirty="0" smtClean="0"/>
          </a:p>
          <a:p>
            <a:r>
              <a:rPr lang="en-IN" dirty="0" smtClean="0"/>
              <a:t>So we can either assign a </a:t>
            </a:r>
            <a:r>
              <a:rPr lang="en-IN" dirty="0" err="1" smtClean="0"/>
              <a:t>color</a:t>
            </a:r>
            <a:r>
              <a:rPr lang="en-IN" dirty="0" smtClean="0"/>
              <a:t> by giving its name like red or we can also use the hex code for a </a:t>
            </a:r>
            <a:r>
              <a:rPr lang="en-IN" dirty="0" err="1" smtClean="0"/>
              <a:t>color</a:t>
            </a:r>
            <a:r>
              <a:rPr lang="en-IN" dirty="0" smtClean="0"/>
              <a:t> by using #followed by hex code of </a:t>
            </a:r>
            <a:r>
              <a:rPr lang="en-IN" dirty="0" err="1" smtClean="0"/>
              <a:t>color</a:t>
            </a:r>
            <a:r>
              <a:rPr lang="en-IN" dirty="0" smtClean="0"/>
              <a:t> for example the hex code for a particular shade of red is #ff1b68</a:t>
            </a:r>
          </a:p>
          <a:p>
            <a:r>
              <a:rPr lang="en-IN" dirty="0" smtClean="0"/>
              <a:t>Lets add this style &lt;section style=“background:#ff1b68”&gt;.After adding this we will notice that we have a red background to our text.</a:t>
            </a:r>
          </a:p>
          <a:p>
            <a:r>
              <a:rPr lang="en-IN" dirty="0" smtClean="0"/>
              <a:t>This is the first CSS code we wrote for this training</a:t>
            </a:r>
          </a:p>
          <a:p>
            <a:r>
              <a:rPr lang="en-IN" dirty="0" smtClean="0"/>
              <a:t>This was achieved using in line </a:t>
            </a:r>
            <a:r>
              <a:rPr lang="en-IN" dirty="0" err="1" smtClean="0"/>
              <a:t>css</a:t>
            </a:r>
            <a:r>
              <a:rPr lang="en-IN" dirty="0" smtClean="0"/>
              <a:t> .It is called inline </a:t>
            </a:r>
            <a:r>
              <a:rPr lang="en-IN" dirty="0" err="1" smtClean="0"/>
              <a:t>css</a:t>
            </a:r>
            <a:r>
              <a:rPr lang="en-IN" dirty="0" smtClean="0"/>
              <a:t> because we added the style element directly on the element we wanted to add it to.</a:t>
            </a:r>
          </a:p>
          <a:p>
            <a:r>
              <a:rPr lang="en-IN" dirty="0" smtClean="0"/>
              <a:t>If we have multiple style we can separate the </a:t>
            </a:r>
            <a:r>
              <a:rPr lang="en-IN" dirty="0" err="1" smtClean="0"/>
              <a:t>declerations</a:t>
            </a:r>
            <a:r>
              <a:rPr lang="en-IN" dirty="0" smtClean="0"/>
              <a:t> with semi colons(;)</a:t>
            </a:r>
          </a:p>
          <a:p>
            <a:r>
              <a:rPr lang="en-IN" dirty="0" smtClean="0"/>
              <a:t>This approach is typically not recommended because as and when the code increases it becomes difficult to understand and hard to manage </a:t>
            </a:r>
            <a:r>
              <a:rPr lang="en-IN" smtClean="0"/>
              <a:t>and reuse</a:t>
            </a:r>
            <a:endParaRPr lang="en-IN" dirty="0" smtClean="0"/>
          </a:p>
          <a:p>
            <a:endParaRPr lang="en-IN" dirty="0" smtClean="0"/>
          </a:p>
          <a:p>
            <a:endParaRPr lang="en-GB" dirty="0"/>
          </a:p>
        </p:txBody>
      </p:sp>
    </p:spTree>
    <p:extLst>
      <p:ext uri="{BB962C8B-B14F-4D97-AF65-F5344CB8AC3E}">
        <p14:creationId xmlns:p14="http://schemas.microsoft.com/office/powerpoint/2010/main" val="413413921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688" y="79663"/>
            <a:ext cx="8596668" cy="543791"/>
          </a:xfrm>
        </p:spPr>
        <p:txBody>
          <a:bodyPr>
            <a:normAutofit fontScale="90000"/>
          </a:bodyPr>
          <a:lstStyle/>
          <a:p>
            <a:r>
              <a:rPr lang="en-GB" dirty="0"/>
              <a:t>Fixing the Hover Effect</a:t>
            </a:r>
          </a:p>
        </p:txBody>
      </p:sp>
      <p:sp>
        <p:nvSpPr>
          <p:cNvPr id="3" name="Content Placeholder 2"/>
          <p:cNvSpPr>
            <a:spLocks noGrp="1"/>
          </p:cNvSpPr>
          <p:nvPr>
            <p:ph idx="1"/>
          </p:nvPr>
        </p:nvSpPr>
        <p:spPr>
          <a:xfrm>
            <a:off x="197427" y="737755"/>
            <a:ext cx="11866418" cy="5943600"/>
          </a:xfrm>
        </p:spPr>
        <p:txBody>
          <a:bodyPr/>
          <a:lstStyle/>
          <a:p>
            <a:r>
              <a:rPr lang="en-IN" dirty="0" smtClean="0"/>
              <a:t>We will notice that the left border stays green when we hover over the free </a:t>
            </a:r>
            <a:r>
              <a:rPr lang="en-IN" dirty="0" err="1" smtClean="0"/>
              <a:t>package.This</a:t>
            </a:r>
            <a:r>
              <a:rPr lang="en-IN" dirty="0" smtClean="0"/>
              <a:t> </a:t>
            </a:r>
            <a:r>
              <a:rPr lang="en-IN" dirty="0" err="1" smtClean="0"/>
              <a:t>isbecause</a:t>
            </a:r>
            <a:r>
              <a:rPr lang="en-IN" dirty="0" smtClean="0"/>
              <a:t> we have added a border-left property in our id selector and since id selectors have a higher specificity than the class and pseudo selectors the hover is overridden this can be confirmed by inspecting the element and selecting the :</a:t>
            </a:r>
            <a:r>
              <a:rPr lang="en-IN" dirty="0" err="1" smtClean="0"/>
              <a:t>hov</a:t>
            </a:r>
            <a:r>
              <a:rPr lang="en-IN" dirty="0" smtClean="0"/>
              <a:t> filter</a:t>
            </a:r>
          </a:p>
          <a:p>
            <a:r>
              <a:rPr lang="en-IN" dirty="0" smtClean="0"/>
              <a:t>A cleaner fix with some redundant code will be to add a selector like #</a:t>
            </a:r>
            <a:r>
              <a:rPr lang="en-IN" dirty="0" err="1" smtClean="0"/>
              <a:t>free:hov</a:t>
            </a:r>
            <a:r>
              <a:rPr lang="en-IN" dirty="0" smtClean="0"/>
              <a:t>,#</a:t>
            </a:r>
            <a:r>
              <a:rPr lang="en-IN" dirty="0" err="1" smtClean="0"/>
              <a:t>free:active</a:t>
            </a:r>
            <a:r>
              <a:rPr lang="en-IN" dirty="0" smtClean="0"/>
              <a:t>{ } and add the red border </a:t>
            </a:r>
            <a:r>
              <a:rPr lang="en-IN" dirty="0" err="1" smtClean="0"/>
              <a:t>css</a:t>
            </a:r>
            <a:r>
              <a:rPr lang="en-IN" dirty="0" smtClean="0"/>
              <a:t> to it </a:t>
            </a:r>
          </a:p>
          <a:p>
            <a:r>
              <a:rPr lang="en-IN" dirty="0" smtClean="0"/>
              <a:t>An alternative which we should use in very </a:t>
            </a:r>
            <a:r>
              <a:rPr lang="en-IN" dirty="0" err="1" smtClean="0"/>
              <a:t>very</a:t>
            </a:r>
            <a:r>
              <a:rPr lang="en-IN" dirty="0" smtClean="0"/>
              <a:t> rare scenarios us adding an exclamation !important To the border </a:t>
            </a:r>
            <a:r>
              <a:rPr lang="en-IN" dirty="0" err="1" smtClean="0"/>
              <a:t>css</a:t>
            </a:r>
            <a:r>
              <a:rPr lang="en-IN" dirty="0" smtClean="0"/>
              <a:t> in the .</a:t>
            </a:r>
            <a:r>
              <a:rPr lang="en-IN" dirty="0" err="1" smtClean="0"/>
              <a:t>package:hover</a:t>
            </a:r>
            <a:r>
              <a:rPr lang="en-IN" dirty="0" smtClean="0"/>
              <a:t>,.</a:t>
            </a:r>
            <a:r>
              <a:rPr lang="en-IN" dirty="0" err="1" smtClean="0"/>
              <a:t>package:active</a:t>
            </a:r>
            <a:r>
              <a:rPr lang="en-IN" dirty="0" smtClean="0"/>
              <a:t>{} selector</a:t>
            </a:r>
          </a:p>
          <a:p>
            <a:r>
              <a:rPr lang="en-IN" dirty="0" smtClean="0"/>
              <a:t>!important is used to override specificity and such a declaration always wins if we encounter the !important again for the same element then the specificity is gain taken into account</a:t>
            </a:r>
          </a:p>
          <a:p>
            <a:r>
              <a:rPr lang="en-IN" dirty="0" smtClean="0"/>
              <a:t>Using important is a bad practice because you break specificity and should be used in very rare scenarios like where you need to override a style from some library etc.</a:t>
            </a:r>
          </a:p>
          <a:p>
            <a:endParaRPr lang="en-IN" dirty="0" smtClean="0"/>
          </a:p>
          <a:p>
            <a:endParaRPr lang="en-GB" dirty="0"/>
          </a:p>
        </p:txBody>
      </p:sp>
    </p:spTree>
    <p:extLst>
      <p:ext uri="{BB962C8B-B14F-4D97-AF65-F5344CB8AC3E}">
        <p14:creationId xmlns:p14="http://schemas.microsoft.com/office/powerpoint/2010/main" val="42857633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9663"/>
            <a:ext cx="8596668" cy="574964"/>
          </a:xfrm>
        </p:spPr>
        <p:txBody>
          <a:bodyPr>
            <a:normAutofit fontScale="90000"/>
          </a:bodyPr>
          <a:lstStyle/>
          <a:p>
            <a:r>
              <a:rPr lang="en-GB" dirty="0"/>
              <a:t>Adding the Final Touches</a:t>
            </a:r>
          </a:p>
        </p:txBody>
      </p:sp>
      <p:sp>
        <p:nvSpPr>
          <p:cNvPr id="3" name="Content Placeholder 2"/>
          <p:cNvSpPr>
            <a:spLocks noGrp="1"/>
          </p:cNvSpPr>
          <p:nvPr>
            <p:ph idx="1"/>
          </p:nvPr>
        </p:nvSpPr>
        <p:spPr>
          <a:xfrm>
            <a:off x="426027" y="758537"/>
            <a:ext cx="11409218" cy="5881254"/>
          </a:xfrm>
        </p:spPr>
        <p:txBody>
          <a:bodyPr/>
          <a:lstStyle/>
          <a:p>
            <a:r>
              <a:rPr lang="en-IN" dirty="0" smtClean="0"/>
              <a:t>We will notice that the plans on our main page are not </a:t>
            </a:r>
            <a:r>
              <a:rPr lang="en-IN" dirty="0" err="1" smtClean="0"/>
              <a:t>centered</a:t>
            </a:r>
            <a:r>
              <a:rPr lang="en-IN" dirty="0" smtClean="0"/>
              <a:t> horizontally.</a:t>
            </a:r>
          </a:p>
          <a:p>
            <a:r>
              <a:rPr lang="en-IN" dirty="0" smtClean="0"/>
              <a:t>to fix this by add a class </a:t>
            </a:r>
            <a:r>
              <a:rPr lang="en-IN" dirty="0" err="1" smtClean="0"/>
              <a:t>plan__list</a:t>
            </a:r>
            <a:r>
              <a:rPr lang="en-IN" dirty="0" smtClean="0"/>
              <a:t> to the div that contains our plans and add a class selector for the same in our main.css</a:t>
            </a:r>
          </a:p>
          <a:p>
            <a:r>
              <a:rPr lang="en-IN" dirty="0" smtClean="0"/>
              <a:t>Add a style width:80%; and </a:t>
            </a:r>
            <a:r>
              <a:rPr lang="en-IN" dirty="0" err="1" smtClean="0"/>
              <a:t>margin:auto</a:t>
            </a:r>
            <a:r>
              <a:rPr lang="en-IN" dirty="0" smtClean="0"/>
              <a:t>; this will centre the whole div containing our plans horizontally .</a:t>
            </a:r>
          </a:p>
          <a:p>
            <a:r>
              <a:rPr lang="en-IN" dirty="0" smtClean="0"/>
              <a:t>But we will notice that although all the plans are now </a:t>
            </a:r>
            <a:r>
              <a:rPr lang="en-IN" dirty="0" err="1" smtClean="0"/>
              <a:t>centered</a:t>
            </a:r>
            <a:r>
              <a:rPr lang="en-IN" dirty="0" smtClean="0"/>
              <a:t> as a whole but the text above the plans “choose your plan” is not centred above the middle plan this is because the blocks themselves inside the div are not </a:t>
            </a:r>
            <a:r>
              <a:rPr lang="en-IN" dirty="0" err="1" smtClean="0"/>
              <a:t>centered</a:t>
            </a:r>
            <a:r>
              <a:rPr lang="en-IN" dirty="0" smtClean="0"/>
              <a:t> so to </a:t>
            </a:r>
            <a:r>
              <a:rPr lang="en-IN" dirty="0" err="1" smtClean="0"/>
              <a:t>center</a:t>
            </a:r>
            <a:r>
              <a:rPr lang="en-IN" dirty="0" smtClean="0"/>
              <a:t> them we can add </a:t>
            </a:r>
            <a:r>
              <a:rPr lang="en-IN" dirty="0" err="1" smtClean="0"/>
              <a:t>text-align:center</a:t>
            </a:r>
            <a:endParaRPr lang="en-GB" dirty="0"/>
          </a:p>
        </p:txBody>
      </p:sp>
    </p:spTree>
    <p:extLst>
      <p:ext uri="{BB962C8B-B14F-4D97-AF65-F5344CB8AC3E}">
        <p14:creationId xmlns:p14="http://schemas.microsoft.com/office/powerpoint/2010/main" val="214954617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-6 -:Positioning</a:t>
            </a:r>
            <a:endParaRPr lang="en-GB" dirty="0"/>
          </a:p>
        </p:txBody>
      </p:sp>
    </p:spTree>
    <p:extLst>
      <p:ext uri="{BB962C8B-B14F-4D97-AF65-F5344CB8AC3E}">
        <p14:creationId xmlns:p14="http://schemas.microsoft.com/office/powerpoint/2010/main" val="290209578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916" y="0"/>
            <a:ext cx="11514666" cy="654627"/>
          </a:xfrm>
        </p:spPr>
        <p:txBody>
          <a:bodyPr/>
          <a:lstStyle/>
          <a:p>
            <a:r>
              <a:rPr lang="en-IN" dirty="0" smtClean="0"/>
              <a:t>Why Positioning will Improve our website</a:t>
            </a:r>
            <a:endParaRPr lang="en-GB" dirty="0"/>
          </a:p>
        </p:txBody>
      </p:sp>
      <p:sp>
        <p:nvSpPr>
          <p:cNvPr id="3" name="Content Placeholder 2"/>
          <p:cNvSpPr>
            <a:spLocks noGrp="1"/>
          </p:cNvSpPr>
          <p:nvPr>
            <p:ph idx="1"/>
          </p:nvPr>
        </p:nvSpPr>
        <p:spPr>
          <a:xfrm>
            <a:off x="374073" y="789709"/>
            <a:ext cx="11658599" cy="5953991"/>
          </a:xfrm>
        </p:spPr>
        <p:txBody>
          <a:bodyPr/>
          <a:lstStyle/>
          <a:p>
            <a:r>
              <a:rPr lang="en-IN" dirty="0" smtClean="0"/>
              <a:t>We will notice that when we scroll down our navigation bar is not visible and user has to scroll up to use the navigation bar . It should ideally be fixed and displayed always.</a:t>
            </a:r>
          </a:p>
          <a:p>
            <a:r>
              <a:rPr lang="en-IN" dirty="0" smtClean="0"/>
              <a:t>The text “Risk </a:t>
            </a:r>
            <a:r>
              <a:rPr lang="en-IN" dirty="0" err="1" smtClean="0"/>
              <a:t>hai</a:t>
            </a:r>
            <a:r>
              <a:rPr lang="en-IN" dirty="0" smtClean="0"/>
              <a:t> to </a:t>
            </a:r>
            <a:r>
              <a:rPr lang="en-IN" dirty="0" err="1" smtClean="0"/>
              <a:t>Ishq</a:t>
            </a:r>
            <a:r>
              <a:rPr lang="en-IN" dirty="0" smtClean="0"/>
              <a:t> </a:t>
            </a:r>
            <a:r>
              <a:rPr lang="en-IN" dirty="0" err="1" smtClean="0"/>
              <a:t>hai</a:t>
            </a:r>
            <a:r>
              <a:rPr lang="en-IN" dirty="0" smtClean="0"/>
              <a:t>” on our image is also not positioned best way the position should be changed kind of inside the image.</a:t>
            </a:r>
          </a:p>
          <a:p>
            <a:r>
              <a:rPr lang="en-IN" dirty="0" smtClean="0"/>
              <a:t>If we go to the packages page  we will notice we don’t have a background image</a:t>
            </a:r>
          </a:p>
          <a:p>
            <a:r>
              <a:rPr lang="en-IN" dirty="0" smtClean="0"/>
              <a:t>Also the plus package is our recommended  package but it is not emphasised properly to do that we can add a badge to the right upper part of the plus package.</a:t>
            </a:r>
          </a:p>
          <a:p>
            <a:r>
              <a:rPr lang="en-IN" dirty="0" smtClean="0"/>
              <a:t>All this we will achieve using positioning</a:t>
            </a:r>
          </a:p>
          <a:p>
            <a:endParaRPr lang="en-GB" dirty="0"/>
          </a:p>
        </p:txBody>
      </p:sp>
    </p:spTree>
    <p:extLst>
      <p:ext uri="{BB962C8B-B14F-4D97-AF65-F5344CB8AC3E}">
        <p14:creationId xmlns:p14="http://schemas.microsoft.com/office/powerpoint/2010/main" val="2374091442"/>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0054"/>
            <a:ext cx="11105957" cy="606136"/>
          </a:xfrm>
        </p:spPr>
        <p:txBody>
          <a:bodyPr>
            <a:normAutofit fontScale="90000"/>
          </a:bodyPr>
          <a:lstStyle/>
          <a:p>
            <a:r>
              <a:rPr lang="en-GB" dirty="0"/>
              <a:t>Understanding Positioning - The Theory</a:t>
            </a:r>
          </a:p>
        </p:txBody>
      </p:sp>
      <p:sp>
        <p:nvSpPr>
          <p:cNvPr id="3" name="Content Placeholder 2"/>
          <p:cNvSpPr>
            <a:spLocks noGrp="1"/>
          </p:cNvSpPr>
          <p:nvPr>
            <p:ph idx="1"/>
          </p:nvPr>
        </p:nvSpPr>
        <p:spPr>
          <a:xfrm>
            <a:off x="155865" y="696190"/>
            <a:ext cx="11627426" cy="5912427"/>
          </a:xfrm>
        </p:spPr>
        <p:txBody>
          <a:bodyPr/>
          <a:lstStyle/>
          <a:p>
            <a:endParaRPr lang="en-GB" dirty="0"/>
          </a:p>
        </p:txBody>
      </p:sp>
      <p:sp>
        <p:nvSpPr>
          <p:cNvPr id="4" name="Rectangle 3"/>
          <p:cNvSpPr/>
          <p:nvPr/>
        </p:nvSpPr>
        <p:spPr>
          <a:xfrm>
            <a:off x="677334" y="803562"/>
            <a:ext cx="5953991" cy="5091546"/>
          </a:xfrm>
          <a:prstGeom prst="rect">
            <a:avLst/>
          </a:prstGeom>
          <a:solidFill>
            <a:schemeClr val="accent3">
              <a:lumMod val="20000"/>
              <a:lumOff val="80000"/>
            </a:schemeClr>
          </a:solidFill>
          <a:ln w="349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200" b="1" dirty="0" smtClean="0">
                <a:ln>
                  <a:solidFill>
                    <a:schemeClr val="accent3">
                      <a:lumMod val="20000"/>
                      <a:lumOff val="80000"/>
                    </a:schemeClr>
                  </a:solidFill>
                </a:ln>
                <a:solidFill>
                  <a:schemeClr val="tx1"/>
                </a:solidFill>
              </a:rPr>
              <a:t>&lt;html&gt;</a:t>
            </a: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GB" sz="3200" dirty="0">
              <a:ln>
                <a:solidFill>
                  <a:schemeClr val="accent3">
                    <a:lumMod val="20000"/>
                    <a:lumOff val="80000"/>
                  </a:schemeClr>
                </a:solidFill>
              </a:ln>
              <a:solidFill>
                <a:schemeClr val="tx1"/>
              </a:solidFill>
            </a:endParaRPr>
          </a:p>
        </p:txBody>
      </p:sp>
      <p:sp>
        <p:nvSpPr>
          <p:cNvPr id="5" name="Rectangle 4"/>
          <p:cNvSpPr/>
          <p:nvPr/>
        </p:nvSpPr>
        <p:spPr>
          <a:xfrm>
            <a:off x="1402773" y="1558636"/>
            <a:ext cx="4831772" cy="4031673"/>
          </a:xfrm>
          <a:prstGeom prst="rect">
            <a:avLst/>
          </a:prstGeom>
          <a:solidFill>
            <a:schemeClr val="bg2"/>
          </a:solidFill>
          <a:ln w="476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800" dirty="0" smtClean="0">
                <a:solidFill>
                  <a:schemeClr val="tx1"/>
                </a:solidFill>
              </a:rPr>
              <a:t>&lt;body&gt;</a:t>
            </a: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GB" dirty="0">
              <a:solidFill>
                <a:schemeClr val="tx1"/>
              </a:solidFill>
            </a:endParaRPr>
          </a:p>
        </p:txBody>
      </p:sp>
      <p:sp>
        <p:nvSpPr>
          <p:cNvPr id="6" name="Rectangle 5"/>
          <p:cNvSpPr/>
          <p:nvPr/>
        </p:nvSpPr>
        <p:spPr>
          <a:xfrm>
            <a:off x="1937904" y="2265216"/>
            <a:ext cx="3761510" cy="716973"/>
          </a:xfrm>
          <a:prstGeom prst="rect">
            <a:avLst/>
          </a:prstGeom>
          <a:solidFill>
            <a:srgbClr val="F470EE">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&lt;div&gt;</a:t>
            </a:r>
            <a:endParaRPr lang="en-GB" dirty="0">
              <a:solidFill>
                <a:schemeClr val="tx1"/>
              </a:solidFill>
            </a:endParaRPr>
          </a:p>
        </p:txBody>
      </p:sp>
      <p:sp>
        <p:nvSpPr>
          <p:cNvPr id="9" name="Rectangle 8"/>
          <p:cNvSpPr/>
          <p:nvPr/>
        </p:nvSpPr>
        <p:spPr>
          <a:xfrm>
            <a:off x="1958685" y="3134588"/>
            <a:ext cx="3761510" cy="716973"/>
          </a:xfrm>
          <a:prstGeom prst="rect">
            <a:avLst/>
          </a:prstGeom>
          <a:solidFill>
            <a:srgbClr val="F470EE">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&lt;div&gt;</a:t>
            </a:r>
            <a:endParaRPr lang="en-GB" dirty="0">
              <a:solidFill>
                <a:schemeClr val="tx1"/>
              </a:solidFill>
            </a:endParaRPr>
          </a:p>
        </p:txBody>
      </p:sp>
      <p:sp>
        <p:nvSpPr>
          <p:cNvPr id="10" name="Rectangle 9"/>
          <p:cNvSpPr/>
          <p:nvPr/>
        </p:nvSpPr>
        <p:spPr>
          <a:xfrm>
            <a:off x="1937904" y="4003962"/>
            <a:ext cx="3761510" cy="716973"/>
          </a:xfrm>
          <a:prstGeom prst="rect">
            <a:avLst/>
          </a:prstGeom>
          <a:solidFill>
            <a:srgbClr val="F470EE">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&lt;div&gt;</a:t>
            </a:r>
            <a:endParaRPr lang="en-GB" dirty="0">
              <a:solidFill>
                <a:schemeClr val="tx1"/>
              </a:solidFill>
            </a:endParaRPr>
          </a:p>
        </p:txBody>
      </p:sp>
      <p:cxnSp>
        <p:nvCxnSpPr>
          <p:cNvPr id="12" name="Straight Arrow Connector 11"/>
          <p:cNvCxnSpPr/>
          <p:nvPr/>
        </p:nvCxnSpPr>
        <p:spPr>
          <a:xfrm>
            <a:off x="477982" y="893618"/>
            <a:ext cx="0" cy="5001490"/>
          </a:xfrm>
          <a:prstGeom prst="straightConnector1">
            <a:avLst/>
          </a:prstGeom>
          <a:ln w="34925">
            <a:tailEnd type="triangle"/>
          </a:ln>
        </p:spPr>
        <p:style>
          <a:lnRef idx="1">
            <a:schemeClr val="dk1"/>
          </a:lnRef>
          <a:fillRef idx="0">
            <a:schemeClr val="dk1"/>
          </a:fillRef>
          <a:effectRef idx="0">
            <a:schemeClr val="dk1"/>
          </a:effectRef>
          <a:fontRef idx="minor">
            <a:schemeClr val="tx1"/>
          </a:fontRef>
        </p:style>
      </p:cxnSp>
      <p:sp>
        <p:nvSpPr>
          <p:cNvPr id="13" name="Rectangle 12"/>
          <p:cNvSpPr/>
          <p:nvPr/>
        </p:nvSpPr>
        <p:spPr>
          <a:xfrm rot="16200000">
            <a:off x="-284246" y="2890175"/>
            <a:ext cx="1247457" cy="276999"/>
          </a:xfrm>
          <a:prstGeom prst="rect">
            <a:avLst/>
          </a:prstGeom>
          <a:noFill/>
        </p:spPr>
        <p:txBody>
          <a:bodyPr wrap="none" lIns="91440" tIns="45720" rIns="91440" bIns="45720">
            <a:spAutoFit/>
          </a:bodyPr>
          <a:lstStyle/>
          <a:p>
            <a:pPr algn="ctr"/>
            <a:r>
              <a:rPr lang="en-US" sz="1200" b="0" cap="none" spc="0" dirty="0" smtClean="0">
                <a:ln w="0"/>
                <a:solidFill>
                  <a:schemeClr val="tx1"/>
                </a:solidFill>
                <a:effectLst>
                  <a:outerShdw blurRad="38100" dist="19050" dir="2700000" algn="tl" rotWithShape="0">
                    <a:schemeClr val="dk1">
                      <a:alpha val="40000"/>
                    </a:schemeClr>
                  </a:outerShdw>
                </a:effectLst>
              </a:rPr>
              <a:t>Document Flow</a:t>
            </a:r>
            <a:endParaRPr lang="en-US" sz="1200" b="0" cap="none" spc="0" dirty="0">
              <a:ln w="0"/>
              <a:solidFill>
                <a:schemeClr val="tx1"/>
              </a:solidFill>
              <a:effectLst>
                <a:outerShdw blurRad="38100" dist="19050" dir="2700000" algn="tl" rotWithShape="0">
                  <a:schemeClr val="dk1">
                    <a:alpha val="40000"/>
                  </a:schemeClr>
                </a:outerShdw>
              </a:effectLst>
            </a:endParaRPr>
          </a:p>
        </p:txBody>
      </p:sp>
      <p:sp>
        <p:nvSpPr>
          <p:cNvPr id="14" name="Rectangle 13"/>
          <p:cNvSpPr/>
          <p:nvPr/>
        </p:nvSpPr>
        <p:spPr>
          <a:xfrm>
            <a:off x="7450282" y="1652155"/>
            <a:ext cx="2400300" cy="48837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Position:</a:t>
            </a:r>
            <a:endParaRPr lang="en-GB" dirty="0"/>
          </a:p>
        </p:txBody>
      </p:sp>
      <p:sp>
        <p:nvSpPr>
          <p:cNvPr id="16" name="Rectangle 15"/>
          <p:cNvSpPr/>
          <p:nvPr/>
        </p:nvSpPr>
        <p:spPr>
          <a:xfrm>
            <a:off x="7450282" y="2404946"/>
            <a:ext cx="2400300" cy="421381"/>
          </a:xfrm>
          <a:prstGeom prst="rect">
            <a:avLst/>
          </a:prstGeom>
          <a:solidFill>
            <a:srgbClr val="F470EE">
              <a:alpha val="5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ln w="0"/>
                <a:solidFill>
                  <a:schemeClr val="tx1"/>
                </a:solidFill>
                <a:effectLst>
                  <a:outerShdw blurRad="38100" dist="19050" dir="2700000" algn="tl" rotWithShape="0">
                    <a:schemeClr val="dk1">
                      <a:alpha val="40000"/>
                    </a:schemeClr>
                  </a:outerShdw>
                </a:effectLst>
              </a:rPr>
              <a:t>static</a:t>
            </a:r>
            <a:endParaRPr lang="en-GB" dirty="0">
              <a:ln w="0"/>
              <a:solidFill>
                <a:schemeClr val="tx1"/>
              </a:solidFill>
              <a:effectLst>
                <a:outerShdw blurRad="38100" dist="19050" dir="2700000" algn="tl" rotWithShape="0">
                  <a:schemeClr val="dk1">
                    <a:alpha val="40000"/>
                  </a:schemeClr>
                </a:outerShdw>
              </a:effectLst>
            </a:endParaRPr>
          </a:p>
        </p:txBody>
      </p:sp>
      <p:sp>
        <p:nvSpPr>
          <p:cNvPr id="17" name="Rectangle 16"/>
          <p:cNvSpPr/>
          <p:nvPr/>
        </p:nvSpPr>
        <p:spPr>
          <a:xfrm>
            <a:off x="7450282" y="3108798"/>
            <a:ext cx="2400300" cy="421381"/>
          </a:xfrm>
          <a:prstGeom prst="rect">
            <a:avLst/>
          </a:prstGeom>
          <a:solidFill>
            <a:srgbClr val="F470EE">
              <a:alpha val="5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absolute</a:t>
            </a:r>
            <a:endParaRPr lang="en-GB" dirty="0">
              <a:solidFill>
                <a:schemeClr val="tx1"/>
              </a:solidFill>
            </a:endParaRPr>
          </a:p>
        </p:txBody>
      </p:sp>
      <p:sp>
        <p:nvSpPr>
          <p:cNvPr id="18" name="Rectangle 17"/>
          <p:cNvSpPr/>
          <p:nvPr/>
        </p:nvSpPr>
        <p:spPr>
          <a:xfrm>
            <a:off x="7450282" y="3782474"/>
            <a:ext cx="2400300" cy="421381"/>
          </a:xfrm>
          <a:prstGeom prst="rect">
            <a:avLst/>
          </a:prstGeom>
          <a:solidFill>
            <a:srgbClr val="F470EE">
              <a:alpha val="5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relative</a:t>
            </a:r>
            <a:endParaRPr lang="en-GB" dirty="0">
              <a:solidFill>
                <a:schemeClr val="tx1"/>
              </a:solidFill>
            </a:endParaRPr>
          </a:p>
        </p:txBody>
      </p:sp>
      <p:sp>
        <p:nvSpPr>
          <p:cNvPr id="19" name="Rectangle 18"/>
          <p:cNvSpPr/>
          <p:nvPr/>
        </p:nvSpPr>
        <p:spPr>
          <a:xfrm>
            <a:off x="7450282" y="4373432"/>
            <a:ext cx="2400300" cy="421381"/>
          </a:xfrm>
          <a:prstGeom prst="rect">
            <a:avLst/>
          </a:prstGeom>
          <a:solidFill>
            <a:srgbClr val="F470EE">
              <a:alpha val="5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fixed</a:t>
            </a:r>
            <a:endParaRPr lang="en-GB" dirty="0">
              <a:solidFill>
                <a:schemeClr val="tx1"/>
              </a:solidFill>
            </a:endParaRPr>
          </a:p>
        </p:txBody>
      </p:sp>
      <p:sp>
        <p:nvSpPr>
          <p:cNvPr id="20" name="Rectangle 19"/>
          <p:cNvSpPr/>
          <p:nvPr/>
        </p:nvSpPr>
        <p:spPr>
          <a:xfrm>
            <a:off x="7450282" y="5069643"/>
            <a:ext cx="2400300" cy="421381"/>
          </a:xfrm>
          <a:prstGeom prst="rect">
            <a:avLst/>
          </a:prstGeom>
          <a:solidFill>
            <a:schemeClr val="bg2">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sticky</a:t>
            </a:r>
            <a:endParaRPr lang="en-GB" dirty="0">
              <a:solidFill>
                <a:schemeClr val="tx1"/>
              </a:solidFill>
            </a:endParaRPr>
          </a:p>
        </p:txBody>
      </p:sp>
      <p:sp>
        <p:nvSpPr>
          <p:cNvPr id="21" name="Right Arrow 20"/>
          <p:cNvSpPr/>
          <p:nvPr/>
        </p:nvSpPr>
        <p:spPr>
          <a:xfrm>
            <a:off x="9918122" y="2452297"/>
            <a:ext cx="474519" cy="290945"/>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p:cNvSpPr/>
          <p:nvPr/>
        </p:nvSpPr>
        <p:spPr>
          <a:xfrm>
            <a:off x="10501746" y="2423647"/>
            <a:ext cx="1026243"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Default</a:t>
            </a: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222318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0" presetClass="path" presetSubtype="0" accel="50000" decel="50000" fill="hold" grpId="1" nodeType="clickEffect">
                                  <p:stCondLst>
                                    <p:cond delay="0"/>
                                  </p:stCondLst>
                                  <p:childTnLst>
                                    <p:animMotion origin="layout" path="M 0 0 L 0 0 C 0.00117 -0.00463 0.00209 -0.00972 0.00378 -0.01389 C 0.00469 -0.01621 0.00638 -0.01713 0.00768 -0.01898 C 0.00873 -0.0206 0.00964 -0.02222 0.01055 -0.02408 C 0.0112 -0.0257 0.01172 -0.02755 0.0125 -0.02917 C 0.01328 -0.03102 0.01446 -0.03241 0.01537 -0.03426 C 0.01641 -0.03658 0.01706 -0.03912 0.01823 -0.04121 C 0.0194 -0.04306 0.02097 -0.04421 0.02201 -0.0463 C 0.02318 -0.04838 0.02383 -0.05093 0.025 -0.05301 C 0.02617 -0.05556 0.02761 -0.05741 0.02878 -0.05996 C 0.03373 -0.07037 0.0267 -0.05949 0.03451 -0.07199 C 0.04545 -0.08889 0.03164 -0.06458 0.04128 -0.0838 C 0.04284 -0.08681 0.04479 -0.08912 0.0461 -0.09236 C 0.05274 -0.11019 0.04258 -0.08264 0.05 -0.1044 C 0.05261 -0.1125 0.05391 -0.11366 0.05573 -0.12153 C 0.05651 -0.12477 0.05703 -0.12824 0.05768 -0.13171 L 0.0586 -0.13681 C 0.05912 -0.14514 0.05938 -0.15116 0.06055 -0.15903 C 0.06081 -0.16088 0.06094 -0.1625 0.06146 -0.16412 C 0.06263 -0.16783 0.06406 -0.17107 0.06537 -0.17454 L 0.06914 -0.18472 C 0.06979 -0.18634 0.0711 -0.18773 0.0711 -0.18982 L 0.0711 -0.19838 L 0.075 -0.20509 " pathEditMode="relative" ptsTypes="AAAAAAAAAAAAAAAAAAAAAAAAA">
                                      <p:cBhvr>
                                        <p:cTn id="38" dur="2000" fill="hold"/>
                                        <p:tgtEl>
                                          <p:spTgt spid="6"/>
                                        </p:tgtEl>
                                        <p:attrNameLst>
                                          <p:attrName>ppt_x</p:attrName>
                                          <p:attrName>ppt_y</p:attrName>
                                        </p:attrNameLst>
                                      </p:cBhvr>
                                    </p:animMotion>
                                  </p:childTnLst>
                                </p:cTn>
                              </p:par>
                              <p:par>
                                <p:cTn id="39" presetID="0" presetClass="path" presetSubtype="0" accel="50000" decel="50000" fill="hold" grpId="1" nodeType="withEffect">
                                  <p:stCondLst>
                                    <p:cond delay="0"/>
                                  </p:stCondLst>
                                  <p:childTnLst>
                                    <p:animMotion origin="layout" path="M 0 0 L 0 0 C -0.0013 -0.00579 -0.00234 -0.01181 -0.0039 -0.01713 C -0.00455 -0.01968 -0.00586 -0.02176 -0.00677 -0.02407 C -0.01276 -0.03912 -0.0082 -0.02986 -0.01549 -0.04282 C -0.01601 -0.04514 -0.01653 -0.04769 -0.01731 -0.04977 C -0.02643 -0.07222 -0.01354 -0.03472 -0.02304 -0.06157 C -0.02448 -0.06551 -0.02578 -0.06944 -0.02695 -0.07361 C -0.0276 -0.07593 -0.02799 -0.07847 -0.0289 -0.08032 C -0.02994 -0.08264 -0.03138 -0.0838 -0.03268 -0.08565 C -0.03372 -0.09005 -0.03437 -0.09491 -0.03554 -0.09931 C -0.03658 -0.10278 -0.03945 -0.10949 -0.03945 -0.10949 C -0.0401 -0.11644 -0.0414 -0.1287 -0.0414 -0.13519 C -0.0414 -0.1419 -0.04088 -0.14884 -0.04036 -0.15556 C -0.03906 -0.17245 -0.03997 -0.16875 -0.03658 -0.17778 C -0.03619 -0.18009 -0.03593 -0.18241 -0.03554 -0.18472 C -0.03281 -0.20185 -0.03671 -0.17523 -0.03372 -0.19653 L -0.03554 -0.21019 C -0.03593 -0.2125 -0.03541 -0.21574 -0.03658 -0.21713 L -0.04231 -0.22384 L -0.04518 -0.22732 C -0.04375 -0.20648 -0.04375 -0.21181 -0.04518 -0.2206 C -0.04544 -0.22222 -0.04609 -0.22384 -0.04609 -0.22569 C -0.04609 -0.22685 -0.04557 -0.22801 -0.04518 -0.22894 " pathEditMode="relative" ptsTypes="AAAAAAAAAAAAAAAAAAAAAAAA">
                                      <p:cBhvr>
                                        <p:cTn id="40" dur="2000" fill="hold"/>
                                        <p:tgtEl>
                                          <p:spTgt spid="9"/>
                                        </p:tgtEl>
                                        <p:attrNameLst>
                                          <p:attrName>ppt_x</p:attrName>
                                          <p:attrName>ppt_y</p:attrName>
                                        </p:attrNameLst>
                                      </p:cBhvr>
                                    </p:animMotion>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6" grpId="1" animBg="1"/>
      <p:bldP spid="9" grpId="0" animBg="1"/>
      <p:bldP spid="9" grpId="1" animBg="1"/>
      <p:bldP spid="10" grpId="0" animBg="1"/>
      <p:bldP spid="13" grpId="0"/>
      <p:bldP spid="14" grpId="0" animBg="1"/>
      <p:bldP spid="16" grpId="0" animBg="1"/>
      <p:bldP spid="17" grpId="0" animBg="1"/>
      <p:bldP spid="18" grpId="0" animBg="1"/>
      <p:bldP spid="19" grpId="0" animBg="1"/>
      <p:bldP spid="20" grpId="0" animBg="1"/>
      <p:bldP spid="21" grpId="0" animBg="1"/>
      <p:bldP spid="22"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011" y="-71409"/>
            <a:ext cx="10377528" cy="597877"/>
          </a:xfrm>
        </p:spPr>
        <p:txBody>
          <a:bodyPr>
            <a:normAutofit fontScale="90000"/>
          </a:bodyPr>
          <a:lstStyle/>
          <a:p>
            <a:r>
              <a:rPr lang="en-GB" dirty="0"/>
              <a:t>Understanding Positioning - The Theory</a:t>
            </a:r>
          </a:p>
        </p:txBody>
      </p:sp>
      <p:sp>
        <p:nvSpPr>
          <p:cNvPr id="4" name="Rectangle 3"/>
          <p:cNvSpPr/>
          <p:nvPr/>
        </p:nvSpPr>
        <p:spPr>
          <a:xfrm>
            <a:off x="2939890" y="803562"/>
            <a:ext cx="5953991" cy="5091546"/>
          </a:xfrm>
          <a:prstGeom prst="rect">
            <a:avLst/>
          </a:prstGeom>
          <a:solidFill>
            <a:schemeClr val="accent3">
              <a:lumMod val="20000"/>
              <a:lumOff val="80000"/>
            </a:schemeClr>
          </a:solidFill>
          <a:ln w="349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200" b="1" dirty="0" smtClean="0">
                <a:ln>
                  <a:solidFill>
                    <a:schemeClr val="accent3">
                      <a:lumMod val="20000"/>
                      <a:lumOff val="80000"/>
                    </a:schemeClr>
                  </a:solidFill>
                </a:ln>
                <a:solidFill>
                  <a:schemeClr val="tx1"/>
                </a:solidFill>
              </a:rPr>
              <a:t>&lt;html&gt;</a:t>
            </a: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GB" sz="3200" dirty="0">
              <a:ln>
                <a:solidFill>
                  <a:schemeClr val="accent3">
                    <a:lumMod val="20000"/>
                    <a:lumOff val="80000"/>
                  </a:schemeClr>
                </a:solidFill>
              </a:ln>
              <a:solidFill>
                <a:schemeClr val="tx1"/>
              </a:solidFill>
            </a:endParaRPr>
          </a:p>
        </p:txBody>
      </p:sp>
      <p:sp>
        <p:nvSpPr>
          <p:cNvPr id="5" name="Rectangle 4"/>
          <p:cNvSpPr/>
          <p:nvPr/>
        </p:nvSpPr>
        <p:spPr>
          <a:xfrm>
            <a:off x="3665329" y="1558636"/>
            <a:ext cx="4831772" cy="4031673"/>
          </a:xfrm>
          <a:prstGeom prst="rect">
            <a:avLst/>
          </a:prstGeom>
          <a:solidFill>
            <a:schemeClr val="bg2"/>
          </a:solidFill>
          <a:ln w="476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800" dirty="0" smtClean="0">
                <a:solidFill>
                  <a:schemeClr val="tx1"/>
                </a:solidFill>
              </a:rPr>
              <a:t>&lt;body&gt;</a:t>
            </a: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GB" dirty="0">
              <a:solidFill>
                <a:schemeClr val="tx1"/>
              </a:solidFill>
            </a:endParaRPr>
          </a:p>
        </p:txBody>
      </p:sp>
      <p:sp>
        <p:nvSpPr>
          <p:cNvPr id="6" name="Rectangle 5"/>
          <p:cNvSpPr/>
          <p:nvPr/>
        </p:nvSpPr>
        <p:spPr>
          <a:xfrm>
            <a:off x="4200460" y="2265216"/>
            <a:ext cx="3761510" cy="71697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&lt;div&gt;</a:t>
            </a:r>
            <a:endParaRPr lang="en-GB" dirty="0">
              <a:solidFill>
                <a:schemeClr val="bg1"/>
              </a:solidFill>
            </a:endParaRPr>
          </a:p>
        </p:txBody>
      </p:sp>
      <p:sp>
        <p:nvSpPr>
          <p:cNvPr id="7" name="Rectangle 6"/>
          <p:cNvSpPr/>
          <p:nvPr/>
        </p:nvSpPr>
        <p:spPr>
          <a:xfrm>
            <a:off x="4221241" y="3134588"/>
            <a:ext cx="3761510" cy="716973"/>
          </a:xfrm>
          <a:prstGeom prst="rect">
            <a:avLst/>
          </a:prstGeom>
          <a:solidFill>
            <a:srgbClr val="F470EE">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&lt;div&gt;</a:t>
            </a:r>
            <a:endParaRPr lang="en-GB" dirty="0">
              <a:solidFill>
                <a:schemeClr val="tx1"/>
              </a:solidFill>
            </a:endParaRPr>
          </a:p>
        </p:txBody>
      </p:sp>
      <p:sp>
        <p:nvSpPr>
          <p:cNvPr id="8" name="Rectangle 7"/>
          <p:cNvSpPr/>
          <p:nvPr/>
        </p:nvSpPr>
        <p:spPr>
          <a:xfrm>
            <a:off x="4200460" y="4003962"/>
            <a:ext cx="3761510" cy="716973"/>
          </a:xfrm>
          <a:prstGeom prst="rect">
            <a:avLst/>
          </a:prstGeom>
          <a:solidFill>
            <a:srgbClr val="F470EE">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&lt;div&gt;</a:t>
            </a:r>
            <a:endParaRPr lang="en-GB" dirty="0">
              <a:solidFill>
                <a:schemeClr val="tx1"/>
              </a:solidFill>
            </a:endParaRPr>
          </a:p>
        </p:txBody>
      </p:sp>
      <p:sp>
        <p:nvSpPr>
          <p:cNvPr id="11" name="Rectangle 10"/>
          <p:cNvSpPr/>
          <p:nvPr/>
        </p:nvSpPr>
        <p:spPr>
          <a:xfrm>
            <a:off x="768681" y="2623702"/>
            <a:ext cx="932123" cy="26284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&lt;div&gt;</a:t>
            </a:r>
            <a:endParaRPr lang="en-GB" dirty="0">
              <a:solidFill>
                <a:schemeClr val="bg1"/>
              </a:solidFill>
            </a:endParaRPr>
          </a:p>
        </p:txBody>
      </p:sp>
      <p:sp>
        <p:nvSpPr>
          <p:cNvPr id="12" name="Up Arrow 11"/>
          <p:cNvSpPr/>
          <p:nvPr/>
        </p:nvSpPr>
        <p:spPr>
          <a:xfrm>
            <a:off x="1090245" y="2145323"/>
            <a:ext cx="410308" cy="36341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Down Arrow 12"/>
          <p:cNvSpPr/>
          <p:nvPr/>
        </p:nvSpPr>
        <p:spPr>
          <a:xfrm>
            <a:off x="1150770" y="3001509"/>
            <a:ext cx="289257" cy="3671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Left Arrow 13"/>
          <p:cNvSpPr/>
          <p:nvPr/>
        </p:nvSpPr>
        <p:spPr>
          <a:xfrm>
            <a:off x="284648" y="2573415"/>
            <a:ext cx="293077" cy="36341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ight Arrow 14"/>
          <p:cNvSpPr/>
          <p:nvPr/>
        </p:nvSpPr>
        <p:spPr>
          <a:xfrm>
            <a:off x="1821831" y="2659479"/>
            <a:ext cx="310974" cy="2270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p:nvSpPr>
        <p:spPr>
          <a:xfrm>
            <a:off x="818011" y="1690390"/>
            <a:ext cx="1003820" cy="339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Top</a:t>
            </a:r>
            <a:endParaRPr lang="en-GB" dirty="0">
              <a:solidFill>
                <a:schemeClr val="tx1"/>
              </a:solidFill>
            </a:endParaRPr>
          </a:p>
        </p:txBody>
      </p:sp>
      <p:sp>
        <p:nvSpPr>
          <p:cNvPr id="17" name="Rectangle 16"/>
          <p:cNvSpPr/>
          <p:nvPr/>
        </p:nvSpPr>
        <p:spPr>
          <a:xfrm>
            <a:off x="875131" y="3515665"/>
            <a:ext cx="1003820" cy="339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Bottom</a:t>
            </a:r>
            <a:endParaRPr lang="en-GB" dirty="0">
              <a:solidFill>
                <a:schemeClr val="tx1"/>
              </a:solidFill>
            </a:endParaRPr>
          </a:p>
        </p:txBody>
      </p:sp>
      <p:sp>
        <p:nvSpPr>
          <p:cNvPr id="18" name="Rectangle 17"/>
          <p:cNvSpPr/>
          <p:nvPr/>
        </p:nvSpPr>
        <p:spPr>
          <a:xfrm>
            <a:off x="1907511" y="2224715"/>
            <a:ext cx="1003820" cy="339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Left</a:t>
            </a:r>
            <a:endParaRPr lang="en-GB" dirty="0">
              <a:solidFill>
                <a:schemeClr val="tx1"/>
              </a:solidFill>
            </a:endParaRPr>
          </a:p>
        </p:txBody>
      </p:sp>
      <p:sp>
        <p:nvSpPr>
          <p:cNvPr id="19" name="Rectangle 18"/>
          <p:cNvSpPr/>
          <p:nvPr/>
        </p:nvSpPr>
        <p:spPr>
          <a:xfrm>
            <a:off x="46640" y="2175964"/>
            <a:ext cx="1003820" cy="339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Right</a:t>
            </a:r>
            <a:endParaRPr lang="en-GB" dirty="0">
              <a:solidFill>
                <a:schemeClr val="tx1"/>
              </a:solidFill>
            </a:endParaRPr>
          </a:p>
        </p:txBody>
      </p:sp>
      <p:sp>
        <p:nvSpPr>
          <p:cNvPr id="20" name="Rectangle 19"/>
          <p:cNvSpPr/>
          <p:nvPr/>
        </p:nvSpPr>
        <p:spPr>
          <a:xfrm>
            <a:off x="175846" y="4994031"/>
            <a:ext cx="2508739" cy="596278"/>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Document Flow</a:t>
            </a:r>
            <a:endParaRPr lang="en-GB" dirty="0"/>
          </a:p>
        </p:txBody>
      </p:sp>
      <p:sp>
        <p:nvSpPr>
          <p:cNvPr id="21" name="Rectangle 20"/>
          <p:cNvSpPr/>
          <p:nvPr/>
        </p:nvSpPr>
        <p:spPr>
          <a:xfrm>
            <a:off x="9589477" y="2265216"/>
            <a:ext cx="1524000" cy="489906"/>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&lt;div&gt;</a:t>
            </a:r>
            <a:endParaRPr lang="en-GB" dirty="0"/>
          </a:p>
        </p:txBody>
      </p:sp>
      <p:sp>
        <p:nvSpPr>
          <p:cNvPr id="22" name="Rectangle 21"/>
          <p:cNvSpPr/>
          <p:nvPr/>
        </p:nvSpPr>
        <p:spPr>
          <a:xfrm>
            <a:off x="9589477" y="3134588"/>
            <a:ext cx="1606062" cy="551061"/>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viewport</a:t>
            </a:r>
            <a:endParaRPr lang="en-GB" dirty="0"/>
          </a:p>
        </p:txBody>
      </p:sp>
      <p:sp>
        <p:nvSpPr>
          <p:cNvPr id="24" name="Rectangle 23"/>
          <p:cNvSpPr/>
          <p:nvPr/>
        </p:nvSpPr>
        <p:spPr>
          <a:xfrm>
            <a:off x="9589477" y="4003962"/>
            <a:ext cx="1606062" cy="544592"/>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&lt;Body&gt;</a:t>
            </a:r>
            <a:endParaRPr lang="en-GB" dirty="0"/>
          </a:p>
        </p:txBody>
      </p:sp>
      <p:sp>
        <p:nvSpPr>
          <p:cNvPr id="25" name="Rectangle 24"/>
          <p:cNvSpPr/>
          <p:nvPr/>
        </p:nvSpPr>
        <p:spPr>
          <a:xfrm>
            <a:off x="9589477" y="4822582"/>
            <a:ext cx="1606062" cy="544592"/>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&lt;…&gt;</a:t>
            </a:r>
            <a:endParaRPr lang="en-GB" dirty="0"/>
          </a:p>
        </p:txBody>
      </p:sp>
      <p:sp>
        <p:nvSpPr>
          <p:cNvPr id="26" name="Rectangle 25"/>
          <p:cNvSpPr/>
          <p:nvPr/>
        </p:nvSpPr>
        <p:spPr>
          <a:xfrm>
            <a:off x="9261230" y="5641202"/>
            <a:ext cx="2508739" cy="596278"/>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Positioning Context</a:t>
            </a:r>
            <a:endParaRPr lang="en-GB" dirty="0"/>
          </a:p>
        </p:txBody>
      </p:sp>
    </p:spTree>
    <p:extLst>
      <p:ext uri="{BB962C8B-B14F-4D97-AF65-F5344CB8AC3E}">
        <p14:creationId xmlns:p14="http://schemas.microsoft.com/office/powerpoint/2010/main" val="1862101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fill="hold"/>
                                        <p:tgtEl>
                                          <p:spTgt spid="13"/>
                                        </p:tgtEl>
                                        <p:attrNameLst>
                                          <p:attrName>ppt_x</p:attrName>
                                        </p:attrNameLst>
                                      </p:cBhvr>
                                      <p:tavLst>
                                        <p:tav tm="0">
                                          <p:val>
                                            <p:strVal val="#ppt_x"/>
                                          </p:val>
                                        </p:tav>
                                        <p:tav tm="100000">
                                          <p:val>
                                            <p:strVal val="#ppt_x"/>
                                          </p:val>
                                        </p:tav>
                                      </p:tavLst>
                                    </p:anim>
                                    <p:anim calcmode="lin" valueType="num">
                                      <p:cBhvr additive="base">
                                        <p:cTn id="30" dur="500" fill="hold"/>
                                        <p:tgtEl>
                                          <p:spTgt spid="13"/>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additive="base">
                                        <p:cTn id="33" dur="500" fill="hold"/>
                                        <p:tgtEl>
                                          <p:spTgt spid="17"/>
                                        </p:tgtEl>
                                        <p:attrNameLst>
                                          <p:attrName>ppt_x</p:attrName>
                                        </p:attrNameLst>
                                      </p:cBhvr>
                                      <p:tavLst>
                                        <p:tav tm="0">
                                          <p:val>
                                            <p:strVal val="#ppt_x"/>
                                          </p:val>
                                        </p:tav>
                                        <p:tav tm="100000">
                                          <p:val>
                                            <p:strVal val="#ppt_x"/>
                                          </p:val>
                                        </p:tav>
                                      </p:tavLst>
                                    </p:anim>
                                    <p:anim calcmode="lin" valueType="num">
                                      <p:cBhvr additive="base">
                                        <p:cTn id="3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additive="base">
                                        <p:cTn id="39" dur="500" fill="hold"/>
                                        <p:tgtEl>
                                          <p:spTgt spid="15"/>
                                        </p:tgtEl>
                                        <p:attrNameLst>
                                          <p:attrName>ppt_x</p:attrName>
                                        </p:attrNameLst>
                                      </p:cBhvr>
                                      <p:tavLst>
                                        <p:tav tm="0">
                                          <p:val>
                                            <p:strVal val="#ppt_x"/>
                                          </p:val>
                                        </p:tav>
                                        <p:tav tm="100000">
                                          <p:val>
                                            <p:strVal val="#ppt_x"/>
                                          </p:val>
                                        </p:tav>
                                      </p:tavLst>
                                    </p:anim>
                                    <p:anim calcmode="lin" valueType="num">
                                      <p:cBhvr additive="base">
                                        <p:cTn id="40" dur="500" fill="hold"/>
                                        <p:tgtEl>
                                          <p:spTgt spid="15"/>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 calcmode="lin" valueType="num">
                                      <p:cBhvr additive="base">
                                        <p:cTn id="43" dur="500" fill="hold"/>
                                        <p:tgtEl>
                                          <p:spTgt spid="18"/>
                                        </p:tgtEl>
                                        <p:attrNameLst>
                                          <p:attrName>ppt_x</p:attrName>
                                        </p:attrNameLst>
                                      </p:cBhvr>
                                      <p:tavLst>
                                        <p:tav tm="0">
                                          <p:val>
                                            <p:strVal val="#ppt_x"/>
                                          </p:val>
                                        </p:tav>
                                        <p:tav tm="100000">
                                          <p:val>
                                            <p:strVal val="#ppt_x"/>
                                          </p:val>
                                        </p:tav>
                                      </p:tavLst>
                                    </p:anim>
                                    <p:anim calcmode="lin" valueType="num">
                                      <p:cBhvr additive="base">
                                        <p:cTn id="4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500" fill="hold"/>
                                        <p:tgtEl>
                                          <p:spTgt spid="14"/>
                                        </p:tgtEl>
                                        <p:attrNameLst>
                                          <p:attrName>ppt_x</p:attrName>
                                        </p:attrNameLst>
                                      </p:cBhvr>
                                      <p:tavLst>
                                        <p:tav tm="0">
                                          <p:val>
                                            <p:strVal val="#ppt_x"/>
                                          </p:val>
                                        </p:tav>
                                        <p:tav tm="100000">
                                          <p:val>
                                            <p:strVal val="#ppt_x"/>
                                          </p:val>
                                        </p:tav>
                                      </p:tavLst>
                                    </p:anim>
                                    <p:anim calcmode="lin" valueType="num">
                                      <p:cBhvr additive="base">
                                        <p:cTn id="50" dur="500" fill="hold"/>
                                        <p:tgtEl>
                                          <p:spTgt spid="14"/>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9"/>
                                        </p:tgtEl>
                                        <p:attrNameLst>
                                          <p:attrName>style.visibility</p:attrName>
                                        </p:attrNameLst>
                                      </p:cBhvr>
                                      <p:to>
                                        <p:strVal val="visible"/>
                                      </p:to>
                                    </p:set>
                                    <p:anim calcmode="lin" valueType="num">
                                      <p:cBhvr additive="base">
                                        <p:cTn id="53" dur="500" fill="hold"/>
                                        <p:tgtEl>
                                          <p:spTgt spid="19"/>
                                        </p:tgtEl>
                                        <p:attrNameLst>
                                          <p:attrName>ppt_x</p:attrName>
                                        </p:attrNameLst>
                                      </p:cBhvr>
                                      <p:tavLst>
                                        <p:tav tm="0">
                                          <p:val>
                                            <p:strVal val="#ppt_x"/>
                                          </p:val>
                                        </p:tav>
                                        <p:tav tm="100000">
                                          <p:val>
                                            <p:strVal val="#ppt_x"/>
                                          </p:val>
                                        </p:tav>
                                      </p:tavLst>
                                    </p:anim>
                                    <p:anim calcmode="lin" valueType="num">
                                      <p:cBhvr additive="base">
                                        <p:cTn id="5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22"/>
                                        </p:tgtEl>
                                        <p:attrNameLst>
                                          <p:attrName>style.visibility</p:attrName>
                                        </p:attrNameLst>
                                      </p:cBhvr>
                                      <p:to>
                                        <p:strVal val="visible"/>
                                      </p:to>
                                    </p:set>
                                    <p:anim calcmode="lin" valueType="num">
                                      <p:cBhvr additive="base">
                                        <p:cTn id="67" dur="500" fill="hold"/>
                                        <p:tgtEl>
                                          <p:spTgt spid="22"/>
                                        </p:tgtEl>
                                        <p:attrNameLst>
                                          <p:attrName>ppt_x</p:attrName>
                                        </p:attrNameLst>
                                      </p:cBhvr>
                                      <p:tavLst>
                                        <p:tav tm="0">
                                          <p:val>
                                            <p:strVal val="#ppt_x"/>
                                          </p:val>
                                        </p:tav>
                                        <p:tav tm="100000">
                                          <p:val>
                                            <p:strVal val="#ppt_x"/>
                                          </p:val>
                                        </p:tav>
                                      </p:tavLst>
                                    </p:anim>
                                    <p:anim calcmode="lin" valueType="num">
                                      <p:cBhvr additive="base">
                                        <p:cTn id="6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4" grpId="0" animBg="1"/>
      <p:bldP spid="25" grpId="0" animBg="1"/>
      <p:bldP spid="26"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7"/>
            <a:ext cx="8596668" cy="626918"/>
          </a:xfrm>
        </p:spPr>
        <p:txBody>
          <a:bodyPr>
            <a:normAutofit fontScale="90000"/>
          </a:bodyPr>
          <a:lstStyle/>
          <a:p>
            <a:r>
              <a:rPr lang="en-IN" dirty="0"/>
              <a:t>Working with the "fixed" Value</a:t>
            </a:r>
            <a:endParaRPr lang="en-GB" dirty="0"/>
          </a:p>
        </p:txBody>
      </p:sp>
      <p:sp>
        <p:nvSpPr>
          <p:cNvPr id="3" name="Content Placeholder 2"/>
          <p:cNvSpPr>
            <a:spLocks noGrp="1"/>
          </p:cNvSpPr>
          <p:nvPr>
            <p:ph idx="1"/>
          </p:nvPr>
        </p:nvSpPr>
        <p:spPr>
          <a:xfrm>
            <a:off x="677334" y="904009"/>
            <a:ext cx="11209866" cy="5704609"/>
          </a:xfrm>
        </p:spPr>
        <p:txBody>
          <a:bodyPr>
            <a:normAutofit lnSpcReduction="10000"/>
          </a:bodyPr>
          <a:lstStyle/>
          <a:p>
            <a:r>
              <a:rPr lang="en-GB" dirty="0" smtClean="0"/>
              <a:t>For this demo I have temporarily changed the code for our index.html and main.css file.</a:t>
            </a:r>
          </a:p>
          <a:p>
            <a:r>
              <a:rPr lang="en-GB" dirty="0" smtClean="0"/>
              <a:t>The index.html contains 3&lt;div&gt; tags representing a navigation </a:t>
            </a:r>
            <a:r>
              <a:rPr lang="en-GB" dirty="0" err="1" smtClean="0"/>
              <a:t>bar,background</a:t>
            </a:r>
            <a:r>
              <a:rPr lang="en-GB" dirty="0" smtClean="0"/>
              <a:t> image and Features inside a parent &lt;div&gt;</a:t>
            </a:r>
          </a:p>
          <a:p>
            <a:r>
              <a:rPr lang="en-GB" dirty="0" smtClean="0"/>
              <a:t>In our </a:t>
            </a:r>
            <a:r>
              <a:rPr lang="en-GB" dirty="0" err="1" smtClean="0"/>
              <a:t>css</a:t>
            </a:r>
            <a:r>
              <a:rPr lang="en-GB" dirty="0" smtClean="0"/>
              <a:t> I have just </a:t>
            </a:r>
            <a:r>
              <a:rPr lang="en-IN" dirty="0" smtClean="0"/>
              <a:t>added a few basic styles like margin ,</a:t>
            </a:r>
            <a:r>
              <a:rPr lang="en-IN" dirty="0" err="1" smtClean="0"/>
              <a:t>padding,border</a:t>
            </a:r>
            <a:r>
              <a:rPr lang="en-IN" dirty="0" smtClean="0"/>
              <a:t> background , </a:t>
            </a:r>
            <a:r>
              <a:rPr lang="en-IN" dirty="0" err="1" smtClean="0"/>
              <a:t>color</a:t>
            </a:r>
            <a:r>
              <a:rPr lang="en-IN" dirty="0" smtClean="0"/>
              <a:t> </a:t>
            </a:r>
            <a:r>
              <a:rPr lang="en-IN" dirty="0" err="1" smtClean="0"/>
              <a:t>etc</a:t>
            </a:r>
            <a:r>
              <a:rPr lang="en-IN" dirty="0" smtClean="0"/>
              <a:t> to all the </a:t>
            </a:r>
            <a:r>
              <a:rPr lang="en-IN" dirty="0" err="1" smtClean="0"/>
              <a:t>elements.You</a:t>
            </a:r>
            <a:r>
              <a:rPr lang="en-IN" dirty="0" smtClean="0"/>
              <a:t> will notice that I have a  height also for the html element  that is only to get a scroll bar on the page .Also notice I also have a margin around my html element too</a:t>
            </a:r>
          </a:p>
          <a:p>
            <a:r>
              <a:rPr lang="en-IN" dirty="0" smtClean="0"/>
              <a:t>Nothing in the </a:t>
            </a:r>
            <a:r>
              <a:rPr lang="en-IN" dirty="0" err="1" smtClean="0"/>
              <a:t>css</a:t>
            </a:r>
            <a:r>
              <a:rPr lang="en-IN" dirty="0" smtClean="0"/>
              <a:t> right now has anything to do with the position property lets change that.</a:t>
            </a:r>
          </a:p>
          <a:p>
            <a:r>
              <a:rPr lang="en-IN" dirty="0" smtClean="0"/>
              <a:t>We will focus on the three child &lt;div&gt; tags .Keep in mind right now we have the default position </a:t>
            </a:r>
            <a:r>
              <a:rPr lang="en-IN" dirty="0" err="1" smtClean="0"/>
              <a:t>i.e</a:t>
            </a:r>
            <a:r>
              <a:rPr lang="en-IN" dirty="0" smtClean="0"/>
              <a:t> static.</a:t>
            </a:r>
          </a:p>
          <a:p>
            <a:r>
              <a:rPr lang="en-IN" dirty="0" smtClean="0"/>
              <a:t>Before focussing on position lets just add a new selector to select the first child &lt;div&gt; using a </a:t>
            </a:r>
            <a:r>
              <a:rPr lang="en-IN" dirty="0" err="1" smtClean="0"/>
              <a:t>combinator</a:t>
            </a:r>
            <a:r>
              <a:rPr lang="en-IN" dirty="0" smtClean="0"/>
              <a:t> .parent .child-1{ } lets add top:100px; to </a:t>
            </a:r>
            <a:r>
              <a:rPr lang="en-IN" dirty="0" err="1" smtClean="0"/>
              <a:t>it.We</a:t>
            </a:r>
            <a:r>
              <a:rPr lang="en-IN" dirty="0" smtClean="0"/>
              <a:t> will see there is no change as we know all this works if position is not static</a:t>
            </a:r>
          </a:p>
          <a:p>
            <a:r>
              <a:rPr lang="en-IN" dirty="0" smtClean="0"/>
              <a:t>Lets remove top and add </a:t>
            </a:r>
            <a:r>
              <a:rPr lang="en-IN" dirty="0" err="1" smtClean="0"/>
              <a:t>position:fixed</a:t>
            </a:r>
            <a:r>
              <a:rPr lang="en-IN" dirty="0" smtClean="0"/>
              <a:t>; We will notice that firstly the width of the element decreased </a:t>
            </a:r>
            <a:r>
              <a:rPr lang="en-IN" dirty="0" err="1" smtClean="0"/>
              <a:t>significantlt</a:t>
            </a:r>
            <a:r>
              <a:rPr lang="en-IN" dirty="0" smtClean="0"/>
              <a:t> it almost looks like an inline element </a:t>
            </a:r>
            <a:r>
              <a:rPr lang="en-IN" dirty="0" err="1" smtClean="0"/>
              <a:t>now.Secondly</a:t>
            </a:r>
            <a:r>
              <a:rPr lang="en-IN" dirty="0" smtClean="0"/>
              <a:t> the second div took its place and it is kind of overlapping as we already studied changing value of position removes it from the document flow this simply means that for all the other elements the navigation bar div doesn’t exist.</a:t>
            </a:r>
          </a:p>
          <a:p>
            <a:r>
              <a:rPr lang="en-IN" dirty="0" smtClean="0"/>
              <a:t>Now what about the width that decreased did we create an inline element </a:t>
            </a:r>
            <a:r>
              <a:rPr lang="en-IN" dirty="0" err="1" smtClean="0"/>
              <a:t>here?.We</a:t>
            </a:r>
            <a:r>
              <a:rPr lang="en-IN" dirty="0" smtClean="0"/>
              <a:t> learned earlier that for inline elements changing the width doesn’t have an effect but if we add width:400px; to the selector created above we will notice it increases in width</a:t>
            </a:r>
            <a:endParaRPr lang="en-GB" dirty="0"/>
          </a:p>
        </p:txBody>
      </p:sp>
    </p:spTree>
    <p:extLst>
      <p:ext uri="{BB962C8B-B14F-4D97-AF65-F5344CB8AC3E}">
        <p14:creationId xmlns:p14="http://schemas.microsoft.com/office/powerpoint/2010/main" val="371299680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7"/>
            <a:ext cx="8596668" cy="626918"/>
          </a:xfrm>
        </p:spPr>
        <p:txBody>
          <a:bodyPr>
            <a:normAutofit fontScale="90000"/>
          </a:bodyPr>
          <a:lstStyle/>
          <a:p>
            <a:r>
              <a:rPr lang="en-IN" dirty="0"/>
              <a:t>Working with the "fixed" Value</a:t>
            </a:r>
            <a:endParaRPr lang="en-GB" dirty="0"/>
          </a:p>
        </p:txBody>
      </p:sp>
      <p:sp>
        <p:nvSpPr>
          <p:cNvPr id="3" name="Content Placeholder 2"/>
          <p:cNvSpPr>
            <a:spLocks noGrp="1"/>
          </p:cNvSpPr>
          <p:nvPr>
            <p:ph idx="1"/>
          </p:nvPr>
        </p:nvSpPr>
        <p:spPr>
          <a:xfrm>
            <a:off x="677334" y="904009"/>
            <a:ext cx="11209866" cy="5704609"/>
          </a:xfrm>
        </p:spPr>
        <p:txBody>
          <a:bodyPr>
            <a:normAutofit lnSpcReduction="10000"/>
          </a:bodyPr>
          <a:lstStyle/>
          <a:p>
            <a:r>
              <a:rPr lang="en-IN" dirty="0" smtClean="0"/>
              <a:t>So we actually didn’t create an inline element we basically have an </a:t>
            </a:r>
            <a:r>
              <a:rPr lang="en-IN" dirty="0" err="1" smtClean="0"/>
              <a:t>elemnt</a:t>
            </a:r>
            <a:r>
              <a:rPr lang="en-IN" dirty="0" smtClean="0"/>
              <a:t> that behaves like an inline block element.</a:t>
            </a:r>
          </a:p>
          <a:p>
            <a:r>
              <a:rPr lang="en-IN" dirty="0" smtClean="0"/>
              <a:t>Ok now lets get back to the fact that this div actually represents a navigation bar so how can we create a navigation bar with </a:t>
            </a:r>
            <a:r>
              <a:rPr lang="en-IN" dirty="0" err="1" smtClean="0"/>
              <a:t>position:fixed</a:t>
            </a:r>
            <a:r>
              <a:rPr lang="en-IN" dirty="0" smtClean="0"/>
              <a:t>;</a:t>
            </a:r>
          </a:p>
          <a:p>
            <a:r>
              <a:rPr lang="en-IN" dirty="0" smtClean="0"/>
              <a:t>Lets add top:100px; we will notice the element moves a bit down but sill it is not clear as to what it refers to in the positioning context </a:t>
            </a:r>
            <a:r>
              <a:rPr lang="en-IN" dirty="0" err="1" smtClean="0"/>
              <a:t>ie</a:t>
            </a:r>
            <a:r>
              <a:rPr lang="en-IN" dirty="0" smtClean="0"/>
              <a:t> 100px from top from what element.</a:t>
            </a:r>
          </a:p>
          <a:p>
            <a:r>
              <a:rPr lang="en-IN" dirty="0" smtClean="0"/>
              <a:t>Lets change to top:0; we will see the element is now stuck to kind of the border of html element but it doesn’t exactly fit now lets remove the margin from our element using marin:0; we will notice now it sticks to the top of the page even if we scroll down it is stuck to the top of viewport </a:t>
            </a:r>
            <a:r>
              <a:rPr lang="en-IN" dirty="0" err="1" smtClean="0"/>
              <a:t>i.e</a:t>
            </a:r>
            <a:r>
              <a:rPr lang="en-IN" dirty="0" smtClean="0"/>
              <a:t> 0px from the top of viewport.</a:t>
            </a:r>
          </a:p>
          <a:p>
            <a:r>
              <a:rPr lang="en-IN" dirty="0" smtClean="0"/>
              <a:t>If we change top to bottom or left or right it will stick to that part of the viewport</a:t>
            </a:r>
          </a:p>
          <a:p>
            <a:r>
              <a:rPr lang="en-IN" dirty="0" smtClean="0"/>
              <a:t>If we use this   knowledge now and add left0; and top 0; both the navigation bar is now fixed at top left of the viewport.</a:t>
            </a:r>
          </a:p>
          <a:p>
            <a:r>
              <a:rPr lang="en-IN" dirty="0" smtClean="0"/>
              <a:t>If we now increase the width :100% as we would like </a:t>
            </a:r>
            <a:r>
              <a:rPr lang="en-IN" dirty="0" err="1" smtClean="0"/>
              <a:t>the.span</a:t>
            </a:r>
            <a:r>
              <a:rPr lang="en-IN" dirty="0" smtClean="0"/>
              <a:t> to the whole width we will see a nice fixed navigation </a:t>
            </a:r>
            <a:r>
              <a:rPr lang="en-IN" dirty="0" err="1" smtClean="0"/>
              <a:t>bar.Although</a:t>
            </a:r>
            <a:r>
              <a:rPr lang="en-IN" dirty="0" smtClean="0"/>
              <a:t> we will notice that the right border is located out of our viewport we already know this can be solved by </a:t>
            </a:r>
            <a:r>
              <a:rPr lang="en-IN" dirty="0" err="1" smtClean="0"/>
              <a:t>box-sizing:border-box</a:t>
            </a:r>
            <a:r>
              <a:rPr lang="en-IN" dirty="0" smtClean="0"/>
              <a:t>;</a:t>
            </a:r>
          </a:p>
          <a:p>
            <a:r>
              <a:rPr lang="en-IN" dirty="0" smtClean="0"/>
              <a:t>We will also notice that even if we change the div(block level element) to a span(inline element) it still retains its position so positioning can be applied on all kind of elements.</a:t>
            </a:r>
            <a:endParaRPr lang="en-GB" dirty="0"/>
          </a:p>
        </p:txBody>
      </p:sp>
    </p:spTree>
    <p:extLst>
      <p:ext uri="{BB962C8B-B14F-4D97-AF65-F5344CB8AC3E}">
        <p14:creationId xmlns:p14="http://schemas.microsoft.com/office/powerpoint/2010/main" val="331144872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207" y="90054"/>
            <a:ext cx="8596668" cy="616527"/>
          </a:xfrm>
        </p:spPr>
        <p:txBody>
          <a:bodyPr>
            <a:normAutofit fontScale="90000"/>
          </a:bodyPr>
          <a:lstStyle/>
          <a:p>
            <a:r>
              <a:rPr lang="en-IN" dirty="0"/>
              <a:t>Creating a Fixed Navigation Bar</a:t>
            </a:r>
            <a:endParaRPr lang="en-GB" dirty="0"/>
          </a:p>
        </p:txBody>
      </p:sp>
      <p:sp>
        <p:nvSpPr>
          <p:cNvPr id="3" name="Content Placeholder 2"/>
          <p:cNvSpPr>
            <a:spLocks noGrp="1"/>
          </p:cNvSpPr>
          <p:nvPr>
            <p:ph idx="1"/>
          </p:nvPr>
        </p:nvSpPr>
        <p:spPr>
          <a:xfrm>
            <a:off x="384463" y="914400"/>
            <a:ext cx="11533909" cy="5756563"/>
          </a:xfrm>
        </p:spPr>
        <p:txBody>
          <a:bodyPr/>
          <a:lstStyle/>
          <a:p>
            <a:r>
              <a:rPr lang="en-GB" dirty="0" smtClean="0"/>
              <a:t>Lets now move back to our </a:t>
            </a:r>
            <a:r>
              <a:rPr lang="en-GB" dirty="0" err="1" smtClean="0"/>
              <a:t>uhost</a:t>
            </a:r>
            <a:r>
              <a:rPr lang="en-GB" dirty="0" smtClean="0"/>
              <a:t> website and create a fixed navigation bar for it.</a:t>
            </a:r>
          </a:p>
          <a:p>
            <a:r>
              <a:rPr lang="en-GB" dirty="0" smtClean="0"/>
              <a:t>The </a:t>
            </a:r>
            <a:r>
              <a:rPr lang="en-GB" dirty="0" err="1" smtClean="0"/>
              <a:t>nav</a:t>
            </a:r>
            <a:r>
              <a:rPr lang="en-GB" dirty="0" smtClean="0"/>
              <a:t> bar is in a &lt;header&gt; tag that has a class main-</a:t>
            </a:r>
            <a:r>
              <a:rPr lang="en-GB" dirty="0" err="1" smtClean="0"/>
              <a:t>header.we</a:t>
            </a:r>
            <a:r>
              <a:rPr lang="en-GB" dirty="0" smtClean="0"/>
              <a:t> already have a selector for this in our shared.css</a:t>
            </a:r>
          </a:p>
          <a:p>
            <a:r>
              <a:rPr lang="en-GB" dirty="0" smtClean="0"/>
              <a:t>Open shared.css and add </a:t>
            </a:r>
            <a:r>
              <a:rPr lang="en-GB" dirty="0" err="1" smtClean="0"/>
              <a:t>position:fixed</a:t>
            </a:r>
            <a:r>
              <a:rPr lang="en-GB" dirty="0" smtClean="0"/>
              <a:t>; to it .</a:t>
            </a:r>
          </a:p>
          <a:p>
            <a:r>
              <a:rPr lang="en-GB" dirty="0" smtClean="0"/>
              <a:t>We will notice that with just this we have a working fixed navigation </a:t>
            </a:r>
            <a:r>
              <a:rPr lang="en-GB" dirty="0" err="1" smtClean="0"/>
              <a:t>bar.We</a:t>
            </a:r>
            <a:r>
              <a:rPr lang="en-GB" dirty="0" smtClean="0"/>
              <a:t> did not have to set top:0,left:0; because here we don’t have any margin on any of the parent of our header so it is already on top left.</a:t>
            </a:r>
          </a:p>
          <a:p>
            <a:r>
              <a:rPr lang="en-GB" dirty="0" smtClean="0"/>
              <a:t>We will although notice that the </a:t>
            </a:r>
            <a:r>
              <a:rPr lang="en-GB" dirty="0" err="1" smtClean="0"/>
              <a:t>nav</a:t>
            </a:r>
            <a:r>
              <a:rPr lang="en-GB" dirty="0" smtClean="0"/>
              <a:t> bar now hides some portion of our background image as now the </a:t>
            </a:r>
            <a:r>
              <a:rPr lang="en-GB" dirty="0" err="1" smtClean="0"/>
              <a:t>nav</a:t>
            </a:r>
            <a:r>
              <a:rPr lang="en-GB" dirty="0" smtClean="0"/>
              <a:t> bar is removed from the document flow and </a:t>
            </a:r>
            <a:r>
              <a:rPr lang="en-GB" dirty="0"/>
              <a:t> </a:t>
            </a:r>
            <a:r>
              <a:rPr lang="en-GB" dirty="0" smtClean="0"/>
              <a:t>our background image moves up to take its place we will deal with this later</a:t>
            </a:r>
          </a:p>
          <a:p>
            <a:endParaRPr lang="en-GB" dirty="0"/>
          </a:p>
        </p:txBody>
      </p:sp>
    </p:spTree>
    <p:extLst>
      <p:ext uri="{BB962C8B-B14F-4D97-AF65-F5344CB8AC3E}">
        <p14:creationId xmlns:p14="http://schemas.microsoft.com/office/powerpoint/2010/main" val="265931348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0297" y="90054"/>
            <a:ext cx="9162857" cy="543791"/>
          </a:xfrm>
        </p:spPr>
        <p:txBody>
          <a:bodyPr>
            <a:normAutofit fontScale="90000"/>
          </a:bodyPr>
          <a:lstStyle/>
          <a:p>
            <a:r>
              <a:rPr lang="en-IN" dirty="0"/>
              <a:t>Using "position" to Add a Background Image</a:t>
            </a:r>
            <a:endParaRPr lang="en-GB" dirty="0"/>
          </a:p>
        </p:txBody>
      </p:sp>
      <p:sp>
        <p:nvSpPr>
          <p:cNvPr id="3" name="Content Placeholder 2"/>
          <p:cNvSpPr>
            <a:spLocks noGrp="1"/>
          </p:cNvSpPr>
          <p:nvPr>
            <p:ph idx="1"/>
          </p:nvPr>
        </p:nvSpPr>
        <p:spPr>
          <a:xfrm>
            <a:off x="259773" y="862445"/>
            <a:ext cx="11752118" cy="5850082"/>
          </a:xfrm>
        </p:spPr>
        <p:txBody>
          <a:bodyPr>
            <a:normAutofit fontScale="92500" lnSpcReduction="10000"/>
          </a:bodyPr>
          <a:lstStyle/>
          <a:p>
            <a:r>
              <a:rPr lang="en-GB" dirty="0" smtClean="0"/>
              <a:t>Now lets add a background image to our packages page.</a:t>
            </a:r>
          </a:p>
          <a:p>
            <a:r>
              <a:rPr lang="en-GB" dirty="0" smtClean="0"/>
              <a:t>Open the index.html file inside the packages </a:t>
            </a:r>
            <a:r>
              <a:rPr lang="en-GB" dirty="0" err="1" smtClean="0"/>
              <a:t>folder.To</a:t>
            </a:r>
            <a:r>
              <a:rPr lang="en-GB" dirty="0" smtClean="0"/>
              <a:t> add a background image we will first need an html tag that will hold the image.so just below the </a:t>
            </a:r>
            <a:r>
              <a:rPr lang="en-GB" dirty="0" err="1" smtClean="0"/>
              <a:t>hearder</a:t>
            </a:r>
            <a:r>
              <a:rPr lang="en-GB" dirty="0" smtClean="0"/>
              <a:t> just add a simple &lt;div&gt; with a class background.</a:t>
            </a:r>
          </a:p>
          <a:p>
            <a:r>
              <a:rPr lang="en-GB" dirty="0" smtClean="0"/>
              <a:t>Now add a folder images inside our </a:t>
            </a:r>
            <a:r>
              <a:rPr lang="en-GB" dirty="0"/>
              <a:t>Section6 folder and add the file </a:t>
            </a:r>
            <a:r>
              <a:rPr lang="en-GB" dirty="0" smtClean="0"/>
              <a:t>plans-background.jpg to this folder</a:t>
            </a:r>
          </a:p>
          <a:p>
            <a:r>
              <a:rPr lang="en-GB" dirty="0" smtClean="0"/>
              <a:t>Open packages.css file and add a selector for the .background{}</a:t>
            </a:r>
          </a:p>
          <a:p>
            <a:r>
              <a:rPr lang="en-GB" dirty="0" smtClean="0"/>
              <a:t>In this selector add a background property and the value would be </a:t>
            </a:r>
            <a:r>
              <a:rPr lang="en-GB" dirty="0" err="1" smtClean="0"/>
              <a:t>url</a:t>
            </a:r>
            <a:r>
              <a:rPr lang="en-GB" dirty="0" smtClean="0"/>
              <a:t>(</a:t>
            </a:r>
            <a:r>
              <a:rPr lang="en-IN" dirty="0" smtClean="0"/>
              <a:t>“../images/</a:t>
            </a:r>
            <a:r>
              <a:rPr lang="en-GB" dirty="0" smtClean="0"/>
              <a:t>plans-background.jpg</a:t>
            </a:r>
            <a:r>
              <a:rPr lang="en-IN" dirty="0" smtClean="0"/>
              <a:t>”</a:t>
            </a:r>
            <a:r>
              <a:rPr lang="en-GB" dirty="0" smtClean="0"/>
              <a:t>);</a:t>
            </a:r>
          </a:p>
          <a:p>
            <a:r>
              <a:rPr lang="en-IN" dirty="0" smtClean="0"/>
              <a:t>Now if we save and visit our packages page we will notice nothing </a:t>
            </a:r>
            <a:r>
              <a:rPr lang="en-IN" dirty="0" err="1" smtClean="0"/>
              <a:t>changed.lets</a:t>
            </a:r>
            <a:r>
              <a:rPr lang="en-IN" dirty="0" smtClean="0"/>
              <a:t> add a width:100% and height:100% to the background </a:t>
            </a:r>
            <a:r>
              <a:rPr lang="en-IN" dirty="0" err="1" smtClean="0"/>
              <a:t>selector.We</a:t>
            </a:r>
            <a:r>
              <a:rPr lang="en-IN" dirty="0" smtClean="0"/>
              <a:t> will still notice nothing changes.</a:t>
            </a:r>
          </a:p>
          <a:p>
            <a:r>
              <a:rPr lang="en-IN" dirty="0" smtClean="0"/>
              <a:t>If we change the width and height to 500px each we will notice that an image is displayed but we have issues with percentage values and the image is not displayed completely. And it has pushed our plans down</a:t>
            </a:r>
          </a:p>
          <a:p>
            <a:r>
              <a:rPr lang="en-IN" dirty="0" smtClean="0"/>
              <a:t>To fix this lets add a </a:t>
            </a:r>
            <a:r>
              <a:rPr lang="en-IN" dirty="0" err="1" smtClean="0"/>
              <a:t>position:fixed</a:t>
            </a:r>
            <a:r>
              <a:rPr lang="en-IN" dirty="0" smtClean="0"/>
              <a:t>; by doing this it is moved out of document flow and other elements come back to its original position and image is displayed above it but still small</a:t>
            </a:r>
          </a:p>
          <a:p>
            <a:r>
              <a:rPr lang="en-IN" dirty="0" smtClean="0"/>
              <a:t>Now if we change width and height again to 100% we will see that the image is now displayed covering the whole page.</a:t>
            </a:r>
          </a:p>
          <a:p>
            <a:r>
              <a:rPr lang="en-IN" dirty="0" smtClean="0"/>
              <a:t>So why does the % not work without position fixed and how did it work </a:t>
            </a:r>
            <a:r>
              <a:rPr lang="en-IN" dirty="0" err="1" smtClean="0"/>
              <a:t>later.This</a:t>
            </a:r>
            <a:r>
              <a:rPr lang="en-IN" dirty="0" smtClean="0"/>
              <a:t> is because earlier it was taking 100% of the height and width of the container </a:t>
            </a:r>
            <a:r>
              <a:rPr lang="en-IN" dirty="0" err="1" smtClean="0"/>
              <a:t>i.e</a:t>
            </a:r>
            <a:r>
              <a:rPr lang="en-IN" dirty="0" smtClean="0"/>
              <a:t> div but since div had no content the width was 0 but after position fixed it takes 100% of height and width of view port.</a:t>
            </a:r>
          </a:p>
          <a:p>
            <a:r>
              <a:rPr lang="en-IN" dirty="0" smtClean="0"/>
              <a:t>Now we just have one issue the image is above the content not in the background we will fix that in upcoming slides</a:t>
            </a:r>
          </a:p>
          <a:p>
            <a:endParaRPr lang="en-GB" dirty="0"/>
          </a:p>
        </p:txBody>
      </p:sp>
    </p:spTree>
    <p:extLst>
      <p:ext uri="{BB962C8B-B14F-4D97-AF65-F5344CB8AC3E}">
        <p14:creationId xmlns:p14="http://schemas.microsoft.com/office/powerpoint/2010/main" val="333389393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8970</TotalTime>
  <Words>19674</Words>
  <Application>Microsoft Office PowerPoint</Application>
  <PresentationFormat>Widescreen</PresentationFormat>
  <Paragraphs>1197</Paragraphs>
  <Slides>108</Slides>
  <Notes>61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108</vt:i4>
      </vt:variant>
    </vt:vector>
  </HeadingPairs>
  <TitlesOfParts>
    <vt:vector size="115" baseType="lpstr">
      <vt:lpstr>Arial</vt:lpstr>
      <vt:lpstr>Calibri</vt:lpstr>
      <vt:lpstr>Times New Roman</vt:lpstr>
      <vt:lpstr>Trebuchet MS</vt:lpstr>
      <vt:lpstr>Verdana</vt:lpstr>
      <vt:lpstr>Wingdings 3</vt:lpstr>
      <vt:lpstr>Facet</vt:lpstr>
      <vt:lpstr>Css</vt:lpstr>
      <vt:lpstr>Section -1 -:Introduction and Initial Setup</vt:lpstr>
      <vt:lpstr>What is CSS</vt:lpstr>
      <vt:lpstr> CSS History, Present &amp; Future</vt:lpstr>
      <vt:lpstr>Important Links</vt:lpstr>
      <vt:lpstr>Section -2 -:Diving Into the Basics of CSS</vt:lpstr>
      <vt:lpstr>Basic Setup</vt:lpstr>
      <vt:lpstr>Adding CSS to our Project with Inline Styles</vt:lpstr>
      <vt:lpstr>Adding CSS to our Project with Inline Styles</vt:lpstr>
      <vt:lpstr>Understanding the &lt;style&gt; Tag &amp; Internal CSS</vt:lpstr>
      <vt:lpstr>Understanding the &lt;style&gt; Tag &amp; Internal CSS</vt:lpstr>
      <vt:lpstr>External StyleSheet adding a .css file</vt:lpstr>
      <vt:lpstr>Applying Additional Styles &amp; Importing Google Fonts</vt:lpstr>
      <vt:lpstr>Applying Additional Styles &amp; Importing Google Fonts</vt:lpstr>
      <vt:lpstr>Theory Time - Selectors</vt:lpstr>
      <vt:lpstr>Theory Time - Selectors</vt:lpstr>
      <vt:lpstr>Theory Time - Selectors</vt:lpstr>
      <vt:lpstr>Understanding the "Cascading" Style &amp; Specificity</vt:lpstr>
      <vt:lpstr>Understanding the "Cascading" Style &amp; Specificity</vt:lpstr>
      <vt:lpstr>Understanding the "Cascading" Style &amp; Specificity</vt:lpstr>
      <vt:lpstr>"Cascading" Style &amp; Specificity</vt:lpstr>
      <vt:lpstr>Understanding Inheritance</vt:lpstr>
      <vt:lpstr>Adding Combinators</vt:lpstr>
      <vt:lpstr>Theory Time - Combinators</vt:lpstr>
      <vt:lpstr>Adjacent Siblings</vt:lpstr>
      <vt:lpstr>General Siblings</vt:lpstr>
      <vt:lpstr>Child combinator</vt:lpstr>
      <vt:lpstr>Descendant combinator</vt:lpstr>
      <vt:lpstr>Practice</vt:lpstr>
      <vt:lpstr>Useful resources</vt:lpstr>
      <vt:lpstr>Section -3 -:Diving deeper into css</vt:lpstr>
      <vt:lpstr>Introducing the CSS Box Model</vt:lpstr>
      <vt:lpstr>Introducing the CSS Box Model Cont…</vt:lpstr>
      <vt:lpstr>Understanding the Box Model</vt:lpstr>
      <vt:lpstr>Understanding Margin Collapsing and Removing Default Margins</vt:lpstr>
      <vt:lpstr>Understanding Margin Collapsing</vt:lpstr>
      <vt:lpstr>Working with Shorthand Properties</vt:lpstr>
      <vt:lpstr>Working with Shorthand Properties</vt:lpstr>
      <vt:lpstr>Diving Into the Height &amp; Width Properties</vt:lpstr>
      <vt:lpstr>Understanding Box Sizing</vt:lpstr>
      <vt:lpstr>Adding the Header to our Project</vt:lpstr>
      <vt:lpstr>Understanding the Display Property</vt:lpstr>
      <vt:lpstr>Understanding the Display Property Cont…</vt:lpstr>
      <vt:lpstr>display: none vs visibility: hidden</vt:lpstr>
      <vt:lpstr>Applying the Display Property &amp; Styling our Navigation Bar</vt:lpstr>
      <vt:lpstr>Applying the Display Property &amp; Styling our Navigation Bar</vt:lpstr>
      <vt:lpstr>Working with "text-decoration" &amp; "vertical-align"</vt:lpstr>
      <vt:lpstr>Styling Anchor Tags</vt:lpstr>
      <vt:lpstr>Adding Pseudo Classes</vt:lpstr>
      <vt:lpstr>Pseudo Classes &amp; Pseudo Elements</vt:lpstr>
      <vt:lpstr>Pseudo Classes &amp; Pseudo Elements</vt:lpstr>
      <vt:lpstr>Grouping Rules</vt:lpstr>
      <vt:lpstr>Working with "font-weight" &amp; "border"</vt:lpstr>
      <vt:lpstr>Adding &amp; Styling a CTA-Button</vt:lpstr>
      <vt:lpstr>Adding a Background Image to our Project</vt:lpstr>
      <vt:lpstr>Assignment</vt:lpstr>
      <vt:lpstr>Useful Links</vt:lpstr>
      <vt:lpstr>Section -4 -:More on Selectors &amp; CSS Features</vt:lpstr>
      <vt:lpstr>Using Multiple CSS Classes &amp; Combined Selectors</vt:lpstr>
      <vt:lpstr>Using Multiple CSS Classes &amp; Combined Selectors Cont..</vt:lpstr>
      <vt:lpstr>Classes or IDs?</vt:lpstr>
      <vt:lpstr>(Not) using !important</vt:lpstr>
      <vt:lpstr>Selecting the Opposite with :not()</vt:lpstr>
      <vt:lpstr>CSS &amp; Browser Support</vt:lpstr>
      <vt:lpstr>Useful Links</vt:lpstr>
      <vt:lpstr>Section -5 -:Practicing The Basics </vt:lpstr>
      <vt:lpstr>Adding Style to our Plans</vt:lpstr>
      <vt:lpstr>Adding Style to our Plans</vt:lpstr>
      <vt:lpstr>Working on the Recommended Plan</vt:lpstr>
      <vt:lpstr>Box-shadow</vt:lpstr>
      <vt:lpstr>Color function</vt:lpstr>
      <vt:lpstr> Styling the Badge with "border-radius"</vt:lpstr>
      <vt:lpstr>Styling our List</vt:lpstr>
      <vt:lpstr>Working on the Title and the Price of our Packages</vt:lpstr>
      <vt:lpstr>Improving our Action Button</vt:lpstr>
      <vt:lpstr>Improving our Action Button</vt:lpstr>
      <vt:lpstr>Understanding Outlines</vt:lpstr>
      <vt:lpstr>Presenting the Core Features to the User</vt:lpstr>
      <vt:lpstr>Styling the Headline of the Core Features Section</vt:lpstr>
      <vt:lpstr>Preparing the Content of the Key Feature Area</vt:lpstr>
      <vt:lpstr>Preparing the Content of the Key Feature Area</vt:lpstr>
      <vt:lpstr>Adding the Footer</vt:lpstr>
      <vt:lpstr>Adding the Packages Page</vt:lpstr>
      <vt:lpstr>Adding the Packages Page</vt:lpstr>
      <vt:lpstr>Adding the Packages Page</vt:lpstr>
      <vt:lpstr>Styling the package links</vt:lpstr>
      <vt:lpstr>Styling our Package Boxes</vt:lpstr>
      <vt:lpstr>Styling our Package Boxes</vt:lpstr>
      <vt:lpstr> Adding "float" to our Package</vt:lpstr>
      <vt:lpstr>Fixing the Hover Effect</vt:lpstr>
      <vt:lpstr>Adding the Final Touches</vt:lpstr>
      <vt:lpstr>Section -6 -:Positioning</vt:lpstr>
      <vt:lpstr>Why Positioning will Improve our website</vt:lpstr>
      <vt:lpstr>Understanding Positioning - The Theory</vt:lpstr>
      <vt:lpstr>Understanding Positioning - The Theory</vt:lpstr>
      <vt:lpstr>Working with the "fixed" Value</vt:lpstr>
      <vt:lpstr>Working with the "fixed" Value</vt:lpstr>
      <vt:lpstr>Creating a Fixed Navigation Bar</vt:lpstr>
      <vt:lpstr>Using "position" to Add a Background Image</vt:lpstr>
      <vt:lpstr>Understanding the Z-Index</vt:lpstr>
      <vt:lpstr>Adding a Recommended Badge to our Plus Package</vt:lpstr>
      <vt:lpstr>Adding a Recommended Badge to our Plus Package</vt:lpstr>
      <vt:lpstr>Diving Deeper into Relative Positioning</vt:lpstr>
      <vt:lpstr>Working with "overflow" and Relative Positioning</vt:lpstr>
      <vt:lpstr>Introducing "sticky" Positioning</vt:lpstr>
      <vt:lpstr>Stacking Context</vt:lpstr>
      <vt:lpstr>Assignment Questions</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Mockito</dc:title>
  <dc:creator>Rudhra Koul</dc:creator>
  <cp:lastModifiedBy>Rudhra Koul</cp:lastModifiedBy>
  <cp:revision>514</cp:revision>
  <dcterms:created xsi:type="dcterms:W3CDTF">2019-03-17T17:13:50Z</dcterms:created>
  <dcterms:modified xsi:type="dcterms:W3CDTF">2020-12-13T20:34:56Z</dcterms:modified>
</cp:coreProperties>
</file>