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0"/>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435" r:id="rId73"/>
    <p:sldId id="436" r:id="rId74"/>
    <p:sldId id="437" r:id="rId75"/>
    <p:sldId id="438" r:id="rId76"/>
    <p:sldId id="439" r:id="rId77"/>
    <p:sldId id="440" r:id="rId78"/>
    <p:sldId id="268" r:id="rId7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B3E7"/>
    <a:srgbClr val="FFFF81"/>
    <a:srgbClr val="7E37B3"/>
    <a:srgbClr val="7131A1"/>
    <a:srgbClr val="F470EE"/>
    <a:srgbClr val="FFFFB3"/>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24/11/2020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notPseudoClass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63</a:t>
            </a:fld>
            <a:endParaRPr lang="en-GB"/>
          </a:p>
        </p:txBody>
      </p:sp>
    </p:spTree>
    <p:extLst>
      <p:ext uri="{BB962C8B-B14F-4D97-AF65-F5344CB8AC3E}">
        <p14:creationId xmlns:p14="http://schemas.microsoft.com/office/powerpoint/2010/main" val="3972308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BrowserSupport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64</a:t>
            </a:fld>
            <a:endParaRPr lang="en-GB"/>
          </a:p>
        </p:txBody>
      </p:sp>
    </p:spTree>
    <p:extLst>
      <p:ext uri="{BB962C8B-B14F-4D97-AF65-F5344CB8AC3E}">
        <p14:creationId xmlns:p14="http://schemas.microsoft.com/office/powerpoint/2010/main" val="2308193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UsefulLinks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65</a:t>
            </a:fld>
            <a:endParaRPr lang="en-GB"/>
          </a:p>
        </p:txBody>
      </p:sp>
    </p:spTree>
    <p:extLst>
      <p:ext uri="{BB962C8B-B14F-4D97-AF65-F5344CB8AC3E}">
        <p14:creationId xmlns:p14="http://schemas.microsoft.com/office/powerpoint/2010/main" val="292342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InitialCommit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66</a:t>
            </a:fld>
            <a:endParaRPr lang="en-GB"/>
          </a:p>
        </p:txBody>
      </p:sp>
    </p:spTree>
    <p:extLst>
      <p:ext uri="{BB962C8B-B14F-4D97-AF65-F5344CB8AC3E}">
        <p14:creationId xmlns:p14="http://schemas.microsoft.com/office/powerpoint/2010/main" val="1653550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67</a:t>
            </a:fld>
            <a:endParaRPr lang="en-GB"/>
          </a:p>
        </p:txBody>
      </p:sp>
    </p:spTree>
    <p:extLst>
      <p:ext uri="{BB962C8B-B14F-4D97-AF65-F5344CB8AC3E}">
        <p14:creationId xmlns:p14="http://schemas.microsoft.com/office/powerpoint/2010/main" val="142942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68</a:t>
            </a:fld>
            <a:endParaRPr lang="en-GB"/>
          </a:p>
        </p:txBody>
      </p:sp>
    </p:spTree>
    <p:extLst>
      <p:ext uri="{BB962C8B-B14F-4D97-AF65-F5344CB8AC3E}">
        <p14:creationId xmlns:p14="http://schemas.microsoft.com/office/powerpoint/2010/main" val="216824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69</a:t>
            </a:fld>
            <a:endParaRPr lang="en-GB"/>
          </a:p>
        </p:txBody>
      </p:sp>
    </p:spTree>
    <p:extLst>
      <p:ext uri="{BB962C8B-B14F-4D97-AF65-F5344CB8AC3E}">
        <p14:creationId xmlns:p14="http://schemas.microsoft.com/office/powerpoint/2010/main" val="3952707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70</a:t>
            </a:fld>
            <a:endParaRPr lang="en-GB"/>
          </a:p>
        </p:txBody>
      </p:sp>
    </p:spTree>
    <p:extLst>
      <p:ext uri="{BB962C8B-B14F-4D97-AF65-F5344CB8AC3E}">
        <p14:creationId xmlns:p14="http://schemas.microsoft.com/office/powerpoint/2010/main" val="3286532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71</a:t>
            </a:fld>
            <a:endParaRPr lang="en-GB"/>
          </a:p>
        </p:txBody>
      </p:sp>
    </p:spTree>
    <p:extLst>
      <p:ext uri="{BB962C8B-B14F-4D97-AF65-F5344CB8AC3E}">
        <p14:creationId xmlns:p14="http://schemas.microsoft.com/office/powerpoint/2010/main" val="2849824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72</a:t>
            </a:fld>
            <a:endParaRPr lang="en-GB"/>
          </a:p>
        </p:txBody>
      </p:sp>
    </p:spTree>
    <p:extLst>
      <p:ext uri="{BB962C8B-B14F-4D97-AF65-F5344CB8AC3E}">
        <p14:creationId xmlns:p14="http://schemas.microsoft.com/office/powerpoint/2010/main" val="2946382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StylingTheList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73</a:t>
            </a:fld>
            <a:endParaRPr lang="en-GB"/>
          </a:p>
        </p:txBody>
      </p:sp>
    </p:spTree>
    <p:extLst>
      <p:ext uri="{BB962C8B-B14F-4D97-AF65-F5344CB8AC3E}">
        <p14:creationId xmlns:p14="http://schemas.microsoft.com/office/powerpoint/2010/main" val="4164729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TitleAndPrice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74</a:t>
            </a:fld>
            <a:endParaRPr lang="en-GB"/>
          </a:p>
        </p:txBody>
      </p:sp>
    </p:spTree>
    <p:extLst>
      <p:ext uri="{BB962C8B-B14F-4D97-AF65-F5344CB8AC3E}">
        <p14:creationId xmlns:p14="http://schemas.microsoft.com/office/powerpoint/2010/main" val="3487636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75</a:t>
            </a:fld>
            <a:endParaRPr lang="en-GB"/>
          </a:p>
        </p:txBody>
      </p:sp>
    </p:spTree>
    <p:extLst>
      <p:ext uri="{BB962C8B-B14F-4D97-AF65-F5344CB8AC3E}">
        <p14:creationId xmlns:p14="http://schemas.microsoft.com/office/powerpoint/2010/main" val="303382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76</a:t>
            </a:fld>
            <a:endParaRPr lang="en-GB"/>
          </a:p>
        </p:txBody>
      </p:sp>
    </p:spTree>
    <p:extLst>
      <p:ext uri="{BB962C8B-B14F-4D97-AF65-F5344CB8AC3E}">
        <p14:creationId xmlns:p14="http://schemas.microsoft.com/office/powerpoint/2010/main" val="981932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UnderstandingOutlines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77</a:t>
            </a:fld>
            <a:endParaRPr lang="en-GB"/>
          </a:p>
        </p:txBody>
      </p:sp>
    </p:spTree>
    <p:extLst>
      <p:ext uri="{BB962C8B-B14F-4D97-AF65-F5344CB8AC3E}">
        <p14:creationId xmlns:p14="http://schemas.microsoft.com/office/powerpoint/2010/main" val="381717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24/11/2020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24/11/2020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24/11/2020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24/11/2020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24/11/2020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24/11/2020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24/11/2020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tackoverflow.com/questions/12889362/difference-between-id-and-class-in-css-and-when-to-use-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hyperlink" Target="https://developer.mozilla.org/en-US/docs/Web/CSS/:not" TargetMode="External"/><Relationship Id="rId4" Type="http://schemas.openxmlformats.org/officeDocument/2006/relationships/hyperlink" Target="https://css-tricks.com/when-using-important-is-the-right-choice/"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00445"/>
            <a:ext cx="8596668" cy="668482"/>
          </a:xfrm>
        </p:spPr>
        <p:txBody>
          <a:bodyPr/>
          <a:lstStyle/>
          <a:p>
            <a:r>
              <a:rPr lang="en-IN" dirty="0"/>
              <a:t>Selecting the Opposite with :not()</a:t>
            </a:r>
            <a:endParaRPr lang="en-GB" dirty="0"/>
          </a:p>
        </p:txBody>
      </p:sp>
      <p:sp>
        <p:nvSpPr>
          <p:cNvPr id="3" name="Content Placeholder 2"/>
          <p:cNvSpPr>
            <a:spLocks noGrp="1"/>
          </p:cNvSpPr>
          <p:nvPr>
            <p:ph idx="1"/>
          </p:nvPr>
        </p:nvSpPr>
        <p:spPr>
          <a:xfrm>
            <a:off x="677333" y="945573"/>
            <a:ext cx="11126739" cy="5704609"/>
          </a:xfrm>
        </p:spPr>
        <p:txBody>
          <a:bodyPr>
            <a:normAutofit fontScale="92500" lnSpcReduction="10000"/>
          </a:bodyPr>
          <a:lstStyle/>
          <a:p>
            <a:r>
              <a:rPr lang="en-IN" dirty="0" smtClean="0"/>
              <a:t>In the last section we had a look at pseudo classes.</a:t>
            </a:r>
          </a:p>
          <a:p>
            <a:r>
              <a:rPr lang="en-IN" dirty="0" smtClean="0"/>
              <a:t>Lets take a look at one such class not</a:t>
            </a:r>
          </a:p>
          <a:p>
            <a:r>
              <a:rPr lang="en-IN" dirty="0" smtClean="0"/>
              <a:t>Not is an interesting pseudo class as it allows us to reverse a certain rule or exclude a certain selector</a:t>
            </a:r>
          </a:p>
          <a:p>
            <a:r>
              <a:rPr lang="en-IN" dirty="0" smtClean="0"/>
              <a:t>The syntax used is :not(selector) this will select everything that is not the selector passed in the parenthesis</a:t>
            </a:r>
          </a:p>
          <a:p>
            <a:r>
              <a:rPr lang="en-IN" dirty="0" smtClean="0"/>
              <a:t>Some browsers support more complex selectors inside the parenthesis but most browsers don’t.</a:t>
            </a:r>
          </a:p>
          <a:p>
            <a:r>
              <a:rPr lang="en-IN" dirty="0" smtClean="0"/>
              <a:t>As per </a:t>
            </a:r>
            <a:r>
              <a:rPr lang="en-IN" dirty="0" err="1" smtClean="0"/>
              <a:t>mdn</a:t>
            </a:r>
            <a:r>
              <a:rPr lang="en-IN" dirty="0" smtClean="0"/>
              <a:t> reference “The ability to list more than one selector in not is experimental and not yet widely supported”</a:t>
            </a:r>
          </a:p>
          <a:p>
            <a:r>
              <a:rPr lang="en-IN" dirty="0" smtClean="0"/>
              <a:t>Lets see it in action</a:t>
            </a:r>
          </a:p>
          <a:p>
            <a:r>
              <a:rPr lang="en-IN" dirty="0" smtClean="0"/>
              <a:t>Lets select all anchor tags that don’t have the active class so we will write the selector as </a:t>
            </a:r>
          </a:p>
          <a:p>
            <a:pPr lvl="1"/>
            <a:r>
              <a:rPr lang="en-IN" dirty="0" smtClean="0"/>
              <a:t>a:not(.active)</a:t>
            </a:r>
          </a:p>
          <a:p>
            <a:r>
              <a:rPr lang="en-IN" dirty="0" smtClean="0"/>
              <a:t>Lets give this selector a </a:t>
            </a:r>
            <a:r>
              <a:rPr lang="en-IN" dirty="0" err="1" smtClean="0"/>
              <a:t>color</a:t>
            </a:r>
            <a:r>
              <a:rPr lang="en-IN" dirty="0" smtClean="0"/>
              <a:t> blue and we will notice that the second anchor tag that does not have the active class is blue in </a:t>
            </a:r>
            <a:r>
              <a:rPr lang="en-IN" dirty="0" err="1" smtClean="0"/>
              <a:t>color</a:t>
            </a:r>
            <a:endParaRPr lang="en-IN" dirty="0" smtClean="0"/>
          </a:p>
          <a:p>
            <a:r>
              <a:rPr lang="en-IN" dirty="0" smtClean="0"/>
              <a:t>It can be really handy in some cases but often you can find a positive way to write such a rule.</a:t>
            </a:r>
          </a:p>
          <a:p>
            <a:r>
              <a:rPr lang="en-IN" dirty="0" smtClean="0"/>
              <a:t>Like in this case we can set a blue </a:t>
            </a:r>
            <a:r>
              <a:rPr lang="en-IN" dirty="0" err="1" smtClean="0"/>
              <a:t>color</a:t>
            </a:r>
            <a:r>
              <a:rPr lang="en-IN" dirty="0" smtClean="0"/>
              <a:t> for all anchor tags and override it for </a:t>
            </a:r>
            <a:r>
              <a:rPr lang="en-IN" dirty="0" err="1" smtClean="0"/>
              <a:t>a.active</a:t>
            </a:r>
            <a:r>
              <a:rPr lang="en-IN" dirty="0" smtClean="0"/>
              <a:t> and since this selector offers more information it will override the default rule as it will have higher specificity.</a:t>
            </a:r>
          </a:p>
          <a:p>
            <a:r>
              <a:rPr lang="en-IN" dirty="0" smtClean="0"/>
              <a:t>From a performance </a:t>
            </a:r>
            <a:r>
              <a:rPr lang="en-IN" dirty="0" err="1" smtClean="0"/>
              <a:t>prespective</a:t>
            </a:r>
            <a:r>
              <a:rPr lang="en-IN" dirty="0" smtClean="0"/>
              <a:t> writing a positive rule is better than writing a not rule</a:t>
            </a:r>
          </a:p>
          <a:p>
            <a:endParaRPr lang="en-GB" dirty="0"/>
          </a:p>
        </p:txBody>
      </p:sp>
    </p:spTree>
    <p:extLst>
      <p:ext uri="{BB962C8B-B14F-4D97-AF65-F5344CB8AC3E}">
        <p14:creationId xmlns:p14="http://schemas.microsoft.com/office/powerpoint/2010/main" val="391745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21228"/>
            <a:ext cx="8596668" cy="554182"/>
          </a:xfrm>
        </p:spPr>
        <p:txBody>
          <a:bodyPr>
            <a:normAutofit fontScale="90000"/>
          </a:bodyPr>
          <a:lstStyle/>
          <a:p>
            <a:r>
              <a:rPr lang="en-GB" dirty="0"/>
              <a:t>CSS &amp; Browser Support</a:t>
            </a:r>
          </a:p>
        </p:txBody>
      </p:sp>
      <p:sp>
        <p:nvSpPr>
          <p:cNvPr id="3" name="Content Placeholder 2"/>
          <p:cNvSpPr>
            <a:spLocks noGrp="1"/>
          </p:cNvSpPr>
          <p:nvPr>
            <p:ph idx="1"/>
          </p:nvPr>
        </p:nvSpPr>
        <p:spPr>
          <a:xfrm>
            <a:off x="677333" y="924791"/>
            <a:ext cx="10898139" cy="5116571"/>
          </a:xfrm>
        </p:spPr>
        <p:txBody>
          <a:bodyPr>
            <a:normAutofit lnSpcReduction="10000"/>
          </a:bodyPr>
          <a:lstStyle/>
          <a:p>
            <a:r>
              <a:rPr lang="en-IN" dirty="0" smtClean="0"/>
              <a:t>In CSS whenever we use a certain type of selector or a certain property or a certain style you have to check if the browser of the target audience supports that feature otherwise we can’t use it.</a:t>
            </a:r>
          </a:p>
          <a:p>
            <a:r>
              <a:rPr lang="en-IN" dirty="0" smtClean="0"/>
              <a:t>We can always find workarounds for implementing features that are not supported ,but checking the browser support is till important.</a:t>
            </a:r>
          </a:p>
          <a:p>
            <a:r>
              <a:rPr lang="en-IN" dirty="0" smtClean="0"/>
              <a:t>On </a:t>
            </a:r>
            <a:r>
              <a:rPr lang="en-IN" dirty="0" err="1" smtClean="0"/>
              <a:t>mdn</a:t>
            </a:r>
            <a:r>
              <a:rPr lang="en-IN" dirty="0" smtClean="0"/>
              <a:t> reference we can see the browser support section on end of every page</a:t>
            </a:r>
          </a:p>
          <a:p>
            <a:r>
              <a:rPr lang="en-IN" dirty="0" smtClean="0"/>
              <a:t>There we will see a split for desktop and mobile browsers, and the major browsers and how well they support a certain feature</a:t>
            </a:r>
          </a:p>
          <a:p>
            <a:r>
              <a:rPr lang="en-IN" dirty="0" smtClean="0"/>
              <a:t>For some features you might also notice two lines in the table one for basic support and one for more advanced version of that feature</a:t>
            </a:r>
          </a:p>
          <a:p>
            <a:r>
              <a:rPr lang="en-IN" dirty="0" smtClean="0"/>
              <a:t>You can also see since which version a specific browser supports a specific feature</a:t>
            </a:r>
          </a:p>
          <a:p>
            <a:r>
              <a:rPr lang="en-IN" dirty="0" smtClean="0"/>
              <a:t>In addition to </a:t>
            </a:r>
            <a:r>
              <a:rPr lang="en-IN" dirty="0" err="1" smtClean="0"/>
              <a:t>mdn</a:t>
            </a:r>
            <a:r>
              <a:rPr lang="en-IN" dirty="0" smtClean="0"/>
              <a:t> we can also use </a:t>
            </a:r>
            <a:r>
              <a:rPr lang="en-IN" dirty="0" smtClean="0">
                <a:hlinkClick r:id="rId3"/>
              </a:rPr>
              <a:t>www.caniuse.com</a:t>
            </a:r>
            <a:endParaRPr lang="en-IN" dirty="0" smtClean="0"/>
          </a:p>
          <a:p>
            <a:r>
              <a:rPr lang="en-IN" dirty="0" smtClean="0"/>
              <a:t>This website gives a lot of information about what is supported by which browser and also things like what percentage of market can use your website if we use a certain </a:t>
            </a:r>
            <a:r>
              <a:rPr lang="en-IN" dirty="0" err="1" smtClean="0"/>
              <a:t>feature.It</a:t>
            </a:r>
            <a:r>
              <a:rPr lang="en-IN" dirty="0" smtClean="0"/>
              <a:t> gives support for both </a:t>
            </a:r>
            <a:r>
              <a:rPr lang="en-IN" dirty="0" err="1" smtClean="0"/>
              <a:t>css</a:t>
            </a:r>
            <a:r>
              <a:rPr lang="en-IN" dirty="0" smtClean="0"/>
              <a:t> and </a:t>
            </a:r>
            <a:r>
              <a:rPr lang="en-IN" dirty="0" err="1" smtClean="0"/>
              <a:t>js</a:t>
            </a:r>
            <a:endParaRPr lang="en-IN" dirty="0" smtClean="0"/>
          </a:p>
          <a:p>
            <a:r>
              <a:rPr lang="en-IN" dirty="0" smtClean="0"/>
              <a:t>Checking these and more such resources is always a good idea when building a real world project.</a:t>
            </a:r>
          </a:p>
          <a:p>
            <a:pPr marL="0" indent="0">
              <a:buNone/>
            </a:pPr>
            <a:endParaRPr lang="en-IN" dirty="0" smtClean="0"/>
          </a:p>
          <a:p>
            <a:endParaRPr lang="en-GB" dirty="0"/>
          </a:p>
        </p:txBody>
      </p:sp>
    </p:spTree>
    <p:extLst>
      <p:ext uri="{BB962C8B-B14F-4D97-AF65-F5344CB8AC3E}">
        <p14:creationId xmlns:p14="http://schemas.microsoft.com/office/powerpoint/2010/main" val="1803871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IN" dirty="0" smtClean="0"/>
              <a:t>Useful Links</a:t>
            </a:r>
            <a:endParaRPr lang="en-GB" dirty="0"/>
          </a:p>
        </p:txBody>
      </p:sp>
      <p:sp>
        <p:nvSpPr>
          <p:cNvPr id="3" name="Content Placeholder 2"/>
          <p:cNvSpPr>
            <a:spLocks noGrp="1"/>
          </p:cNvSpPr>
          <p:nvPr>
            <p:ph idx="1"/>
          </p:nvPr>
        </p:nvSpPr>
        <p:spPr>
          <a:xfrm>
            <a:off x="677334" y="1381991"/>
            <a:ext cx="8596668" cy="4659371"/>
          </a:xfrm>
        </p:spPr>
        <p:txBody>
          <a:bodyPr/>
          <a:lstStyle/>
          <a:p>
            <a:r>
              <a:rPr lang="en-IN" dirty="0"/>
              <a:t>A discussion on "classes vs IDs": </a:t>
            </a:r>
            <a:r>
              <a:rPr lang="en-IN" dirty="0">
                <a:hlinkClick r:id="rId3"/>
              </a:rPr>
              <a:t>https://</a:t>
            </a:r>
            <a:r>
              <a:rPr lang="en-IN" dirty="0" smtClean="0">
                <a:hlinkClick r:id="rId3"/>
              </a:rPr>
              <a:t>stackoverflow.com/questions/12889362/difference-between-id-and-class-in-css-and-when-to-use-it</a:t>
            </a:r>
            <a:endParaRPr lang="en-IN" dirty="0"/>
          </a:p>
          <a:p>
            <a:r>
              <a:rPr lang="en-IN" dirty="0"/>
              <a:t>When is using !important  okay? =&gt; </a:t>
            </a:r>
            <a:r>
              <a:rPr lang="en-IN" dirty="0">
                <a:hlinkClick r:id="rId4"/>
              </a:rPr>
              <a:t>https://css-tricks.com/when-using-important-is-the-right-choice</a:t>
            </a:r>
            <a:r>
              <a:rPr lang="en-IN" dirty="0" smtClean="0">
                <a:hlinkClick r:id="rId4"/>
              </a:rPr>
              <a:t>/</a:t>
            </a:r>
            <a:endParaRPr lang="en-IN" dirty="0"/>
          </a:p>
          <a:p>
            <a:r>
              <a:rPr lang="en-IN" dirty="0"/>
              <a:t>The :not()  pseudo class: </a:t>
            </a:r>
            <a:r>
              <a:rPr lang="en-IN" dirty="0">
                <a:hlinkClick r:id="rId5"/>
              </a:rPr>
              <a:t>https://developer.mozilla.org/en-US/docs/Web/CSS/:</a:t>
            </a:r>
            <a:r>
              <a:rPr lang="en-IN" dirty="0" smtClean="0">
                <a:hlinkClick r:id="rId5"/>
              </a:rPr>
              <a:t>not</a:t>
            </a:r>
            <a:endParaRPr lang="en-IN" dirty="0"/>
          </a:p>
          <a:p>
            <a:r>
              <a:rPr lang="en-IN" dirty="0"/>
              <a:t>Can I Use: </a:t>
            </a:r>
            <a:r>
              <a:rPr lang="en-IN" dirty="0">
                <a:hlinkClick r:id="rId6"/>
              </a:rPr>
              <a:t>https://caniuse.com</a:t>
            </a:r>
            <a:r>
              <a:rPr lang="en-IN" dirty="0" smtClean="0">
                <a:hlinkClick r:id="rId6"/>
              </a:rPr>
              <a:t>/</a:t>
            </a:r>
            <a:endParaRPr lang="en-GB" dirty="0"/>
          </a:p>
          <a:p>
            <a:endParaRPr lang="en-GB" dirty="0"/>
          </a:p>
        </p:txBody>
      </p:sp>
    </p:spTree>
    <p:extLst>
      <p:ext uri="{BB962C8B-B14F-4D97-AF65-F5344CB8AC3E}">
        <p14:creationId xmlns:p14="http://schemas.microsoft.com/office/powerpoint/2010/main" val="2024137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-5 -:</a:t>
            </a:r>
            <a:r>
              <a:rPr lang="en-GB" dirty="0"/>
              <a:t>Practicing The Basics</a:t>
            </a:r>
            <a:br>
              <a:rPr lang="en-GB" dirty="0"/>
            </a:br>
            <a:endParaRPr lang="en-GB" dirty="0"/>
          </a:p>
        </p:txBody>
      </p:sp>
    </p:spTree>
    <p:extLst>
      <p:ext uri="{BB962C8B-B14F-4D97-AF65-F5344CB8AC3E}">
        <p14:creationId xmlns:p14="http://schemas.microsoft.com/office/powerpoint/2010/main" val="21372823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677333" y="800101"/>
            <a:ext cx="11126739" cy="5777344"/>
          </a:xfrm>
        </p:spPr>
        <p:txBody>
          <a:bodyPr/>
          <a:lstStyle/>
          <a:p>
            <a:r>
              <a:rPr lang="en-IN" dirty="0" smtClean="0"/>
              <a:t>Here I have added some html to the plans section of our page To describe the different hosting plans we have In our fictional hosting company.</a:t>
            </a:r>
          </a:p>
          <a:p>
            <a:r>
              <a:rPr lang="en-IN" dirty="0" smtClean="0"/>
              <a:t>Each plan is present in an &lt;article&gt; tag with some information like name of the plan , price ,description and some plan details as an unordered list.</a:t>
            </a:r>
          </a:p>
          <a:p>
            <a:r>
              <a:rPr lang="en-IN" dirty="0" smtClean="0"/>
              <a:t>It also has a choose plan button to select a particular plan</a:t>
            </a:r>
          </a:p>
          <a:p>
            <a:r>
              <a:rPr lang="en-IN" dirty="0" smtClean="0"/>
              <a:t>Now lets style the plans section and make it look a bit beautiful</a:t>
            </a:r>
          </a:p>
          <a:p>
            <a:r>
              <a:rPr lang="en-IN" dirty="0" smtClean="0"/>
              <a:t>At the end we want the plans to look like :</a:t>
            </a:r>
          </a:p>
          <a:p>
            <a:endParaRPr lang="en-IN" dirty="0" smtClean="0"/>
          </a:p>
          <a:p>
            <a:endParaRPr lang="en-GB" dirty="0"/>
          </a:p>
        </p:txBody>
      </p:sp>
      <p:pic>
        <p:nvPicPr>
          <p:cNvPr id="4" name="Picture 3"/>
          <p:cNvPicPr>
            <a:picLocks noChangeAspect="1"/>
          </p:cNvPicPr>
          <p:nvPr/>
        </p:nvPicPr>
        <p:blipFill>
          <a:blip r:embed="rId3"/>
          <a:stretch>
            <a:fillRect/>
          </a:stretch>
        </p:blipFill>
        <p:spPr>
          <a:xfrm>
            <a:off x="405245" y="3293917"/>
            <a:ext cx="11242963" cy="3449783"/>
          </a:xfrm>
          <a:prstGeom prst="rect">
            <a:avLst/>
          </a:prstGeom>
        </p:spPr>
      </p:pic>
    </p:spTree>
    <p:extLst>
      <p:ext uri="{BB962C8B-B14F-4D97-AF65-F5344CB8AC3E}">
        <p14:creationId xmlns:p14="http://schemas.microsoft.com/office/powerpoint/2010/main" val="88007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479907" y="727364"/>
            <a:ext cx="11126739" cy="5777344"/>
          </a:xfrm>
        </p:spPr>
        <p:txBody>
          <a:bodyPr>
            <a:normAutofit fontScale="92500" lnSpcReduction="10000"/>
          </a:bodyPr>
          <a:lstStyle/>
          <a:p>
            <a:r>
              <a:rPr lang="en-IN" dirty="0" smtClean="0"/>
              <a:t>Now if we see our main.css file we already have the .section-title selector and it is still there in our html we have actually added our new code below that.</a:t>
            </a:r>
          </a:p>
          <a:p>
            <a:r>
              <a:rPr lang="en-IN" dirty="0" smtClean="0"/>
              <a:t>So as per the image of expected result we kind of need to style all plans in a similar way but just have to highlight the middle one.</a:t>
            </a:r>
          </a:p>
          <a:p>
            <a:r>
              <a:rPr lang="en-IN" dirty="0" smtClean="0"/>
              <a:t>So to achieve this we can assign a class to all article elements representing our plans lets name the class </a:t>
            </a:r>
            <a:r>
              <a:rPr lang="en-IN" dirty="0" err="1" smtClean="0"/>
              <a:t>plan.Lets</a:t>
            </a:r>
            <a:r>
              <a:rPr lang="en-IN" dirty="0" smtClean="0"/>
              <a:t> add this plan class to all the articles in our html</a:t>
            </a:r>
          </a:p>
          <a:p>
            <a:r>
              <a:rPr lang="en-IN" dirty="0" smtClean="0"/>
              <a:t>Lets add a class selector for plan in our main.css file below the #product-overview h1 selector</a:t>
            </a:r>
          </a:p>
          <a:p>
            <a:r>
              <a:rPr lang="en-IN" dirty="0" smtClean="0"/>
              <a:t>Lets give our plans a light green background using background:#d5ffdc</a:t>
            </a:r>
          </a:p>
          <a:p>
            <a:r>
              <a:rPr lang="en-IN" dirty="0" smtClean="0"/>
              <a:t>Lets align all text in the plan to centre by using </a:t>
            </a:r>
            <a:r>
              <a:rPr lang="en-IN" dirty="0" err="1" smtClean="0"/>
              <a:t>text-align:center</a:t>
            </a:r>
            <a:endParaRPr lang="en-IN" dirty="0" smtClean="0"/>
          </a:p>
          <a:p>
            <a:r>
              <a:rPr lang="en-IN" dirty="0" smtClean="0"/>
              <a:t>To have some distance between the edges and text lets add some padding using padding:16px;</a:t>
            </a:r>
          </a:p>
          <a:p>
            <a:r>
              <a:rPr lang="en-IN" dirty="0" smtClean="0"/>
              <a:t>Lets also add some margin to give them space from the other content using margin:8px</a:t>
            </a:r>
          </a:p>
          <a:p>
            <a:r>
              <a:rPr lang="en-IN" dirty="0" smtClean="0"/>
              <a:t>All plans should now sit in the same line so lets change the display to  </a:t>
            </a:r>
            <a:r>
              <a:rPr lang="en-IN" dirty="0" err="1" smtClean="0"/>
              <a:t>display:inline-block</a:t>
            </a:r>
            <a:r>
              <a:rPr lang="en-IN" dirty="0" smtClean="0"/>
              <a:t>  but since there width is more than what can fit in a single line we need to adjust there width too</a:t>
            </a:r>
          </a:p>
          <a:p>
            <a:r>
              <a:rPr lang="en-IN" dirty="0" smtClean="0"/>
              <a:t>Lets add a width of 30% using width:30% we will notice the &lt;article&gt; tag we are styling is under a &lt;div&gt; which is under a &lt;section&gt; which is under a &lt;main&gt; and we haven’t restricted width on any of them so it will take full page width and consequently each of our &lt;article&gt; will take 30% of full page width</a:t>
            </a:r>
          </a:p>
          <a:p>
            <a:r>
              <a:rPr lang="en-IN" dirty="0" smtClean="0"/>
              <a:t>We also want the three plans to align properly with each other so we will add </a:t>
            </a:r>
            <a:r>
              <a:rPr lang="en-IN" dirty="0" err="1" smtClean="0"/>
              <a:t>vertical-align:middle</a:t>
            </a:r>
            <a:endParaRPr lang="en-IN" dirty="0" smtClean="0"/>
          </a:p>
          <a:p>
            <a:r>
              <a:rPr lang="en-IN" dirty="0" smtClean="0"/>
              <a:t>Also the choose your plan text should be </a:t>
            </a:r>
            <a:r>
              <a:rPr lang="en-IN" dirty="0" err="1" smtClean="0"/>
              <a:t>center</a:t>
            </a:r>
            <a:r>
              <a:rPr lang="en-IN" dirty="0" smtClean="0"/>
              <a:t> aligned using </a:t>
            </a:r>
            <a:r>
              <a:rPr lang="en-IN" dirty="0" err="1" smtClean="0"/>
              <a:t>text-align:center</a:t>
            </a:r>
            <a:r>
              <a:rPr lang="en-IN" dirty="0" smtClean="0"/>
              <a:t> in section-title class selector</a:t>
            </a:r>
          </a:p>
          <a:p>
            <a:endParaRPr lang="en-GB" dirty="0"/>
          </a:p>
        </p:txBody>
      </p:sp>
    </p:spTree>
    <p:extLst>
      <p:ext uri="{BB962C8B-B14F-4D97-AF65-F5344CB8AC3E}">
        <p14:creationId xmlns:p14="http://schemas.microsoft.com/office/powerpoint/2010/main" val="21293669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642" y="85970"/>
            <a:ext cx="8596668" cy="695569"/>
          </a:xfrm>
        </p:spPr>
        <p:txBody>
          <a:bodyPr/>
          <a:lstStyle/>
          <a:p>
            <a:r>
              <a:rPr lang="en-IN" dirty="0"/>
              <a:t>Working on the Recommended Plan</a:t>
            </a:r>
            <a:endParaRPr lang="en-GB" dirty="0"/>
          </a:p>
        </p:txBody>
      </p:sp>
      <p:sp>
        <p:nvSpPr>
          <p:cNvPr id="3" name="Content Placeholder 2"/>
          <p:cNvSpPr>
            <a:spLocks noGrp="1"/>
          </p:cNvSpPr>
          <p:nvPr>
            <p:ph idx="1"/>
          </p:nvPr>
        </p:nvSpPr>
        <p:spPr>
          <a:xfrm>
            <a:off x="677333" y="781539"/>
            <a:ext cx="11069189" cy="5775569"/>
          </a:xfrm>
        </p:spPr>
        <p:txBody>
          <a:bodyPr>
            <a:normAutofit/>
          </a:bodyPr>
          <a:lstStyle/>
          <a:p>
            <a:r>
              <a:rPr lang="en-GB" dirty="0" smtClean="0"/>
              <a:t>Now we want to ensure that the plan in the middle looks different from other plans </a:t>
            </a:r>
            <a:r>
              <a:rPr lang="en-GB" dirty="0" err="1" smtClean="0"/>
              <a:t>i.e</a:t>
            </a:r>
            <a:r>
              <a:rPr lang="en-GB" dirty="0" smtClean="0"/>
              <a:t> it stands out of the rest</a:t>
            </a:r>
          </a:p>
          <a:p>
            <a:r>
              <a:rPr lang="en-GB" dirty="0" smtClean="0"/>
              <a:t>We will change its background ,highlight the </a:t>
            </a:r>
            <a:r>
              <a:rPr lang="en-IN" dirty="0" smtClean="0"/>
              <a:t>“Recommended” badge</a:t>
            </a:r>
          </a:p>
          <a:p>
            <a:r>
              <a:rPr lang="en-IN" dirty="0" smtClean="0"/>
              <a:t>Now to control the “Recommended” badge contained in a &lt;h1&gt; tag we need to give it a class like plan__</a:t>
            </a:r>
            <a:r>
              <a:rPr lang="en-IN" dirty="0" err="1" smtClean="0"/>
              <a:t>annotation.We</a:t>
            </a:r>
            <a:r>
              <a:rPr lang="en-IN" dirty="0" smtClean="0"/>
              <a:t> should also add a second class to our </a:t>
            </a:r>
            <a:r>
              <a:rPr lang="en-IN" dirty="0" err="1" smtClean="0"/>
              <a:t>recomeneded</a:t>
            </a:r>
            <a:r>
              <a:rPr lang="en-IN" dirty="0" smtClean="0"/>
              <a:t> plan to override the background </a:t>
            </a:r>
            <a:r>
              <a:rPr lang="en-IN" dirty="0" err="1" smtClean="0"/>
              <a:t>color</a:t>
            </a:r>
            <a:r>
              <a:rPr lang="en-IN" dirty="0" smtClean="0"/>
              <a:t> </a:t>
            </a:r>
            <a:r>
              <a:rPr lang="en-IN" dirty="0" err="1" smtClean="0"/>
              <a:t>etc</a:t>
            </a:r>
            <a:r>
              <a:rPr lang="en-IN" dirty="0" smtClean="0"/>
              <a:t>  we can add plan—highlighted class to the &lt;article&gt; tag containing our recommended plan</a:t>
            </a:r>
          </a:p>
          <a:p>
            <a:r>
              <a:rPr lang="en-IN" dirty="0" smtClean="0"/>
              <a:t>Create a class selector in our main.css for plan—highlighted and override the background set it to a darker  green (#19b84c).We can also change the text </a:t>
            </a:r>
            <a:r>
              <a:rPr lang="en-IN" dirty="0" err="1" smtClean="0"/>
              <a:t>color</a:t>
            </a:r>
            <a:r>
              <a:rPr lang="en-IN" dirty="0" smtClean="0"/>
              <a:t> to white to make it easier to read</a:t>
            </a:r>
          </a:p>
          <a:p>
            <a:r>
              <a:rPr lang="en-IN" dirty="0" smtClean="0"/>
              <a:t>Lets add a small drop shadow behind the plan for that we can use the box-shadow property</a:t>
            </a:r>
          </a:p>
          <a:p>
            <a:r>
              <a:rPr lang="en-IN" dirty="0" smtClean="0"/>
              <a:t>Box-shadow property allows us to set a box-shadow or an inset(shadow inside the box) shadow by using the keyword inset before the values</a:t>
            </a:r>
          </a:p>
          <a:p>
            <a:r>
              <a:rPr lang="en-IN" dirty="0" smtClean="0"/>
              <a:t>Lets add a box shadow first and then study it in detail in next slide so lets add box-shadow: 2px </a:t>
            </a:r>
            <a:r>
              <a:rPr lang="en-IN" dirty="0" err="1" smtClean="0"/>
              <a:t>2px</a:t>
            </a:r>
            <a:r>
              <a:rPr lang="en-IN" dirty="0" smtClean="0"/>
              <a:t> </a:t>
            </a:r>
            <a:r>
              <a:rPr lang="en-IN" dirty="0" err="1" smtClean="0"/>
              <a:t>2px</a:t>
            </a:r>
            <a:r>
              <a:rPr lang="en-IN" dirty="0" smtClean="0"/>
              <a:t> </a:t>
            </a:r>
            <a:r>
              <a:rPr lang="en-IN" dirty="0" err="1" smtClean="0"/>
              <a:t>2px</a:t>
            </a:r>
            <a:r>
              <a:rPr lang="en-IN" dirty="0" smtClean="0"/>
              <a:t> </a:t>
            </a:r>
            <a:r>
              <a:rPr lang="en-IN" dirty="0" err="1" smtClean="0"/>
              <a:t>rgba</a:t>
            </a:r>
            <a:r>
              <a:rPr lang="en-IN" dirty="0" smtClean="0"/>
              <a:t>(0,0,0,0.5);</a:t>
            </a:r>
          </a:p>
          <a:p>
            <a:r>
              <a:rPr lang="en-IN" dirty="0" smtClean="0"/>
              <a:t>This will add a black 50% transparent shadow 2px to the right and 2px to the bottom of the box with 2px spread and blurriness.</a:t>
            </a:r>
            <a:endParaRPr lang="en-GB" dirty="0"/>
          </a:p>
        </p:txBody>
      </p:sp>
    </p:spTree>
    <p:extLst>
      <p:ext uri="{BB962C8B-B14F-4D97-AF65-F5344CB8AC3E}">
        <p14:creationId xmlns:p14="http://schemas.microsoft.com/office/powerpoint/2010/main" val="322458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83573"/>
            <a:ext cx="8596668" cy="512618"/>
          </a:xfrm>
        </p:spPr>
        <p:txBody>
          <a:bodyPr>
            <a:normAutofit fontScale="90000"/>
          </a:bodyPr>
          <a:lstStyle/>
          <a:p>
            <a:r>
              <a:rPr lang="en-IN" dirty="0" smtClean="0"/>
              <a:t>Box-shadow</a:t>
            </a:r>
            <a:endParaRPr lang="en-GB" dirty="0"/>
          </a:p>
        </p:txBody>
      </p:sp>
      <p:sp>
        <p:nvSpPr>
          <p:cNvPr id="3" name="Content Placeholder 2"/>
          <p:cNvSpPr>
            <a:spLocks noGrp="1"/>
          </p:cNvSpPr>
          <p:nvPr>
            <p:ph idx="1"/>
          </p:nvPr>
        </p:nvSpPr>
        <p:spPr>
          <a:xfrm>
            <a:off x="365606" y="789710"/>
            <a:ext cx="11542376" cy="5756563"/>
          </a:xfrm>
        </p:spPr>
        <p:txBody>
          <a:bodyPr>
            <a:normAutofit fontScale="77500" lnSpcReduction="20000"/>
          </a:bodyPr>
          <a:lstStyle/>
          <a:p>
            <a:r>
              <a:rPr lang="en-IN" dirty="0"/>
              <a:t>The box shadow takes following values :</a:t>
            </a:r>
          </a:p>
          <a:p>
            <a:pPr lvl="1"/>
            <a:r>
              <a:rPr lang="en-IN" dirty="0"/>
              <a:t>Horizontal offset</a:t>
            </a:r>
          </a:p>
          <a:p>
            <a:pPr lvl="1"/>
            <a:r>
              <a:rPr lang="en-IN" dirty="0"/>
              <a:t>Vertical offset</a:t>
            </a:r>
          </a:p>
          <a:p>
            <a:pPr lvl="1"/>
            <a:r>
              <a:rPr lang="en-IN" dirty="0"/>
              <a:t>Blur radius</a:t>
            </a:r>
          </a:p>
          <a:p>
            <a:pPr lvl="1"/>
            <a:r>
              <a:rPr lang="en-IN" dirty="0"/>
              <a:t>Spread radius</a:t>
            </a:r>
          </a:p>
          <a:p>
            <a:pPr lvl="1"/>
            <a:r>
              <a:rPr lang="en-IN" dirty="0" err="1"/>
              <a:t>Color</a:t>
            </a:r>
            <a:endParaRPr lang="en-IN" dirty="0"/>
          </a:p>
          <a:p>
            <a:r>
              <a:rPr lang="en-IN" dirty="0"/>
              <a:t>So the syntax is box-shadow: [horizontal offset] [vertical offset] [blur radius] [optional spread radius] [</a:t>
            </a:r>
            <a:r>
              <a:rPr lang="en-IN" dirty="0" err="1"/>
              <a:t>color</a:t>
            </a:r>
            <a:r>
              <a:rPr lang="en-IN" dirty="0" smtClean="0"/>
              <a:t>];</a:t>
            </a:r>
            <a:endParaRPr lang="en-IN" b="1" dirty="0" smtClean="0"/>
          </a:p>
          <a:p>
            <a:r>
              <a:rPr lang="en-IN" b="1" dirty="0" smtClean="0"/>
              <a:t>The </a:t>
            </a:r>
            <a:r>
              <a:rPr lang="en-IN" b="1" dirty="0"/>
              <a:t>horizontal offset </a:t>
            </a:r>
            <a:r>
              <a:rPr lang="en-IN" dirty="0"/>
              <a:t>(required) of the shadow, positive means the shadow will be on the right of the box, a negative offset will put the shadow on the left of the </a:t>
            </a:r>
            <a:r>
              <a:rPr lang="en-IN" dirty="0" err="1" smtClean="0"/>
              <a:t>box.This</a:t>
            </a:r>
            <a:r>
              <a:rPr lang="en-IN" dirty="0" smtClean="0"/>
              <a:t> defines the positioning of the shadow on the X axis</a:t>
            </a:r>
            <a:endParaRPr lang="en-IN" dirty="0"/>
          </a:p>
          <a:p>
            <a:r>
              <a:rPr lang="en-IN" b="1" dirty="0"/>
              <a:t>The vertical offset </a:t>
            </a:r>
            <a:r>
              <a:rPr lang="en-IN" dirty="0"/>
              <a:t>(required) of the shadow, a negative one means the box-shadow will be above the box, a positive one means the shadow will be below the box</a:t>
            </a:r>
            <a:r>
              <a:rPr lang="en-IN" dirty="0" smtClean="0"/>
              <a:t>.</a:t>
            </a:r>
            <a:r>
              <a:rPr lang="en-IN" dirty="0"/>
              <a:t> </a:t>
            </a:r>
            <a:r>
              <a:rPr lang="en-IN" dirty="0" err="1"/>
              <a:t>box.This</a:t>
            </a:r>
            <a:r>
              <a:rPr lang="en-IN" dirty="0"/>
              <a:t> defines the positioning of the shadow on the </a:t>
            </a:r>
            <a:r>
              <a:rPr lang="en-IN" dirty="0" smtClean="0"/>
              <a:t>Y axis</a:t>
            </a:r>
            <a:endParaRPr lang="en-IN" dirty="0"/>
          </a:p>
          <a:p>
            <a:r>
              <a:rPr lang="en-IN" b="1" dirty="0"/>
              <a:t>The blur radius </a:t>
            </a:r>
            <a:r>
              <a:rPr lang="en-IN" dirty="0" smtClean="0"/>
              <a:t>, </a:t>
            </a:r>
            <a:r>
              <a:rPr lang="en-IN" dirty="0"/>
              <a:t>if set to 0 the shadow will be sharp, the higher the number, the more blurred it will be, and the further out the shadow will extend. For instance a shadow with 5px of horizontal offset that also has a 5px blur radius will be 10px of total shadow.</a:t>
            </a:r>
          </a:p>
          <a:p>
            <a:r>
              <a:rPr lang="en-IN" b="1" dirty="0"/>
              <a:t>The spread radius </a:t>
            </a:r>
            <a:r>
              <a:rPr lang="en-IN" dirty="0" smtClean="0"/>
              <a:t>, </a:t>
            </a:r>
            <a:r>
              <a:rPr lang="en-IN" dirty="0"/>
              <a:t>positive values increase the size of the shadow, negative values decrease the size. Default is 0 (the shadow is same size as blur</a:t>
            </a:r>
            <a:r>
              <a:rPr lang="en-IN" dirty="0" smtClean="0"/>
              <a:t>).It defines how much the shadow should spread beyond the values for x and y axis</a:t>
            </a:r>
          </a:p>
          <a:p>
            <a:r>
              <a:rPr lang="en-IN" dirty="0" smtClean="0"/>
              <a:t>If we omit the blur and spread we  will get a very sharp shadow that ends just after the values defined for x and y axis</a:t>
            </a:r>
            <a:endParaRPr lang="en-IN" dirty="0"/>
          </a:p>
          <a:p>
            <a:r>
              <a:rPr lang="en-IN" b="1" dirty="0" err="1"/>
              <a:t>Color</a:t>
            </a:r>
            <a:r>
              <a:rPr lang="en-IN" dirty="0"/>
              <a:t> (required) – takes any </a:t>
            </a:r>
            <a:r>
              <a:rPr lang="en-IN" dirty="0" err="1"/>
              <a:t>color</a:t>
            </a:r>
            <a:r>
              <a:rPr lang="en-IN" dirty="0"/>
              <a:t> value, like hex, named, </a:t>
            </a:r>
            <a:r>
              <a:rPr lang="en-IN" dirty="0" err="1" smtClean="0"/>
              <a:t>rgb</a:t>
            </a:r>
            <a:r>
              <a:rPr lang="en-IN" dirty="0" smtClean="0"/>
              <a:t> or </a:t>
            </a:r>
            <a:r>
              <a:rPr lang="en-IN" dirty="0" err="1" smtClean="0"/>
              <a:t>rgba</a:t>
            </a:r>
            <a:r>
              <a:rPr lang="en-IN" dirty="0" smtClean="0"/>
              <a:t>. </a:t>
            </a:r>
            <a:r>
              <a:rPr lang="en-IN" dirty="0"/>
              <a:t>If the </a:t>
            </a:r>
            <a:r>
              <a:rPr lang="en-IN" dirty="0" err="1"/>
              <a:t>color</a:t>
            </a:r>
            <a:r>
              <a:rPr lang="en-IN" dirty="0"/>
              <a:t> value is omitted, box shadows are drawn in the foreground </a:t>
            </a:r>
            <a:r>
              <a:rPr lang="en-IN" dirty="0" err="1"/>
              <a:t>color</a:t>
            </a:r>
            <a:r>
              <a:rPr lang="en-IN" dirty="0"/>
              <a:t> (text </a:t>
            </a:r>
            <a:r>
              <a:rPr lang="en-IN" dirty="0" err="1"/>
              <a:t>color</a:t>
            </a:r>
            <a:r>
              <a:rPr lang="en-IN" dirty="0"/>
              <a:t>). But be aware, older </a:t>
            </a:r>
            <a:r>
              <a:rPr lang="en-IN" dirty="0" err="1"/>
              <a:t>WebKit</a:t>
            </a:r>
            <a:r>
              <a:rPr lang="en-IN" dirty="0"/>
              <a:t> browsers (pre Chrome 20 and Safari 6) ignore the rule when </a:t>
            </a:r>
            <a:r>
              <a:rPr lang="en-IN" dirty="0" err="1"/>
              <a:t>color</a:t>
            </a:r>
            <a:r>
              <a:rPr lang="en-IN" dirty="0"/>
              <a:t> is </a:t>
            </a:r>
            <a:r>
              <a:rPr lang="en-IN" dirty="0" err="1" smtClean="0"/>
              <a:t>omitted.Using</a:t>
            </a:r>
            <a:r>
              <a:rPr lang="en-IN" dirty="0" smtClean="0"/>
              <a:t> </a:t>
            </a:r>
            <a:r>
              <a:rPr lang="en-IN" dirty="0"/>
              <a:t>a semi-transparent </a:t>
            </a:r>
            <a:r>
              <a:rPr lang="en-IN" dirty="0" err="1"/>
              <a:t>color</a:t>
            </a:r>
            <a:r>
              <a:rPr lang="en-IN" dirty="0"/>
              <a:t> like </a:t>
            </a:r>
            <a:r>
              <a:rPr lang="en-IN" dirty="0" err="1"/>
              <a:t>rgba</a:t>
            </a:r>
            <a:r>
              <a:rPr lang="en-IN" dirty="0"/>
              <a:t>(0, 0, 0, 0.4) is most common, and a nice effect, as it doesn’t completely/opaquely cover what it’s over, but allows what’s underneath to show through a bit, like a real shadow</a:t>
            </a:r>
            <a:r>
              <a:rPr lang="en-IN" dirty="0" smtClean="0"/>
              <a:t>.</a:t>
            </a:r>
          </a:p>
          <a:p>
            <a:r>
              <a:rPr lang="en-GB" dirty="0" smtClean="0"/>
              <a:t>For example </a:t>
            </a:r>
          </a:p>
          <a:p>
            <a:pPr lvl="1"/>
            <a:r>
              <a:rPr lang="en-GB" dirty="0" smtClean="0"/>
              <a:t>box-shadow</a:t>
            </a:r>
            <a:r>
              <a:rPr lang="en-GB" dirty="0"/>
              <a:t>: 3px </a:t>
            </a:r>
            <a:r>
              <a:rPr lang="en-GB" dirty="0" err="1"/>
              <a:t>3px</a:t>
            </a:r>
            <a:r>
              <a:rPr lang="en-GB" dirty="0"/>
              <a:t> 5px 6px #ccc</a:t>
            </a:r>
            <a:r>
              <a:rPr lang="en-GB" dirty="0" smtClean="0"/>
              <a:t>; The shadow will be placed 3px right and bottom of the original shape will have a 5px blur and 6px spread</a:t>
            </a:r>
          </a:p>
          <a:p>
            <a:pPr lvl="1"/>
            <a:r>
              <a:rPr lang="en-IN" dirty="0"/>
              <a:t>box-shadow: inset 0 0 10px #000000;</a:t>
            </a:r>
            <a:endParaRPr lang="en-GB" dirty="0" smtClean="0"/>
          </a:p>
          <a:p>
            <a:endParaRPr lang="en-GB" dirty="0"/>
          </a:p>
        </p:txBody>
      </p:sp>
    </p:spTree>
    <p:extLst>
      <p:ext uri="{BB962C8B-B14F-4D97-AF65-F5344CB8AC3E}">
        <p14:creationId xmlns:p14="http://schemas.microsoft.com/office/powerpoint/2010/main" val="3627266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009"/>
            <a:ext cx="8596668" cy="439882"/>
          </a:xfrm>
        </p:spPr>
        <p:txBody>
          <a:bodyPr>
            <a:normAutofit fontScale="90000"/>
          </a:bodyPr>
          <a:lstStyle/>
          <a:p>
            <a:r>
              <a:rPr lang="en-IN" dirty="0" err="1" smtClean="0"/>
              <a:t>Color</a:t>
            </a:r>
            <a:r>
              <a:rPr lang="en-IN" dirty="0" smtClean="0"/>
              <a:t> function</a:t>
            </a:r>
            <a:endParaRPr lang="en-GB" dirty="0"/>
          </a:p>
        </p:txBody>
      </p:sp>
      <p:sp>
        <p:nvSpPr>
          <p:cNvPr id="3" name="Content Placeholder 2"/>
          <p:cNvSpPr>
            <a:spLocks noGrp="1"/>
          </p:cNvSpPr>
          <p:nvPr>
            <p:ph idx="1"/>
          </p:nvPr>
        </p:nvSpPr>
        <p:spPr>
          <a:xfrm>
            <a:off x="677334" y="955965"/>
            <a:ext cx="10617584" cy="5085398"/>
          </a:xfrm>
        </p:spPr>
        <p:txBody>
          <a:bodyPr/>
          <a:lstStyle/>
          <a:p>
            <a:r>
              <a:rPr lang="en-IN" dirty="0" smtClean="0"/>
              <a:t>There are many ways to </a:t>
            </a:r>
            <a:r>
              <a:rPr lang="en-IN" dirty="0" err="1" smtClean="0"/>
              <a:t>defiune</a:t>
            </a:r>
            <a:r>
              <a:rPr lang="en-IN" dirty="0" smtClean="0"/>
              <a:t> a </a:t>
            </a:r>
            <a:r>
              <a:rPr lang="en-IN" dirty="0" err="1" smtClean="0"/>
              <a:t>color</a:t>
            </a:r>
            <a:r>
              <a:rPr lang="en-IN" dirty="0" smtClean="0"/>
              <a:t> like using its </a:t>
            </a:r>
            <a:r>
              <a:rPr lang="en-IN" dirty="0" err="1" smtClean="0"/>
              <a:t>name,hex</a:t>
            </a:r>
            <a:r>
              <a:rPr lang="en-IN" dirty="0" smtClean="0"/>
              <a:t> value </a:t>
            </a:r>
            <a:r>
              <a:rPr lang="en-IN" dirty="0" err="1" smtClean="0"/>
              <a:t>etc</a:t>
            </a:r>
            <a:endParaRPr lang="en-IN" dirty="0" smtClean="0"/>
          </a:p>
          <a:p>
            <a:r>
              <a:rPr lang="en-IN" dirty="0" smtClean="0"/>
              <a:t>We can also use a </a:t>
            </a:r>
            <a:r>
              <a:rPr lang="en-IN" dirty="0" err="1" smtClean="0"/>
              <a:t>color</a:t>
            </a:r>
            <a:r>
              <a:rPr lang="en-IN" dirty="0" smtClean="0"/>
              <a:t> function we can write </a:t>
            </a:r>
            <a:r>
              <a:rPr lang="en-IN" dirty="0" err="1" smtClean="0"/>
              <a:t>rgb</a:t>
            </a:r>
            <a:r>
              <a:rPr lang="en-IN" dirty="0" smtClean="0"/>
              <a:t>() then define values for red green and blue inside the parenthesis to get the desired shade the allowed values like between 0-255 for all R b and g. a value of </a:t>
            </a:r>
            <a:r>
              <a:rPr lang="en-IN" dirty="0" err="1" smtClean="0"/>
              <a:t>rbg</a:t>
            </a:r>
            <a:r>
              <a:rPr lang="en-IN" dirty="0" smtClean="0"/>
              <a:t>(255,255,255)  represents white and </a:t>
            </a:r>
            <a:r>
              <a:rPr lang="en-IN" dirty="0" err="1" smtClean="0"/>
              <a:t>rgb</a:t>
            </a:r>
            <a:r>
              <a:rPr lang="en-IN" dirty="0" smtClean="0"/>
              <a:t>(0,0,0) represents black</a:t>
            </a:r>
          </a:p>
          <a:p>
            <a:r>
              <a:rPr lang="en-IN" dirty="0" smtClean="0"/>
              <a:t>There is an alternative to </a:t>
            </a:r>
            <a:r>
              <a:rPr lang="en-IN" dirty="0" err="1" smtClean="0"/>
              <a:t>rgb</a:t>
            </a:r>
            <a:r>
              <a:rPr lang="en-IN" dirty="0" smtClean="0"/>
              <a:t> </a:t>
            </a:r>
            <a:r>
              <a:rPr lang="en-IN" dirty="0" err="1" smtClean="0"/>
              <a:t>i.e</a:t>
            </a:r>
            <a:r>
              <a:rPr lang="en-IN" dirty="0" smtClean="0"/>
              <a:t> </a:t>
            </a:r>
            <a:r>
              <a:rPr lang="en-IN" dirty="0" err="1" smtClean="0"/>
              <a:t>rgba</a:t>
            </a:r>
            <a:r>
              <a:rPr lang="en-IN" dirty="0" smtClean="0"/>
              <a:t> which defines a fourth parameter the alpha channel representing the transparency of the </a:t>
            </a:r>
            <a:r>
              <a:rPr lang="en-IN" dirty="0" err="1" smtClean="0"/>
              <a:t>color</a:t>
            </a:r>
            <a:r>
              <a:rPr lang="en-IN" dirty="0" smtClean="0"/>
              <a:t> the value lies between 0 and 1 where 0 means fully transparent and 1 means opaque</a:t>
            </a:r>
            <a:endParaRPr lang="en-GB" dirty="0"/>
          </a:p>
        </p:txBody>
      </p:sp>
    </p:spTree>
    <p:extLst>
      <p:ext uri="{BB962C8B-B14F-4D97-AF65-F5344CB8AC3E}">
        <p14:creationId xmlns:p14="http://schemas.microsoft.com/office/powerpoint/2010/main" val="2574102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543" y="110836"/>
            <a:ext cx="8596668" cy="491836"/>
          </a:xfrm>
        </p:spPr>
        <p:txBody>
          <a:bodyPr>
            <a:normAutofit fontScale="90000"/>
          </a:bodyPr>
          <a:lstStyle/>
          <a:p>
            <a:r>
              <a:rPr lang="en-IN" dirty="0"/>
              <a:t> Styling the Badge with "border-radius"</a:t>
            </a:r>
            <a:endParaRPr lang="en-GB" dirty="0"/>
          </a:p>
        </p:txBody>
      </p:sp>
      <p:sp>
        <p:nvSpPr>
          <p:cNvPr id="3" name="Content Placeholder 2"/>
          <p:cNvSpPr>
            <a:spLocks noGrp="1"/>
          </p:cNvSpPr>
          <p:nvPr>
            <p:ph idx="1"/>
          </p:nvPr>
        </p:nvSpPr>
        <p:spPr>
          <a:xfrm>
            <a:off x="677334" y="831273"/>
            <a:ext cx="11168302" cy="5642263"/>
          </a:xfrm>
        </p:spPr>
        <p:txBody>
          <a:bodyPr/>
          <a:lstStyle/>
          <a:p>
            <a:r>
              <a:rPr lang="en-GB" dirty="0" smtClean="0"/>
              <a:t>Lets now style the recommended badge.</a:t>
            </a:r>
          </a:p>
          <a:p>
            <a:r>
              <a:rPr lang="en-GB" dirty="0" smtClean="0"/>
              <a:t>Add a selector for the &lt;h1&gt; tag containing the recommended badge we can use a class selector referring to the class </a:t>
            </a:r>
            <a:r>
              <a:rPr lang="en-GB" dirty="0" err="1" smtClean="0"/>
              <a:t>plan__annotation</a:t>
            </a:r>
            <a:endParaRPr lang="en-GB" dirty="0" smtClean="0"/>
          </a:p>
          <a:p>
            <a:r>
              <a:rPr lang="en-GB" dirty="0" smtClean="0"/>
              <a:t>We want to make it sit in a white box and therefore have a non white(green) text and also have a tiny drop shadow also maybe add a padding</a:t>
            </a:r>
            <a:r>
              <a:rPr lang="en-IN" dirty="0" smtClean="0"/>
              <a:t> and rounded corners</a:t>
            </a:r>
          </a:p>
          <a:p>
            <a:r>
              <a:rPr lang="en-IN" dirty="0" smtClean="0"/>
              <a:t>To make the box white add a </a:t>
            </a:r>
            <a:r>
              <a:rPr lang="en-IN" dirty="0" err="1" smtClean="0"/>
              <a:t>background:white</a:t>
            </a:r>
            <a:r>
              <a:rPr lang="en-IN" dirty="0" smtClean="0"/>
              <a:t>;</a:t>
            </a:r>
          </a:p>
          <a:p>
            <a:r>
              <a:rPr lang="en-IN" dirty="0" smtClean="0"/>
              <a:t>To make the text </a:t>
            </a:r>
            <a:r>
              <a:rPr lang="en-IN" dirty="0" err="1" smtClean="0"/>
              <a:t>color</a:t>
            </a:r>
            <a:r>
              <a:rPr lang="en-IN" dirty="0" smtClean="0"/>
              <a:t> green add </a:t>
            </a:r>
            <a:r>
              <a:rPr lang="en-IN" dirty="0" err="1" smtClean="0"/>
              <a:t>color</a:t>
            </a:r>
            <a:r>
              <a:rPr lang="en-IN" dirty="0" smtClean="0"/>
              <a:t>:#19b84c;</a:t>
            </a:r>
          </a:p>
          <a:p>
            <a:r>
              <a:rPr lang="en-IN" dirty="0" smtClean="0"/>
              <a:t>To add a drop shadow add </a:t>
            </a:r>
            <a:r>
              <a:rPr lang="en-GB" dirty="0"/>
              <a:t>box-shadow: 2px </a:t>
            </a:r>
            <a:r>
              <a:rPr lang="en-GB" dirty="0" err="1"/>
              <a:t>2px</a:t>
            </a:r>
            <a:r>
              <a:rPr lang="en-GB" dirty="0"/>
              <a:t> </a:t>
            </a:r>
            <a:r>
              <a:rPr lang="en-GB" dirty="0" err="1"/>
              <a:t>2px</a:t>
            </a:r>
            <a:r>
              <a:rPr lang="en-GB" dirty="0"/>
              <a:t> </a:t>
            </a:r>
            <a:r>
              <a:rPr lang="en-GB" dirty="0" err="1"/>
              <a:t>2px</a:t>
            </a:r>
            <a:r>
              <a:rPr lang="en-GB" dirty="0"/>
              <a:t> </a:t>
            </a:r>
            <a:r>
              <a:rPr lang="en-GB" dirty="0" err="1"/>
              <a:t>rgba</a:t>
            </a:r>
            <a:r>
              <a:rPr lang="en-GB" dirty="0"/>
              <a:t>(0, 0, 0, 0.5);</a:t>
            </a:r>
          </a:p>
          <a:p>
            <a:r>
              <a:rPr lang="en-IN" dirty="0" smtClean="0"/>
              <a:t>To add a padding use padding:8px;</a:t>
            </a:r>
          </a:p>
          <a:p>
            <a:r>
              <a:rPr lang="en-IN" dirty="0" smtClean="0"/>
              <a:t>To make the corners rounded use border-radius:8px;</a:t>
            </a:r>
          </a:p>
          <a:p>
            <a:endParaRPr lang="en-GB" dirty="0" smtClean="0"/>
          </a:p>
          <a:p>
            <a:endParaRPr lang="en-GB" dirty="0"/>
          </a:p>
        </p:txBody>
      </p:sp>
    </p:spTree>
    <p:extLst>
      <p:ext uri="{BB962C8B-B14F-4D97-AF65-F5344CB8AC3E}">
        <p14:creationId xmlns:p14="http://schemas.microsoft.com/office/powerpoint/2010/main" val="11848042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90054"/>
            <a:ext cx="8596668" cy="491836"/>
          </a:xfrm>
        </p:spPr>
        <p:txBody>
          <a:bodyPr>
            <a:normAutofit fontScale="90000"/>
          </a:bodyPr>
          <a:lstStyle/>
          <a:p>
            <a:r>
              <a:rPr lang="en-GB" dirty="0"/>
              <a:t>Styling our List</a:t>
            </a:r>
          </a:p>
        </p:txBody>
      </p:sp>
      <p:sp>
        <p:nvSpPr>
          <p:cNvPr id="3" name="Content Placeholder 2"/>
          <p:cNvSpPr>
            <a:spLocks noGrp="1"/>
          </p:cNvSpPr>
          <p:nvPr>
            <p:ph idx="1"/>
          </p:nvPr>
        </p:nvSpPr>
        <p:spPr>
          <a:xfrm>
            <a:off x="677333" y="706583"/>
            <a:ext cx="11126739" cy="5891644"/>
          </a:xfrm>
        </p:spPr>
        <p:txBody>
          <a:bodyPr/>
          <a:lstStyle/>
          <a:p>
            <a:r>
              <a:rPr lang="en-IN" dirty="0" smtClean="0"/>
              <a:t>Lets style the bullet points in our plans.</a:t>
            </a:r>
          </a:p>
          <a:p>
            <a:r>
              <a:rPr lang="en-IN" dirty="0" smtClean="0"/>
              <a:t>Add a class </a:t>
            </a:r>
            <a:r>
              <a:rPr lang="en-IN" dirty="0" err="1" smtClean="0"/>
              <a:t>plan__features</a:t>
            </a:r>
            <a:r>
              <a:rPr lang="en-IN" dirty="0" smtClean="0"/>
              <a:t> on all &lt;</a:t>
            </a:r>
            <a:r>
              <a:rPr lang="en-IN" dirty="0" err="1" smtClean="0"/>
              <a:t>ul</a:t>
            </a:r>
            <a:r>
              <a:rPr lang="en-IN" dirty="0" smtClean="0"/>
              <a:t>&gt; tags in all plans and add a class selector for this class in our main.css file</a:t>
            </a:r>
          </a:p>
          <a:p>
            <a:r>
              <a:rPr lang="en-IN" dirty="0" smtClean="0"/>
              <a:t>Now lets remove the bullet points by setting </a:t>
            </a:r>
            <a:r>
              <a:rPr lang="en-IN" dirty="0" err="1" smtClean="0"/>
              <a:t>list-style:none</a:t>
            </a:r>
            <a:endParaRPr lang="en-IN" dirty="0" smtClean="0"/>
          </a:p>
          <a:p>
            <a:r>
              <a:rPr lang="en-IN" dirty="0" smtClean="0"/>
              <a:t>Also lets get rid of all margin and padding set by the </a:t>
            </a:r>
            <a:r>
              <a:rPr lang="en-IN" dirty="0" err="1" smtClean="0"/>
              <a:t>ul</a:t>
            </a:r>
            <a:r>
              <a:rPr lang="en-IN" dirty="0" smtClean="0"/>
              <a:t> by setting margin:0 and padding:0</a:t>
            </a:r>
          </a:p>
          <a:p>
            <a:r>
              <a:rPr lang="en-IN" dirty="0" smtClean="0"/>
              <a:t>We can now set some space between the individual list item by setting the top and bottom margin to 8px and 0 to right and left .</a:t>
            </a:r>
          </a:p>
          <a:p>
            <a:r>
              <a:rPr lang="en-IN" dirty="0" smtClean="0"/>
              <a:t>We can set this style either by using a </a:t>
            </a:r>
            <a:r>
              <a:rPr lang="en-IN" dirty="0" err="1" smtClean="0"/>
              <a:t>combinator</a:t>
            </a:r>
            <a:r>
              <a:rPr lang="en-IN" dirty="0" smtClean="0"/>
              <a:t> like .</a:t>
            </a:r>
            <a:r>
              <a:rPr lang="en-IN" dirty="0" err="1" smtClean="0"/>
              <a:t>plan__features</a:t>
            </a:r>
            <a:r>
              <a:rPr lang="en-IN" dirty="0" smtClean="0"/>
              <a:t> li{ margin:8px 0px} or by assigning a class </a:t>
            </a:r>
            <a:r>
              <a:rPr lang="en-IN" dirty="0" err="1" smtClean="0"/>
              <a:t>plan__feature</a:t>
            </a:r>
            <a:r>
              <a:rPr lang="en-IN" dirty="0" smtClean="0"/>
              <a:t> to all li items I will be using a class to be in sync with the coding style followed in this project but using a </a:t>
            </a:r>
            <a:r>
              <a:rPr lang="en-IN" dirty="0" err="1" smtClean="0"/>
              <a:t>combinator</a:t>
            </a:r>
            <a:r>
              <a:rPr lang="en-IN" dirty="0" smtClean="0"/>
              <a:t> is absolutely fine</a:t>
            </a:r>
            <a:endParaRPr lang="en-GB" dirty="0"/>
          </a:p>
        </p:txBody>
      </p:sp>
    </p:spTree>
    <p:extLst>
      <p:ext uri="{BB962C8B-B14F-4D97-AF65-F5344CB8AC3E}">
        <p14:creationId xmlns:p14="http://schemas.microsoft.com/office/powerpoint/2010/main" val="3505641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11355339" cy="595745"/>
          </a:xfrm>
        </p:spPr>
        <p:txBody>
          <a:bodyPr>
            <a:normAutofit fontScale="90000"/>
          </a:bodyPr>
          <a:lstStyle/>
          <a:p>
            <a:r>
              <a:rPr lang="en-IN" dirty="0"/>
              <a:t>Working on the Title and the Price of our Packages</a:t>
            </a:r>
            <a:endParaRPr lang="en-GB" dirty="0"/>
          </a:p>
        </p:txBody>
      </p:sp>
      <p:sp>
        <p:nvSpPr>
          <p:cNvPr id="3" name="Content Placeholder 2"/>
          <p:cNvSpPr>
            <a:spLocks noGrp="1"/>
          </p:cNvSpPr>
          <p:nvPr>
            <p:ph idx="1"/>
          </p:nvPr>
        </p:nvSpPr>
        <p:spPr>
          <a:xfrm>
            <a:off x="677333" y="852055"/>
            <a:ext cx="11241039" cy="5756563"/>
          </a:xfrm>
        </p:spPr>
        <p:txBody>
          <a:bodyPr/>
          <a:lstStyle/>
          <a:p>
            <a:r>
              <a:rPr lang="en-IN" dirty="0" smtClean="0"/>
              <a:t>Lets work on the title and price of our packages</a:t>
            </a:r>
          </a:p>
          <a:p>
            <a:r>
              <a:rPr lang="en-IN" dirty="0" smtClean="0"/>
              <a:t>Lets add a class </a:t>
            </a:r>
            <a:r>
              <a:rPr lang="en-IN" dirty="0" err="1" smtClean="0"/>
              <a:t>plan__title</a:t>
            </a:r>
            <a:r>
              <a:rPr lang="en-IN" dirty="0" smtClean="0"/>
              <a:t> and </a:t>
            </a:r>
            <a:r>
              <a:rPr lang="en-IN" dirty="0" err="1" smtClean="0"/>
              <a:t>plan__price</a:t>
            </a:r>
            <a:r>
              <a:rPr lang="en-IN" dirty="0" smtClean="0"/>
              <a:t> respectively to the title and price of all plans </a:t>
            </a:r>
            <a:r>
              <a:rPr lang="en-IN" dirty="0" err="1" smtClean="0"/>
              <a:t>i.e</a:t>
            </a:r>
            <a:r>
              <a:rPr lang="en-IN" dirty="0" smtClean="0"/>
              <a:t> add these classes to  the &lt;h1&gt; and &lt;h2&gt; tags representing title and plan respectively</a:t>
            </a:r>
          </a:p>
          <a:p>
            <a:r>
              <a:rPr lang="en-IN" dirty="0" smtClean="0"/>
              <a:t>Add class selectors for these classes to our main.css .</a:t>
            </a:r>
            <a:r>
              <a:rPr lang="en-IN" dirty="0" err="1" smtClean="0"/>
              <a:t>plan__title</a:t>
            </a:r>
            <a:r>
              <a:rPr lang="en-IN" dirty="0" smtClean="0"/>
              <a:t> {} and .</a:t>
            </a:r>
            <a:r>
              <a:rPr lang="en-IN" dirty="0" err="1" smtClean="0"/>
              <a:t>plan__price</a:t>
            </a:r>
            <a:r>
              <a:rPr lang="en-IN" dirty="0" smtClean="0"/>
              <a:t>{}</a:t>
            </a:r>
          </a:p>
          <a:p>
            <a:r>
              <a:rPr lang="en-IN" dirty="0" smtClean="0"/>
              <a:t>Lets change the </a:t>
            </a:r>
            <a:r>
              <a:rPr lang="en-IN" dirty="0" err="1" smtClean="0"/>
              <a:t>color</a:t>
            </a:r>
            <a:r>
              <a:rPr lang="en-IN" dirty="0" smtClean="0"/>
              <a:t> of our title to dark green </a:t>
            </a:r>
            <a:r>
              <a:rPr lang="en-IN" dirty="0" err="1" smtClean="0"/>
              <a:t>color</a:t>
            </a:r>
            <a:r>
              <a:rPr lang="en-IN" dirty="0" smtClean="0"/>
              <a:t>:#0e4f1f;</a:t>
            </a:r>
          </a:p>
          <a:p>
            <a:r>
              <a:rPr lang="en-IN" dirty="0" smtClean="0"/>
              <a:t>Lets change the </a:t>
            </a:r>
            <a:r>
              <a:rPr lang="en-IN" dirty="0" err="1" smtClean="0"/>
              <a:t>color</a:t>
            </a:r>
            <a:r>
              <a:rPr lang="en-IN" dirty="0" smtClean="0"/>
              <a:t> of our price to grey </a:t>
            </a:r>
            <a:r>
              <a:rPr lang="en-IN" dirty="0" err="1" smtClean="0"/>
              <a:t>color</a:t>
            </a:r>
            <a:r>
              <a:rPr lang="en-IN" dirty="0" smtClean="0"/>
              <a:t>:#858585;</a:t>
            </a:r>
          </a:p>
          <a:p>
            <a:r>
              <a:rPr lang="en-IN" dirty="0" smtClean="0"/>
              <a:t>Although these colours look good but they don’t look so good on our recommended plan because of the background so lets override it for the recommended plan using combinators</a:t>
            </a:r>
          </a:p>
          <a:p>
            <a:r>
              <a:rPr lang="en-IN" dirty="0" smtClean="0"/>
              <a:t>So add a </a:t>
            </a:r>
            <a:r>
              <a:rPr lang="en-IN" dirty="0" err="1" smtClean="0"/>
              <a:t>combinator</a:t>
            </a:r>
            <a:r>
              <a:rPr lang="en-IN" dirty="0" smtClean="0"/>
              <a:t> for title of our recommended plan as  .plan--highlighted .</a:t>
            </a:r>
            <a:r>
              <a:rPr lang="en-IN" dirty="0" err="1" smtClean="0"/>
              <a:t>plan__title</a:t>
            </a:r>
            <a:r>
              <a:rPr lang="en-IN" dirty="0" smtClean="0"/>
              <a:t>{} override the </a:t>
            </a:r>
            <a:r>
              <a:rPr lang="en-IN" dirty="0" err="1" smtClean="0"/>
              <a:t>color</a:t>
            </a:r>
            <a:r>
              <a:rPr lang="en-IN" dirty="0" smtClean="0"/>
              <a:t> to white </a:t>
            </a:r>
            <a:r>
              <a:rPr lang="en-IN" dirty="0" err="1" smtClean="0"/>
              <a:t>color:white</a:t>
            </a:r>
            <a:endParaRPr lang="en-IN" dirty="0" smtClean="0"/>
          </a:p>
          <a:p>
            <a:r>
              <a:rPr lang="en-IN" dirty="0"/>
              <a:t>So add a </a:t>
            </a:r>
            <a:r>
              <a:rPr lang="en-IN" dirty="0" err="1"/>
              <a:t>combinator</a:t>
            </a:r>
            <a:r>
              <a:rPr lang="en-IN" dirty="0"/>
              <a:t> for </a:t>
            </a:r>
            <a:r>
              <a:rPr lang="en-IN" dirty="0" smtClean="0"/>
              <a:t>price </a:t>
            </a:r>
            <a:r>
              <a:rPr lang="en-IN" dirty="0"/>
              <a:t>of our recommended plan as  .</a:t>
            </a:r>
            <a:r>
              <a:rPr lang="en-IN" dirty="0" smtClean="0"/>
              <a:t>plan--highlighted </a:t>
            </a:r>
            <a:r>
              <a:rPr lang="en-IN" dirty="0"/>
              <a:t>.</a:t>
            </a:r>
            <a:r>
              <a:rPr lang="en-IN" dirty="0" err="1"/>
              <a:t>plan</a:t>
            </a:r>
            <a:r>
              <a:rPr lang="en-IN" dirty="0" err="1" smtClean="0"/>
              <a:t>__price</a:t>
            </a:r>
            <a:r>
              <a:rPr lang="en-IN" dirty="0" smtClean="0"/>
              <a:t>{} </a:t>
            </a:r>
            <a:r>
              <a:rPr lang="en-IN" dirty="0"/>
              <a:t>override the </a:t>
            </a:r>
            <a:r>
              <a:rPr lang="en-IN" dirty="0" err="1"/>
              <a:t>color</a:t>
            </a:r>
            <a:r>
              <a:rPr lang="en-IN" dirty="0"/>
              <a:t> to </a:t>
            </a:r>
            <a:r>
              <a:rPr lang="en-IN" dirty="0" smtClean="0"/>
              <a:t>dark green again  </a:t>
            </a:r>
            <a:r>
              <a:rPr lang="en-IN" dirty="0" err="1" smtClean="0"/>
              <a:t>color</a:t>
            </a:r>
            <a:r>
              <a:rPr lang="en-IN" dirty="0" smtClean="0"/>
              <a:t>:</a:t>
            </a:r>
            <a:r>
              <a:rPr lang="en-IN" dirty="0"/>
              <a:t> :#</a:t>
            </a:r>
            <a:r>
              <a:rPr lang="en-IN" dirty="0" smtClean="0"/>
              <a:t>0e4f1f;</a:t>
            </a:r>
            <a:endParaRPr lang="en-IN" dirty="0"/>
          </a:p>
          <a:p>
            <a:endParaRPr lang="en-GB" dirty="0"/>
          </a:p>
        </p:txBody>
      </p:sp>
    </p:spTree>
    <p:extLst>
      <p:ext uri="{BB962C8B-B14F-4D97-AF65-F5344CB8AC3E}">
        <p14:creationId xmlns:p14="http://schemas.microsoft.com/office/powerpoint/2010/main" val="40158224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Lets now style the action button on bottom of each plan</a:t>
            </a:r>
          </a:p>
          <a:p>
            <a:r>
              <a:rPr lang="en-IN" dirty="0" smtClean="0"/>
              <a:t>Lets add a class button to all the button on our plans and create a class selector .button{} for the same in our main.css</a:t>
            </a:r>
          </a:p>
          <a:p>
            <a:r>
              <a:rPr lang="en-IN" dirty="0" smtClean="0"/>
              <a:t>Lets add a dark green background using </a:t>
            </a:r>
            <a:r>
              <a:rPr lang="en-IN" dirty="0" err="1" smtClean="0"/>
              <a:t>backgroung</a:t>
            </a:r>
            <a:r>
              <a:rPr lang="en-IN" dirty="0" smtClean="0"/>
              <a:t>:#0e4f1f; and a white text </a:t>
            </a:r>
            <a:r>
              <a:rPr lang="en-IN" dirty="0" err="1" smtClean="0"/>
              <a:t>color</a:t>
            </a:r>
            <a:r>
              <a:rPr lang="en-IN" dirty="0" smtClean="0"/>
              <a:t> using </a:t>
            </a:r>
            <a:r>
              <a:rPr lang="en-IN" dirty="0" err="1" smtClean="0"/>
              <a:t>color:white</a:t>
            </a:r>
            <a:r>
              <a:rPr lang="en-IN" dirty="0" smtClean="0"/>
              <a:t>;</a:t>
            </a:r>
          </a:p>
          <a:p>
            <a:r>
              <a:rPr lang="en-IN" dirty="0" smtClean="0"/>
              <a:t>Now if we notice in our dev tools we have a lot of defaults like padding border text styles </a:t>
            </a:r>
            <a:r>
              <a:rPr lang="en-IN" dirty="0" err="1" smtClean="0"/>
              <a:t>etc</a:t>
            </a:r>
            <a:r>
              <a:rPr lang="en-IN" dirty="0" smtClean="0"/>
              <a:t> applied to it by the browser also we will notice that the font looks different than the rest of our page</a:t>
            </a:r>
          </a:p>
          <a:p>
            <a:r>
              <a:rPr lang="en-IN" dirty="0" smtClean="0"/>
              <a:t>Although it inherits the font from body but it is overridden by the direct font assignment by the browser so to correct the font we will use </a:t>
            </a:r>
            <a:r>
              <a:rPr lang="en-IN" dirty="0" err="1" smtClean="0"/>
              <a:t>font:inherit</a:t>
            </a:r>
            <a:r>
              <a:rPr lang="en-IN" dirty="0" smtClean="0"/>
              <a:t>; inherit is a keyword which forces the inherited styles to be applied and note we are using font not font-family this is a shortcut to set multiple font related styles together.</a:t>
            </a:r>
          </a:p>
          <a:p>
            <a:r>
              <a:rPr lang="en-IN" dirty="0" smtClean="0"/>
              <a:t>Now lets override the border and set it to 1.5px solid and dark green using border:1.5px solid #0e4f1f;</a:t>
            </a:r>
          </a:p>
          <a:p>
            <a:r>
              <a:rPr lang="en-IN" dirty="0" smtClean="0"/>
              <a:t>Similarly lets override the padding and set it to 8px from all sides using padding 8px;</a:t>
            </a:r>
          </a:p>
          <a:p>
            <a:r>
              <a:rPr lang="en-IN" dirty="0" smtClean="0"/>
              <a:t>Lets add rounded corners using border-radius:8px</a:t>
            </a:r>
          </a:p>
          <a:p>
            <a:r>
              <a:rPr lang="en-IN" dirty="0" smtClean="0"/>
              <a:t>One thing that we will notice is that when we hover over the button we get no indication that it is a </a:t>
            </a:r>
            <a:r>
              <a:rPr lang="en-IN" dirty="0" err="1" smtClean="0"/>
              <a:t>button,we</a:t>
            </a:r>
            <a:r>
              <a:rPr lang="en-IN" dirty="0" smtClean="0"/>
              <a:t> don’t get a hand shaped cursor and no different hover style lets add them and also set the font-weight :bold;</a:t>
            </a:r>
          </a:p>
          <a:p>
            <a:endParaRPr lang="en-IN" dirty="0" smtClean="0"/>
          </a:p>
          <a:p>
            <a:endParaRPr lang="en-GB" dirty="0"/>
          </a:p>
        </p:txBody>
      </p:sp>
    </p:spTree>
    <p:extLst>
      <p:ext uri="{BB962C8B-B14F-4D97-AF65-F5344CB8AC3E}">
        <p14:creationId xmlns:p14="http://schemas.microsoft.com/office/powerpoint/2010/main" val="34027757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To change the cursor to hand use </a:t>
            </a:r>
            <a:r>
              <a:rPr lang="en-IN" dirty="0" err="1" smtClean="0"/>
              <a:t>cursor:pointer</a:t>
            </a:r>
            <a:r>
              <a:rPr lang="en-IN" dirty="0" smtClean="0"/>
              <a:t>; cursor can have more options too pointer and default are the most commonly used</a:t>
            </a:r>
          </a:p>
          <a:p>
            <a:r>
              <a:rPr lang="en-IN" dirty="0" smtClean="0"/>
              <a:t>To add a hover effect we can use the hover pseudo class we will also use the active pseudo class for situations when we keep mouse pressed on the button and change the background :white; and </a:t>
            </a:r>
            <a:r>
              <a:rPr lang="en-IN" dirty="0" err="1" smtClean="0"/>
              <a:t>color</a:t>
            </a:r>
            <a:r>
              <a:rPr lang="en-IN" dirty="0" smtClean="0"/>
              <a:t>:#0e4f1f;</a:t>
            </a:r>
          </a:p>
          <a:p>
            <a:endParaRPr lang="en-IN" dirty="0" smtClean="0"/>
          </a:p>
          <a:p>
            <a:endParaRPr lang="en-GB" dirty="0"/>
          </a:p>
        </p:txBody>
      </p:sp>
    </p:spTree>
    <p:extLst>
      <p:ext uri="{BB962C8B-B14F-4D97-AF65-F5344CB8AC3E}">
        <p14:creationId xmlns:p14="http://schemas.microsoft.com/office/powerpoint/2010/main" val="1527657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127"/>
            <a:ext cx="8596668" cy="623455"/>
          </a:xfrm>
        </p:spPr>
        <p:txBody>
          <a:bodyPr>
            <a:normAutofit fontScale="90000"/>
          </a:bodyPr>
          <a:lstStyle/>
          <a:p>
            <a:r>
              <a:rPr lang="en-IN" dirty="0" smtClean="0"/>
              <a:t>Understanding Outlines</a:t>
            </a:r>
            <a:endParaRPr lang="en-GB" dirty="0"/>
          </a:p>
        </p:txBody>
      </p:sp>
      <p:sp>
        <p:nvSpPr>
          <p:cNvPr id="3" name="Content Placeholder 2"/>
          <p:cNvSpPr>
            <a:spLocks noGrp="1"/>
          </p:cNvSpPr>
          <p:nvPr>
            <p:ph idx="1"/>
          </p:nvPr>
        </p:nvSpPr>
        <p:spPr>
          <a:xfrm>
            <a:off x="270164" y="706583"/>
            <a:ext cx="11689772" cy="5985162"/>
          </a:xfrm>
        </p:spPr>
        <p:txBody>
          <a:bodyPr>
            <a:normAutofit lnSpcReduction="10000"/>
          </a:bodyPr>
          <a:lstStyle/>
          <a:p>
            <a:r>
              <a:rPr lang="en-IN" dirty="0" smtClean="0"/>
              <a:t>If we want to check the applied styles on a button in a particular state like active or focus </a:t>
            </a:r>
            <a:r>
              <a:rPr lang="en-IN" dirty="0" err="1" smtClean="0"/>
              <a:t>etc</a:t>
            </a:r>
            <a:r>
              <a:rPr lang="en-IN" dirty="0" smtClean="0"/>
              <a:t> in </a:t>
            </a:r>
            <a:r>
              <a:rPr lang="en-IN" dirty="0" err="1" smtClean="0"/>
              <a:t>devtools</a:t>
            </a:r>
            <a:r>
              <a:rPr lang="en-IN" dirty="0" smtClean="0"/>
              <a:t> we can select the :</a:t>
            </a:r>
            <a:r>
              <a:rPr lang="en-IN" dirty="0" err="1" smtClean="0"/>
              <a:t>hov</a:t>
            </a:r>
            <a:r>
              <a:rPr lang="en-IN" dirty="0" smtClean="0"/>
              <a:t> pseudo class and then select the checkbox for </a:t>
            </a:r>
            <a:r>
              <a:rPr lang="en-IN" dirty="0" err="1" smtClean="0"/>
              <a:t>whwichever</a:t>
            </a:r>
            <a:r>
              <a:rPr lang="en-IN" dirty="0" smtClean="0"/>
              <a:t> state we want to view styles for</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We will notice that in focussed state the button has a slight blueish border like thing called outline</a:t>
            </a:r>
          </a:p>
          <a:p>
            <a:r>
              <a:rPr lang="en-IN" dirty="0" smtClean="0"/>
              <a:t>Outline is something comparable to a border but it is not part of the box model ,outline is actually a border like thing that is applied before the margin and after the border</a:t>
            </a:r>
          </a:p>
          <a:p>
            <a:r>
              <a:rPr lang="en-IN" dirty="0" smtClean="0"/>
              <a:t>We can set a different style for outline or remove it as per requirement for now on lets remove it by creating a pseudo selector for focus and setting outline to none.  .</a:t>
            </a:r>
            <a:r>
              <a:rPr lang="en-IN" dirty="0" err="1" smtClean="0"/>
              <a:t>button:focus</a:t>
            </a:r>
            <a:r>
              <a:rPr lang="en-IN" dirty="0" smtClean="0"/>
              <a:t>{ </a:t>
            </a:r>
            <a:r>
              <a:rPr lang="en-IN" dirty="0" err="1" smtClean="0"/>
              <a:t>outline:none</a:t>
            </a:r>
            <a:r>
              <a:rPr lang="en-IN" dirty="0" smtClean="0"/>
              <a:t>;}</a:t>
            </a:r>
          </a:p>
          <a:p>
            <a:endParaRPr lang="en-GB" dirty="0"/>
          </a:p>
        </p:txBody>
      </p:sp>
      <p:pic>
        <p:nvPicPr>
          <p:cNvPr id="4" name="Picture 3"/>
          <p:cNvPicPr>
            <a:picLocks noChangeAspect="1"/>
          </p:cNvPicPr>
          <p:nvPr/>
        </p:nvPicPr>
        <p:blipFill>
          <a:blip r:embed="rId3"/>
          <a:stretch>
            <a:fillRect/>
          </a:stretch>
        </p:blipFill>
        <p:spPr>
          <a:xfrm>
            <a:off x="1623452" y="1398587"/>
            <a:ext cx="8030696" cy="3786477"/>
          </a:xfrm>
          <a:prstGeom prst="rect">
            <a:avLst/>
          </a:prstGeom>
        </p:spPr>
      </p:pic>
    </p:spTree>
    <p:extLst>
      <p:ext uri="{BB962C8B-B14F-4D97-AF65-F5344CB8AC3E}">
        <p14:creationId xmlns:p14="http://schemas.microsoft.com/office/powerpoint/2010/main" val="20459064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7110</TotalTime>
  <Words>12435</Words>
  <Application>Microsoft Office PowerPoint</Application>
  <PresentationFormat>Widescreen</PresentationFormat>
  <Paragraphs>783</Paragraphs>
  <Slides>78</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78</vt:i4>
      </vt:variant>
    </vt:vector>
  </HeadingPairs>
  <TitlesOfParts>
    <vt:vector size="85"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Selecting the Opposite with :not()</vt:lpstr>
      <vt:lpstr>CSS &amp; Browser Support</vt:lpstr>
      <vt:lpstr>Useful Links</vt:lpstr>
      <vt:lpstr>Section -5 -:Practicing The Basics </vt:lpstr>
      <vt:lpstr>Adding Style to our Plans</vt:lpstr>
      <vt:lpstr>Adding Style to our Plans</vt:lpstr>
      <vt:lpstr>Working on the Recommended Plan</vt:lpstr>
      <vt:lpstr>Box-shadow</vt:lpstr>
      <vt:lpstr>Color function</vt:lpstr>
      <vt:lpstr> Styling the Badge with "border-radius"</vt:lpstr>
      <vt:lpstr>Styling our List</vt:lpstr>
      <vt:lpstr>Working on the Title and the Price of our Packages</vt:lpstr>
      <vt:lpstr>Improving our Action Button</vt:lpstr>
      <vt:lpstr>Improving our Action Button</vt:lpstr>
      <vt:lpstr>Understanding Outlines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404</cp:revision>
  <dcterms:created xsi:type="dcterms:W3CDTF">2019-03-17T17:13:50Z</dcterms:created>
  <dcterms:modified xsi:type="dcterms:W3CDTF">2020-11-23T20:14:09Z</dcterms:modified>
</cp:coreProperties>
</file>