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417" r:id="rId55"/>
    <p:sldId id="418" r:id="rId56"/>
    <p:sldId id="419" r:id="rId57"/>
    <p:sldId id="420" r:id="rId58"/>
    <p:sldId id="421" r:id="rId59"/>
    <p:sldId id="422" r:id="rId60"/>
    <p:sldId id="423" r:id="rId61"/>
    <p:sldId id="424" r:id="rId62"/>
    <p:sldId id="425" r:id="rId63"/>
    <p:sldId id="426" r:id="rId64"/>
    <p:sldId id="427" r:id="rId65"/>
    <p:sldId id="428" r:id="rId66"/>
    <p:sldId id="429" r:id="rId67"/>
    <p:sldId id="430" r:id="rId68"/>
    <p:sldId id="431" r:id="rId69"/>
    <p:sldId id="432" r:id="rId70"/>
    <p:sldId id="433" r:id="rId71"/>
    <p:sldId id="434" r:id="rId72"/>
    <p:sldId id="435" r:id="rId73"/>
    <p:sldId id="436" r:id="rId74"/>
    <p:sldId id="437" r:id="rId75"/>
    <p:sldId id="268"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3E7"/>
    <a:srgbClr val="FFFF81"/>
    <a:srgbClr val="7E37B3"/>
    <a:srgbClr val="7131A1"/>
    <a:srgbClr val="F470EE"/>
    <a:srgbClr val="FFFFB3"/>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98" d="100"/>
          <a:sy n="98" d="100"/>
        </p:scale>
        <p:origin x="10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21/11/2020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p:txBody>
      </p:sp>
      <p:sp>
        <p:nvSpPr>
          <p:cNvPr id="4" name="Slide Number Placeholder 3"/>
          <p:cNvSpPr>
            <a:spLocks noGrp="1"/>
          </p:cNvSpPr>
          <p:nvPr>
            <p:ph type="sldNum" sz="quarter" idx="10"/>
          </p:nvPr>
        </p:nvSpPr>
        <p:spPr/>
        <p:txBody>
          <a:bodyPr/>
          <a:lstStyle/>
          <a:p>
            <a:fld id="{D3B79ED6-4970-4D84-B25C-F520A9D9210C}" type="slidenum">
              <a:rPr lang="en-GB" smtClean="0"/>
              <a:t>59</a:t>
            </a:fld>
            <a:endParaRPr lang="en-GB"/>
          </a:p>
        </p:txBody>
      </p:sp>
    </p:spTree>
    <p:extLst>
      <p:ext uri="{BB962C8B-B14F-4D97-AF65-F5344CB8AC3E}">
        <p14:creationId xmlns:p14="http://schemas.microsoft.com/office/powerpoint/2010/main" val="3762582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MultipleCssClassesAndCombinedSelector</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60</a:t>
            </a:fld>
            <a:endParaRPr lang="en-GB"/>
          </a:p>
        </p:txBody>
      </p:sp>
    </p:spTree>
    <p:extLst>
      <p:ext uri="{BB962C8B-B14F-4D97-AF65-F5344CB8AC3E}">
        <p14:creationId xmlns:p14="http://schemas.microsoft.com/office/powerpoint/2010/main" val="3481173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ClassesOrIds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61</a:t>
            </a:fld>
            <a:endParaRPr lang="en-GB"/>
          </a:p>
        </p:txBody>
      </p:sp>
    </p:spTree>
    <p:extLst>
      <p:ext uri="{BB962C8B-B14F-4D97-AF65-F5344CB8AC3E}">
        <p14:creationId xmlns:p14="http://schemas.microsoft.com/office/powerpoint/2010/main" val="1140852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Important</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62</a:t>
            </a:fld>
            <a:endParaRPr lang="en-GB"/>
          </a:p>
        </p:txBody>
      </p:sp>
    </p:spTree>
    <p:extLst>
      <p:ext uri="{BB962C8B-B14F-4D97-AF65-F5344CB8AC3E}">
        <p14:creationId xmlns:p14="http://schemas.microsoft.com/office/powerpoint/2010/main" val="339070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notPseudoClass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63</a:t>
            </a:fld>
            <a:endParaRPr lang="en-GB"/>
          </a:p>
        </p:txBody>
      </p:sp>
    </p:spTree>
    <p:extLst>
      <p:ext uri="{BB962C8B-B14F-4D97-AF65-F5344CB8AC3E}">
        <p14:creationId xmlns:p14="http://schemas.microsoft.com/office/powerpoint/2010/main" val="3972308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BrowserSupport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64</a:t>
            </a:fld>
            <a:endParaRPr lang="en-GB"/>
          </a:p>
        </p:txBody>
      </p:sp>
    </p:spTree>
    <p:extLst>
      <p:ext uri="{BB962C8B-B14F-4D97-AF65-F5344CB8AC3E}">
        <p14:creationId xmlns:p14="http://schemas.microsoft.com/office/powerpoint/2010/main" val="2308193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GB" sz="1200" kern="1200" dirty="0" err="1" smtClean="0">
                <a:solidFill>
                  <a:schemeClr val="tx1"/>
                </a:solidFill>
                <a:latin typeface="+mn-lt"/>
                <a:ea typeface="+mn-ea"/>
                <a:cs typeface="+mn-cs"/>
              </a:rPr>
              <a:t>MoreOnSelectorsAndCssFeatures</a:t>
            </a:r>
            <a:endParaRPr lang="en-IN" dirty="0" smtClean="0"/>
          </a:p>
          <a:p>
            <a:r>
              <a:rPr lang="en-IN" dirty="0" smtClean="0"/>
              <a:t>Commit : </a:t>
            </a:r>
            <a:r>
              <a:rPr lang="en-IN" dirty="0" err="1" smtClean="0"/>
              <a:t>UsefulLinks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65</a:t>
            </a:fld>
            <a:endParaRPr lang="en-GB"/>
          </a:p>
        </p:txBody>
      </p:sp>
    </p:spTree>
    <p:extLst>
      <p:ext uri="{BB962C8B-B14F-4D97-AF65-F5344CB8AC3E}">
        <p14:creationId xmlns:p14="http://schemas.microsoft.com/office/powerpoint/2010/main" val="292342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InitialCommit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66</a:t>
            </a:fld>
            <a:endParaRPr lang="en-GB"/>
          </a:p>
        </p:txBody>
      </p:sp>
    </p:spTree>
    <p:extLst>
      <p:ext uri="{BB962C8B-B14F-4D97-AF65-F5344CB8AC3E}">
        <p14:creationId xmlns:p14="http://schemas.microsoft.com/office/powerpoint/2010/main" val="1653550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67</a:t>
            </a:fld>
            <a:endParaRPr lang="en-GB"/>
          </a:p>
        </p:txBody>
      </p:sp>
    </p:spTree>
    <p:extLst>
      <p:ext uri="{BB962C8B-B14F-4D97-AF65-F5344CB8AC3E}">
        <p14:creationId xmlns:p14="http://schemas.microsoft.com/office/powerpoint/2010/main" val="142942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StylingPlans</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68</a:t>
            </a:fld>
            <a:endParaRPr lang="en-GB"/>
          </a:p>
        </p:txBody>
      </p:sp>
    </p:spTree>
    <p:extLst>
      <p:ext uri="{BB962C8B-B14F-4D97-AF65-F5344CB8AC3E}">
        <p14:creationId xmlns:p14="http://schemas.microsoft.com/office/powerpoint/2010/main" val="216824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69</a:t>
            </a:fld>
            <a:endParaRPr lang="en-GB"/>
          </a:p>
        </p:txBody>
      </p:sp>
    </p:spTree>
    <p:extLst>
      <p:ext uri="{BB962C8B-B14F-4D97-AF65-F5344CB8AC3E}">
        <p14:creationId xmlns:p14="http://schemas.microsoft.com/office/powerpoint/2010/main" val="3952707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70</a:t>
            </a:fld>
            <a:endParaRPr lang="en-GB"/>
          </a:p>
        </p:txBody>
      </p:sp>
    </p:spTree>
    <p:extLst>
      <p:ext uri="{BB962C8B-B14F-4D97-AF65-F5344CB8AC3E}">
        <p14:creationId xmlns:p14="http://schemas.microsoft.com/office/powerpoint/2010/main" val="3286532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https://css-tricks.com/almanac/properties/b/box-shadow/</a:t>
            </a:r>
          </a:p>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RecomendedPlan</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71</a:t>
            </a:fld>
            <a:endParaRPr lang="en-GB"/>
          </a:p>
        </p:txBody>
      </p:sp>
    </p:spTree>
    <p:extLst>
      <p:ext uri="{BB962C8B-B14F-4D97-AF65-F5344CB8AC3E}">
        <p14:creationId xmlns:p14="http://schemas.microsoft.com/office/powerpoint/2010/main" val="2849824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StylingTheBadge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72</a:t>
            </a:fld>
            <a:endParaRPr lang="en-GB"/>
          </a:p>
        </p:txBody>
      </p:sp>
    </p:spTree>
    <p:extLst>
      <p:ext uri="{BB962C8B-B14F-4D97-AF65-F5344CB8AC3E}">
        <p14:creationId xmlns:p14="http://schemas.microsoft.com/office/powerpoint/2010/main" val="29463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StylingTheList</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73</a:t>
            </a:fld>
            <a:endParaRPr lang="en-GB"/>
          </a:p>
        </p:txBody>
      </p:sp>
    </p:spTree>
    <p:extLst>
      <p:ext uri="{BB962C8B-B14F-4D97-AF65-F5344CB8AC3E}">
        <p14:creationId xmlns:p14="http://schemas.microsoft.com/office/powerpoint/2010/main" val="4164729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Branch :</a:t>
            </a:r>
            <a:r>
              <a:rPr lang="en-IN" sz="1200" kern="1200" dirty="0" err="1" smtClean="0">
                <a:solidFill>
                  <a:schemeClr val="tx1"/>
                </a:solidFill>
                <a:latin typeface="+mn-lt"/>
                <a:ea typeface="+mn-ea"/>
                <a:cs typeface="+mn-cs"/>
              </a:rPr>
              <a:t>PracticingTheBasics</a:t>
            </a:r>
            <a:endParaRPr lang="en-IN" dirty="0" smtClean="0"/>
          </a:p>
          <a:p>
            <a:r>
              <a:rPr lang="en-IN" dirty="0" smtClean="0"/>
              <a:t>Commit : </a:t>
            </a:r>
            <a:r>
              <a:rPr lang="en-IN" dirty="0" err="1" smtClean="0"/>
              <a:t>TitleAndPrice</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74</a:t>
            </a:fld>
            <a:endParaRPr lang="en-GB"/>
          </a:p>
        </p:txBody>
      </p:sp>
    </p:spTree>
    <p:extLst>
      <p:ext uri="{BB962C8B-B14F-4D97-AF65-F5344CB8AC3E}">
        <p14:creationId xmlns:p14="http://schemas.microsoft.com/office/powerpoint/2010/main" val="348763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21/11/2020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21/11/2020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21/11/2020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21/11/2020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21/11/2020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21/11/2020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www.canius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stackoverflow.com/questions/12889362/difference-between-id-and-class-in-css-and-when-to-use-it"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aniuse.com/" TargetMode="External"/><Relationship Id="rId5" Type="http://schemas.openxmlformats.org/officeDocument/2006/relationships/hyperlink" Target="https://developer.mozilla.org/en-US/docs/Web/CSS/:not" TargetMode="External"/><Relationship Id="rId4" Type="http://schemas.openxmlformats.org/officeDocument/2006/relationships/hyperlink" Target="https://css-tricks.com/when-using-important-is-the-right-choice/"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61" y="152400"/>
            <a:ext cx="8596668" cy="751609"/>
          </a:xfrm>
        </p:spPr>
        <p:txBody>
          <a:bodyPr/>
          <a:lstStyle/>
          <a:p>
            <a:r>
              <a:rPr lang="en-GB" dirty="0"/>
              <a:t>Adding &amp; Styling a CTA-Button</a:t>
            </a:r>
          </a:p>
        </p:txBody>
      </p:sp>
      <p:sp>
        <p:nvSpPr>
          <p:cNvPr id="3" name="Content Placeholder 2"/>
          <p:cNvSpPr>
            <a:spLocks noGrp="1"/>
          </p:cNvSpPr>
          <p:nvPr>
            <p:ph idx="1"/>
          </p:nvPr>
        </p:nvSpPr>
        <p:spPr>
          <a:xfrm>
            <a:off x="677334" y="1059873"/>
            <a:ext cx="10679930" cy="5527963"/>
          </a:xfrm>
        </p:spPr>
        <p:txBody>
          <a:bodyPr>
            <a:normAutofit lnSpcReduction="10000"/>
          </a:bodyPr>
          <a:lstStyle/>
          <a:p>
            <a:r>
              <a:rPr lang="en-IN" dirty="0" smtClean="0"/>
              <a:t>The start hosting link that we have is actually the main link for our web hosting portal its kind of a CTA(call to action) button and must therefore stand out of the rest.</a:t>
            </a:r>
          </a:p>
          <a:p>
            <a:r>
              <a:rPr lang="en-IN" dirty="0" smtClean="0"/>
              <a:t>To style this link separately lets add another class to </a:t>
            </a:r>
            <a:r>
              <a:rPr lang="en-IN" dirty="0" err="1" smtClean="0"/>
              <a:t>it.So</a:t>
            </a:r>
            <a:r>
              <a:rPr lang="en-IN" dirty="0" smtClean="0"/>
              <a:t> here it is worth remembering that we can add multiple classes to an element we will name the class main-</a:t>
            </a:r>
            <a:r>
              <a:rPr lang="en-IN" dirty="0" err="1" smtClean="0"/>
              <a:t>nav</a:t>
            </a:r>
            <a:r>
              <a:rPr lang="en-IN" dirty="0" smtClean="0"/>
              <a:t>__item—</a:t>
            </a:r>
            <a:r>
              <a:rPr lang="en-IN" dirty="0" err="1" smtClean="0"/>
              <a:t>cta</a:t>
            </a:r>
            <a:r>
              <a:rPr lang="en-IN" dirty="0" smtClean="0"/>
              <a:t>.</a:t>
            </a:r>
          </a:p>
          <a:p>
            <a:r>
              <a:rPr lang="en-IN" dirty="0" smtClean="0"/>
              <a:t>This name is again following </a:t>
            </a:r>
            <a:r>
              <a:rPr lang="en-IN" dirty="0" err="1" smtClean="0"/>
              <a:t>bem</a:t>
            </a:r>
            <a:r>
              <a:rPr lang="en-IN" dirty="0" smtClean="0"/>
              <a:t> –</a:t>
            </a:r>
            <a:r>
              <a:rPr lang="en-IN" dirty="0" err="1" smtClean="0"/>
              <a:t>cta</a:t>
            </a:r>
            <a:r>
              <a:rPr lang="en-IN" dirty="0" smtClean="0"/>
              <a:t> specifies it has a special state called </a:t>
            </a:r>
            <a:r>
              <a:rPr lang="en-IN" dirty="0" err="1" smtClean="0"/>
              <a:t>cta</a:t>
            </a:r>
            <a:endParaRPr lang="en-IN" dirty="0" smtClean="0"/>
          </a:p>
          <a:p>
            <a:r>
              <a:rPr lang="en-IN" dirty="0" smtClean="0"/>
              <a:t>To give multiple classes  to an element we just separate them with a   whitespace</a:t>
            </a:r>
          </a:p>
          <a:p>
            <a:r>
              <a:rPr lang="en-IN" dirty="0"/>
              <a:t>Add a class selector for this class to our main.css </a:t>
            </a:r>
            <a:r>
              <a:rPr lang="en-IN" dirty="0" smtClean="0"/>
              <a:t>file and using </a:t>
            </a:r>
            <a:r>
              <a:rPr lang="en-IN" dirty="0" err="1" smtClean="0"/>
              <a:t>combinator</a:t>
            </a:r>
            <a:r>
              <a:rPr lang="en-IN" dirty="0" smtClean="0"/>
              <a:t> target the &lt;a&gt; tag in this class</a:t>
            </a:r>
          </a:p>
          <a:p>
            <a:r>
              <a:rPr lang="en-IN" dirty="0" smtClean="0"/>
              <a:t>Now since the selector .main-</a:t>
            </a:r>
            <a:r>
              <a:rPr lang="en-IN" dirty="0" err="1" smtClean="0"/>
              <a:t>nav</a:t>
            </a:r>
            <a:r>
              <a:rPr lang="en-IN" dirty="0" smtClean="0"/>
              <a:t>__item a </a:t>
            </a:r>
            <a:r>
              <a:rPr lang="en-IN" dirty="0" err="1" smtClean="0"/>
              <a:t>ans</a:t>
            </a:r>
            <a:r>
              <a:rPr lang="en-IN" dirty="0" smtClean="0"/>
              <a:t> .main-</a:t>
            </a:r>
            <a:r>
              <a:rPr lang="en-IN" dirty="0" err="1" smtClean="0"/>
              <a:t>nav</a:t>
            </a:r>
            <a:r>
              <a:rPr lang="en-IN" dirty="0" smtClean="0"/>
              <a:t>__item—</a:t>
            </a:r>
            <a:r>
              <a:rPr lang="en-IN" dirty="0" err="1" smtClean="0"/>
              <a:t>cta</a:t>
            </a:r>
            <a:r>
              <a:rPr lang="en-IN" dirty="0" smtClean="0"/>
              <a:t> a both have same specificity as they both start with a class and then have a descendant child to override styles in our new selector we need to add it after the first selector to override rules in it.</a:t>
            </a:r>
          </a:p>
          <a:p>
            <a:r>
              <a:rPr lang="en-IN" dirty="0" smtClean="0"/>
              <a:t>So now lets add a </a:t>
            </a:r>
            <a:r>
              <a:rPr lang="en-IN" dirty="0" err="1" smtClean="0"/>
              <a:t>color:white,background</a:t>
            </a:r>
            <a:r>
              <a:rPr lang="en-IN" dirty="0" smtClean="0"/>
              <a:t>:#ffib68,padding 8px 16px and we will also add a new rule border-radius:8px this will give a round edge to the border</a:t>
            </a:r>
          </a:p>
          <a:p>
            <a:r>
              <a:rPr lang="en-IN" dirty="0" smtClean="0"/>
              <a:t>Also we need to change the hover and active effects so we will add a selector </a:t>
            </a:r>
            <a:r>
              <a:rPr lang="en-IN" dirty="0" err="1" smtClean="0"/>
              <a:t>eith</a:t>
            </a:r>
            <a:r>
              <a:rPr lang="en-IN" dirty="0" smtClean="0"/>
              <a:t> pseudo classes .main-</a:t>
            </a:r>
            <a:r>
              <a:rPr lang="en-IN" dirty="0" err="1" smtClean="0"/>
              <a:t>nav</a:t>
            </a:r>
            <a:r>
              <a:rPr lang="en-IN" dirty="0" smtClean="0"/>
              <a:t>__item—</a:t>
            </a:r>
            <a:r>
              <a:rPr lang="en-IN" dirty="0" err="1" smtClean="0"/>
              <a:t>cta</a:t>
            </a:r>
            <a:r>
              <a:rPr lang="en-IN" dirty="0" smtClean="0"/>
              <a:t> a:hover,</a:t>
            </a:r>
            <a:r>
              <a:rPr lang="en-IN" dirty="0"/>
              <a:t> .main-</a:t>
            </a:r>
            <a:r>
              <a:rPr lang="en-IN" dirty="0" err="1"/>
              <a:t>nav</a:t>
            </a:r>
            <a:r>
              <a:rPr lang="en-IN" dirty="0"/>
              <a:t>__item—</a:t>
            </a:r>
            <a:r>
              <a:rPr lang="en-IN" dirty="0" err="1"/>
              <a:t>cta</a:t>
            </a:r>
            <a:r>
              <a:rPr lang="en-IN" dirty="0"/>
              <a:t> </a:t>
            </a:r>
            <a:r>
              <a:rPr lang="en-IN" dirty="0" smtClean="0"/>
              <a:t>a:active and add </a:t>
            </a:r>
            <a:r>
              <a:rPr lang="en-IN" dirty="0" err="1" smtClean="0"/>
              <a:t>color</a:t>
            </a:r>
            <a:r>
              <a:rPr lang="en-IN" dirty="0" smtClean="0"/>
              <a:t> :#ff1b68, background :white </a:t>
            </a:r>
            <a:r>
              <a:rPr lang="en-IN" dirty="0" err="1" smtClean="0"/>
              <a:t>ie</a:t>
            </a:r>
            <a:r>
              <a:rPr lang="en-IN" dirty="0" smtClean="0"/>
              <a:t> we swap the background and text </a:t>
            </a:r>
            <a:r>
              <a:rPr lang="en-IN" dirty="0" err="1" smtClean="0"/>
              <a:t>color</a:t>
            </a:r>
            <a:r>
              <a:rPr lang="en-IN" dirty="0" smtClean="0"/>
              <a:t> on hover we will also remove the border by setting </a:t>
            </a:r>
            <a:r>
              <a:rPr lang="en-IN" dirty="0" err="1" smtClean="0"/>
              <a:t>border:none</a:t>
            </a:r>
            <a:r>
              <a:rPr lang="en-IN" dirty="0" smtClean="0"/>
              <a:t> so that we don’t get that white border effect in this.</a:t>
            </a:r>
            <a:endParaRPr lang="en-IN" dirty="0"/>
          </a:p>
          <a:p>
            <a:endParaRPr lang="en-GB" dirty="0"/>
          </a:p>
        </p:txBody>
      </p:sp>
    </p:spTree>
    <p:extLst>
      <p:ext uri="{BB962C8B-B14F-4D97-AF65-F5344CB8AC3E}">
        <p14:creationId xmlns:p14="http://schemas.microsoft.com/office/powerpoint/2010/main" val="32689976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198" y="100445"/>
            <a:ext cx="10752666" cy="658091"/>
          </a:xfrm>
        </p:spPr>
        <p:txBody>
          <a:bodyPr/>
          <a:lstStyle/>
          <a:p>
            <a:r>
              <a:rPr lang="en-IN" dirty="0"/>
              <a:t>Adding a Background Image to our Project</a:t>
            </a:r>
            <a:endParaRPr lang="en-GB" dirty="0"/>
          </a:p>
        </p:txBody>
      </p:sp>
      <p:sp>
        <p:nvSpPr>
          <p:cNvPr id="3" name="Content Placeholder 2"/>
          <p:cNvSpPr>
            <a:spLocks noGrp="1"/>
          </p:cNvSpPr>
          <p:nvPr>
            <p:ph idx="1"/>
          </p:nvPr>
        </p:nvSpPr>
        <p:spPr>
          <a:xfrm>
            <a:off x="677333" y="1039091"/>
            <a:ext cx="11199475" cy="5002271"/>
          </a:xfrm>
        </p:spPr>
        <p:txBody>
          <a:bodyPr/>
          <a:lstStyle/>
          <a:p>
            <a:r>
              <a:rPr lang="en-IN" dirty="0" smtClean="0"/>
              <a:t>So lets add an image as a background for the large pink area</a:t>
            </a:r>
          </a:p>
          <a:p>
            <a:r>
              <a:rPr lang="en-IN" dirty="0" smtClean="0"/>
              <a:t>I have already added the image to section3 folder with the name freedom.jpg</a:t>
            </a:r>
          </a:p>
          <a:p>
            <a:r>
              <a:rPr lang="en-IN" dirty="0" smtClean="0"/>
              <a:t>Lets add this image as </a:t>
            </a:r>
            <a:r>
              <a:rPr lang="en-IN" dirty="0" err="1" smtClean="0"/>
              <a:t>abackground</a:t>
            </a:r>
            <a:r>
              <a:rPr lang="en-IN" dirty="0" smtClean="0"/>
              <a:t> in our #product-overview selector</a:t>
            </a:r>
          </a:p>
          <a:p>
            <a:r>
              <a:rPr lang="en-IN" dirty="0" smtClean="0"/>
              <a:t>To do this remove the </a:t>
            </a:r>
            <a:r>
              <a:rPr lang="en-IN" dirty="0" err="1" smtClean="0"/>
              <a:t>color</a:t>
            </a:r>
            <a:r>
              <a:rPr lang="en-IN" dirty="0" smtClean="0"/>
              <a:t> and use a </a:t>
            </a:r>
            <a:r>
              <a:rPr lang="en-IN" dirty="0" err="1" smtClean="0"/>
              <a:t>url</a:t>
            </a:r>
            <a:r>
              <a:rPr lang="en-IN" dirty="0" smtClean="0"/>
              <a:t>() helper method</a:t>
            </a:r>
          </a:p>
          <a:p>
            <a:r>
              <a:rPr lang="en-IN" dirty="0" smtClean="0"/>
              <a:t>This allows us to reference an image and use it as a background thereafter</a:t>
            </a:r>
          </a:p>
          <a:p>
            <a:r>
              <a:rPr lang="en-IN" dirty="0" err="1" smtClean="0"/>
              <a:t>url</a:t>
            </a:r>
            <a:r>
              <a:rPr lang="en-IN" dirty="0" smtClean="0"/>
              <a:t> takes in a string as a parameter </a:t>
            </a:r>
            <a:r>
              <a:rPr lang="en-IN" dirty="0" err="1" smtClean="0"/>
              <a:t>i.e</a:t>
            </a:r>
            <a:r>
              <a:rPr lang="en-IN" dirty="0" smtClean="0"/>
              <a:t> the path of the image we can give a local path or an http path</a:t>
            </a:r>
          </a:p>
          <a:p>
            <a:r>
              <a:rPr lang="en-IN" dirty="0" smtClean="0"/>
              <a:t>For local path if it is in same folder just give the name if it is in sub folder we need to pass the folder name as well</a:t>
            </a:r>
          </a:p>
          <a:p>
            <a:r>
              <a:rPr lang="en-IN" dirty="0" smtClean="0"/>
              <a:t>So in our case just </a:t>
            </a:r>
            <a:r>
              <a:rPr lang="en-IN" smtClean="0"/>
              <a:t>give freedom.jpg</a:t>
            </a:r>
            <a:endParaRPr lang="en-GB" dirty="0"/>
          </a:p>
        </p:txBody>
      </p:sp>
    </p:spTree>
    <p:extLst>
      <p:ext uri="{BB962C8B-B14F-4D97-AF65-F5344CB8AC3E}">
        <p14:creationId xmlns:p14="http://schemas.microsoft.com/office/powerpoint/2010/main" val="19272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5"/>
            <a:ext cx="8596668" cy="512618"/>
          </a:xfrm>
        </p:spPr>
        <p:txBody>
          <a:bodyPr>
            <a:normAutofit fontScale="90000"/>
          </a:bodyPr>
          <a:lstStyle/>
          <a:p>
            <a:r>
              <a:rPr lang="en-GB" dirty="0" smtClean="0"/>
              <a:t>Assignment</a:t>
            </a:r>
            <a:endParaRPr lang="en-GB" dirty="0"/>
          </a:p>
        </p:txBody>
      </p:sp>
      <p:sp>
        <p:nvSpPr>
          <p:cNvPr id="3" name="Content Placeholder 2"/>
          <p:cNvSpPr>
            <a:spLocks noGrp="1"/>
          </p:cNvSpPr>
          <p:nvPr>
            <p:ph idx="1"/>
          </p:nvPr>
        </p:nvSpPr>
        <p:spPr>
          <a:xfrm>
            <a:off x="677334" y="914401"/>
            <a:ext cx="10679930" cy="5126962"/>
          </a:xfrm>
        </p:spPr>
        <p:txBody>
          <a:bodyPr/>
          <a:lstStyle/>
          <a:p>
            <a:r>
              <a:rPr lang="en-IN" dirty="0"/>
              <a:t>Build a nice box (div) with some content (e.g. "I'm a box!"), padding, a border (style it as you want) and some margin.</a:t>
            </a:r>
          </a:p>
          <a:p>
            <a:r>
              <a:rPr lang="en-IN" dirty="0"/>
              <a:t>If you didn't do it already: Set different padding and margin for the four different sides of the box.</a:t>
            </a:r>
          </a:p>
          <a:p>
            <a:r>
              <a:rPr lang="en-IN" dirty="0"/>
              <a:t>Add the same box below the first box and note if you can identify any strange </a:t>
            </a:r>
            <a:r>
              <a:rPr lang="en-IN" dirty="0" err="1"/>
              <a:t>behavior</a:t>
            </a:r>
            <a:r>
              <a:rPr lang="en-IN" dirty="0"/>
              <a:t>.</a:t>
            </a:r>
          </a:p>
          <a:p>
            <a:r>
              <a:rPr lang="en-IN" dirty="0"/>
              <a:t>Give the first box a height of 100% of the window height.</a:t>
            </a:r>
          </a:p>
          <a:p>
            <a:r>
              <a:rPr lang="en-IN" dirty="0"/>
              <a:t>Set the first box back to a more reasonable height of 300px and set its width to 50%.</a:t>
            </a:r>
          </a:p>
          <a:p>
            <a:r>
              <a:rPr lang="en-IN" dirty="0"/>
              <a:t>Set same height and width for second box also and Position the two boxes next to each other.</a:t>
            </a:r>
          </a:p>
          <a:p>
            <a:r>
              <a:rPr lang="en-IN" dirty="0"/>
              <a:t>"Hide" box number 1 and see how that changes the page.</a:t>
            </a:r>
          </a:p>
          <a:p>
            <a:r>
              <a:rPr lang="en-IN" dirty="0"/>
              <a:t>Add a hover effect to the </a:t>
            </a:r>
            <a:r>
              <a:rPr lang="en-IN" dirty="0" err="1"/>
              <a:t>the</a:t>
            </a:r>
            <a:r>
              <a:rPr lang="en-IN" dirty="0"/>
              <a:t> LAST div element. Use pseudo-classes for that.</a:t>
            </a:r>
            <a:endParaRPr lang="en-GB" dirty="0"/>
          </a:p>
        </p:txBody>
      </p:sp>
    </p:spTree>
    <p:extLst>
      <p:ext uri="{BB962C8B-B14F-4D97-AF65-F5344CB8AC3E}">
        <p14:creationId xmlns:p14="http://schemas.microsoft.com/office/powerpoint/2010/main" val="2662368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Useful Links</a:t>
            </a:r>
            <a:endParaRPr lang="en-GB" dirty="0"/>
          </a:p>
        </p:txBody>
      </p:sp>
      <p:sp>
        <p:nvSpPr>
          <p:cNvPr id="3" name="Content Placeholder 2"/>
          <p:cNvSpPr>
            <a:spLocks noGrp="1"/>
          </p:cNvSpPr>
          <p:nvPr>
            <p:ph idx="1"/>
          </p:nvPr>
        </p:nvSpPr>
        <p:spPr>
          <a:xfrm>
            <a:off x="677333" y="1194955"/>
            <a:ext cx="11178693" cy="4846407"/>
          </a:xfrm>
        </p:spPr>
        <p:txBody>
          <a:bodyPr/>
          <a:lstStyle/>
          <a:p>
            <a:endParaRPr lang="en-IN" dirty="0"/>
          </a:p>
          <a:p>
            <a:r>
              <a:rPr lang="en-IN" dirty="0"/>
              <a:t>CSS Box Model: https://</a:t>
            </a:r>
            <a:r>
              <a:rPr lang="en-IN" dirty="0" smtClean="0"/>
              <a:t>developer.mozilla.org/en-US/docs/Learn/CSS/Introduction_to_CSS/Box_model</a:t>
            </a:r>
            <a:endParaRPr lang="en-IN" dirty="0"/>
          </a:p>
          <a:p>
            <a:r>
              <a:rPr lang="en-IN" dirty="0"/>
              <a:t>box-sizing : https://</a:t>
            </a:r>
            <a:r>
              <a:rPr lang="en-IN" dirty="0" smtClean="0"/>
              <a:t>developer.mozilla.org/en-US/docs/Web/CSS/box-sizing</a:t>
            </a:r>
            <a:endParaRPr lang="en-IN" dirty="0"/>
          </a:p>
          <a:p>
            <a:r>
              <a:rPr lang="en-IN" dirty="0"/>
              <a:t>More on height &amp; width: https://www.w3schools.com/css/css_dimension.asp</a:t>
            </a:r>
          </a:p>
          <a:p>
            <a:r>
              <a:rPr lang="en-IN" dirty="0"/>
              <a:t>The display  Property: https://developer.mozilla.org/en-US/docs/Web/CSS/display</a:t>
            </a:r>
          </a:p>
          <a:p>
            <a:r>
              <a:rPr lang="en-IN" dirty="0"/>
              <a:t>Pseudo Classes on the MDN: https://developer.mozilla.org/en-US/docs/Web/CSS/Pseudo-classes</a:t>
            </a:r>
          </a:p>
          <a:p>
            <a:r>
              <a:rPr lang="en-IN" dirty="0"/>
              <a:t>Dive deeper into Pseudo Elements: https://developer.mozilla.org/en-US/docs/Web/CSS/Pseudo-elements</a:t>
            </a:r>
          </a:p>
          <a:p>
            <a:endParaRPr lang="en-IN" dirty="0"/>
          </a:p>
          <a:p>
            <a:endParaRPr lang="en-GB" dirty="0"/>
          </a:p>
        </p:txBody>
      </p:sp>
    </p:spTree>
    <p:extLst>
      <p:ext uri="{BB962C8B-B14F-4D97-AF65-F5344CB8AC3E}">
        <p14:creationId xmlns:p14="http://schemas.microsoft.com/office/powerpoint/2010/main" val="19582386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a:t>
            </a:r>
            <a:r>
              <a:rPr lang="en-IN" dirty="0"/>
              <a:t>-4 -:More on Selectors &amp; CSS Features</a:t>
            </a:r>
            <a:endParaRPr lang="en-GB" dirty="0"/>
          </a:p>
        </p:txBody>
      </p:sp>
    </p:spTree>
    <p:extLst>
      <p:ext uri="{BB962C8B-B14F-4D97-AF65-F5344CB8AC3E}">
        <p14:creationId xmlns:p14="http://schemas.microsoft.com/office/powerpoint/2010/main" val="33005851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1618"/>
            <a:ext cx="10368202" cy="658091"/>
          </a:xfrm>
        </p:spPr>
        <p:txBody>
          <a:bodyPr/>
          <a:lstStyle/>
          <a:p>
            <a:r>
              <a:rPr lang="en-IN" dirty="0"/>
              <a:t>Using Multiple CSS Classes &amp; Combined Selectors</a:t>
            </a:r>
            <a:endParaRPr lang="en-GB" dirty="0"/>
          </a:p>
        </p:txBody>
      </p:sp>
      <p:sp>
        <p:nvSpPr>
          <p:cNvPr id="3" name="Content Placeholder 2"/>
          <p:cNvSpPr>
            <a:spLocks noGrp="1"/>
          </p:cNvSpPr>
          <p:nvPr>
            <p:ph idx="1"/>
          </p:nvPr>
        </p:nvSpPr>
        <p:spPr>
          <a:xfrm>
            <a:off x="677334" y="903289"/>
            <a:ext cx="10939702" cy="5954711"/>
          </a:xfrm>
        </p:spPr>
        <p:txBody>
          <a:bodyPr>
            <a:normAutofit fontScale="92500" lnSpcReduction="1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pPr marL="0" indent="0">
              <a:buNone/>
            </a:pPr>
            <a:endParaRPr lang="en-IN" dirty="0"/>
          </a:p>
          <a:p>
            <a:pPr marL="0" indent="0">
              <a:buNone/>
            </a:pPr>
            <a:endParaRPr lang="en-IN" dirty="0" smtClean="0"/>
          </a:p>
          <a:p>
            <a:r>
              <a:rPr lang="en-IN" dirty="0" smtClean="0"/>
              <a:t>We can use Multiple classes on one element</a:t>
            </a:r>
          </a:p>
          <a:p>
            <a:r>
              <a:rPr lang="en-IN" dirty="0" smtClean="0"/>
              <a:t>So the two rules here will be applied on the element and in case of a conflicting rule normal specificity and ordering rules will hold.</a:t>
            </a:r>
          </a:p>
          <a:p>
            <a:r>
              <a:rPr lang="en-IN" dirty="0" smtClean="0"/>
              <a:t>In the second selector we will notice that there is no space between the tag(a) and class(active) in </a:t>
            </a:r>
            <a:r>
              <a:rPr lang="en-IN" dirty="0" err="1" smtClean="0"/>
              <a:t>css</a:t>
            </a:r>
            <a:r>
              <a:rPr lang="en-IN" dirty="0" smtClean="0"/>
              <a:t> they are separated by a dot(.).This is not a </a:t>
            </a:r>
            <a:r>
              <a:rPr lang="en-IN" dirty="0" err="1" smtClean="0"/>
              <a:t>combinator</a:t>
            </a:r>
            <a:r>
              <a:rPr lang="en-IN" dirty="0" smtClean="0"/>
              <a:t> it is used to target an anchor tag which has the active </a:t>
            </a:r>
            <a:r>
              <a:rPr lang="en-IN" dirty="0" err="1" smtClean="0"/>
              <a:t>class.This</a:t>
            </a:r>
            <a:r>
              <a:rPr lang="en-IN" dirty="0" smtClean="0"/>
              <a:t> concept is not limited to </a:t>
            </a:r>
            <a:r>
              <a:rPr lang="en-IN" dirty="0" err="1" smtClean="0"/>
              <a:t>tag.class</a:t>
            </a:r>
            <a:r>
              <a:rPr lang="en-IN" dirty="0" smtClean="0"/>
              <a:t> selector we can combine </a:t>
            </a:r>
            <a:r>
              <a:rPr lang="en-IN" dirty="0" err="1" smtClean="0"/>
              <a:t>class.class</a:t>
            </a:r>
            <a:r>
              <a:rPr lang="en-IN" dirty="0" smtClean="0"/>
              <a:t> or </a:t>
            </a:r>
            <a:r>
              <a:rPr lang="en-IN" dirty="0" err="1" smtClean="0"/>
              <a:t>tag.class.class</a:t>
            </a:r>
            <a:r>
              <a:rPr lang="en-IN" dirty="0"/>
              <a:t> </a:t>
            </a:r>
            <a:r>
              <a:rPr lang="en-IN" dirty="0" smtClean="0"/>
              <a:t>, class.id  </a:t>
            </a:r>
            <a:r>
              <a:rPr lang="en-IN" dirty="0" err="1" smtClean="0"/>
              <a:t>etc</a:t>
            </a:r>
            <a:r>
              <a:rPr lang="en-IN" dirty="0" smtClean="0"/>
              <a:t> this concept is called selector </a:t>
            </a:r>
            <a:r>
              <a:rPr lang="en-IN" dirty="0" err="1" smtClean="0"/>
              <a:t>chaining.here</a:t>
            </a:r>
            <a:r>
              <a:rPr lang="en-IN" dirty="0" smtClean="0"/>
              <a:t> the difference to </a:t>
            </a:r>
            <a:r>
              <a:rPr lang="en-IN" dirty="0" err="1" smtClean="0"/>
              <a:t>combinator</a:t>
            </a:r>
            <a:r>
              <a:rPr lang="en-IN" dirty="0" smtClean="0"/>
              <a:t> is that the different parts of the </a:t>
            </a:r>
            <a:r>
              <a:rPr lang="en-IN" dirty="0" err="1" smtClean="0"/>
              <a:t>selctor</a:t>
            </a:r>
            <a:r>
              <a:rPr lang="en-IN" dirty="0" smtClean="0"/>
              <a:t> are not nested they are essentially pointing to same element</a:t>
            </a:r>
            <a:endParaRPr lang="en-GB" dirty="0"/>
          </a:p>
        </p:txBody>
      </p:sp>
      <p:sp>
        <p:nvSpPr>
          <p:cNvPr id="4" name="Rectangle 3"/>
          <p:cNvSpPr/>
          <p:nvPr/>
        </p:nvSpPr>
        <p:spPr>
          <a:xfrm>
            <a:off x="3700126" y="2034820"/>
            <a:ext cx="4322618" cy="2015837"/>
          </a:xfrm>
          <a:prstGeom prst="rect">
            <a:avLst/>
          </a:prstGeom>
          <a:solidFill>
            <a:srgbClr val="FFFF8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solidFill>
                  <a:schemeClr val="tx1"/>
                </a:solidFill>
              </a:rPr>
              <a:t>&lt;div</a:t>
            </a:r>
            <a:r>
              <a:rPr lang="en-IN" dirty="0" smtClean="0">
                <a:solidFill>
                  <a:schemeClr val="tx1"/>
                </a:solidFill>
              </a:rPr>
              <a:t> class=“class1 class2”  &gt;</a:t>
            </a:r>
          </a:p>
          <a:p>
            <a:pPr algn="ctr"/>
            <a:endParaRPr lang="en-IN" dirty="0">
              <a:solidFill>
                <a:schemeClr val="tx1"/>
              </a:solidFill>
            </a:endParaRPr>
          </a:p>
          <a:p>
            <a:pPr algn="ctr"/>
            <a:r>
              <a:rPr lang="en-IN" dirty="0" smtClean="0">
                <a:solidFill>
                  <a:schemeClr val="tx1"/>
                </a:solidFill>
              </a:rPr>
              <a:t>&lt;a </a:t>
            </a:r>
            <a:r>
              <a:rPr lang="en-IN" dirty="0" err="1" smtClean="0">
                <a:solidFill>
                  <a:schemeClr val="tx1"/>
                </a:solidFill>
              </a:rPr>
              <a:t>href</a:t>
            </a:r>
            <a:r>
              <a:rPr lang="en-IN" dirty="0" smtClean="0">
                <a:solidFill>
                  <a:schemeClr val="tx1"/>
                </a:solidFill>
              </a:rPr>
              <a:t>=“#” class=“active”  &gt;</a:t>
            </a:r>
            <a:endParaRPr lang="en-GB" dirty="0">
              <a:solidFill>
                <a:schemeClr val="tx1"/>
              </a:solidFill>
            </a:endParaRPr>
          </a:p>
        </p:txBody>
      </p:sp>
      <p:sp>
        <p:nvSpPr>
          <p:cNvPr id="5" name="Rectangle 4"/>
          <p:cNvSpPr/>
          <p:nvPr/>
        </p:nvSpPr>
        <p:spPr>
          <a:xfrm>
            <a:off x="5517574" y="2586617"/>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0"/>
          </p:cNvCxnSpPr>
          <p:nvPr/>
        </p:nvCxnSpPr>
        <p:spPr>
          <a:xfrm flipV="1">
            <a:off x="6307283" y="1713780"/>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3054927" y="1719695"/>
            <a:ext cx="3252356" cy="10652"/>
          </a:xfrm>
          <a:prstGeom prst="line">
            <a:avLst/>
          </a:prstGeom>
          <a:ln w="25400"/>
        </p:spPr>
        <p:style>
          <a:lnRef idx="1">
            <a:schemeClr val="dk1"/>
          </a:lnRef>
          <a:fillRef idx="0">
            <a:schemeClr val="dk1"/>
          </a:fillRef>
          <a:effectRef idx="0">
            <a:schemeClr val="dk1"/>
          </a:effectRef>
          <a:fontRef idx="minor">
            <a:schemeClr val="tx1"/>
          </a:fontRef>
        </p:style>
      </p:cxnSp>
      <p:sp>
        <p:nvSpPr>
          <p:cNvPr id="11" name="Rectangle 10"/>
          <p:cNvSpPr/>
          <p:nvPr/>
        </p:nvSpPr>
        <p:spPr>
          <a:xfrm>
            <a:off x="904009" y="1246190"/>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.class1 {…}</a:t>
            </a:r>
          </a:p>
          <a:p>
            <a:pPr algn="ctr"/>
            <a:endParaRPr lang="en-IN" dirty="0" smtClean="0">
              <a:solidFill>
                <a:schemeClr val="tx1"/>
              </a:solidFill>
            </a:endParaRPr>
          </a:p>
          <a:p>
            <a:pPr algn="ctr"/>
            <a:r>
              <a:rPr lang="en-IN" dirty="0" smtClean="0">
                <a:solidFill>
                  <a:schemeClr val="tx1"/>
                </a:solidFill>
              </a:rPr>
              <a:t>.class2 {…}</a:t>
            </a:r>
            <a:endParaRPr lang="en-GB" dirty="0">
              <a:solidFill>
                <a:schemeClr val="tx1"/>
              </a:solidFill>
            </a:endParaRPr>
          </a:p>
        </p:txBody>
      </p:sp>
      <p:sp>
        <p:nvSpPr>
          <p:cNvPr id="13" name="Rectangle 12"/>
          <p:cNvSpPr/>
          <p:nvPr/>
        </p:nvSpPr>
        <p:spPr>
          <a:xfrm>
            <a:off x="5607628" y="3115832"/>
            <a:ext cx="1579418" cy="374072"/>
          </a:xfrm>
          <a:prstGeom prst="rect">
            <a:avLst/>
          </a:prstGeom>
          <a:solidFill>
            <a:schemeClr val="accent1">
              <a:alpha val="0"/>
            </a:schemeClr>
          </a:solidFill>
          <a:ln w="603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8808508" y="3116912"/>
            <a:ext cx="2150918" cy="152746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chemeClr val="tx1"/>
                </a:solidFill>
              </a:rPr>
              <a:t>a.active</a:t>
            </a:r>
            <a:r>
              <a:rPr lang="en-IN" dirty="0" smtClean="0">
                <a:solidFill>
                  <a:schemeClr val="tx1"/>
                </a:solidFill>
              </a:rPr>
              <a:t> {…}</a:t>
            </a:r>
            <a:endParaRPr lang="en-GB" dirty="0">
              <a:solidFill>
                <a:schemeClr val="tx1"/>
              </a:solidFill>
            </a:endParaRPr>
          </a:p>
        </p:txBody>
      </p:sp>
      <p:cxnSp>
        <p:nvCxnSpPr>
          <p:cNvPr id="16" name="Straight Connector 15"/>
          <p:cNvCxnSpPr/>
          <p:nvPr/>
        </p:nvCxnSpPr>
        <p:spPr>
          <a:xfrm flipV="1">
            <a:off x="6490855" y="3489904"/>
            <a:ext cx="0" cy="872837"/>
          </a:xfrm>
          <a:prstGeom prst="line">
            <a:avLst/>
          </a:prstGeom>
          <a:ln w="254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a:off x="6490856" y="4355130"/>
            <a:ext cx="2253575" cy="16567"/>
          </a:xfrm>
          <a:prstGeom prst="line">
            <a:avLst/>
          </a:prstGeom>
          <a:ln w="254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3415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1" presetClass="entr" presetSubtype="0"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3"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28953"/>
            <a:ext cx="11699631" cy="738555"/>
          </a:xfrm>
        </p:spPr>
        <p:txBody>
          <a:bodyPr/>
          <a:lstStyle/>
          <a:p>
            <a:r>
              <a:rPr lang="en-IN" dirty="0"/>
              <a:t>Using Multiple CSS Classes &amp; Combined </a:t>
            </a:r>
            <a:r>
              <a:rPr lang="en-IN" dirty="0" smtClean="0"/>
              <a:t>Selectors Cont..</a:t>
            </a:r>
            <a:endParaRPr lang="en-GB" dirty="0"/>
          </a:p>
        </p:txBody>
      </p:sp>
      <p:sp>
        <p:nvSpPr>
          <p:cNvPr id="3" name="Content Placeholder 2"/>
          <p:cNvSpPr>
            <a:spLocks noGrp="1"/>
          </p:cNvSpPr>
          <p:nvPr>
            <p:ph idx="1"/>
          </p:nvPr>
        </p:nvSpPr>
        <p:spPr>
          <a:xfrm>
            <a:off x="677334" y="1019908"/>
            <a:ext cx="10987128" cy="5709137"/>
          </a:xfrm>
        </p:spPr>
        <p:txBody>
          <a:bodyPr>
            <a:normAutofit/>
          </a:bodyPr>
          <a:lstStyle/>
          <a:p>
            <a:r>
              <a:rPr lang="en-IN" dirty="0" smtClean="0"/>
              <a:t>We will find some html and </a:t>
            </a:r>
            <a:r>
              <a:rPr lang="en-IN" dirty="0" err="1" smtClean="0"/>
              <a:t>css</a:t>
            </a:r>
            <a:r>
              <a:rPr lang="en-IN" dirty="0" smtClean="0"/>
              <a:t> code in this commit in the </a:t>
            </a:r>
            <a:r>
              <a:rPr lang="en-IN" dirty="0" err="1" smtClean="0"/>
              <a:t>repository,we</a:t>
            </a:r>
            <a:r>
              <a:rPr lang="en-IN" dirty="0" smtClean="0"/>
              <a:t> have a </a:t>
            </a:r>
            <a:r>
              <a:rPr lang="en-IN" dirty="0" err="1" smtClean="0"/>
              <a:t>nav</a:t>
            </a:r>
            <a:r>
              <a:rPr lang="en-IN" dirty="0" smtClean="0"/>
              <a:t> with two links and then two sections with p tags in our index.html</a:t>
            </a:r>
          </a:p>
          <a:p>
            <a:r>
              <a:rPr lang="en-IN" dirty="0" smtClean="0"/>
              <a:t>In our main.css some basic styling is applied using tag and class selectors like margin background font padding border test-decoration etc.</a:t>
            </a:r>
          </a:p>
          <a:p>
            <a:r>
              <a:rPr lang="en-IN" dirty="0" smtClean="0"/>
              <a:t>We don’t have an element with two classes yet lets create this by adding a class highlighted to section1</a:t>
            </a:r>
          </a:p>
          <a:p>
            <a:r>
              <a:rPr lang="en-IN" dirty="0" smtClean="0"/>
              <a:t>The two classes here are separated just by a whitespace and they are independent of each other both of them can be reused anywhere</a:t>
            </a:r>
          </a:p>
          <a:p>
            <a:r>
              <a:rPr lang="en-IN" dirty="0" smtClean="0"/>
              <a:t>If two classes define a conflicting rule the normal specificity and ordering rule will apply and therefore whichever class is selected last in our main.css will override the property</a:t>
            </a:r>
          </a:p>
          <a:p>
            <a:r>
              <a:rPr lang="en-IN" dirty="0" smtClean="0"/>
              <a:t>To show this lets create a selector for our highlighted class below the .main-section class selector and override the border property to set it to 2px solid orange.</a:t>
            </a:r>
          </a:p>
          <a:p>
            <a:r>
              <a:rPr lang="en-IN" dirty="0" smtClean="0"/>
              <a:t>We will see that both classes are applied and highlighted class will override the border property as it comes last in the main.css file if we switch the order main-section will override the border property</a:t>
            </a:r>
          </a:p>
          <a:p>
            <a:r>
              <a:rPr lang="en-IN" dirty="0" smtClean="0"/>
              <a:t>Lets now have a look at the combined selector the first &lt;a&gt; tag in our </a:t>
            </a:r>
            <a:r>
              <a:rPr lang="en-IN" dirty="0" err="1" smtClean="0"/>
              <a:t>nav</a:t>
            </a:r>
            <a:r>
              <a:rPr lang="en-IN" dirty="0" smtClean="0"/>
              <a:t> has a class active lets use that to create a combined selector and  add a purple </a:t>
            </a:r>
            <a:r>
              <a:rPr lang="en-IN" dirty="0" err="1" smtClean="0"/>
              <a:t>color</a:t>
            </a:r>
            <a:r>
              <a:rPr lang="en-IN" dirty="0" smtClean="0"/>
              <a:t> to it we will see that the first link has a purple </a:t>
            </a:r>
            <a:r>
              <a:rPr lang="en-IN" dirty="0" err="1" smtClean="0"/>
              <a:t>color</a:t>
            </a:r>
            <a:r>
              <a:rPr lang="en-IN" dirty="0" smtClean="0"/>
              <a:t> now</a:t>
            </a:r>
            <a:endParaRPr lang="en-GB" dirty="0"/>
          </a:p>
        </p:txBody>
      </p:sp>
    </p:spTree>
    <p:extLst>
      <p:ext uri="{BB962C8B-B14F-4D97-AF65-F5344CB8AC3E}">
        <p14:creationId xmlns:p14="http://schemas.microsoft.com/office/powerpoint/2010/main" val="2236994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416" y="121227"/>
            <a:ext cx="8596668" cy="564573"/>
          </a:xfrm>
        </p:spPr>
        <p:txBody>
          <a:bodyPr>
            <a:normAutofit fontScale="90000"/>
          </a:bodyPr>
          <a:lstStyle/>
          <a:p>
            <a:r>
              <a:rPr lang="en-GB" dirty="0"/>
              <a:t>Classes or IDs?</a:t>
            </a:r>
          </a:p>
        </p:txBody>
      </p:sp>
      <p:sp>
        <p:nvSpPr>
          <p:cNvPr id="3" name="Content Placeholder 2"/>
          <p:cNvSpPr>
            <a:spLocks noGrp="1"/>
          </p:cNvSpPr>
          <p:nvPr>
            <p:ph idx="1"/>
          </p:nvPr>
        </p:nvSpPr>
        <p:spPr>
          <a:xfrm>
            <a:off x="677333" y="841665"/>
            <a:ext cx="11033221" cy="5891644"/>
          </a:xfrm>
        </p:spPr>
        <p:txBody>
          <a:bodyPr/>
          <a:lstStyle/>
          <a:p>
            <a:r>
              <a:rPr lang="en-GB" dirty="0" err="1" smtClean="0"/>
              <a:t>Css</a:t>
            </a:r>
            <a:r>
              <a:rPr lang="en-GB" dirty="0" smtClean="0"/>
              <a:t> Classes are re-usable. Classes allow us to name and mark things for styling purposes only . Although they can be used in conjunction with </a:t>
            </a:r>
            <a:r>
              <a:rPr lang="en-GB" dirty="0" err="1" smtClean="0"/>
              <a:t>js</a:t>
            </a:r>
            <a:r>
              <a:rPr lang="en-GB" dirty="0" smtClean="0"/>
              <a:t> to interact with the </a:t>
            </a:r>
            <a:r>
              <a:rPr lang="en-GB" dirty="0" err="1" smtClean="0"/>
              <a:t>dom</a:t>
            </a:r>
            <a:r>
              <a:rPr lang="en-GB" dirty="0" smtClean="0"/>
              <a:t> but that interaction is usually styling related. Classes are something really connected to </a:t>
            </a:r>
            <a:r>
              <a:rPr lang="en-GB" dirty="0" err="1" smtClean="0"/>
              <a:t>css</a:t>
            </a:r>
            <a:r>
              <a:rPr lang="en-GB" dirty="0" smtClean="0"/>
              <a:t> and therefore using a class to style something is rarely wrong and thus usually they should be the first pick for styling an element.</a:t>
            </a:r>
          </a:p>
          <a:p>
            <a:r>
              <a:rPr lang="en-GB" dirty="0" smtClean="0"/>
              <a:t>Using tag selectors it is easy to mess up things like for example you styled an h1 tag using a tag selector and the same style got applied to another h1 tag that you didn’t want to style . So try to use tag selectors for only some generic styles that should apply to every tag of that type.</a:t>
            </a:r>
          </a:p>
          <a:p>
            <a:r>
              <a:rPr lang="en-GB" dirty="0" smtClean="0"/>
              <a:t>Id selectors are also a decent choice if we want to style a unique element using an id it is a decent choice , but id’s also have a non </a:t>
            </a:r>
            <a:r>
              <a:rPr lang="en-GB" dirty="0" err="1" smtClean="0"/>
              <a:t>css</a:t>
            </a:r>
            <a:r>
              <a:rPr lang="en-GB" dirty="0" smtClean="0"/>
              <a:t> meaning they are not used only for styling purposes ,therefore using an id just to apply a style is not recommended and we should use a class instead even though such a class might not be reused.</a:t>
            </a:r>
          </a:p>
          <a:p>
            <a:endParaRPr lang="en-GB" dirty="0" smtClean="0"/>
          </a:p>
          <a:p>
            <a:endParaRPr lang="en-GB"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957459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497" y="121228"/>
            <a:ext cx="8596668" cy="512618"/>
          </a:xfrm>
        </p:spPr>
        <p:txBody>
          <a:bodyPr>
            <a:normAutofit fontScale="90000"/>
          </a:bodyPr>
          <a:lstStyle/>
          <a:p>
            <a:r>
              <a:rPr lang="en-GB" dirty="0" smtClean="0"/>
              <a:t>(Not) using </a:t>
            </a:r>
            <a:r>
              <a:rPr lang="en-GB" dirty="0"/>
              <a:t>!important</a:t>
            </a:r>
          </a:p>
        </p:txBody>
      </p:sp>
      <p:sp>
        <p:nvSpPr>
          <p:cNvPr id="3" name="Content Placeholder 2"/>
          <p:cNvSpPr>
            <a:spLocks noGrp="1"/>
          </p:cNvSpPr>
          <p:nvPr>
            <p:ph idx="1"/>
          </p:nvPr>
        </p:nvSpPr>
        <p:spPr>
          <a:xfrm>
            <a:off x="677334" y="883227"/>
            <a:ext cx="11251430" cy="5735782"/>
          </a:xfrm>
        </p:spPr>
        <p:txBody>
          <a:bodyPr/>
          <a:lstStyle/>
          <a:p>
            <a:r>
              <a:rPr lang="en-IN" dirty="0" smtClean="0"/>
              <a:t>If we add !important to the value of a rule in </a:t>
            </a:r>
            <a:r>
              <a:rPr lang="en-IN" dirty="0" err="1" smtClean="0"/>
              <a:t>css</a:t>
            </a:r>
            <a:r>
              <a:rPr lang="en-IN" dirty="0" smtClean="0"/>
              <a:t> after the value and before the ; it is called important it is used to override  all specificity and other selectors.</a:t>
            </a:r>
          </a:p>
          <a:p>
            <a:r>
              <a:rPr lang="en-IN" dirty="0" smtClean="0"/>
              <a:t>In general don’t use !important ,use specificity and rules  to style you website according  to your needs and to write better CSS code in the end.</a:t>
            </a:r>
          </a:p>
          <a:p>
            <a:r>
              <a:rPr lang="en-IN" dirty="0"/>
              <a:t> </a:t>
            </a:r>
            <a:r>
              <a:rPr lang="en-IN" dirty="0" smtClean="0"/>
              <a:t>It leads to bad code. It should be used  only in very rare some edge cases like badly written third party </a:t>
            </a:r>
            <a:r>
              <a:rPr lang="en-IN" dirty="0" err="1" smtClean="0"/>
              <a:t>css</a:t>
            </a:r>
            <a:r>
              <a:rPr lang="en-IN" dirty="0" smtClean="0"/>
              <a:t> </a:t>
            </a:r>
            <a:r>
              <a:rPr lang="en-IN" dirty="0" err="1" smtClean="0"/>
              <a:t>etc</a:t>
            </a:r>
            <a:endParaRPr lang="en-IN" dirty="0" smtClean="0"/>
          </a:p>
          <a:p>
            <a:r>
              <a:rPr lang="en-IN" dirty="0" smtClean="0"/>
              <a:t>Lets see this in action in our main.css file the border defined in highlighted class selector overrides the one defined in main-section selector but if we add !important to it we will see that the border defined with !important always takes precedence. If we have some other overridden rule like height in highlighted they would still override</a:t>
            </a:r>
          </a:p>
          <a:p>
            <a:endParaRPr lang="en-GB" dirty="0"/>
          </a:p>
        </p:txBody>
      </p:sp>
    </p:spTree>
    <p:extLst>
      <p:ext uri="{BB962C8B-B14F-4D97-AF65-F5344CB8AC3E}">
        <p14:creationId xmlns:p14="http://schemas.microsoft.com/office/powerpoint/2010/main" val="1420043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00445"/>
            <a:ext cx="8596668" cy="668482"/>
          </a:xfrm>
        </p:spPr>
        <p:txBody>
          <a:bodyPr/>
          <a:lstStyle/>
          <a:p>
            <a:r>
              <a:rPr lang="en-IN" dirty="0"/>
              <a:t>Selecting the Opposite with :not()</a:t>
            </a:r>
            <a:endParaRPr lang="en-GB" dirty="0"/>
          </a:p>
        </p:txBody>
      </p:sp>
      <p:sp>
        <p:nvSpPr>
          <p:cNvPr id="3" name="Content Placeholder 2"/>
          <p:cNvSpPr>
            <a:spLocks noGrp="1"/>
          </p:cNvSpPr>
          <p:nvPr>
            <p:ph idx="1"/>
          </p:nvPr>
        </p:nvSpPr>
        <p:spPr>
          <a:xfrm>
            <a:off x="677333" y="945573"/>
            <a:ext cx="11126739" cy="5704609"/>
          </a:xfrm>
        </p:spPr>
        <p:txBody>
          <a:bodyPr>
            <a:normAutofit fontScale="92500" lnSpcReduction="10000"/>
          </a:bodyPr>
          <a:lstStyle/>
          <a:p>
            <a:r>
              <a:rPr lang="en-IN" dirty="0" smtClean="0"/>
              <a:t>In the last section we had a look at pseudo classes.</a:t>
            </a:r>
          </a:p>
          <a:p>
            <a:r>
              <a:rPr lang="en-IN" dirty="0" smtClean="0"/>
              <a:t>Lets take a look at one such class not</a:t>
            </a:r>
          </a:p>
          <a:p>
            <a:r>
              <a:rPr lang="en-IN" dirty="0" smtClean="0"/>
              <a:t>Not is an interesting pseudo class as it allows us to reverse a certain rule or exclude a certain selector</a:t>
            </a:r>
          </a:p>
          <a:p>
            <a:r>
              <a:rPr lang="en-IN" dirty="0" smtClean="0"/>
              <a:t>The syntax used is :not(selector) this will select everything that is not the selector passed in the parenthesis</a:t>
            </a:r>
          </a:p>
          <a:p>
            <a:r>
              <a:rPr lang="en-IN" dirty="0" smtClean="0"/>
              <a:t>Some browsers support more complex selectors inside the parenthesis but most browsers don’t.</a:t>
            </a:r>
          </a:p>
          <a:p>
            <a:r>
              <a:rPr lang="en-IN" dirty="0" smtClean="0"/>
              <a:t>As per </a:t>
            </a:r>
            <a:r>
              <a:rPr lang="en-IN" dirty="0" err="1" smtClean="0"/>
              <a:t>mdn</a:t>
            </a:r>
            <a:r>
              <a:rPr lang="en-IN" dirty="0" smtClean="0"/>
              <a:t> reference “The ability to list more than one selector in not is experimental and not yet widely supported”</a:t>
            </a:r>
          </a:p>
          <a:p>
            <a:r>
              <a:rPr lang="en-IN" dirty="0" smtClean="0"/>
              <a:t>Lets see it in action</a:t>
            </a:r>
          </a:p>
          <a:p>
            <a:r>
              <a:rPr lang="en-IN" dirty="0" smtClean="0"/>
              <a:t>Lets select all anchor tags that don’t have the active class so we will write the selector as </a:t>
            </a:r>
          </a:p>
          <a:p>
            <a:pPr lvl="1"/>
            <a:r>
              <a:rPr lang="en-IN" dirty="0" smtClean="0"/>
              <a:t>a:not(.active)</a:t>
            </a:r>
          </a:p>
          <a:p>
            <a:r>
              <a:rPr lang="en-IN" dirty="0" smtClean="0"/>
              <a:t>Lets give this selector a </a:t>
            </a:r>
            <a:r>
              <a:rPr lang="en-IN" dirty="0" err="1" smtClean="0"/>
              <a:t>color</a:t>
            </a:r>
            <a:r>
              <a:rPr lang="en-IN" dirty="0" smtClean="0"/>
              <a:t> blue and we will notice that the second anchor tag that does not have the active class is blue in </a:t>
            </a:r>
            <a:r>
              <a:rPr lang="en-IN" dirty="0" err="1" smtClean="0"/>
              <a:t>color</a:t>
            </a:r>
            <a:endParaRPr lang="en-IN" dirty="0" smtClean="0"/>
          </a:p>
          <a:p>
            <a:r>
              <a:rPr lang="en-IN" dirty="0" smtClean="0"/>
              <a:t>It can be really handy in some cases but often you can find a positive way to write such a rule.</a:t>
            </a:r>
          </a:p>
          <a:p>
            <a:r>
              <a:rPr lang="en-IN" dirty="0" smtClean="0"/>
              <a:t>Like in this case we can set a blue </a:t>
            </a:r>
            <a:r>
              <a:rPr lang="en-IN" dirty="0" err="1" smtClean="0"/>
              <a:t>color</a:t>
            </a:r>
            <a:r>
              <a:rPr lang="en-IN" dirty="0" smtClean="0"/>
              <a:t> for all anchor tags and override it for </a:t>
            </a:r>
            <a:r>
              <a:rPr lang="en-IN" dirty="0" err="1" smtClean="0"/>
              <a:t>a.active</a:t>
            </a:r>
            <a:r>
              <a:rPr lang="en-IN" dirty="0" smtClean="0"/>
              <a:t> and since this selector offers more information it will override the default rule as it will have higher specificity.</a:t>
            </a:r>
          </a:p>
          <a:p>
            <a:r>
              <a:rPr lang="en-IN" dirty="0" smtClean="0"/>
              <a:t>From a performance </a:t>
            </a:r>
            <a:r>
              <a:rPr lang="en-IN" dirty="0" err="1" smtClean="0"/>
              <a:t>prespective</a:t>
            </a:r>
            <a:r>
              <a:rPr lang="en-IN" dirty="0" smtClean="0"/>
              <a:t> writing a positive rule is better than writing a not rule</a:t>
            </a:r>
          </a:p>
          <a:p>
            <a:endParaRPr lang="en-GB" dirty="0"/>
          </a:p>
        </p:txBody>
      </p:sp>
    </p:spTree>
    <p:extLst>
      <p:ext uri="{BB962C8B-B14F-4D97-AF65-F5344CB8AC3E}">
        <p14:creationId xmlns:p14="http://schemas.microsoft.com/office/powerpoint/2010/main" val="39174542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21228"/>
            <a:ext cx="8596668" cy="554182"/>
          </a:xfrm>
        </p:spPr>
        <p:txBody>
          <a:bodyPr>
            <a:normAutofit fontScale="90000"/>
          </a:bodyPr>
          <a:lstStyle/>
          <a:p>
            <a:r>
              <a:rPr lang="en-GB" dirty="0"/>
              <a:t>CSS &amp; Browser Support</a:t>
            </a:r>
          </a:p>
        </p:txBody>
      </p:sp>
      <p:sp>
        <p:nvSpPr>
          <p:cNvPr id="3" name="Content Placeholder 2"/>
          <p:cNvSpPr>
            <a:spLocks noGrp="1"/>
          </p:cNvSpPr>
          <p:nvPr>
            <p:ph idx="1"/>
          </p:nvPr>
        </p:nvSpPr>
        <p:spPr>
          <a:xfrm>
            <a:off x="677333" y="924791"/>
            <a:ext cx="10898139" cy="5116571"/>
          </a:xfrm>
        </p:spPr>
        <p:txBody>
          <a:bodyPr>
            <a:normAutofit lnSpcReduction="10000"/>
          </a:bodyPr>
          <a:lstStyle/>
          <a:p>
            <a:r>
              <a:rPr lang="en-IN" dirty="0" smtClean="0"/>
              <a:t>In CSS whenever we use a certain type of selector or a certain property or a certain style you have to check if the browser of the target audience supports that feature otherwise we can’t use it.</a:t>
            </a:r>
          </a:p>
          <a:p>
            <a:r>
              <a:rPr lang="en-IN" dirty="0" smtClean="0"/>
              <a:t>We can always find workarounds for implementing features that are not supported ,but checking the browser support is till important.</a:t>
            </a:r>
          </a:p>
          <a:p>
            <a:r>
              <a:rPr lang="en-IN" dirty="0" smtClean="0"/>
              <a:t>On </a:t>
            </a:r>
            <a:r>
              <a:rPr lang="en-IN" dirty="0" err="1" smtClean="0"/>
              <a:t>mdn</a:t>
            </a:r>
            <a:r>
              <a:rPr lang="en-IN" dirty="0" smtClean="0"/>
              <a:t> reference we can see the browser support section on end of every page</a:t>
            </a:r>
          </a:p>
          <a:p>
            <a:r>
              <a:rPr lang="en-IN" dirty="0" smtClean="0"/>
              <a:t>There we will see a split for desktop and mobile browsers, and the major browsers and how well they support a certain feature</a:t>
            </a:r>
          </a:p>
          <a:p>
            <a:r>
              <a:rPr lang="en-IN" dirty="0" smtClean="0"/>
              <a:t>For some features you might also notice two lines in the table one for basic support and one for more advanced version of that feature</a:t>
            </a:r>
          </a:p>
          <a:p>
            <a:r>
              <a:rPr lang="en-IN" dirty="0" smtClean="0"/>
              <a:t>You can also see since which version a specific browser supports a specific feature</a:t>
            </a:r>
          </a:p>
          <a:p>
            <a:r>
              <a:rPr lang="en-IN" dirty="0" smtClean="0"/>
              <a:t>In addition to </a:t>
            </a:r>
            <a:r>
              <a:rPr lang="en-IN" dirty="0" err="1" smtClean="0"/>
              <a:t>mdn</a:t>
            </a:r>
            <a:r>
              <a:rPr lang="en-IN" dirty="0" smtClean="0"/>
              <a:t> we can also use </a:t>
            </a:r>
            <a:r>
              <a:rPr lang="en-IN" dirty="0" smtClean="0">
                <a:hlinkClick r:id="rId3"/>
              </a:rPr>
              <a:t>www.caniuse.com</a:t>
            </a:r>
            <a:endParaRPr lang="en-IN" dirty="0" smtClean="0"/>
          </a:p>
          <a:p>
            <a:r>
              <a:rPr lang="en-IN" dirty="0" smtClean="0"/>
              <a:t>This website gives a lot of information about what is supported by which browser and also things like what percentage of market can use your website if we use a certain </a:t>
            </a:r>
            <a:r>
              <a:rPr lang="en-IN" dirty="0" err="1" smtClean="0"/>
              <a:t>feature.It</a:t>
            </a:r>
            <a:r>
              <a:rPr lang="en-IN" dirty="0" smtClean="0"/>
              <a:t> gives support for both </a:t>
            </a:r>
            <a:r>
              <a:rPr lang="en-IN" dirty="0" err="1" smtClean="0"/>
              <a:t>css</a:t>
            </a:r>
            <a:r>
              <a:rPr lang="en-IN" dirty="0" smtClean="0"/>
              <a:t> and </a:t>
            </a:r>
            <a:r>
              <a:rPr lang="en-IN" dirty="0" err="1" smtClean="0"/>
              <a:t>js</a:t>
            </a:r>
            <a:endParaRPr lang="en-IN" dirty="0" smtClean="0"/>
          </a:p>
          <a:p>
            <a:r>
              <a:rPr lang="en-IN" dirty="0" smtClean="0"/>
              <a:t>Checking these and more such resources is always a good idea when building a real world project.</a:t>
            </a:r>
          </a:p>
          <a:p>
            <a:pPr marL="0" indent="0">
              <a:buNone/>
            </a:pPr>
            <a:endParaRPr lang="en-IN" dirty="0" smtClean="0"/>
          </a:p>
          <a:p>
            <a:endParaRPr lang="en-GB" dirty="0"/>
          </a:p>
        </p:txBody>
      </p:sp>
    </p:spTree>
    <p:extLst>
      <p:ext uri="{BB962C8B-B14F-4D97-AF65-F5344CB8AC3E}">
        <p14:creationId xmlns:p14="http://schemas.microsoft.com/office/powerpoint/2010/main" val="180387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127"/>
          </a:xfrm>
        </p:spPr>
        <p:txBody>
          <a:bodyPr/>
          <a:lstStyle/>
          <a:p>
            <a:r>
              <a:rPr lang="en-IN" dirty="0" smtClean="0"/>
              <a:t>Useful Links</a:t>
            </a:r>
            <a:endParaRPr lang="en-GB" dirty="0"/>
          </a:p>
        </p:txBody>
      </p:sp>
      <p:sp>
        <p:nvSpPr>
          <p:cNvPr id="3" name="Content Placeholder 2"/>
          <p:cNvSpPr>
            <a:spLocks noGrp="1"/>
          </p:cNvSpPr>
          <p:nvPr>
            <p:ph idx="1"/>
          </p:nvPr>
        </p:nvSpPr>
        <p:spPr>
          <a:xfrm>
            <a:off x="677334" y="1381991"/>
            <a:ext cx="8596668" cy="4659371"/>
          </a:xfrm>
        </p:spPr>
        <p:txBody>
          <a:bodyPr/>
          <a:lstStyle/>
          <a:p>
            <a:r>
              <a:rPr lang="en-IN" dirty="0"/>
              <a:t>A discussion on "classes vs IDs": </a:t>
            </a:r>
            <a:r>
              <a:rPr lang="en-IN" dirty="0">
                <a:hlinkClick r:id="rId3"/>
              </a:rPr>
              <a:t>https://</a:t>
            </a:r>
            <a:r>
              <a:rPr lang="en-IN" dirty="0" smtClean="0">
                <a:hlinkClick r:id="rId3"/>
              </a:rPr>
              <a:t>stackoverflow.com/questions/12889362/difference-between-id-and-class-in-css-and-when-to-use-it</a:t>
            </a:r>
            <a:endParaRPr lang="en-IN" dirty="0"/>
          </a:p>
          <a:p>
            <a:r>
              <a:rPr lang="en-IN" dirty="0"/>
              <a:t>When is using !important  okay? =&gt; </a:t>
            </a:r>
            <a:r>
              <a:rPr lang="en-IN" dirty="0">
                <a:hlinkClick r:id="rId4"/>
              </a:rPr>
              <a:t>https://css-tricks.com/when-using-important-is-the-right-choice</a:t>
            </a:r>
            <a:r>
              <a:rPr lang="en-IN" dirty="0" smtClean="0">
                <a:hlinkClick r:id="rId4"/>
              </a:rPr>
              <a:t>/</a:t>
            </a:r>
            <a:endParaRPr lang="en-IN" dirty="0"/>
          </a:p>
          <a:p>
            <a:r>
              <a:rPr lang="en-IN" dirty="0"/>
              <a:t>The :not()  pseudo class: </a:t>
            </a:r>
            <a:r>
              <a:rPr lang="en-IN" dirty="0">
                <a:hlinkClick r:id="rId5"/>
              </a:rPr>
              <a:t>https://developer.mozilla.org/en-US/docs/Web/CSS/:</a:t>
            </a:r>
            <a:r>
              <a:rPr lang="en-IN" dirty="0" smtClean="0">
                <a:hlinkClick r:id="rId5"/>
              </a:rPr>
              <a:t>not</a:t>
            </a:r>
            <a:endParaRPr lang="en-IN" dirty="0"/>
          </a:p>
          <a:p>
            <a:r>
              <a:rPr lang="en-IN" dirty="0"/>
              <a:t>Can I Use: </a:t>
            </a:r>
            <a:r>
              <a:rPr lang="en-IN" dirty="0">
                <a:hlinkClick r:id="rId6"/>
              </a:rPr>
              <a:t>https://caniuse.com</a:t>
            </a:r>
            <a:r>
              <a:rPr lang="en-IN" dirty="0" smtClean="0">
                <a:hlinkClick r:id="rId6"/>
              </a:rPr>
              <a:t>/</a:t>
            </a:r>
            <a:endParaRPr lang="en-GB" dirty="0"/>
          </a:p>
          <a:p>
            <a:endParaRPr lang="en-GB" dirty="0"/>
          </a:p>
        </p:txBody>
      </p:sp>
    </p:spTree>
    <p:extLst>
      <p:ext uri="{BB962C8B-B14F-4D97-AF65-F5344CB8AC3E}">
        <p14:creationId xmlns:p14="http://schemas.microsoft.com/office/powerpoint/2010/main" val="2024137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8" y="2637781"/>
            <a:ext cx="9615995" cy="1320800"/>
          </a:xfrm>
        </p:spPr>
        <p:txBody>
          <a:bodyPr/>
          <a:lstStyle/>
          <a:p>
            <a:r>
              <a:rPr lang="en-IN" dirty="0" smtClean="0"/>
              <a:t>Section -5 -:</a:t>
            </a:r>
            <a:r>
              <a:rPr lang="en-GB" dirty="0"/>
              <a:t>Practicing The Basics</a:t>
            </a:r>
            <a:br>
              <a:rPr lang="en-GB" dirty="0"/>
            </a:br>
            <a:endParaRPr lang="en-GB" dirty="0"/>
          </a:p>
        </p:txBody>
      </p:sp>
    </p:spTree>
    <p:extLst>
      <p:ext uri="{BB962C8B-B14F-4D97-AF65-F5344CB8AC3E}">
        <p14:creationId xmlns:p14="http://schemas.microsoft.com/office/powerpoint/2010/main" val="21372823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677333" y="800101"/>
            <a:ext cx="11126739" cy="5777344"/>
          </a:xfrm>
        </p:spPr>
        <p:txBody>
          <a:bodyPr/>
          <a:lstStyle/>
          <a:p>
            <a:r>
              <a:rPr lang="en-IN" dirty="0" smtClean="0"/>
              <a:t>Here I have added some html to the plans section of our page To describe the different hosting plans we have In our fictional hosting company.</a:t>
            </a:r>
          </a:p>
          <a:p>
            <a:r>
              <a:rPr lang="en-IN" dirty="0" smtClean="0"/>
              <a:t>Each plan is present in an &lt;article&gt; tag with some information like name of the plan , price ,description and some plan details as an unordered list.</a:t>
            </a:r>
          </a:p>
          <a:p>
            <a:r>
              <a:rPr lang="en-IN" dirty="0" smtClean="0"/>
              <a:t>It also has a choose plan button to select a particular plan</a:t>
            </a:r>
          </a:p>
          <a:p>
            <a:r>
              <a:rPr lang="en-IN" dirty="0" smtClean="0"/>
              <a:t>Now lets style the plans section and make it look a bit beautiful</a:t>
            </a:r>
          </a:p>
          <a:p>
            <a:r>
              <a:rPr lang="en-IN" dirty="0" smtClean="0"/>
              <a:t>At the end we want the plans to look like :</a:t>
            </a:r>
          </a:p>
          <a:p>
            <a:endParaRPr lang="en-IN" dirty="0" smtClean="0"/>
          </a:p>
          <a:p>
            <a:endParaRPr lang="en-GB" dirty="0"/>
          </a:p>
        </p:txBody>
      </p:sp>
      <p:pic>
        <p:nvPicPr>
          <p:cNvPr id="4" name="Picture 3"/>
          <p:cNvPicPr>
            <a:picLocks noChangeAspect="1"/>
          </p:cNvPicPr>
          <p:nvPr/>
        </p:nvPicPr>
        <p:blipFill>
          <a:blip r:embed="rId3"/>
          <a:stretch>
            <a:fillRect/>
          </a:stretch>
        </p:blipFill>
        <p:spPr>
          <a:xfrm>
            <a:off x="405245" y="3293917"/>
            <a:ext cx="11242963" cy="3449783"/>
          </a:xfrm>
          <a:prstGeom prst="rect">
            <a:avLst/>
          </a:prstGeom>
        </p:spPr>
      </p:pic>
    </p:spTree>
    <p:extLst>
      <p:ext uri="{BB962C8B-B14F-4D97-AF65-F5344CB8AC3E}">
        <p14:creationId xmlns:p14="http://schemas.microsoft.com/office/powerpoint/2010/main" val="880071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9664"/>
            <a:ext cx="8596668" cy="554182"/>
          </a:xfrm>
        </p:spPr>
        <p:txBody>
          <a:bodyPr>
            <a:normAutofit fontScale="90000"/>
          </a:bodyPr>
          <a:lstStyle/>
          <a:p>
            <a:r>
              <a:rPr lang="en-IN" dirty="0"/>
              <a:t>Adding Style to our Plans</a:t>
            </a:r>
            <a:endParaRPr lang="en-GB" dirty="0"/>
          </a:p>
        </p:txBody>
      </p:sp>
      <p:sp>
        <p:nvSpPr>
          <p:cNvPr id="3" name="Content Placeholder 2"/>
          <p:cNvSpPr>
            <a:spLocks noGrp="1"/>
          </p:cNvSpPr>
          <p:nvPr>
            <p:ph idx="1"/>
          </p:nvPr>
        </p:nvSpPr>
        <p:spPr>
          <a:xfrm>
            <a:off x="479907" y="727364"/>
            <a:ext cx="11126739" cy="5777344"/>
          </a:xfrm>
        </p:spPr>
        <p:txBody>
          <a:bodyPr>
            <a:normAutofit fontScale="92500" lnSpcReduction="10000"/>
          </a:bodyPr>
          <a:lstStyle/>
          <a:p>
            <a:r>
              <a:rPr lang="en-IN" dirty="0" smtClean="0"/>
              <a:t>Now if we see our main.css file we already have the .section-title selector and it is still there in our html we have actually added our new code below that.</a:t>
            </a:r>
          </a:p>
          <a:p>
            <a:r>
              <a:rPr lang="en-IN" dirty="0" smtClean="0"/>
              <a:t>So as per the image of expected result we kind of need to style all plans in a similar way but just have to highlight the middle one.</a:t>
            </a:r>
          </a:p>
          <a:p>
            <a:r>
              <a:rPr lang="en-IN" dirty="0" smtClean="0"/>
              <a:t>So to achieve this we can assign a class to all article elements representing our plans lets name the class </a:t>
            </a:r>
            <a:r>
              <a:rPr lang="en-IN" dirty="0" err="1" smtClean="0"/>
              <a:t>plan.Lets</a:t>
            </a:r>
            <a:r>
              <a:rPr lang="en-IN" dirty="0" smtClean="0"/>
              <a:t> add this plan class to all the articles in our html</a:t>
            </a:r>
          </a:p>
          <a:p>
            <a:r>
              <a:rPr lang="en-IN" dirty="0" smtClean="0"/>
              <a:t>Lets add a class selector for plan in our main.css file below the #product-overview h1 selector</a:t>
            </a:r>
          </a:p>
          <a:p>
            <a:r>
              <a:rPr lang="en-IN" dirty="0" smtClean="0"/>
              <a:t>Lets give our plans a light green background using background:#d5ffdc</a:t>
            </a:r>
          </a:p>
          <a:p>
            <a:r>
              <a:rPr lang="en-IN" dirty="0" smtClean="0"/>
              <a:t>Lets align all text in the plan to centre by using </a:t>
            </a:r>
            <a:r>
              <a:rPr lang="en-IN" dirty="0" err="1" smtClean="0"/>
              <a:t>text-align:center</a:t>
            </a:r>
            <a:endParaRPr lang="en-IN" dirty="0" smtClean="0"/>
          </a:p>
          <a:p>
            <a:r>
              <a:rPr lang="en-IN" dirty="0" smtClean="0"/>
              <a:t>To have some distance between the edges and text lets add some padding using padding:16px;</a:t>
            </a:r>
          </a:p>
          <a:p>
            <a:r>
              <a:rPr lang="en-IN" dirty="0" smtClean="0"/>
              <a:t>Lets also add some margin to give them space from the other content using margin:8px</a:t>
            </a:r>
          </a:p>
          <a:p>
            <a:r>
              <a:rPr lang="en-IN" dirty="0" smtClean="0"/>
              <a:t>All plans should now sit in the same line so lets change the display to  </a:t>
            </a:r>
            <a:r>
              <a:rPr lang="en-IN" dirty="0" err="1" smtClean="0"/>
              <a:t>display:inline-block</a:t>
            </a:r>
            <a:r>
              <a:rPr lang="en-IN" dirty="0" smtClean="0"/>
              <a:t>  but since there width is more than what can fit in a single line we need to adjust there width too</a:t>
            </a:r>
          </a:p>
          <a:p>
            <a:r>
              <a:rPr lang="en-IN" dirty="0" smtClean="0"/>
              <a:t>Lets add a width of 30% using width:30% we will notice the &lt;article&gt; tag we are styling is under a &lt;div&gt; which is under a &lt;section&gt; which is under a &lt;main&gt; and we haven’t restricted width on any of them so it will take full page width and consequently each of our &lt;article&gt; will take 30% of full page width</a:t>
            </a:r>
          </a:p>
          <a:p>
            <a:r>
              <a:rPr lang="en-IN" dirty="0" smtClean="0"/>
              <a:t>We also want the three plans to align properly with each other so we will add </a:t>
            </a:r>
            <a:r>
              <a:rPr lang="en-IN" dirty="0" err="1" smtClean="0"/>
              <a:t>vertical-align:middle</a:t>
            </a:r>
            <a:endParaRPr lang="en-IN" dirty="0" smtClean="0"/>
          </a:p>
          <a:p>
            <a:r>
              <a:rPr lang="en-IN" dirty="0" smtClean="0"/>
              <a:t>Also the choose your plan text should be </a:t>
            </a:r>
            <a:r>
              <a:rPr lang="en-IN" dirty="0" err="1" smtClean="0"/>
              <a:t>center</a:t>
            </a:r>
            <a:r>
              <a:rPr lang="en-IN" dirty="0" smtClean="0"/>
              <a:t> aligned using </a:t>
            </a:r>
            <a:r>
              <a:rPr lang="en-IN" dirty="0" err="1" smtClean="0"/>
              <a:t>text-align:center</a:t>
            </a:r>
            <a:r>
              <a:rPr lang="en-IN" dirty="0" smtClean="0"/>
              <a:t> in section-title class selector</a:t>
            </a:r>
          </a:p>
          <a:p>
            <a:endParaRPr lang="en-GB" dirty="0"/>
          </a:p>
        </p:txBody>
      </p:sp>
    </p:spTree>
    <p:extLst>
      <p:ext uri="{BB962C8B-B14F-4D97-AF65-F5344CB8AC3E}">
        <p14:creationId xmlns:p14="http://schemas.microsoft.com/office/powerpoint/2010/main" val="21293669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42" y="85970"/>
            <a:ext cx="8596668" cy="695569"/>
          </a:xfrm>
        </p:spPr>
        <p:txBody>
          <a:bodyPr/>
          <a:lstStyle/>
          <a:p>
            <a:r>
              <a:rPr lang="en-IN" dirty="0"/>
              <a:t>Working on the Recommended Plan</a:t>
            </a:r>
            <a:endParaRPr lang="en-GB" dirty="0"/>
          </a:p>
        </p:txBody>
      </p:sp>
      <p:sp>
        <p:nvSpPr>
          <p:cNvPr id="3" name="Content Placeholder 2"/>
          <p:cNvSpPr>
            <a:spLocks noGrp="1"/>
          </p:cNvSpPr>
          <p:nvPr>
            <p:ph idx="1"/>
          </p:nvPr>
        </p:nvSpPr>
        <p:spPr>
          <a:xfrm>
            <a:off x="677333" y="781539"/>
            <a:ext cx="11069189" cy="5775569"/>
          </a:xfrm>
        </p:spPr>
        <p:txBody>
          <a:bodyPr>
            <a:normAutofit/>
          </a:bodyPr>
          <a:lstStyle/>
          <a:p>
            <a:r>
              <a:rPr lang="en-GB" dirty="0" smtClean="0"/>
              <a:t>Now we want to ensure that the plan in the middle looks different from other plans </a:t>
            </a:r>
            <a:r>
              <a:rPr lang="en-GB" dirty="0" err="1" smtClean="0"/>
              <a:t>i.e</a:t>
            </a:r>
            <a:r>
              <a:rPr lang="en-GB" dirty="0" smtClean="0"/>
              <a:t> it stands out of the rest</a:t>
            </a:r>
          </a:p>
          <a:p>
            <a:r>
              <a:rPr lang="en-GB" dirty="0" smtClean="0"/>
              <a:t>We will change its background ,highlight the </a:t>
            </a:r>
            <a:r>
              <a:rPr lang="en-IN" dirty="0" smtClean="0"/>
              <a:t>“Recommended” badge</a:t>
            </a:r>
          </a:p>
          <a:p>
            <a:r>
              <a:rPr lang="en-IN" dirty="0" smtClean="0"/>
              <a:t>Now to control the “Recommended” badge contained in a &lt;h1&gt; tag we need to give it a class like plan__</a:t>
            </a:r>
            <a:r>
              <a:rPr lang="en-IN" dirty="0" err="1" smtClean="0"/>
              <a:t>annotation.We</a:t>
            </a:r>
            <a:r>
              <a:rPr lang="en-IN" dirty="0" smtClean="0"/>
              <a:t> should also add a second class to our </a:t>
            </a:r>
            <a:r>
              <a:rPr lang="en-IN" dirty="0" err="1" smtClean="0"/>
              <a:t>recomeneded</a:t>
            </a:r>
            <a:r>
              <a:rPr lang="en-IN" dirty="0" smtClean="0"/>
              <a:t> plan to override the background </a:t>
            </a:r>
            <a:r>
              <a:rPr lang="en-IN" dirty="0" err="1" smtClean="0"/>
              <a:t>color</a:t>
            </a:r>
            <a:r>
              <a:rPr lang="en-IN" dirty="0" smtClean="0"/>
              <a:t> </a:t>
            </a:r>
            <a:r>
              <a:rPr lang="en-IN" dirty="0" err="1" smtClean="0"/>
              <a:t>etc</a:t>
            </a:r>
            <a:r>
              <a:rPr lang="en-IN" dirty="0" smtClean="0"/>
              <a:t>  we can add plan—highlighted class to the &lt;article&gt; tag containing our recommended plan</a:t>
            </a:r>
          </a:p>
          <a:p>
            <a:r>
              <a:rPr lang="en-IN" dirty="0" smtClean="0"/>
              <a:t>Create a class selector in our main.css for plan—highlighted and override the background set it to a darker  green (#19b84c).We can also change the text </a:t>
            </a:r>
            <a:r>
              <a:rPr lang="en-IN" dirty="0" err="1" smtClean="0"/>
              <a:t>color</a:t>
            </a:r>
            <a:r>
              <a:rPr lang="en-IN" dirty="0" smtClean="0"/>
              <a:t> to white to make it easier to read</a:t>
            </a:r>
          </a:p>
          <a:p>
            <a:r>
              <a:rPr lang="en-IN" dirty="0" smtClean="0"/>
              <a:t>Lets add a small drop shadow behind the plan for that we can use the box-shadow property</a:t>
            </a:r>
          </a:p>
          <a:p>
            <a:r>
              <a:rPr lang="en-IN" dirty="0" smtClean="0"/>
              <a:t>Box-shadow property allows us to set a box-shadow or an inset(shadow inside the box) shadow by using the keyword inset before the values</a:t>
            </a:r>
          </a:p>
          <a:p>
            <a:r>
              <a:rPr lang="en-IN" dirty="0" smtClean="0"/>
              <a:t>Lets add a box shadow first and then study it in detail in next slide so lets add box-shadow: 2px </a:t>
            </a:r>
            <a:r>
              <a:rPr lang="en-IN" dirty="0" err="1" smtClean="0"/>
              <a:t>2px</a:t>
            </a:r>
            <a:r>
              <a:rPr lang="en-IN" dirty="0" smtClean="0"/>
              <a:t> </a:t>
            </a:r>
            <a:r>
              <a:rPr lang="en-IN" dirty="0" err="1" smtClean="0"/>
              <a:t>2px</a:t>
            </a:r>
            <a:r>
              <a:rPr lang="en-IN" dirty="0" smtClean="0"/>
              <a:t> </a:t>
            </a:r>
            <a:r>
              <a:rPr lang="en-IN" dirty="0" err="1" smtClean="0"/>
              <a:t>2px</a:t>
            </a:r>
            <a:r>
              <a:rPr lang="en-IN" dirty="0" smtClean="0"/>
              <a:t> </a:t>
            </a:r>
            <a:r>
              <a:rPr lang="en-IN" dirty="0" err="1" smtClean="0"/>
              <a:t>rgba</a:t>
            </a:r>
            <a:r>
              <a:rPr lang="en-IN" dirty="0" smtClean="0"/>
              <a:t>(0,0,0,0.5);</a:t>
            </a:r>
          </a:p>
          <a:p>
            <a:r>
              <a:rPr lang="en-IN" dirty="0" smtClean="0"/>
              <a:t>This will add a black 50% transparent shadow 2px to the right and 2px to the bottom of the box with 2px spread and blurriness.</a:t>
            </a:r>
            <a:endParaRPr lang="en-GB" dirty="0"/>
          </a:p>
        </p:txBody>
      </p:sp>
    </p:spTree>
    <p:extLst>
      <p:ext uri="{BB962C8B-B14F-4D97-AF65-F5344CB8AC3E}">
        <p14:creationId xmlns:p14="http://schemas.microsoft.com/office/powerpoint/2010/main" val="3224582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183573"/>
            <a:ext cx="8596668" cy="512618"/>
          </a:xfrm>
        </p:spPr>
        <p:txBody>
          <a:bodyPr>
            <a:normAutofit fontScale="90000"/>
          </a:bodyPr>
          <a:lstStyle/>
          <a:p>
            <a:r>
              <a:rPr lang="en-IN" dirty="0" smtClean="0"/>
              <a:t>Box-shadow</a:t>
            </a:r>
            <a:endParaRPr lang="en-GB" dirty="0"/>
          </a:p>
        </p:txBody>
      </p:sp>
      <p:sp>
        <p:nvSpPr>
          <p:cNvPr id="3" name="Content Placeholder 2"/>
          <p:cNvSpPr>
            <a:spLocks noGrp="1"/>
          </p:cNvSpPr>
          <p:nvPr>
            <p:ph idx="1"/>
          </p:nvPr>
        </p:nvSpPr>
        <p:spPr>
          <a:xfrm>
            <a:off x="365606" y="789710"/>
            <a:ext cx="11542376" cy="5756563"/>
          </a:xfrm>
        </p:spPr>
        <p:txBody>
          <a:bodyPr>
            <a:normAutofit fontScale="77500" lnSpcReduction="20000"/>
          </a:bodyPr>
          <a:lstStyle/>
          <a:p>
            <a:r>
              <a:rPr lang="en-IN" dirty="0"/>
              <a:t>The box shadow takes following values :</a:t>
            </a:r>
          </a:p>
          <a:p>
            <a:pPr lvl="1"/>
            <a:r>
              <a:rPr lang="en-IN" dirty="0"/>
              <a:t>Horizontal offset</a:t>
            </a:r>
          </a:p>
          <a:p>
            <a:pPr lvl="1"/>
            <a:r>
              <a:rPr lang="en-IN" dirty="0"/>
              <a:t>Vertical offset</a:t>
            </a:r>
          </a:p>
          <a:p>
            <a:pPr lvl="1"/>
            <a:r>
              <a:rPr lang="en-IN" dirty="0"/>
              <a:t>Blur radius</a:t>
            </a:r>
          </a:p>
          <a:p>
            <a:pPr lvl="1"/>
            <a:r>
              <a:rPr lang="en-IN" dirty="0"/>
              <a:t>Spread radius</a:t>
            </a:r>
          </a:p>
          <a:p>
            <a:pPr lvl="1"/>
            <a:r>
              <a:rPr lang="en-IN" dirty="0" err="1"/>
              <a:t>Color</a:t>
            </a:r>
            <a:endParaRPr lang="en-IN" dirty="0"/>
          </a:p>
          <a:p>
            <a:r>
              <a:rPr lang="en-IN" dirty="0"/>
              <a:t>So the syntax is box-shadow: [horizontal offset] [vertical offset] [blur radius] [optional spread radius] [</a:t>
            </a:r>
            <a:r>
              <a:rPr lang="en-IN" dirty="0" err="1"/>
              <a:t>color</a:t>
            </a:r>
            <a:r>
              <a:rPr lang="en-IN" dirty="0" smtClean="0"/>
              <a:t>];</a:t>
            </a:r>
            <a:endParaRPr lang="en-IN" b="1" dirty="0" smtClean="0"/>
          </a:p>
          <a:p>
            <a:r>
              <a:rPr lang="en-IN" b="1" dirty="0" smtClean="0"/>
              <a:t>The </a:t>
            </a:r>
            <a:r>
              <a:rPr lang="en-IN" b="1" dirty="0"/>
              <a:t>horizontal offset </a:t>
            </a:r>
            <a:r>
              <a:rPr lang="en-IN" dirty="0"/>
              <a:t>(required) of the shadow, positive means the shadow will be on the right of the box, a negative offset will put the shadow on the left of the </a:t>
            </a:r>
            <a:r>
              <a:rPr lang="en-IN" dirty="0" err="1" smtClean="0"/>
              <a:t>box.This</a:t>
            </a:r>
            <a:r>
              <a:rPr lang="en-IN" dirty="0" smtClean="0"/>
              <a:t> defines the positioning of the shadow on the X axis</a:t>
            </a:r>
            <a:endParaRPr lang="en-IN" dirty="0"/>
          </a:p>
          <a:p>
            <a:r>
              <a:rPr lang="en-IN" b="1" dirty="0"/>
              <a:t>The vertical offset </a:t>
            </a:r>
            <a:r>
              <a:rPr lang="en-IN" dirty="0"/>
              <a:t>(required) of the shadow, a negative one means the box-shadow will be above the box, a positive one means the shadow will be below the box</a:t>
            </a:r>
            <a:r>
              <a:rPr lang="en-IN" dirty="0" smtClean="0"/>
              <a:t>.</a:t>
            </a:r>
            <a:r>
              <a:rPr lang="en-IN" dirty="0"/>
              <a:t> </a:t>
            </a:r>
            <a:r>
              <a:rPr lang="en-IN" dirty="0" err="1"/>
              <a:t>box.This</a:t>
            </a:r>
            <a:r>
              <a:rPr lang="en-IN" dirty="0"/>
              <a:t> defines the positioning of the shadow on the </a:t>
            </a:r>
            <a:r>
              <a:rPr lang="en-IN" dirty="0" smtClean="0"/>
              <a:t>Y axis</a:t>
            </a:r>
            <a:endParaRPr lang="en-IN" dirty="0"/>
          </a:p>
          <a:p>
            <a:r>
              <a:rPr lang="en-IN" b="1" dirty="0"/>
              <a:t>The blur radius </a:t>
            </a:r>
            <a:r>
              <a:rPr lang="en-IN" dirty="0" smtClean="0"/>
              <a:t>, </a:t>
            </a:r>
            <a:r>
              <a:rPr lang="en-IN" dirty="0"/>
              <a:t>if set to 0 the shadow will be sharp, the higher the number, the more blurred it will be, and the further out the shadow will extend. For instance a shadow with 5px of horizontal offset that also has a 5px blur radius will be 10px of total shadow.</a:t>
            </a:r>
          </a:p>
          <a:p>
            <a:r>
              <a:rPr lang="en-IN" b="1" dirty="0"/>
              <a:t>The spread radius </a:t>
            </a:r>
            <a:r>
              <a:rPr lang="en-IN" dirty="0" smtClean="0"/>
              <a:t>, </a:t>
            </a:r>
            <a:r>
              <a:rPr lang="en-IN" dirty="0"/>
              <a:t>positive values increase the size of the shadow, negative values decrease the size. Default is 0 (the shadow is same size as blur</a:t>
            </a:r>
            <a:r>
              <a:rPr lang="en-IN" dirty="0" smtClean="0"/>
              <a:t>).It defines how much the shadow should spread beyond the values for x and y axis</a:t>
            </a:r>
          </a:p>
          <a:p>
            <a:r>
              <a:rPr lang="en-IN" dirty="0" smtClean="0"/>
              <a:t>If we omit the blur and spread we  will get a very sharp shadow that ends just after the values defined for x and y axis</a:t>
            </a:r>
            <a:endParaRPr lang="en-IN" dirty="0"/>
          </a:p>
          <a:p>
            <a:r>
              <a:rPr lang="en-IN" b="1" dirty="0" err="1"/>
              <a:t>Color</a:t>
            </a:r>
            <a:r>
              <a:rPr lang="en-IN" dirty="0"/>
              <a:t> (required) – takes any </a:t>
            </a:r>
            <a:r>
              <a:rPr lang="en-IN" dirty="0" err="1"/>
              <a:t>color</a:t>
            </a:r>
            <a:r>
              <a:rPr lang="en-IN" dirty="0"/>
              <a:t> value, like hex, named, </a:t>
            </a:r>
            <a:r>
              <a:rPr lang="en-IN" dirty="0" err="1" smtClean="0"/>
              <a:t>rgb</a:t>
            </a:r>
            <a:r>
              <a:rPr lang="en-IN" dirty="0" smtClean="0"/>
              <a:t> or </a:t>
            </a:r>
            <a:r>
              <a:rPr lang="en-IN" dirty="0" err="1" smtClean="0"/>
              <a:t>rgba</a:t>
            </a:r>
            <a:r>
              <a:rPr lang="en-IN" dirty="0" smtClean="0"/>
              <a:t>. </a:t>
            </a:r>
            <a:r>
              <a:rPr lang="en-IN" dirty="0"/>
              <a:t>If the </a:t>
            </a:r>
            <a:r>
              <a:rPr lang="en-IN" dirty="0" err="1"/>
              <a:t>color</a:t>
            </a:r>
            <a:r>
              <a:rPr lang="en-IN" dirty="0"/>
              <a:t> value is omitted, box shadows are drawn in the foreground </a:t>
            </a:r>
            <a:r>
              <a:rPr lang="en-IN" dirty="0" err="1"/>
              <a:t>color</a:t>
            </a:r>
            <a:r>
              <a:rPr lang="en-IN" dirty="0"/>
              <a:t> (text </a:t>
            </a:r>
            <a:r>
              <a:rPr lang="en-IN" dirty="0" err="1"/>
              <a:t>color</a:t>
            </a:r>
            <a:r>
              <a:rPr lang="en-IN" dirty="0"/>
              <a:t>). But be aware, older </a:t>
            </a:r>
            <a:r>
              <a:rPr lang="en-IN" dirty="0" err="1"/>
              <a:t>WebKit</a:t>
            </a:r>
            <a:r>
              <a:rPr lang="en-IN" dirty="0"/>
              <a:t> browsers (pre Chrome 20 and Safari 6) ignore the rule when </a:t>
            </a:r>
            <a:r>
              <a:rPr lang="en-IN" dirty="0" err="1"/>
              <a:t>color</a:t>
            </a:r>
            <a:r>
              <a:rPr lang="en-IN" dirty="0"/>
              <a:t> is </a:t>
            </a:r>
            <a:r>
              <a:rPr lang="en-IN" dirty="0" err="1" smtClean="0"/>
              <a:t>omitted.Using</a:t>
            </a:r>
            <a:r>
              <a:rPr lang="en-IN" dirty="0" smtClean="0"/>
              <a:t> </a:t>
            </a:r>
            <a:r>
              <a:rPr lang="en-IN" dirty="0"/>
              <a:t>a semi-transparent </a:t>
            </a:r>
            <a:r>
              <a:rPr lang="en-IN" dirty="0" err="1"/>
              <a:t>color</a:t>
            </a:r>
            <a:r>
              <a:rPr lang="en-IN" dirty="0"/>
              <a:t> like </a:t>
            </a:r>
            <a:r>
              <a:rPr lang="en-IN" dirty="0" err="1"/>
              <a:t>rgba</a:t>
            </a:r>
            <a:r>
              <a:rPr lang="en-IN" dirty="0"/>
              <a:t>(0, 0, 0, 0.4) is most common, and a nice effect, as it doesn’t completely/opaquely cover what it’s over, but allows what’s underneath to show through a bit, like a real shadow</a:t>
            </a:r>
            <a:r>
              <a:rPr lang="en-IN" dirty="0" smtClean="0"/>
              <a:t>.</a:t>
            </a:r>
          </a:p>
          <a:p>
            <a:r>
              <a:rPr lang="en-GB" dirty="0" smtClean="0"/>
              <a:t>For example </a:t>
            </a:r>
          </a:p>
          <a:p>
            <a:pPr lvl="1"/>
            <a:r>
              <a:rPr lang="en-GB" dirty="0" smtClean="0"/>
              <a:t>box-shadow</a:t>
            </a:r>
            <a:r>
              <a:rPr lang="en-GB" dirty="0"/>
              <a:t>: 3px </a:t>
            </a:r>
            <a:r>
              <a:rPr lang="en-GB" dirty="0" err="1"/>
              <a:t>3px</a:t>
            </a:r>
            <a:r>
              <a:rPr lang="en-GB" dirty="0"/>
              <a:t> 5px 6px #ccc</a:t>
            </a:r>
            <a:r>
              <a:rPr lang="en-GB" dirty="0" smtClean="0"/>
              <a:t>; The shadow will be placed 3px right and bottom of the original shape will have a 5px blur and 6px spread</a:t>
            </a:r>
          </a:p>
          <a:p>
            <a:pPr lvl="1"/>
            <a:r>
              <a:rPr lang="en-IN" dirty="0"/>
              <a:t>box-shadow: inset 0 0 10px #000000;</a:t>
            </a:r>
            <a:endParaRPr lang="en-GB" dirty="0" smtClean="0"/>
          </a:p>
          <a:p>
            <a:endParaRPr lang="en-GB" dirty="0"/>
          </a:p>
        </p:txBody>
      </p:sp>
    </p:spTree>
    <p:extLst>
      <p:ext uri="{BB962C8B-B14F-4D97-AF65-F5344CB8AC3E}">
        <p14:creationId xmlns:p14="http://schemas.microsoft.com/office/powerpoint/2010/main" val="3627266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2009"/>
            <a:ext cx="8596668" cy="439882"/>
          </a:xfrm>
        </p:spPr>
        <p:txBody>
          <a:bodyPr>
            <a:normAutofit fontScale="90000"/>
          </a:bodyPr>
          <a:lstStyle/>
          <a:p>
            <a:r>
              <a:rPr lang="en-IN" dirty="0" err="1" smtClean="0"/>
              <a:t>Color</a:t>
            </a:r>
            <a:r>
              <a:rPr lang="en-IN" dirty="0" smtClean="0"/>
              <a:t> function</a:t>
            </a:r>
            <a:endParaRPr lang="en-GB" dirty="0"/>
          </a:p>
        </p:txBody>
      </p:sp>
      <p:sp>
        <p:nvSpPr>
          <p:cNvPr id="3" name="Content Placeholder 2"/>
          <p:cNvSpPr>
            <a:spLocks noGrp="1"/>
          </p:cNvSpPr>
          <p:nvPr>
            <p:ph idx="1"/>
          </p:nvPr>
        </p:nvSpPr>
        <p:spPr>
          <a:xfrm>
            <a:off x="677334" y="955965"/>
            <a:ext cx="10617584" cy="5085398"/>
          </a:xfrm>
        </p:spPr>
        <p:txBody>
          <a:bodyPr/>
          <a:lstStyle/>
          <a:p>
            <a:r>
              <a:rPr lang="en-IN" dirty="0" smtClean="0"/>
              <a:t>There are many ways to </a:t>
            </a:r>
            <a:r>
              <a:rPr lang="en-IN" dirty="0" err="1" smtClean="0"/>
              <a:t>defiune</a:t>
            </a:r>
            <a:r>
              <a:rPr lang="en-IN" dirty="0" smtClean="0"/>
              <a:t> a </a:t>
            </a:r>
            <a:r>
              <a:rPr lang="en-IN" dirty="0" err="1" smtClean="0"/>
              <a:t>color</a:t>
            </a:r>
            <a:r>
              <a:rPr lang="en-IN" dirty="0" smtClean="0"/>
              <a:t> like using its </a:t>
            </a:r>
            <a:r>
              <a:rPr lang="en-IN" dirty="0" err="1" smtClean="0"/>
              <a:t>name,hex</a:t>
            </a:r>
            <a:r>
              <a:rPr lang="en-IN" dirty="0" smtClean="0"/>
              <a:t> value </a:t>
            </a:r>
            <a:r>
              <a:rPr lang="en-IN" dirty="0" err="1" smtClean="0"/>
              <a:t>etc</a:t>
            </a:r>
            <a:endParaRPr lang="en-IN" dirty="0" smtClean="0"/>
          </a:p>
          <a:p>
            <a:r>
              <a:rPr lang="en-IN" dirty="0" smtClean="0"/>
              <a:t>We can also use a </a:t>
            </a:r>
            <a:r>
              <a:rPr lang="en-IN" dirty="0" err="1" smtClean="0"/>
              <a:t>color</a:t>
            </a:r>
            <a:r>
              <a:rPr lang="en-IN" dirty="0" smtClean="0"/>
              <a:t> function we can write </a:t>
            </a:r>
            <a:r>
              <a:rPr lang="en-IN" dirty="0" err="1" smtClean="0"/>
              <a:t>rgb</a:t>
            </a:r>
            <a:r>
              <a:rPr lang="en-IN" dirty="0" smtClean="0"/>
              <a:t>() then define values for red green and blue inside the parenthesis to get the desired shade the allowed values like between 0-255 for all R b and g. a value of </a:t>
            </a:r>
            <a:r>
              <a:rPr lang="en-IN" dirty="0" err="1" smtClean="0"/>
              <a:t>rbg</a:t>
            </a:r>
            <a:r>
              <a:rPr lang="en-IN" dirty="0" smtClean="0"/>
              <a:t>(255,255,255)  represents white and </a:t>
            </a:r>
            <a:r>
              <a:rPr lang="en-IN" dirty="0" err="1" smtClean="0"/>
              <a:t>rgb</a:t>
            </a:r>
            <a:r>
              <a:rPr lang="en-IN" dirty="0" smtClean="0"/>
              <a:t>(0,0,0) represents black</a:t>
            </a:r>
          </a:p>
          <a:p>
            <a:r>
              <a:rPr lang="en-IN" dirty="0" smtClean="0"/>
              <a:t>There is an alternative to </a:t>
            </a:r>
            <a:r>
              <a:rPr lang="en-IN" dirty="0" err="1" smtClean="0"/>
              <a:t>rgb</a:t>
            </a:r>
            <a:r>
              <a:rPr lang="en-IN" dirty="0" smtClean="0"/>
              <a:t> </a:t>
            </a:r>
            <a:r>
              <a:rPr lang="en-IN" dirty="0" err="1" smtClean="0"/>
              <a:t>i.e</a:t>
            </a:r>
            <a:r>
              <a:rPr lang="en-IN" dirty="0" smtClean="0"/>
              <a:t> </a:t>
            </a:r>
            <a:r>
              <a:rPr lang="en-IN" dirty="0" err="1" smtClean="0"/>
              <a:t>rgba</a:t>
            </a:r>
            <a:r>
              <a:rPr lang="en-IN" dirty="0" smtClean="0"/>
              <a:t> which defines a fourth parameter the alpha channel representing the transparency of the </a:t>
            </a:r>
            <a:r>
              <a:rPr lang="en-IN" dirty="0" err="1" smtClean="0"/>
              <a:t>color</a:t>
            </a:r>
            <a:r>
              <a:rPr lang="en-IN" dirty="0" smtClean="0"/>
              <a:t> the value lies between 0 and 1 where 0 means fully transparent and 1 means opaque</a:t>
            </a:r>
            <a:endParaRPr lang="en-GB" dirty="0"/>
          </a:p>
        </p:txBody>
      </p:sp>
    </p:spTree>
    <p:extLst>
      <p:ext uri="{BB962C8B-B14F-4D97-AF65-F5344CB8AC3E}">
        <p14:creationId xmlns:p14="http://schemas.microsoft.com/office/powerpoint/2010/main" val="257410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5543" y="110836"/>
            <a:ext cx="8596668" cy="491836"/>
          </a:xfrm>
        </p:spPr>
        <p:txBody>
          <a:bodyPr>
            <a:normAutofit fontScale="90000"/>
          </a:bodyPr>
          <a:lstStyle/>
          <a:p>
            <a:r>
              <a:rPr lang="en-IN" dirty="0"/>
              <a:t> Styling the Badge with "border-radius"</a:t>
            </a:r>
            <a:endParaRPr lang="en-GB" dirty="0"/>
          </a:p>
        </p:txBody>
      </p:sp>
      <p:sp>
        <p:nvSpPr>
          <p:cNvPr id="3" name="Content Placeholder 2"/>
          <p:cNvSpPr>
            <a:spLocks noGrp="1"/>
          </p:cNvSpPr>
          <p:nvPr>
            <p:ph idx="1"/>
          </p:nvPr>
        </p:nvSpPr>
        <p:spPr>
          <a:xfrm>
            <a:off x="677334" y="831273"/>
            <a:ext cx="11168302" cy="5642263"/>
          </a:xfrm>
        </p:spPr>
        <p:txBody>
          <a:bodyPr/>
          <a:lstStyle/>
          <a:p>
            <a:r>
              <a:rPr lang="en-GB" dirty="0" smtClean="0"/>
              <a:t>Lets now style the recommended badge.</a:t>
            </a:r>
          </a:p>
          <a:p>
            <a:r>
              <a:rPr lang="en-GB" dirty="0" smtClean="0"/>
              <a:t>Add a selector for the &lt;h1&gt; tag containing the recommended badge we can use a class selector referring to the class </a:t>
            </a:r>
            <a:r>
              <a:rPr lang="en-GB" dirty="0" err="1" smtClean="0"/>
              <a:t>plan__annotation</a:t>
            </a:r>
            <a:endParaRPr lang="en-GB" dirty="0" smtClean="0"/>
          </a:p>
          <a:p>
            <a:r>
              <a:rPr lang="en-GB" dirty="0" smtClean="0"/>
              <a:t>We want to make it sit in a white box and therefore have a non white(green) text and also have a tiny drop shadow also maybe add a padding</a:t>
            </a:r>
            <a:r>
              <a:rPr lang="en-IN" dirty="0" smtClean="0"/>
              <a:t> and rounded corners</a:t>
            </a:r>
          </a:p>
          <a:p>
            <a:r>
              <a:rPr lang="en-IN" dirty="0" smtClean="0"/>
              <a:t>To make the box white add a </a:t>
            </a:r>
            <a:r>
              <a:rPr lang="en-IN" dirty="0" err="1" smtClean="0"/>
              <a:t>background:white</a:t>
            </a:r>
            <a:r>
              <a:rPr lang="en-IN" dirty="0" smtClean="0"/>
              <a:t>;</a:t>
            </a:r>
          </a:p>
          <a:p>
            <a:r>
              <a:rPr lang="en-IN" dirty="0" smtClean="0"/>
              <a:t>To make the text </a:t>
            </a:r>
            <a:r>
              <a:rPr lang="en-IN" dirty="0" err="1" smtClean="0"/>
              <a:t>color</a:t>
            </a:r>
            <a:r>
              <a:rPr lang="en-IN" dirty="0" smtClean="0"/>
              <a:t> green add </a:t>
            </a:r>
            <a:r>
              <a:rPr lang="en-IN" dirty="0" err="1" smtClean="0"/>
              <a:t>color</a:t>
            </a:r>
            <a:r>
              <a:rPr lang="en-IN" dirty="0" smtClean="0"/>
              <a:t>:#19b84c;</a:t>
            </a:r>
          </a:p>
          <a:p>
            <a:r>
              <a:rPr lang="en-IN" dirty="0" smtClean="0"/>
              <a:t>To add a drop shadow add </a:t>
            </a:r>
            <a:r>
              <a:rPr lang="en-GB" dirty="0"/>
              <a:t>box-shadow: 2px </a:t>
            </a:r>
            <a:r>
              <a:rPr lang="en-GB" dirty="0" err="1"/>
              <a:t>2px</a:t>
            </a:r>
            <a:r>
              <a:rPr lang="en-GB" dirty="0"/>
              <a:t> </a:t>
            </a:r>
            <a:r>
              <a:rPr lang="en-GB" dirty="0" err="1"/>
              <a:t>2px</a:t>
            </a:r>
            <a:r>
              <a:rPr lang="en-GB" dirty="0"/>
              <a:t> </a:t>
            </a:r>
            <a:r>
              <a:rPr lang="en-GB" dirty="0" err="1"/>
              <a:t>2px</a:t>
            </a:r>
            <a:r>
              <a:rPr lang="en-GB" dirty="0"/>
              <a:t> </a:t>
            </a:r>
            <a:r>
              <a:rPr lang="en-GB" dirty="0" err="1"/>
              <a:t>rgba</a:t>
            </a:r>
            <a:r>
              <a:rPr lang="en-GB" dirty="0"/>
              <a:t>(0, 0, 0, 0.5);</a:t>
            </a:r>
          </a:p>
          <a:p>
            <a:r>
              <a:rPr lang="en-IN" dirty="0" smtClean="0"/>
              <a:t>To add a padding use padding:8px;</a:t>
            </a:r>
          </a:p>
          <a:p>
            <a:r>
              <a:rPr lang="en-IN" dirty="0" smtClean="0"/>
              <a:t>To make the corners rounded use border-radius:8px;</a:t>
            </a:r>
          </a:p>
          <a:p>
            <a:endParaRPr lang="en-GB" dirty="0" smtClean="0"/>
          </a:p>
          <a:p>
            <a:endParaRPr lang="en-GB" dirty="0"/>
          </a:p>
        </p:txBody>
      </p:sp>
    </p:spTree>
    <p:extLst>
      <p:ext uri="{BB962C8B-B14F-4D97-AF65-F5344CB8AC3E}">
        <p14:creationId xmlns:p14="http://schemas.microsoft.com/office/powerpoint/2010/main" val="11848042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90054"/>
            <a:ext cx="8596668" cy="491836"/>
          </a:xfrm>
        </p:spPr>
        <p:txBody>
          <a:bodyPr>
            <a:normAutofit fontScale="90000"/>
          </a:bodyPr>
          <a:lstStyle/>
          <a:p>
            <a:r>
              <a:rPr lang="en-GB" dirty="0"/>
              <a:t>Styling our List</a:t>
            </a:r>
          </a:p>
        </p:txBody>
      </p:sp>
      <p:sp>
        <p:nvSpPr>
          <p:cNvPr id="3" name="Content Placeholder 2"/>
          <p:cNvSpPr>
            <a:spLocks noGrp="1"/>
          </p:cNvSpPr>
          <p:nvPr>
            <p:ph idx="1"/>
          </p:nvPr>
        </p:nvSpPr>
        <p:spPr>
          <a:xfrm>
            <a:off x="677333" y="706583"/>
            <a:ext cx="11126739" cy="5891644"/>
          </a:xfrm>
        </p:spPr>
        <p:txBody>
          <a:bodyPr/>
          <a:lstStyle/>
          <a:p>
            <a:r>
              <a:rPr lang="en-IN" dirty="0" smtClean="0"/>
              <a:t>Lets style the bullet points in our plans.</a:t>
            </a:r>
          </a:p>
          <a:p>
            <a:r>
              <a:rPr lang="en-IN" dirty="0" smtClean="0"/>
              <a:t>Add a class </a:t>
            </a:r>
            <a:r>
              <a:rPr lang="en-IN" dirty="0" err="1" smtClean="0"/>
              <a:t>plan__features</a:t>
            </a:r>
            <a:r>
              <a:rPr lang="en-IN" dirty="0" smtClean="0"/>
              <a:t> on all &lt;</a:t>
            </a:r>
            <a:r>
              <a:rPr lang="en-IN" dirty="0" err="1" smtClean="0"/>
              <a:t>ul</a:t>
            </a:r>
            <a:r>
              <a:rPr lang="en-IN" dirty="0" smtClean="0"/>
              <a:t>&gt; tags in all plans and add a class selector for this class in our main.css file</a:t>
            </a:r>
          </a:p>
          <a:p>
            <a:r>
              <a:rPr lang="en-IN" dirty="0" smtClean="0"/>
              <a:t>Now lets remove the bullet points by setting </a:t>
            </a:r>
            <a:r>
              <a:rPr lang="en-IN" dirty="0" err="1" smtClean="0"/>
              <a:t>list-style:none</a:t>
            </a:r>
            <a:endParaRPr lang="en-IN" dirty="0" smtClean="0"/>
          </a:p>
          <a:p>
            <a:r>
              <a:rPr lang="en-IN" dirty="0" smtClean="0"/>
              <a:t>Also lets get rid of all margin and padding set by the </a:t>
            </a:r>
            <a:r>
              <a:rPr lang="en-IN" dirty="0" err="1" smtClean="0"/>
              <a:t>ul</a:t>
            </a:r>
            <a:r>
              <a:rPr lang="en-IN" dirty="0" smtClean="0"/>
              <a:t> by setting margin:0 and padding:0</a:t>
            </a:r>
          </a:p>
          <a:p>
            <a:r>
              <a:rPr lang="en-IN" dirty="0" smtClean="0"/>
              <a:t>We can now set some space between the individual list item by setting the top and bottom margin to 8px and 0 to right and left .</a:t>
            </a:r>
          </a:p>
          <a:p>
            <a:r>
              <a:rPr lang="en-IN" dirty="0" smtClean="0"/>
              <a:t>We can set this style either by using a </a:t>
            </a:r>
            <a:r>
              <a:rPr lang="en-IN" dirty="0" err="1" smtClean="0"/>
              <a:t>combinator</a:t>
            </a:r>
            <a:r>
              <a:rPr lang="en-IN" dirty="0" smtClean="0"/>
              <a:t> like .</a:t>
            </a:r>
            <a:r>
              <a:rPr lang="en-IN" dirty="0" err="1" smtClean="0"/>
              <a:t>plan__features</a:t>
            </a:r>
            <a:r>
              <a:rPr lang="en-IN" dirty="0" smtClean="0"/>
              <a:t> li{ margin:8px 0px} or by assigning a class </a:t>
            </a:r>
            <a:r>
              <a:rPr lang="en-IN" dirty="0" err="1" smtClean="0"/>
              <a:t>plan__feature</a:t>
            </a:r>
            <a:r>
              <a:rPr lang="en-IN" dirty="0" smtClean="0"/>
              <a:t> to all li items I will be using a class to be in sync with the coding style followed in this project but using a </a:t>
            </a:r>
            <a:r>
              <a:rPr lang="en-IN" dirty="0" err="1" smtClean="0"/>
              <a:t>combinator</a:t>
            </a:r>
            <a:r>
              <a:rPr lang="en-IN" dirty="0" smtClean="0"/>
              <a:t> is absolutely fine</a:t>
            </a:r>
            <a:endParaRPr lang="en-GB" dirty="0"/>
          </a:p>
        </p:txBody>
      </p:sp>
    </p:spTree>
    <p:extLst>
      <p:ext uri="{BB962C8B-B14F-4D97-AF65-F5344CB8AC3E}">
        <p14:creationId xmlns:p14="http://schemas.microsoft.com/office/powerpoint/2010/main" val="3505641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11355339" cy="595745"/>
          </a:xfrm>
        </p:spPr>
        <p:txBody>
          <a:bodyPr>
            <a:normAutofit fontScale="90000"/>
          </a:bodyPr>
          <a:lstStyle/>
          <a:p>
            <a:r>
              <a:rPr lang="en-IN" dirty="0"/>
              <a:t>Working on the Title and the Price of our Packages</a:t>
            </a:r>
            <a:endParaRPr lang="en-GB" dirty="0"/>
          </a:p>
        </p:txBody>
      </p:sp>
      <p:sp>
        <p:nvSpPr>
          <p:cNvPr id="3" name="Content Placeholder 2"/>
          <p:cNvSpPr>
            <a:spLocks noGrp="1"/>
          </p:cNvSpPr>
          <p:nvPr>
            <p:ph idx="1"/>
          </p:nvPr>
        </p:nvSpPr>
        <p:spPr>
          <a:xfrm>
            <a:off x="677333" y="852055"/>
            <a:ext cx="11241039" cy="5756563"/>
          </a:xfrm>
        </p:spPr>
        <p:txBody>
          <a:bodyPr/>
          <a:lstStyle/>
          <a:p>
            <a:r>
              <a:rPr lang="en-IN" dirty="0" smtClean="0"/>
              <a:t>Lets work on the title and price of our packages</a:t>
            </a:r>
          </a:p>
          <a:p>
            <a:r>
              <a:rPr lang="en-IN" dirty="0" smtClean="0"/>
              <a:t>Lets add a class </a:t>
            </a:r>
            <a:r>
              <a:rPr lang="en-IN" dirty="0" err="1" smtClean="0"/>
              <a:t>plan__title</a:t>
            </a:r>
            <a:r>
              <a:rPr lang="en-IN" dirty="0" smtClean="0"/>
              <a:t> and </a:t>
            </a:r>
            <a:r>
              <a:rPr lang="en-IN" dirty="0" err="1" smtClean="0"/>
              <a:t>plan__price</a:t>
            </a:r>
            <a:r>
              <a:rPr lang="en-IN" dirty="0" smtClean="0"/>
              <a:t> respectively to the title and price of all plans </a:t>
            </a:r>
            <a:r>
              <a:rPr lang="en-IN" dirty="0" err="1" smtClean="0"/>
              <a:t>i.e</a:t>
            </a:r>
            <a:r>
              <a:rPr lang="en-IN" dirty="0" smtClean="0"/>
              <a:t> add these classes to  the &lt;h1&gt; and &lt;h2&gt; tags representing title and plan respectively</a:t>
            </a:r>
          </a:p>
          <a:p>
            <a:r>
              <a:rPr lang="en-IN" dirty="0" smtClean="0"/>
              <a:t>Add class selectors for these classes to our main.css .</a:t>
            </a:r>
            <a:r>
              <a:rPr lang="en-IN" dirty="0" err="1" smtClean="0"/>
              <a:t>plan__title</a:t>
            </a:r>
            <a:r>
              <a:rPr lang="en-IN" dirty="0" smtClean="0"/>
              <a:t> {} and .</a:t>
            </a:r>
            <a:r>
              <a:rPr lang="en-IN" dirty="0" err="1" smtClean="0"/>
              <a:t>plan__price</a:t>
            </a:r>
            <a:r>
              <a:rPr lang="en-IN" dirty="0" smtClean="0"/>
              <a:t>{}</a:t>
            </a:r>
          </a:p>
          <a:p>
            <a:r>
              <a:rPr lang="en-IN" dirty="0" smtClean="0"/>
              <a:t>Lets change the </a:t>
            </a:r>
            <a:r>
              <a:rPr lang="en-IN" dirty="0" err="1" smtClean="0"/>
              <a:t>color</a:t>
            </a:r>
            <a:r>
              <a:rPr lang="en-IN" dirty="0" smtClean="0"/>
              <a:t> of our title to dark green </a:t>
            </a:r>
            <a:r>
              <a:rPr lang="en-IN" dirty="0" err="1" smtClean="0"/>
              <a:t>color</a:t>
            </a:r>
            <a:r>
              <a:rPr lang="en-IN" dirty="0" smtClean="0"/>
              <a:t>:#0e4f1f;</a:t>
            </a:r>
          </a:p>
          <a:p>
            <a:r>
              <a:rPr lang="en-IN" dirty="0" smtClean="0"/>
              <a:t>Lets change the </a:t>
            </a:r>
            <a:r>
              <a:rPr lang="en-IN" dirty="0" err="1" smtClean="0"/>
              <a:t>color</a:t>
            </a:r>
            <a:r>
              <a:rPr lang="en-IN" dirty="0" smtClean="0"/>
              <a:t> of our price to grey </a:t>
            </a:r>
            <a:r>
              <a:rPr lang="en-IN" dirty="0" err="1" smtClean="0"/>
              <a:t>color</a:t>
            </a:r>
            <a:r>
              <a:rPr lang="en-IN" dirty="0" smtClean="0"/>
              <a:t>:#858585;</a:t>
            </a:r>
          </a:p>
          <a:p>
            <a:r>
              <a:rPr lang="en-IN" dirty="0" smtClean="0"/>
              <a:t>Although these colours look good but they don’t look so good on our recommended plan because of the background so lets override it for the recommended plan using combinators</a:t>
            </a:r>
          </a:p>
          <a:p>
            <a:r>
              <a:rPr lang="en-IN" dirty="0" smtClean="0"/>
              <a:t>So add a </a:t>
            </a:r>
            <a:r>
              <a:rPr lang="en-IN" dirty="0" err="1" smtClean="0"/>
              <a:t>combinator</a:t>
            </a:r>
            <a:r>
              <a:rPr lang="en-IN" dirty="0" smtClean="0"/>
              <a:t> for title of our recommended plan as  .plan--highlighted .</a:t>
            </a:r>
            <a:r>
              <a:rPr lang="en-IN" dirty="0" err="1" smtClean="0"/>
              <a:t>plan__title</a:t>
            </a:r>
            <a:r>
              <a:rPr lang="en-IN" dirty="0" smtClean="0"/>
              <a:t>{} override the </a:t>
            </a:r>
            <a:r>
              <a:rPr lang="en-IN" dirty="0" err="1" smtClean="0"/>
              <a:t>color</a:t>
            </a:r>
            <a:r>
              <a:rPr lang="en-IN" dirty="0" smtClean="0"/>
              <a:t> to white </a:t>
            </a:r>
            <a:r>
              <a:rPr lang="en-IN" dirty="0" err="1" smtClean="0"/>
              <a:t>color:white</a:t>
            </a:r>
            <a:endParaRPr lang="en-IN" dirty="0" smtClean="0"/>
          </a:p>
          <a:p>
            <a:r>
              <a:rPr lang="en-IN" dirty="0"/>
              <a:t>So add a </a:t>
            </a:r>
            <a:r>
              <a:rPr lang="en-IN" dirty="0" err="1"/>
              <a:t>combinator</a:t>
            </a:r>
            <a:r>
              <a:rPr lang="en-IN" dirty="0"/>
              <a:t> for </a:t>
            </a:r>
            <a:r>
              <a:rPr lang="en-IN" dirty="0" smtClean="0"/>
              <a:t>price </a:t>
            </a:r>
            <a:r>
              <a:rPr lang="en-IN" dirty="0"/>
              <a:t>of our recommended plan as  .</a:t>
            </a:r>
            <a:r>
              <a:rPr lang="en-IN" dirty="0" smtClean="0"/>
              <a:t>plan--highlighted </a:t>
            </a:r>
            <a:r>
              <a:rPr lang="en-IN" dirty="0"/>
              <a:t>.</a:t>
            </a:r>
            <a:r>
              <a:rPr lang="en-IN" dirty="0" err="1"/>
              <a:t>plan</a:t>
            </a:r>
            <a:r>
              <a:rPr lang="en-IN" dirty="0" err="1" smtClean="0"/>
              <a:t>__price</a:t>
            </a:r>
            <a:r>
              <a:rPr lang="en-IN" dirty="0" smtClean="0"/>
              <a:t>{} </a:t>
            </a:r>
            <a:r>
              <a:rPr lang="en-IN" dirty="0"/>
              <a:t>override the </a:t>
            </a:r>
            <a:r>
              <a:rPr lang="en-IN" dirty="0" err="1"/>
              <a:t>color</a:t>
            </a:r>
            <a:r>
              <a:rPr lang="en-IN" dirty="0"/>
              <a:t> to </a:t>
            </a:r>
            <a:r>
              <a:rPr lang="en-IN" dirty="0" smtClean="0"/>
              <a:t>dark green again  </a:t>
            </a:r>
            <a:r>
              <a:rPr lang="en-IN" dirty="0" err="1" smtClean="0"/>
              <a:t>color</a:t>
            </a:r>
            <a:r>
              <a:rPr lang="en-IN" dirty="0" smtClean="0"/>
              <a:t>:</a:t>
            </a:r>
            <a:r>
              <a:rPr lang="en-IN" dirty="0"/>
              <a:t> :#</a:t>
            </a:r>
            <a:r>
              <a:rPr lang="en-IN" dirty="0" smtClean="0"/>
              <a:t>0e4f1f;</a:t>
            </a:r>
            <a:endParaRPr lang="en-IN" dirty="0"/>
          </a:p>
          <a:p>
            <a:endParaRPr lang="en-GB" dirty="0"/>
          </a:p>
        </p:txBody>
      </p:sp>
    </p:spTree>
    <p:extLst>
      <p:ext uri="{BB962C8B-B14F-4D97-AF65-F5344CB8AC3E}">
        <p14:creationId xmlns:p14="http://schemas.microsoft.com/office/powerpoint/2010/main" val="40158224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7051</TotalTime>
  <Words>11959</Words>
  <Application>Microsoft Office PowerPoint</Application>
  <PresentationFormat>Widescreen</PresentationFormat>
  <Paragraphs>747</Paragraphs>
  <Slides>75</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Adding &amp; Styling a CTA-Button</vt:lpstr>
      <vt:lpstr>Adding a Background Image to our Project</vt:lpstr>
      <vt:lpstr>Assignment</vt:lpstr>
      <vt:lpstr>Useful Links</vt:lpstr>
      <vt:lpstr>Section -4 -:More on Selectors &amp; CSS Features</vt:lpstr>
      <vt:lpstr>Using Multiple CSS Classes &amp; Combined Selectors</vt:lpstr>
      <vt:lpstr>Using Multiple CSS Classes &amp; Combined Selectors Cont..</vt:lpstr>
      <vt:lpstr>Classes or IDs?</vt:lpstr>
      <vt:lpstr>(Not) using !important</vt:lpstr>
      <vt:lpstr>Selecting the Opposite with :not()</vt:lpstr>
      <vt:lpstr>CSS &amp; Browser Support</vt:lpstr>
      <vt:lpstr>Useful Links</vt:lpstr>
      <vt:lpstr>Section -5 -:Practicing The Basics </vt:lpstr>
      <vt:lpstr>Adding Style to our Plans</vt:lpstr>
      <vt:lpstr>Adding Style to our Plans</vt:lpstr>
      <vt:lpstr>Working on the Recommended Plan</vt:lpstr>
      <vt:lpstr>Box-shadow</vt:lpstr>
      <vt:lpstr>Color function</vt:lpstr>
      <vt:lpstr> Styling the Badge with "border-radius"</vt:lpstr>
      <vt:lpstr>Styling our List</vt:lpstr>
      <vt:lpstr>Working on the Title and the Price of our Packages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397</cp:revision>
  <dcterms:created xsi:type="dcterms:W3CDTF">2019-03-17T17:13:50Z</dcterms:created>
  <dcterms:modified xsi:type="dcterms:W3CDTF">2020-11-21T20:49:14Z</dcterms:modified>
</cp:coreProperties>
</file>