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7"/>
  </p:notesMasterIdLst>
  <p:sldIdLst>
    <p:sldId id="256" r:id="rId2"/>
    <p:sldId id="335" r:id="rId3"/>
    <p:sldId id="366" r:id="rId4"/>
    <p:sldId id="367" r:id="rId5"/>
    <p:sldId id="273" r:id="rId6"/>
    <p:sldId id="368" r:id="rId7"/>
    <p:sldId id="369" r:id="rId8"/>
    <p:sldId id="370" r:id="rId9"/>
    <p:sldId id="371" r:id="rId10"/>
    <p:sldId id="372" r:id="rId11"/>
    <p:sldId id="373" r:id="rId12"/>
    <p:sldId id="374" r:id="rId13"/>
    <p:sldId id="375" r:id="rId14"/>
    <p:sldId id="376" r:id="rId15"/>
    <p:sldId id="377" r:id="rId16"/>
    <p:sldId id="378" r:id="rId17"/>
    <p:sldId id="379" r:id="rId18"/>
    <p:sldId id="380" r:id="rId19"/>
    <p:sldId id="381" r:id="rId20"/>
    <p:sldId id="382" r:id="rId21"/>
    <p:sldId id="383" r:id="rId22"/>
    <p:sldId id="384" r:id="rId23"/>
    <p:sldId id="385" r:id="rId24"/>
    <p:sldId id="386" r:id="rId25"/>
    <p:sldId id="387" r:id="rId26"/>
    <p:sldId id="388" r:id="rId27"/>
    <p:sldId id="389" r:id="rId28"/>
    <p:sldId id="390" r:id="rId29"/>
    <p:sldId id="391" r:id="rId30"/>
    <p:sldId id="392" r:id="rId31"/>
    <p:sldId id="393" r:id="rId32"/>
    <p:sldId id="394" r:id="rId33"/>
    <p:sldId id="395" r:id="rId34"/>
    <p:sldId id="396" r:id="rId35"/>
    <p:sldId id="268" r:id="rId3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470EE"/>
    <a:srgbClr val="FFFF81"/>
    <a:srgbClr val="7E37B3"/>
    <a:srgbClr val="FFFFB3"/>
    <a:srgbClr val="7131A1"/>
    <a:srgbClr val="D1B3E7"/>
    <a:srgbClr val="DEF1B5"/>
    <a:srgbClr val="DE0AD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2555" autoAdjust="0"/>
  </p:normalViewPr>
  <p:slideViewPr>
    <p:cSldViewPr snapToGrid="0">
      <p:cViewPr varScale="1">
        <p:scale>
          <a:sx n="72" d="100"/>
          <a:sy n="72" d="100"/>
        </p:scale>
        <p:origin x="1104"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CD3BCA-8732-46CA-ADDD-C24F968DBEAF}" type="datetimeFigureOut">
              <a:rPr lang="en-GB" smtClean="0"/>
              <a:t>07/11/2020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B79ED6-4970-4D84-B25C-F520A9D9210C}" type="slidenum">
              <a:rPr lang="en-GB" smtClean="0"/>
              <a:t>‹#›</a:t>
            </a:fld>
            <a:endParaRPr lang="en-GB"/>
          </a:p>
        </p:txBody>
      </p:sp>
    </p:spTree>
    <p:extLst>
      <p:ext uri="{BB962C8B-B14F-4D97-AF65-F5344CB8AC3E}">
        <p14:creationId xmlns:p14="http://schemas.microsoft.com/office/powerpoint/2010/main" val="7663874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a:t>
            </a:fld>
            <a:endParaRPr lang="en-GB"/>
          </a:p>
        </p:txBody>
      </p:sp>
    </p:spTree>
    <p:extLst>
      <p:ext uri="{BB962C8B-B14F-4D97-AF65-F5344CB8AC3E}">
        <p14:creationId xmlns:p14="http://schemas.microsoft.com/office/powerpoint/2010/main" val="17116085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Adjacent siblings that use a + sign between selectors</a:t>
            </a:r>
          </a:p>
          <a:p>
            <a:endParaRPr lang="en-IN" dirty="0" smtClean="0"/>
          </a:p>
          <a:p>
            <a:r>
              <a:rPr lang="en-IN" dirty="0" smtClean="0"/>
              <a:t>General siblings that use a tilde ~ sign between selectors</a:t>
            </a:r>
          </a:p>
          <a:p>
            <a:endParaRPr lang="en-IN" dirty="0" smtClean="0"/>
          </a:p>
          <a:p>
            <a:r>
              <a:rPr lang="en-IN" dirty="0" smtClean="0"/>
              <a:t>Child that use a &gt; sign between selectors</a:t>
            </a:r>
          </a:p>
          <a:p>
            <a:endParaRPr lang="en-IN" dirty="0" smtClean="0"/>
          </a:p>
          <a:p>
            <a:r>
              <a:rPr lang="en-IN" dirty="0" smtClean="0"/>
              <a:t>Descendant that use a whitespace between selectors</a:t>
            </a:r>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24</a:t>
            </a:fld>
            <a:endParaRPr lang="en-GB"/>
          </a:p>
        </p:txBody>
      </p:sp>
    </p:spTree>
    <p:extLst>
      <p:ext uri="{BB962C8B-B14F-4D97-AF65-F5344CB8AC3E}">
        <p14:creationId xmlns:p14="http://schemas.microsoft.com/office/powerpoint/2010/main" val="23831195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4</a:t>
            </a:fld>
            <a:endParaRPr lang="en-GB"/>
          </a:p>
        </p:txBody>
      </p:sp>
    </p:spTree>
    <p:extLst>
      <p:ext uri="{BB962C8B-B14F-4D97-AF65-F5344CB8AC3E}">
        <p14:creationId xmlns:p14="http://schemas.microsoft.com/office/powerpoint/2010/main" val="20976780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The element selector is used to select an html tag .It is specified simply by writing the tag name without &lt;&gt;.Any style applied to it will apply to all such tags in the dom.</a:t>
            </a:r>
          </a:p>
          <a:p>
            <a:endParaRPr lang="en-IN" dirty="0" smtClean="0"/>
          </a:p>
          <a:p>
            <a:r>
              <a:rPr lang="en-IN" dirty="0" smtClean="0"/>
              <a:t>Class selector is used to set style for elements within</a:t>
            </a:r>
            <a:r>
              <a:rPr lang="en-IN" baseline="0" dirty="0" smtClean="0"/>
              <a:t> the same class .A class is added to any html tag by adding the class </a:t>
            </a:r>
            <a:r>
              <a:rPr lang="en-IN" baseline="0" dirty="0" err="1" smtClean="0"/>
              <a:t>attribute.It</a:t>
            </a:r>
            <a:r>
              <a:rPr lang="en-IN" baseline="0" dirty="0" smtClean="0"/>
              <a:t> is specified in </a:t>
            </a:r>
            <a:r>
              <a:rPr lang="en-IN" baseline="0" dirty="0" err="1" smtClean="0"/>
              <a:t>css</a:t>
            </a:r>
            <a:r>
              <a:rPr lang="en-IN" baseline="0" dirty="0" smtClean="0"/>
              <a:t> by adding a dot(.) followed by a </a:t>
            </a:r>
            <a:r>
              <a:rPr lang="en-IN" baseline="0" dirty="0" err="1" smtClean="0"/>
              <a:t>classs</a:t>
            </a:r>
            <a:r>
              <a:rPr lang="en-IN" baseline="0" dirty="0" smtClean="0"/>
              <a:t> name and { }.The specified styles will apply to all elements having that particular </a:t>
            </a:r>
            <a:r>
              <a:rPr lang="en-IN" baseline="0" dirty="0" err="1" smtClean="0"/>
              <a:t>class.We</a:t>
            </a:r>
            <a:r>
              <a:rPr lang="en-IN" baseline="0" dirty="0" smtClean="0"/>
              <a:t> can add any class to any element as classes are user defined .</a:t>
            </a:r>
          </a:p>
          <a:p>
            <a:endParaRPr lang="en-IN" dirty="0" smtClean="0"/>
          </a:p>
          <a:p>
            <a:r>
              <a:rPr lang="en-IN" dirty="0" smtClean="0"/>
              <a:t>Universal</a:t>
            </a:r>
            <a:r>
              <a:rPr lang="en-IN" baseline="0" dirty="0" smtClean="0"/>
              <a:t> selector is used when we want to add same style to all elements of our </a:t>
            </a:r>
            <a:r>
              <a:rPr lang="en-IN" baseline="0" dirty="0" err="1" smtClean="0"/>
              <a:t>dom.It</a:t>
            </a:r>
            <a:r>
              <a:rPr lang="en-IN" baseline="0" dirty="0" smtClean="0"/>
              <a:t> is specified by a * followed by { }.It is rarely used</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15</a:t>
            </a:fld>
            <a:endParaRPr lang="en-GB"/>
          </a:p>
        </p:txBody>
      </p:sp>
    </p:spTree>
    <p:extLst>
      <p:ext uri="{BB962C8B-B14F-4D97-AF65-F5344CB8AC3E}">
        <p14:creationId xmlns:p14="http://schemas.microsoft.com/office/powerpoint/2010/main" val="41610397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The id selector</a:t>
            </a:r>
            <a:r>
              <a:rPr lang="en-IN" baseline="0" dirty="0" smtClean="0"/>
              <a:t> is used to apply style to a tag having a specific </a:t>
            </a:r>
            <a:r>
              <a:rPr lang="en-IN" baseline="0" dirty="0" err="1" smtClean="0"/>
              <a:t>id.An</a:t>
            </a:r>
            <a:r>
              <a:rPr lang="en-IN" baseline="0" dirty="0" smtClean="0"/>
              <a:t> id is unique to any element so this style is applied to one </a:t>
            </a:r>
            <a:r>
              <a:rPr lang="en-IN" baseline="0" dirty="0" err="1" smtClean="0"/>
              <a:t>element.It</a:t>
            </a:r>
            <a:r>
              <a:rPr lang="en-IN" baseline="0" dirty="0" smtClean="0"/>
              <a:t> is specified by using # followed by the id followed by { }.Id are user specified so any value can be </a:t>
            </a:r>
            <a:r>
              <a:rPr lang="en-IN" baseline="0" dirty="0" err="1" smtClean="0"/>
              <a:t>added.Ids</a:t>
            </a:r>
            <a:r>
              <a:rPr lang="en-IN" baseline="0" dirty="0" smtClean="0"/>
              <a:t> can also be added to </a:t>
            </a:r>
            <a:r>
              <a:rPr lang="en-IN" baseline="0" dirty="0" err="1" smtClean="0"/>
              <a:t>url’s</a:t>
            </a:r>
            <a:r>
              <a:rPr lang="en-IN" baseline="0" dirty="0" smtClean="0"/>
              <a:t> with a # sign and the page will scroll to that element but ids can also be used for styling</a:t>
            </a:r>
          </a:p>
          <a:p>
            <a:endParaRPr lang="en-IN" baseline="0" dirty="0" smtClean="0"/>
          </a:p>
          <a:p>
            <a:r>
              <a:rPr lang="en-IN" baseline="0" dirty="0" smtClean="0"/>
              <a:t>In attribute selector we select html element by the attribute they </a:t>
            </a:r>
            <a:r>
              <a:rPr lang="en-IN" baseline="0" dirty="0" err="1" smtClean="0"/>
              <a:t>have.This</a:t>
            </a:r>
            <a:r>
              <a:rPr lang="en-IN" baseline="0" dirty="0" smtClean="0"/>
              <a:t> can thereby select multiple </a:t>
            </a:r>
            <a:r>
              <a:rPr lang="en-IN" baseline="0" dirty="0" err="1" smtClean="0"/>
              <a:t>elements.It</a:t>
            </a:r>
            <a:r>
              <a:rPr lang="en-IN" baseline="0" dirty="0" smtClean="0"/>
              <a:t> is specified by [attribute] { }.</a:t>
            </a:r>
          </a:p>
          <a:p>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16</a:t>
            </a:fld>
            <a:endParaRPr lang="en-GB"/>
          </a:p>
        </p:txBody>
      </p:sp>
    </p:spTree>
    <p:extLst>
      <p:ext uri="{BB962C8B-B14F-4D97-AF65-F5344CB8AC3E}">
        <p14:creationId xmlns:p14="http://schemas.microsoft.com/office/powerpoint/2010/main" val="2554339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17</a:t>
            </a:fld>
            <a:endParaRPr lang="en-GB"/>
          </a:p>
        </p:txBody>
      </p:sp>
    </p:spTree>
    <p:extLst>
      <p:ext uri="{BB962C8B-B14F-4D97-AF65-F5344CB8AC3E}">
        <p14:creationId xmlns:p14="http://schemas.microsoft.com/office/powerpoint/2010/main" val="6022703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18</a:t>
            </a:fld>
            <a:endParaRPr lang="en-GB"/>
          </a:p>
        </p:txBody>
      </p:sp>
    </p:spTree>
    <p:extLst>
      <p:ext uri="{BB962C8B-B14F-4D97-AF65-F5344CB8AC3E}">
        <p14:creationId xmlns:p14="http://schemas.microsoft.com/office/powerpoint/2010/main" val="18974880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19</a:t>
            </a:fld>
            <a:endParaRPr lang="en-GB"/>
          </a:p>
        </p:txBody>
      </p:sp>
    </p:spTree>
    <p:extLst>
      <p:ext uri="{BB962C8B-B14F-4D97-AF65-F5344CB8AC3E}">
        <p14:creationId xmlns:p14="http://schemas.microsoft.com/office/powerpoint/2010/main" val="21953721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20</a:t>
            </a:fld>
            <a:endParaRPr lang="en-GB"/>
          </a:p>
        </p:txBody>
      </p:sp>
    </p:spTree>
    <p:extLst>
      <p:ext uri="{BB962C8B-B14F-4D97-AF65-F5344CB8AC3E}">
        <p14:creationId xmlns:p14="http://schemas.microsoft.com/office/powerpoint/2010/main" val="36396140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smtClean="0">
                <a:solidFill>
                  <a:schemeClr val="tx1"/>
                </a:solidFill>
              </a:rPr>
              <a:t>&lt;Tag&gt; and ::pseudo-element selectors have the lowest priority or lowest </a:t>
            </a:r>
            <a:r>
              <a:rPr lang="en-GB" dirty="0" err="1" smtClean="0">
                <a:solidFill>
                  <a:schemeClr val="tx1"/>
                </a:solidFill>
              </a:rPr>
              <a:t>specificity.we</a:t>
            </a:r>
            <a:r>
              <a:rPr lang="en-GB" baseline="0" dirty="0" smtClean="0">
                <a:solidFill>
                  <a:schemeClr val="tx1"/>
                </a:solidFill>
              </a:rPr>
              <a:t> will study about pseudo-element selectors in upcoming slides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baseline="0" dirty="0" smtClean="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smtClean="0">
                <a:solidFill>
                  <a:schemeClr val="tx1"/>
                </a:solidFill>
              </a:rPr>
              <a:t>.class , :pseudo-class and [attribute] selectors have higher </a:t>
            </a:r>
            <a:r>
              <a:rPr lang="en-GB" dirty="0" err="1" smtClean="0">
                <a:solidFill>
                  <a:schemeClr val="tx1"/>
                </a:solidFill>
              </a:rPr>
              <a:t>priorityWe</a:t>
            </a:r>
            <a:r>
              <a:rPr lang="en-GB" dirty="0" smtClean="0">
                <a:solidFill>
                  <a:schemeClr val="tx1"/>
                </a:solidFill>
              </a:rPr>
              <a:t> will also study about pseudo-classes later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smtClean="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solidFill>
                  <a:schemeClr val="tx1"/>
                </a:solidFill>
              </a:rPr>
              <a:t>#Id selectors have higher specificity</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solidFill>
                  <a:schemeClr val="tx1"/>
                </a:solidFill>
              </a:rPr>
              <a:t>There are more rules in specificity like ones concerning inheritance which we will study later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smtClean="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solidFill>
                  <a:schemeClr val="tx1"/>
                </a:solidFill>
              </a:rPr>
              <a:t>Inline styles have the highest specificity</a:t>
            </a:r>
            <a:endParaRPr lang="en-GB" dirty="0" smtClean="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baseline="0" dirty="0" smtClean="0">
                <a:solidFill>
                  <a:schemeClr val="tx1"/>
                </a:solidFill>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smtClean="0">
              <a:solidFill>
                <a:schemeClr val="tx1"/>
              </a:solidFill>
            </a:endParaRPr>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21</a:t>
            </a:fld>
            <a:endParaRPr lang="en-GB"/>
          </a:p>
        </p:txBody>
      </p:sp>
    </p:spTree>
    <p:extLst>
      <p:ext uri="{BB962C8B-B14F-4D97-AF65-F5344CB8AC3E}">
        <p14:creationId xmlns:p14="http://schemas.microsoft.com/office/powerpoint/2010/main" val="3288381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4BA8270-C9CF-44CA-BE5A-02C2BDCCEDE4}" type="datetimeFigureOut">
              <a:rPr lang="en-GB" smtClean="0"/>
              <a:t>07/11/2020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31221813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07/11/2020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7761813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07/11/2020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8645788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07/11/2020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11349909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07/11/2020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6290193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07/11/2020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11892709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4BA8270-C9CF-44CA-BE5A-02C2BDCCEDE4}" type="datetimeFigureOut">
              <a:rPr lang="en-GB" smtClean="0"/>
              <a:t>07/11/2020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7126053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4BA8270-C9CF-44CA-BE5A-02C2BDCCEDE4}" type="datetimeFigureOut">
              <a:rPr lang="en-GB" smtClean="0"/>
              <a:t>07/11/2020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90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4BA8270-C9CF-44CA-BE5A-02C2BDCCEDE4}" type="datetimeFigureOut">
              <a:rPr lang="en-GB" smtClean="0"/>
              <a:t>07/11/2020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213546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07/11/2020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40736238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4BA8270-C9CF-44CA-BE5A-02C2BDCCEDE4}" type="datetimeFigureOut">
              <a:rPr lang="en-GB" smtClean="0"/>
              <a:t>07/11/2020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17459012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4BA8270-C9CF-44CA-BE5A-02C2BDCCEDE4}" type="datetimeFigureOut">
              <a:rPr lang="en-GB" smtClean="0"/>
              <a:t>07/11/2020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8690501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4BA8270-C9CF-44CA-BE5A-02C2BDCCEDE4}" type="datetimeFigureOut">
              <a:rPr lang="en-GB" smtClean="0"/>
              <a:t>07/11/2020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1114379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BA8270-C9CF-44CA-BE5A-02C2BDCCEDE4}" type="datetimeFigureOut">
              <a:rPr lang="en-GB" smtClean="0"/>
              <a:t>07/11/2020</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0693582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4BA8270-C9CF-44CA-BE5A-02C2BDCCEDE4}" type="datetimeFigureOut">
              <a:rPr lang="en-GB" smtClean="0"/>
              <a:t>07/11/2020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547771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D4BA8270-C9CF-44CA-BE5A-02C2BDCCEDE4}" type="datetimeFigureOut">
              <a:rPr lang="en-GB" smtClean="0"/>
              <a:t>07/11/2020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39983119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4BA8270-C9CF-44CA-BE5A-02C2BDCCEDE4}" type="datetimeFigureOut">
              <a:rPr lang="en-GB" smtClean="0"/>
              <a:t>07/11/2020</a:t>
            </a:fld>
            <a:endParaRPr lang="en-GB"/>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EE88D44-B0F9-416B-870C-F232425C1729}" type="slidenum">
              <a:rPr lang="en-GB" smtClean="0"/>
              <a:t>‹#›</a:t>
            </a:fld>
            <a:endParaRPr lang="en-GB"/>
          </a:p>
        </p:txBody>
      </p:sp>
    </p:spTree>
    <p:extLst>
      <p:ext uri="{BB962C8B-B14F-4D97-AF65-F5344CB8AC3E}">
        <p14:creationId xmlns:p14="http://schemas.microsoft.com/office/powerpoint/2010/main" val="113831884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developer.mozilla.org/en-US/docs/Web/CSS" TargetMode="External"/><Relationship Id="rId2" Type="http://schemas.openxmlformats.org/officeDocument/2006/relationships/hyperlink" Target="https://developer.mozilla.org/en-US/docs/Web/CSS/Reference" TargetMode="External"/><Relationship Id="rId1" Type="http://schemas.openxmlformats.org/officeDocument/2006/relationships/slideLayout" Target="../slideLayouts/slideLayout2.xml"/><Relationship Id="rId6" Type="http://schemas.openxmlformats.org/officeDocument/2006/relationships/hyperlink" Target="https://developer.mozilla.org/en-US/docs/Web/CSS/Specificity" TargetMode="External"/><Relationship Id="rId5" Type="http://schemas.openxmlformats.org/officeDocument/2006/relationships/hyperlink" Target="https://developer.mozilla.org/en-US/docs/Learn/CSS/Introduction_to_CSS/Combinators_and_multiple_selectors" TargetMode="External"/><Relationship Id="rId4" Type="http://schemas.openxmlformats.org/officeDocument/2006/relationships/hyperlink" Target="https://developer.mozilla.org/en-US/docs/Web/CSS/CSS_Properties_Reference"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w3.org/TR/#tr_Cascading_Style_Sheets__CSS__Working_Group"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localhost:3000/"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err="1" smtClean="0"/>
              <a:t>Css</a:t>
            </a:r>
            <a:endParaRPr lang="en-GB" dirty="0"/>
          </a:p>
        </p:txBody>
      </p:sp>
      <p:sp>
        <p:nvSpPr>
          <p:cNvPr id="3" name="Subtitle 2"/>
          <p:cNvSpPr>
            <a:spLocks noGrp="1"/>
          </p:cNvSpPr>
          <p:nvPr>
            <p:ph type="subTitle" idx="1"/>
          </p:nvPr>
        </p:nvSpPr>
        <p:spPr/>
        <p:txBody>
          <a:bodyPr/>
          <a:lstStyle/>
          <a:p>
            <a:r>
              <a:rPr lang="en-IN" dirty="0" smtClean="0"/>
              <a:t>By: Rudhra Koul</a:t>
            </a:r>
            <a:endParaRPr lang="en-GB" dirty="0"/>
          </a:p>
        </p:txBody>
      </p:sp>
    </p:spTree>
    <p:extLst>
      <p:ext uri="{BB962C8B-B14F-4D97-AF65-F5344CB8AC3E}">
        <p14:creationId xmlns:p14="http://schemas.microsoft.com/office/powerpoint/2010/main" val="297583400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a:t>Understanding the &lt;style&gt; Tag &amp; </a:t>
            </a:r>
            <a:r>
              <a:rPr lang="en-IN" sz="2800" dirty="0" smtClean="0"/>
              <a:t>Internal CSS</a:t>
            </a:r>
            <a:endParaRPr lang="en-GB" sz="2800" dirty="0"/>
          </a:p>
        </p:txBody>
      </p:sp>
      <p:sp>
        <p:nvSpPr>
          <p:cNvPr id="3" name="Content Placeholder 2"/>
          <p:cNvSpPr>
            <a:spLocks noGrp="1"/>
          </p:cNvSpPr>
          <p:nvPr>
            <p:ph idx="1"/>
          </p:nvPr>
        </p:nvSpPr>
        <p:spPr>
          <a:xfrm>
            <a:off x="677334" y="1013253"/>
            <a:ext cx="8596668" cy="5634682"/>
          </a:xfrm>
        </p:spPr>
        <p:txBody>
          <a:bodyPr/>
          <a:lstStyle/>
          <a:p>
            <a:r>
              <a:rPr lang="en-IN" dirty="0" smtClean="0"/>
              <a:t>Since we know the inline styles are bad lets use an alternative so first just remove the inline style</a:t>
            </a:r>
          </a:p>
          <a:p>
            <a:r>
              <a:rPr lang="en-IN" dirty="0" smtClean="0"/>
              <a:t>The second option is called Internal CSS it uses the head section of html</a:t>
            </a:r>
          </a:p>
          <a:p>
            <a:r>
              <a:rPr lang="en-IN" dirty="0" smtClean="0"/>
              <a:t>Inside the head section we can add a &lt;style&gt;&lt;/style&gt; tag and add our </a:t>
            </a:r>
            <a:r>
              <a:rPr lang="en-IN" dirty="0" err="1" smtClean="0"/>
              <a:t>css</a:t>
            </a:r>
            <a:r>
              <a:rPr lang="en-IN" dirty="0" smtClean="0"/>
              <a:t> inside it.</a:t>
            </a:r>
          </a:p>
          <a:p>
            <a:r>
              <a:rPr lang="en-IN" dirty="0" smtClean="0"/>
              <a:t>Thi</a:t>
            </a:r>
            <a:r>
              <a:rPr lang="en-IN" dirty="0"/>
              <a:t>s also uses the same property value assignment we used in the inline </a:t>
            </a:r>
            <a:r>
              <a:rPr lang="en-IN" dirty="0" err="1"/>
              <a:t>css</a:t>
            </a:r>
            <a:endParaRPr lang="en-IN" dirty="0" smtClean="0"/>
          </a:p>
          <a:p>
            <a:r>
              <a:rPr lang="en-IN" dirty="0" smtClean="0"/>
              <a:t>We just need one additional thing here that is something called as a selector to signify to which element in our </a:t>
            </a:r>
            <a:r>
              <a:rPr lang="en-IN" dirty="0" err="1" smtClean="0"/>
              <a:t>dom</a:t>
            </a:r>
            <a:r>
              <a:rPr lang="en-IN" dirty="0" smtClean="0"/>
              <a:t> we want to apply the style to.</a:t>
            </a:r>
          </a:p>
          <a:p>
            <a:r>
              <a:rPr lang="en-IN" dirty="0" smtClean="0"/>
              <a:t>We add a selector simply by writing the tag name without the angle brackets followed by curly braces and add our style </a:t>
            </a:r>
            <a:r>
              <a:rPr lang="en-IN" dirty="0" err="1" smtClean="0"/>
              <a:t>decleration</a:t>
            </a:r>
            <a:r>
              <a:rPr lang="en-IN" dirty="0" smtClean="0"/>
              <a:t> inside the curly braces</a:t>
            </a:r>
          </a:p>
          <a:p>
            <a:r>
              <a:rPr lang="en-IN" dirty="0" smtClean="0"/>
              <a:t>Lets add such a style to our section  &lt;style&gt; section { background:#ff1b668;}&lt;/style&gt;</a:t>
            </a:r>
          </a:p>
          <a:p>
            <a:r>
              <a:rPr lang="en-IN" dirty="0" smtClean="0"/>
              <a:t>This way we are telling CSS to look for all section elements on our page and apply background red to them.</a:t>
            </a:r>
          </a:p>
          <a:p>
            <a:r>
              <a:rPr lang="en-IN" dirty="0" smtClean="0"/>
              <a:t>If we now open the browser we will again see the style applied</a:t>
            </a:r>
            <a:endParaRPr lang="en-GB" dirty="0"/>
          </a:p>
        </p:txBody>
      </p:sp>
    </p:spTree>
    <p:extLst>
      <p:ext uri="{BB962C8B-B14F-4D97-AF65-F5344CB8AC3E}">
        <p14:creationId xmlns:p14="http://schemas.microsoft.com/office/powerpoint/2010/main" val="42738244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a:t>Understanding the &lt;style&gt; Tag </a:t>
            </a:r>
            <a:r>
              <a:rPr lang="en-IN" sz="2800"/>
              <a:t>&amp; </a:t>
            </a:r>
            <a:r>
              <a:rPr lang="en-IN" sz="2800" smtClean="0"/>
              <a:t>Internal CSS</a:t>
            </a:r>
            <a:endParaRPr lang="en-GB" sz="2800" dirty="0"/>
          </a:p>
        </p:txBody>
      </p:sp>
      <p:sp>
        <p:nvSpPr>
          <p:cNvPr id="3" name="Content Placeholder 2"/>
          <p:cNvSpPr>
            <a:spLocks noGrp="1"/>
          </p:cNvSpPr>
          <p:nvPr>
            <p:ph idx="1"/>
          </p:nvPr>
        </p:nvSpPr>
        <p:spPr>
          <a:xfrm>
            <a:off x="677334" y="1013253"/>
            <a:ext cx="8596668" cy="5634682"/>
          </a:xfrm>
        </p:spPr>
        <p:txBody>
          <a:bodyPr/>
          <a:lstStyle/>
          <a:p>
            <a:r>
              <a:rPr lang="en-IN" dirty="0" smtClean="0"/>
              <a:t>Now lets add another section to our page with an h1 tag and some text we will see that the style is applied to it </a:t>
            </a:r>
            <a:r>
              <a:rPr lang="en-IN" dirty="0" err="1" smtClean="0"/>
              <a:t>also.This</a:t>
            </a:r>
            <a:r>
              <a:rPr lang="en-IN" dirty="0" smtClean="0"/>
              <a:t> is another advantage of internal style if we used inline style we would need to add this style manually to second section also and if we wanted to change the </a:t>
            </a:r>
            <a:r>
              <a:rPr lang="en-IN" dirty="0" err="1" smtClean="0"/>
              <a:t>color</a:t>
            </a:r>
            <a:r>
              <a:rPr lang="en-IN" dirty="0" smtClean="0"/>
              <a:t> we would need to do that at all different places but now we can change it at one place.</a:t>
            </a:r>
            <a:endParaRPr lang="en-GB" dirty="0"/>
          </a:p>
        </p:txBody>
      </p:sp>
    </p:spTree>
    <p:extLst>
      <p:ext uri="{BB962C8B-B14F-4D97-AF65-F5344CB8AC3E}">
        <p14:creationId xmlns:p14="http://schemas.microsoft.com/office/powerpoint/2010/main" val="15545979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smtClean="0"/>
              <a:t>External </a:t>
            </a:r>
            <a:r>
              <a:rPr lang="en-IN" sz="2800" dirty="0" err="1" smtClean="0"/>
              <a:t>StyleSheet</a:t>
            </a:r>
            <a:r>
              <a:rPr lang="en-IN" sz="2800" dirty="0" smtClean="0"/>
              <a:t> adding a .</a:t>
            </a:r>
            <a:r>
              <a:rPr lang="en-IN" sz="2800" dirty="0" err="1" smtClean="0"/>
              <a:t>css</a:t>
            </a:r>
            <a:r>
              <a:rPr lang="en-IN" sz="2800" dirty="0" smtClean="0"/>
              <a:t> file</a:t>
            </a:r>
            <a:endParaRPr lang="en-GB" sz="2800" dirty="0"/>
          </a:p>
        </p:txBody>
      </p:sp>
      <p:sp>
        <p:nvSpPr>
          <p:cNvPr id="3" name="Content Placeholder 2"/>
          <p:cNvSpPr>
            <a:spLocks noGrp="1"/>
          </p:cNvSpPr>
          <p:nvPr>
            <p:ph idx="1"/>
          </p:nvPr>
        </p:nvSpPr>
        <p:spPr>
          <a:xfrm>
            <a:off x="677334" y="1013253"/>
            <a:ext cx="8596668" cy="5634682"/>
          </a:xfrm>
        </p:spPr>
        <p:txBody>
          <a:bodyPr>
            <a:normAutofit lnSpcReduction="10000"/>
          </a:bodyPr>
          <a:lstStyle/>
          <a:p>
            <a:r>
              <a:rPr lang="en-IN" dirty="0" smtClean="0"/>
              <a:t>The third way of including styles is using an external file.</a:t>
            </a:r>
          </a:p>
          <a:p>
            <a:r>
              <a:rPr lang="en-IN" dirty="0" smtClean="0"/>
              <a:t>First remove the style tag from head section and add a new file </a:t>
            </a:r>
            <a:r>
              <a:rPr lang="en-IN" dirty="0" err="1" smtClean="0"/>
              <a:t>main.css.The</a:t>
            </a:r>
            <a:r>
              <a:rPr lang="en-IN" dirty="0" smtClean="0"/>
              <a:t> file can be named anything it should just end with a .</a:t>
            </a:r>
            <a:r>
              <a:rPr lang="en-IN" dirty="0" err="1" smtClean="0"/>
              <a:t>css</a:t>
            </a:r>
            <a:r>
              <a:rPr lang="en-IN" dirty="0" smtClean="0"/>
              <a:t> extension</a:t>
            </a:r>
          </a:p>
          <a:p>
            <a:r>
              <a:rPr lang="en-IN" dirty="0" smtClean="0"/>
              <a:t>Open the main.css file in this file we add our </a:t>
            </a:r>
            <a:r>
              <a:rPr lang="en-IN" dirty="0" err="1" smtClean="0"/>
              <a:t>css</a:t>
            </a:r>
            <a:r>
              <a:rPr lang="en-IN" dirty="0" smtClean="0"/>
              <a:t> rules rule is a combination of selector ,property and value.so as we added a rule in &lt;style&gt; tag add the same rule here for giving red </a:t>
            </a:r>
            <a:r>
              <a:rPr lang="en-IN" dirty="0" err="1" smtClean="0"/>
              <a:t>color</a:t>
            </a:r>
            <a:r>
              <a:rPr lang="en-IN" dirty="0" smtClean="0"/>
              <a:t> to background of section but without the style tags</a:t>
            </a:r>
          </a:p>
          <a:p>
            <a:r>
              <a:rPr lang="en-IN" dirty="0" smtClean="0"/>
              <a:t>In our index.html file we need to specify that we want to use the main.css file for styling for doing so we use a &lt;link&gt;tag with </a:t>
            </a:r>
            <a:r>
              <a:rPr lang="en-IN" dirty="0" err="1" smtClean="0"/>
              <a:t>rel</a:t>
            </a:r>
            <a:r>
              <a:rPr lang="en-IN" dirty="0" smtClean="0"/>
              <a:t> attribute set to stylesheet and </a:t>
            </a:r>
            <a:r>
              <a:rPr lang="en-IN" dirty="0" err="1" smtClean="0"/>
              <a:t>href</a:t>
            </a:r>
            <a:r>
              <a:rPr lang="en-IN" dirty="0" smtClean="0"/>
              <a:t> set to our </a:t>
            </a:r>
            <a:r>
              <a:rPr lang="en-IN" dirty="0" err="1" smtClean="0"/>
              <a:t>css</a:t>
            </a:r>
            <a:r>
              <a:rPr lang="en-IN" dirty="0" smtClean="0"/>
              <a:t> file along with its relative path</a:t>
            </a:r>
          </a:p>
          <a:p>
            <a:r>
              <a:rPr lang="en-IN" dirty="0" smtClean="0"/>
              <a:t>Now we have our styles back.</a:t>
            </a:r>
          </a:p>
          <a:p>
            <a:r>
              <a:rPr lang="en-IN" dirty="0" smtClean="0"/>
              <a:t>This is the recommended way to add styles as it gives a clear separation between out html and </a:t>
            </a:r>
            <a:r>
              <a:rPr lang="en-IN" dirty="0" err="1" smtClean="0"/>
              <a:t>css</a:t>
            </a:r>
            <a:r>
              <a:rPr lang="en-IN" dirty="0" smtClean="0"/>
              <a:t> code .It is more manageable and also prevents bloating of our head section as styles increase</a:t>
            </a:r>
          </a:p>
          <a:p>
            <a:r>
              <a:rPr lang="en-IN" dirty="0" smtClean="0"/>
              <a:t>Also if we use the same file for multiple pages the browser can cache it and doesn’t need to </a:t>
            </a:r>
            <a:r>
              <a:rPr lang="en-IN" dirty="0" err="1" smtClean="0"/>
              <a:t>redownload</a:t>
            </a:r>
            <a:r>
              <a:rPr lang="en-IN" dirty="0" smtClean="0"/>
              <a:t> it for all pages whereas if we add styles to head section it increases our file size and browser needs to </a:t>
            </a:r>
            <a:r>
              <a:rPr lang="en-IN" dirty="0" err="1" smtClean="0"/>
              <a:t>redownload</a:t>
            </a:r>
            <a:r>
              <a:rPr lang="en-IN" dirty="0" smtClean="0"/>
              <a:t> it as it is a part </a:t>
            </a:r>
            <a:r>
              <a:rPr lang="en-IN" smtClean="0"/>
              <a:t>of html page.</a:t>
            </a:r>
            <a:endParaRPr lang="en-IN" dirty="0" smtClean="0"/>
          </a:p>
          <a:p>
            <a:endParaRPr lang="en-GB" dirty="0"/>
          </a:p>
        </p:txBody>
      </p:sp>
    </p:spTree>
    <p:extLst>
      <p:ext uri="{BB962C8B-B14F-4D97-AF65-F5344CB8AC3E}">
        <p14:creationId xmlns:p14="http://schemas.microsoft.com/office/powerpoint/2010/main" val="29531369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a:t>Applying Additional Styles &amp; Importing Google Fonts</a:t>
            </a:r>
            <a:endParaRPr lang="en-GB" sz="2800" dirty="0"/>
          </a:p>
        </p:txBody>
      </p:sp>
      <p:sp>
        <p:nvSpPr>
          <p:cNvPr id="3" name="Content Placeholder 2"/>
          <p:cNvSpPr>
            <a:spLocks noGrp="1"/>
          </p:cNvSpPr>
          <p:nvPr>
            <p:ph idx="1"/>
          </p:nvPr>
        </p:nvSpPr>
        <p:spPr>
          <a:xfrm>
            <a:off x="677334" y="1013253"/>
            <a:ext cx="8596668" cy="5634682"/>
          </a:xfrm>
        </p:spPr>
        <p:txBody>
          <a:bodyPr>
            <a:normAutofit/>
          </a:bodyPr>
          <a:lstStyle/>
          <a:p>
            <a:r>
              <a:rPr lang="en-IN" dirty="0" smtClean="0"/>
              <a:t>Lets focus on two things now:</a:t>
            </a:r>
          </a:p>
          <a:p>
            <a:pPr lvl="1"/>
            <a:r>
              <a:rPr lang="en-IN" dirty="0" smtClean="0"/>
              <a:t>Adding additional styles like position , font etc.</a:t>
            </a:r>
          </a:p>
          <a:p>
            <a:pPr lvl="1"/>
            <a:r>
              <a:rPr lang="en-IN" dirty="0" smtClean="0"/>
              <a:t>Adding different styles to different sections</a:t>
            </a:r>
          </a:p>
          <a:p>
            <a:r>
              <a:rPr lang="en-IN" dirty="0" smtClean="0"/>
              <a:t>Lets change the font family and the </a:t>
            </a:r>
            <a:r>
              <a:rPr lang="en-IN" dirty="0" err="1" smtClean="0"/>
              <a:t>color</a:t>
            </a:r>
            <a:r>
              <a:rPr lang="en-IN" dirty="0" smtClean="0"/>
              <a:t> of the h1 tag inside our first section</a:t>
            </a:r>
          </a:p>
          <a:p>
            <a:pPr lvl="1"/>
            <a:r>
              <a:rPr lang="en-IN" dirty="0" smtClean="0"/>
              <a:t>Now to do that we add a selector for h1 to our main.css</a:t>
            </a:r>
          </a:p>
          <a:p>
            <a:pPr lvl="1"/>
            <a:r>
              <a:rPr lang="en-IN" dirty="0" smtClean="0"/>
              <a:t>Inside the curly braces lets add </a:t>
            </a:r>
            <a:r>
              <a:rPr lang="en-IN" dirty="0" err="1" smtClean="0"/>
              <a:t>color</a:t>
            </a:r>
            <a:r>
              <a:rPr lang="en-IN" dirty="0" smtClean="0"/>
              <a:t> to the text using </a:t>
            </a:r>
            <a:r>
              <a:rPr lang="en-IN" dirty="0" err="1" smtClean="0"/>
              <a:t>color</a:t>
            </a:r>
            <a:r>
              <a:rPr lang="en-IN" dirty="0" smtClean="0"/>
              <a:t> property add the </a:t>
            </a:r>
            <a:r>
              <a:rPr lang="en-IN" dirty="0" err="1" smtClean="0"/>
              <a:t>color</a:t>
            </a:r>
            <a:r>
              <a:rPr lang="en-IN" dirty="0" smtClean="0"/>
              <a:t> property and give it a value of </a:t>
            </a:r>
            <a:r>
              <a:rPr lang="en-IN" dirty="0" err="1" smtClean="0"/>
              <a:t>white.Now</a:t>
            </a:r>
            <a:r>
              <a:rPr lang="en-IN" dirty="0" smtClean="0"/>
              <a:t> if we save it we will notice the </a:t>
            </a:r>
            <a:r>
              <a:rPr lang="en-IN" dirty="0" err="1" smtClean="0"/>
              <a:t>color</a:t>
            </a:r>
            <a:r>
              <a:rPr lang="en-IN" dirty="0" smtClean="0"/>
              <a:t> of both h1 tags in both sections changed to white</a:t>
            </a:r>
          </a:p>
          <a:p>
            <a:pPr lvl="1"/>
            <a:r>
              <a:rPr lang="en-IN" dirty="0" smtClean="0"/>
              <a:t>Lets change the font to do this we add a property font-family now we have a couple of different options for the value if we set it to sans-serif it uses the default font of our browser which can be changed from preferences&gt;customised fonts</a:t>
            </a:r>
          </a:p>
          <a:p>
            <a:pPr lvl="1"/>
            <a:r>
              <a:rPr lang="en-IN" dirty="0" smtClean="0"/>
              <a:t>We will notice we have a standard font ,serif font ,sans-serif font and </a:t>
            </a:r>
            <a:r>
              <a:rPr lang="en-IN" dirty="0" err="1" smtClean="0"/>
              <a:t>fized</a:t>
            </a:r>
            <a:r>
              <a:rPr lang="en-IN" dirty="0" smtClean="0"/>
              <a:t> width </a:t>
            </a:r>
            <a:r>
              <a:rPr lang="en-IN" dirty="0" err="1" smtClean="0"/>
              <a:t>font.To</a:t>
            </a:r>
            <a:r>
              <a:rPr lang="en-IN" dirty="0" smtClean="0"/>
              <a:t> use standard font just don’t set any font in </a:t>
            </a:r>
            <a:r>
              <a:rPr lang="en-IN" dirty="0" err="1" smtClean="0"/>
              <a:t>css</a:t>
            </a:r>
            <a:r>
              <a:rPr lang="en-IN" dirty="0" smtClean="0"/>
              <a:t>, to use serif font set font-family to serif to use sans-serif set it to sans-serif to use fixed with set it to </a:t>
            </a:r>
            <a:r>
              <a:rPr lang="en-IN" dirty="0" err="1" smtClean="0"/>
              <a:t>monospace.This</a:t>
            </a:r>
            <a:r>
              <a:rPr lang="en-IN" dirty="0" smtClean="0"/>
              <a:t> is a great way to set font as we will be using fonts set by browser and thus are sure of there availability</a:t>
            </a:r>
          </a:p>
          <a:p>
            <a:pPr lvl="1"/>
            <a:r>
              <a:rPr lang="en-IN" dirty="0" smtClean="0"/>
              <a:t>We can also set a custom font but we are not sure if it will be installed on the browser of our users</a:t>
            </a:r>
          </a:p>
          <a:p>
            <a:pPr lvl="1"/>
            <a:endParaRPr lang="en-GB" dirty="0"/>
          </a:p>
        </p:txBody>
      </p:sp>
    </p:spTree>
    <p:extLst>
      <p:ext uri="{BB962C8B-B14F-4D97-AF65-F5344CB8AC3E}">
        <p14:creationId xmlns:p14="http://schemas.microsoft.com/office/powerpoint/2010/main" val="29104574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a:t>Applying Additional Styles &amp; Importing Google Fonts</a:t>
            </a:r>
            <a:endParaRPr lang="en-GB" sz="2800" dirty="0"/>
          </a:p>
        </p:txBody>
      </p:sp>
      <p:sp>
        <p:nvSpPr>
          <p:cNvPr id="3" name="Content Placeholder 2"/>
          <p:cNvSpPr>
            <a:spLocks noGrp="1"/>
          </p:cNvSpPr>
          <p:nvPr>
            <p:ph idx="1"/>
          </p:nvPr>
        </p:nvSpPr>
        <p:spPr>
          <a:xfrm>
            <a:off x="677334" y="1013253"/>
            <a:ext cx="8596668" cy="5634682"/>
          </a:xfrm>
        </p:spPr>
        <p:txBody>
          <a:bodyPr>
            <a:normAutofit/>
          </a:bodyPr>
          <a:lstStyle/>
          <a:p>
            <a:r>
              <a:rPr lang="en-IN" dirty="0" smtClean="0"/>
              <a:t>If we want to use a font not installed on our pc we can use google fonts search for google fonts and we will see a bunch of fonts that we can include and use</a:t>
            </a:r>
          </a:p>
          <a:p>
            <a:r>
              <a:rPr lang="en-IN" dirty="0" smtClean="0"/>
              <a:t>To add any such font to our project we click on plus sign on that font which would open a popup and gives us an import link that we need to add to our html file and also gives us instructions on how to add it to our </a:t>
            </a:r>
            <a:r>
              <a:rPr lang="en-IN" dirty="0" err="1" smtClean="0"/>
              <a:t>css</a:t>
            </a:r>
            <a:r>
              <a:rPr lang="en-IN" dirty="0" smtClean="0"/>
              <a:t> .</a:t>
            </a:r>
          </a:p>
          <a:p>
            <a:r>
              <a:rPr lang="en-IN" dirty="0" smtClean="0"/>
              <a:t>Lets try and add </a:t>
            </a:r>
            <a:r>
              <a:rPr lang="en-IN" dirty="0" err="1" smtClean="0"/>
              <a:t>anton</a:t>
            </a:r>
            <a:r>
              <a:rPr lang="en-IN" dirty="0" smtClean="0"/>
              <a:t> font to our project for h1 tags</a:t>
            </a:r>
          </a:p>
          <a:p>
            <a:r>
              <a:rPr lang="en-IN" dirty="0" smtClean="0"/>
              <a:t>Copy the import link and add it to head section in our index.html above the link for our </a:t>
            </a:r>
            <a:r>
              <a:rPr lang="en-IN" dirty="0" err="1" smtClean="0"/>
              <a:t>css</a:t>
            </a:r>
            <a:r>
              <a:rPr lang="en-IN" dirty="0" smtClean="0"/>
              <a:t> file so we can use it in our </a:t>
            </a:r>
            <a:r>
              <a:rPr lang="en-IN" dirty="0" err="1" smtClean="0"/>
              <a:t>css</a:t>
            </a:r>
            <a:r>
              <a:rPr lang="en-IN" dirty="0" smtClean="0"/>
              <a:t> file</a:t>
            </a:r>
          </a:p>
          <a:p>
            <a:r>
              <a:rPr lang="en-IN" dirty="0" smtClean="0"/>
              <a:t>Also copy the value for the font family and paste it as a value for font-family property in our h1 selector in main.css file</a:t>
            </a:r>
          </a:p>
          <a:p>
            <a:r>
              <a:rPr lang="en-IN" dirty="0" smtClean="0"/>
              <a:t>Since we are dynamically loading that font we are sure that it will be available for all users on all machines</a:t>
            </a:r>
          </a:p>
          <a:p>
            <a:endParaRPr lang="en-IN" dirty="0" smtClean="0"/>
          </a:p>
          <a:p>
            <a:endParaRPr lang="en-IN" dirty="0" smtClean="0"/>
          </a:p>
          <a:p>
            <a:pPr lvl="1"/>
            <a:endParaRPr lang="en-GB" dirty="0"/>
          </a:p>
        </p:txBody>
      </p:sp>
    </p:spTree>
    <p:extLst>
      <p:ext uri="{BB962C8B-B14F-4D97-AF65-F5344CB8AC3E}">
        <p14:creationId xmlns:p14="http://schemas.microsoft.com/office/powerpoint/2010/main" val="3674808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GB" dirty="0"/>
              <a:t>Theory Time - Selectors</a:t>
            </a:r>
            <a:endParaRPr lang="en-GB" sz="2800" dirty="0"/>
          </a:p>
        </p:txBody>
      </p:sp>
      <p:sp>
        <p:nvSpPr>
          <p:cNvPr id="3" name="Content Placeholder 2"/>
          <p:cNvSpPr>
            <a:spLocks noGrp="1"/>
          </p:cNvSpPr>
          <p:nvPr>
            <p:ph idx="1"/>
          </p:nvPr>
        </p:nvSpPr>
        <p:spPr>
          <a:xfrm>
            <a:off x="677334" y="1013252"/>
            <a:ext cx="10866966" cy="6104239"/>
          </a:xfrm>
        </p:spPr>
        <p:txBody>
          <a:bodyPr>
            <a:normAutofit/>
          </a:bodyPr>
          <a:lstStyle/>
          <a:p>
            <a:pPr lvl="1"/>
            <a:r>
              <a:rPr lang="en-IN" dirty="0" smtClean="0"/>
              <a:t>Now lets focus on applying different styles to different h1 or section </a:t>
            </a:r>
            <a:r>
              <a:rPr lang="en-IN" dirty="0" err="1" smtClean="0"/>
              <a:t>elemenets</a:t>
            </a:r>
            <a:r>
              <a:rPr lang="en-IN" dirty="0" smtClean="0"/>
              <a:t>. To do this we need to use other type of selectors. So lets first get to know the available type of selectors</a:t>
            </a:r>
          </a:p>
          <a:p>
            <a:pPr lvl="1"/>
            <a:endParaRPr lang="en-GB" dirty="0"/>
          </a:p>
        </p:txBody>
      </p:sp>
      <p:sp>
        <p:nvSpPr>
          <p:cNvPr id="4" name="Rectangle 3"/>
          <p:cNvSpPr/>
          <p:nvPr/>
        </p:nvSpPr>
        <p:spPr>
          <a:xfrm>
            <a:off x="1026994" y="2512329"/>
            <a:ext cx="2071396" cy="662473"/>
          </a:xfrm>
          <a:prstGeom prst="rect">
            <a:avLst/>
          </a:prstGeom>
          <a:solidFill>
            <a:srgbClr val="7131A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Element</a:t>
            </a:r>
            <a:endParaRPr lang="en-GB"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37604" y="1706672"/>
            <a:ext cx="1146426" cy="836961"/>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75707" y="1599497"/>
            <a:ext cx="1258393" cy="855621"/>
          </a:xfrm>
          <a:prstGeom prst="rect">
            <a:avLst/>
          </a:prstGeom>
        </p:spPr>
      </p:pic>
      <p:sp>
        <p:nvSpPr>
          <p:cNvPr id="7" name="Rectangle 6"/>
          <p:cNvSpPr/>
          <p:nvPr/>
        </p:nvSpPr>
        <p:spPr>
          <a:xfrm>
            <a:off x="677334" y="1588999"/>
            <a:ext cx="2830307" cy="923330"/>
          </a:xfrm>
          <a:prstGeom prst="rect">
            <a:avLst/>
          </a:prstGeom>
          <a:noFill/>
        </p:spPr>
        <p:txBody>
          <a:bodyPr wrap="squar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Selector</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8" name="Rectangle 7"/>
          <p:cNvSpPr/>
          <p:nvPr/>
        </p:nvSpPr>
        <p:spPr>
          <a:xfrm>
            <a:off x="4847792" y="2640864"/>
            <a:ext cx="2667000" cy="1136584"/>
          </a:xfrm>
          <a:prstGeom prst="rect">
            <a:avLst/>
          </a:prstGeom>
          <a:solidFill>
            <a:srgbClr val="FFFFB3"/>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smtClean="0">
                <a:solidFill>
                  <a:schemeClr val="tx1"/>
                </a:solidFill>
              </a:rPr>
              <a:t>&lt;h1&gt;</a:t>
            </a:r>
            <a:r>
              <a:rPr lang="en-IN" dirty="0" smtClean="0">
                <a:solidFill>
                  <a:schemeClr val="accent5"/>
                </a:solidFill>
              </a:rPr>
              <a:t>Our Header </a:t>
            </a:r>
            <a:r>
              <a:rPr lang="en-IN" dirty="0" smtClean="0">
                <a:solidFill>
                  <a:schemeClr val="tx1"/>
                </a:solidFill>
              </a:rPr>
              <a:t>&lt;/h1&gt;</a:t>
            </a:r>
          </a:p>
          <a:p>
            <a:pPr algn="ctr"/>
            <a:r>
              <a:rPr lang="en-IN" dirty="0" smtClean="0">
                <a:solidFill>
                  <a:schemeClr val="tx1"/>
                </a:solidFill>
              </a:rPr>
              <a:t>&lt;p&gt;The blog post&lt;/p&gt;</a:t>
            </a:r>
          </a:p>
          <a:p>
            <a:pPr algn="ctr"/>
            <a:r>
              <a:rPr lang="en-IN" dirty="0" smtClean="0">
                <a:solidFill>
                  <a:schemeClr val="tx1"/>
                </a:solidFill>
              </a:rPr>
              <a:t>&lt;div&gt;More Info&lt;/div&gt;</a:t>
            </a:r>
            <a:endParaRPr lang="en-GB" dirty="0">
              <a:solidFill>
                <a:schemeClr val="tx1"/>
              </a:solidFill>
            </a:endParaRPr>
          </a:p>
        </p:txBody>
      </p:sp>
      <p:sp>
        <p:nvSpPr>
          <p:cNvPr id="9" name="Rectangle 8"/>
          <p:cNvSpPr/>
          <p:nvPr/>
        </p:nvSpPr>
        <p:spPr>
          <a:xfrm>
            <a:off x="9081926" y="2575042"/>
            <a:ext cx="2667000" cy="932642"/>
          </a:xfrm>
          <a:prstGeom prst="rect">
            <a:avLst/>
          </a:prstGeom>
          <a:solidFill>
            <a:srgbClr val="D1B3E7"/>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IN" b="1" dirty="0" smtClean="0">
                <a:solidFill>
                  <a:schemeClr val="tx1"/>
                </a:solidFill>
              </a:rPr>
              <a:t>h1  {</a:t>
            </a:r>
          </a:p>
          <a:p>
            <a:pPr algn="ctr"/>
            <a:r>
              <a:rPr lang="en-IN" b="1" dirty="0" err="1" smtClean="0">
                <a:solidFill>
                  <a:schemeClr val="tx1"/>
                </a:solidFill>
              </a:rPr>
              <a:t>Color</a:t>
            </a:r>
            <a:r>
              <a:rPr lang="en-IN" b="1" dirty="0" smtClean="0">
                <a:solidFill>
                  <a:schemeClr val="tx1"/>
                </a:solidFill>
              </a:rPr>
              <a:t>: red;</a:t>
            </a:r>
            <a:endParaRPr lang="en-IN" b="1" dirty="0">
              <a:solidFill>
                <a:schemeClr val="tx1"/>
              </a:solidFill>
            </a:endParaRPr>
          </a:p>
          <a:p>
            <a:r>
              <a:rPr lang="en-IN" b="1" dirty="0" smtClean="0">
                <a:solidFill>
                  <a:schemeClr val="tx1"/>
                </a:solidFill>
              </a:rPr>
              <a:t>}</a:t>
            </a:r>
            <a:endParaRPr lang="en-GB" b="1" dirty="0">
              <a:solidFill>
                <a:schemeClr val="tx1"/>
              </a:solidFill>
            </a:endParaRPr>
          </a:p>
        </p:txBody>
      </p:sp>
      <p:sp>
        <p:nvSpPr>
          <p:cNvPr id="10" name="Rectangle 9"/>
          <p:cNvSpPr/>
          <p:nvPr/>
        </p:nvSpPr>
        <p:spPr>
          <a:xfrm>
            <a:off x="930603" y="3976847"/>
            <a:ext cx="2192305" cy="779533"/>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Classes</a:t>
            </a:r>
            <a:endParaRPr lang="en-GB" dirty="0"/>
          </a:p>
        </p:txBody>
      </p:sp>
      <p:sp>
        <p:nvSpPr>
          <p:cNvPr id="11" name="Rectangle 10"/>
          <p:cNvSpPr/>
          <p:nvPr/>
        </p:nvSpPr>
        <p:spPr>
          <a:xfrm>
            <a:off x="4448433" y="3955453"/>
            <a:ext cx="3978876" cy="1306380"/>
          </a:xfrm>
          <a:prstGeom prst="rect">
            <a:avLst/>
          </a:prstGeom>
          <a:solidFill>
            <a:srgbClr val="FFFFB3"/>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smtClean="0">
                <a:solidFill>
                  <a:schemeClr val="tx1"/>
                </a:solidFill>
              </a:rPr>
              <a:t>&lt;h1 class=“blog”&gt;</a:t>
            </a:r>
            <a:r>
              <a:rPr lang="en-IN" dirty="0" smtClean="0">
                <a:solidFill>
                  <a:schemeClr val="accent5"/>
                </a:solidFill>
              </a:rPr>
              <a:t>Our Header </a:t>
            </a:r>
            <a:r>
              <a:rPr lang="en-IN" dirty="0" smtClean="0">
                <a:solidFill>
                  <a:schemeClr val="tx1"/>
                </a:solidFill>
              </a:rPr>
              <a:t>&lt;/h1&gt;</a:t>
            </a:r>
          </a:p>
          <a:p>
            <a:pPr algn="ctr"/>
            <a:r>
              <a:rPr lang="en-IN" dirty="0" smtClean="0">
                <a:solidFill>
                  <a:schemeClr val="tx1"/>
                </a:solidFill>
              </a:rPr>
              <a:t>&lt;p class=“blog”&gt;</a:t>
            </a:r>
            <a:r>
              <a:rPr lang="en-IN" dirty="0" smtClean="0">
                <a:solidFill>
                  <a:schemeClr val="accent5"/>
                </a:solidFill>
              </a:rPr>
              <a:t>The blog post</a:t>
            </a:r>
            <a:r>
              <a:rPr lang="en-IN" dirty="0" smtClean="0">
                <a:solidFill>
                  <a:schemeClr val="tx1"/>
                </a:solidFill>
              </a:rPr>
              <a:t>&lt;/p&gt;</a:t>
            </a:r>
          </a:p>
          <a:p>
            <a:pPr algn="ctr"/>
            <a:r>
              <a:rPr lang="en-IN" dirty="0" smtClean="0">
                <a:solidFill>
                  <a:schemeClr val="tx1"/>
                </a:solidFill>
              </a:rPr>
              <a:t>&lt;div class =“blog”&gt;</a:t>
            </a:r>
            <a:r>
              <a:rPr lang="en-IN" dirty="0" smtClean="0">
                <a:solidFill>
                  <a:schemeClr val="accent5"/>
                </a:solidFill>
              </a:rPr>
              <a:t>More Info</a:t>
            </a:r>
            <a:r>
              <a:rPr lang="en-IN" dirty="0" smtClean="0">
                <a:solidFill>
                  <a:schemeClr val="tx1"/>
                </a:solidFill>
              </a:rPr>
              <a:t>&lt;/div&gt;</a:t>
            </a:r>
            <a:endParaRPr lang="en-GB" dirty="0">
              <a:solidFill>
                <a:schemeClr val="tx1"/>
              </a:solidFill>
            </a:endParaRPr>
          </a:p>
        </p:txBody>
      </p:sp>
      <p:sp>
        <p:nvSpPr>
          <p:cNvPr id="12" name="Rectangle 11"/>
          <p:cNvSpPr/>
          <p:nvPr/>
        </p:nvSpPr>
        <p:spPr>
          <a:xfrm>
            <a:off x="9130569" y="3955453"/>
            <a:ext cx="2667000" cy="932642"/>
          </a:xfrm>
          <a:prstGeom prst="rect">
            <a:avLst/>
          </a:prstGeom>
          <a:solidFill>
            <a:srgbClr val="D1B3E7"/>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IN" b="1" dirty="0" smtClean="0">
                <a:solidFill>
                  <a:schemeClr val="tx1"/>
                </a:solidFill>
              </a:rPr>
              <a:t>.blog  {</a:t>
            </a:r>
          </a:p>
          <a:p>
            <a:pPr algn="ctr"/>
            <a:r>
              <a:rPr lang="en-IN" b="1" dirty="0" err="1" smtClean="0">
                <a:solidFill>
                  <a:schemeClr val="tx1"/>
                </a:solidFill>
              </a:rPr>
              <a:t>Color</a:t>
            </a:r>
            <a:r>
              <a:rPr lang="en-IN" b="1" dirty="0" smtClean="0">
                <a:solidFill>
                  <a:schemeClr val="tx1"/>
                </a:solidFill>
              </a:rPr>
              <a:t>: red;</a:t>
            </a:r>
            <a:endParaRPr lang="en-IN" b="1" dirty="0">
              <a:solidFill>
                <a:schemeClr val="tx1"/>
              </a:solidFill>
            </a:endParaRPr>
          </a:p>
          <a:p>
            <a:r>
              <a:rPr lang="en-IN" b="1" dirty="0" smtClean="0">
                <a:solidFill>
                  <a:schemeClr val="tx1"/>
                </a:solidFill>
              </a:rPr>
              <a:t>}</a:t>
            </a:r>
            <a:endParaRPr lang="en-GB" b="1" dirty="0">
              <a:solidFill>
                <a:schemeClr val="tx1"/>
              </a:solidFill>
            </a:endParaRPr>
          </a:p>
        </p:txBody>
      </p:sp>
      <p:sp>
        <p:nvSpPr>
          <p:cNvPr id="15" name="Rectangle 14"/>
          <p:cNvSpPr/>
          <p:nvPr/>
        </p:nvSpPr>
        <p:spPr>
          <a:xfrm>
            <a:off x="996334" y="5441365"/>
            <a:ext cx="2192305" cy="779533"/>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Universal</a:t>
            </a:r>
            <a:endParaRPr lang="en-GB" dirty="0"/>
          </a:p>
        </p:txBody>
      </p:sp>
      <p:sp>
        <p:nvSpPr>
          <p:cNvPr id="16" name="Rectangle 15"/>
          <p:cNvSpPr/>
          <p:nvPr/>
        </p:nvSpPr>
        <p:spPr>
          <a:xfrm>
            <a:off x="4448433" y="5408541"/>
            <a:ext cx="3978876" cy="1306380"/>
          </a:xfrm>
          <a:prstGeom prst="rect">
            <a:avLst/>
          </a:prstGeom>
          <a:solidFill>
            <a:srgbClr val="FFFFB3"/>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smtClean="0">
                <a:solidFill>
                  <a:schemeClr val="tx1"/>
                </a:solidFill>
              </a:rPr>
              <a:t>&lt;h1”&gt;</a:t>
            </a:r>
            <a:r>
              <a:rPr lang="en-IN" dirty="0" smtClean="0">
                <a:solidFill>
                  <a:schemeClr val="accent5"/>
                </a:solidFill>
              </a:rPr>
              <a:t>Our Header </a:t>
            </a:r>
            <a:r>
              <a:rPr lang="en-IN" dirty="0" smtClean="0">
                <a:solidFill>
                  <a:schemeClr val="tx1"/>
                </a:solidFill>
              </a:rPr>
              <a:t>&lt;/h1&gt;</a:t>
            </a:r>
          </a:p>
          <a:p>
            <a:pPr algn="ctr"/>
            <a:r>
              <a:rPr lang="en-IN" dirty="0" smtClean="0">
                <a:solidFill>
                  <a:schemeClr val="tx1"/>
                </a:solidFill>
              </a:rPr>
              <a:t>&lt;p class=“blog”&gt;</a:t>
            </a:r>
            <a:r>
              <a:rPr lang="en-IN" dirty="0" smtClean="0">
                <a:solidFill>
                  <a:schemeClr val="accent5"/>
                </a:solidFill>
              </a:rPr>
              <a:t>The blog post</a:t>
            </a:r>
            <a:r>
              <a:rPr lang="en-IN" dirty="0" smtClean="0">
                <a:solidFill>
                  <a:schemeClr val="tx1"/>
                </a:solidFill>
              </a:rPr>
              <a:t>&lt;/p&gt;</a:t>
            </a:r>
          </a:p>
          <a:p>
            <a:pPr algn="ctr"/>
            <a:r>
              <a:rPr lang="en-IN" dirty="0" smtClean="0">
                <a:solidFill>
                  <a:schemeClr val="tx1"/>
                </a:solidFill>
              </a:rPr>
              <a:t>&lt;div class =“blog”&gt;</a:t>
            </a:r>
            <a:r>
              <a:rPr lang="en-IN" dirty="0" smtClean="0">
                <a:solidFill>
                  <a:schemeClr val="accent5"/>
                </a:solidFill>
              </a:rPr>
              <a:t>More Info</a:t>
            </a:r>
            <a:r>
              <a:rPr lang="en-IN" dirty="0" smtClean="0">
                <a:solidFill>
                  <a:schemeClr val="tx1"/>
                </a:solidFill>
              </a:rPr>
              <a:t>&lt;/div&gt;</a:t>
            </a:r>
            <a:endParaRPr lang="en-GB" dirty="0">
              <a:solidFill>
                <a:schemeClr val="tx1"/>
              </a:solidFill>
            </a:endParaRPr>
          </a:p>
        </p:txBody>
      </p:sp>
      <p:sp>
        <p:nvSpPr>
          <p:cNvPr id="17" name="Rectangle 16"/>
          <p:cNvSpPr/>
          <p:nvPr/>
        </p:nvSpPr>
        <p:spPr>
          <a:xfrm>
            <a:off x="9146747" y="5536472"/>
            <a:ext cx="2667000" cy="932642"/>
          </a:xfrm>
          <a:prstGeom prst="rect">
            <a:avLst/>
          </a:prstGeom>
          <a:solidFill>
            <a:srgbClr val="D1B3E7"/>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IN" b="1" dirty="0" smtClean="0">
                <a:solidFill>
                  <a:schemeClr val="tx1"/>
                </a:solidFill>
              </a:rPr>
              <a:t>*  {</a:t>
            </a:r>
          </a:p>
          <a:p>
            <a:pPr algn="ctr"/>
            <a:r>
              <a:rPr lang="en-IN" b="1" dirty="0" err="1" smtClean="0">
                <a:solidFill>
                  <a:schemeClr val="tx1"/>
                </a:solidFill>
              </a:rPr>
              <a:t>Color</a:t>
            </a:r>
            <a:r>
              <a:rPr lang="en-IN" b="1" dirty="0" smtClean="0">
                <a:solidFill>
                  <a:schemeClr val="tx1"/>
                </a:solidFill>
              </a:rPr>
              <a:t>: red;</a:t>
            </a:r>
            <a:endParaRPr lang="en-IN" b="1" dirty="0">
              <a:solidFill>
                <a:schemeClr val="tx1"/>
              </a:solidFill>
            </a:endParaRPr>
          </a:p>
          <a:p>
            <a:r>
              <a:rPr lang="en-IN" b="1" dirty="0" smtClean="0">
                <a:solidFill>
                  <a:schemeClr val="tx1"/>
                </a:solidFill>
              </a:rPr>
              <a:t>}</a:t>
            </a:r>
            <a:endParaRPr lang="en-GB" b="1" dirty="0">
              <a:solidFill>
                <a:schemeClr val="tx1"/>
              </a:solidFill>
            </a:endParaRPr>
          </a:p>
        </p:txBody>
      </p:sp>
      <p:sp>
        <p:nvSpPr>
          <p:cNvPr id="18" name="Rectangle 17"/>
          <p:cNvSpPr/>
          <p:nvPr/>
        </p:nvSpPr>
        <p:spPr>
          <a:xfrm rot="19371205">
            <a:off x="10219756" y="5693931"/>
            <a:ext cx="1964947" cy="684426"/>
          </a:xfrm>
          <a:prstGeom prst="rect">
            <a:avLst/>
          </a:prstGeom>
          <a:solidFill>
            <a:srgbClr val="FFFF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2"/>
                </a:solidFill>
              </a:rPr>
              <a:t>Rarely Used</a:t>
            </a:r>
            <a:endParaRPr lang="en-GB" dirty="0">
              <a:solidFill>
                <a:schemeClr val="tx2"/>
              </a:solidFill>
            </a:endParaRPr>
          </a:p>
        </p:txBody>
      </p:sp>
    </p:spTree>
    <p:extLst>
      <p:ext uri="{BB962C8B-B14F-4D97-AF65-F5344CB8AC3E}">
        <p14:creationId xmlns:p14="http://schemas.microsoft.com/office/powerpoint/2010/main" val="1595848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ppt_x"/>
                                          </p:val>
                                        </p:tav>
                                        <p:tav tm="100000">
                                          <p:val>
                                            <p:strVal val="#ppt_x"/>
                                          </p:val>
                                        </p:tav>
                                      </p:tavLst>
                                    </p:anim>
                                    <p:anim calcmode="lin" valueType="num">
                                      <p:cBhvr additive="base">
                                        <p:cTn id="1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additive="base">
                                        <p:cTn id="21" dur="500" fill="hold"/>
                                        <p:tgtEl>
                                          <p:spTgt spid="4"/>
                                        </p:tgtEl>
                                        <p:attrNameLst>
                                          <p:attrName>ppt_x</p:attrName>
                                        </p:attrNameLst>
                                      </p:cBhvr>
                                      <p:tavLst>
                                        <p:tav tm="0">
                                          <p:val>
                                            <p:strVal val="#ppt_x"/>
                                          </p:val>
                                        </p:tav>
                                        <p:tav tm="100000">
                                          <p:val>
                                            <p:strVal val="#ppt_x"/>
                                          </p:val>
                                        </p:tav>
                                      </p:tavLst>
                                    </p:anim>
                                    <p:anim calcmode="lin" valueType="num">
                                      <p:cBhvr additive="base">
                                        <p:cTn id="22" dur="500" fill="hold"/>
                                        <p:tgtEl>
                                          <p:spTgt spid="4"/>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9"/>
                                        </p:tgtEl>
                                        <p:attrNameLst>
                                          <p:attrName>style.visibility</p:attrName>
                                        </p:attrNameLst>
                                      </p:cBhvr>
                                      <p:to>
                                        <p:strVal val="visible"/>
                                      </p:to>
                                    </p:set>
                                    <p:anim calcmode="lin" valueType="num">
                                      <p:cBhvr additive="base">
                                        <p:cTn id="29" dur="500" fill="hold"/>
                                        <p:tgtEl>
                                          <p:spTgt spid="9"/>
                                        </p:tgtEl>
                                        <p:attrNameLst>
                                          <p:attrName>ppt_x</p:attrName>
                                        </p:attrNameLst>
                                      </p:cBhvr>
                                      <p:tavLst>
                                        <p:tav tm="0">
                                          <p:val>
                                            <p:strVal val="#ppt_x"/>
                                          </p:val>
                                        </p:tav>
                                        <p:tav tm="100000">
                                          <p:val>
                                            <p:strVal val="#ppt_x"/>
                                          </p:val>
                                        </p:tav>
                                      </p:tavLst>
                                    </p:anim>
                                    <p:anim calcmode="lin" valueType="num">
                                      <p:cBhvr additive="base">
                                        <p:cTn id="3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anim calcmode="lin" valueType="num">
                                      <p:cBhvr additive="base">
                                        <p:cTn id="35" dur="500" fill="hold"/>
                                        <p:tgtEl>
                                          <p:spTgt spid="10"/>
                                        </p:tgtEl>
                                        <p:attrNameLst>
                                          <p:attrName>ppt_x</p:attrName>
                                        </p:attrNameLst>
                                      </p:cBhvr>
                                      <p:tavLst>
                                        <p:tav tm="0">
                                          <p:val>
                                            <p:strVal val="#ppt_x"/>
                                          </p:val>
                                        </p:tav>
                                        <p:tav tm="100000">
                                          <p:val>
                                            <p:strVal val="#ppt_x"/>
                                          </p:val>
                                        </p:tav>
                                      </p:tavLst>
                                    </p:anim>
                                    <p:anim calcmode="lin" valueType="num">
                                      <p:cBhvr additive="base">
                                        <p:cTn id="36" dur="500" fill="hold"/>
                                        <p:tgtEl>
                                          <p:spTgt spid="10"/>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1"/>
                                        </p:tgtEl>
                                        <p:attrNameLst>
                                          <p:attrName>style.visibility</p:attrName>
                                        </p:attrNameLst>
                                      </p:cBhvr>
                                      <p:to>
                                        <p:strVal val="visible"/>
                                      </p:to>
                                    </p:set>
                                    <p:anim calcmode="lin" valueType="num">
                                      <p:cBhvr additive="base">
                                        <p:cTn id="39" dur="500" fill="hold"/>
                                        <p:tgtEl>
                                          <p:spTgt spid="11"/>
                                        </p:tgtEl>
                                        <p:attrNameLst>
                                          <p:attrName>ppt_x</p:attrName>
                                        </p:attrNameLst>
                                      </p:cBhvr>
                                      <p:tavLst>
                                        <p:tav tm="0">
                                          <p:val>
                                            <p:strVal val="#ppt_x"/>
                                          </p:val>
                                        </p:tav>
                                        <p:tav tm="100000">
                                          <p:val>
                                            <p:strVal val="#ppt_x"/>
                                          </p:val>
                                        </p:tav>
                                      </p:tavLst>
                                    </p:anim>
                                    <p:anim calcmode="lin" valueType="num">
                                      <p:cBhvr additive="base">
                                        <p:cTn id="40" dur="500" fill="hold"/>
                                        <p:tgtEl>
                                          <p:spTgt spid="11"/>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2"/>
                                        </p:tgtEl>
                                        <p:attrNameLst>
                                          <p:attrName>style.visibility</p:attrName>
                                        </p:attrNameLst>
                                      </p:cBhvr>
                                      <p:to>
                                        <p:strVal val="visible"/>
                                      </p:to>
                                    </p:set>
                                    <p:anim calcmode="lin" valueType="num">
                                      <p:cBhvr additive="base">
                                        <p:cTn id="43" dur="500" fill="hold"/>
                                        <p:tgtEl>
                                          <p:spTgt spid="12"/>
                                        </p:tgtEl>
                                        <p:attrNameLst>
                                          <p:attrName>ppt_x</p:attrName>
                                        </p:attrNameLst>
                                      </p:cBhvr>
                                      <p:tavLst>
                                        <p:tav tm="0">
                                          <p:val>
                                            <p:strVal val="#ppt_x"/>
                                          </p:val>
                                        </p:tav>
                                        <p:tav tm="100000">
                                          <p:val>
                                            <p:strVal val="#ppt_x"/>
                                          </p:val>
                                        </p:tav>
                                      </p:tavLst>
                                    </p:anim>
                                    <p:anim calcmode="lin" valueType="num">
                                      <p:cBhvr additive="base">
                                        <p:cTn id="4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5"/>
                                        </p:tgtEl>
                                        <p:attrNameLst>
                                          <p:attrName>style.visibility</p:attrName>
                                        </p:attrNameLst>
                                      </p:cBhvr>
                                      <p:to>
                                        <p:strVal val="visible"/>
                                      </p:to>
                                    </p:set>
                                    <p:anim calcmode="lin" valueType="num">
                                      <p:cBhvr additive="base">
                                        <p:cTn id="49" dur="500" fill="hold"/>
                                        <p:tgtEl>
                                          <p:spTgt spid="15"/>
                                        </p:tgtEl>
                                        <p:attrNameLst>
                                          <p:attrName>ppt_x</p:attrName>
                                        </p:attrNameLst>
                                      </p:cBhvr>
                                      <p:tavLst>
                                        <p:tav tm="0">
                                          <p:val>
                                            <p:strVal val="#ppt_x"/>
                                          </p:val>
                                        </p:tav>
                                        <p:tav tm="100000">
                                          <p:val>
                                            <p:strVal val="#ppt_x"/>
                                          </p:val>
                                        </p:tav>
                                      </p:tavLst>
                                    </p:anim>
                                    <p:anim calcmode="lin" valueType="num">
                                      <p:cBhvr additive="base">
                                        <p:cTn id="50" dur="500" fill="hold"/>
                                        <p:tgtEl>
                                          <p:spTgt spid="15"/>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16"/>
                                        </p:tgtEl>
                                        <p:attrNameLst>
                                          <p:attrName>style.visibility</p:attrName>
                                        </p:attrNameLst>
                                      </p:cBhvr>
                                      <p:to>
                                        <p:strVal val="visible"/>
                                      </p:to>
                                    </p:set>
                                    <p:anim calcmode="lin" valueType="num">
                                      <p:cBhvr additive="base">
                                        <p:cTn id="53" dur="500" fill="hold"/>
                                        <p:tgtEl>
                                          <p:spTgt spid="16"/>
                                        </p:tgtEl>
                                        <p:attrNameLst>
                                          <p:attrName>ppt_x</p:attrName>
                                        </p:attrNameLst>
                                      </p:cBhvr>
                                      <p:tavLst>
                                        <p:tav tm="0">
                                          <p:val>
                                            <p:strVal val="#ppt_x"/>
                                          </p:val>
                                        </p:tav>
                                        <p:tav tm="100000">
                                          <p:val>
                                            <p:strVal val="#ppt_x"/>
                                          </p:val>
                                        </p:tav>
                                      </p:tavLst>
                                    </p:anim>
                                    <p:anim calcmode="lin" valueType="num">
                                      <p:cBhvr additive="base">
                                        <p:cTn id="54" dur="500" fill="hold"/>
                                        <p:tgtEl>
                                          <p:spTgt spid="16"/>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17"/>
                                        </p:tgtEl>
                                        <p:attrNameLst>
                                          <p:attrName>style.visibility</p:attrName>
                                        </p:attrNameLst>
                                      </p:cBhvr>
                                      <p:to>
                                        <p:strVal val="visible"/>
                                      </p:to>
                                    </p:set>
                                    <p:anim calcmode="lin" valueType="num">
                                      <p:cBhvr additive="base">
                                        <p:cTn id="57" dur="500" fill="hold"/>
                                        <p:tgtEl>
                                          <p:spTgt spid="17"/>
                                        </p:tgtEl>
                                        <p:attrNameLst>
                                          <p:attrName>ppt_x</p:attrName>
                                        </p:attrNameLst>
                                      </p:cBhvr>
                                      <p:tavLst>
                                        <p:tav tm="0">
                                          <p:val>
                                            <p:strVal val="#ppt_x"/>
                                          </p:val>
                                        </p:tav>
                                        <p:tav tm="100000">
                                          <p:val>
                                            <p:strVal val="#ppt_x"/>
                                          </p:val>
                                        </p:tav>
                                      </p:tavLst>
                                    </p:anim>
                                    <p:anim calcmode="lin" valueType="num">
                                      <p:cBhvr additive="base">
                                        <p:cTn id="58"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18"/>
                                        </p:tgtEl>
                                        <p:attrNameLst>
                                          <p:attrName>style.visibility</p:attrName>
                                        </p:attrNameLst>
                                      </p:cBhvr>
                                      <p:to>
                                        <p:strVal val="visible"/>
                                      </p:to>
                                    </p:set>
                                    <p:animEffect transition="in" filter="fade">
                                      <p:cBhvr>
                                        <p:cTn id="63" dur="1000"/>
                                        <p:tgtEl>
                                          <p:spTgt spid="18"/>
                                        </p:tgtEl>
                                      </p:cBhvr>
                                    </p:animEffect>
                                    <p:anim calcmode="lin" valueType="num">
                                      <p:cBhvr>
                                        <p:cTn id="64" dur="1000" fill="hold"/>
                                        <p:tgtEl>
                                          <p:spTgt spid="18"/>
                                        </p:tgtEl>
                                        <p:attrNameLst>
                                          <p:attrName>ppt_x</p:attrName>
                                        </p:attrNameLst>
                                      </p:cBhvr>
                                      <p:tavLst>
                                        <p:tav tm="0">
                                          <p:val>
                                            <p:strVal val="#ppt_x"/>
                                          </p:val>
                                        </p:tav>
                                        <p:tav tm="100000">
                                          <p:val>
                                            <p:strVal val="#ppt_x"/>
                                          </p:val>
                                        </p:tav>
                                      </p:tavLst>
                                    </p:anim>
                                    <p:anim calcmode="lin" valueType="num">
                                      <p:cBhvr>
                                        <p:cTn id="65"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p:bldP spid="8" grpId="0" animBg="1"/>
      <p:bldP spid="9" grpId="0" animBg="1"/>
      <p:bldP spid="10" grpId="0" animBg="1"/>
      <p:bldP spid="11" grpId="0" animBg="1"/>
      <p:bldP spid="12" grpId="0" animBg="1"/>
      <p:bldP spid="15" grpId="0" animBg="1"/>
      <p:bldP spid="16" grpId="0" animBg="1"/>
      <p:bldP spid="17" grpId="0" animBg="1"/>
      <p:bldP spid="18" grpId="0" animBg="1"/>
    </p:bld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GB" dirty="0"/>
              <a:t>Theory Time - Selectors</a:t>
            </a:r>
            <a:endParaRPr lang="en-GB" sz="2800" dirty="0"/>
          </a:p>
        </p:txBody>
      </p:sp>
      <p:sp>
        <p:nvSpPr>
          <p:cNvPr id="4" name="Rectangle 3"/>
          <p:cNvSpPr/>
          <p:nvPr/>
        </p:nvSpPr>
        <p:spPr>
          <a:xfrm>
            <a:off x="1117243" y="2243805"/>
            <a:ext cx="2071396" cy="662473"/>
          </a:xfrm>
          <a:prstGeom prst="rect">
            <a:avLst/>
          </a:prstGeom>
          <a:solidFill>
            <a:srgbClr val="7131A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ID</a:t>
            </a:r>
            <a:endParaRPr lang="en-GB"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31025" y="1154719"/>
            <a:ext cx="1146426" cy="836961"/>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69128" y="1047544"/>
            <a:ext cx="1258393" cy="855621"/>
          </a:xfrm>
          <a:prstGeom prst="rect">
            <a:avLst/>
          </a:prstGeom>
        </p:spPr>
      </p:pic>
      <p:sp>
        <p:nvSpPr>
          <p:cNvPr id="7" name="Rectangle 6"/>
          <p:cNvSpPr/>
          <p:nvPr/>
        </p:nvSpPr>
        <p:spPr>
          <a:xfrm>
            <a:off x="670755" y="1037046"/>
            <a:ext cx="2830307" cy="923330"/>
          </a:xfrm>
          <a:prstGeom prst="rect">
            <a:avLst/>
          </a:prstGeom>
          <a:noFill/>
        </p:spPr>
        <p:txBody>
          <a:bodyPr wrap="squar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Selector</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8" name="Rectangle 7"/>
          <p:cNvSpPr/>
          <p:nvPr/>
        </p:nvSpPr>
        <p:spPr>
          <a:xfrm>
            <a:off x="4596714" y="2207750"/>
            <a:ext cx="3175686" cy="1136584"/>
          </a:xfrm>
          <a:prstGeom prst="rect">
            <a:avLst/>
          </a:prstGeom>
          <a:solidFill>
            <a:srgbClr val="FFFFB3"/>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smtClean="0">
                <a:solidFill>
                  <a:schemeClr val="tx1"/>
                </a:solidFill>
              </a:rPr>
              <a:t>&lt;h1 id=“main- title”&gt;</a:t>
            </a:r>
            <a:r>
              <a:rPr lang="en-IN" dirty="0" smtClean="0">
                <a:solidFill>
                  <a:schemeClr val="accent5"/>
                </a:solidFill>
              </a:rPr>
              <a:t>Our Header </a:t>
            </a:r>
            <a:r>
              <a:rPr lang="en-IN" dirty="0" smtClean="0">
                <a:solidFill>
                  <a:schemeClr val="tx1"/>
                </a:solidFill>
              </a:rPr>
              <a:t>&lt;/h1&gt;</a:t>
            </a:r>
          </a:p>
        </p:txBody>
      </p:sp>
      <p:sp>
        <p:nvSpPr>
          <p:cNvPr id="9" name="Rectangle 8"/>
          <p:cNvSpPr/>
          <p:nvPr/>
        </p:nvSpPr>
        <p:spPr>
          <a:xfrm>
            <a:off x="9064824" y="2207750"/>
            <a:ext cx="2667000" cy="932642"/>
          </a:xfrm>
          <a:prstGeom prst="rect">
            <a:avLst/>
          </a:prstGeom>
          <a:solidFill>
            <a:srgbClr val="D1B3E7"/>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IN" b="1" dirty="0" smtClean="0">
                <a:solidFill>
                  <a:schemeClr val="tx1"/>
                </a:solidFill>
              </a:rPr>
              <a:t>#main-title  {</a:t>
            </a:r>
          </a:p>
          <a:p>
            <a:pPr algn="ctr"/>
            <a:r>
              <a:rPr lang="en-IN" b="1" dirty="0" err="1" smtClean="0">
                <a:solidFill>
                  <a:schemeClr val="tx1"/>
                </a:solidFill>
              </a:rPr>
              <a:t>Color</a:t>
            </a:r>
            <a:r>
              <a:rPr lang="en-IN" b="1" dirty="0" smtClean="0">
                <a:solidFill>
                  <a:schemeClr val="tx1"/>
                </a:solidFill>
              </a:rPr>
              <a:t>: red;</a:t>
            </a:r>
            <a:endParaRPr lang="en-IN" b="1" dirty="0">
              <a:solidFill>
                <a:schemeClr val="tx1"/>
              </a:solidFill>
            </a:endParaRPr>
          </a:p>
          <a:p>
            <a:r>
              <a:rPr lang="en-IN" b="1" dirty="0" smtClean="0">
                <a:solidFill>
                  <a:schemeClr val="tx1"/>
                </a:solidFill>
              </a:rPr>
              <a:t>}</a:t>
            </a:r>
            <a:endParaRPr lang="en-GB" b="1" dirty="0">
              <a:solidFill>
                <a:schemeClr val="tx1"/>
              </a:solidFill>
            </a:endParaRPr>
          </a:p>
        </p:txBody>
      </p:sp>
      <p:sp>
        <p:nvSpPr>
          <p:cNvPr id="10" name="Rectangle 9"/>
          <p:cNvSpPr/>
          <p:nvPr/>
        </p:nvSpPr>
        <p:spPr>
          <a:xfrm>
            <a:off x="930603" y="3976847"/>
            <a:ext cx="2192305" cy="779533"/>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Attribute</a:t>
            </a:r>
            <a:endParaRPr lang="en-GB" dirty="0"/>
          </a:p>
        </p:txBody>
      </p:sp>
      <p:sp>
        <p:nvSpPr>
          <p:cNvPr id="11" name="Rectangle 10"/>
          <p:cNvSpPr/>
          <p:nvPr/>
        </p:nvSpPr>
        <p:spPr>
          <a:xfrm>
            <a:off x="4448433" y="3955453"/>
            <a:ext cx="3978876" cy="1306380"/>
          </a:xfrm>
          <a:prstGeom prst="rect">
            <a:avLst/>
          </a:prstGeom>
          <a:solidFill>
            <a:srgbClr val="FFFFB3"/>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smtClean="0">
                <a:solidFill>
                  <a:schemeClr val="tx1"/>
                </a:solidFill>
              </a:rPr>
              <a:t>&lt;button disabled&gt; </a:t>
            </a:r>
            <a:r>
              <a:rPr lang="en-IN" dirty="0" smtClean="0">
                <a:solidFill>
                  <a:schemeClr val="accent5"/>
                </a:solidFill>
              </a:rPr>
              <a:t>Click</a:t>
            </a:r>
            <a:r>
              <a:rPr lang="en-IN" dirty="0" smtClean="0">
                <a:solidFill>
                  <a:schemeClr val="tx1"/>
                </a:solidFill>
              </a:rPr>
              <a:t> &lt;/button&gt;</a:t>
            </a:r>
            <a:endParaRPr lang="en-GB" dirty="0">
              <a:solidFill>
                <a:schemeClr val="tx1"/>
              </a:solidFill>
            </a:endParaRPr>
          </a:p>
        </p:txBody>
      </p:sp>
      <p:sp>
        <p:nvSpPr>
          <p:cNvPr id="12" name="Rectangle 11"/>
          <p:cNvSpPr/>
          <p:nvPr/>
        </p:nvSpPr>
        <p:spPr>
          <a:xfrm>
            <a:off x="9130569" y="3955453"/>
            <a:ext cx="2667000" cy="932642"/>
          </a:xfrm>
          <a:prstGeom prst="rect">
            <a:avLst/>
          </a:prstGeom>
          <a:solidFill>
            <a:srgbClr val="D1B3E7"/>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IN" b="1" dirty="0" smtClean="0">
                <a:solidFill>
                  <a:schemeClr val="tx1"/>
                </a:solidFill>
              </a:rPr>
              <a:t>[disabled] {</a:t>
            </a:r>
          </a:p>
          <a:p>
            <a:pPr algn="ctr"/>
            <a:r>
              <a:rPr lang="en-IN" b="1" dirty="0" err="1" smtClean="0">
                <a:solidFill>
                  <a:schemeClr val="tx1"/>
                </a:solidFill>
              </a:rPr>
              <a:t>Color</a:t>
            </a:r>
            <a:r>
              <a:rPr lang="en-IN" b="1" dirty="0" smtClean="0">
                <a:solidFill>
                  <a:schemeClr val="tx1"/>
                </a:solidFill>
              </a:rPr>
              <a:t>: red;</a:t>
            </a:r>
            <a:endParaRPr lang="en-IN" b="1" dirty="0">
              <a:solidFill>
                <a:schemeClr val="tx1"/>
              </a:solidFill>
            </a:endParaRPr>
          </a:p>
          <a:p>
            <a:r>
              <a:rPr lang="en-IN" b="1" dirty="0" smtClean="0">
                <a:solidFill>
                  <a:schemeClr val="tx1"/>
                </a:solidFill>
              </a:rPr>
              <a:t>}</a:t>
            </a:r>
            <a:endParaRPr lang="en-GB" b="1" dirty="0">
              <a:solidFill>
                <a:schemeClr val="tx1"/>
              </a:solidFill>
            </a:endParaRPr>
          </a:p>
        </p:txBody>
      </p:sp>
    </p:spTree>
    <p:extLst>
      <p:ext uri="{BB962C8B-B14F-4D97-AF65-F5344CB8AC3E}">
        <p14:creationId xmlns:p14="http://schemas.microsoft.com/office/powerpoint/2010/main" val="2423332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ppt_x"/>
                                          </p:val>
                                        </p:tav>
                                        <p:tav tm="100000">
                                          <p:val>
                                            <p:strVal val="#ppt_x"/>
                                          </p:val>
                                        </p:tav>
                                      </p:tavLst>
                                    </p:anim>
                                    <p:anim calcmode="lin" valueType="num">
                                      <p:cBhvr additive="base">
                                        <p:cTn id="1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additive="base">
                                        <p:cTn id="21" dur="500" fill="hold"/>
                                        <p:tgtEl>
                                          <p:spTgt spid="4"/>
                                        </p:tgtEl>
                                        <p:attrNameLst>
                                          <p:attrName>ppt_x</p:attrName>
                                        </p:attrNameLst>
                                      </p:cBhvr>
                                      <p:tavLst>
                                        <p:tav tm="0">
                                          <p:val>
                                            <p:strVal val="#ppt_x"/>
                                          </p:val>
                                        </p:tav>
                                        <p:tav tm="100000">
                                          <p:val>
                                            <p:strVal val="#ppt_x"/>
                                          </p:val>
                                        </p:tav>
                                      </p:tavLst>
                                    </p:anim>
                                    <p:anim calcmode="lin" valueType="num">
                                      <p:cBhvr additive="base">
                                        <p:cTn id="22" dur="500" fill="hold"/>
                                        <p:tgtEl>
                                          <p:spTgt spid="4"/>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9"/>
                                        </p:tgtEl>
                                        <p:attrNameLst>
                                          <p:attrName>style.visibility</p:attrName>
                                        </p:attrNameLst>
                                      </p:cBhvr>
                                      <p:to>
                                        <p:strVal val="visible"/>
                                      </p:to>
                                    </p:set>
                                    <p:anim calcmode="lin" valueType="num">
                                      <p:cBhvr additive="base">
                                        <p:cTn id="29" dur="500" fill="hold"/>
                                        <p:tgtEl>
                                          <p:spTgt spid="9"/>
                                        </p:tgtEl>
                                        <p:attrNameLst>
                                          <p:attrName>ppt_x</p:attrName>
                                        </p:attrNameLst>
                                      </p:cBhvr>
                                      <p:tavLst>
                                        <p:tav tm="0">
                                          <p:val>
                                            <p:strVal val="#ppt_x"/>
                                          </p:val>
                                        </p:tav>
                                        <p:tav tm="100000">
                                          <p:val>
                                            <p:strVal val="#ppt_x"/>
                                          </p:val>
                                        </p:tav>
                                      </p:tavLst>
                                    </p:anim>
                                    <p:anim calcmode="lin" valueType="num">
                                      <p:cBhvr additive="base">
                                        <p:cTn id="3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anim calcmode="lin" valueType="num">
                                      <p:cBhvr additive="base">
                                        <p:cTn id="35" dur="500" fill="hold"/>
                                        <p:tgtEl>
                                          <p:spTgt spid="10"/>
                                        </p:tgtEl>
                                        <p:attrNameLst>
                                          <p:attrName>ppt_x</p:attrName>
                                        </p:attrNameLst>
                                      </p:cBhvr>
                                      <p:tavLst>
                                        <p:tav tm="0">
                                          <p:val>
                                            <p:strVal val="#ppt_x"/>
                                          </p:val>
                                        </p:tav>
                                        <p:tav tm="100000">
                                          <p:val>
                                            <p:strVal val="#ppt_x"/>
                                          </p:val>
                                        </p:tav>
                                      </p:tavLst>
                                    </p:anim>
                                    <p:anim calcmode="lin" valueType="num">
                                      <p:cBhvr additive="base">
                                        <p:cTn id="36" dur="500" fill="hold"/>
                                        <p:tgtEl>
                                          <p:spTgt spid="10"/>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1"/>
                                        </p:tgtEl>
                                        <p:attrNameLst>
                                          <p:attrName>style.visibility</p:attrName>
                                        </p:attrNameLst>
                                      </p:cBhvr>
                                      <p:to>
                                        <p:strVal val="visible"/>
                                      </p:to>
                                    </p:set>
                                    <p:anim calcmode="lin" valueType="num">
                                      <p:cBhvr additive="base">
                                        <p:cTn id="39" dur="500" fill="hold"/>
                                        <p:tgtEl>
                                          <p:spTgt spid="11"/>
                                        </p:tgtEl>
                                        <p:attrNameLst>
                                          <p:attrName>ppt_x</p:attrName>
                                        </p:attrNameLst>
                                      </p:cBhvr>
                                      <p:tavLst>
                                        <p:tav tm="0">
                                          <p:val>
                                            <p:strVal val="#ppt_x"/>
                                          </p:val>
                                        </p:tav>
                                        <p:tav tm="100000">
                                          <p:val>
                                            <p:strVal val="#ppt_x"/>
                                          </p:val>
                                        </p:tav>
                                      </p:tavLst>
                                    </p:anim>
                                    <p:anim calcmode="lin" valueType="num">
                                      <p:cBhvr additive="base">
                                        <p:cTn id="40" dur="500" fill="hold"/>
                                        <p:tgtEl>
                                          <p:spTgt spid="11"/>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2"/>
                                        </p:tgtEl>
                                        <p:attrNameLst>
                                          <p:attrName>style.visibility</p:attrName>
                                        </p:attrNameLst>
                                      </p:cBhvr>
                                      <p:to>
                                        <p:strVal val="visible"/>
                                      </p:to>
                                    </p:set>
                                    <p:anim calcmode="lin" valueType="num">
                                      <p:cBhvr additive="base">
                                        <p:cTn id="43" dur="500" fill="hold"/>
                                        <p:tgtEl>
                                          <p:spTgt spid="12"/>
                                        </p:tgtEl>
                                        <p:attrNameLst>
                                          <p:attrName>ppt_x</p:attrName>
                                        </p:attrNameLst>
                                      </p:cBhvr>
                                      <p:tavLst>
                                        <p:tav tm="0">
                                          <p:val>
                                            <p:strVal val="#ppt_x"/>
                                          </p:val>
                                        </p:tav>
                                        <p:tav tm="100000">
                                          <p:val>
                                            <p:strVal val="#ppt_x"/>
                                          </p:val>
                                        </p:tav>
                                      </p:tavLst>
                                    </p:anim>
                                    <p:anim calcmode="lin" valueType="num">
                                      <p:cBhvr additive="base">
                                        <p:cTn id="4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p:bldP spid="8" grpId="0" animBg="1"/>
      <p:bldP spid="9" grpId="0" animBg="1"/>
      <p:bldP spid="10" grpId="0" animBg="1"/>
      <p:bldP spid="11" grpId="0" animBg="1"/>
      <p:bldP spid="12" grpId="0" animBg="1"/>
    </p:bld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GB" dirty="0"/>
              <a:t>Theory Time - Selectors</a:t>
            </a:r>
            <a:endParaRPr lang="en-GB" sz="2800" dirty="0"/>
          </a:p>
        </p:txBody>
      </p:sp>
      <p:sp>
        <p:nvSpPr>
          <p:cNvPr id="3" name="Content Placeholder 2"/>
          <p:cNvSpPr>
            <a:spLocks noGrp="1"/>
          </p:cNvSpPr>
          <p:nvPr>
            <p:ph idx="1"/>
          </p:nvPr>
        </p:nvSpPr>
        <p:spPr>
          <a:xfrm>
            <a:off x="677334" y="1013252"/>
            <a:ext cx="10866966" cy="5375191"/>
          </a:xfrm>
        </p:spPr>
        <p:txBody>
          <a:bodyPr>
            <a:noAutofit/>
          </a:bodyPr>
          <a:lstStyle/>
          <a:p>
            <a:pPr lvl="1"/>
            <a:r>
              <a:rPr lang="en-IN" sz="2000" dirty="0" smtClean="0"/>
              <a:t>Now lets add </a:t>
            </a:r>
            <a:r>
              <a:rPr lang="en-IN" sz="2000" dirty="0" err="1" smtClean="0"/>
              <a:t>is’s</a:t>
            </a:r>
            <a:r>
              <a:rPr lang="en-IN" sz="2000" dirty="0" smtClean="0"/>
              <a:t> to our sections add an id product-overview to first section</a:t>
            </a:r>
          </a:p>
          <a:p>
            <a:pPr lvl="1"/>
            <a:r>
              <a:rPr lang="en-IN" sz="2000" dirty="0" smtClean="0"/>
              <a:t>Add an id plans to second section</a:t>
            </a:r>
          </a:p>
          <a:p>
            <a:pPr lvl="1"/>
            <a:r>
              <a:rPr lang="en-IN" sz="2000" dirty="0" smtClean="0"/>
              <a:t>So now using an id selector set background red for only first section</a:t>
            </a:r>
          </a:p>
          <a:p>
            <a:pPr lvl="1"/>
            <a:r>
              <a:rPr lang="en-IN" sz="2000" dirty="0" smtClean="0"/>
              <a:t>For second section lets just apply style to the h1 tag so lets add a class section-title to h1 tag in second section CSS classes are by convention written in small case with individual words separated by – and as a note remember </a:t>
            </a:r>
            <a:r>
              <a:rPr lang="en-IN" sz="2000" dirty="0" err="1" smtClean="0"/>
              <a:t>css</a:t>
            </a:r>
            <a:r>
              <a:rPr lang="en-IN" sz="2000" dirty="0" smtClean="0"/>
              <a:t> classes are case insensitive</a:t>
            </a:r>
          </a:p>
          <a:p>
            <a:pPr lvl="1"/>
            <a:r>
              <a:rPr lang="en-IN" sz="2000" dirty="0" smtClean="0"/>
              <a:t>Classes are reusable </a:t>
            </a:r>
          </a:p>
          <a:p>
            <a:pPr lvl="1"/>
            <a:r>
              <a:rPr lang="en-IN" sz="2000" dirty="0" smtClean="0"/>
              <a:t>Lets leave the h1 element selector there and add a class selector for section-title class and add </a:t>
            </a:r>
            <a:r>
              <a:rPr lang="en-IN" sz="2000" dirty="0" err="1" smtClean="0"/>
              <a:t>color</a:t>
            </a:r>
            <a:r>
              <a:rPr lang="en-IN" sz="2000" dirty="0" smtClean="0"/>
              <a:t> green to it.</a:t>
            </a:r>
          </a:p>
          <a:p>
            <a:pPr lvl="1"/>
            <a:r>
              <a:rPr lang="en-IN" sz="2000" dirty="0" smtClean="0"/>
              <a:t>Now we see that the first section has a red background because of the id </a:t>
            </a:r>
            <a:r>
              <a:rPr lang="en-IN" sz="2000" dirty="0" err="1" smtClean="0"/>
              <a:t>selector.The</a:t>
            </a:r>
            <a:r>
              <a:rPr lang="en-IN" sz="2000" dirty="0" smtClean="0"/>
              <a:t> h1 in the first section has white </a:t>
            </a:r>
            <a:r>
              <a:rPr lang="en-IN" sz="2000" dirty="0" err="1" smtClean="0"/>
              <a:t>color</a:t>
            </a:r>
            <a:r>
              <a:rPr lang="en-IN" sz="2000" dirty="0" smtClean="0"/>
              <a:t> and Anton font because of the h1 element </a:t>
            </a:r>
            <a:r>
              <a:rPr lang="en-IN" sz="2000" dirty="0" err="1" smtClean="0"/>
              <a:t>selector.The</a:t>
            </a:r>
            <a:r>
              <a:rPr lang="en-IN" sz="2000" dirty="0" smtClean="0"/>
              <a:t> second section has no styles applied but the h1 tag in second section has a green </a:t>
            </a:r>
            <a:r>
              <a:rPr lang="en-IN" sz="2000" dirty="0" err="1" smtClean="0"/>
              <a:t>color</a:t>
            </a:r>
            <a:r>
              <a:rPr lang="en-IN" sz="2000" dirty="0" smtClean="0"/>
              <a:t> because of the class selector and </a:t>
            </a:r>
            <a:r>
              <a:rPr lang="en-IN" sz="2000" dirty="0" err="1" smtClean="0"/>
              <a:t>anton</a:t>
            </a:r>
            <a:r>
              <a:rPr lang="en-IN" sz="2000" dirty="0" smtClean="0"/>
              <a:t> font inherited from the h1 element selector.</a:t>
            </a:r>
          </a:p>
          <a:p>
            <a:pPr lvl="1"/>
            <a:endParaRPr lang="en-GB" sz="2000" dirty="0"/>
          </a:p>
        </p:txBody>
      </p:sp>
    </p:spTree>
    <p:extLst>
      <p:ext uri="{BB962C8B-B14F-4D97-AF65-F5344CB8AC3E}">
        <p14:creationId xmlns:p14="http://schemas.microsoft.com/office/powerpoint/2010/main" val="205938896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a:t>Understanding the "Cascading" Style &amp; Specificity</a:t>
            </a:r>
            <a:endParaRPr lang="en-GB" sz="2800" dirty="0"/>
          </a:p>
        </p:txBody>
      </p:sp>
      <p:sp>
        <p:nvSpPr>
          <p:cNvPr id="3" name="Content Placeholder 2"/>
          <p:cNvSpPr>
            <a:spLocks noGrp="1"/>
          </p:cNvSpPr>
          <p:nvPr>
            <p:ph idx="1"/>
          </p:nvPr>
        </p:nvSpPr>
        <p:spPr>
          <a:xfrm>
            <a:off x="677334" y="1013252"/>
            <a:ext cx="10866966" cy="5375191"/>
          </a:xfrm>
        </p:spPr>
        <p:txBody>
          <a:bodyPr>
            <a:noAutofit/>
          </a:bodyPr>
          <a:lstStyle/>
          <a:p>
            <a:pPr lvl="1"/>
            <a:r>
              <a:rPr lang="en-IN" sz="2000" dirty="0" smtClean="0"/>
              <a:t>We had an element selector for h1 and also a class selector for h1 in second section .So both our selectors match the second h1 tag.</a:t>
            </a:r>
          </a:p>
          <a:p>
            <a:pPr lvl="1"/>
            <a:r>
              <a:rPr lang="en-IN" sz="2000" dirty="0" smtClean="0"/>
              <a:t>If we notice closely we will see the h1 tag gets the font property and colour from element selector but the </a:t>
            </a:r>
            <a:r>
              <a:rPr lang="en-IN" sz="2000" dirty="0" err="1" smtClean="0"/>
              <a:t>color</a:t>
            </a:r>
            <a:r>
              <a:rPr lang="en-IN" sz="2000" dirty="0" smtClean="0"/>
              <a:t> property seems to be overridden  by the class selector.</a:t>
            </a:r>
          </a:p>
          <a:p>
            <a:pPr lvl="1"/>
            <a:r>
              <a:rPr lang="en-IN" sz="2000" dirty="0" smtClean="0"/>
              <a:t>It appears that </a:t>
            </a:r>
            <a:r>
              <a:rPr lang="en-IN" sz="2000" dirty="0" err="1" smtClean="0"/>
              <a:t>css</a:t>
            </a:r>
            <a:r>
              <a:rPr lang="en-IN" sz="2000" dirty="0" smtClean="0"/>
              <a:t> is parsed from top to bottom so the last tag takes preference and </a:t>
            </a:r>
            <a:r>
              <a:rPr lang="en-IN" sz="2000" dirty="0" err="1" smtClean="0"/>
              <a:t>overrides.It</a:t>
            </a:r>
            <a:r>
              <a:rPr lang="en-IN" sz="2000" dirty="0" smtClean="0"/>
              <a:t> is not totally wrong </a:t>
            </a:r>
            <a:r>
              <a:rPr lang="en-IN" sz="2000" dirty="0" err="1" smtClean="0"/>
              <a:t>css</a:t>
            </a:r>
            <a:r>
              <a:rPr lang="en-IN" sz="2000" dirty="0" smtClean="0"/>
              <a:t> is parsed from top to bottom but even if we switch the order the styling still applies the same </a:t>
            </a:r>
            <a:r>
              <a:rPr lang="en-IN" sz="2000" dirty="0" err="1" smtClean="0"/>
              <a:t>i.e</a:t>
            </a:r>
            <a:r>
              <a:rPr lang="en-IN" sz="2000" dirty="0" smtClean="0"/>
              <a:t> class selector still overrides the h1 tag style.</a:t>
            </a:r>
          </a:p>
          <a:p>
            <a:pPr lvl="1"/>
            <a:r>
              <a:rPr lang="en-IN" sz="2000" dirty="0" smtClean="0"/>
              <a:t>Now if we add one more h1 selector and change font we will notice that the font changes so the order does matter but only if we use the same selector as although the font changed class still overrides the </a:t>
            </a:r>
            <a:r>
              <a:rPr lang="en-IN" sz="2000" dirty="0" err="1" smtClean="0"/>
              <a:t>color.Also</a:t>
            </a:r>
            <a:r>
              <a:rPr lang="en-IN" sz="2000" dirty="0" smtClean="0"/>
              <a:t> we will notice that since we don’t set the font in class selector it does not override it .</a:t>
            </a:r>
          </a:p>
          <a:p>
            <a:pPr lvl="1"/>
            <a:r>
              <a:rPr lang="en-IN" sz="2000" dirty="0" smtClean="0"/>
              <a:t>So we can infer two things:</a:t>
            </a:r>
          </a:p>
          <a:p>
            <a:pPr lvl="2"/>
            <a:r>
              <a:rPr lang="en-IN" sz="1800" dirty="0" smtClean="0"/>
              <a:t>Multiple rules same to affect the same element </a:t>
            </a:r>
          </a:p>
          <a:p>
            <a:pPr lvl="2"/>
            <a:r>
              <a:rPr lang="en-IN" sz="1800" dirty="0" smtClean="0"/>
              <a:t>Different selectors seem to have different priorities</a:t>
            </a:r>
          </a:p>
          <a:p>
            <a:pPr lvl="1"/>
            <a:endParaRPr lang="en-GB" sz="2000" dirty="0"/>
          </a:p>
        </p:txBody>
      </p:sp>
    </p:spTree>
    <p:extLst>
      <p:ext uri="{BB962C8B-B14F-4D97-AF65-F5344CB8AC3E}">
        <p14:creationId xmlns:p14="http://schemas.microsoft.com/office/powerpoint/2010/main" val="241521240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a:t>Understanding the "Cascading" Style &amp; Specificity</a:t>
            </a:r>
            <a:endParaRPr lang="en-GB" sz="2800" dirty="0"/>
          </a:p>
        </p:txBody>
      </p:sp>
      <p:sp>
        <p:nvSpPr>
          <p:cNvPr id="3" name="Content Placeholder 2"/>
          <p:cNvSpPr>
            <a:spLocks noGrp="1"/>
          </p:cNvSpPr>
          <p:nvPr>
            <p:ph idx="1"/>
          </p:nvPr>
        </p:nvSpPr>
        <p:spPr>
          <a:xfrm>
            <a:off x="677334" y="1013252"/>
            <a:ext cx="10866966" cy="5483342"/>
          </a:xfrm>
        </p:spPr>
        <p:txBody>
          <a:bodyPr>
            <a:noAutofit/>
          </a:bodyPr>
          <a:lstStyle/>
          <a:p>
            <a:pPr lvl="1"/>
            <a:r>
              <a:rPr lang="en-IN" sz="2000" dirty="0" smtClean="0"/>
              <a:t>To understand what's going on lets move to the developer tools</a:t>
            </a:r>
          </a:p>
          <a:p>
            <a:pPr lvl="1"/>
            <a:r>
              <a:rPr lang="en-IN" sz="2000" dirty="0" smtClean="0"/>
              <a:t>Open the </a:t>
            </a:r>
            <a:r>
              <a:rPr lang="en-IN" sz="2000" dirty="0" err="1" smtClean="0"/>
              <a:t>ui</a:t>
            </a:r>
            <a:r>
              <a:rPr lang="en-IN" sz="2000" dirty="0" smtClean="0"/>
              <a:t> right click on the text displayed by the h1 tag in section 2 and click inspect and focus on the styles column.</a:t>
            </a:r>
          </a:p>
          <a:p>
            <a:pPr lvl="1"/>
            <a:r>
              <a:rPr lang="en-IN" sz="1800" dirty="0" smtClean="0"/>
              <a:t>Here we can see the list of applied styles and the list has to be read from top to bottom with the topmost taking the highest priority.</a:t>
            </a:r>
          </a:p>
          <a:p>
            <a:pPr lvl="1"/>
            <a:r>
              <a:rPr lang="en-IN" sz="1800" dirty="0" smtClean="0"/>
              <a:t>We see a couple of styles are applied topmost is the element style this would be the inline style if any was applied, because inline styles have the highest priority.</a:t>
            </a:r>
          </a:p>
          <a:p>
            <a:pPr lvl="1"/>
            <a:r>
              <a:rPr lang="en-IN" sz="1800" dirty="0" smtClean="0"/>
              <a:t>This priority concept is called </a:t>
            </a:r>
            <a:r>
              <a:rPr lang="en-IN" sz="1800" b="1" dirty="0" smtClean="0"/>
              <a:t>specificity</a:t>
            </a:r>
          </a:p>
          <a:p>
            <a:pPr lvl="1"/>
            <a:r>
              <a:rPr lang="en-IN" sz="1800" dirty="0" smtClean="0"/>
              <a:t>Then we will notice a class selector(.section-title) so it has a higher specificity than the element selector but lower than the inline selector </a:t>
            </a:r>
          </a:p>
          <a:p>
            <a:pPr lvl="1"/>
            <a:r>
              <a:rPr lang="en-IN" sz="1800" dirty="0" smtClean="0"/>
              <a:t>Then we see two element selectors in the order they are added to the main.css file.so element selectors have a lower specificity than class and inline but if there are more than one selector of same type the order takes precedence </a:t>
            </a:r>
            <a:r>
              <a:rPr lang="en-IN" sz="1800" dirty="0" err="1" smtClean="0"/>
              <a:t>ie</a:t>
            </a:r>
            <a:r>
              <a:rPr lang="en-IN" sz="1800" dirty="0" smtClean="0"/>
              <a:t> the one added last has more precedence or specificity.</a:t>
            </a:r>
          </a:p>
          <a:p>
            <a:pPr lvl="1"/>
            <a:r>
              <a:rPr lang="en-IN" sz="1800" dirty="0" smtClean="0"/>
              <a:t>Even below that we will notice some browser default styles that have the lowest priority and can be easily overridden</a:t>
            </a:r>
          </a:p>
          <a:p>
            <a:pPr lvl="1"/>
            <a:endParaRPr lang="en-IN" sz="1800" dirty="0" smtClean="0"/>
          </a:p>
          <a:p>
            <a:pPr lvl="1"/>
            <a:endParaRPr lang="en-GB" sz="2000" dirty="0"/>
          </a:p>
        </p:txBody>
      </p:sp>
    </p:spTree>
    <p:extLst>
      <p:ext uri="{BB962C8B-B14F-4D97-AF65-F5344CB8AC3E}">
        <p14:creationId xmlns:p14="http://schemas.microsoft.com/office/powerpoint/2010/main" val="241898205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-1 -:Introduction and Initial Setup</a:t>
            </a:r>
            <a:endParaRPr lang="en-GB" dirty="0"/>
          </a:p>
        </p:txBody>
      </p:sp>
    </p:spTree>
    <p:extLst>
      <p:ext uri="{BB962C8B-B14F-4D97-AF65-F5344CB8AC3E}">
        <p14:creationId xmlns:p14="http://schemas.microsoft.com/office/powerpoint/2010/main" val="251515396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a:t>Understanding the "Cascading" Style &amp; Specificity</a:t>
            </a:r>
            <a:endParaRPr lang="en-GB" sz="2800" dirty="0"/>
          </a:p>
        </p:txBody>
      </p:sp>
      <p:sp>
        <p:nvSpPr>
          <p:cNvPr id="3" name="Content Placeholder 2"/>
          <p:cNvSpPr>
            <a:spLocks noGrp="1"/>
          </p:cNvSpPr>
          <p:nvPr>
            <p:ph idx="1"/>
          </p:nvPr>
        </p:nvSpPr>
        <p:spPr>
          <a:xfrm>
            <a:off x="677334" y="1013252"/>
            <a:ext cx="10866966" cy="5483342"/>
          </a:xfrm>
        </p:spPr>
        <p:txBody>
          <a:bodyPr>
            <a:noAutofit/>
          </a:bodyPr>
          <a:lstStyle/>
          <a:p>
            <a:pPr lvl="1"/>
            <a:r>
              <a:rPr lang="en-IN" sz="2000" dirty="0" smtClean="0"/>
              <a:t>The fact that we have multiple rules affecting the same </a:t>
            </a:r>
            <a:r>
              <a:rPr lang="en-IN" sz="2000" dirty="0" err="1" smtClean="0"/>
              <a:t>paret</a:t>
            </a:r>
            <a:r>
              <a:rPr lang="en-IN" sz="2000" dirty="0" smtClean="0"/>
              <a:t> is the cascading part of the name cascading style sheets.</a:t>
            </a:r>
          </a:p>
          <a:p>
            <a:pPr lvl="1"/>
            <a:r>
              <a:rPr lang="en-IN" sz="2000" dirty="0" smtClean="0"/>
              <a:t>So Cascading simply means that multiple styles or multiple rules can be applied to the same element.</a:t>
            </a:r>
          </a:p>
          <a:p>
            <a:pPr lvl="1"/>
            <a:r>
              <a:rPr lang="en-IN" sz="2000" dirty="0" smtClean="0"/>
              <a:t>Cascading or multiple rules may lead to conflicts and </a:t>
            </a:r>
            <a:r>
              <a:rPr lang="en-IN" sz="2000" dirty="0" err="1" smtClean="0"/>
              <a:t>css</a:t>
            </a:r>
            <a:r>
              <a:rPr lang="en-IN" sz="2000" dirty="0" smtClean="0"/>
              <a:t> has a concept called specificity which defines clear rules how such conflicts are resolved and which type of selector has a higher specificity.</a:t>
            </a:r>
          </a:p>
          <a:p>
            <a:pPr lvl="1"/>
            <a:r>
              <a:rPr lang="en-IN" sz="2000" dirty="0" smtClean="0"/>
              <a:t>Lets get an overview of these rules on next slide</a:t>
            </a:r>
            <a:endParaRPr lang="en-IN" sz="1800" dirty="0" smtClean="0"/>
          </a:p>
          <a:p>
            <a:pPr lvl="1"/>
            <a:endParaRPr lang="en-IN" sz="1800" dirty="0" smtClean="0"/>
          </a:p>
          <a:p>
            <a:pPr lvl="1"/>
            <a:endParaRPr lang="en-GB" sz="2000" dirty="0"/>
          </a:p>
        </p:txBody>
      </p:sp>
    </p:spTree>
    <p:extLst>
      <p:ext uri="{BB962C8B-B14F-4D97-AF65-F5344CB8AC3E}">
        <p14:creationId xmlns:p14="http://schemas.microsoft.com/office/powerpoint/2010/main" val="350684755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smtClean="0"/>
              <a:t>"</a:t>
            </a:r>
            <a:r>
              <a:rPr lang="en-IN" sz="2800" dirty="0"/>
              <a:t>Cascading" Style &amp; Specificity</a:t>
            </a:r>
            <a:endParaRPr lang="en-GB" sz="2800" dirty="0"/>
          </a:p>
        </p:txBody>
      </p:sp>
      <p:sp>
        <p:nvSpPr>
          <p:cNvPr id="4" name="Rectangle 3"/>
          <p:cNvSpPr/>
          <p:nvPr/>
        </p:nvSpPr>
        <p:spPr>
          <a:xfrm>
            <a:off x="818605" y="931817"/>
            <a:ext cx="3274423" cy="357051"/>
          </a:xfrm>
          <a:prstGeom prst="rect">
            <a:avLst/>
          </a:prstGeom>
          <a:solidFill>
            <a:srgbClr val="7131A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Cascading</a:t>
            </a:r>
            <a:endParaRPr lang="en-GB" dirty="0"/>
          </a:p>
        </p:txBody>
      </p:sp>
      <p:sp>
        <p:nvSpPr>
          <p:cNvPr id="6" name="Rectangle 5"/>
          <p:cNvSpPr/>
          <p:nvPr/>
        </p:nvSpPr>
        <p:spPr>
          <a:xfrm>
            <a:off x="853440" y="1515291"/>
            <a:ext cx="3239588" cy="949235"/>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Multiple rules can apply to the same element</a:t>
            </a:r>
            <a:endParaRPr lang="en-GB" dirty="0"/>
          </a:p>
        </p:txBody>
      </p:sp>
      <p:sp>
        <p:nvSpPr>
          <p:cNvPr id="7" name="Rectangle 6"/>
          <p:cNvSpPr/>
          <p:nvPr/>
        </p:nvSpPr>
        <p:spPr>
          <a:xfrm>
            <a:off x="5886994" y="879565"/>
            <a:ext cx="5347063" cy="46155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dirty="0" smtClean="0"/>
              <a:t>Specificity</a:t>
            </a:r>
            <a:endParaRPr lang="en-GB" dirty="0"/>
          </a:p>
        </p:txBody>
      </p:sp>
      <p:sp>
        <p:nvSpPr>
          <p:cNvPr id="8" name="Rectangle 7"/>
          <p:cNvSpPr/>
          <p:nvPr/>
        </p:nvSpPr>
        <p:spPr>
          <a:xfrm>
            <a:off x="5886994" y="1515291"/>
            <a:ext cx="5347063" cy="949235"/>
          </a:xfrm>
          <a:prstGeom prst="rect">
            <a:avLst/>
          </a:prstGeom>
          <a:solidFill>
            <a:srgbClr val="FFFF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Resolve conflicts arising from multiple rules</a:t>
            </a:r>
            <a:endParaRPr lang="en-GB" dirty="0">
              <a:solidFill>
                <a:schemeClr val="tx1"/>
              </a:solidFill>
            </a:endParaRPr>
          </a:p>
        </p:txBody>
      </p:sp>
      <p:cxnSp>
        <p:nvCxnSpPr>
          <p:cNvPr id="10" name="Straight Connector 9"/>
          <p:cNvCxnSpPr>
            <a:stCxn id="4" idx="3"/>
            <a:endCxn id="7" idx="1"/>
          </p:cNvCxnSpPr>
          <p:nvPr/>
        </p:nvCxnSpPr>
        <p:spPr>
          <a:xfrm flipV="1">
            <a:off x="4093028" y="1110341"/>
            <a:ext cx="1836000" cy="0"/>
          </a:xfrm>
          <a:prstGeom prst="line">
            <a:avLst/>
          </a:prstGeom>
          <a:ln w="38100"/>
        </p:spPr>
        <p:style>
          <a:lnRef idx="1">
            <a:schemeClr val="accent3"/>
          </a:lnRef>
          <a:fillRef idx="0">
            <a:schemeClr val="accent3"/>
          </a:fillRef>
          <a:effectRef idx="0">
            <a:schemeClr val="accent3"/>
          </a:effectRef>
          <a:fontRef idx="minor">
            <a:schemeClr val="tx1"/>
          </a:fontRef>
        </p:style>
      </p:cxnSp>
      <p:sp>
        <p:nvSpPr>
          <p:cNvPr id="11" name="Rectangle 10"/>
          <p:cNvSpPr/>
          <p:nvPr/>
        </p:nvSpPr>
        <p:spPr>
          <a:xfrm>
            <a:off x="6021977" y="6071191"/>
            <a:ext cx="5347063" cy="534260"/>
          </a:xfrm>
          <a:prstGeom prst="rect">
            <a:avLst/>
          </a:prstGeom>
          <a:solidFill>
            <a:srgbClr val="FFFF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&lt;Tag&gt; and ::pseudo-element selectors</a:t>
            </a:r>
            <a:endParaRPr lang="en-GB" dirty="0">
              <a:solidFill>
                <a:schemeClr val="tx1"/>
              </a:solidFill>
            </a:endParaRPr>
          </a:p>
        </p:txBody>
      </p:sp>
      <p:sp>
        <p:nvSpPr>
          <p:cNvPr id="12" name="Rectangle 11"/>
          <p:cNvSpPr/>
          <p:nvPr/>
        </p:nvSpPr>
        <p:spPr>
          <a:xfrm>
            <a:off x="5929028" y="4908591"/>
            <a:ext cx="5347063" cy="673805"/>
          </a:xfrm>
          <a:prstGeom prst="rect">
            <a:avLst/>
          </a:prstGeom>
          <a:solidFill>
            <a:srgbClr val="FFFF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.class , :pseudo-class and [attribute] selectors</a:t>
            </a:r>
            <a:endParaRPr lang="en-GB" dirty="0">
              <a:solidFill>
                <a:schemeClr val="tx1"/>
              </a:solidFill>
            </a:endParaRPr>
          </a:p>
        </p:txBody>
      </p:sp>
      <p:sp>
        <p:nvSpPr>
          <p:cNvPr id="13" name="Half Frame 12"/>
          <p:cNvSpPr/>
          <p:nvPr/>
        </p:nvSpPr>
        <p:spPr>
          <a:xfrm rot="2604978">
            <a:off x="8486752" y="5733270"/>
            <a:ext cx="380848" cy="393405"/>
          </a:xfrm>
          <a:prstGeom prst="halfFrame">
            <a:avLst>
              <a:gd name="adj1" fmla="val 21929"/>
              <a:gd name="adj2" fmla="val 33333"/>
            </a:avLst>
          </a:prstGeom>
          <a:solidFill>
            <a:srgbClr val="7E37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4" name="Half Frame 13"/>
          <p:cNvSpPr/>
          <p:nvPr/>
        </p:nvSpPr>
        <p:spPr>
          <a:xfrm rot="2604978">
            <a:off x="8383972" y="4514057"/>
            <a:ext cx="380848" cy="393405"/>
          </a:xfrm>
          <a:prstGeom prst="halfFrame">
            <a:avLst>
              <a:gd name="adj1" fmla="val 21929"/>
              <a:gd name="adj2" fmla="val 33333"/>
            </a:avLst>
          </a:prstGeom>
          <a:solidFill>
            <a:srgbClr val="7E37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5" name="Rectangle 14"/>
          <p:cNvSpPr/>
          <p:nvPr/>
        </p:nvSpPr>
        <p:spPr>
          <a:xfrm>
            <a:off x="6021977" y="3698378"/>
            <a:ext cx="5347063" cy="673805"/>
          </a:xfrm>
          <a:prstGeom prst="rect">
            <a:avLst/>
          </a:prstGeom>
          <a:solidFill>
            <a:srgbClr val="FFFF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a:t>
            </a:r>
            <a:r>
              <a:rPr lang="en-GB" dirty="0" smtClean="0">
                <a:solidFill>
                  <a:schemeClr val="tx1"/>
                </a:solidFill>
              </a:rPr>
              <a:t>ID selector</a:t>
            </a:r>
            <a:endParaRPr lang="en-GB" dirty="0">
              <a:solidFill>
                <a:schemeClr val="tx1"/>
              </a:solidFill>
            </a:endParaRPr>
          </a:p>
        </p:txBody>
      </p:sp>
      <p:sp>
        <p:nvSpPr>
          <p:cNvPr id="16" name="Half Frame 15"/>
          <p:cNvSpPr/>
          <p:nvPr/>
        </p:nvSpPr>
        <p:spPr>
          <a:xfrm rot="2604978">
            <a:off x="8398146" y="3369276"/>
            <a:ext cx="380848" cy="393405"/>
          </a:xfrm>
          <a:prstGeom prst="halfFrame">
            <a:avLst>
              <a:gd name="adj1" fmla="val 21929"/>
              <a:gd name="adj2" fmla="val 33333"/>
            </a:avLst>
          </a:prstGeom>
          <a:solidFill>
            <a:srgbClr val="7E37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7" name="Rectangle 16"/>
          <p:cNvSpPr/>
          <p:nvPr/>
        </p:nvSpPr>
        <p:spPr>
          <a:xfrm>
            <a:off x="5961723" y="2574877"/>
            <a:ext cx="5347063" cy="673805"/>
          </a:xfrm>
          <a:prstGeom prst="rect">
            <a:avLst/>
          </a:prstGeom>
          <a:solidFill>
            <a:srgbClr val="FFFF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Inline styles</a:t>
            </a:r>
            <a:endParaRPr lang="en-GB" dirty="0">
              <a:solidFill>
                <a:schemeClr val="tx1"/>
              </a:solidFill>
            </a:endParaRPr>
          </a:p>
        </p:txBody>
      </p:sp>
    </p:spTree>
    <p:extLst>
      <p:ext uri="{BB962C8B-B14F-4D97-AF65-F5344CB8AC3E}">
        <p14:creationId xmlns:p14="http://schemas.microsoft.com/office/powerpoint/2010/main" val="41148634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1000"/>
                                        <p:tgtEl>
                                          <p:spTgt spid="10"/>
                                        </p:tgtEl>
                                      </p:cBhvr>
                                    </p:animEffect>
                                    <p:anim calcmode="lin" valueType="num">
                                      <p:cBhvr>
                                        <p:cTn id="18" dur="1000" fill="hold"/>
                                        <p:tgtEl>
                                          <p:spTgt spid="10"/>
                                        </p:tgtEl>
                                        <p:attrNameLst>
                                          <p:attrName>ppt_x</p:attrName>
                                        </p:attrNameLst>
                                      </p:cBhvr>
                                      <p:tavLst>
                                        <p:tav tm="0">
                                          <p:val>
                                            <p:strVal val="#ppt_x"/>
                                          </p:val>
                                        </p:tav>
                                        <p:tav tm="100000">
                                          <p:val>
                                            <p:strVal val="#ppt_x"/>
                                          </p:val>
                                        </p:tav>
                                      </p:tavLst>
                                    </p:anim>
                                    <p:anim calcmode="lin" valueType="num">
                                      <p:cBhvr>
                                        <p:cTn id="19" dur="1000" fill="hold"/>
                                        <p:tgtEl>
                                          <p:spTgt spid="10"/>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1000"/>
                                        <p:tgtEl>
                                          <p:spTgt spid="7"/>
                                        </p:tgtEl>
                                      </p:cBhvr>
                                    </p:animEffect>
                                    <p:anim calcmode="lin" valueType="num">
                                      <p:cBhvr>
                                        <p:cTn id="23" dur="1000" fill="hold"/>
                                        <p:tgtEl>
                                          <p:spTgt spid="7"/>
                                        </p:tgtEl>
                                        <p:attrNameLst>
                                          <p:attrName>ppt_x</p:attrName>
                                        </p:attrNameLst>
                                      </p:cBhvr>
                                      <p:tavLst>
                                        <p:tav tm="0">
                                          <p:val>
                                            <p:strVal val="#ppt_x"/>
                                          </p:val>
                                        </p:tav>
                                        <p:tav tm="100000">
                                          <p:val>
                                            <p:strVal val="#ppt_x"/>
                                          </p:val>
                                        </p:tav>
                                      </p:tavLst>
                                    </p:anim>
                                    <p:anim calcmode="lin" valueType="num">
                                      <p:cBhvr>
                                        <p:cTn id="24" dur="1000" fill="hold"/>
                                        <p:tgtEl>
                                          <p:spTgt spid="7"/>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1000"/>
                                        <p:tgtEl>
                                          <p:spTgt spid="8"/>
                                        </p:tgtEl>
                                      </p:cBhvr>
                                    </p:animEffect>
                                    <p:anim calcmode="lin" valueType="num">
                                      <p:cBhvr>
                                        <p:cTn id="28" dur="1000" fill="hold"/>
                                        <p:tgtEl>
                                          <p:spTgt spid="8"/>
                                        </p:tgtEl>
                                        <p:attrNameLst>
                                          <p:attrName>ppt_x</p:attrName>
                                        </p:attrNameLst>
                                      </p:cBhvr>
                                      <p:tavLst>
                                        <p:tav tm="0">
                                          <p:val>
                                            <p:strVal val="#ppt_x"/>
                                          </p:val>
                                        </p:tav>
                                        <p:tav tm="100000">
                                          <p:val>
                                            <p:strVal val="#ppt_x"/>
                                          </p:val>
                                        </p:tav>
                                      </p:tavLst>
                                    </p:anim>
                                    <p:anim calcmode="lin" valueType="num">
                                      <p:cBhvr>
                                        <p:cTn id="2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fade">
                                      <p:cBhvr>
                                        <p:cTn id="34" dur="1000"/>
                                        <p:tgtEl>
                                          <p:spTgt spid="11"/>
                                        </p:tgtEl>
                                      </p:cBhvr>
                                    </p:animEffect>
                                    <p:anim calcmode="lin" valueType="num">
                                      <p:cBhvr>
                                        <p:cTn id="35" dur="1000" fill="hold"/>
                                        <p:tgtEl>
                                          <p:spTgt spid="11"/>
                                        </p:tgtEl>
                                        <p:attrNameLst>
                                          <p:attrName>ppt_x</p:attrName>
                                        </p:attrNameLst>
                                      </p:cBhvr>
                                      <p:tavLst>
                                        <p:tav tm="0">
                                          <p:val>
                                            <p:strVal val="#ppt_x"/>
                                          </p:val>
                                        </p:tav>
                                        <p:tav tm="100000">
                                          <p:val>
                                            <p:strVal val="#ppt_x"/>
                                          </p:val>
                                        </p:tav>
                                      </p:tavLst>
                                    </p:anim>
                                    <p:anim calcmode="lin" valueType="num">
                                      <p:cBhvr>
                                        <p:cTn id="36"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grpId="0" nodeType="clickEffect">
                                  <p:stCondLst>
                                    <p:cond delay="0"/>
                                  </p:stCondLst>
                                  <p:childTnLst>
                                    <p:set>
                                      <p:cBhvr>
                                        <p:cTn id="40" dur="1" fill="hold">
                                          <p:stCondLst>
                                            <p:cond delay="0"/>
                                          </p:stCondLst>
                                        </p:cTn>
                                        <p:tgtEl>
                                          <p:spTgt spid="12"/>
                                        </p:tgtEl>
                                        <p:attrNameLst>
                                          <p:attrName>style.visibility</p:attrName>
                                        </p:attrNameLst>
                                      </p:cBhvr>
                                      <p:to>
                                        <p:strVal val="visible"/>
                                      </p:to>
                                    </p:set>
                                    <p:animEffect transition="in" filter="fade">
                                      <p:cBhvr>
                                        <p:cTn id="41" dur="1000"/>
                                        <p:tgtEl>
                                          <p:spTgt spid="12"/>
                                        </p:tgtEl>
                                      </p:cBhvr>
                                    </p:animEffect>
                                    <p:anim calcmode="lin" valueType="num">
                                      <p:cBhvr>
                                        <p:cTn id="42" dur="1000" fill="hold"/>
                                        <p:tgtEl>
                                          <p:spTgt spid="12"/>
                                        </p:tgtEl>
                                        <p:attrNameLst>
                                          <p:attrName>ppt_x</p:attrName>
                                        </p:attrNameLst>
                                      </p:cBhvr>
                                      <p:tavLst>
                                        <p:tav tm="0">
                                          <p:val>
                                            <p:strVal val="#ppt_x"/>
                                          </p:val>
                                        </p:tav>
                                        <p:tav tm="100000">
                                          <p:val>
                                            <p:strVal val="#ppt_x"/>
                                          </p:val>
                                        </p:tav>
                                      </p:tavLst>
                                    </p:anim>
                                    <p:anim calcmode="lin" valueType="num">
                                      <p:cBhvr>
                                        <p:cTn id="43" dur="1000" fill="hold"/>
                                        <p:tgtEl>
                                          <p:spTgt spid="12"/>
                                        </p:tgtEl>
                                        <p:attrNameLst>
                                          <p:attrName>ppt_y</p:attrName>
                                        </p:attrNameLst>
                                      </p:cBhvr>
                                      <p:tavLst>
                                        <p:tav tm="0">
                                          <p:val>
                                            <p:strVal val="#ppt_y+.1"/>
                                          </p:val>
                                        </p:tav>
                                        <p:tav tm="100000">
                                          <p:val>
                                            <p:strVal val="#ppt_y"/>
                                          </p:val>
                                        </p:tav>
                                      </p:tavLst>
                                    </p:anim>
                                  </p:childTnLst>
                                </p:cTn>
                              </p:par>
                              <p:par>
                                <p:cTn id="44" presetID="2" presetClass="entr" presetSubtype="4" fill="hold" grpId="0" nodeType="withEffect">
                                  <p:stCondLst>
                                    <p:cond delay="0"/>
                                  </p:stCondLst>
                                  <p:childTnLst>
                                    <p:set>
                                      <p:cBhvr>
                                        <p:cTn id="45" dur="1" fill="hold">
                                          <p:stCondLst>
                                            <p:cond delay="0"/>
                                          </p:stCondLst>
                                        </p:cTn>
                                        <p:tgtEl>
                                          <p:spTgt spid="13"/>
                                        </p:tgtEl>
                                        <p:attrNameLst>
                                          <p:attrName>style.visibility</p:attrName>
                                        </p:attrNameLst>
                                      </p:cBhvr>
                                      <p:to>
                                        <p:strVal val="visible"/>
                                      </p:to>
                                    </p:set>
                                    <p:anim calcmode="lin" valueType="num">
                                      <p:cBhvr additive="base">
                                        <p:cTn id="46" dur="500" fill="hold"/>
                                        <p:tgtEl>
                                          <p:spTgt spid="13"/>
                                        </p:tgtEl>
                                        <p:attrNameLst>
                                          <p:attrName>ppt_x</p:attrName>
                                        </p:attrNameLst>
                                      </p:cBhvr>
                                      <p:tavLst>
                                        <p:tav tm="0">
                                          <p:val>
                                            <p:strVal val="#ppt_x"/>
                                          </p:val>
                                        </p:tav>
                                        <p:tav tm="100000">
                                          <p:val>
                                            <p:strVal val="#ppt_x"/>
                                          </p:val>
                                        </p:tav>
                                      </p:tavLst>
                                    </p:anim>
                                    <p:anim calcmode="lin" valueType="num">
                                      <p:cBhvr additive="base">
                                        <p:cTn id="47"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2" presetClass="entr" presetSubtype="4" fill="hold" grpId="0" nodeType="clickEffect">
                                  <p:stCondLst>
                                    <p:cond delay="0"/>
                                  </p:stCondLst>
                                  <p:childTnLst>
                                    <p:set>
                                      <p:cBhvr>
                                        <p:cTn id="51" dur="1" fill="hold">
                                          <p:stCondLst>
                                            <p:cond delay="0"/>
                                          </p:stCondLst>
                                        </p:cTn>
                                        <p:tgtEl>
                                          <p:spTgt spid="14"/>
                                        </p:tgtEl>
                                        <p:attrNameLst>
                                          <p:attrName>style.visibility</p:attrName>
                                        </p:attrNameLst>
                                      </p:cBhvr>
                                      <p:to>
                                        <p:strVal val="visible"/>
                                      </p:to>
                                    </p:set>
                                    <p:anim calcmode="lin" valueType="num">
                                      <p:cBhvr additive="base">
                                        <p:cTn id="52" dur="500" fill="hold"/>
                                        <p:tgtEl>
                                          <p:spTgt spid="14"/>
                                        </p:tgtEl>
                                        <p:attrNameLst>
                                          <p:attrName>ppt_x</p:attrName>
                                        </p:attrNameLst>
                                      </p:cBhvr>
                                      <p:tavLst>
                                        <p:tav tm="0">
                                          <p:val>
                                            <p:strVal val="#ppt_x"/>
                                          </p:val>
                                        </p:tav>
                                        <p:tav tm="100000">
                                          <p:val>
                                            <p:strVal val="#ppt_x"/>
                                          </p:val>
                                        </p:tav>
                                      </p:tavLst>
                                    </p:anim>
                                    <p:anim calcmode="lin" valueType="num">
                                      <p:cBhvr additive="base">
                                        <p:cTn id="53" dur="500" fill="hold"/>
                                        <p:tgtEl>
                                          <p:spTgt spid="14"/>
                                        </p:tgtEl>
                                        <p:attrNameLst>
                                          <p:attrName>ppt_y</p:attrName>
                                        </p:attrNameLst>
                                      </p:cBhvr>
                                      <p:tavLst>
                                        <p:tav tm="0">
                                          <p:val>
                                            <p:strVal val="1+#ppt_h/2"/>
                                          </p:val>
                                        </p:tav>
                                        <p:tav tm="100000">
                                          <p:val>
                                            <p:strVal val="#ppt_y"/>
                                          </p:val>
                                        </p:tav>
                                      </p:tavLst>
                                    </p:anim>
                                  </p:childTnLst>
                                </p:cTn>
                              </p:par>
                              <p:par>
                                <p:cTn id="54" presetID="42" presetClass="entr" presetSubtype="0" fill="hold" grpId="0" nodeType="withEffect">
                                  <p:stCondLst>
                                    <p:cond delay="0"/>
                                  </p:stCondLst>
                                  <p:childTnLst>
                                    <p:set>
                                      <p:cBhvr>
                                        <p:cTn id="55" dur="1" fill="hold">
                                          <p:stCondLst>
                                            <p:cond delay="0"/>
                                          </p:stCondLst>
                                        </p:cTn>
                                        <p:tgtEl>
                                          <p:spTgt spid="15"/>
                                        </p:tgtEl>
                                        <p:attrNameLst>
                                          <p:attrName>style.visibility</p:attrName>
                                        </p:attrNameLst>
                                      </p:cBhvr>
                                      <p:to>
                                        <p:strVal val="visible"/>
                                      </p:to>
                                    </p:set>
                                    <p:animEffect transition="in" filter="fade">
                                      <p:cBhvr>
                                        <p:cTn id="56" dur="1000"/>
                                        <p:tgtEl>
                                          <p:spTgt spid="15"/>
                                        </p:tgtEl>
                                      </p:cBhvr>
                                    </p:animEffect>
                                    <p:anim calcmode="lin" valueType="num">
                                      <p:cBhvr>
                                        <p:cTn id="57" dur="1000" fill="hold"/>
                                        <p:tgtEl>
                                          <p:spTgt spid="15"/>
                                        </p:tgtEl>
                                        <p:attrNameLst>
                                          <p:attrName>ppt_x</p:attrName>
                                        </p:attrNameLst>
                                      </p:cBhvr>
                                      <p:tavLst>
                                        <p:tav tm="0">
                                          <p:val>
                                            <p:strVal val="#ppt_x"/>
                                          </p:val>
                                        </p:tav>
                                        <p:tav tm="100000">
                                          <p:val>
                                            <p:strVal val="#ppt_x"/>
                                          </p:val>
                                        </p:tav>
                                      </p:tavLst>
                                    </p:anim>
                                    <p:anim calcmode="lin" valueType="num">
                                      <p:cBhvr>
                                        <p:cTn id="58"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4" fill="hold" grpId="0" nodeType="clickEffect">
                                  <p:stCondLst>
                                    <p:cond delay="0"/>
                                  </p:stCondLst>
                                  <p:childTnLst>
                                    <p:set>
                                      <p:cBhvr>
                                        <p:cTn id="62" dur="1" fill="hold">
                                          <p:stCondLst>
                                            <p:cond delay="0"/>
                                          </p:stCondLst>
                                        </p:cTn>
                                        <p:tgtEl>
                                          <p:spTgt spid="16"/>
                                        </p:tgtEl>
                                        <p:attrNameLst>
                                          <p:attrName>style.visibility</p:attrName>
                                        </p:attrNameLst>
                                      </p:cBhvr>
                                      <p:to>
                                        <p:strVal val="visible"/>
                                      </p:to>
                                    </p:set>
                                    <p:anim calcmode="lin" valueType="num">
                                      <p:cBhvr additive="base">
                                        <p:cTn id="63" dur="500" fill="hold"/>
                                        <p:tgtEl>
                                          <p:spTgt spid="16"/>
                                        </p:tgtEl>
                                        <p:attrNameLst>
                                          <p:attrName>ppt_x</p:attrName>
                                        </p:attrNameLst>
                                      </p:cBhvr>
                                      <p:tavLst>
                                        <p:tav tm="0">
                                          <p:val>
                                            <p:strVal val="#ppt_x"/>
                                          </p:val>
                                        </p:tav>
                                        <p:tav tm="100000">
                                          <p:val>
                                            <p:strVal val="#ppt_x"/>
                                          </p:val>
                                        </p:tav>
                                      </p:tavLst>
                                    </p:anim>
                                    <p:anim calcmode="lin" valueType="num">
                                      <p:cBhvr additive="base">
                                        <p:cTn id="64" dur="500" fill="hold"/>
                                        <p:tgtEl>
                                          <p:spTgt spid="16"/>
                                        </p:tgtEl>
                                        <p:attrNameLst>
                                          <p:attrName>ppt_y</p:attrName>
                                        </p:attrNameLst>
                                      </p:cBhvr>
                                      <p:tavLst>
                                        <p:tav tm="0">
                                          <p:val>
                                            <p:strVal val="1+#ppt_h/2"/>
                                          </p:val>
                                        </p:tav>
                                        <p:tav tm="100000">
                                          <p:val>
                                            <p:strVal val="#ppt_y"/>
                                          </p:val>
                                        </p:tav>
                                      </p:tavLst>
                                    </p:anim>
                                  </p:childTnLst>
                                </p:cTn>
                              </p:par>
                              <p:par>
                                <p:cTn id="65" presetID="42" presetClass="entr" presetSubtype="0" fill="hold" grpId="0" nodeType="withEffect">
                                  <p:stCondLst>
                                    <p:cond delay="0"/>
                                  </p:stCondLst>
                                  <p:childTnLst>
                                    <p:set>
                                      <p:cBhvr>
                                        <p:cTn id="66" dur="1" fill="hold">
                                          <p:stCondLst>
                                            <p:cond delay="0"/>
                                          </p:stCondLst>
                                        </p:cTn>
                                        <p:tgtEl>
                                          <p:spTgt spid="17"/>
                                        </p:tgtEl>
                                        <p:attrNameLst>
                                          <p:attrName>style.visibility</p:attrName>
                                        </p:attrNameLst>
                                      </p:cBhvr>
                                      <p:to>
                                        <p:strVal val="visible"/>
                                      </p:to>
                                    </p:set>
                                    <p:animEffect transition="in" filter="fade">
                                      <p:cBhvr>
                                        <p:cTn id="67" dur="1000"/>
                                        <p:tgtEl>
                                          <p:spTgt spid="17"/>
                                        </p:tgtEl>
                                      </p:cBhvr>
                                    </p:animEffect>
                                    <p:anim calcmode="lin" valueType="num">
                                      <p:cBhvr>
                                        <p:cTn id="68" dur="1000" fill="hold"/>
                                        <p:tgtEl>
                                          <p:spTgt spid="17"/>
                                        </p:tgtEl>
                                        <p:attrNameLst>
                                          <p:attrName>ppt_x</p:attrName>
                                        </p:attrNameLst>
                                      </p:cBhvr>
                                      <p:tavLst>
                                        <p:tav tm="0">
                                          <p:val>
                                            <p:strVal val="#ppt_x"/>
                                          </p:val>
                                        </p:tav>
                                        <p:tav tm="100000">
                                          <p:val>
                                            <p:strVal val="#ppt_x"/>
                                          </p:val>
                                        </p:tav>
                                      </p:tavLst>
                                    </p:anim>
                                    <p:anim calcmode="lin" valueType="num">
                                      <p:cBhvr>
                                        <p:cTn id="69"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P spid="8" grpId="0" animBg="1"/>
      <p:bldP spid="11" grpId="0" animBg="1"/>
      <p:bldP spid="12" grpId="0" animBg="1"/>
      <p:bldP spid="13" grpId="0" animBg="1"/>
      <p:bldP spid="14" grpId="0" animBg="1"/>
      <p:bldP spid="15" grpId="0" animBg="1"/>
      <p:bldP spid="16" grpId="0" animBg="1"/>
      <p:bldP spid="17"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9743" y="163033"/>
            <a:ext cx="8596668" cy="549349"/>
          </a:xfrm>
        </p:spPr>
        <p:txBody>
          <a:bodyPr>
            <a:normAutofit fontScale="90000"/>
          </a:bodyPr>
          <a:lstStyle/>
          <a:p>
            <a:r>
              <a:rPr lang="en-GB" dirty="0"/>
              <a:t>Understanding Inheritance</a:t>
            </a:r>
          </a:p>
        </p:txBody>
      </p:sp>
      <p:sp>
        <p:nvSpPr>
          <p:cNvPr id="3" name="Content Placeholder 2"/>
          <p:cNvSpPr>
            <a:spLocks noGrp="1"/>
          </p:cNvSpPr>
          <p:nvPr>
            <p:ph idx="1"/>
          </p:nvPr>
        </p:nvSpPr>
        <p:spPr>
          <a:xfrm>
            <a:off x="677333" y="925033"/>
            <a:ext cx="11199233" cy="5116329"/>
          </a:xfrm>
        </p:spPr>
        <p:txBody>
          <a:bodyPr>
            <a:normAutofit lnSpcReduction="10000"/>
          </a:bodyPr>
          <a:lstStyle/>
          <a:p>
            <a:r>
              <a:rPr lang="en-IN" dirty="0" smtClean="0"/>
              <a:t>Lest now get rid of that extra h1 selector from main.css.</a:t>
            </a:r>
          </a:p>
          <a:p>
            <a:r>
              <a:rPr lang="en-IN" dirty="0" smtClean="0"/>
              <a:t>The concept of inheritance means that every element inherits some styles from its parent element</a:t>
            </a:r>
          </a:p>
          <a:p>
            <a:r>
              <a:rPr lang="en-IN" dirty="0" smtClean="0"/>
              <a:t>Lets add some inheritance to our project by setting a global default font we can do this by either using the universal selector but it is very in efficient another way is to style the body tag as body tag engulfs all other tags of our html</a:t>
            </a:r>
          </a:p>
          <a:p>
            <a:r>
              <a:rPr lang="en-IN" dirty="0" smtClean="0"/>
              <a:t>So create an element </a:t>
            </a:r>
            <a:r>
              <a:rPr lang="en-IN" dirty="0" err="1" smtClean="0"/>
              <a:t>selctor</a:t>
            </a:r>
            <a:r>
              <a:rPr lang="en-IN" dirty="0" smtClean="0"/>
              <a:t> for body and set a font-family from google fonts I will be using Montserrat</a:t>
            </a:r>
          </a:p>
          <a:p>
            <a:r>
              <a:rPr lang="en-IN" dirty="0" smtClean="0"/>
              <a:t>We wont be able to see any visual c </a:t>
            </a:r>
            <a:r>
              <a:rPr lang="en-IN" dirty="0" err="1" smtClean="0"/>
              <a:t>hange</a:t>
            </a:r>
            <a:r>
              <a:rPr lang="en-IN" dirty="0" smtClean="0"/>
              <a:t> as it will be overridden by higher specificity h1 tag as h1 tag is placed at the last so it overrides it but in </a:t>
            </a:r>
            <a:r>
              <a:rPr lang="en-IN" dirty="0" err="1" smtClean="0"/>
              <a:t>devtools</a:t>
            </a:r>
            <a:r>
              <a:rPr lang="en-IN" dirty="0" smtClean="0"/>
              <a:t> if we scroll to end you will see a font with message inherited from body</a:t>
            </a:r>
          </a:p>
          <a:p>
            <a:r>
              <a:rPr lang="en-IN" dirty="0" smtClean="0"/>
              <a:t>So some styles are inherited from the parents and not necessary the direct parents but inheritance has a very low specificity even less than the browser defaults</a:t>
            </a:r>
          </a:p>
          <a:p>
            <a:r>
              <a:rPr lang="en-IN" dirty="0" smtClean="0"/>
              <a:t>Now if we add a &lt;p&gt; tag with some text to second section and since there is no overriding of fonts for &lt;p&gt; we will notice it has a font inherited form parent body.</a:t>
            </a:r>
          </a:p>
          <a:p>
            <a:r>
              <a:rPr lang="en-IN" dirty="0" smtClean="0"/>
              <a:t>So inheritance is a great way to set styles globally but if any direct selector is encountered it will be overridden</a:t>
            </a:r>
          </a:p>
          <a:p>
            <a:r>
              <a:rPr lang="en-IN" dirty="0" smtClean="0"/>
              <a:t>Inheritance is useful for setting default font size weight etc. to keep the look and feel constant</a:t>
            </a:r>
            <a:endParaRPr lang="en-GB" dirty="0"/>
          </a:p>
        </p:txBody>
      </p:sp>
    </p:spTree>
    <p:extLst>
      <p:ext uri="{BB962C8B-B14F-4D97-AF65-F5344CB8AC3E}">
        <p14:creationId xmlns:p14="http://schemas.microsoft.com/office/powerpoint/2010/main" val="32487281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63032"/>
            <a:ext cx="8596668" cy="581247"/>
          </a:xfrm>
        </p:spPr>
        <p:txBody>
          <a:bodyPr>
            <a:normAutofit fontScale="90000"/>
          </a:bodyPr>
          <a:lstStyle/>
          <a:p>
            <a:r>
              <a:rPr lang="en-GB" dirty="0"/>
              <a:t>Adding </a:t>
            </a:r>
            <a:r>
              <a:rPr lang="en-GB" dirty="0" err="1"/>
              <a:t>Combinators</a:t>
            </a:r>
            <a:endParaRPr lang="en-GB" dirty="0"/>
          </a:p>
        </p:txBody>
      </p:sp>
      <p:sp>
        <p:nvSpPr>
          <p:cNvPr id="3" name="Content Placeholder 2"/>
          <p:cNvSpPr>
            <a:spLocks noGrp="1"/>
          </p:cNvSpPr>
          <p:nvPr>
            <p:ph idx="1"/>
          </p:nvPr>
        </p:nvSpPr>
        <p:spPr>
          <a:xfrm>
            <a:off x="677334" y="871871"/>
            <a:ext cx="8596668" cy="5169492"/>
          </a:xfrm>
        </p:spPr>
        <p:txBody>
          <a:bodyPr>
            <a:normAutofit lnSpcReduction="10000"/>
          </a:bodyPr>
          <a:lstStyle/>
          <a:p>
            <a:r>
              <a:rPr lang="en-IN" dirty="0" smtClean="0"/>
              <a:t>Now we notice that the h1 in the first section has an </a:t>
            </a:r>
            <a:r>
              <a:rPr lang="en-IN" dirty="0" err="1" smtClean="0"/>
              <a:t>anton</a:t>
            </a:r>
            <a:r>
              <a:rPr lang="en-IN" dirty="0" smtClean="0"/>
              <a:t> font because it is inherited from the h1 element selector.</a:t>
            </a:r>
          </a:p>
          <a:p>
            <a:r>
              <a:rPr lang="en-IN" dirty="0" smtClean="0"/>
              <a:t>Suppose we don’t want it to have the </a:t>
            </a:r>
            <a:r>
              <a:rPr lang="en-IN" dirty="0" err="1" smtClean="0"/>
              <a:t>anton</a:t>
            </a:r>
            <a:r>
              <a:rPr lang="en-IN" dirty="0" smtClean="0"/>
              <a:t> font there are multiple ways to do it:</a:t>
            </a:r>
          </a:p>
          <a:p>
            <a:pPr lvl="1"/>
            <a:r>
              <a:rPr lang="en-IN" dirty="0" smtClean="0"/>
              <a:t>We can add an id or class selector and set the font to it</a:t>
            </a:r>
          </a:p>
          <a:p>
            <a:pPr lvl="1"/>
            <a:r>
              <a:rPr lang="en-IN" dirty="0" smtClean="0"/>
              <a:t>We can add a font-family property to the section above it and use the value inherit which is used to tell </a:t>
            </a:r>
            <a:r>
              <a:rPr lang="en-IN" dirty="0" err="1" smtClean="0"/>
              <a:t>css</a:t>
            </a:r>
            <a:r>
              <a:rPr lang="en-IN" dirty="0" smtClean="0"/>
              <a:t> to inherit the value for this property so It will inherit from parent body</a:t>
            </a:r>
          </a:p>
          <a:p>
            <a:pPr lvl="1"/>
            <a:r>
              <a:rPr lang="en-IN" dirty="0" err="1" smtClean="0"/>
              <a:t>Oor</a:t>
            </a:r>
            <a:r>
              <a:rPr lang="en-IN" dirty="0" smtClean="0"/>
              <a:t> instead we can change the </a:t>
            </a:r>
            <a:r>
              <a:rPr lang="en-IN" dirty="0" err="1" smtClean="0"/>
              <a:t>css</a:t>
            </a:r>
            <a:r>
              <a:rPr lang="en-IN" dirty="0" smtClean="0"/>
              <a:t> in </a:t>
            </a:r>
            <a:r>
              <a:rPr lang="en-IN" dirty="0" err="1" smtClean="0"/>
              <a:t>suh</a:t>
            </a:r>
            <a:r>
              <a:rPr lang="en-IN" dirty="0" smtClean="0"/>
              <a:t> a way that the font family </a:t>
            </a:r>
            <a:r>
              <a:rPr lang="en-IN" dirty="0" err="1" smtClean="0"/>
              <a:t>anton</a:t>
            </a:r>
            <a:r>
              <a:rPr lang="en-IN" dirty="0" smtClean="0"/>
              <a:t> is specifically applied to only the h1 tag inside the second section for that we can use combinators </a:t>
            </a:r>
            <a:r>
              <a:rPr lang="en-IN" dirty="0" err="1" smtClean="0"/>
              <a:t>ie</a:t>
            </a:r>
            <a:r>
              <a:rPr lang="en-IN" dirty="0" smtClean="0"/>
              <a:t> we combine two </a:t>
            </a:r>
            <a:r>
              <a:rPr lang="en-IN" dirty="0" err="1" smtClean="0"/>
              <a:t>selctors</a:t>
            </a:r>
            <a:r>
              <a:rPr lang="en-IN" dirty="0" smtClean="0"/>
              <a:t> we will first </a:t>
            </a:r>
            <a:r>
              <a:rPr lang="en-IN" dirty="0" err="1" smtClean="0"/>
              <a:t>selct</a:t>
            </a:r>
            <a:r>
              <a:rPr lang="en-IN" dirty="0" smtClean="0"/>
              <a:t> the section by id #product-overview and then after a space write h1 and then specify the styles</a:t>
            </a:r>
          </a:p>
          <a:p>
            <a:pPr lvl="1"/>
            <a:r>
              <a:rPr lang="en-IN" dirty="0" smtClean="0"/>
              <a:t>This tells browser to apply style only on the h1 tag </a:t>
            </a:r>
            <a:r>
              <a:rPr lang="en-IN" dirty="0" err="1" smtClean="0"/>
              <a:t>insdie</a:t>
            </a:r>
            <a:r>
              <a:rPr lang="en-IN" dirty="0" smtClean="0"/>
              <a:t> the section it is not necessary that h1 is directly under section it will work even if it is a sub child for example if it is in a div inside the section</a:t>
            </a:r>
          </a:p>
          <a:p>
            <a:pPr lvl="1"/>
            <a:r>
              <a:rPr lang="en-IN" dirty="0" smtClean="0"/>
              <a:t>Also using combinators increases specificity now if we add a normal h1 selector the style will not apply to the h1 in section 2 as it’s a specificity rule that a selector with more information has higher specificity than the one with less information</a:t>
            </a:r>
            <a:endParaRPr lang="en-GB" dirty="0"/>
          </a:p>
        </p:txBody>
      </p:sp>
    </p:spTree>
    <p:extLst>
      <p:ext uri="{BB962C8B-B14F-4D97-AF65-F5344CB8AC3E}">
        <p14:creationId xmlns:p14="http://schemas.microsoft.com/office/powerpoint/2010/main" val="25344174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16196"/>
            <a:ext cx="8596668" cy="666307"/>
          </a:xfrm>
        </p:spPr>
        <p:txBody>
          <a:bodyPr/>
          <a:lstStyle/>
          <a:p>
            <a:r>
              <a:rPr lang="en-GB" dirty="0"/>
              <a:t>Theory Time - </a:t>
            </a:r>
            <a:r>
              <a:rPr lang="en-GB" dirty="0" err="1"/>
              <a:t>Combinators</a:t>
            </a:r>
            <a:endParaRPr lang="en-GB" dirty="0"/>
          </a:p>
        </p:txBody>
      </p:sp>
      <p:sp>
        <p:nvSpPr>
          <p:cNvPr id="3" name="Content Placeholder 2"/>
          <p:cNvSpPr>
            <a:spLocks noGrp="1"/>
          </p:cNvSpPr>
          <p:nvPr>
            <p:ph idx="1"/>
          </p:nvPr>
        </p:nvSpPr>
        <p:spPr>
          <a:xfrm>
            <a:off x="677334" y="1127051"/>
            <a:ext cx="11284294" cy="5592726"/>
          </a:xfrm>
        </p:spPr>
        <p:txBody>
          <a:bodyPr/>
          <a:lstStyle/>
          <a:p>
            <a:r>
              <a:rPr lang="en-IN" dirty="0" smtClean="0"/>
              <a:t>Combinators allow us to be more clear about our rules and select elements by passing more information about the selector . We can combine multiple selectors not just two in combinators.</a:t>
            </a:r>
          </a:p>
          <a:p>
            <a:r>
              <a:rPr lang="en-IN" dirty="0" smtClean="0"/>
              <a:t>There are 4 very important type of combinators:	</a:t>
            </a:r>
            <a:endParaRPr lang="en-GB" dirty="0"/>
          </a:p>
        </p:txBody>
      </p:sp>
      <p:sp>
        <p:nvSpPr>
          <p:cNvPr id="4" name="Oval 3"/>
          <p:cNvSpPr/>
          <p:nvPr/>
        </p:nvSpPr>
        <p:spPr>
          <a:xfrm>
            <a:off x="1818167" y="2923953"/>
            <a:ext cx="839973"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6000" dirty="0" smtClean="0"/>
              <a:t>+</a:t>
            </a:r>
            <a:endParaRPr lang="en-GB" sz="6000" dirty="0"/>
          </a:p>
        </p:txBody>
      </p:sp>
      <p:sp>
        <p:nvSpPr>
          <p:cNvPr id="6" name="Oval 5"/>
          <p:cNvSpPr/>
          <p:nvPr/>
        </p:nvSpPr>
        <p:spPr>
          <a:xfrm>
            <a:off x="8254409" y="2842437"/>
            <a:ext cx="839973"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6600" dirty="0" smtClean="0"/>
              <a:t>~</a:t>
            </a:r>
            <a:endParaRPr lang="en-GB" sz="6600" dirty="0"/>
          </a:p>
        </p:txBody>
      </p:sp>
      <p:sp>
        <p:nvSpPr>
          <p:cNvPr id="7" name="Oval 6"/>
          <p:cNvSpPr/>
          <p:nvPr/>
        </p:nvSpPr>
        <p:spPr>
          <a:xfrm>
            <a:off x="1830644" y="4642147"/>
            <a:ext cx="827496"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6000" dirty="0" smtClean="0"/>
              <a:t>&gt;</a:t>
            </a:r>
            <a:endParaRPr lang="en-GB" sz="6000" dirty="0"/>
          </a:p>
        </p:txBody>
      </p:sp>
      <p:sp>
        <p:nvSpPr>
          <p:cNvPr id="8" name="Oval 7"/>
          <p:cNvSpPr/>
          <p:nvPr/>
        </p:nvSpPr>
        <p:spPr>
          <a:xfrm>
            <a:off x="8371181" y="4752845"/>
            <a:ext cx="839973"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p:cNvSpPr/>
          <p:nvPr/>
        </p:nvSpPr>
        <p:spPr>
          <a:xfrm>
            <a:off x="1374172" y="3657600"/>
            <a:ext cx="3367949" cy="818707"/>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400" dirty="0" smtClean="0"/>
              <a:t>div + p {</a:t>
            </a:r>
          </a:p>
          <a:p>
            <a:r>
              <a:rPr lang="en-IN" sz="2400" dirty="0" smtClean="0"/>
              <a:t>}</a:t>
            </a:r>
            <a:endParaRPr lang="en-GB" sz="2400" dirty="0"/>
          </a:p>
        </p:txBody>
      </p:sp>
      <p:sp>
        <p:nvSpPr>
          <p:cNvPr id="11" name="Rectangle 10"/>
          <p:cNvSpPr/>
          <p:nvPr/>
        </p:nvSpPr>
        <p:spPr>
          <a:xfrm>
            <a:off x="7410406" y="3562003"/>
            <a:ext cx="3367949" cy="946294"/>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400" dirty="0"/>
              <a:t>div </a:t>
            </a:r>
            <a:r>
              <a:rPr lang="en-IN" sz="2400" dirty="0" smtClean="0"/>
              <a:t>~ </a:t>
            </a:r>
            <a:r>
              <a:rPr lang="en-IN" sz="2400" dirty="0"/>
              <a:t>p {</a:t>
            </a:r>
          </a:p>
          <a:p>
            <a:r>
              <a:rPr lang="en-IN" sz="2400" dirty="0"/>
              <a:t>}</a:t>
            </a:r>
            <a:endParaRPr lang="en-GB" sz="2400" dirty="0"/>
          </a:p>
          <a:p>
            <a:pPr algn="ctr"/>
            <a:endParaRPr lang="en-GB" dirty="0"/>
          </a:p>
        </p:txBody>
      </p:sp>
      <p:sp>
        <p:nvSpPr>
          <p:cNvPr id="12" name="Rectangle 11"/>
          <p:cNvSpPr/>
          <p:nvPr/>
        </p:nvSpPr>
        <p:spPr>
          <a:xfrm>
            <a:off x="1374172" y="5369441"/>
            <a:ext cx="3367949" cy="1074921"/>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400" dirty="0"/>
              <a:t>div </a:t>
            </a:r>
            <a:r>
              <a:rPr lang="en-IN" sz="2400" dirty="0" smtClean="0"/>
              <a:t>&gt; </a:t>
            </a:r>
            <a:r>
              <a:rPr lang="en-IN" sz="2400" dirty="0"/>
              <a:t>p {</a:t>
            </a:r>
          </a:p>
          <a:p>
            <a:r>
              <a:rPr lang="en-IN" sz="2400" dirty="0"/>
              <a:t>}</a:t>
            </a:r>
            <a:endParaRPr lang="en-GB" sz="2400" dirty="0"/>
          </a:p>
          <a:p>
            <a:pPr algn="ctr"/>
            <a:endParaRPr lang="en-GB" sz="2400" dirty="0"/>
          </a:p>
        </p:txBody>
      </p:sp>
      <p:sp>
        <p:nvSpPr>
          <p:cNvPr id="13" name="Rectangle 12"/>
          <p:cNvSpPr/>
          <p:nvPr/>
        </p:nvSpPr>
        <p:spPr>
          <a:xfrm>
            <a:off x="7539585" y="5447418"/>
            <a:ext cx="3367949" cy="887911"/>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000" dirty="0"/>
              <a:t>div </a:t>
            </a:r>
            <a:r>
              <a:rPr lang="en-IN" sz="2000" dirty="0" smtClean="0"/>
              <a:t> </a:t>
            </a:r>
            <a:r>
              <a:rPr lang="en-IN" sz="2000" dirty="0"/>
              <a:t>p {</a:t>
            </a:r>
          </a:p>
          <a:p>
            <a:r>
              <a:rPr lang="en-IN" sz="2000" dirty="0"/>
              <a:t>}</a:t>
            </a:r>
            <a:endParaRPr lang="en-GB" sz="2000" dirty="0"/>
          </a:p>
          <a:p>
            <a:pPr algn="ctr"/>
            <a:endParaRPr lang="en-GB" sz="2000" dirty="0"/>
          </a:p>
        </p:txBody>
      </p:sp>
      <p:sp>
        <p:nvSpPr>
          <p:cNvPr id="14" name="Rectangle 13"/>
          <p:cNvSpPr/>
          <p:nvPr/>
        </p:nvSpPr>
        <p:spPr>
          <a:xfrm>
            <a:off x="2670617" y="2966675"/>
            <a:ext cx="2151551" cy="400110"/>
          </a:xfrm>
          <a:prstGeom prst="rect">
            <a:avLst/>
          </a:prstGeom>
          <a:noFill/>
        </p:spPr>
        <p:txBody>
          <a:bodyPr wrap="none" lIns="91440" tIns="45720" rIns="91440" bIns="45720">
            <a:spAutoFit/>
          </a:bodyPr>
          <a:lstStyle/>
          <a:p>
            <a:pPr algn="ctr"/>
            <a:r>
              <a:rPr lang="en-US" sz="2000" b="0" cap="none" spc="0" dirty="0" smtClean="0">
                <a:ln w="0"/>
                <a:solidFill>
                  <a:schemeClr val="tx1"/>
                </a:solidFill>
                <a:effectLst>
                  <a:outerShdw blurRad="38100" dist="19050" dir="2700000" algn="tl" rotWithShape="0">
                    <a:schemeClr val="dk1">
                      <a:alpha val="40000"/>
                    </a:schemeClr>
                  </a:outerShdw>
                </a:effectLst>
              </a:rPr>
              <a:t>Adjacent Siblings</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15" name="Rectangle 14"/>
          <p:cNvSpPr/>
          <p:nvPr/>
        </p:nvSpPr>
        <p:spPr>
          <a:xfrm>
            <a:off x="9223560" y="2966675"/>
            <a:ext cx="2023311" cy="400110"/>
          </a:xfrm>
          <a:prstGeom prst="rect">
            <a:avLst/>
          </a:prstGeom>
          <a:noFill/>
        </p:spPr>
        <p:txBody>
          <a:bodyPr wrap="none" lIns="91440" tIns="45720" rIns="91440" bIns="45720">
            <a:spAutoFit/>
          </a:bodyPr>
          <a:lstStyle/>
          <a:p>
            <a:pPr algn="ctr"/>
            <a:r>
              <a:rPr lang="en-US" sz="2000" dirty="0" smtClean="0">
                <a:ln w="0"/>
                <a:effectLst>
                  <a:outerShdw blurRad="38100" dist="19050" dir="2700000" algn="tl" rotWithShape="0">
                    <a:schemeClr val="dk1">
                      <a:alpha val="40000"/>
                    </a:schemeClr>
                  </a:outerShdw>
                </a:effectLst>
              </a:rPr>
              <a:t>General</a:t>
            </a:r>
            <a:r>
              <a:rPr lang="en-US" sz="2000" b="0" cap="none" spc="0" dirty="0" smtClean="0">
                <a:ln w="0"/>
                <a:solidFill>
                  <a:schemeClr val="tx1"/>
                </a:solidFill>
                <a:effectLst>
                  <a:outerShdw blurRad="38100" dist="19050" dir="2700000" algn="tl" rotWithShape="0">
                    <a:schemeClr val="dk1">
                      <a:alpha val="40000"/>
                    </a:schemeClr>
                  </a:outerShdw>
                </a:effectLst>
              </a:rPr>
              <a:t> Siblings</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16" name="Rectangle 15"/>
          <p:cNvSpPr/>
          <p:nvPr/>
        </p:nvSpPr>
        <p:spPr>
          <a:xfrm>
            <a:off x="2742840" y="4842773"/>
            <a:ext cx="769763" cy="400110"/>
          </a:xfrm>
          <a:prstGeom prst="rect">
            <a:avLst/>
          </a:prstGeom>
          <a:noFill/>
        </p:spPr>
        <p:txBody>
          <a:bodyPr wrap="none" lIns="91440" tIns="45720" rIns="91440" bIns="45720">
            <a:spAutoFit/>
          </a:bodyPr>
          <a:lstStyle/>
          <a:p>
            <a:pPr algn="ctr"/>
            <a:r>
              <a:rPr lang="en-US" sz="2000" dirty="0" smtClean="0">
                <a:ln w="0"/>
                <a:effectLst>
                  <a:outerShdw blurRad="38100" dist="19050" dir="2700000" algn="tl" rotWithShape="0">
                    <a:schemeClr val="dk1">
                      <a:alpha val="40000"/>
                    </a:schemeClr>
                  </a:outerShdw>
                </a:effectLst>
              </a:rPr>
              <a:t>Child</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17" name="Rectangle 16"/>
          <p:cNvSpPr/>
          <p:nvPr/>
        </p:nvSpPr>
        <p:spPr>
          <a:xfrm>
            <a:off x="9514368" y="4884081"/>
            <a:ext cx="1508747" cy="400110"/>
          </a:xfrm>
          <a:prstGeom prst="rect">
            <a:avLst/>
          </a:prstGeom>
          <a:noFill/>
        </p:spPr>
        <p:txBody>
          <a:bodyPr wrap="none" lIns="91440" tIns="45720" rIns="91440" bIns="45720">
            <a:spAutoFit/>
          </a:bodyPr>
          <a:lstStyle/>
          <a:p>
            <a:pPr algn="ctr"/>
            <a:r>
              <a:rPr lang="en-US" sz="2000" dirty="0" smtClean="0">
                <a:ln w="0"/>
                <a:effectLst>
                  <a:outerShdw blurRad="38100" dist="19050" dir="2700000" algn="tl" rotWithShape="0">
                    <a:schemeClr val="dk1">
                      <a:alpha val="40000"/>
                    </a:schemeClr>
                  </a:outerShdw>
                </a:effectLst>
              </a:rPr>
              <a:t>Descendant</a:t>
            </a:r>
            <a:endParaRPr lang="en-US" sz="20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4565052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P spid="8" grpId="0" animBg="1"/>
      <p:bldP spid="9" grpId="0" animBg="1"/>
      <p:bldP spid="11" grpId="0" animBg="1"/>
      <p:bldP spid="12" grpId="0" animBg="1"/>
      <p:bldP spid="13" grpId="0" animBg="1"/>
      <p:bldP spid="14" grpId="0"/>
      <p:bldP spid="15" grpId="0"/>
      <p:bldP spid="16" grpId="0"/>
      <p:bldP spid="1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394" y="241007"/>
            <a:ext cx="8596668" cy="623777"/>
          </a:xfrm>
        </p:spPr>
        <p:txBody>
          <a:bodyPr>
            <a:normAutofit fontScale="90000"/>
          </a:bodyPr>
          <a:lstStyle/>
          <a:p>
            <a:r>
              <a:rPr lang="en-IN" dirty="0" smtClean="0"/>
              <a:t>Adjacent Siblings</a:t>
            </a:r>
            <a:endParaRPr lang="en-GB" dirty="0"/>
          </a:p>
        </p:txBody>
      </p:sp>
      <p:sp>
        <p:nvSpPr>
          <p:cNvPr id="4" name="Oval 3"/>
          <p:cNvSpPr/>
          <p:nvPr/>
        </p:nvSpPr>
        <p:spPr>
          <a:xfrm>
            <a:off x="1594880" y="1573617"/>
            <a:ext cx="839973"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6000" dirty="0" smtClean="0"/>
              <a:t>+</a:t>
            </a:r>
            <a:endParaRPr lang="en-GB" sz="6000" dirty="0"/>
          </a:p>
        </p:txBody>
      </p:sp>
      <p:sp>
        <p:nvSpPr>
          <p:cNvPr id="5" name="Rectangle 4"/>
          <p:cNvSpPr/>
          <p:nvPr/>
        </p:nvSpPr>
        <p:spPr>
          <a:xfrm>
            <a:off x="1150885" y="2307264"/>
            <a:ext cx="3367949" cy="1265276"/>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400" dirty="0" smtClean="0"/>
              <a:t>h2 + p {</a:t>
            </a:r>
          </a:p>
          <a:p>
            <a:r>
              <a:rPr lang="en-IN" sz="2400" dirty="0"/>
              <a:t>	</a:t>
            </a:r>
            <a:r>
              <a:rPr lang="en-IN" sz="2400" dirty="0" err="1" smtClean="0"/>
              <a:t>color</a:t>
            </a:r>
            <a:r>
              <a:rPr lang="en-IN" sz="2400" dirty="0" smtClean="0"/>
              <a:t>: red;</a:t>
            </a:r>
          </a:p>
          <a:p>
            <a:r>
              <a:rPr lang="en-IN" sz="2400" dirty="0" smtClean="0"/>
              <a:t>}</a:t>
            </a:r>
            <a:endParaRPr lang="en-GB" sz="2400" dirty="0"/>
          </a:p>
        </p:txBody>
      </p:sp>
      <p:sp>
        <p:nvSpPr>
          <p:cNvPr id="6" name="Rectangle 5"/>
          <p:cNvSpPr/>
          <p:nvPr/>
        </p:nvSpPr>
        <p:spPr>
          <a:xfrm>
            <a:off x="2447330" y="1616339"/>
            <a:ext cx="2151551" cy="400110"/>
          </a:xfrm>
          <a:prstGeom prst="rect">
            <a:avLst/>
          </a:prstGeom>
          <a:noFill/>
        </p:spPr>
        <p:txBody>
          <a:bodyPr wrap="none" lIns="91440" tIns="45720" rIns="91440" bIns="45720">
            <a:spAutoFit/>
          </a:bodyPr>
          <a:lstStyle/>
          <a:p>
            <a:pPr algn="ctr"/>
            <a:r>
              <a:rPr lang="en-US" sz="2000" b="0" cap="none" spc="0" dirty="0" smtClean="0">
                <a:ln w="0"/>
                <a:solidFill>
                  <a:schemeClr val="tx1"/>
                </a:solidFill>
                <a:effectLst>
                  <a:outerShdw blurRad="38100" dist="19050" dir="2700000" algn="tl" rotWithShape="0">
                    <a:schemeClr val="dk1">
                      <a:alpha val="40000"/>
                    </a:schemeClr>
                  </a:outerShdw>
                </a:effectLst>
              </a:rPr>
              <a:t>Adjacent Siblings</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7" name="Right Arrow 6"/>
          <p:cNvSpPr/>
          <p:nvPr/>
        </p:nvSpPr>
        <p:spPr>
          <a:xfrm>
            <a:off x="4976037" y="2094614"/>
            <a:ext cx="1839433" cy="4678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p:cNvSpPr/>
          <p:nvPr/>
        </p:nvSpPr>
        <p:spPr>
          <a:xfrm>
            <a:off x="7453423" y="1573617"/>
            <a:ext cx="4253024" cy="3561909"/>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t>&lt;div&gt;</a:t>
            </a:r>
          </a:p>
          <a:p>
            <a:r>
              <a:rPr lang="en-IN" dirty="0" smtClean="0"/>
              <a:t>    &lt;h2&gt;Not Applied&lt;/h2&gt;</a:t>
            </a:r>
          </a:p>
          <a:p>
            <a:r>
              <a:rPr lang="en-IN" dirty="0" smtClean="0"/>
              <a:t>    &lt;p&gt; </a:t>
            </a:r>
            <a:r>
              <a:rPr lang="en-IN" dirty="0" smtClean="0">
                <a:solidFill>
                  <a:srgbClr val="FF0000"/>
                </a:solidFill>
              </a:rPr>
              <a:t>CSS Applied </a:t>
            </a:r>
            <a:r>
              <a:rPr lang="en-IN" dirty="0" smtClean="0"/>
              <a:t>&lt;/p&gt;</a:t>
            </a:r>
          </a:p>
          <a:p>
            <a:r>
              <a:rPr lang="en-IN" dirty="0" smtClean="0"/>
              <a:t>    &lt;h2&gt;Not applied&lt;/h2&gt;  </a:t>
            </a:r>
          </a:p>
          <a:p>
            <a:r>
              <a:rPr lang="en-IN" dirty="0" smtClean="0"/>
              <a:t>    &lt;h3&gt;Not applied&lt;/h3&gt;</a:t>
            </a:r>
          </a:p>
          <a:p>
            <a:r>
              <a:rPr lang="en-IN" dirty="0" smtClean="0"/>
              <a:t>    &lt;p&gt;Not applied&lt;/p&gt;</a:t>
            </a:r>
          </a:p>
          <a:p>
            <a:r>
              <a:rPr lang="en-IN" dirty="0" smtClean="0"/>
              <a:t>    &lt;h2&gt;Not applied&lt;/h2&gt;</a:t>
            </a:r>
          </a:p>
          <a:p>
            <a:r>
              <a:rPr lang="en-IN" dirty="0" smtClean="0"/>
              <a:t>    &lt;p&gt; </a:t>
            </a:r>
            <a:r>
              <a:rPr lang="en-IN" dirty="0" smtClean="0">
                <a:solidFill>
                  <a:srgbClr val="FF0000"/>
                </a:solidFill>
              </a:rPr>
              <a:t>CSS Applied </a:t>
            </a:r>
            <a:r>
              <a:rPr lang="en-IN" dirty="0" smtClean="0"/>
              <a:t>&lt;/p&gt;</a:t>
            </a:r>
          </a:p>
          <a:p>
            <a:r>
              <a:rPr lang="en-IN" dirty="0" smtClean="0"/>
              <a:t>&lt;/div&gt;</a:t>
            </a:r>
          </a:p>
          <a:p>
            <a:pPr algn="ctr"/>
            <a:endParaRPr lang="en-GB" dirty="0"/>
          </a:p>
        </p:txBody>
      </p:sp>
      <p:sp>
        <p:nvSpPr>
          <p:cNvPr id="9" name="Rectangle 8"/>
          <p:cNvSpPr/>
          <p:nvPr/>
        </p:nvSpPr>
        <p:spPr>
          <a:xfrm>
            <a:off x="1150885" y="3792277"/>
            <a:ext cx="4728920" cy="27148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IN" sz="2000" b="1" dirty="0" smtClean="0"/>
              <a:t>Elements share the same parent (&lt;h2&gt; and &lt;p&gt; both have same  parent &lt;div&gt;)</a:t>
            </a:r>
          </a:p>
          <a:p>
            <a:pPr marL="285750" indent="-285750">
              <a:buFont typeface="Arial" panose="020B0604020202020204" pitchFamily="34" charset="0"/>
              <a:buChar char="•"/>
            </a:pPr>
            <a:endParaRPr lang="en-IN" sz="2000" b="1" dirty="0"/>
          </a:p>
          <a:p>
            <a:pPr marL="285750" indent="-285750">
              <a:buFont typeface="Arial" panose="020B0604020202020204" pitchFamily="34" charset="0"/>
              <a:buChar char="•"/>
            </a:pPr>
            <a:r>
              <a:rPr lang="en-IN" sz="2000" b="1" dirty="0" smtClean="0"/>
              <a:t>Second element comes immediately after first element (style is applied only to those &lt;p&gt; tags that come just after &lt;h2&gt; tags)</a:t>
            </a:r>
            <a:endParaRPr lang="en-GB" sz="2000" b="1" dirty="0"/>
          </a:p>
        </p:txBody>
      </p:sp>
    </p:spTree>
    <p:extLst>
      <p:ext uri="{BB962C8B-B14F-4D97-AF65-F5344CB8AC3E}">
        <p14:creationId xmlns:p14="http://schemas.microsoft.com/office/powerpoint/2010/main" val="25009745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7" grpId="0" animBg="1"/>
      <p:bldP spid="8" grpId="0" animBg="1"/>
      <p:bldP spid="9"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394" y="241007"/>
            <a:ext cx="8596668" cy="623777"/>
          </a:xfrm>
        </p:spPr>
        <p:txBody>
          <a:bodyPr>
            <a:normAutofit fontScale="90000"/>
          </a:bodyPr>
          <a:lstStyle/>
          <a:p>
            <a:r>
              <a:rPr lang="en-IN" dirty="0" smtClean="0"/>
              <a:t>General Siblings</a:t>
            </a:r>
            <a:endParaRPr lang="en-GB" dirty="0"/>
          </a:p>
        </p:txBody>
      </p:sp>
      <p:sp>
        <p:nvSpPr>
          <p:cNvPr id="4" name="Oval 3"/>
          <p:cNvSpPr/>
          <p:nvPr/>
        </p:nvSpPr>
        <p:spPr>
          <a:xfrm>
            <a:off x="1594880" y="999459"/>
            <a:ext cx="839973"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6000" dirty="0" smtClean="0"/>
              <a:t>~</a:t>
            </a:r>
            <a:endParaRPr lang="en-GB" sz="6000" dirty="0"/>
          </a:p>
        </p:txBody>
      </p:sp>
      <p:sp>
        <p:nvSpPr>
          <p:cNvPr id="5" name="Rectangle 4"/>
          <p:cNvSpPr/>
          <p:nvPr/>
        </p:nvSpPr>
        <p:spPr>
          <a:xfrm>
            <a:off x="1150885" y="1733106"/>
            <a:ext cx="3367949" cy="1265276"/>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400" dirty="0" smtClean="0"/>
              <a:t>h2 ~ p {</a:t>
            </a:r>
          </a:p>
          <a:p>
            <a:r>
              <a:rPr lang="en-IN" sz="2400" dirty="0"/>
              <a:t>	</a:t>
            </a:r>
            <a:r>
              <a:rPr lang="en-IN" sz="2400" dirty="0" err="1" smtClean="0"/>
              <a:t>color</a:t>
            </a:r>
            <a:r>
              <a:rPr lang="en-IN" sz="2400" dirty="0" smtClean="0"/>
              <a:t>: red;</a:t>
            </a:r>
          </a:p>
          <a:p>
            <a:r>
              <a:rPr lang="en-IN" sz="2400" dirty="0" smtClean="0"/>
              <a:t>}</a:t>
            </a:r>
            <a:endParaRPr lang="en-GB" sz="2400" dirty="0"/>
          </a:p>
        </p:txBody>
      </p:sp>
      <p:sp>
        <p:nvSpPr>
          <p:cNvPr id="6" name="Rectangle 5"/>
          <p:cNvSpPr/>
          <p:nvPr/>
        </p:nvSpPr>
        <p:spPr>
          <a:xfrm>
            <a:off x="2511450" y="1042181"/>
            <a:ext cx="2023311" cy="400110"/>
          </a:xfrm>
          <a:prstGeom prst="rect">
            <a:avLst/>
          </a:prstGeom>
          <a:noFill/>
        </p:spPr>
        <p:txBody>
          <a:bodyPr wrap="none" lIns="91440" tIns="45720" rIns="91440" bIns="45720">
            <a:spAutoFit/>
          </a:bodyPr>
          <a:lstStyle/>
          <a:p>
            <a:pPr algn="ctr"/>
            <a:r>
              <a:rPr lang="en-US" sz="2000" b="0" cap="none" spc="0" dirty="0" smtClean="0">
                <a:ln w="0"/>
                <a:solidFill>
                  <a:schemeClr val="tx1"/>
                </a:solidFill>
                <a:effectLst>
                  <a:outerShdw blurRad="38100" dist="19050" dir="2700000" algn="tl" rotWithShape="0">
                    <a:schemeClr val="dk1">
                      <a:alpha val="40000"/>
                    </a:schemeClr>
                  </a:outerShdw>
                </a:effectLst>
              </a:rPr>
              <a:t>General Siblings</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7" name="Right Arrow 6"/>
          <p:cNvSpPr/>
          <p:nvPr/>
        </p:nvSpPr>
        <p:spPr>
          <a:xfrm>
            <a:off x="4976037" y="1520456"/>
            <a:ext cx="1839433" cy="4678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p:cNvSpPr/>
          <p:nvPr/>
        </p:nvSpPr>
        <p:spPr>
          <a:xfrm>
            <a:off x="7527851" y="1217427"/>
            <a:ext cx="4253024" cy="3561909"/>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t>&lt;div&gt;</a:t>
            </a:r>
          </a:p>
          <a:p>
            <a:r>
              <a:rPr lang="en-IN" dirty="0" smtClean="0"/>
              <a:t>    &lt;h2&gt;Not Applied&lt;/h2&gt;</a:t>
            </a:r>
          </a:p>
          <a:p>
            <a:r>
              <a:rPr lang="en-IN" dirty="0" smtClean="0"/>
              <a:t>    &lt;p&gt; </a:t>
            </a:r>
            <a:r>
              <a:rPr lang="en-IN" dirty="0" smtClean="0">
                <a:solidFill>
                  <a:srgbClr val="FF0000"/>
                </a:solidFill>
              </a:rPr>
              <a:t>CSS Applied </a:t>
            </a:r>
            <a:r>
              <a:rPr lang="en-IN" dirty="0" smtClean="0"/>
              <a:t>&lt;/p&gt;</a:t>
            </a:r>
          </a:p>
          <a:p>
            <a:r>
              <a:rPr lang="en-IN" dirty="0" smtClean="0"/>
              <a:t>    &lt;h2&gt;Not applied&lt;/h2&gt;  </a:t>
            </a:r>
          </a:p>
          <a:p>
            <a:r>
              <a:rPr lang="en-IN" dirty="0" smtClean="0"/>
              <a:t>    &lt;h3&gt;Not applied&lt;/h3&gt;</a:t>
            </a:r>
          </a:p>
          <a:p>
            <a:r>
              <a:rPr lang="en-IN" dirty="0" smtClean="0"/>
              <a:t>    &lt;p&gt;</a:t>
            </a:r>
            <a:r>
              <a:rPr lang="en-IN" dirty="0" smtClean="0">
                <a:solidFill>
                  <a:srgbClr val="FF0000"/>
                </a:solidFill>
              </a:rPr>
              <a:t>CSS Applied</a:t>
            </a:r>
            <a:r>
              <a:rPr lang="en-IN" dirty="0" smtClean="0"/>
              <a:t>&lt;/p&gt;</a:t>
            </a:r>
          </a:p>
          <a:p>
            <a:r>
              <a:rPr lang="en-IN" dirty="0" smtClean="0"/>
              <a:t>    &lt;h2&gt;Not applied&lt;/h2&gt;</a:t>
            </a:r>
          </a:p>
          <a:p>
            <a:r>
              <a:rPr lang="en-IN" dirty="0" smtClean="0"/>
              <a:t>    &lt;p&gt; </a:t>
            </a:r>
            <a:r>
              <a:rPr lang="en-IN" dirty="0" smtClean="0">
                <a:solidFill>
                  <a:srgbClr val="FF0000"/>
                </a:solidFill>
              </a:rPr>
              <a:t>CSS Applied </a:t>
            </a:r>
            <a:r>
              <a:rPr lang="en-IN" dirty="0" smtClean="0"/>
              <a:t>&lt;/p&gt;</a:t>
            </a:r>
          </a:p>
          <a:p>
            <a:r>
              <a:rPr lang="en-IN" dirty="0" smtClean="0"/>
              <a:t>&lt;/div&gt;</a:t>
            </a:r>
          </a:p>
          <a:p>
            <a:pPr algn="ctr"/>
            <a:endParaRPr lang="en-GB" dirty="0"/>
          </a:p>
        </p:txBody>
      </p:sp>
      <p:sp>
        <p:nvSpPr>
          <p:cNvPr id="9" name="Rectangle 8"/>
          <p:cNvSpPr/>
          <p:nvPr/>
        </p:nvSpPr>
        <p:spPr>
          <a:xfrm>
            <a:off x="980764" y="3289197"/>
            <a:ext cx="4728920" cy="32817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IN" sz="2000" b="1" dirty="0" smtClean="0"/>
              <a:t>Elements share the same parent (&lt;h2&gt; and &lt;p&gt; both have same  parent &lt;div&gt;)</a:t>
            </a:r>
          </a:p>
          <a:p>
            <a:pPr marL="285750" indent="-285750">
              <a:buFont typeface="Arial" panose="020B0604020202020204" pitchFamily="34" charset="0"/>
              <a:buChar char="•"/>
            </a:pPr>
            <a:endParaRPr lang="en-IN" sz="2000" b="1" dirty="0"/>
          </a:p>
          <a:p>
            <a:pPr marL="285750" indent="-285750">
              <a:buFont typeface="Arial" panose="020B0604020202020204" pitchFamily="34" charset="0"/>
              <a:buChar char="•"/>
            </a:pPr>
            <a:r>
              <a:rPr lang="en-IN" sz="2000" b="1" dirty="0" smtClean="0"/>
              <a:t>Second element comes after first element (style is applied to all  those &lt;p&gt; tags that come after any &lt;h2&gt; tags not necessary immediately after &lt;h2&gt;)</a:t>
            </a:r>
            <a:endParaRPr lang="en-GB" sz="2000" b="1" dirty="0"/>
          </a:p>
        </p:txBody>
      </p:sp>
    </p:spTree>
    <p:extLst>
      <p:ext uri="{BB962C8B-B14F-4D97-AF65-F5344CB8AC3E}">
        <p14:creationId xmlns:p14="http://schemas.microsoft.com/office/powerpoint/2010/main" val="1290929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7" grpId="0" animBg="1"/>
      <p:bldP spid="8" grpId="0" animBg="1"/>
      <p:bldP spid="9"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394" y="241007"/>
            <a:ext cx="8596668" cy="623777"/>
          </a:xfrm>
        </p:spPr>
        <p:txBody>
          <a:bodyPr>
            <a:normAutofit fontScale="90000"/>
          </a:bodyPr>
          <a:lstStyle/>
          <a:p>
            <a:r>
              <a:rPr lang="en-IN" dirty="0" smtClean="0"/>
              <a:t>Child </a:t>
            </a:r>
            <a:r>
              <a:rPr lang="en-IN" dirty="0" err="1" smtClean="0"/>
              <a:t>combinator</a:t>
            </a:r>
            <a:endParaRPr lang="en-GB" dirty="0"/>
          </a:p>
        </p:txBody>
      </p:sp>
      <p:sp>
        <p:nvSpPr>
          <p:cNvPr id="4" name="Oval 3"/>
          <p:cNvSpPr/>
          <p:nvPr/>
        </p:nvSpPr>
        <p:spPr>
          <a:xfrm>
            <a:off x="1594880" y="999459"/>
            <a:ext cx="839973"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6000" dirty="0" smtClean="0"/>
              <a:t>&gt;</a:t>
            </a:r>
            <a:endParaRPr lang="en-GB" sz="6000" dirty="0"/>
          </a:p>
        </p:txBody>
      </p:sp>
      <p:sp>
        <p:nvSpPr>
          <p:cNvPr id="5" name="Rectangle 4"/>
          <p:cNvSpPr/>
          <p:nvPr/>
        </p:nvSpPr>
        <p:spPr>
          <a:xfrm>
            <a:off x="1150885" y="1733106"/>
            <a:ext cx="3367949" cy="1265276"/>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400" dirty="0" smtClean="0"/>
              <a:t>div </a:t>
            </a:r>
            <a:r>
              <a:rPr lang="en-IN" sz="2400" dirty="0"/>
              <a:t>&gt;</a:t>
            </a:r>
            <a:r>
              <a:rPr lang="en-IN" sz="2400" dirty="0" smtClean="0"/>
              <a:t> p {</a:t>
            </a:r>
          </a:p>
          <a:p>
            <a:r>
              <a:rPr lang="en-IN" sz="2400" dirty="0"/>
              <a:t>	</a:t>
            </a:r>
            <a:r>
              <a:rPr lang="en-IN" sz="2400" dirty="0" err="1" smtClean="0"/>
              <a:t>color</a:t>
            </a:r>
            <a:r>
              <a:rPr lang="en-IN" sz="2400" dirty="0" smtClean="0"/>
              <a:t>: red;</a:t>
            </a:r>
          </a:p>
          <a:p>
            <a:r>
              <a:rPr lang="en-IN" sz="2400" dirty="0" smtClean="0"/>
              <a:t>}</a:t>
            </a:r>
            <a:endParaRPr lang="en-GB" sz="2400" dirty="0"/>
          </a:p>
        </p:txBody>
      </p:sp>
      <p:sp>
        <p:nvSpPr>
          <p:cNvPr id="6" name="Rectangle 5"/>
          <p:cNvSpPr/>
          <p:nvPr/>
        </p:nvSpPr>
        <p:spPr>
          <a:xfrm>
            <a:off x="2550800" y="1098890"/>
            <a:ext cx="769763" cy="400110"/>
          </a:xfrm>
          <a:prstGeom prst="rect">
            <a:avLst/>
          </a:prstGeom>
          <a:noFill/>
        </p:spPr>
        <p:txBody>
          <a:bodyPr wrap="none" lIns="91440" tIns="45720" rIns="91440" bIns="45720">
            <a:spAutoFit/>
          </a:bodyPr>
          <a:lstStyle/>
          <a:p>
            <a:pPr algn="ctr"/>
            <a:r>
              <a:rPr lang="en-US" sz="2000" b="0" cap="none" spc="0" dirty="0" smtClean="0">
                <a:ln w="0"/>
                <a:solidFill>
                  <a:schemeClr val="tx1"/>
                </a:solidFill>
                <a:effectLst>
                  <a:outerShdw blurRad="38100" dist="19050" dir="2700000" algn="tl" rotWithShape="0">
                    <a:schemeClr val="dk1">
                      <a:alpha val="40000"/>
                    </a:schemeClr>
                  </a:outerShdw>
                </a:effectLst>
              </a:rPr>
              <a:t>Child</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7" name="Right Arrow 6"/>
          <p:cNvSpPr/>
          <p:nvPr/>
        </p:nvSpPr>
        <p:spPr>
          <a:xfrm>
            <a:off x="4976037" y="1520456"/>
            <a:ext cx="1839433" cy="4678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p:cNvSpPr/>
          <p:nvPr/>
        </p:nvSpPr>
        <p:spPr>
          <a:xfrm>
            <a:off x="7527851" y="1217427"/>
            <a:ext cx="4253024" cy="3561909"/>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t>&lt;div&gt;</a:t>
            </a:r>
          </a:p>
          <a:p>
            <a:r>
              <a:rPr lang="en-IN" dirty="0" smtClean="0"/>
              <a:t>    &lt;div&gt;Not Applied&lt;/div&gt;</a:t>
            </a:r>
          </a:p>
          <a:p>
            <a:r>
              <a:rPr lang="en-IN" dirty="0" smtClean="0"/>
              <a:t>    &lt;p&gt; </a:t>
            </a:r>
            <a:r>
              <a:rPr lang="en-IN" dirty="0" smtClean="0">
                <a:solidFill>
                  <a:srgbClr val="FF0000"/>
                </a:solidFill>
              </a:rPr>
              <a:t>CSS Applied </a:t>
            </a:r>
            <a:r>
              <a:rPr lang="en-IN" dirty="0" smtClean="0"/>
              <a:t>&lt;/p&gt;</a:t>
            </a:r>
          </a:p>
          <a:p>
            <a:r>
              <a:rPr lang="en-IN" dirty="0" smtClean="0"/>
              <a:t>    &lt;div&gt;Not applied&lt;/div&gt;</a:t>
            </a:r>
          </a:p>
          <a:p>
            <a:r>
              <a:rPr lang="en-IN" dirty="0" smtClean="0"/>
              <a:t>&lt;article&gt;  </a:t>
            </a:r>
          </a:p>
          <a:p>
            <a:r>
              <a:rPr lang="en-IN" dirty="0" smtClean="0"/>
              <a:t>    &lt;p&gt;Not applied&lt;/p&gt;</a:t>
            </a:r>
          </a:p>
          <a:p>
            <a:r>
              <a:rPr lang="en-IN" dirty="0" smtClean="0"/>
              <a:t>&lt;/article&gt;</a:t>
            </a:r>
          </a:p>
          <a:p>
            <a:r>
              <a:rPr lang="en-IN" dirty="0" smtClean="0"/>
              <a:t>    &lt;p&gt;</a:t>
            </a:r>
            <a:r>
              <a:rPr lang="en-IN" dirty="0" smtClean="0">
                <a:solidFill>
                  <a:srgbClr val="FF0000"/>
                </a:solidFill>
              </a:rPr>
              <a:t>CSS Applied</a:t>
            </a:r>
            <a:r>
              <a:rPr lang="en-IN" dirty="0" smtClean="0"/>
              <a:t>&lt;/p&gt;</a:t>
            </a:r>
          </a:p>
          <a:p>
            <a:r>
              <a:rPr lang="en-IN" dirty="0" smtClean="0"/>
              <a:t>&lt;/div&gt;</a:t>
            </a:r>
          </a:p>
          <a:p>
            <a:pPr algn="ctr"/>
            <a:endParaRPr lang="en-GB" dirty="0"/>
          </a:p>
        </p:txBody>
      </p:sp>
      <p:sp>
        <p:nvSpPr>
          <p:cNvPr id="9" name="Rectangle 8"/>
          <p:cNvSpPr/>
          <p:nvPr/>
        </p:nvSpPr>
        <p:spPr>
          <a:xfrm>
            <a:off x="762394" y="3530008"/>
            <a:ext cx="4728920" cy="21477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IN" sz="2000" b="1" dirty="0" smtClean="0"/>
              <a:t>Second element is a direct child of first element</a:t>
            </a:r>
          </a:p>
          <a:p>
            <a:pPr marL="285750" indent="-285750">
              <a:buFont typeface="Arial" panose="020B0604020202020204" pitchFamily="34" charset="0"/>
              <a:buChar char="•"/>
            </a:pPr>
            <a:endParaRPr lang="en-IN" sz="2000" b="1" dirty="0"/>
          </a:p>
        </p:txBody>
      </p:sp>
    </p:spTree>
    <p:extLst>
      <p:ext uri="{BB962C8B-B14F-4D97-AF65-F5344CB8AC3E}">
        <p14:creationId xmlns:p14="http://schemas.microsoft.com/office/powerpoint/2010/main" val="24714827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7" grpId="0" animBg="1"/>
      <p:bldP spid="8" grpId="0" animBg="1"/>
      <p:bldP spid="9"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394" y="241007"/>
            <a:ext cx="8596668" cy="623777"/>
          </a:xfrm>
        </p:spPr>
        <p:txBody>
          <a:bodyPr>
            <a:normAutofit fontScale="90000"/>
          </a:bodyPr>
          <a:lstStyle/>
          <a:p>
            <a:r>
              <a:rPr lang="en-IN" dirty="0" smtClean="0"/>
              <a:t>Descendant </a:t>
            </a:r>
            <a:r>
              <a:rPr lang="en-IN" dirty="0" err="1" smtClean="0"/>
              <a:t>combinator</a:t>
            </a:r>
            <a:endParaRPr lang="en-GB" dirty="0"/>
          </a:p>
        </p:txBody>
      </p:sp>
      <p:sp>
        <p:nvSpPr>
          <p:cNvPr id="4" name="Oval 3"/>
          <p:cNvSpPr/>
          <p:nvPr/>
        </p:nvSpPr>
        <p:spPr>
          <a:xfrm>
            <a:off x="1594880" y="999459"/>
            <a:ext cx="839973"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6000" dirty="0"/>
          </a:p>
        </p:txBody>
      </p:sp>
      <p:sp>
        <p:nvSpPr>
          <p:cNvPr id="5" name="Rectangle 4"/>
          <p:cNvSpPr/>
          <p:nvPr/>
        </p:nvSpPr>
        <p:spPr>
          <a:xfrm>
            <a:off x="1150885" y="1733106"/>
            <a:ext cx="3367949" cy="1265276"/>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400" dirty="0" smtClean="0"/>
              <a:t>div  p {</a:t>
            </a:r>
          </a:p>
          <a:p>
            <a:r>
              <a:rPr lang="en-IN" sz="2400" dirty="0"/>
              <a:t>	</a:t>
            </a:r>
            <a:r>
              <a:rPr lang="en-IN" sz="2400" dirty="0" err="1" smtClean="0"/>
              <a:t>color</a:t>
            </a:r>
            <a:r>
              <a:rPr lang="en-IN" sz="2400" dirty="0" smtClean="0"/>
              <a:t>: red;</a:t>
            </a:r>
          </a:p>
          <a:p>
            <a:r>
              <a:rPr lang="en-IN" sz="2400" dirty="0" smtClean="0"/>
              <a:t>}</a:t>
            </a:r>
            <a:endParaRPr lang="en-GB" sz="2400" dirty="0"/>
          </a:p>
        </p:txBody>
      </p:sp>
      <p:sp>
        <p:nvSpPr>
          <p:cNvPr id="6" name="Rectangle 5"/>
          <p:cNvSpPr/>
          <p:nvPr/>
        </p:nvSpPr>
        <p:spPr>
          <a:xfrm>
            <a:off x="2556082" y="1067183"/>
            <a:ext cx="1508747" cy="400110"/>
          </a:xfrm>
          <a:prstGeom prst="rect">
            <a:avLst/>
          </a:prstGeom>
          <a:noFill/>
        </p:spPr>
        <p:txBody>
          <a:bodyPr wrap="none" lIns="91440" tIns="45720" rIns="91440" bIns="45720">
            <a:spAutoFit/>
          </a:bodyPr>
          <a:lstStyle/>
          <a:p>
            <a:pPr algn="ctr"/>
            <a:r>
              <a:rPr lang="en-US" sz="2000" b="0" cap="none" spc="0" dirty="0" smtClean="0">
                <a:ln w="0"/>
                <a:solidFill>
                  <a:schemeClr val="tx1"/>
                </a:solidFill>
                <a:effectLst>
                  <a:outerShdw blurRad="38100" dist="19050" dir="2700000" algn="tl" rotWithShape="0">
                    <a:schemeClr val="dk1">
                      <a:alpha val="40000"/>
                    </a:schemeClr>
                  </a:outerShdw>
                </a:effectLst>
              </a:rPr>
              <a:t>Descendant</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7" name="Right Arrow 6"/>
          <p:cNvSpPr/>
          <p:nvPr/>
        </p:nvSpPr>
        <p:spPr>
          <a:xfrm>
            <a:off x="4976037" y="1520456"/>
            <a:ext cx="1839433" cy="4678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p:cNvSpPr/>
          <p:nvPr/>
        </p:nvSpPr>
        <p:spPr>
          <a:xfrm>
            <a:off x="7527851" y="1217427"/>
            <a:ext cx="4253024" cy="3561909"/>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t>&lt;div&gt;</a:t>
            </a:r>
          </a:p>
          <a:p>
            <a:r>
              <a:rPr lang="en-IN" dirty="0" smtClean="0"/>
              <a:t>    &lt;div&gt;Not Applied&lt;/div&gt;</a:t>
            </a:r>
          </a:p>
          <a:p>
            <a:r>
              <a:rPr lang="en-IN" dirty="0" smtClean="0"/>
              <a:t>    &lt;p&gt; </a:t>
            </a:r>
            <a:r>
              <a:rPr lang="en-IN" dirty="0" smtClean="0">
                <a:solidFill>
                  <a:srgbClr val="FF0000"/>
                </a:solidFill>
              </a:rPr>
              <a:t>CSS Applied </a:t>
            </a:r>
            <a:r>
              <a:rPr lang="en-IN" dirty="0" smtClean="0"/>
              <a:t>&lt;/p&gt;</a:t>
            </a:r>
          </a:p>
          <a:p>
            <a:r>
              <a:rPr lang="en-IN" dirty="0" smtClean="0"/>
              <a:t>    &lt;div&gt;Not applied&lt;/div&gt;</a:t>
            </a:r>
          </a:p>
          <a:p>
            <a:r>
              <a:rPr lang="en-IN" dirty="0" smtClean="0"/>
              <a:t>&lt;article&gt;  </a:t>
            </a:r>
          </a:p>
          <a:p>
            <a:r>
              <a:rPr lang="en-IN" dirty="0" smtClean="0"/>
              <a:t>    &lt;p&gt;</a:t>
            </a:r>
            <a:r>
              <a:rPr lang="en-IN" dirty="0" smtClean="0">
                <a:solidFill>
                  <a:srgbClr val="FF0000"/>
                </a:solidFill>
              </a:rPr>
              <a:t>CSS </a:t>
            </a:r>
            <a:r>
              <a:rPr lang="en-IN" dirty="0">
                <a:solidFill>
                  <a:srgbClr val="FF0000"/>
                </a:solidFill>
              </a:rPr>
              <a:t>Applied </a:t>
            </a:r>
            <a:r>
              <a:rPr lang="en-IN" dirty="0" smtClean="0"/>
              <a:t>&lt;/p&gt;</a:t>
            </a:r>
          </a:p>
          <a:p>
            <a:r>
              <a:rPr lang="en-IN" dirty="0" smtClean="0"/>
              <a:t>&lt;/article&gt;</a:t>
            </a:r>
          </a:p>
          <a:p>
            <a:r>
              <a:rPr lang="en-IN" dirty="0" smtClean="0"/>
              <a:t>    &lt;p&gt;</a:t>
            </a:r>
            <a:r>
              <a:rPr lang="en-IN" dirty="0" smtClean="0">
                <a:solidFill>
                  <a:srgbClr val="FF0000"/>
                </a:solidFill>
              </a:rPr>
              <a:t>CSS Applied</a:t>
            </a:r>
            <a:r>
              <a:rPr lang="en-IN" dirty="0" smtClean="0"/>
              <a:t>&lt;/p&gt;</a:t>
            </a:r>
          </a:p>
          <a:p>
            <a:r>
              <a:rPr lang="en-IN" dirty="0" smtClean="0"/>
              <a:t>&lt;/div&gt;</a:t>
            </a:r>
          </a:p>
          <a:p>
            <a:pPr algn="ctr"/>
            <a:endParaRPr lang="en-GB" dirty="0"/>
          </a:p>
        </p:txBody>
      </p:sp>
      <p:sp>
        <p:nvSpPr>
          <p:cNvPr id="9" name="Rectangle 8"/>
          <p:cNvSpPr/>
          <p:nvPr/>
        </p:nvSpPr>
        <p:spPr>
          <a:xfrm>
            <a:off x="762394" y="3530008"/>
            <a:ext cx="4728920" cy="21477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IN" sz="2000" b="1" dirty="0" smtClean="0"/>
              <a:t>Second element is a descendant child of first element</a:t>
            </a:r>
          </a:p>
          <a:p>
            <a:pPr marL="285750" indent="-285750">
              <a:buFont typeface="Arial" panose="020B0604020202020204" pitchFamily="34" charset="0"/>
              <a:buChar char="•"/>
            </a:pPr>
            <a:endParaRPr lang="en-IN" sz="2000" b="1" dirty="0"/>
          </a:p>
        </p:txBody>
      </p:sp>
    </p:spTree>
    <p:extLst>
      <p:ext uri="{BB962C8B-B14F-4D97-AF65-F5344CB8AC3E}">
        <p14:creationId xmlns:p14="http://schemas.microsoft.com/office/powerpoint/2010/main" val="537824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7" grpId="0" animBg="1"/>
      <p:bldP spid="8" grpId="0" animBg="1"/>
      <p:bldP spid="9"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570614"/>
          </a:xfrm>
        </p:spPr>
        <p:txBody>
          <a:bodyPr>
            <a:normAutofit fontScale="90000"/>
          </a:bodyPr>
          <a:lstStyle/>
          <a:p>
            <a:r>
              <a:rPr lang="en-GB" dirty="0" smtClean="0"/>
              <a:t>Practice</a:t>
            </a:r>
            <a:endParaRPr lang="en-GB" dirty="0"/>
          </a:p>
        </p:txBody>
      </p:sp>
      <p:sp>
        <p:nvSpPr>
          <p:cNvPr id="3" name="Content Placeholder 2"/>
          <p:cNvSpPr>
            <a:spLocks noGrp="1"/>
          </p:cNvSpPr>
          <p:nvPr>
            <p:ph idx="1"/>
          </p:nvPr>
        </p:nvSpPr>
        <p:spPr>
          <a:xfrm>
            <a:off x="677334" y="1318437"/>
            <a:ext cx="8596668" cy="4722925"/>
          </a:xfrm>
        </p:spPr>
        <p:txBody>
          <a:bodyPr/>
          <a:lstStyle/>
          <a:p>
            <a:r>
              <a:rPr lang="en-IN" dirty="0"/>
              <a:t>The instructions are:</a:t>
            </a:r>
          </a:p>
          <a:p>
            <a:r>
              <a:rPr lang="en-IN" dirty="0"/>
              <a:t>1. Style the </a:t>
            </a:r>
            <a:r>
              <a:rPr lang="en-IN" dirty="0" smtClean="0"/>
              <a:t>&lt;</a:t>
            </a:r>
            <a:r>
              <a:rPr lang="en-IN" dirty="0"/>
              <a:t>h1&gt; tag to use any </a:t>
            </a:r>
            <a:r>
              <a:rPr lang="en-IN" dirty="0" err="1"/>
              <a:t>color</a:t>
            </a:r>
            <a:r>
              <a:rPr lang="en-IN" dirty="0"/>
              <a:t> of your choice and a sans-serif font.</a:t>
            </a:r>
            <a:br>
              <a:rPr lang="en-IN" dirty="0"/>
            </a:br>
            <a:r>
              <a:rPr lang="en-IN" dirty="0"/>
              <a:t>2. Style all &lt;code&gt; tags to use the monospace font-family and have red text.</a:t>
            </a:r>
            <a:br>
              <a:rPr lang="en-IN" dirty="0"/>
            </a:br>
            <a:r>
              <a:rPr lang="en-IN" dirty="0"/>
              <a:t>3. Use a class selector to ensure that the &lt;code&gt; elements in the second &lt;li&gt; element have a different </a:t>
            </a:r>
            <a:r>
              <a:rPr lang="en-IN" dirty="0" err="1"/>
              <a:t>color</a:t>
            </a:r>
            <a:r>
              <a:rPr lang="en-IN" dirty="0"/>
              <a:t> (e.g. green).</a:t>
            </a:r>
            <a:br>
              <a:rPr lang="en-IN" dirty="0"/>
            </a:br>
            <a:r>
              <a:rPr lang="en-IN" dirty="0"/>
              <a:t>4. Switch the order of the rules you created and use the dev tools of your browser to understand how </a:t>
            </a:r>
            <a:r>
              <a:rPr lang="en-IN" dirty="0" err="1"/>
              <a:t>specifity</a:t>
            </a:r>
            <a:r>
              <a:rPr lang="en-IN" dirty="0"/>
              <a:t> resolves conflicts (for the &lt;code&gt; elements).</a:t>
            </a:r>
            <a:br>
              <a:rPr lang="en-IN" dirty="0"/>
            </a:br>
            <a:r>
              <a:rPr lang="en-IN" dirty="0"/>
              <a:t>5. Set a default font (e.g. sans-serif) for the entire content of your page and use "Inheritance" to change the font of the &lt;li&gt; items, too.</a:t>
            </a:r>
            <a:br>
              <a:rPr lang="en-IN" dirty="0"/>
            </a:br>
            <a:r>
              <a:rPr lang="en-IN" dirty="0"/>
              <a:t>6. Use a </a:t>
            </a:r>
            <a:r>
              <a:rPr lang="en-IN" dirty="0" err="1"/>
              <a:t>combinator</a:t>
            </a:r>
            <a:r>
              <a:rPr lang="en-IN" dirty="0"/>
              <a:t> to give all &lt;li&gt; elements but the first one (!) a black background and white text </a:t>
            </a:r>
            <a:r>
              <a:rPr lang="en-IN" dirty="0" err="1"/>
              <a:t>color</a:t>
            </a:r>
            <a:r>
              <a:rPr lang="en-IN" dirty="0"/>
              <a:t> (don't worry if the numbers disappear).</a:t>
            </a:r>
            <a:br>
              <a:rPr lang="en-IN" dirty="0"/>
            </a:br>
            <a:r>
              <a:rPr lang="en-IN" dirty="0"/>
              <a:t>7. Use another </a:t>
            </a:r>
            <a:r>
              <a:rPr lang="en-IN" dirty="0" err="1"/>
              <a:t>combinator</a:t>
            </a:r>
            <a:r>
              <a:rPr lang="en-IN" dirty="0"/>
              <a:t> to now give all &lt;li&gt; inside an &lt;</a:t>
            </a:r>
            <a:r>
              <a:rPr lang="en-IN" dirty="0" err="1"/>
              <a:t>ol</a:t>
            </a:r>
            <a:r>
              <a:rPr lang="en-IN" dirty="0"/>
              <a:t>&gt; element a black background and white text </a:t>
            </a:r>
            <a:r>
              <a:rPr lang="en-IN" dirty="0" err="1"/>
              <a:t>color</a:t>
            </a:r>
            <a:r>
              <a:rPr lang="en-IN" dirty="0"/>
              <a:t>.</a:t>
            </a:r>
          </a:p>
          <a:p>
            <a:endParaRPr lang="en-GB" dirty="0"/>
          </a:p>
        </p:txBody>
      </p:sp>
    </p:spTree>
    <p:extLst>
      <p:ext uri="{BB962C8B-B14F-4D97-AF65-F5344CB8AC3E}">
        <p14:creationId xmlns:p14="http://schemas.microsoft.com/office/powerpoint/2010/main" val="18560327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532955" y="188495"/>
            <a:ext cx="8596668" cy="731520"/>
          </a:xfrm>
        </p:spPr>
        <p:txBody>
          <a:bodyPr>
            <a:normAutofit/>
          </a:bodyPr>
          <a:lstStyle/>
          <a:p>
            <a:r>
              <a:rPr lang="en-IN" dirty="0" smtClean="0"/>
              <a:t>What is CSS</a:t>
            </a:r>
            <a:endParaRPr lang="en-GB" dirty="0"/>
          </a:p>
        </p:txBody>
      </p:sp>
      <p:sp>
        <p:nvSpPr>
          <p:cNvPr id="3" name="Content Placeholder 2"/>
          <p:cNvSpPr>
            <a:spLocks noGrp="1"/>
          </p:cNvSpPr>
          <p:nvPr>
            <p:ph idx="1"/>
          </p:nvPr>
        </p:nvSpPr>
        <p:spPr>
          <a:xfrm>
            <a:off x="677334" y="1214044"/>
            <a:ext cx="8596668" cy="5270977"/>
          </a:xfrm>
        </p:spPr>
        <p:txBody>
          <a:bodyPr/>
          <a:lstStyle/>
          <a:p>
            <a:r>
              <a:rPr lang="en-US" dirty="0" smtClean="0"/>
              <a:t>CSS stands for Cascading Style Sheets.</a:t>
            </a:r>
          </a:p>
          <a:p>
            <a:r>
              <a:rPr lang="en-US" dirty="0" smtClean="0"/>
              <a:t>The core idea behind </a:t>
            </a:r>
            <a:r>
              <a:rPr lang="en-US" dirty="0" err="1" smtClean="0"/>
              <a:t>css</a:t>
            </a:r>
            <a:r>
              <a:rPr lang="en-US" dirty="0" smtClean="0"/>
              <a:t> is that it makes the webpage look good</a:t>
            </a:r>
          </a:p>
          <a:p>
            <a:r>
              <a:rPr lang="en-US" dirty="0" smtClean="0"/>
              <a:t>Usually a webpage contains HTML which is the structure of a webpage and essentially required.</a:t>
            </a:r>
          </a:p>
          <a:p>
            <a:r>
              <a:rPr lang="en-US" dirty="0" smtClean="0"/>
              <a:t>CSS on the other hand is used to add color , font , borders etc. i.e. it is used for Styling the page</a:t>
            </a:r>
            <a:endParaRPr lang="en-IN" dirty="0" smtClean="0"/>
          </a:p>
        </p:txBody>
      </p:sp>
    </p:spTree>
    <p:extLst>
      <p:ext uri="{BB962C8B-B14F-4D97-AF65-F5344CB8AC3E}">
        <p14:creationId xmlns:p14="http://schemas.microsoft.com/office/powerpoint/2010/main" val="313234103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45042"/>
          </a:xfrm>
        </p:spPr>
        <p:txBody>
          <a:bodyPr/>
          <a:lstStyle/>
          <a:p>
            <a:r>
              <a:rPr lang="en-IN" dirty="0" smtClean="0"/>
              <a:t>Useful resources</a:t>
            </a:r>
            <a:endParaRPr lang="en-GB" dirty="0"/>
          </a:p>
        </p:txBody>
      </p:sp>
      <p:sp>
        <p:nvSpPr>
          <p:cNvPr id="3" name="Content Placeholder 2"/>
          <p:cNvSpPr>
            <a:spLocks noGrp="1"/>
          </p:cNvSpPr>
          <p:nvPr>
            <p:ph idx="1"/>
          </p:nvPr>
        </p:nvSpPr>
        <p:spPr>
          <a:xfrm>
            <a:off x="677334" y="1350335"/>
            <a:ext cx="8596668" cy="4691027"/>
          </a:xfrm>
        </p:spPr>
        <p:txBody>
          <a:bodyPr/>
          <a:lstStyle/>
          <a:p>
            <a:r>
              <a:rPr lang="en-IN" dirty="0"/>
              <a:t>Complete MDN CSS Reference </a:t>
            </a:r>
            <a:r>
              <a:rPr lang="en-IN" dirty="0" smtClean="0"/>
              <a:t>:</a:t>
            </a:r>
            <a:r>
              <a:rPr lang="en-IN" dirty="0"/>
              <a:t> </a:t>
            </a:r>
            <a:r>
              <a:rPr lang="en-IN" dirty="0">
                <a:hlinkClick r:id="rId2"/>
              </a:rPr>
              <a:t>https://developer.mozilla.org/en-US/docs/Web/CSS/Reference</a:t>
            </a:r>
            <a:endParaRPr lang="en-IN" dirty="0"/>
          </a:p>
          <a:p>
            <a:r>
              <a:rPr lang="en-IN" dirty="0" smtClean="0"/>
              <a:t>Written CSS</a:t>
            </a:r>
            <a:r>
              <a:rPr lang="en-IN" dirty="0"/>
              <a:t> docs on MDN: </a:t>
            </a:r>
            <a:r>
              <a:rPr lang="en-IN" dirty="0">
                <a:hlinkClick r:id="rId3"/>
              </a:rPr>
              <a:t>https://developer.mozilla.org/en-US/docs/Web/CSS</a:t>
            </a:r>
            <a:endParaRPr lang="en-IN" dirty="0"/>
          </a:p>
          <a:p>
            <a:r>
              <a:rPr lang="en-IN" dirty="0"/>
              <a:t>Common CSS Properties Reference: </a:t>
            </a:r>
            <a:r>
              <a:rPr lang="en-IN" dirty="0">
                <a:hlinkClick r:id="rId4"/>
              </a:rPr>
              <a:t>https://developer.mozilla.org/en-US/docs/Web/CSS/CSS_Properties_Reference</a:t>
            </a:r>
            <a:endParaRPr lang="en-IN" dirty="0"/>
          </a:p>
          <a:p>
            <a:r>
              <a:rPr lang="en-IN" dirty="0"/>
              <a:t>CSS Combinators: </a:t>
            </a:r>
            <a:r>
              <a:rPr lang="en-IN" dirty="0">
                <a:hlinkClick r:id="rId5"/>
              </a:rPr>
              <a:t>https://developer.mozilla.org/en-US/docs/Learn/CSS/Introduction_to_CSS/Combinators_and_multiple_selectors</a:t>
            </a:r>
            <a:endParaRPr lang="en-IN" dirty="0"/>
          </a:p>
          <a:p>
            <a:r>
              <a:rPr lang="en-IN" dirty="0"/>
              <a:t>More details on CSS </a:t>
            </a:r>
            <a:r>
              <a:rPr lang="en-IN" dirty="0" err="1"/>
              <a:t>Specifity</a:t>
            </a:r>
            <a:r>
              <a:rPr lang="en-IN" dirty="0"/>
              <a:t>: </a:t>
            </a:r>
            <a:r>
              <a:rPr lang="en-IN" dirty="0">
                <a:hlinkClick r:id="rId6"/>
              </a:rPr>
              <a:t>https://developer.mozilla.org/en-US/docs/Web/CSS/Specificity</a:t>
            </a:r>
            <a:endParaRPr lang="en-IN" dirty="0"/>
          </a:p>
          <a:p>
            <a:endParaRPr lang="en-GB" dirty="0"/>
          </a:p>
        </p:txBody>
      </p:sp>
    </p:spTree>
    <p:extLst>
      <p:ext uri="{BB962C8B-B14F-4D97-AF65-F5344CB8AC3E}">
        <p14:creationId xmlns:p14="http://schemas.microsoft.com/office/powerpoint/2010/main" val="20507988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-3 -:Diving deeper into </a:t>
            </a:r>
            <a:r>
              <a:rPr lang="en-IN" dirty="0" err="1" smtClean="0"/>
              <a:t>css</a:t>
            </a:r>
            <a:endParaRPr lang="en-GB" dirty="0"/>
          </a:p>
        </p:txBody>
      </p:sp>
    </p:spTree>
    <p:extLst>
      <p:ext uri="{BB962C8B-B14F-4D97-AF65-F5344CB8AC3E}">
        <p14:creationId xmlns:p14="http://schemas.microsoft.com/office/powerpoint/2010/main" val="354965775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394" y="163033"/>
            <a:ext cx="8596668" cy="676940"/>
          </a:xfrm>
        </p:spPr>
        <p:txBody>
          <a:bodyPr/>
          <a:lstStyle/>
          <a:p>
            <a:r>
              <a:rPr lang="en-IN" dirty="0"/>
              <a:t>Introducing the CSS Box Model</a:t>
            </a:r>
            <a:endParaRPr lang="en-GB" dirty="0"/>
          </a:p>
        </p:txBody>
      </p:sp>
      <p:sp>
        <p:nvSpPr>
          <p:cNvPr id="3" name="Content Placeholder 2"/>
          <p:cNvSpPr>
            <a:spLocks noGrp="1"/>
          </p:cNvSpPr>
          <p:nvPr>
            <p:ph idx="1"/>
          </p:nvPr>
        </p:nvSpPr>
        <p:spPr>
          <a:xfrm>
            <a:off x="900617" y="925033"/>
            <a:ext cx="10348629" cy="4967474"/>
          </a:xfrm>
        </p:spPr>
        <p:txBody>
          <a:bodyPr/>
          <a:lstStyle/>
          <a:p>
            <a:r>
              <a:rPr lang="en-GB" dirty="0" smtClean="0"/>
              <a:t>If we consider the red box around our first element.</a:t>
            </a:r>
          </a:p>
          <a:p>
            <a:r>
              <a:rPr lang="en-GB" dirty="0" smtClean="0"/>
              <a:t>It would look better if it was bigger ,the text had more space around it and till we add a navigation bar it would be better if it did not have white space around it.</a:t>
            </a:r>
          </a:p>
          <a:p>
            <a:r>
              <a:rPr lang="en-GB" dirty="0" smtClean="0"/>
              <a:t>We can achieve all this by understanding and working with the box model</a:t>
            </a:r>
          </a:p>
          <a:p>
            <a:r>
              <a:rPr lang="en-GB" dirty="0" smtClean="0"/>
              <a:t>Every element in html is interpreted as a box in </a:t>
            </a:r>
            <a:r>
              <a:rPr lang="en-GB" dirty="0" err="1" smtClean="0"/>
              <a:t>css</a:t>
            </a:r>
            <a:r>
              <a:rPr lang="en-GB" dirty="0" smtClean="0"/>
              <a:t> we can see such a box by opening the developer tools and navigating to the bottom of the page in the styles section.</a:t>
            </a:r>
          </a:p>
          <a:p>
            <a:endParaRPr lang="en-GB" dirty="0" smtClean="0"/>
          </a:p>
          <a:p>
            <a:endParaRPr lang="en-GB" dirty="0"/>
          </a:p>
        </p:txBody>
      </p:sp>
      <p:pic>
        <p:nvPicPr>
          <p:cNvPr id="4" name="Picture 3"/>
          <p:cNvPicPr>
            <a:picLocks noChangeAspect="1"/>
          </p:cNvPicPr>
          <p:nvPr/>
        </p:nvPicPr>
        <p:blipFill>
          <a:blip r:embed="rId2"/>
          <a:stretch>
            <a:fillRect/>
          </a:stretch>
        </p:blipFill>
        <p:spPr>
          <a:xfrm>
            <a:off x="3212355" y="3338623"/>
            <a:ext cx="4187905" cy="3218754"/>
          </a:xfrm>
          <a:prstGeom prst="rect">
            <a:avLst/>
          </a:prstGeom>
        </p:spPr>
      </p:pic>
    </p:spTree>
    <p:extLst>
      <p:ext uri="{BB962C8B-B14F-4D97-AF65-F5344CB8AC3E}">
        <p14:creationId xmlns:p14="http://schemas.microsoft.com/office/powerpoint/2010/main" val="355106390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7845" y="163033"/>
            <a:ext cx="8596668" cy="676940"/>
          </a:xfrm>
        </p:spPr>
        <p:txBody>
          <a:bodyPr/>
          <a:lstStyle/>
          <a:p>
            <a:r>
              <a:rPr lang="en-IN" dirty="0"/>
              <a:t>Introducing the CSS Box </a:t>
            </a:r>
            <a:r>
              <a:rPr lang="en-IN" dirty="0" smtClean="0"/>
              <a:t>Model </a:t>
            </a:r>
            <a:r>
              <a:rPr lang="en-IN" dirty="0" err="1" smtClean="0"/>
              <a:t>Cont</a:t>
            </a:r>
            <a:r>
              <a:rPr lang="en-IN" dirty="0" smtClean="0"/>
              <a:t>…</a:t>
            </a:r>
            <a:endParaRPr lang="en-GB" dirty="0"/>
          </a:p>
        </p:txBody>
      </p:sp>
      <p:sp>
        <p:nvSpPr>
          <p:cNvPr id="3" name="Content Placeholder 2"/>
          <p:cNvSpPr>
            <a:spLocks noGrp="1"/>
          </p:cNvSpPr>
          <p:nvPr>
            <p:ph idx="1"/>
          </p:nvPr>
        </p:nvSpPr>
        <p:spPr>
          <a:xfrm>
            <a:off x="900617" y="925033"/>
            <a:ext cx="10348629" cy="4967474"/>
          </a:xfrm>
        </p:spPr>
        <p:txBody>
          <a:bodyPr/>
          <a:lstStyle/>
          <a:p>
            <a:r>
              <a:rPr lang="en-GB" dirty="0" smtClean="0"/>
              <a:t>Every element has a content represented by the innermost blue area </a:t>
            </a:r>
            <a:r>
              <a:rPr lang="en-GB" dirty="0" err="1" smtClean="0"/>
              <a:t>i.e</a:t>
            </a:r>
            <a:r>
              <a:rPr lang="en-GB" dirty="0" smtClean="0"/>
              <a:t> actually what is inside it for our &lt;section&gt; tag the content is the &lt;h1&gt; tag and for the &lt;h1&gt; tag the content is the text inside it .</a:t>
            </a:r>
          </a:p>
          <a:p>
            <a:r>
              <a:rPr lang="en-GB" dirty="0" smtClean="0"/>
              <a:t>The next part is the padding which in case of our &lt;section&gt; is zero . padding is the internal space between the content and the border . Padding is highlighted in green.</a:t>
            </a:r>
          </a:p>
          <a:p>
            <a:r>
              <a:rPr lang="en-GB" dirty="0" smtClean="0"/>
              <a:t>The next part is a border we don’t have one in our case yet . The border surrounds the element , comes directly after the padding which in turn comes directly after the content . The border is highlighted in yellow.</a:t>
            </a:r>
          </a:p>
          <a:p>
            <a:r>
              <a:rPr lang="en-GB" dirty="0" smtClean="0"/>
              <a:t>We also may want to have a spacing around the element and that is called the margin . It is not a part of the core element which ends at the border but it comes after that . It is the distance between the element and its next sibling . The &lt;h1&gt; element has a margin which is default browser margin we can see this by scrolling up and we will notice the </a:t>
            </a:r>
            <a:r>
              <a:rPr lang="en-GB" i="1" dirty="0" smtClean="0"/>
              <a:t>margin-block-start and margin-block-end browser defaults . The margin is highlighted in light brown colour</a:t>
            </a:r>
            <a:r>
              <a:rPr lang="en-GB" i="1" strike="sngStrike" dirty="0" smtClean="0"/>
              <a:t>.</a:t>
            </a:r>
            <a:endParaRPr lang="en-GB" dirty="0" smtClean="0"/>
          </a:p>
          <a:p>
            <a:r>
              <a:rPr lang="en-GB" dirty="0" smtClean="0"/>
              <a:t>You will notice that the </a:t>
            </a:r>
            <a:r>
              <a:rPr lang="en-GB" smtClean="0"/>
              <a:t>margin goes </a:t>
            </a:r>
            <a:r>
              <a:rPr lang="en-GB" dirty="0" smtClean="0"/>
              <a:t>outside the surrounding section as it is not the part of the element</a:t>
            </a:r>
            <a:endParaRPr lang="en-GB" dirty="0"/>
          </a:p>
        </p:txBody>
      </p:sp>
    </p:spTree>
    <p:extLst>
      <p:ext uri="{BB962C8B-B14F-4D97-AF65-F5344CB8AC3E}">
        <p14:creationId xmlns:p14="http://schemas.microsoft.com/office/powerpoint/2010/main" val="313829596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7845" y="163033"/>
            <a:ext cx="8596668" cy="676940"/>
          </a:xfrm>
        </p:spPr>
        <p:txBody>
          <a:bodyPr/>
          <a:lstStyle/>
          <a:p>
            <a:r>
              <a:rPr lang="en-GB" dirty="0"/>
              <a:t>Understanding the Box Model</a:t>
            </a:r>
            <a:endParaRPr lang="en-GB" dirty="0"/>
          </a:p>
        </p:txBody>
      </p:sp>
      <p:sp>
        <p:nvSpPr>
          <p:cNvPr id="3" name="Content Placeholder 2"/>
          <p:cNvSpPr>
            <a:spLocks noGrp="1"/>
          </p:cNvSpPr>
          <p:nvPr>
            <p:ph idx="1"/>
          </p:nvPr>
        </p:nvSpPr>
        <p:spPr>
          <a:xfrm>
            <a:off x="900617" y="925033"/>
            <a:ext cx="10348629" cy="4967474"/>
          </a:xfrm>
        </p:spPr>
        <p:txBody>
          <a:bodyPr/>
          <a:lstStyle/>
          <a:p>
            <a:r>
              <a:rPr lang="en-IN" dirty="0" smtClean="0"/>
              <a:t>Lets add some spacing around the text in section 1 by adding a padding of  20px to the id selector</a:t>
            </a:r>
          </a:p>
          <a:p>
            <a:r>
              <a:rPr lang="en-IN" dirty="0" smtClean="0"/>
              <a:t>Now in our </a:t>
            </a:r>
            <a:r>
              <a:rPr lang="en-IN" dirty="0" err="1" smtClean="0"/>
              <a:t>devtools</a:t>
            </a:r>
            <a:r>
              <a:rPr lang="en-IN" dirty="0" smtClean="0"/>
              <a:t> we will notice we have a padding and the padding is even around the margin of h1 tag . This is because whenever a padding is added it is added after the child element’s content and margin  so that margin and padding don’t overlap.</a:t>
            </a:r>
          </a:p>
          <a:p>
            <a:r>
              <a:rPr lang="en-IN" dirty="0" smtClean="0"/>
              <a:t>Now after the padding lets add a border that should be </a:t>
            </a:r>
            <a:r>
              <a:rPr lang="en-IN" dirty="0" err="1" smtClean="0"/>
              <a:t>solid,black</a:t>
            </a:r>
            <a:r>
              <a:rPr lang="en-IN" dirty="0" smtClean="0"/>
              <a:t> and 5px wide so we can either add three properties:</a:t>
            </a:r>
          </a:p>
          <a:p>
            <a:pPr lvl="2"/>
            <a:r>
              <a:rPr lang="en-GB" dirty="0"/>
              <a:t>    border-style: solid;</a:t>
            </a:r>
          </a:p>
          <a:p>
            <a:pPr marL="800100" lvl="2" indent="0">
              <a:buNone/>
            </a:pPr>
            <a:r>
              <a:rPr lang="en-GB" dirty="0"/>
              <a:t>  </a:t>
            </a:r>
            <a:r>
              <a:rPr lang="en-GB" dirty="0" smtClean="0"/>
              <a:t>	</a:t>
            </a:r>
            <a:r>
              <a:rPr lang="en-GB" dirty="0"/>
              <a:t>  </a:t>
            </a:r>
            <a:r>
              <a:rPr lang="en-GB" dirty="0" smtClean="0"/>
              <a:t>      border-</a:t>
            </a:r>
            <a:r>
              <a:rPr lang="en-GB" dirty="0" err="1" smtClean="0"/>
              <a:t>color</a:t>
            </a:r>
            <a:r>
              <a:rPr lang="en-GB" dirty="0"/>
              <a:t>: black;</a:t>
            </a:r>
          </a:p>
          <a:p>
            <a:pPr marL="800100" lvl="2" indent="0">
              <a:buNone/>
            </a:pPr>
            <a:r>
              <a:rPr lang="en-GB" dirty="0"/>
              <a:t>   </a:t>
            </a:r>
            <a:r>
              <a:rPr lang="en-GB" dirty="0" smtClean="0"/>
              <a:t>      </a:t>
            </a:r>
            <a:r>
              <a:rPr lang="en-GB" dirty="0"/>
              <a:t> border-width: 5px</a:t>
            </a:r>
            <a:r>
              <a:rPr lang="en-GB" dirty="0" smtClean="0"/>
              <a:t>;</a:t>
            </a:r>
            <a:endParaRPr lang="en-GB" dirty="0"/>
          </a:p>
          <a:p>
            <a:pPr marL="800100" lvl="2" indent="0">
              <a:buNone/>
            </a:pPr>
            <a:r>
              <a:rPr lang="en-IN" dirty="0" smtClean="0"/>
              <a:t>Or we can add all three together using a special shorthand notation which we will explore more in upcoming slides :</a:t>
            </a:r>
          </a:p>
          <a:p>
            <a:pPr marL="1085850" lvl="2" indent="-285750"/>
            <a:r>
              <a:rPr lang="en-IN" dirty="0" smtClean="0"/>
              <a:t>Border : solid black 5px;</a:t>
            </a:r>
          </a:p>
          <a:p>
            <a:pPr marL="285750"/>
            <a:r>
              <a:rPr lang="en-IN" dirty="0" smtClean="0"/>
              <a:t>To complete the box model lets add a margin of 20px</a:t>
            </a:r>
            <a:endParaRPr lang="en-IN" dirty="0"/>
          </a:p>
          <a:p>
            <a:pPr marL="1085850" lvl="2" indent="-285750"/>
            <a:endParaRPr lang="en-IN" dirty="0" smtClean="0"/>
          </a:p>
          <a:p>
            <a:pPr marL="1085850" lvl="2" indent="-285750"/>
            <a:endParaRPr lang="en-GB" dirty="0"/>
          </a:p>
        </p:txBody>
      </p:sp>
      <p:pic>
        <p:nvPicPr>
          <p:cNvPr id="4" name="Picture 3"/>
          <p:cNvPicPr>
            <a:picLocks noChangeAspect="1"/>
          </p:cNvPicPr>
          <p:nvPr/>
        </p:nvPicPr>
        <p:blipFill>
          <a:blip r:embed="rId2"/>
          <a:stretch>
            <a:fillRect/>
          </a:stretch>
        </p:blipFill>
        <p:spPr>
          <a:xfrm>
            <a:off x="8118052" y="4541319"/>
            <a:ext cx="3419952" cy="2231621"/>
          </a:xfrm>
          <a:prstGeom prst="rect">
            <a:avLst/>
          </a:prstGeom>
        </p:spPr>
      </p:pic>
    </p:spTree>
    <p:extLst>
      <p:ext uri="{BB962C8B-B14F-4D97-AF65-F5344CB8AC3E}">
        <p14:creationId xmlns:p14="http://schemas.microsoft.com/office/powerpoint/2010/main" val="150312197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163860" y="2754147"/>
            <a:ext cx="8596668" cy="3880773"/>
          </a:xfrm>
        </p:spPr>
        <p:txBody>
          <a:bodyPr>
            <a:normAutofit/>
          </a:bodyPr>
          <a:lstStyle/>
          <a:p>
            <a:pPr marL="0" indent="0">
              <a:buNone/>
            </a:pPr>
            <a:r>
              <a:rPr lang="en-IN" sz="5400" b="1" smtClean="0"/>
              <a:t>Thanks!!!!!</a:t>
            </a:r>
            <a:endParaRPr lang="en-GB" sz="5400" b="1" dirty="0"/>
          </a:p>
        </p:txBody>
      </p:sp>
    </p:spTree>
    <p:extLst>
      <p:ext uri="{BB962C8B-B14F-4D97-AF65-F5344CB8AC3E}">
        <p14:creationId xmlns:p14="http://schemas.microsoft.com/office/powerpoint/2010/main" val="397768484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532955" y="188495"/>
            <a:ext cx="8596668" cy="731520"/>
          </a:xfrm>
        </p:spPr>
        <p:txBody>
          <a:bodyPr>
            <a:normAutofit/>
          </a:bodyPr>
          <a:lstStyle/>
          <a:p>
            <a:r>
              <a:rPr lang="en-GB" dirty="0"/>
              <a:t> CSS History, Present &amp; Future</a:t>
            </a:r>
          </a:p>
        </p:txBody>
      </p:sp>
      <p:sp>
        <p:nvSpPr>
          <p:cNvPr id="3" name="Content Placeholder 2"/>
          <p:cNvSpPr>
            <a:spLocks noGrp="1"/>
          </p:cNvSpPr>
          <p:nvPr>
            <p:ph idx="1"/>
          </p:nvPr>
        </p:nvSpPr>
        <p:spPr>
          <a:xfrm>
            <a:off x="677334" y="1214044"/>
            <a:ext cx="8596668" cy="5270977"/>
          </a:xfrm>
        </p:spPr>
        <p:txBody>
          <a:bodyPr/>
          <a:lstStyle/>
          <a:p>
            <a:r>
              <a:rPr lang="en-US" dirty="0" smtClean="0"/>
              <a:t>CSS1 was released in 1996</a:t>
            </a:r>
          </a:p>
          <a:p>
            <a:r>
              <a:rPr lang="en-US" dirty="0" smtClean="0"/>
              <a:t>CSS2 was released in 1998</a:t>
            </a:r>
          </a:p>
          <a:p>
            <a:r>
              <a:rPr lang="en-US" dirty="0" smtClean="0"/>
              <a:t>CSS3 the latest version of CSS that we use is still in development</a:t>
            </a:r>
          </a:p>
          <a:p>
            <a:r>
              <a:rPr lang="en-US" dirty="0" smtClean="0"/>
              <a:t>There will never be CSS4 because with CSS3 they split it up in modules like modules for color , border , shadow </a:t>
            </a:r>
            <a:r>
              <a:rPr lang="en-US" dirty="0" err="1" smtClean="0"/>
              <a:t>etc.We</a:t>
            </a:r>
            <a:r>
              <a:rPr lang="en-US" dirty="0" smtClean="0"/>
              <a:t> have different versions of these modules and modules and module versions are continuously being added</a:t>
            </a:r>
            <a:endParaRPr lang="en-IN" dirty="0" smtClean="0"/>
          </a:p>
        </p:txBody>
      </p:sp>
    </p:spTree>
    <p:extLst>
      <p:ext uri="{BB962C8B-B14F-4D97-AF65-F5344CB8AC3E}">
        <p14:creationId xmlns:p14="http://schemas.microsoft.com/office/powerpoint/2010/main" val="188645735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32873"/>
          </a:xfrm>
        </p:spPr>
        <p:txBody>
          <a:bodyPr/>
          <a:lstStyle/>
          <a:p>
            <a:r>
              <a:rPr lang="en-IN" dirty="0" smtClean="0"/>
              <a:t>Important Links</a:t>
            </a:r>
            <a:endParaRPr lang="en-GB" dirty="0"/>
          </a:p>
        </p:txBody>
      </p:sp>
      <p:sp>
        <p:nvSpPr>
          <p:cNvPr id="3" name="Content Placeholder 2"/>
          <p:cNvSpPr>
            <a:spLocks noGrp="1"/>
          </p:cNvSpPr>
          <p:nvPr>
            <p:ph idx="1"/>
          </p:nvPr>
        </p:nvSpPr>
        <p:spPr>
          <a:xfrm>
            <a:off x="677334" y="1542473"/>
            <a:ext cx="8596668" cy="4498889"/>
          </a:xfrm>
        </p:spPr>
        <p:txBody>
          <a:bodyPr>
            <a:normAutofit/>
          </a:bodyPr>
          <a:lstStyle/>
          <a:p>
            <a:r>
              <a:rPr lang="en-IN" dirty="0" smtClean="0">
                <a:latin typeface="Verdana" panose="020B0604030504040204" pitchFamily="34" charset="0"/>
                <a:ea typeface="Verdana" panose="020B0604030504040204" pitchFamily="34" charset="0"/>
                <a:hlinkClick r:id="rId2"/>
              </a:rPr>
              <a:t>W3C CSS Working Group</a:t>
            </a:r>
            <a:endParaRPr lang="en-IN"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68191017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a:t>
            </a:r>
            <a:r>
              <a:rPr lang="en-IN" dirty="0"/>
              <a:t>2 -:Diving Into the Basics of CSS</a:t>
            </a:r>
            <a:endParaRPr lang="en-GB" dirty="0"/>
          </a:p>
        </p:txBody>
      </p:sp>
    </p:spTree>
    <p:extLst>
      <p:ext uri="{BB962C8B-B14F-4D97-AF65-F5344CB8AC3E}">
        <p14:creationId xmlns:p14="http://schemas.microsoft.com/office/powerpoint/2010/main" val="364006141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37286"/>
          </a:xfrm>
        </p:spPr>
        <p:txBody>
          <a:bodyPr/>
          <a:lstStyle/>
          <a:p>
            <a:r>
              <a:rPr lang="en-IN" dirty="0" smtClean="0"/>
              <a:t>Basic Setup</a:t>
            </a:r>
            <a:endParaRPr lang="en-GB" dirty="0"/>
          </a:p>
        </p:txBody>
      </p:sp>
      <p:sp>
        <p:nvSpPr>
          <p:cNvPr id="3" name="Content Placeholder 2"/>
          <p:cNvSpPr>
            <a:spLocks noGrp="1"/>
          </p:cNvSpPr>
          <p:nvPr>
            <p:ph idx="1"/>
          </p:nvPr>
        </p:nvSpPr>
        <p:spPr>
          <a:xfrm>
            <a:off x="677334" y="1346887"/>
            <a:ext cx="8596668" cy="4694476"/>
          </a:xfrm>
        </p:spPr>
        <p:txBody>
          <a:bodyPr/>
          <a:lstStyle/>
          <a:p>
            <a:r>
              <a:rPr lang="en-IN" dirty="0" smtClean="0"/>
              <a:t>To make the development easier I have initialized this project with node and added a development server </a:t>
            </a:r>
            <a:r>
              <a:rPr lang="en-IN" dirty="0" err="1" smtClean="0"/>
              <a:t>lite</a:t>
            </a:r>
            <a:r>
              <a:rPr lang="en-IN" dirty="0" smtClean="0"/>
              <a:t>-server to it</a:t>
            </a:r>
          </a:p>
          <a:p>
            <a:r>
              <a:rPr lang="en-IN" dirty="0" smtClean="0"/>
              <a:t>I am using yarn as my package manager</a:t>
            </a:r>
          </a:p>
          <a:p>
            <a:r>
              <a:rPr lang="en-IN" dirty="0" smtClean="0"/>
              <a:t>To setup this project just go to branch </a:t>
            </a:r>
            <a:r>
              <a:rPr lang="en-GB" dirty="0" err="1" smtClean="0"/>
              <a:t>BasicsOfCSS</a:t>
            </a:r>
            <a:r>
              <a:rPr lang="en-GB" dirty="0" smtClean="0"/>
              <a:t> and to commit with message Basic Setup and run yarn on the terminal</a:t>
            </a:r>
          </a:p>
          <a:p>
            <a:r>
              <a:rPr lang="en-IN" dirty="0" smtClean="0"/>
              <a:t>To start the project type </a:t>
            </a:r>
            <a:r>
              <a:rPr lang="en-IN" dirty="0" err="1" smtClean="0"/>
              <a:t>npm</a:t>
            </a:r>
            <a:r>
              <a:rPr lang="en-IN" dirty="0" smtClean="0"/>
              <a:t> start</a:t>
            </a:r>
          </a:p>
          <a:p>
            <a:r>
              <a:rPr lang="en-IN" dirty="0" smtClean="0"/>
              <a:t>It will open the browser window on </a:t>
            </a:r>
            <a:r>
              <a:rPr lang="en-IN" dirty="0" smtClean="0">
                <a:hlinkClick r:id="rId2"/>
              </a:rPr>
              <a:t>http://localhost:3000</a:t>
            </a:r>
            <a:r>
              <a:rPr lang="en-IN" dirty="0" smtClean="0"/>
              <a:t> and will by default open index.html from Section2 folder in this project</a:t>
            </a:r>
          </a:p>
          <a:p>
            <a:r>
              <a:rPr lang="en-IN" dirty="0" smtClean="0"/>
              <a:t>We can use </a:t>
            </a:r>
            <a:r>
              <a:rPr lang="en-IN" dirty="0" err="1" smtClean="0"/>
              <a:t>vscode</a:t>
            </a:r>
            <a:r>
              <a:rPr lang="en-IN" dirty="0" smtClean="0"/>
              <a:t> or any other ide </a:t>
            </a:r>
            <a:r>
              <a:rPr lang="en-IN" smtClean="0"/>
              <a:t>for development</a:t>
            </a:r>
            <a:endParaRPr lang="en-GB" dirty="0"/>
          </a:p>
        </p:txBody>
      </p:sp>
    </p:spTree>
    <p:extLst>
      <p:ext uri="{BB962C8B-B14F-4D97-AF65-F5344CB8AC3E}">
        <p14:creationId xmlns:p14="http://schemas.microsoft.com/office/powerpoint/2010/main" val="36337853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37286"/>
          </a:xfrm>
        </p:spPr>
        <p:txBody>
          <a:bodyPr>
            <a:normAutofit fontScale="90000"/>
          </a:bodyPr>
          <a:lstStyle/>
          <a:p>
            <a:r>
              <a:rPr lang="en-IN" dirty="0"/>
              <a:t>Adding CSS to our Project with Inline Styles</a:t>
            </a:r>
            <a:endParaRPr lang="en-GB" dirty="0"/>
          </a:p>
        </p:txBody>
      </p:sp>
      <p:sp>
        <p:nvSpPr>
          <p:cNvPr id="3" name="Content Placeholder 2"/>
          <p:cNvSpPr>
            <a:spLocks noGrp="1"/>
          </p:cNvSpPr>
          <p:nvPr>
            <p:ph idx="1"/>
          </p:nvPr>
        </p:nvSpPr>
        <p:spPr>
          <a:xfrm>
            <a:off x="677334" y="1346887"/>
            <a:ext cx="8596668" cy="5301048"/>
          </a:xfrm>
        </p:spPr>
        <p:txBody>
          <a:bodyPr/>
          <a:lstStyle/>
          <a:p>
            <a:r>
              <a:rPr lang="en-IN" dirty="0" smtClean="0"/>
              <a:t>There are three ways to add CSS </a:t>
            </a:r>
          </a:p>
          <a:p>
            <a:pPr lvl="1"/>
            <a:r>
              <a:rPr lang="en-IN" dirty="0" smtClean="0"/>
              <a:t>The First way is inline styling</a:t>
            </a:r>
          </a:p>
          <a:p>
            <a:r>
              <a:rPr lang="en-IN" dirty="0" smtClean="0"/>
              <a:t>Lets say we want to add style to the section element in our index.html</a:t>
            </a:r>
          </a:p>
          <a:p>
            <a:r>
              <a:rPr lang="en-IN" dirty="0" smtClean="0"/>
              <a:t>We can add a style attribute to </a:t>
            </a:r>
            <a:r>
              <a:rPr lang="en-IN" dirty="0" err="1" smtClean="0"/>
              <a:t>it.A</a:t>
            </a:r>
            <a:r>
              <a:rPr lang="en-IN" dirty="0" smtClean="0"/>
              <a:t> style attribute is an html attribute that can be added to pretty much any html element</a:t>
            </a:r>
          </a:p>
          <a:p>
            <a:r>
              <a:rPr lang="en-IN" dirty="0" smtClean="0"/>
              <a:t>We can now add a </a:t>
            </a:r>
            <a:r>
              <a:rPr lang="en-IN" dirty="0" err="1" smtClean="0"/>
              <a:t>css</a:t>
            </a:r>
            <a:r>
              <a:rPr lang="en-IN" dirty="0" smtClean="0"/>
              <a:t> style by adding a so called </a:t>
            </a:r>
            <a:r>
              <a:rPr lang="en-IN" dirty="0" err="1" smtClean="0"/>
              <a:t>css</a:t>
            </a:r>
            <a:r>
              <a:rPr lang="en-IN" dirty="0" smtClean="0"/>
              <a:t> </a:t>
            </a:r>
            <a:r>
              <a:rPr lang="en-IN" dirty="0" err="1" smtClean="0"/>
              <a:t>decleration</a:t>
            </a:r>
            <a:r>
              <a:rPr lang="en-IN" dirty="0" smtClean="0"/>
              <a:t> as a value to the style attribute</a:t>
            </a:r>
          </a:p>
          <a:p>
            <a:r>
              <a:rPr lang="en-IN" dirty="0" smtClean="0"/>
              <a:t>The </a:t>
            </a:r>
            <a:r>
              <a:rPr lang="en-IN" dirty="0" err="1" smtClean="0"/>
              <a:t>decleration</a:t>
            </a:r>
            <a:r>
              <a:rPr lang="en-IN" dirty="0" smtClean="0"/>
              <a:t> means we define what we want to style and how we want to style it</a:t>
            </a:r>
          </a:p>
          <a:p>
            <a:r>
              <a:rPr lang="en-IN" dirty="0" smtClean="0"/>
              <a:t>The what here is the property to set for example we want to set the background of our </a:t>
            </a:r>
            <a:r>
              <a:rPr lang="en-IN" dirty="0" err="1" smtClean="0"/>
              <a:t>section,but</a:t>
            </a:r>
            <a:r>
              <a:rPr lang="en-IN" dirty="0" smtClean="0"/>
              <a:t> how do I know there is a background </a:t>
            </a:r>
            <a:r>
              <a:rPr lang="en-IN" dirty="0" err="1" smtClean="0"/>
              <a:t>property?Firstly</a:t>
            </a:r>
            <a:r>
              <a:rPr lang="en-IN" dirty="0" smtClean="0"/>
              <a:t> there is a set of commonly used properties and also by going through reference docs we can know what all properties are </a:t>
            </a:r>
            <a:r>
              <a:rPr lang="en-IN" dirty="0" err="1" smtClean="0"/>
              <a:t>available.The</a:t>
            </a:r>
            <a:r>
              <a:rPr lang="en-IN" dirty="0" smtClean="0"/>
              <a:t> background property as the name suggests sets the background of our section</a:t>
            </a:r>
          </a:p>
          <a:p>
            <a:endParaRPr lang="en-IN" dirty="0" smtClean="0"/>
          </a:p>
          <a:p>
            <a:endParaRPr lang="en-GB" dirty="0"/>
          </a:p>
        </p:txBody>
      </p:sp>
    </p:spTree>
    <p:extLst>
      <p:ext uri="{BB962C8B-B14F-4D97-AF65-F5344CB8AC3E}">
        <p14:creationId xmlns:p14="http://schemas.microsoft.com/office/powerpoint/2010/main" val="14621545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37286"/>
          </a:xfrm>
        </p:spPr>
        <p:txBody>
          <a:bodyPr>
            <a:normAutofit fontScale="90000"/>
          </a:bodyPr>
          <a:lstStyle/>
          <a:p>
            <a:r>
              <a:rPr lang="en-IN" dirty="0"/>
              <a:t>Adding CSS to our Project with Inline Styles</a:t>
            </a:r>
            <a:endParaRPr lang="en-GB" dirty="0"/>
          </a:p>
        </p:txBody>
      </p:sp>
      <p:sp>
        <p:nvSpPr>
          <p:cNvPr id="3" name="Content Placeholder 2"/>
          <p:cNvSpPr>
            <a:spLocks noGrp="1"/>
          </p:cNvSpPr>
          <p:nvPr>
            <p:ph idx="1"/>
          </p:nvPr>
        </p:nvSpPr>
        <p:spPr>
          <a:xfrm>
            <a:off x="677334" y="1346887"/>
            <a:ext cx="8596668" cy="5301048"/>
          </a:xfrm>
        </p:spPr>
        <p:txBody>
          <a:bodyPr/>
          <a:lstStyle/>
          <a:p>
            <a:r>
              <a:rPr lang="en-IN" dirty="0" smtClean="0"/>
              <a:t>The next question was how to style we assign such a value by adding a colon after the property and then the value that we want to set to the property.</a:t>
            </a:r>
          </a:p>
          <a:p>
            <a:r>
              <a:rPr lang="en-IN" dirty="0" smtClean="0"/>
              <a:t>The value that we can set depends on the property being referenced for example for the background property we can set a </a:t>
            </a:r>
            <a:r>
              <a:rPr lang="en-IN" dirty="0" err="1" smtClean="0"/>
              <a:t>color</a:t>
            </a:r>
            <a:endParaRPr lang="en-IN" dirty="0" smtClean="0"/>
          </a:p>
          <a:p>
            <a:r>
              <a:rPr lang="en-IN" dirty="0" smtClean="0"/>
              <a:t>So we can either assign a </a:t>
            </a:r>
            <a:r>
              <a:rPr lang="en-IN" dirty="0" err="1" smtClean="0"/>
              <a:t>color</a:t>
            </a:r>
            <a:r>
              <a:rPr lang="en-IN" dirty="0" smtClean="0"/>
              <a:t> by giving its name like red or we can also use the hex code for a </a:t>
            </a:r>
            <a:r>
              <a:rPr lang="en-IN" dirty="0" err="1" smtClean="0"/>
              <a:t>color</a:t>
            </a:r>
            <a:r>
              <a:rPr lang="en-IN" dirty="0" smtClean="0"/>
              <a:t> by using #followed by hex code of </a:t>
            </a:r>
            <a:r>
              <a:rPr lang="en-IN" dirty="0" err="1" smtClean="0"/>
              <a:t>color</a:t>
            </a:r>
            <a:r>
              <a:rPr lang="en-IN" dirty="0" smtClean="0"/>
              <a:t> for example the hex code for a particular shade of red is #ff1b68</a:t>
            </a:r>
          </a:p>
          <a:p>
            <a:r>
              <a:rPr lang="en-IN" dirty="0" smtClean="0"/>
              <a:t>Lets add this style &lt;section style=“background:#ff1b68”&gt;.After adding this we will notice that we have a red background to our text.</a:t>
            </a:r>
          </a:p>
          <a:p>
            <a:r>
              <a:rPr lang="en-IN" dirty="0" smtClean="0"/>
              <a:t>This is the first CSS code we wrote for this training</a:t>
            </a:r>
          </a:p>
          <a:p>
            <a:r>
              <a:rPr lang="en-IN" dirty="0" smtClean="0"/>
              <a:t>This was achieved using in line </a:t>
            </a:r>
            <a:r>
              <a:rPr lang="en-IN" dirty="0" err="1" smtClean="0"/>
              <a:t>css</a:t>
            </a:r>
            <a:r>
              <a:rPr lang="en-IN" dirty="0" smtClean="0"/>
              <a:t> .It is called inline </a:t>
            </a:r>
            <a:r>
              <a:rPr lang="en-IN" dirty="0" err="1" smtClean="0"/>
              <a:t>css</a:t>
            </a:r>
            <a:r>
              <a:rPr lang="en-IN" dirty="0" smtClean="0"/>
              <a:t> because we added the style element directly on the element we wanted to add it to.</a:t>
            </a:r>
          </a:p>
          <a:p>
            <a:r>
              <a:rPr lang="en-IN" dirty="0" smtClean="0"/>
              <a:t>If we have multiple style we can separate the </a:t>
            </a:r>
            <a:r>
              <a:rPr lang="en-IN" dirty="0" err="1" smtClean="0"/>
              <a:t>declerations</a:t>
            </a:r>
            <a:r>
              <a:rPr lang="en-IN" dirty="0" smtClean="0"/>
              <a:t> with semi colons(;)</a:t>
            </a:r>
          </a:p>
          <a:p>
            <a:r>
              <a:rPr lang="en-IN" dirty="0" smtClean="0"/>
              <a:t>This approach is typically not recommended because as and when the code increases it becomes difficult to understand and hard to manage </a:t>
            </a:r>
            <a:r>
              <a:rPr lang="en-IN" smtClean="0"/>
              <a:t>and reuse</a:t>
            </a:r>
            <a:endParaRPr lang="en-IN" dirty="0" smtClean="0"/>
          </a:p>
          <a:p>
            <a:endParaRPr lang="en-IN" dirty="0" smtClean="0"/>
          </a:p>
          <a:p>
            <a:endParaRPr lang="en-GB" dirty="0"/>
          </a:p>
        </p:txBody>
      </p:sp>
    </p:spTree>
    <p:extLst>
      <p:ext uri="{BB962C8B-B14F-4D97-AF65-F5344CB8AC3E}">
        <p14:creationId xmlns:p14="http://schemas.microsoft.com/office/powerpoint/2010/main" val="413413921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4518</TotalTime>
  <Words>4560</Words>
  <Application>Microsoft Office PowerPoint</Application>
  <PresentationFormat>Widescreen</PresentationFormat>
  <Paragraphs>323</Paragraphs>
  <Slides>35</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35</vt:i4>
      </vt:variant>
    </vt:vector>
  </HeadingPairs>
  <TitlesOfParts>
    <vt:vector size="41" baseType="lpstr">
      <vt:lpstr>Arial</vt:lpstr>
      <vt:lpstr>Calibri</vt:lpstr>
      <vt:lpstr>Trebuchet MS</vt:lpstr>
      <vt:lpstr>Verdana</vt:lpstr>
      <vt:lpstr>Wingdings 3</vt:lpstr>
      <vt:lpstr>Facet</vt:lpstr>
      <vt:lpstr>Css</vt:lpstr>
      <vt:lpstr>Section -1 -:Introduction and Initial Setup</vt:lpstr>
      <vt:lpstr>What is CSS</vt:lpstr>
      <vt:lpstr> CSS History, Present &amp; Future</vt:lpstr>
      <vt:lpstr>Important Links</vt:lpstr>
      <vt:lpstr>Section -2 -:Diving Into the Basics of CSS</vt:lpstr>
      <vt:lpstr>Basic Setup</vt:lpstr>
      <vt:lpstr>Adding CSS to our Project with Inline Styles</vt:lpstr>
      <vt:lpstr>Adding CSS to our Project with Inline Styles</vt:lpstr>
      <vt:lpstr>Understanding the &lt;style&gt; Tag &amp; Internal CSS</vt:lpstr>
      <vt:lpstr>Understanding the &lt;style&gt; Tag &amp; Internal CSS</vt:lpstr>
      <vt:lpstr>External StyleSheet adding a .css file</vt:lpstr>
      <vt:lpstr>Applying Additional Styles &amp; Importing Google Fonts</vt:lpstr>
      <vt:lpstr>Applying Additional Styles &amp; Importing Google Fonts</vt:lpstr>
      <vt:lpstr>Theory Time - Selectors</vt:lpstr>
      <vt:lpstr>Theory Time - Selectors</vt:lpstr>
      <vt:lpstr>Theory Time - Selectors</vt:lpstr>
      <vt:lpstr>Understanding the "Cascading" Style &amp; Specificity</vt:lpstr>
      <vt:lpstr>Understanding the "Cascading" Style &amp; Specificity</vt:lpstr>
      <vt:lpstr>Understanding the "Cascading" Style &amp; Specificity</vt:lpstr>
      <vt:lpstr>"Cascading" Style &amp; Specificity</vt:lpstr>
      <vt:lpstr>Understanding Inheritance</vt:lpstr>
      <vt:lpstr>Adding Combinators</vt:lpstr>
      <vt:lpstr>Theory Time - Combinators</vt:lpstr>
      <vt:lpstr>Adjacent Siblings</vt:lpstr>
      <vt:lpstr>General Siblings</vt:lpstr>
      <vt:lpstr>Child combinator</vt:lpstr>
      <vt:lpstr>Descendant combinator</vt:lpstr>
      <vt:lpstr>Practice</vt:lpstr>
      <vt:lpstr>Useful resources</vt:lpstr>
      <vt:lpstr>Section -3 -:Diving deeper into css</vt:lpstr>
      <vt:lpstr>Introducing the CSS Box Model</vt:lpstr>
      <vt:lpstr>Introducing the CSS Box Model Cont…</vt:lpstr>
      <vt:lpstr>Understanding the Box Model</vt:lpstr>
      <vt:lpstr>PowerPoint Presentation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Mockito</dc:title>
  <dc:creator>Rudhra Koul</dc:creator>
  <cp:lastModifiedBy>Rudhra Koul</cp:lastModifiedBy>
  <cp:revision>283</cp:revision>
  <dcterms:created xsi:type="dcterms:W3CDTF">2019-03-17T17:13:50Z</dcterms:created>
  <dcterms:modified xsi:type="dcterms:W3CDTF">2020-11-06T19:36:02Z</dcterms:modified>
</cp:coreProperties>
</file>