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4"/>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75" r:id="rId14"/>
    <p:sldId id="373" r:id="rId15"/>
    <p:sldId id="365" r:id="rId16"/>
    <p:sldId id="381" r:id="rId17"/>
    <p:sldId id="382" r:id="rId18"/>
    <p:sldId id="379" r:id="rId19"/>
    <p:sldId id="378" r:id="rId20"/>
    <p:sldId id="380" r:id="rId21"/>
    <p:sldId id="366" r:id="rId22"/>
    <p:sldId id="383" r:id="rId23"/>
    <p:sldId id="384" r:id="rId24"/>
    <p:sldId id="431" r:id="rId25"/>
    <p:sldId id="370" r:id="rId26"/>
    <p:sldId id="385" r:id="rId27"/>
    <p:sldId id="386" r:id="rId28"/>
    <p:sldId id="387" r:id="rId29"/>
    <p:sldId id="388" r:id="rId30"/>
    <p:sldId id="389" r:id="rId31"/>
    <p:sldId id="390" r:id="rId32"/>
    <p:sldId id="391" r:id="rId33"/>
    <p:sldId id="393" r:id="rId34"/>
    <p:sldId id="392"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9" r:id="rId50"/>
    <p:sldId id="408" r:id="rId51"/>
    <p:sldId id="410" r:id="rId52"/>
    <p:sldId id="411" r:id="rId53"/>
    <p:sldId id="412" r:id="rId54"/>
    <p:sldId id="413" r:id="rId55"/>
    <p:sldId id="414" r:id="rId56"/>
    <p:sldId id="415" r:id="rId57"/>
    <p:sldId id="416" r:id="rId58"/>
    <p:sldId id="417" r:id="rId59"/>
    <p:sldId id="418" r:id="rId60"/>
    <p:sldId id="419" r:id="rId61"/>
    <p:sldId id="420" r:id="rId62"/>
    <p:sldId id="421" r:id="rId63"/>
    <p:sldId id="422" r:id="rId64"/>
    <p:sldId id="423" r:id="rId65"/>
    <p:sldId id="424" r:id="rId66"/>
    <p:sldId id="425" r:id="rId67"/>
    <p:sldId id="426" r:id="rId68"/>
    <p:sldId id="428" r:id="rId69"/>
    <p:sldId id="427" r:id="rId70"/>
    <p:sldId id="429" r:id="rId71"/>
    <p:sldId id="430" r:id="rId72"/>
    <p:sldId id="26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16" d="100"/>
          <a:sy n="116" d="100"/>
        </p:scale>
        <p:origin x="389" y="9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26-04-2020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a:p>
        </p:txBody>
      </p:sp>
    </p:spTree>
    <p:extLst>
      <p:ext uri="{BB962C8B-B14F-4D97-AF65-F5344CB8AC3E}">
        <p14:creationId xmlns:p14="http://schemas.microsoft.com/office/powerpoint/2010/main" val="410354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RawTypesExample.java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19</a:t>
            </a:fld>
            <a:endParaRPr lang="en-IN"/>
          </a:p>
        </p:txBody>
      </p:sp>
    </p:spTree>
    <p:extLst>
      <p:ext uri="{BB962C8B-B14F-4D97-AF65-F5344CB8AC3E}">
        <p14:creationId xmlns:p14="http://schemas.microsoft.com/office/powerpoint/2010/main" val="109346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smtClean="0">
                <a:solidFill>
                  <a:schemeClr val="tx1"/>
                </a:solidFill>
                <a:latin typeface="+mn-lt"/>
                <a:ea typeface="+mn-ea"/>
                <a:cs typeface="+mn-cs"/>
              </a:rPr>
              <a:t>BoundedTypeParametersExample1.java</a:t>
            </a:r>
            <a:endParaRPr lang="en-GB"/>
          </a:p>
        </p:txBody>
      </p:sp>
      <p:sp>
        <p:nvSpPr>
          <p:cNvPr id="4" name="Slide Number Placeholder 3"/>
          <p:cNvSpPr>
            <a:spLocks noGrp="1"/>
          </p:cNvSpPr>
          <p:nvPr>
            <p:ph type="sldNum" sz="quarter" idx="10"/>
          </p:nvPr>
        </p:nvSpPr>
        <p:spPr/>
        <p:txBody>
          <a:bodyPr/>
          <a:lstStyle/>
          <a:p>
            <a:fld id="{EB8B6B8F-4498-4E9D-8DE1-125892E25737}" type="slidenum">
              <a:rPr lang="en-IN" smtClean="0"/>
              <a:t>21</a:t>
            </a:fld>
            <a:endParaRPr lang="en-IN"/>
          </a:p>
        </p:txBody>
      </p:sp>
    </p:spTree>
    <p:extLst>
      <p:ext uri="{BB962C8B-B14F-4D97-AF65-F5344CB8AC3E}">
        <p14:creationId xmlns:p14="http://schemas.microsoft.com/office/powerpoint/2010/main" val="139924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smtClean="0">
                <a:solidFill>
                  <a:schemeClr val="tx1"/>
                </a:solidFill>
                <a:latin typeface="+mn-lt"/>
                <a:ea typeface="+mn-ea"/>
                <a:cs typeface="+mn-cs"/>
              </a:rPr>
              <a:t>BoundedTypeParametersExample2.java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22</a:t>
            </a:fld>
            <a:endParaRPr lang="en-IN"/>
          </a:p>
        </p:txBody>
      </p:sp>
    </p:spTree>
    <p:extLst>
      <p:ext uri="{BB962C8B-B14F-4D97-AF65-F5344CB8AC3E}">
        <p14:creationId xmlns:p14="http://schemas.microsoft.com/office/powerpoint/2010/main" val="3593740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GenericMethodsWithBoundedTypes.java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24</a:t>
            </a:fld>
            <a:endParaRPr lang="en-IN"/>
          </a:p>
        </p:txBody>
      </p:sp>
    </p:spTree>
    <p:extLst>
      <p:ext uri="{BB962C8B-B14F-4D97-AF65-F5344CB8AC3E}">
        <p14:creationId xmlns:p14="http://schemas.microsoft.com/office/powerpoint/2010/main" val="2633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InheritanceAndSubtypesExample1.java, InheritanceAndSubtypesExample2.java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26</a:t>
            </a:fld>
            <a:endParaRPr lang="en-IN"/>
          </a:p>
        </p:txBody>
      </p:sp>
    </p:spTree>
    <p:extLst>
      <p:ext uri="{BB962C8B-B14F-4D97-AF65-F5344CB8AC3E}">
        <p14:creationId xmlns:p14="http://schemas.microsoft.com/office/powerpoint/2010/main" val="130199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27</a:t>
            </a:fld>
            <a:endParaRPr lang="en-IN"/>
          </a:p>
        </p:txBody>
      </p:sp>
    </p:spTree>
    <p:extLst>
      <p:ext uri="{BB962C8B-B14F-4D97-AF65-F5344CB8AC3E}">
        <p14:creationId xmlns:p14="http://schemas.microsoft.com/office/powerpoint/2010/main" val="139317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InheritanceAndSubtypesExample3.java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28</a:t>
            </a:fld>
            <a:endParaRPr lang="en-IN"/>
          </a:p>
        </p:txBody>
      </p:sp>
    </p:spTree>
    <p:extLst>
      <p:ext uri="{BB962C8B-B14F-4D97-AF65-F5344CB8AC3E}">
        <p14:creationId xmlns:p14="http://schemas.microsoft.com/office/powerpoint/2010/main" val="181830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TypeInferenceExample1.java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29</a:t>
            </a:fld>
            <a:endParaRPr lang="en-IN"/>
          </a:p>
        </p:txBody>
      </p:sp>
    </p:spTree>
    <p:extLst>
      <p:ext uri="{BB962C8B-B14F-4D97-AF65-F5344CB8AC3E}">
        <p14:creationId xmlns:p14="http://schemas.microsoft.com/office/powerpoint/2010/main" val="180211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TypeInferenceExample2.java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30</a:t>
            </a:fld>
            <a:endParaRPr lang="en-IN"/>
          </a:p>
        </p:txBody>
      </p:sp>
    </p:spTree>
    <p:extLst>
      <p:ext uri="{BB962C8B-B14F-4D97-AF65-F5344CB8AC3E}">
        <p14:creationId xmlns:p14="http://schemas.microsoft.com/office/powerpoint/2010/main" val="2837545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DiamondOperatorExample1.java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31</a:t>
            </a:fld>
            <a:endParaRPr lang="en-IN"/>
          </a:p>
        </p:txBody>
      </p:sp>
    </p:spTree>
    <p:extLst>
      <p:ext uri="{BB962C8B-B14F-4D97-AF65-F5344CB8AC3E}">
        <p14:creationId xmlns:p14="http://schemas.microsoft.com/office/powerpoint/2010/main" val="40684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TypeInferenceExample3.java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32</a:t>
            </a:fld>
            <a:endParaRPr lang="en-IN"/>
          </a:p>
        </p:txBody>
      </p:sp>
    </p:spTree>
    <p:extLst>
      <p:ext uri="{BB962C8B-B14F-4D97-AF65-F5344CB8AC3E}">
        <p14:creationId xmlns:p14="http://schemas.microsoft.com/office/powerpoint/2010/main" val="2962503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TargetTypesExample1.java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33</a:t>
            </a:fld>
            <a:endParaRPr lang="en-IN"/>
          </a:p>
        </p:txBody>
      </p:sp>
    </p:spTree>
    <p:extLst>
      <p:ext uri="{BB962C8B-B14F-4D97-AF65-F5344CB8AC3E}">
        <p14:creationId xmlns:p14="http://schemas.microsoft.com/office/powerpoint/2010/main" val="250491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GenericClassExample.java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GenericsWithCollectionsExample.java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a:p>
        </p:txBody>
      </p:sp>
    </p:spTree>
    <p:extLst>
      <p:ext uri="{BB962C8B-B14F-4D97-AF65-F5344CB8AC3E}">
        <p14:creationId xmlns:p14="http://schemas.microsoft.com/office/powerpoint/2010/main" val="306494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TypeParameterNamingConventionExample.java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11</a:t>
            </a:fld>
            <a:endParaRPr lang="en-IN"/>
          </a:p>
        </p:txBody>
      </p:sp>
    </p:spTree>
    <p:extLst>
      <p:ext uri="{BB962C8B-B14F-4D97-AF65-F5344CB8AC3E}">
        <p14:creationId xmlns:p14="http://schemas.microsoft.com/office/powerpoint/2010/main" val="30461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13</a:t>
            </a:fld>
            <a:endParaRPr lang="en-IN"/>
          </a:p>
        </p:txBody>
      </p:sp>
    </p:spTree>
    <p:extLst>
      <p:ext uri="{BB962C8B-B14F-4D97-AF65-F5344CB8AC3E}">
        <p14:creationId xmlns:p14="http://schemas.microsoft.com/office/powerpoint/2010/main" val="24125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15</a:t>
            </a:fld>
            <a:endParaRPr lang="en-IN"/>
          </a:p>
        </p:txBody>
      </p:sp>
    </p:spTree>
    <p:extLst>
      <p:ext uri="{BB962C8B-B14F-4D97-AF65-F5344CB8AC3E}">
        <p14:creationId xmlns:p14="http://schemas.microsoft.com/office/powerpoint/2010/main" val="12987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16</a:t>
            </a:fld>
            <a:endParaRPr lang="en-IN"/>
          </a:p>
        </p:txBody>
      </p:sp>
    </p:spTree>
    <p:extLst>
      <p:ext uri="{BB962C8B-B14F-4D97-AF65-F5344CB8AC3E}">
        <p14:creationId xmlns:p14="http://schemas.microsoft.com/office/powerpoint/2010/main" val="28007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latin typeface="+mn-lt"/>
                <a:ea typeface="+mn-ea"/>
                <a:cs typeface="+mn-cs"/>
              </a:rPr>
              <a:t>GenericMethodsExample1.java </a:t>
            </a:r>
            <a:r>
              <a:rPr lang="en-GB" sz="1200" u="none" kern="1200" dirty="0" smtClean="0">
                <a:solidFill>
                  <a:schemeClr val="tx1"/>
                </a:solidFill>
                <a:latin typeface="+mn-lt"/>
                <a:ea typeface="+mn-ea"/>
                <a:cs typeface="+mn-cs"/>
              </a:rPr>
              <a:t>  </a:t>
            </a:r>
            <a:r>
              <a:rPr lang="en-GB" sz="1200" b="1" u="none" kern="1200" dirty="0" smtClean="0">
                <a:solidFill>
                  <a:schemeClr val="tx1"/>
                </a:solidFill>
                <a:latin typeface="+mn-lt"/>
                <a:ea typeface="+mn-ea"/>
                <a:cs typeface="+mn-cs"/>
              </a:rPr>
              <a:t>,</a:t>
            </a:r>
            <a:r>
              <a:rPr lang="en-GB" sz="1200" kern="1200" dirty="0" smtClean="0">
                <a:solidFill>
                  <a:schemeClr val="tx1"/>
                </a:solidFill>
                <a:latin typeface="+mn-lt"/>
                <a:ea typeface="+mn-ea"/>
                <a:cs typeface="+mn-cs"/>
              </a:rPr>
              <a:t>  GenericStaticMethodsExample1.java</a:t>
            </a:r>
            <a:endParaRPr lang="en-GB" dirty="0" smtClean="0"/>
          </a:p>
        </p:txBody>
      </p:sp>
      <p:sp>
        <p:nvSpPr>
          <p:cNvPr id="4" name="Slide Number Placeholder 3"/>
          <p:cNvSpPr>
            <a:spLocks noGrp="1"/>
          </p:cNvSpPr>
          <p:nvPr>
            <p:ph type="sldNum" sz="quarter" idx="10"/>
          </p:nvPr>
        </p:nvSpPr>
        <p:spPr/>
        <p:txBody>
          <a:bodyPr/>
          <a:lstStyle/>
          <a:p>
            <a:fld id="{EB8B6B8F-4498-4E9D-8DE1-125892E25737}" type="slidenum">
              <a:rPr lang="en-IN" smtClean="0"/>
              <a:t>17</a:t>
            </a:fld>
            <a:endParaRPr lang="en-IN"/>
          </a:p>
        </p:txBody>
      </p:sp>
    </p:spTree>
    <p:extLst>
      <p:ext uri="{BB962C8B-B14F-4D97-AF65-F5344CB8AC3E}">
        <p14:creationId xmlns:p14="http://schemas.microsoft.com/office/powerpoint/2010/main" val="3480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26/04/2020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docs.oracle.com/javase/tutorial/java/generics/QandE/generics-answers.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a:t>
            </a:r>
            <a:r>
              <a:rPr lang="en-IN" dirty="0" smtClean="0"/>
              <a:t>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3" y="707366"/>
            <a:ext cx="10724091" cy="5658927"/>
          </a:xfrm>
        </p:spPr>
        <p:txBody>
          <a:bodyPr/>
          <a:lstStyle/>
          <a:p>
            <a:endParaRPr lang="en-GB" dirty="0" smtClean="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smtClean="0"/>
              <a:t>We </a:t>
            </a:r>
            <a:r>
              <a:rPr lang="en-IN" dirty="0"/>
              <a:t>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a:t>
            </a:r>
            <a:r>
              <a:rPr lang="en-IN" dirty="0" smtClean="0"/>
              <a:t>valid</a:t>
            </a:r>
          </a:p>
          <a:p>
            <a:pPr marL="285750" indent="-285750">
              <a:lnSpc>
                <a:spcPct val="150000"/>
              </a:lnSpc>
              <a:buFont typeface="Wingdings" panose="05000000000000000000" pitchFamily="2" charset="2"/>
              <a:buChar char="Ø"/>
            </a:pPr>
            <a:r>
              <a:rPr lang="en-GB" dirty="0" smtClean="0"/>
              <a:t>We can </a:t>
            </a:r>
            <a:r>
              <a:rPr lang="en-GB" dirty="0"/>
              <a:t>declare and use  multiple type parameters in the same way we do for a single type parameter we just have to make sure we use different identifiers for the different Type parameters for ex &lt;K,V</a:t>
            </a:r>
            <a:r>
              <a:rPr lang="en-GB" dirty="0" smtClean="0"/>
              <a:t>&gt;.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smtClean="0"/>
              <a:t>I</a:t>
            </a:r>
            <a:r>
              <a:rPr lang="en-US" altLang="en-US" sz="1400" b="1" dirty="0" smtClean="0" bmk=""/>
              <a:t>nvoking </a:t>
            </a:r>
            <a:r>
              <a:rPr lang="en-US" altLang="en-US" sz="1400" b="1" dirty="0" bmk=""/>
              <a:t>and Instantiating a Generic </a:t>
            </a:r>
            <a:r>
              <a:rPr lang="en-US" altLang="en-US" sz="1400" b="1" dirty="0" smtClean="0" bmk=""/>
              <a:t>Type</a:t>
            </a:r>
          </a:p>
          <a:p>
            <a:pPr marL="285750" indent="-285750">
              <a:lnSpc>
                <a:spcPct val="150000"/>
              </a:lnSpc>
              <a:buFont typeface="Wingdings" panose="05000000000000000000" pitchFamily="2" charset="2"/>
              <a:buChar char="Ø"/>
            </a:pPr>
            <a:r>
              <a:rPr lang="en-US" altLang="en-US" sz="1400" dirty="0" smtClean="0"/>
              <a:t>To </a:t>
            </a:r>
            <a:r>
              <a:rPr lang="en-US" altLang="en-US" sz="1400" dirty="0"/>
              <a:t>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smtClean="0"/>
              <a:t>      which </a:t>
            </a:r>
            <a:r>
              <a:rPr lang="en-US" altLang="en-US" sz="1400" dirty="0"/>
              <a:t>replaces T with some concrete value, such as </a:t>
            </a:r>
            <a:r>
              <a:rPr lang="en-US" altLang="en-US" sz="1400" dirty="0" smtClean="0"/>
              <a:t>Integer:</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a:t>
            </a:r>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a:t>
            </a:r>
            <a:r>
              <a:rPr lang="en-US" altLang="en-US" sz="1400" dirty="0" smtClean="0"/>
              <a:t>, but </a:t>
            </a:r>
            <a:r>
              <a:rPr lang="en-US" altLang="en-US" sz="1400" dirty="0"/>
              <a:t>instead of passing an argument to a method, you are passing a type argument — Integer in this case — to  </a:t>
            </a:r>
            <a:r>
              <a:rPr lang="en-US" altLang="en-US" sz="1400" dirty="0" smtClean="0"/>
              <a:t>the</a:t>
            </a:r>
            <a:r>
              <a:rPr lang="en-US" altLang="en-US" sz="1400" dirty="0"/>
              <a:t> Box class </a:t>
            </a:r>
            <a:r>
              <a:rPr lang="en-US" altLang="en-US" sz="1400" dirty="0" smtClean="0"/>
              <a:t>itself.</a:t>
            </a:r>
          </a:p>
          <a:p>
            <a:pPr marL="285750" indent="-285750">
              <a:lnSpc>
                <a:spcPct val="150000"/>
              </a:lnSpc>
              <a:buFont typeface="Wingdings" panose="05000000000000000000" pitchFamily="2" charset="2"/>
              <a:buChar char="Ø"/>
            </a:pPr>
            <a:r>
              <a:rPr lang="en-US" altLang="en-US" sz="1400" b="1" dirty="0"/>
              <a:t>The </a:t>
            </a:r>
            <a:r>
              <a:rPr lang="en-US" altLang="en-US" sz="1400" b="1" dirty="0" smtClean="0"/>
              <a:t>Diamond</a:t>
            </a:r>
          </a:p>
          <a:p>
            <a:pPr marL="285750" indent="-285750">
              <a:lnSpc>
                <a:spcPct val="150000"/>
              </a:lnSpc>
              <a:buFont typeface="Wingdings" panose="05000000000000000000" pitchFamily="2" charset="2"/>
              <a:buChar char="Ø"/>
            </a:pPr>
            <a:r>
              <a:rPr lang="en-US" altLang="en-US" sz="1400" dirty="0" smtClean="0"/>
              <a:t>In </a:t>
            </a:r>
            <a:r>
              <a:rPr lang="en-US" altLang="en-US" sz="1400" dirty="0"/>
              <a:t>Java SE 7 and later, you can replace the type arguments required to invoke the constructor of a generic class with an empty set of type arguments (&lt;&gt;) as long as the compiler can determine, or infer, the type arguments from the context. This pair of angle brackets, &lt;&gt;, is informally called the diamond. For example, you can create an instance of Box&lt;Integer&gt; with the following statement </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Box&lt;&gt;();</a:t>
            </a:r>
          </a:p>
          <a:p>
            <a:pPr marL="285750" fontAlgn="base">
              <a:lnSpc>
                <a:spcPct val="150000"/>
              </a:lnSpc>
              <a:buFont typeface="Wingdings" panose="05000000000000000000" pitchFamily="2" charset="2"/>
              <a:buChar char="Ø"/>
            </a:pPr>
            <a:r>
              <a:rPr lang="en-US" altLang="en-US" sz="1400" dirty="0"/>
              <a:t> Because a Java compiler can infer </a:t>
            </a:r>
            <a:r>
              <a:rPr lang="en-US" altLang="en-US" sz="1400" dirty="0" smtClean="0"/>
              <a:t>the</a:t>
            </a:r>
            <a:r>
              <a:rPr lang="en-US" altLang="en-US" sz="1400" dirty="0"/>
              <a:t> types from the declaration  Box&lt;Integer&gt; </a:t>
            </a:r>
            <a:r>
              <a:rPr lang="en-US" altLang="en-US" sz="1400" dirty="0" smtClean="0"/>
              <a:t>, the instantiation </a:t>
            </a:r>
            <a:r>
              <a:rPr lang="en-US" altLang="en-US" sz="1400" dirty="0"/>
              <a:t>statements can be </a:t>
            </a:r>
            <a:r>
              <a:rPr lang="en-US" altLang="en-US" sz="1400" dirty="0" smtClean="0"/>
              <a:t>   shortened </a:t>
            </a:r>
            <a:r>
              <a:rPr lang="en-US" altLang="en-US" sz="1400" dirty="0"/>
              <a:t>using diamond </a:t>
            </a:r>
            <a:r>
              <a:rPr lang="en-US" altLang="en-US" sz="1400" dirty="0" smtClean="0"/>
              <a:t>notation</a:t>
            </a:r>
            <a:r>
              <a:rPr lang="en-US" altLang="en-US" sz="1400" dirty="0"/>
              <a:t> </a:t>
            </a:r>
            <a:r>
              <a:rPr lang="en-US" altLang="en-US" sz="1400" dirty="0" smtClean="0"/>
              <a:t>and we do not need to specify type in </a:t>
            </a:r>
            <a:r>
              <a:rPr lang="en-US" altLang="en-US" sz="1400" dirty="0"/>
              <a:t>new Box</a:t>
            </a:r>
            <a:r>
              <a:rPr lang="en-US" altLang="en-US" sz="1400" dirty="0" smtClean="0"/>
              <a:t>&lt;&gt;();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a:t>
            </a:r>
            <a:r>
              <a:rPr lang="en-US" altLang="en-US" sz="1400" dirty="0" err="1"/>
              <a:t>OrderedPair</a:t>
            </a:r>
            <a:r>
              <a:rPr lang="en-US" altLang="en-US" sz="1400" dirty="0"/>
              <a:t>&lt;K, V&gt; example</a:t>
            </a:r>
          </a:p>
          <a:p>
            <a:pPr marL="685800" lvl="1" fontAlgn="base">
              <a:lnSpc>
                <a:spcPct val="150000"/>
              </a:lnSpc>
              <a:buFont typeface="Wingdings" panose="05000000000000000000" pitchFamily="2" charset="2"/>
              <a:buChar char="Ø"/>
            </a:pPr>
            <a:r>
              <a:rPr lang="en-US" altLang="en-US" sz="1400" dirty="0" err="1"/>
              <a:t>OrderedPair</a:t>
            </a:r>
            <a:r>
              <a:rPr lang="en-US" altLang="en-US" sz="1400" dirty="0"/>
              <a:t>&lt;String, Box&lt;Integer&gt;&gt; p = new </a:t>
            </a:r>
            <a:r>
              <a:rPr lang="en-US" altLang="en-US" sz="1400" dirty="0" err="1"/>
              <a:t>OrderedPair</a:t>
            </a:r>
            <a:r>
              <a:rPr lang="en-US" altLang="en-US" sz="1400" dirty="0"/>
              <a:t>&lt;&gt;("primes",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Methods</a:t>
            </a:r>
            <a:endParaRPr lang="en-GB" dirty="0"/>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a:t>
            </a:r>
            <a:r>
              <a:rPr lang="en-IN" sz="1400" dirty="0" smtClean="0"/>
              <a:t>t)</a:t>
            </a:r>
          </a:p>
          <a:p>
            <a:pPr lvl="1">
              <a:lnSpc>
                <a:spcPct val="150000"/>
              </a:lnSpc>
              <a:buFont typeface="Wingdings" panose="05000000000000000000" pitchFamily="2" charset="2"/>
              <a:buChar char="Ø"/>
            </a:pPr>
            <a:r>
              <a:rPr lang="en-IN" sz="1400" dirty="0" smtClean="0"/>
              <a:t>Now </a:t>
            </a:r>
            <a:r>
              <a:rPr lang="en-IN" sz="1400" dirty="0"/>
              <a:t>we can use this anywhere within the method</a:t>
            </a:r>
            <a:r>
              <a:rPr lang="en-IN" sz="1400" dirty="0" smtClean="0"/>
              <a:t>.</a:t>
            </a:r>
            <a:endParaRPr lang="en-IN" dirty="0" smtClean="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a:t>
            </a:r>
            <a:r>
              <a:rPr lang="en-US" altLang="en-US" sz="1400" dirty="0" err="1">
                <a:latin typeface="+mj-lt"/>
              </a:rPr>
              <a:t>Util</a:t>
            </a:r>
            <a:r>
              <a:rPr lang="en-US" altLang="en-US" sz="1400" dirty="0">
                <a:latin typeface="+mj-lt"/>
              </a:rPr>
              <a:t>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a:t>
            </a:r>
            <a:r>
              <a:rPr lang="en-US" altLang="en-US" sz="1200" dirty="0" err="1">
                <a:latin typeface="+mj-lt"/>
              </a:rPr>
              <a:t>Util</a:t>
            </a:r>
            <a:r>
              <a:rPr lang="en-US" altLang="en-US" sz="1200" dirty="0">
                <a:latin typeface="+mj-lt"/>
              </a:rPr>
              <a:t> { </a:t>
            </a:r>
            <a:endParaRPr lang="en-US" altLang="en-US" sz="12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static &lt;K, V&gt; </a:t>
            </a:r>
            <a:r>
              <a:rPr lang="en-US" altLang="en-US" sz="1000" dirty="0" err="1">
                <a:latin typeface="+mj-lt"/>
              </a:rPr>
              <a:t>boolean</a:t>
            </a:r>
            <a:r>
              <a:rPr lang="en-US" altLang="en-US" sz="1000" dirty="0">
                <a:latin typeface="+mj-lt"/>
              </a:rPr>
              <a:t> compare(Pair&lt;K, V&gt; p1, Pair&lt;K, V&gt; p2)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return p1.getKey().equals(p2.getKey()) &amp;&amp; p1.getValue().equals(p2.getValue()); }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class Pair&lt;K, V&gt;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private </a:t>
            </a:r>
            <a:r>
              <a:rPr lang="en-US" altLang="en-US" sz="1000" dirty="0">
                <a:latin typeface="+mj-lt"/>
              </a:rPr>
              <a:t>K key; private V value</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Pair(K key, V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err="1" smtClean="0">
                <a:latin typeface="+mj-lt"/>
              </a:rPr>
              <a:t>this.key</a:t>
            </a:r>
            <a:r>
              <a:rPr lang="en-US" altLang="en-US" sz="1000" dirty="0" smtClean="0">
                <a:latin typeface="+mj-lt"/>
              </a:rPr>
              <a:t> </a:t>
            </a:r>
            <a:r>
              <a:rPr lang="en-US" altLang="en-US" sz="1000" dirty="0">
                <a:latin typeface="+mj-lt"/>
              </a:rPr>
              <a:t>= key;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setKey</a:t>
            </a:r>
            <a:r>
              <a:rPr lang="en-US" altLang="en-US" sz="1000" dirty="0">
                <a:latin typeface="+mj-lt"/>
              </a:rPr>
              <a:t>(K key) { </a:t>
            </a:r>
            <a:r>
              <a:rPr lang="en-US" altLang="en-US" sz="1000" dirty="0" err="1">
                <a:latin typeface="+mj-lt"/>
              </a:rPr>
              <a:t>this.key</a:t>
            </a:r>
            <a:r>
              <a:rPr lang="en-US" altLang="en-US" sz="1000" dirty="0">
                <a:latin typeface="+mj-lt"/>
              </a:rPr>
              <a:t> =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setValue</a:t>
            </a:r>
            <a:r>
              <a:rPr lang="en-US" altLang="en-US" sz="1000" dirty="0">
                <a:latin typeface="+mj-lt"/>
              </a:rPr>
              <a:t>(V value) {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K </a:t>
            </a:r>
            <a:r>
              <a:rPr lang="en-US" altLang="en-US" sz="1000" dirty="0" err="1">
                <a:latin typeface="+mj-lt"/>
              </a:rPr>
              <a:t>getKey</a:t>
            </a:r>
            <a:r>
              <a:rPr lang="en-US" altLang="en-US" sz="1000" dirty="0">
                <a:latin typeface="+mj-lt"/>
              </a:rPr>
              <a:t>() { return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 </a:t>
            </a:r>
            <a:r>
              <a:rPr lang="en-US" altLang="en-US" sz="1000" dirty="0" err="1">
                <a:latin typeface="+mj-lt"/>
              </a:rPr>
              <a:t>getValue</a:t>
            </a:r>
            <a:r>
              <a:rPr lang="en-US" altLang="en-US" sz="1000" dirty="0">
                <a:latin typeface="+mj-lt"/>
              </a:rPr>
              <a:t>() { return value; } } </a:t>
            </a:r>
          </a:p>
        </p:txBody>
      </p:sp>
    </p:spTree>
    <p:extLst>
      <p:ext uri="{BB962C8B-B14F-4D97-AF65-F5344CB8AC3E}">
        <p14:creationId xmlns:p14="http://schemas.microsoft.com/office/powerpoint/2010/main" val="3996700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Pair&lt;Integer</a:t>
            </a:r>
            <a:r>
              <a:rPr lang="en-US" altLang="en-US" sz="1200" dirty="0">
                <a:latin typeface="+mj-lt"/>
              </a:rPr>
              <a:t>, String&gt; p2 = new Pair&lt;&gt;(2, "pear");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err="1" smtClean="0">
                <a:latin typeface="+mj-lt"/>
              </a:rPr>
              <a:t>boolean</a:t>
            </a:r>
            <a:r>
              <a:rPr lang="en-US" altLang="en-US" sz="1200" dirty="0" smtClean="0">
                <a:latin typeface="+mj-lt"/>
              </a:rPr>
              <a:t> </a:t>
            </a:r>
            <a:r>
              <a:rPr lang="en-US" altLang="en-US" sz="1200" dirty="0">
                <a:latin typeface="+mj-lt"/>
              </a:rPr>
              <a:t>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Pair&lt;Integer</a:t>
            </a:r>
            <a:r>
              <a:rPr lang="en-US" altLang="en-US" sz="1400" dirty="0">
                <a:latin typeface="+mj-lt"/>
              </a:rPr>
              <a:t>, String&gt; p2 = new Pair&lt;&gt;(2, "pear");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err="1" smtClean="0">
                <a:latin typeface="+mj-lt"/>
              </a:rPr>
              <a:t>boolean</a:t>
            </a:r>
            <a:r>
              <a:rPr lang="en-US" altLang="en-US" sz="1400" dirty="0" smtClean="0">
                <a:latin typeface="+mj-lt"/>
              </a:rPr>
              <a:t> </a:t>
            </a:r>
            <a:r>
              <a:rPr lang="en-US" altLang="en-US" sz="1400" dirty="0">
                <a:latin typeface="+mj-lt"/>
              </a:rPr>
              <a:t>same = </a:t>
            </a:r>
            <a:r>
              <a:rPr lang="en-US" altLang="en-US" sz="1400" dirty="0" err="1">
                <a:latin typeface="+mj-lt"/>
              </a:rPr>
              <a:t>Util.compare</a:t>
            </a:r>
            <a:r>
              <a:rPr lang="en-US" altLang="en-US" sz="1400" dirty="0">
                <a:latin typeface="+mj-lt"/>
              </a:rPr>
              <a:t>(p1,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346295"/>
          </a:xfrm>
        </p:spPr>
        <p:txBody>
          <a:bodyPr/>
          <a:lstStyle/>
          <a:p>
            <a:r>
              <a:rPr lang="en-GB" sz="2000" dirty="0" smtClean="0"/>
              <a:t>Raw Types</a:t>
            </a:r>
            <a:endParaRPr lang="en-GB" sz="2000" dirty="0"/>
          </a:p>
        </p:txBody>
      </p:sp>
      <p:sp>
        <p:nvSpPr>
          <p:cNvPr id="4" name="Rectangle 1"/>
          <p:cNvSpPr>
            <a:spLocks noGrp="1" noChangeArrowheads="1"/>
          </p:cNvSpPr>
          <p:nvPr>
            <p:ph idx="1"/>
          </p:nvPr>
        </p:nvSpPr>
        <p:spPr bwMode="auto">
          <a:xfrm>
            <a:off x="425969" y="346295"/>
            <a:ext cx="11766031" cy="619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A</a:t>
            </a:r>
            <a:r>
              <a:rPr lang="en-US" altLang="en-US" sz="1300" b="1" dirty="0">
                <a:latin typeface="+mj-lt"/>
              </a:rPr>
              <a:t> raw type is the name of a generic class or interface without any type arguments. 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r>
              <a:rPr lang="en-US" altLang="en-US" sz="1100" b="1" dirty="0" smtClean="0">
                <a:latin typeface="+mj-lt"/>
              </a:rPr>
              <a:t>{</a:t>
            </a:r>
          </a:p>
          <a:p>
            <a:pPr marL="400050" lvl="1" indent="0" eaLnBrk="1" hangingPunct="1">
              <a:lnSpc>
                <a:spcPct val="130000"/>
              </a:lnSpc>
              <a:spcBef>
                <a:spcPts val="1000"/>
              </a:spcBef>
              <a:spcAft>
                <a:spcPts val="0"/>
              </a:spcAft>
              <a:buNone/>
            </a:pPr>
            <a:r>
              <a:rPr lang="en-US" altLang="en-US" sz="1100" b="1" dirty="0" smtClean="0">
                <a:latin typeface="+mj-lt"/>
              </a:rPr>
              <a:t>            </a:t>
            </a:r>
            <a:r>
              <a:rPr lang="en-US" altLang="en-US" sz="1100" b="1" dirty="0">
                <a:latin typeface="+mj-lt"/>
              </a:rPr>
              <a:t>public void set(T t) { </a:t>
            </a:r>
            <a:r>
              <a:rPr lang="en-US" altLang="en-US" sz="1100" b="1" dirty="0" smtClean="0">
                <a:latin typeface="+mj-lt"/>
              </a:rPr>
              <a:t>  /* </a:t>
            </a:r>
            <a:r>
              <a:rPr lang="en-US" altLang="en-US" sz="1100" b="1" dirty="0">
                <a:latin typeface="+mj-lt"/>
              </a:rPr>
              <a:t>... */ } </a:t>
            </a:r>
            <a:endParaRPr lang="en-US" altLang="en-US" sz="1100" b="1" dirty="0" smtClean="0">
              <a:latin typeface="+mj-lt"/>
            </a:endParaRPr>
          </a:p>
          <a:p>
            <a:pPr marL="400050" lvl="1" indent="0" eaLnBrk="1" hangingPunct="1">
              <a:lnSpc>
                <a:spcPct val="130000"/>
              </a:lnSpc>
              <a:spcBef>
                <a:spcPts val="1000"/>
              </a:spcBef>
              <a:spcAft>
                <a:spcPts val="0"/>
              </a:spcAft>
              <a:buNone/>
            </a:pPr>
            <a:r>
              <a:rPr lang="en-US" altLang="en-US" sz="1100" b="1" dirty="0" smtClean="0">
                <a:latin typeface="+mj-lt"/>
              </a:rPr>
              <a:t>       } </a:t>
            </a:r>
            <a:endParaRPr lang="en-US" altLang="en-US" sz="11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a:t>
            </a:r>
            <a:r>
              <a:rPr lang="en-US" altLang="en-US" sz="1100" b="1" dirty="0" err="1">
                <a:latin typeface="+mj-lt"/>
              </a:rPr>
              <a:t>intBox</a:t>
            </a:r>
            <a:r>
              <a:rPr lang="en-US" altLang="en-US" sz="1100" b="1" dirty="0">
                <a:latin typeface="+mj-lt"/>
              </a:rPr>
              <a:t>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When using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raw </a:t>
            </a:r>
            <a:r>
              <a:rPr lang="en-US" altLang="en-US" sz="1300" b="1" dirty="0">
                <a:latin typeface="+mj-lt"/>
              </a:rPr>
              <a:t>types, you essentially get pre-generics behavior — a Box gives you Objects.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For </a:t>
            </a:r>
            <a:r>
              <a:rPr lang="en-US" altLang="en-US" sz="1300" b="1" dirty="0">
                <a:latin typeface="+mj-lt"/>
              </a:rPr>
              <a:t>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 </a:t>
            </a:r>
            <a:r>
              <a:rPr lang="en-US" altLang="en-US" sz="1100" b="1" dirty="0" err="1">
                <a:latin typeface="+mj-lt"/>
              </a:rPr>
              <a:t>rawBox</a:t>
            </a:r>
            <a:r>
              <a:rPr lang="en-US" altLang="en-US" sz="1100" b="1" dirty="0">
                <a:latin typeface="+mj-lt"/>
              </a:rPr>
              <a:t> is a raw type of Box&lt;T&gt;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Box&lt;Integer</a:t>
            </a:r>
            <a:r>
              <a:rPr lang="en-US" altLang="en-US" sz="1100" b="1" dirty="0">
                <a:latin typeface="+mj-lt"/>
              </a:rPr>
              <a:t>&gt; </a:t>
            </a:r>
            <a:r>
              <a:rPr lang="en-US" altLang="en-US" sz="1100" b="1" dirty="0" err="1">
                <a:latin typeface="+mj-lt"/>
              </a:rPr>
              <a:t>intBox</a:t>
            </a:r>
            <a:r>
              <a:rPr lang="en-US" altLang="en-US" sz="1100" b="1" dirty="0">
                <a:latin typeface="+mj-lt"/>
              </a:rPr>
              <a:t> = </a:t>
            </a:r>
            <a:r>
              <a:rPr lang="en-US" altLang="en-US" sz="1100" b="1" dirty="0" err="1">
                <a:latin typeface="+mj-lt"/>
              </a:rPr>
              <a:t>rawBox</a:t>
            </a:r>
            <a:r>
              <a:rPr lang="en-US" altLang="en-US" sz="1100" b="1" dirty="0">
                <a:latin typeface="+mj-lt"/>
              </a:rPr>
              <a:t>; // warning: unchecked conversion </a:t>
            </a:r>
          </a:p>
        </p:txBody>
      </p:sp>
    </p:spTree>
    <p:extLst>
      <p:ext uri="{BB962C8B-B14F-4D97-AF65-F5344CB8AC3E}">
        <p14:creationId xmlns:p14="http://schemas.microsoft.com/office/powerpoint/2010/main" val="488993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Cont..</a:t>
            </a:r>
            <a:endParaRPr lang="en-GB" sz="3600" dirty="0"/>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You </a:t>
            </a:r>
            <a:r>
              <a:rPr lang="en-US" altLang="en-US" sz="1300" b="1" dirty="0">
                <a:latin typeface="+mj-lt"/>
              </a:rPr>
              <a:t>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err="1" smtClean="0">
                <a:latin typeface="+mj-lt"/>
              </a:rPr>
              <a:t>rawBox.set</a:t>
            </a:r>
            <a:r>
              <a:rPr lang="en-US" altLang="en-US" sz="1100" b="1" dirty="0" smtClean="0">
                <a:latin typeface="+mj-lt"/>
              </a:rPr>
              <a:t>(8</a:t>
            </a:r>
            <a:r>
              <a:rPr lang="en-US" altLang="en-US" sz="1100" b="1" dirty="0">
                <a:latin typeface="+mj-lt"/>
              </a:rPr>
              <a:t>);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Therefore, you should avoid using </a:t>
            </a:r>
            <a:r>
              <a:rPr lang="en-US" altLang="en-US" sz="1300" b="1" dirty="0" smtClean="0">
                <a:latin typeface="+mj-lt"/>
              </a:rPr>
              <a:t>raw </a:t>
            </a:r>
            <a:r>
              <a:rPr lang="en-US" altLang="en-US" sz="1300" b="1" dirty="0">
                <a:latin typeface="+mj-lt"/>
              </a:rPr>
              <a:t>types</a:t>
            </a:r>
            <a:r>
              <a:rPr lang="en-US" altLang="en-US" sz="1300" b="1" dirty="0" smtClean="0">
                <a:latin typeface="+mj-lt"/>
              </a:rPr>
              <a:t>.</a:t>
            </a:r>
            <a:endParaRPr lang="en-US" altLang="en-US" sz="1300" b="1" dirty="0">
              <a:latin typeface="+mj-lt"/>
            </a:endParaRPr>
          </a:p>
        </p:txBody>
      </p:sp>
    </p:spTree>
    <p:extLst>
      <p:ext uri="{BB962C8B-B14F-4D97-AF65-F5344CB8AC3E}">
        <p14:creationId xmlns:p14="http://schemas.microsoft.com/office/powerpoint/2010/main" val="1865982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a:t>
            </a:r>
            <a:r>
              <a:rPr lang="en-IN" dirty="0" smtClean="0"/>
              <a:t>-:Problem Illustration</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 Unchecked Error Messages</a:t>
            </a:r>
            <a:endParaRPr lang="en-GB" sz="3600" dirty="0"/>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smtClean="0">
                <a:latin typeface="+mj-lt"/>
              </a:rPr>
              <a:t>Unchecked </a:t>
            </a:r>
            <a:r>
              <a:rPr lang="en-US" altLang="en-US" sz="1600" b="1" u="sng" dirty="0">
                <a:latin typeface="+mj-lt"/>
              </a:rPr>
              <a:t>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When mixing </a:t>
            </a:r>
            <a:r>
              <a:rPr lang="en-US" altLang="en-US" sz="1300" b="1" dirty="0">
                <a:latin typeface="+mj-lt"/>
              </a:rPr>
              <a:t>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Note</a:t>
            </a:r>
            <a:r>
              <a:rPr lang="en-US" altLang="en-US" sz="1100" b="1" dirty="0">
                <a:latin typeface="+mj-lt"/>
              </a:rPr>
              <a:t>: Recompile with -</a:t>
            </a:r>
            <a:r>
              <a:rPr lang="en-US" altLang="en-US" sz="1100" b="1" dirty="0" err="1">
                <a:latin typeface="+mj-lt"/>
              </a:rPr>
              <a:t>Xlint:unchecked</a:t>
            </a:r>
            <a:r>
              <a:rPr lang="en-US" altLang="en-US" sz="1100" b="1" dirty="0">
                <a:latin typeface="+mj-lt"/>
              </a:rPr>
              <a:t>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a:t>
            </a:r>
            <a:r>
              <a:rPr lang="en-US" altLang="en-US" sz="1100" b="1" dirty="0" err="1">
                <a:latin typeface="+mj-lt"/>
              </a:rPr>
              <a:t>WarningDemo</a:t>
            </a:r>
            <a:r>
              <a:rPr lang="en-US" altLang="en-US" sz="1100" b="1" dirty="0">
                <a:latin typeface="+mj-lt"/>
              </a:rPr>
              <a:t> { </a:t>
            </a:r>
            <a:endParaRPr lang="en-US" altLang="en-US" sz="11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public </a:t>
            </a:r>
            <a:r>
              <a:rPr lang="en-US" altLang="en-US" sz="900" b="1" dirty="0">
                <a:latin typeface="+mj-lt"/>
              </a:rPr>
              <a:t>static void main(String[] </a:t>
            </a:r>
            <a:r>
              <a:rPr lang="en-US" altLang="en-US" sz="900" b="1" dirty="0" err="1">
                <a:latin typeface="+mj-lt"/>
              </a:rPr>
              <a:t>args</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Box&lt;Integer</a:t>
            </a:r>
            <a:r>
              <a:rPr lang="en-US" altLang="en-US" sz="900" b="1" dirty="0">
                <a:latin typeface="+mj-lt"/>
              </a:rPr>
              <a:t>&gt; bi</a:t>
            </a:r>
            <a:r>
              <a:rPr lang="en-US" altLang="en-US" sz="900" b="1" dirty="0" smtClean="0">
                <a:latin typeface="+mj-lt"/>
              </a:rPr>
              <a:t>;</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bi = </a:t>
            </a:r>
            <a:r>
              <a:rPr lang="en-US" altLang="en-US" sz="900" b="1" dirty="0" err="1">
                <a:latin typeface="+mj-lt"/>
              </a:rPr>
              <a:t>createBox</a:t>
            </a:r>
            <a:r>
              <a:rPr lang="en-US" altLang="en-US" sz="900" b="1" dirty="0" smtClean="0">
                <a:latin typeface="+mj-lt"/>
              </a:rPr>
              <a:t>(); }</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static Box </a:t>
            </a:r>
            <a:r>
              <a:rPr lang="en-US" altLang="en-US" sz="900" b="1" dirty="0" err="1">
                <a:latin typeface="+mj-lt"/>
              </a:rPr>
              <a:t>createBox</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return </a:t>
            </a:r>
            <a:r>
              <a:rPr lang="en-US" altLang="en-US" sz="900" b="1" dirty="0">
                <a:latin typeface="+mj-lt"/>
              </a:rPr>
              <a:t>new Box(); } </a:t>
            </a:r>
            <a:r>
              <a:rPr lang="en-US" altLang="en-US" sz="900" b="1" dirty="0" smtClean="0">
                <a:latin typeface="+mj-lt"/>
              </a:rPr>
              <a:t>} </a:t>
            </a:r>
            <a:endParaRPr lang="en-US" altLang="en-US" sz="9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a:t>
            </a:r>
            <a:r>
              <a:rPr lang="en-US" altLang="en-US" sz="1300" b="1" dirty="0" err="1">
                <a:latin typeface="+mj-lt"/>
              </a:rPr>
              <a:t>Xlint:unchecked</a:t>
            </a:r>
            <a:r>
              <a:rPr lang="en-US" altLang="en-US" sz="1300" b="1" dirty="0">
                <a:latin typeface="+mj-lt"/>
              </a:rPr>
              <a:t>.</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a:t>
            </a:r>
            <a:r>
              <a:rPr lang="en-US" altLang="en-US" sz="1300" b="1" dirty="0" err="1">
                <a:latin typeface="+mj-lt"/>
              </a:rPr>
              <a:t>Xlint:unchecked</a:t>
            </a:r>
            <a:r>
              <a:rPr lang="en-US" altLang="en-US" sz="1300" b="1" dirty="0">
                <a:latin typeface="+mj-lt"/>
              </a:rPr>
              <a:t>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a:t>
            </a:r>
            <a:r>
              <a:rPr lang="en-US" altLang="en-US" sz="1300" b="1" dirty="0" err="1">
                <a:latin typeface="+mj-lt"/>
              </a:rPr>
              <a:t>java.lang.Integer</a:t>
            </a:r>
            <a:r>
              <a:rPr lang="en-US" altLang="en-US" sz="1300" b="1" dirty="0">
                <a:latin typeface="+mj-lt"/>
              </a:rPr>
              <a:t>&gt; bi = </a:t>
            </a:r>
            <a:r>
              <a:rPr lang="en-US" altLang="en-US" sz="1300" b="1" dirty="0" err="1">
                <a:latin typeface="+mj-lt"/>
              </a:rPr>
              <a:t>createBox</a:t>
            </a:r>
            <a:r>
              <a:rPr lang="en-US" altLang="en-US" sz="1300" b="1" dirty="0">
                <a:latin typeface="+mj-lt"/>
              </a:rPr>
              <a: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a:t>
            </a:r>
            <a:r>
              <a:rPr lang="en-US" altLang="en-US" sz="1300" b="1" dirty="0" err="1">
                <a:latin typeface="+mj-lt"/>
              </a:rPr>
              <a:t>Xlint</a:t>
            </a:r>
            <a:r>
              <a:rPr lang="en-US" altLang="en-US" sz="1300" b="1" dirty="0">
                <a:latin typeface="+mj-lt"/>
              </a:rPr>
              <a:t>:-unchecked flag. The @</a:t>
            </a:r>
            <a:r>
              <a:rPr lang="en-US" altLang="en-US" sz="1300" b="1" dirty="0" err="1">
                <a:latin typeface="+mj-lt"/>
              </a:rPr>
              <a:t>SuppressWarnings</a:t>
            </a:r>
            <a:r>
              <a:rPr lang="en-US" altLang="en-US" sz="1300" b="1" dirty="0">
                <a:latin typeface="+mj-lt"/>
              </a:rPr>
              <a:t>("unchecked") annotation suppresses unchecked warnings</a:t>
            </a:r>
          </a:p>
        </p:txBody>
      </p:sp>
    </p:spTree>
    <p:extLst>
      <p:ext uri="{BB962C8B-B14F-4D97-AF65-F5344CB8AC3E}">
        <p14:creationId xmlns:p14="http://schemas.microsoft.com/office/powerpoint/2010/main" val="4170126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578657" y="1124130"/>
            <a:ext cx="11409891" cy="5526650"/>
          </a:xfrm>
        </p:spPr>
        <p:txBody>
          <a:bodyPr>
            <a:normAutofit/>
          </a:bodyPr>
          <a:lstStyle/>
          <a:p>
            <a:r>
              <a:rPr lang="en-IN" sz="1400" dirty="0"/>
              <a:t>We may want to restrict the types that can be used as type arguments in a parameterized </a:t>
            </a:r>
            <a:r>
              <a:rPr lang="en-IN" sz="1400" dirty="0" smtClean="0"/>
              <a:t>type. For </a:t>
            </a:r>
            <a:r>
              <a:rPr lang="en-IN" sz="1400" dirty="0"/>
              <a:t>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smtClean="0"/>
              <a:t>If </a:t>
            </a:r>
            <a:r>
              <a:rPr lang="en-IN" sz="1400" dirty="0"/>
              <a:t>we define a Generic class and specify operations in its methods which are applicable only on particular type of data we need to restrict the type parameter to be either of that type or its subclass using extends keyword</a:t>
            </a:r>
            <a:r>
              <a:rPr lang="en-IN" sz="1400" dirty="0" smtClean="0"/>
              <a:t>.</a:t>
            </a:r>
          </a:p>
          <a:p>
            <a:pPr marL="285750" indent="-285750">
              <a:lnSpc>
                <a:spcPct val="150000"/>
              </a:lnSpc>
              <a:buFont typeface="Wingdings" panose="05000000000000000000" pitchFamily="2" charset="2"/>
              <a:buChar char="Ø"/>
            </a:pPr>
            <a:r>
              <a:rPr lang="en-IN" sz="1400" dirty="0"/>
              <a:t>This </a:t>
            </a:r>
            <a:r>
              <a:rPr lang="en-IN" sz="1400" dirty="0" smtClean="0"/>
              <a:t>is the concept of bounded </a:t>
            </a:r>
            <a:r>
              <a:rPr lang="en-IN" sz="1400" dirty="0"/>
              <a:t>type parameters </a:t>
            </a:r>
            <a:r>
              <a:rPr lang="en-IN" sz="1400" dirty="0" smtClean="0"/>
              <a:t>.</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a:t>
            </a:r>
            <a:r>
              <a:rPr lang="en-US" altLang="en-US" sz="1400" dirty="0" smtClean="0"/>
              <a:t>for example </a:t>
            </a:r>
            <a:r>
              <a:rPr lang="en-US" altLang="en-US" sz="1400" dirty="0"/>
              <a:t>is Number. 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smtClean="0"/>
              <a:t>Syntax is &lt;T extends </a:t>
            </a:r>
            <a:r>
              <a:rPr lang="en-IN" sz="1400" dirty="0" err="1" smtClean="0"/>
              <a:t>SuperClassName</a:t>
            </a:r>
            <a:r>
              <a:rPr lang="en-IN" sz="1400" dirty="0" smtClean="0"/>
              <a:t>&gt;.</a:t>
            </a:r>
            <a:r>
              <a:rPr lang="en-IN" dirty="0"/>
              <a:t> </a:t>
            </a:r>
            <a:r>
              <a:rPr lang="en-IN" sz="1400" dirty="0"/>
              <a:t>This specifies that T can only be replaced by </a:t>
            </a:r>
            <a:r>
              <a:rPr lang="en-IN" sz="1400" dirty="0" err="1"/>
              <a:t>superClassName</a:t>
            </a:r>
            <a:r>
              <a:rPr lang="en-IN" sz="1400" dirty="0"/>
              <a:t>, or subclasses of </a:t>
            </a:r>
            <a:r>
              <a:rPr lang="en-IN" sz="1400" dirty="0" err="1"/>
              <a:t>superClassName</a:t>
            </a:r>
            <a:r>
              <a:rPr lang="en-IN" sz="1400" dirty="0"/>
              <a:t>. Thus, superclass defines an inclusive, upper </a:t>
            </a:r>
            <a:r>
              <a:rPr lang="en-IN" sz="1400" dirty="0" smtClean="0"/>
              <a:t>limit.</a:t>
            </a:r>
            <a:endParaRPr lang="en-IN" sz="1400" dirty="0"/>
          </a:p>
          <a:p>
            <a:pPr marL="285750" indent="-285750">
              <a:lnSpc>
                <a:spcPct val="150000"/>
              </a:lnSpc>
              <a:buFont typeface="Wingdings" panose="05000000000000000000" pitchFamily="2" charset="2"/>
              <a:buChar char="Ø"/>
            </a:pPr>
            <a:r>
              <a:rPr lang="en-IN" sz="1400" dirty="0" smtClean="0"/>
              <a:t> For </a:t>
            </a:r>
            <a:r>
              <a:rPr lang="en-IN" sz="1400" dirty="0"/>
              <a:t>example class Test&lt;T extends Number</a:t>
            </a:r>
            <a:r>
              <a:rPr lang="en-IN" sz="1400" dirty="0" smtClean="0"/>
              <a:t>&gt; we can create class Test with either Number or its child classes as Type arguments.</a:t>
            </a:r>
            <a:endParaRPr lang="en-IN" sz="1400" dirty="0"/>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smtClean="0"/>
          </a:p>
          <a:p>
            <a:endParaRPr lang="en-GB" dirty="0"/>
          </a:p>
        </p:txBody>
      </p:sp>
    </p:spTree>
    <p:extLst>
      <p:ext uri="{BB962C8B-B14F-4D97-AF65-F5344CB8AC3E}">
        <p14:creationId xmlns:p14="http://schemas.microsoft.com/office/powerpoint/2010/main" val="2832434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smtClean="0"/>
              <a:t>The </a:t>
            </a:r>
            <a:r>
              <a:rPr lang="en-IN" sz="1400" dirty="0"/>
              <a:t>type parameter can have single or multiple </a:t>
            </a:r>
            <a:r>
              <a:rPr lang="en-IN" sz="1400" dirty="0" smtClean="0"/>
              <a:t>bounds </a:t>
            </a:r>
            <a:r>
              <a:rPr lang="en-IN" sz="1400" dirty="0" err="1" smtClean="0"/>
              <a:t>ie</a:t>
            </a:r>
            <a:r>
              <a:rPr lang="en-IN" sz="1400" dirty="0" smtClean="0"/>
              <a:t> we </a:t>
            </a:r>
            <a:r>
              <a:rPr lang="en-IN" sz="1400" dirty="0"/>
              <a:t>can </a:t>
            </a:r>
            <a:r>
              <a:rPr lang="en-IN" sz="1400" dirty="0" smtClean="0"/>
              <a:t>use </a:t>
            </a:r>
            <a:r>
              <a:rPr lang="en-IN" sz="1400" dirty="0"/>
              <a:t>a combination as bounded type parameter </a:t>
            </a:r>
            <a:endParaRPr lang="en-IN" sz="1400" dirty="0" smtClean="0"/>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smtClean="0"/>
          </a:p>
          <a:p>
            <a:pPr marL="285750" indent="-285750">
              <a:lnSpc>
                <a:spcPct val="150000"/>
              </a:lnSpc>
              <a:buFont typeface="Wingdings" panose="05000000000000000000" pitchFamily="2" charset="2"/>
              <a:buChar char="Ø"/>
            </a:pPr>
            <a:r>
              <a:rPr lang="en-IN" sz="1400" dirty="0" smtClean="0"/>
              <a:t>For example:</a:t>
            </a:r>
            <a:endParaRPr lang="en-IN" sz="1400" dirty="0"/>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a:t>
            </a:r>
            <a:r>
              <a:rPr lang="en-IN" sz="1400" dirty="0" smtClean="0"/>
              <a:t>&gt;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a:t>
            </a:r>
            <a:r>
              <a:rPr lang="en-IN" sz="1400" b="1" dirty="0"/>
              <a:t>invalid</a:t>
            </a:r>
            <a:r>
              <a:rPr lang="en-IN" sz="1400" dirty="0"/>
              <a:t> because whenever we use class and interface we have to specify class first </a:t>
            </a:r>
            <a:r>
              <a:rPr lang="en-IN" sz="1400" dirty="0" smtClean="0"/>
              <a:t>so </a:t>
            </a:r>
            <a:r>
              <a:rPr lang="en-IN" sz="1400" dirty="0"/>
              <a:t>Class Test&lt;T extends Number &amp; Runnable &gt; </a:t>
            </a:r>
            <a:r>
              <a:rPr lang="en-IN" sz="1400" dirty="0" smtClean="0"/>
              <a:t> is </a:t>
            </a:r>
            <a:r>
              <a:rPr lang="en-IN" sz="1400" b="1" dirty="0"/>
              <a:t>valid</a:t>
            </a:r>
          </a:p>
          <a:p>
            <a:pPr lvl="1">
              <a:lnSpc>
                <a:spcPct val="150000"/>
              </a:lnSpc>
              <a:buFont typeface="Wingdings" panose="05000000000000000000" pitchFamily="2" charset="2"/>
              <a:buChar char="Ø"/>
            </a:pPr>
            <a:r>
              <a:rPr lang="en-IN" sz="1400" dirty="0"/>
              <a:t>Class Test&lt;T extends Number and Thread&gt; is </a:t>
            </a:r>
            <a:r>
              <a:rPr lang="en-IN" sz="1400" b="1" dirty="0"/>
              <a:t>invalid</a:t>
            </a:r>
            <a:r>
              <a:rPr lang="en-IN" sz="1400" dirty="0"/>
              <a:t> as a class cant extend two classes in java.</a:t>
            </a:r>
          </a:p>
          <a:p>
            <a:endParaRPr lang="en-IN" dirty="0" smtClean="0"/>
          </a:p>
          <a:p>
            <a:endParaRPr lang="en-GB" dirty="0"/>
          </a:p>
        </p:txBody>
      </p:sp>
    </p:spTree>
    <p:extLst>
      <p:ext uri="{BB962C8B-B14F-4D97-AF65-F5344CB8AC3E}">
        <p14:creationId xmlns:p14="http://schemas.microsoft.com/office/powerpoint/2010/main" val="2056899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Consider the following method that counts the number of elements in an array T[] that are greater than a specified element </a:t>
            </a:r>
            <a:r>
              <a:rPr lang="en-US" altLang="en-US" sz="1400" dirty="0" smtClean="0">
                <a:latin typeface="+mj-lt"/>
              </a:rPr>
              <a:t>.</a:t>
            </a:r>
          </a:p>
          <a:p>
            <a:pPr marL="685800" lvl="1" eaLnBrk="1" hangingPunct="1">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a:t>
            </a:r>
            <a:r>
              <a:rPr lang="en-US" altLang="en-US" sz="12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err="1">
                <a:latin typeface="+mj-lt"/>
              </a:rPr>
              <a:t>int</a:t>
            </a:r>
            <a:r>
              <a:rPr lang="en-US" altLang="en-US" sz="1000" dirty="0">
                <a:latin typeface="+mj-lt"/>
              </a:rPr>
              <a:t> count =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for </a:t>
            </a:r>
            <a:r>
              <a:rPr lang="en-US" altLang="en-US" sz="1000" dirty="0">
                <a:latin typeface="+mj-lt"/>
              </a:rPr>
              <a:t>(T e : </a:t>
            </a:r>
            <a:r>
              <a:rPr lang="en-US" altLang="en-US" sz="1000" dirty="0" err="1">
                <a:latin typeface="+mj-lt"/>
              </a:rPr>
              <a:t>anArray</a:t>
            </a:r>
            <a:r>
              <a:rPr lang="en-US" altLang="en-US" sz="1000" dirty="0">
                <a:latin typeface="+mj-lt"/>
              </a:rPr>
              <a:t>)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if </a:t>
            </a:r>
            <a:r>
              <a:rPr lang="en-US" altLang="en-US" sz="1000" dirty="0">
                <a:latin typeface="+mj-lt"/>
              </a:rPr>
              <a:t>(e &gt; </a:t>
            </a:r>
            <a:r>
              <a:rPr lang="en-US" altLang="en-US" sz="1000" dirty="0" err="1">
                <a:latin typeface="+mj-lt"/>
              </a:rPr>
              <a:t>elem</a:t>
            </a:r>
            <a:r>
              <a:rPr lang="en-US" altLang="en-US" sz="1000" dirty="0">
                <a:latin typeface="+mj-lt"/>
              </a:rPr>
              <a:t>) // compiler error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return </a:t>
            </a:r>
            <a:r>
              <a:rPr lang="en-US" altLang="en-US" sz="1000" dirty="0">
                <a:latin typeface="+mj-lt"/>
              </a:rPr>
              <a:t>count; </a:t>
            </a:r>
            <a:r>
              <a:rPr lang="en-US" altLang="en-US" sz="1000" dirty="0" smtClean="0">
                <a:latin typeface="+mj-lt"/>
              </a:rPr>
              <a:t>} </a:t>
            </a:r>
            <a:endParaRPr lang="en-US" altLang="en-US" sz="1000" dirty="0">
              <a:latin typeface="+mj-lt"/>
            </a:endParaRP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implementation of the method is straightforward, but it does not compile because the greater than operator (&gt;) applies only to primitive types such as short, </a:t>
            </a:r>
            <a:r>
              <a:rPr lang="en-US" altLang="en-US" sz="1400" dirty="0" err="1">
                <a:latin typeface="+mj-lt"/>
              </a:rPr>
              <a:t>int</a:t>
            </a:r>
            <a:r>
              <a:rPr lang="en-US" altLang="en-US" sz="1400" dirty="0">
                <a:latin typeface="+mj-lt"/>
              </a:rPr>
              <a:t>, double, long, float, byte, and char. You cannot use the &gt; operator to compare objects. To fix the problem, use a type parameter bounded by the Comparable&lt;T&gt; </a:t>
            </a:r>
            <a:r>
              <a:rPr lang="en-US" altLang="en-US" sz="1400" dirty="0" smtClean="0">
                <a:latin typeface="+mj-lt"/>
              </a:rPr>
              <a:t>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resulting code will </a:t>
            </a:r>
            <a:r>
              <a:rPr lang="en-US" altLang="en-US" sz="1400" dirty="0" smtClean="0">
                <a:latin typeface="+mj-lt"/>
              </a:rPr>
              <a:t>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 extends Comparable&lt;T&gt;&gt;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 </a:t>
            </a:r>
            <a:endParaRPr lang="en-US" altLang="en-US" sz="1200" dirty="0" smtClean="0">
              <a:latin typeface="+mj-lt"/>
            </a:endParaRPr>
          </a:p>
          <a:p>
            <a:pPr marL="800100" lvl="2" indent="0" eaLnBrk="1" hangingPunct="1">
              <a:lnSpc>
                <a:spcPct val="150000"/>
              </a:lnSpc>
              <a:spcBef>
                <a:spcPts val="1000"/>
              </a:spcBef>
              <a:spcAft>
                <a:spcPts val="0"/>
              </a:spcAft>
              <a:buNone/>
            </a:pPr>
            <a:r>
              <a:rPr lang="en-US" altLang="en-US" sz="800" dirty="0" err="1" smtClean="0">
                <a:latin typeface="+mj-lt"/>
              </a:rPr>
              <a:t>int</a:t>
            </a:r>
            <a:r>
              <a:rPr lang="en-US" altLang="en-US" sz="800" dirty="0" smtClean="0">
                <a:latin typeface="+mj-lt"/>
              </a:rPr>
              <a:t> </a:t>
            </a:r>
            <a:r>
              <a:rPr lang="en-US" altLang="en-US" sz="800" dirty="0">
                <a:latin typeface="+mj-lt"/>
              </a:rPr>
              <a:t>count = 0</a:t>
            </a:r>
            <a:r>
              <a:rPr lang="en-US" altLang="en-US" sz="8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for (T e : </a:t>
            </a:r>
            <a:r>
              <a:rPr lang="en-US" altLang="en-US" sz="1000" dirty="0" err="1">
                <a:latin typeface="+mj-lt"/>
              </a:rPr>
              <a:t>anArray</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if (</a:t>
            </a:r>
            <a:r>
              <a:rPr lang="en-US" altLang="en-US" sz="1000" dirty="0" err="1">
                <a:latin typeface="+mj-lt"/>
              </a:rPr>
              <a:t>e.compareTo</a:t>
            </a:r>
            <a:r>
              <a:rPr lang="en-US" altLang="en-US" sz="1000" dirty="0">
                <a:latin typeface="+mj-lt"/>
              </a:rPr>
              <a:t>(</a:t>
            </a:r>
            <a:r>
              <a:rPr lang="en-US" altLang="en-US" sz="1000" dirty="0" err="1">
                <a:latin typeface="+mj-lt"/>
              </a:rPr>
              <a:t>elem</a:t>
            </a:r>
            <a:r>
              <a:rPr lang="en-US" altLang="en-US" sz="1000" dirty="0">
                <a:latin typeface="+mj-lt"/>
              </a:rPr>
              <a:t>) &gt;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return 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a:t>
            </a:r>
          </a:p>
        </p:txBody>
      </p:sp>
    </p:spTree>
    <p:extLst>
      <p:ext uri="{BB962C8B-B14F-4D97-AF65-F5344CB8AC3E}">
        <p14:creationId xmlns:p14="http://schemas.microsoft.com/office/powerpoint/2010/main" val="3895209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a:t>
            </a:r>
            <a:r>
              <a:rPr lang="en-IN" sz="1800" b="1" dirty="0" smtClean="0"/>
              <a:t>Parameters </a:t>
            </a:r>
            <a:r>
              <a:rPr lang="en-IN" sz="1800" b="1" dirty="0" err="1" smtClean="0"/>
              <a:t>Cont</a:t>
            </a:r>
            <a:r>
              <a:rPr lang="en-IN" sz="1800" b="1" dirty="0" smtClean="0"/>
              <a:t>…</a:t>
            </a:r>
            <a:endParaRPr lang="en-IN" sz="1800" b="1" dirty="0"/>
          </a:p>
        </p:txBody>
      </p:sp>
      <p:sp>
        <p:nvSpPr>
          <p:cNvPr id="4" name="Rectangle 1"/>
          <p:cNvSpPr>
            <a:spLocks noGrp="1" noChangeArrowheads="1"/>
          </p:cNvSpPr>
          <p:nvPr>
            <p:ph idx="1"/>
          </p:nvPr>
        </p:nvSpPr>
        <p:spPr bwMode="auto">
          <a:xfrm>
            <a:off x="94020" y="1144433"/>
            <a:ext cx="11811291" cy="364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Consider a method with following signature  public &lt;T </a:t>
            </a:r>
            <a:r>
              <a:rPr lang="en-US" altLang="en-US" sz="1400" dirty="0"/>
              <a:t>extends Number </a:t>
            </a:r>
            <a:r>
              <a:rPr lang="en-US" altLang="en-US" sz="1400" dirty="0" smtClean="0">
                <a:latin typeface="+mj-lt"/>
              </a:rPr>
              <a:t>&gt;void test(List&lt;T &gt; all){…}</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We can call this method with a list of </a:t>
            </a:r>
            <a:r>
              <a:rPr lang="en-US" altLang="en-US" sz="1400" dirty="0" err="1" smtClean="0">
                <a:latin typeface="+mj-lt"/>
              </a:rPr>
              <a:t>Integers,Numbers,Doubles</a:t>
            </a:r>
            <a:r>
              <a:rPr lang="en-US" altLang="en-US" sz="1400" dirty="0" smtClean="0">
                <a:latin typeface="+mj-lt"/>
              </a:rPr>
              <a:t> etc.</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T here is upper bounded by Number </a:t>
            </a:r>
            <a:r>
              <a:rPr lang="en-US" altLang="en-US" sz="1400" dirty="0" err="1" smtClean="0">
                <a:latin typeface="+mj-lt"/>
              </a:rPr>
              <a:t>i.e</a:t>
            </a:r>
            <a:r>
              <a:rPr lang="en-US" altLang="en-US" sz="1400" dirty="0" smtClean="0">
                <a:latin typeface="+mj-lt"/>
              </a:rPr>
              <a:t> we cant go higher than number we have to stay with number or its child classes we cant go with Object as it is higher than number.</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We cant add anything except null to this list inside this method. Because we don’t know at compile time whether this list will be of Type </a:t>
            </a:r>
            <a:r>
              <a:rPr lang="en-US" altLang="en-US" sz="1400" dirty="0" err="1" smtClean="0">
                <a:latin typeface="+mj-lt"/>
              </a:rPr>
              <a:t>Number,Integer,Double.so</a:t>
            </a:r>
            <a:r>
              <a:rPr lang="en-US" altLang="en-US" sz="1400" dirty="0" smtClean="0">
                <a:latin typeface="+mj-lt"/>
              </a:rPr>
              <a:t> what if we add a Integer to it but at runtime a list of Double type was passed to it.</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Still if you want to be able to add  any type of Number to it we can add a parameter of Type T to the method for example           			</a:t>
            </a:r>
            <a:r>
              <a:rPr lang="en-US" altLang="en-US" sz="1400" dirty="0" smtClean="0"/>
              <a:t>public </a:t>
            </a:r>
            <a:r>
              <a:rPr lang="en-US" altLang="en-US" sz="1400" dirty="0"/>
              <a:t>&lt;T extends Number &gt;void test(List&lt;T &gt; </a:t>
            </a:r>
            <a:r>
              <a:rPr lang="en-US" altLang="en-US" sz="1400" dirty="0" err="1" smtClean="0"/>
              <a:t>all,T</a:t>
            </a:r>
            <a:r>
              <a:rPr lang="en-US" altLang="en-US" sz="1400" dirty="0" smtClean="0"/>
              <a:t> </a:t>
            </a:r>
            <a:r>
              <a:rPr lang="en-US" altLang="en-US" sz="1400" dirty="0" err="1"/>
              <a:t>obj</a:t>
            </a:r>
            <a:r>
              <a:rPr lang="en-US" altLang="en-US" sz="1400" dirty="0" smtClean="0"/>
              <a:t>) { </a:t>
            </a:r>
            <a:r>
              <a:rPr lang="en-US" altLang="en-US" sz="1400" dirty="0" err="1" smtClean="0"/>
              <a:t>all.add</a:t>
            </a:r>
            <a:r>
              <a:rPr lang="en-US" altLang="en-US" sz="1400" dirty="0" smtClean="0"/>
              <a:t>(</a:t>
            </a:r>
            <a:r>
              <a:rPr lang="en-US" altLang="en-US" sz="1400" dirty="0" err="1" smtClean="0"/>
              <a:t>obj</a:t>
            </a:r>
            <a:r>
              <a:rPr lang="en-US" altLang="en-US" sz="1400" dirty="0" smtClean="0"/>
              <a:t>); };</a:t>
            </a:r>
            <a:endParaRPr lang="en-US" altLang="en-US" sz="1400" dirty="0"/>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 </a:t>
            </a:r>
          </a:p>
        </p:txBody>
      </p:sp>
    </p:spTree>
    <p:extLst>
      <p:ext uri="{BB962C8B-B14F-4D97-AF65-F5344CB8AC3E}">
        <p14:creationId xmlns:p14="http://schemas.microsoft.com/office/powerpoint/2010/main" val="3522053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a:t>
            </a:r>
            <a:r>
              <a:rPr lang="en-US" altLang="en-US" sz="1400" dirty="0" smtClean="0">
                <a:latin typeface="+mj-lt"/>
              </a:rPr>
              <a:t>. </a:t>
            </a:r>
            <a:r>
              <a:rPr lang="en-US" altLang="en-US" sz="1400" dirty="0">
                <a:latin typeface="+mj-lt"/>
              </a:rPr>
              <a:t>For example, you can assign an Integer to an Object, since Object is one of Integer's </a:t>
            </a:r>
            <a:r>
              <a:rPr lang="en-US" altLang="en-US" sz="1400" dirty="0" err="1" smtClean="0">
                <a:latin typeface="+mj-lt"/>
              </a:rPr>
              <a:t>supertypes</a:t>
            </a:r>
            <a:r>
              <a:rPr lang="en-US" altLang="en-US" sz="1400" dirty="0" smtClean="0">
                <a:latin typeface="+mj-lt"/>
              </a:rPr>
              <a:t>:</a:t>
            </a:r>
          </a:p>
          <a:p>
            <a:pPr lvl="1" eaLnBrk="1" hangingPunct="1">
              <a:spcBef>
                <a:spcPts val="1000"/>
              </a:spcBef>
              <a:spcAft>
                <a:spcPts val="0"/>
              </a:spcAft>
            </a:pPr>
            <a:r>
              <a:rPr lang="en-US" altLang="en-US" sz="1200" dirty="0" smtClean="0">
                <a:latin typeface="+mj-lt"/>
              </a:rPr>
              <a:t>Object </a:t>
            </a:r>
            <a:r>
              <a:rPr lang="en-US" altLang="en-US" sz="1200" dirty="0" err="1">
                <a:latin typeface="+mj-lt"/>
              </a:rPr>
              <a:t>someObject</a:t>
            </a:r>
            <a:r>
              <a:rPr lang="en-US" altLang="en-US" sz="1200" dirty="0">
                <a:latin typeface="+mj-lt"/>
              </a:rPr>
              <a:t> = new Object(); </a:t>
            </a:r>
            <a:endParaRPr lang="en-US" altLang="en-US" sz="1200" dirty="0" smtClean="0">
              <a:latin typeface="+mj-lt"/>
            </a:endParaRPr>
          </a:p>
          <a:p>
            <a:pPr lvl="1" eaLnBrk="1" hangingPunct="1">
              <a:spcBef>
                <a:spcPts val="1000"/>
              </a:spcBef>
              <a:spcAft>
                <a:spcPts val="0"/>
              </a:spcAft>
            </a:pPr>
            <a:r>
              <a:rPr lang="en-US" altLang="en-US" sz="1200" dirty="0" smtClean="0">
                <a:latin typeface="+mj-lt"/>
              </a:rPr>
              <a:t>Integer </a:t>
            </a:r>
            <a:r>
              <a:rPr lang="en-US" altLang="en-US" sz="1200" dirty="0" err="1">
                <a:latin typeface="+mj-lt"/>
              </a:rPr>
              <a:t>someInteger</a:t>
            </a:r>
            <a:r>
              <a:rPr lang="en-US" altLang="en-US" sz="1200" dirty="0">
                <a:latin typeface="+mj-lt"/>
              </a:rPr>
              <a:t> = new Integer(10);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someObject</a:t>
            </a:r>
            <a:r>
              <a:rPr lang="en-US" altLang="en-US" sz="1200" dirty="0" smtClean="0">
                <a:latin typeface="+mj-lt"/>
              </a:rPr>
              <a:t> </a:t>
            </a:r>
            <a:r>
              <a:rPr lang="en-US" altLang="en-US" sz="1200" dirty="0">
                <a:latin typeface="+mj-lt"/>
              </a:rPr>
              <a:t>= </a:t>
            </a:r>
            <a:r>
              <a:rPr lang="en-US" altLang="en-US" sz="1200" dirty="0" err="1">
                <a:latin typeface="+mj-lt"/>
              </a:rPr>
              <a:t>someInteger</a:t>
            </a:r>
            <a:r>
              <a:rPr lang="en-US" altLang="en-US" sz="1200" dirty="0">
                <a:latin typeface="+mj-lt"/>
              </a:rPr>
              <a:t>;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In </a:t>
            </a:r>
            <a:r>
              <a:rPr lang="en-US" altLang="en-US" sz="1600" dirty="0">
                <a:latin typeface="+mj-lt"/>
              </a:rPr>
              <a:t>object-oriented terminology, this is called an "is a" relationship. Since an Integer is a kind of Object, the assignment is allowed. But Integer is also a kind of Number, so the following code is valid as </a:t>
            </a:r>
            <a:r>
              <a:rPr lang="en-US" altLang="en-US" sz="1600" dirty="0" smtClean="0">
                <a:latin typeface="+mj-lt"/>
              </a:rPr>
              <a:t>well:</a:t>
            </a:r>
          </a:p>
          <a:p>
            <a:pPr lvl="1" eaLnBrk="1" hangingPunct="1">
              <a:spcBef>
                <a:spcPts val="1000"/>
              </a:spcBef>
              <a:spcAft>
                <a:spcPts val="0"/>
              </a:spcAft>
            </a:pPr>
            <a:r>
              <a:rPr lang="en-US" altLang="en-US" sz="1200" dirty="0" smtClean="0">
                <a:latin typeface="+mj-lt"/>
              </a:rPr>
              <a:t>public </a:t>
            </a:r>
            <a:r>
              <a:rPr lang="en-US" altLang="en-US" sz="1200" dirty="0">
                <a:latin typeface="+mj-lt"/>
              </a:rPr>
              <a:t>void </a:t>
            </a:r>
            <a:r>
              <a:rPr lang="en-US" altLang="en-US" sz="1200" dirty="0" err="1">
                <a:latin typeface="+mj-lt"/>
              </a:rPr>
              <a:t>someMethod</a:t>
            </a:r>
            <a:r>
              <a:rPr lang="en-US" altLang="en-US" sz="1200" dirty="0">
                <a:latin typeface="+mj-lt"/>
              </a:rPr>
              <a:t>(Number n) { /* ... */ </a:t>
            </a:r>
            <a:r>
              <a:rPr lang="en-US" altLang="en-US" sz="1200" dirty="0" smtClean="0">
                <a:latin typeface="+mj-lt"/>
              </a:rPr>
              <a:t>}</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Double(10.1));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The </a:t>
            </a:r>
            <a:r>
              <a:rPr lang="en-US" altLang="en-US" sz="1600" dirty="0">
                <a:latin typeface="+mj-lt"/>
              </a:rPr>
              <a:t>same is also true with generics. You can perform a generic type invocation, passing Number as its type argument, and any subsequent invocation of add will be allowed if the argument is compatible with </a:t>
            </a:r>
            <a:r>
              <a:rPr lang="en-US" altLang="en-US" sz="1600" dirty="0" smtClean="0">
                <a:latin typeface="+mj-lt"/>
              </a:rPr>
              <a:t>Number:</a:t>
            </a:r>
          </a:p>
          <a:p>
            <a:pPr lvl="1" eaLnBrk="1" hangingPunct="1">
              <a:spcBef>
                <a:spcPts val="1000"/>
              </a:spcBef>
              <a:spcAft>
                <a:spcPts val="0"/>
              </a:spcAft>
            </a:pPr>
            <a:r>
              <a:rPr lang="en-US" altLang="en-US" sz="1200" dirty="0" smtClean="0">
                <a:latin typeface="+mj-lt"/>
              </a:rPr>
              <a:t>Box&lt;Number</a:t>
            </a:r>
            <a:r>
              <a:rPr lang="en-US" altLang="en-US" sz="1200" dirty="0">
                <a:latin typeface="+mj-lt"/>
              </a:rPr>
              <a:t>&gt; box = new Box&lt;Number&gt;();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box.add</a:t>
            </a:r>
            <a:r>
              <a:rPr lang="en-US" altLang="en-US" sz="1200" dirty="0" smtClean="0">
                <a:latin typeface="+mj-lt"/>
              </a:rPr>
              <a:t>(new </a:t>
            </a:r>
            <a:r>
              <a:rPr lang="en-US" altLang="en-US" sz="1200" dirty="0">
                <a:latin typeface="+mj-lt"/>
              </a:rPr>
              <a:t>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box.add</a:t>
            </a:r>
            <a:r>
              <a:rPr lang="en-US" altLang="en-US" sz="1200" dirty="0">
                <a:latin typeface="+mj-lt"/>
              </a:rPr>
              <a:t>(new Double(10.1)); // OK</a:t>
            </a:r>
          </a:p>
        </p:txBody>
      </p:sp>
      <p:pic>
        <p:nvPicPr>
          <p:cNvPr id="3" name="Picture 2"/>
          <p:cNvPicPr>
            <a:picLocks noChangeAspect="1"/>
          </p:cNvPicPr>
          <p:nvPr/>
        </p:nvPicPr>
        <p:blipFill>
          <a:blip r:embed="rId3"/>
          <a:stretch>
            <a:fillRect/>
          </a:stretch>
        </p:blipFill>
        <p:spPr>
          <a:xfrm>
            <a:off x="8103144" y="4791039"/>
            <a:ext cx="2827265" cy="1836579"/>
          </a:xfrm>
          <a:prstGeom prst="rect">
            <a:avLst/>
          </a:prstGeom>
        </p:spPr>
      </p:pic>
    </p:spTree>
    <p:extLst>
      <p:ext uri="{BB962C8B-B14F-4D97-AF65-F5344CB8AC3E}">
        <p14:creationId xmlns:p14="http://schemas.microsoft.com/office/powerpoint/2010/main" val="1586342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p>
        </p:txBody>
      </p:sp>
      <p:sp>
        <p:nvSpPr>
          <p:cNvPr id="4" name="Rectangle 1"/>
          <p:cNvSpPr>
            <a:spLocks noGrp="1" noChangeArrowheads="1"/>
          </p:cNvSpPr>
          <p:nvPr>
            <p:ph idx="1"/>
          </p:nvPr>
        </p:nvSpPr>
        <p:spPr bwMode="auto">
          <a:xfrm>
            <a:off x="257451" y="508982"/>
            <a:ext cx="10684357" cy="891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t>
            </a:r>
            <a:r>
              <a:rPr lang="en-US" altLang="en-US" sz="1400" dirty="0" smtClean="0">
                <a:latin typeface="+mj-lt"/>
              </a:rPr>
              <a:t>accept? </a:t>
            </a:r>
            <a:r>
              <a:rPr lang="en-US" altLang="en-US" sz="1400" dirty="0">
                <a:latin typeface="+mj-lt"/>
              </a:rPr>
              <a:t>By looking at its signature, you can see that it accepts a single argument whose type is Box&lt;Number&gt;. But what does that </a:t>
            </a:r>
            <a:r>
              <a:rPr lang="en-US" altLang="en-US" sz="1400" dirty="0" smtClean="0">
                <a:latin typeface="+mj-lt"/>
              </a:rPr>
              <a:t>mean? Are </a:t>
            </a:r>
            <a:r>
              <a:rPr lang="en-US" altLang="en-US" sz="1400" dirty="0">
                <a:latin typeface="+mj-lt"/>
              </a:rPr>
              <a:t>you allowed to pass in Box&lt;Integer&gt; or Box&lt;Double&gt;, as you might </a:t>
            </a:r>
            <a:r>
              <a:rPr lang="en-US" altLang="en-US" sz="1400" dirty="0" smtClean="0">
                <a:latin typeface="+mj-lt"/>
              </a:rPr>
              <a:t>expect? </a:t>
            </a:r>
            <a:r>
              <a:rPr lang="en-US" altLang="en-US" sz="1400" dirty="0">
                <a:latin typeface="+mj-lt"/>
              </a:rPr>
              <a:t>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r>
              <a:rPr lang="en-US" altLang="en-US" sz="1400" dirty="0" smtClean="0">
                <a:latin typeface="+mj-lt"/>
              </a:rPr>
              <a:t>.</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3"/>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The relationship between the type parameters of one class or interface and the type parameters of another are determined by the extends and implements </a:t>
            </a:r>
            <a:r>
              <a:rPr lang="en-US" altLang="en-US" sz="1400" dirty="0" smtClean="0">
                <a:latin typeface="+mj-lt"/>
              </a:rPr>
              <a:t>clauses.</a:t>
            </a:r>
          </a:p>
          <a:p>
            <a:pPr lvl="0" eaLnBrk="1" hangingPunct="1">
              <a:spcBef>
                <a:spcPts val="1000"/>
              </a:spcBef>
              <a:spcAft>
                <a:spcPts val="0"/>
              </a:spcAft>
            </a:pPr>
            <a:r>
              <a:rPr lang="en-US" altLang="en-US" sz="1400" dirty="0">
                <a:latin typeface="+mj-lt"/>
              </a:rPr>
              <a:t>Using 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So long as you do not vary the type argument, the subtyping relationship is preserved between the </a:t>
            </a:r>
            <a:r>
              <a:rPr lang="en-US" altLang="en-US" sz="1400" dirty="0" smtClean="0">
                <a:latin typeface="+mj-lt"/>
              </a:rPr>
              <a:t>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endParaRPr lang="en-US" altLang="en-US" sz="1200" dirty="0" smtClean="0">
              <a:latin typeface="+mj-lt"/>
            </a:endParaRPr>
          </a:p>
          <a:p>
            <a:pPr marL="857250" lvl="2" indent="0" eaLnBrk="1" hangingPunct="1">
              <a:spcBef>
                <a:spcPts val="1000"/>
              </a:spcBef>
              <a:spcAft>
                <a:spcPts val="0"/>
              </a:spcAft>
              <a:buNone/>
            </a:pPr>
            <a:r>
              <a:rPr lang="en-US" altLang="en-US" sz="1000" dirty="0" smtClean="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3"/>
          <a:stretch>
            <a:fillRect/>
          </a:stretch>
        </p:blipFill>
        <p:spPr>
          <a:xfrm>
            <a:off x="8720283" y="2422318"/>
            <a:ext cx="2221525" cy="1770119"/>
          </a:xfrm>
          <a:prstGeom prst="rect">
            <a:avLst/>
          </a:prstGeom>
        </p:spPr>
      </p:pic>
      <p:pic>
        <p:nvPicPr>
          <p:cNvPr id="8" name="Picture 7"/>
          <p:cNvPicPr>
            <a:picLocks noChangeAspect="1"/>
          </p:cNvPicPr>
          <p:nvPr/>
        </p:nvPicPr>
        <p:blipFill>
          <a:blip r:embed="rId4"/>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27" y="101517"/>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029468"/>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r>
              <a:rPr lang="en-IN" sz="1400" dirty="0" smtClean="0"/>
              <a:t>.</a:t>
            </a:r>
          </a:p>
          <a:p>
            <a:r>
              <a:rPr lang="en-IN" sz="1400" dirty="0" smtClean="0"/>
              <a:t> </a:t>
            </a:r>
            <a:r>
              <a:rPr lang="en-IN" sz="1400" dirty="0"/>
              <a:t>The inference algorithm determines the types of the arguments and, if available, the type that the result is being assigned, or returned. Finally, the inference algorithm tries to find the most specific type that works with all of the arguments.</a:t>
            </a:r>
          </a:p>
          <a:p>
            <a:r>
              <a:rPr lang="en-IN" sz="1400" dirty="0"/>
              <a:t>To illustrate this last point, in the following example, inference determines that the second argument being passed to the pick method is of type Serializable</a:t>
            </a:r>
            <a:r>
              <a:rPr lang="en-IN" sz="1400" dirty="0" smtClean="0"/>
              <a:t>:</a:t>
            </a:r>
            <a:endParaRPr lang="en-IN" sz="1400" dirty="0"/>
          </a:p>
          <a:p>
            <a:pPr lvl="1"/>
            <a:r>
              <a:rPr lang="en-IN" sz="1200" dirty="0"/>
              <a:t>static &lt;T&gt; T pick(T a1, T a2) { return a2; }</a:t>
            </a:r>
          </a:p>
          <a:p>
            <a:pPr lvl="1"/>
            <a:r>
              <a:rPr lang="en-IN" sz="1200" dirty="0"/>
              <a:t>Serializable s = pick("d", new </a:t>
            </a:r>
            <a:r>
              <a:rPr lang="en-IN" sz="1200" dirty="0" err="1"/>
              <a:t>ArrayList</a:t>
            </a:r>
            <a:r>
              <a:rPr lang="en-IN" sz="1200" dirty="0"/>
              <a:t>&lt;String</a:t>
            </a:r>
            <a:r>
              <a:rPr lang="en-IN" sz="1200" dirty="0" smtClean="0"/>
              <a:t>&gt;());</a:t>
            </a:r>
          </a:p>
          <a:p>
            <a:endParaRPr lang="en-GB" sz="1400" dirty="0"/>
          </a:p>
        </p:txBody>
      </p:sp>
    </p:spTree>
    <p:extLst>
      <p:ext uri="{BB962C8B-B14F-4D97-AF65-F5344CB8AC3E}">
        <p14:creationId xmlns:p14="http://schemas.microsoft.com/office/powerpoint/2010/main" val="1283897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smtClean="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The methods effectively have the same code , but I still have to make multiple methods because of different parameter types.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a:t>
            </a:r>
            <a:r>
              <a:rPr lang="en-GB" sz="2000" b="1" dirty="0" smtClean="0"/>
              <a:t>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inference, enables you to invoke a generic method as you would invoke an ordinary method, without specifying a type between angle brackets</a:t>
            </a:r>
            <a:r>
              <a:rPr lang="en-IN" sz="1400" dirty="0" smtClean="0"/>
              <a:t>.</a:t>
            </a:r>
          </a:p>
          <a:p>
            <a:endParaRPr lang="en-IN" sz="1400" dirty="0" smtClean="0"/>
          </a:p>
          <a:p>
            <a:pPr lvl="0" fontAlgn="base"/>
            <a:r>
              <a:rPr lang="en-US" altLang="en-US" sz="1400" dirty="0"/>
              <a:t>The following is the output from this example:</a:t>
            </a:r>
          </a:p>
          <a:p>
            <a:pPr lvl="1" fontAlgn="base"/>
            <a:r>
              <a:rPr lang="en-US" altLang="en-US" sz="1200" dirty="0"/>
              <a:t>Box #0 contains [10</a:t>
            </a:r>
            <a:r>
              <a:rPr lang="en-US" altLang="en-US" sz="1200" dirty="0" smtClean="0"/>
              <a:t>]</a:t>
            </a:r>
          </a:p>
          <a:p>
            <a:pPr lvl="1" fontAlgn="base"/>
            <a:r>
              <a:rPr lang="en-US" altLang="en-US" sz="1200" dirty="0" smtClean="0"/>
              <a:t> </a:t>
            </a:r>
            <a:r>
              <a:rPr lang="en-US" altLang="en-US" sz="1200" dirty="0"/>
              <a:t>Box #1 contains [20] </a:t>
            </a:r>
            <a:endParaRPr lang="en-US" altLang="en-US" sz="1200" dirty="0" smtClean="0"/>
          </a:p>
          <a:p>
            <a:pPr lvl="1" fontAlgn="base"/>
            <a:r>
              <a:rPr lang="en-US" altLang="en-US" sz="1200" dirty="0" smtClean="0"/>
              <a:t>Box </a:t>
            </a:r>
            <a:r>
              <a:rPr lang="en-US" altLang="en-US" sz="1200" dirty="0"/>
              <a:t>#2 contains [30]</a:t>
            </a:r>
          </a:p>
          <a:p>
            <a:r>
              <a:rPr lang="en-US" altLang="en-US" sz="1400" dirty="0"/>
              <a:t>The generic method </a:t>
            </a:r>
            <a:r>
              <a:rPr lang="en-US" altLang="en-US" sz="1400" dirty="0" err="1"/>
              <a:t>addBox</a:t>
            </a:r>
            <a:r>
              <a:rPr lang="en-US" altLang="en-US" sz="1400" dirty="0"/>
              <a:t> defines one type parameter named U. </a:t>
            </a:r>
          </a:p>
          <a:p>
            <a:r>
              <a:rPr lang="en-US" altLang="en-US" sz="1400" dirty="0"/>
              <a:t>Generally, a Java compiler can infer the type parameters of a generic method call. </a:t>
            </a:r>
          </a:p>
          <a:p>
            <a:r>
              <a:rPr lang="en-US" altLang="en-US" sz="1400" dirty="0"/>
              <a:t>Consequently, in most cases, you do not have to specify them. </a:t>
            </a:r>
            <a:endParaRPr lang="en-US" altLang="en-US" sz="1400" dirty="0" smtClean="0"/>
          </a:p>
          <a:p>
            <a:endParaRPr lang="en-US" altLang="en-US" sz="1400" dirty="0"/>
          </a:p>
          <a:p>
            <a:endParaRPr lang="en-US" altLang="en-US" sz="1400" dirty="0"/>
          </a:p>
          <a:p>
            <a:r>
              <a:rPr lang="en-IN" b="1" u="sng" dirty="0" smtClean="0"/>
              <a:t>Type Witness</a:t>
            </a:r>
          </a:p>
          <a:p>
            <a:r>
              <a:rPr lang="en-US" altLang="en-US" sz="1400" dirty="0"/>
              <a:t>To invoke the generic method </a:t>
            </a:r>
            <a:r>
              <a:rPr lang="en-US" altLang="en-US" sz="1400" dirty="0" err="1"/>
              <a:t>addBox</a:t>
            </a:r>
            <a:r>
              <a:rPr lang="en-US" altLang="en-US" sz="1400" dirty="0"/>
              <a:t>, you can specify the</a:t>
            </a:r>
          </a:p>
          <a:p>
            <a:pPr marL="0" indent="0">
              <a:buNone/>
            </a:pPr>
            <a:r>
              <a:rPr lang="en-US" altLang="en-US" sz="1400" dirty="0"/>
              <a:t>    </a:t>
            </a:r>
            <a:r>
              <a:rPr lang="en-US" altLang="en-US" sz="1400" dirty="0" smtClean="0"/>
              <a:t>     type </a:t>
            </a:r>
            <a:r>
              <a:rPr lang="en-US" altLang="en-US" sz="1400" dirty="0"/>
              <a:t>parameter with something called a  type witness as follows: </a:t>
            </a:r>
            <a:endParaRPr lang="en-US" altLang="en-US" sz="1400" dirty="0" smtClean="0"/>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smtClean="0"/>
              <a:t>A </a:t>
            </a:r>
            <a:r>
              <a:rPr lang="en-US" altLang="en-US" sz="1400" dirty="0"/>
              <a:t>Java compiler automatically infers (from the method's arguments) </a:t>
            </a:r>
            <a:r>
              <a:rPr lang="en-US" altLang="en-US" sz="1400" dirty="0" smtClean="0"/>
              <a:t>that </a:t>
            </a:r>
            <a:r>
              <a:rPr lang="en-US" altLang="en-US" sz="1400" dirty="0"/>
              <a:t>the type </a:t>
            </a:r>
            <a:r>
              <a:rPr lang="en-US" altLang="en-US" sz="1400" dirty="0" smtClean="0"/>
              <a:t>parameter </a:t>
            </a:r>
          </a:p>
          <a:p>
            <a:pPr marL="0" indent="0">
              <a:buNone/>
            </a:pPr>
            <a:r>
              <a:rPr lang="en-US" altLang="en-US" sz="1400" dirty="0"/>
              <a:t> </a:t>
            </a:r>
            <a:r>
              <a:rPr lang="en-US" altLang="en-US" sz="1400" dirty="0" smtClean="0"/>
              <a:t>       is </a:t>
            </a:r>
            <a:r>
              <a:rPr lang="en-US" altLang="en-US" sz="1400" dirty="0"/>
              <a:t>Integer</a:t>
            </a:r>
            <a:r>
              <a:rPr lang="en-US" altLang="en-US" sz="1400" dirty="0" smtClean="0"/>
              <a:t>:</a:t>
            </a:r>
            <a:endParaRPr lang="en-US" altLang="en-US" sz="1400" dirty="0"/>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3"/>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794035"/>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smtClean="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smtClean="0"/>
              <a:t>:</a:t>
            </a:r>
            <a:endParaRPr lang="en-IN" dirty="0"/>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smtClean="0"/>
              <a:t> </a:t>
            </a:r>
            <a:r>
              <a:rPr lang="en-IN" dirty="0"/>
              <a:t>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smtClean="0"/>
              <a:t>Target Types</a:t>
            </a:r>
            <a:endParaRPr lang="en-GB" dirty="0"/>
          </a:p>
        </p:txBody>
      </p:sp>
      <p:sp>
        <p:nvSpPr>
          <p:cNvPr id="3" name="Content Placeholder 2"/>
          <p:cNvSpPr>
            <a:spLocks noGrp="1"/>
          </p:cNvSpPr>
          <p:nvPr>
            <p:ph idx="1"/>
          </p:nvPr>
        </p:nvSpPr>
        <p:spPr>
          <a:xfrm>
            <a:off x="280576" y="462041"/>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r>
              <a:rPr lang="en-IN" dirty="0" smtClean="0"/>
              <a:t>:</a:t>
            </a:r>
            <a:endParaRPr lang="en-IN" dirty="0"/>
          </a:p>
          <a:p>
            <a:pPr lvl="1"/>
            <a:r>
              <a:rPr lang="en-IN" dirty="0"/>
              <a:t>static &lt;T&gt; List&lt;T&gt; </a:t>
            </a:r>
            <a:r>
              <a:rPr lang="en-IN" dirty="0" err="1"/>
              <a:t>emptyList</a:t>
            </a:r>
            <a:r>
              <a:rPr lang="en-IN" dirty="0"/>
              <a:t>();</a:t>
            </a:r>
          </a:p>
          <a:p>
            <a:r>
              <a:rPr lang="en-IN" dirty="0"/>
              <a:t>Consider the following assignment statement</a:t>
            </a:r>
            <a:r>
              <a:rPr lang="en-IN" dirty="0" smtClean="0"/>
              <a:t>:</a:t>
            </a:r>
            <a:endParaRPr lang="en-IN" dirty="0"/>
          </a:p>
          <a:p>
            <a:pPr lvl="1"/>
            <a:r>
              <a:rPr lang="en-IN" dirty="0" smtClean="0"/>
              <a:t>List&lt;String</a:t>
            </a:r>
            <a:r>
              <a:rPr lang="en-IN" dirty="0"/>
              <a:t>&gt;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r>
              <a:rPr lang="en-IN" dirty="0" smtClean="0"/>
              <a:t>:</a:t>
            </a:r>
            <a:endParaRPr lang="en-IN" dirty="0"/>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r>
              <a:rPr lang="en-IN" dirty="0" smtClean="0"/>
              <a:t>:</a:t>
            </a:r>
            <a:endParaRPr lang="en-IN" dirty="0"/>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r>
              <a:rPr lang="en-IN" dirty="0" smtClean="0"/>
              <a:t>:</a:t>
            </a:r>
            <a:endParaRPr lang="en-IN" dirty="0"/>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r>
              <a:rPr lang="en-IN" dirty="0" smtClean="0"/>
              <a:t>:</a:t>
            </a:r>
            <a:endParaRPr lang="en-IN" dirty="0"/>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r>
              <a:rPr lang="en-IN" dirty="0" smtClean="0"/>
              <a:t>:</a:t>
            </a:r>
            <a:endParaRPr lang="en-IN" dirty="0"/>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r>
              <a:rPr lang="en-IN" dirty="0" smtClean="0"/>
              <a:t>:</a:t>
            </a:r>
            <a:endParaRPr lang="en-IN" dirty="0"/>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smtClean="0"/>
              <a:t>In generic code, the question mark (</a:t>
            </a:r>
            <a:r>
              <a:rPr lang="en-IN" dirty="0" smtClean="0">
                <a:latin typeface="Verdana" panose="020B0604030504040204" pitchFamily="34" charset="0"/>
                <a:ea typeface="Verdana" panose="020B0604030504040204" pitchFamily="34" charset="0"/>
              </a:rPr>
              <a:t>?</a:t>
            </a:r>
            <a:r>
              <a:rPr lang="en-IN" dirty="0" smtClean="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smtClean="0"/>
              <a:t>supertype</a:t>
            </a:r>
            <a:r>
              <a:rPr lang="en-IN" dirty="0" smtClean="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smtClean="0">
                <a:latin typeface="Verdana" panose="020B0604030504040204" pitchFamily="34" charset="0"/>
                <a:ea typeface="Verdana" panose="020B0604030504040204" pitchFamily="34" charset="0"/>
              </a:rPr>
              <a:t>?</a:t>
            </a:r>
            <a:r>
              <a:rPr lang="en-IN" dirty="0" smtClean="0"/>
              <a:t> </a:t>
            </a:r>
            <a:r>
              <a:rPr lang="en-IN" dirty="0"/>
              <a:t>As type argument in the method parameter for example:</a:t>
            </a:r>
          </a:p>
          <a:p>
            <a:pPr lvl="1">
              <a:lnSpc>
                <a:spcPct val="150000"/>
              </a:lnSpc>
              <a:buFont typeface="Wingdings" panose="05000000000000000000" pitchFamily="2" charset="2"/>
              <a:buChar char="Ø"/>
            </a:pPr>
            <a:r>
              <a:rPr lang="en-IN" sz="2000" dirty="0"/>
              <a:t>Void m1(</a:t>
            </a:r>
            <a:r>
              <a:rPr lang="en-IN" sz="2000" dirty="0" err="1"/>
              <a:t>ArrayList</a:t>
            </a:r>
            <a:r>
              <a:rPr lang="en-IN" sz="2000" dirty="0" smtClean="0"/>
              <a:t>&lt;</a:t>
            </a:r>
            <a:r>
              <a:rPr lang="en-IN" sz="2000" dirty="0" smtClean="0">
                <a:latin typeface="Verdana" panose="020B0604030504040204" pitchFamily="34" charset="0"/>
                <a:ea typeface="Verdana" panose="020B0604030504040204" pitchFamily="34" charset="0"/>
              </a:rPr>
              <a:t>?</a:t>
            </a:r>
            <a:r>
              <a:rPr lang="en-IN" sz="2000" dirty="0" smtClean="0"/>
              <a:t>&gt; </a:t>
            </a:r>
            <a:r>
              <a:rPr lang="en-IN" sz="2000" dirty="0"/>
              <a:t>al).</a:t>
            </a:r>
          </a:p>
          <a:p>
            <a:endParaRPr lang="en-GB" dirty="0"/>
          </a:p>
        </p:txBody>
      </p:sp>
    </p:spTree>
    <p:extLst>
      <p:ext uri="{BB962C8B-B14F-4D97-AF65-F5344CB8AC3E}">
        <p14:creationId xmlns:p14="http://schemas.microsoft.com/office/powerpoint/2010/main" val="3690407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smtClean="0"/>
              <a:t>('</a:t>
            </a:r>
            <a:r>
              <a:rPr lang="en-IN" dirty="0" smtClean="0">
                <a:latin typeface="Verdana" panose="020B0604030504040204" pitchFamily="34" charset="0"/>
                <a:ea typeface="Verdana" panose="020B0604030504040204" pitchFamily="34" charset="0"/>
              </a:rPr>
              <a:t>?</a:t>
            </a:r>
            <a:r>
              <a:rPr lang="en-IN" dirty="0" smtClean="0"/>
              <a:t>'), </a:t>
            </a:r>
            <a:r>
              <a:rPr lang="en-IN" dirty="0"/>
              <a:t>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a:t>
            </a:r>
            <a:r>
              <a:rPr lang="en-IN" dirty="0" smtClean="0"/>
              <a:t>&lt;? </a:t>
            </a:r>
            <a:r>
              <a:rPr lang="en-IN" dirty="0"/>
              <a:t>extends Number&gt;. The term List&lt;Number&gt; is more restrictive than List</a:t>
            </a:r>
            <a:r>
              <a:rPr lang="en-IN" dirty="0" smtClean="0"/>
              <a:t>&lt;? </a:t>
            </a:r>
            <a:r>
              <a:rPr lang="en-IN" dirty="0"/>
              <a:t>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a:t>
            </a:r>
            <a:r>
              <a:rPr lang="en-IN" dirty="0" smtClean="0"/>
              <a:t>&lt;</a:t>
            </a:r>
            <a:r>
              <a:rPr lang="en-IN" dirty="0">
                <a:latin typeface="Verdana" panose="020B0604030504040204" pitchFamily="34" charset="0"/>
                <a:ea typeface="Verdana" panose="020B0604030504040204" pitchFamily="34" charset="0"/>
              </a:rPr>
              <a:t>?</a:t>
            </a:r>
            <a:r>
              <a:rPr lang="en-IN" dirty="0" smtClean="0"/>
              <a:t> </a:t>
            </a:r>
            <a:r>
              <a:rPr lang="en-IN" dirty="0"/>
              <a:t>extends Foo&gt; list) { /* ... */ }</a:t>
            </a:r>
          </a:p>
          <a:p>
            <a:r>
              <a:rPr lang="en-IN" dirty="0"/>
              <a:t>The upper bounded wildcard, </a:t>
            </a:r>
            <a:r>
              <a:rPr lang="en-IN" dirty="0" smtClean="0"/>
              <a:t>&lt;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a:t>
            </a:r>
            <a:r>
              <a:rPr lang="en-IN" dirty="0" smtClean="0"/>
              <a:t>&lt;</a:t>
            </a:r>
            <a:r>
              <a:rPr lang="en-IN" sz="2000" dirty="0">
                <a:latin typeface="Verdana" panose="020B0604030504040204" pitchFamily="34" charset="0"/>
                <a:ea typeface="Verdana" panose="020B0604030504040204" pitchFamily="34" charset="0"/>
              </a:rPr>
              <a:t>?</a:t>
            </a:r>
            <a:r>
              <a:rPr lang="en-IN" dirty="0" smtClean="0"/>
              <a:t> </a:t>
            </a:r>
            <a:r>
              <a:rPr lang="en-IN" dirty="0"/>
              <a:t>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r>
              <a:rPr lang="en-IN" dirty="0" smtClean="0"/>
              <a:t>.</a:t>
            </a:r>
            <a:endParaRPr lang="en-IN" dirty="0"/>
          </a:p>
        </p:txBody>
      </p:sp>
    </p:spTree>
    <p:extLst>
      <p:ext uri="{BB962C8B-B14F-4D97-AF65-F5344CB8AC3E}">
        <p14:creationId xmlns:p14="http://schemas.microsoft.com/office/powerpoint/2010/main" val="1543704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 </a:t>
            </a:r>
            <a:r>
              <a:rPr lang="en-US" sz="2000" dirty="0" err="1" smtClean="0"/>
              <a:t>Cont</a:t>
            </a:r>
            <a:r>
              <a:rPr lang="en-US" sz="2000" dirty="0" smtClean="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smtClean="0"/>
              <a:t>The </a:t>
            </a:r>
            <a:r>
              <a:rPr lang="en-IN" dirty="0" err="1"/>
              <a:t>sumOfList</a:t>
            </a:r>
            <a:r>
              <a:rPr lang="en-IN" dirty="0"/>
              <a:t> method returns the sum of the numbers in a list</a:t>
            </a:r>
            <a:r>
              <a:rPr lang="en-IN" dirty="0" smtClean="0"/>
              <a:t>:</a:t>
            </a:r>
            <a:endParaRPr lang="en-IN" dirty="0"/>
          </a:p>
          <a:p>
            <a:pPr lvl="1"/>
            <a:r>
              <a:rPr lang="en-IN" dirty="0"/>
              <a:t>public static double </a:t>
            </a:r>
            <a:r>
              <a:rPr lang="en-IN" dirty="0" err="1"/>
              <a:t>sumOfList</a:t>
            </a:r>
            <a:r>
              <a:rPr lang="en-IN" dirty="0"/>
              <a:t>(List</a:t>
            </a:r>
            <a:r>
              <a:rPr lang="en-IN" dirty="0" smtClean="0"/>
              <a:t>&lt;? </a:t>
            </a:r>
            <a:r>
              <a:rPr lang="en-IN" dirty="0"/>
              <a:t>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r>
              <a:rPr lang="en-IN" dirty="0" smtClean="0"/>
              <a:t>:</a:t>
            </a:r>
            <a:endParaRPr lang="en-IN" dirty="0"/>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r>
              <a:rPr lang="en-IN" dirty="0" smtClean="0"/>
              <a:t>:</a:t>
            </a:r>
            <a:endParaRPr lang="en-IN" dirty="0"/>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a:t>
            </a:r>
            <a:r>
              <a:rPr lang="en-IN" sz="1200" dirty="0" smtClean="0"/>
              <a:t>This </a:t>
            </a:r>
            <a:r>
              <a:rPr lang="en-IN" sz="1200" dirty="0"/>
              <a:t>is called a list of unknown type. There are two scenarios where an unbounded wildcard is a useful approach</a:t>
            </a:r>
            <a:r>
              <a:rPr lang="en-IN" sz="1200" dirty="0" smtClean="0"/>
              <a:t>:</a:t>
            </a:r>
            <a:endParaRPr lang="en-IN" sz="1200" dirty="0"/>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smtClean="0"/>
              <a:t>:</a:t>
            </a:r>
            <a:endParaRPr lang="en-IN" sz="1200" dirty="0"/>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a:t>
            </a:r>
            <a:r>
              <a:rPr lang="en-IN" sz="1200" dirty="0" smtClean="0"/>
              <a:t>&lt;</a:t>
            </a:r>
            <a:r>
              <a:rPr lang="en-IN" sz="1200" dirty="0" smtClean="0">
                <a:latin typeface="Verdana" panose="020B0604030504040204" pitchFamily="34" charset="0"/>
                <a:ea typeface="Verdana" panose="020B0604030504040204" pitchFamily="34" charset="0"/>
              </a:rPr>
              <a:t>?&gt;</a:t>
            </a:r>
            <a:r>
              <a:rPr lang="en-IN" sz="1200" dirty="0" smtClean="0"/>
              <a:t>:</a:t>
            </a:r>
            <a:endParaRPr lang="en-IN" sz="1200" dirty="0"/>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r>
              <a:rPr lang="en-IN" sz="1200" dirty="0" smtClean="0"/>
              <a:t>:</a:t>
            </a:r>
            <a:endParaRPr lang="en-IN" sz="1200" dirty="0"/>
          </a:p>
          <a:p>
            <a:r>
              <a:rPr lang="en-IN" sz="1200" dirty="0"/>
              <a:t>List&lt;Integer&gt; li = </a:t>
            </a:r>
            <a:r>
              <a:rPr lang="en-IN" sz="1200" dirty="0" err="1"/>
              <a:t>Arrays.asList</a:t>
            </a:r>
            <a:r>
              <a:rPr lang="en-IN" sz="1200" dirty="0"/>
              <a:t>(1, 2, 3</a:t>
            </a:r>
            <a:r>
              <a:rPr lang="en-IN" sz="1200" dirty="0" smtClean="0"/>
              <a:t>); </a:t>
            </a:r>
            <a:r>
              <a:rPr lang="en-IN" sz="1200" dirty="0" err="1"/>
              <a:t>printList</a:t>
            </a:r>
            <a:r>
              <a:rPr lang="en-IN" sz="1200" dirty="0"/>
              <a:t>(li</a:t>
            </a:r>
            <a:r>
              <a:rPr lang="en-IN" sz="1200" dirty="0" smtClean="0"/>
              <a:t>);</a:t>
            </a:r>
            <a:endParaRPr lang="en-IN" sz="1200" dirty="0"/>
          </a:p>
          <a:p>
            <a:r>
              <a:rPr lang="en-IN" sz="1200" dirty="0"/>
              <a:t>List&lt;String&gt;  ls = </a:t>
            </a:r>
            <a:r>
              <a:rPr lang="en-IN" sz="1200" dirty="0" err="1"/>
              <a:t>Arrays.asList</a:t>
            </a:r>
            <a:r>
              <a:rPr lang="en-IN" sz="1200" dirty="0"/>
              <a:t>("one", "two", "three</a:t>
            </a:r>
            <a:r>
              <a:rPr lang="en-IN" sz="1200" dirty="0" smtClean="0"/>
              <a:t>");</a:t>
            </a:r>
            <a:r>
              <a:rPr lang="en-IN" sz="1200" dirty="0"/>
              <a:t>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smtClean="0"/>
              <a:t>It's </a:t>
            </a:r>
            <a:r>
              <a:rPr lang="en-IN" sz="1200" dirty="0"/>
              <a:t>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a:t>
            </a:r>
            <a:r>
              <a:rPr lang="en-IN" sz="1200" dirty="0" smtClean="0"/>
              <a:t>&lt;</a:t>
            </a:r>
            <a:r>
              <a:rPr lang="en-IN" sz="1200" dirty="0" smtClean="0">
                <a:latin typeface="Verdana" panose="020B0604030504040204" pitchFamily="34" charset="0"/>
                <a:ea typeface="Verdana" panose="020B0604030504040204" pitchFamily="34" charset="0"/>
              </a:rPr>
              <a:t>?</a:t>
            </a:r>
            <a:r>
              <a:rPr lang="en-IN" sz="1200" dirty="0" smtClean="0"/>
              <a:t>&gt;.</a:t>
            </a:r>
          </a:p>
          <a:p>
            <a:pPr marL="285750" indent="-285750">
              <a:lnSpc>
                <a:spcPct val="150000"/>
              </a:lnSpc>
              <a:buFont typeface="Wingdings" panose="05000000000000000000" pitchFamily="2" charset="2"/>
              <a:buChar char="Ø"/>
            </a:pPr>
            <a:r>
              <a:rPr lang="en-IN" sz="1200" dirty="0" smtClean="0"/>
              <a:t>Consider the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1000" dirty="0">
                <a:latin typeface="Verdana" panose="020B0604030504040204" pitchFamily="34" charset="0"/>
                <a:ea typeface="Verdana" panose="020B0604030504040204" pitchFamily="34" charset="0"/>
              </a:rPr>
              <a:t>?</a:t>
            </a:r>
            <a:r>
              <a:rPr lang="en-IN" sz="1000" dirty="0"/>
              <a:t>&gt; al) </a:t>
            </a:r>
            <a:endParaRPr lang="en-IN" sz="1000" dirty="0" smtClean="0"/>
          </a:p>
          <a:p>
            <a:pPr marL="285750">
              <a:lnSpc>
                <a:spcPct val="150000"/>
              </a:lnSpc>
              <a:buFont typeface="Wingdings" panose="05000000000000000000" pitchFamily="2" charset="2"/>
              <a:buChar char="Ø"/>
            </a:pPr>
            <a:r>
              <a:rPr lang="en-IN" sz="1200" dirty="0" smtClean="0"/>
              <a:t>We </a:t>
            </a:r>
            <a:r>
              <a:rPr lang="en-IN" sz="1200" dirty="0"/>
              <a:t>cant add anything to this </a:t>
            </a:r>
            <a:r>
              <a:rPr lang="en-IN" sz="1200" dirty="0" err="1"/>
              <a:t>arraylist</a:t>
            </a:r>
            <a:r>
              <a:rPr lang="en-IN" sz="1200" dirty="0"/>
              <a:t> inside the </a:t>
            </a:r>
            <a:r>
              <a:rPr lang="en-IN" sz="1200" dirty="0" smtClean="0"/>
              <a:t>m1() method </a:t>
            </a:r>
            <a:r>
              <a:rPr lang="en-IN" sz="1200" dirty="0"/>
              <a:t>except null as we don’t know its type exactly</a:t>
            </a:r>
            <a:r>
              <a:rPr lang="en-IN" sz="1200" dirty="0" smtClean="0"/>
              <a:t>. null </a:t>
            </a:r>
            <a:r>
              <a:rPr lang="en-IN" sz="1200" dirty="0"/>
              <a:t>is allowed as null can be assigned to any type</a:t>
            </a:r>
            <a:r>
              <a:rPr lang="en-IN" sz="1200" dirty="0" smtClean="0"/>
              <a:t>. Although </a:t>
            </a:r>
            <a:r>
              <a:rPr lang="en-IN" sz="1200" dirty="0"/>
              <a:t>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smtClean="0"/>
              <a:t>Consider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800" dirty="0">
                <a:latin typeface="Verdana" panose="020B0604030504040204" pitchFamily="34" charset="0"/>
                <a:ea typeface="Verdana" panose="020B0604030504040204" pitchFamily="34" charset="0"/>
              </a:rPr>
              <a:t>?</a:t>
            </a:r>
            <a:r>
              <a:rPr lang="en-IN" sz="1000" dirty="0"/>
              <a:t> extends Student&gt; al) </a:t>
            </a:r>
            <a:endParaRPr lang="en-IN" sz="1000" dirty="0" smtClean="0"/>
          </a:p>
          <a:p>
            <a:pPr marL="285750">
              <a:lnSpc>
                <a:spcPct val="150000"/>
              </a:lnSpc>
              <a:buFont typeface="Wingdings" panose="05000000000000000000" pitchFamily="2" charset="2"/>
              <a:buChar char="Ø"/>
            </a:pPr>
            <a:r>
              <a:rPr lang="en-IN" sz="1200" dirty="0"/>
              <a:t>T</a:t>
            </a:r>
            <a:r>
              <a:rPr lang="en-IN" sz="1200" dirty="0" smtClean="0"/>
              <a:t>his </a:t>
            </a:r>
            <a:r>
              <a:rPr lang="en-IN" sz="1200" dirty="0"/>
              <a:t>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a:t>
            </a:r>
            <a:r>
              <a:rPr lang="en-IN" sz="1200" dirty="0" smtClean="0"/>
              <a:t>classes , </a:t>
            </a:r>
          </a:p>
          <a:p>
            <a:pPr marL="285750">
              <a:lnSpc>
                <a:spcPct val="150000"/>
              </a:lnSpc>
              <a:buFont typeface="Wingdings" panose="05000000000000000000" pitchFamily="2" charset="2"/>
              <a:buChar char="Ø"/>
            </a:pPr>
            <a:r>
              <a:rPr lang="en-IN" sz="1200" dirty="0" smtClean="0"/>
              <a:t>We ant </a:t>
            </a:r>
            <a:r>
              <a:rPr lang="en-IN" sz="1200" dirty="0"/>
              <a:t>add anything to this list inside the method except null as we are not sure which child class or which implementation we are getting </a:t>
            </a:r>
            <a:r>
              <a:rPr lang="en-IN" sz="1200" dirty="0" smtClean="0"/>
              <a:t>.</a:t>
            </a:r>
          </a:p>
          <a:p>
            <a:pPr marL="285750">
              <a:lnSpc>
                <a:spcPct val="150000"/>
              </a:lnSpc>
              <a:buFont typeface="Wingdings" panose="05000000000000000000" pitchFamily="2" charset="2"/>
              <a:buChar char="Ø"/>
            </a:pPr>
            <a:r>
              <a:rPr lang="en-IN" sz="1200" dirty="0" smtClean="0"/>
              <a:t>This </a:t>
            </a:r>
            <a:r>
              <a:rPr lang="en-IN" sz="1200" dirty="0"/>
              <a:t>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smtClean="0"/>
              <a:t>An </a:t>
            </a:r>
            <a:r>
              <a:rPr lang="en-IN" dirty="0"/>
              <a:t>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smtClean="0"/>
              <a:t>You </a:t>
            </a:r>
            <a:r>
              <a:rPr lang="en-IN" dirty="0"/>
              <a:t>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smtClean="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Consider the code above Store class does offer the capability to store any type of data in item as it is of Object Type which is parent of every class in java.</a:t>
            </a:r>
          </a:p>
          <a:p>
            <a:pPr marL="285750" indent="-285750">
              <a:buFont typeface="Wingdings" panose="05000000000000000000" pitchFamily="2" charset="2"/>
              <a:buChar char="Ø"/>
            </a:pPr>
            <a:r>
              <a:rPr lang="en-IN" dirty="0" smtClean="0"/>
              <a:t>We although need to cast item back to the type we want whenever we retrieve it.</a:t>
            </a:r>
          </a:p>
          <a:p>
            <a:pPr marL="285750" indent="-285750">
              <a:buFont typeface="Wingdings" panose="05000000000000000000" pitchFamily="2" charset="2"/>
              <a:buChar char="Ø"/>
            </a:pPr>
            <a:r>
              <a:rPr lang="en-IN" dirty="0" smtClean="0"/>
              <a:t>Secondly this is an unchecked cast and can result in </a:t>
            </a:r>
            <a:r>
              <a:rPr lang="en-IN" dirty="0" err="1" smtClean="0"/>
              <a:t>ClassCastException</a:t>
            </a:r>
            <a:r>
              <a:rPr lang="en-IN" dirty="0" smtClean="0"/>
              <a:t> which is a runtime Exception so cannot be detected at </a:t>
            </a:r>
            <a:r>
              <a:rPr lang="en-IN" dirty="0" err="1" smtClean="0"/>
              <a:t>compiletime</a:t>
            </a:r>
            <a:r>
              <a:rPr lang="en-IN" dirty="0" smtClean="0"/>
              <a:t>. So there is no type checking/type safety.</a:t>
            </a:r>
            <a:endParaRPr lang="en-GB" dirty="0"/>
          </a:p>
        </p:txBody>
      </p:sp>
    </p:spTree>
    <p:extLst>
      <p:ext uri="{BB962C8B-B14F-4D97-AF65-F5344CB8AC3E}">
        <p14:creationId xmlns:p14="http://schemas.microsoft.com/office/powerpoint/2010/main" val="2774444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 </a:t>
            </a:r>
            <a:r>
              <a:rPr lang="en-US" sz="2400" dirty="0" err="1" smtClean="0"/>
              <a:t>Cont</a:t>
            </a:r>
            <a:r>
              <a:rPr lang="en-US" sz="2400" dirty="0" smtClean="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t>
            </a:r>
            <a:r>
              <a:rPr lang="en-IN" sz="1400" dirty="0" err="1"/>
              <a:t>ArrayList</a:t>
            </a:r>
            <a:r>
              <a:rPr lang="en-IN" sz="1400" dirty="0"/>
              <a:t> of either Student Type or super class of implementation class of Student.</a:t>
            </a:r>
          </a:p>
          <a:p>
            <a:pPr lvl="1">
              <a:lnSpc>
                <a:spcPct val="150000"/>
              </a:lnSpc>
              <a:buFont typeface="Wingdings" panose="05000000000000000000" pitchFamily="2" charset="2"/>
              <a:buChar char="Ø"/>
            </a:pPr>
            <a:r>
              <a:rPr lang="en-IN" sz="1400" strike="sngStrike" dirty="0">
                <a:solidFill>
                  <a:schemeClr val="accent5"/>
                </a:solidFill>
              </a:rPr>
              <a:t>Within this method we can Add Student type of objects and also null to the </a:t>
            </a:r>
            <a:r>
              <a:rPr lang="en-IN" sz="1400" strike="sngStrike" dirty="0" err="1">
                <a:solidFill>
                  <a:schemeClr val="accent5"/>
                </a:solidFill>
              </a:rPr>
              <a:t>ArrayList</a:t>
            </a:r>
            <a:r>
              <a:rPr lang="en-IN" sz="1400" strike="sngStrike" dirty="0">
                <a:solidFill>
                  <a:schemeClr val="accent5"/>
                </a:solidFill>
              </a:rPr>
              <a: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&gt;(); and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&gt; al = new </a:t>
            </a:r>
            <a:r>
              <a:rPr lang="en-IN" sz="1400" dirty="0" err="1"/>
              <a:t>ArrayList</a:t>
            </a:r>
            <a:r>
              <a:rPr lang="en-IN" sz="1400" dirty="0"/>
              <a:t>&lt;String&gt;();, </a:t>
            </a:r>
            <a:r>
              <a:rPr lang="en-IN" sz="1400" dirty="0" err="1"/>
              <a:t>ArrayList</a:t>
            </a:r>
            <a:r>
              <a:rPr lang="en-IN" sz="1400" dirty="0"/>
              <a:t>&lt;String &gt; al = new </a:t>
            </a:r>
            <a:r>
              <a:rPr lang="en-IN" sz="1400" dirty="0" err="1"/>
              <a:t>ArrayList</a:t>
            </a:r>
            <a:r>
              <a:rPr lang="en-IN" sz="1400" dirty="0"/>
              <a:t>&lt;String&gt;();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extends Number&gt; al = new </a:t>
            </a:r>
            <a:r>
              <a:rPr lang="en-IN" sz="1400" dirty="0" err="1"/>
              <a:t>ArrayList</a:t>
            </a:r>
            <a:r>
              <a:rPr lang="en-IN" sz="1400" dirty="0"/>
              <a:t>&lt;Integer&gt;();,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super String&gt; al = new </a:t>
            </a:r>
            <a:r>
              <a:rPr lang="en-IN" sz="1400" dirty="0" err="1"/>
              <a:t>ArrayList</a:t>
            </a:r>
            <a:r>
              <a:rPr lang="en-IN" sz="1400" dirty="0"/>
              <a: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r>
              <a:rPr lang="en-IN" dirty="0" smtClean="0"/>
              <a:t>:</a:t>
            </a:r>
            <a:endParaRPr lang="en-IN" dirty="0"/>
          </a:p>
          <a:p>
            <a:r>
              <a:rPr lang="en-IN" dirty="0"/>
              <a:t>List&lt;B&gt; lb = new </a:t>
            </a:r>
            <a:r>
              <a:rPr lang="en-IN" dirty="0" err="1"/>
              <a:t>ArrayList</a:t>
            </a:r>
            <a:r>
              <a:rPr lang="en-IN" dirty="0"/>
              <a:t>&lt;&gt;();</a:t>
            </a:r>
          </a:p>
          <a:p>
            <a:r>
              <a:rPr lang="en-IN" dirty="0"/>
              <a:t>List&lt;A&gt; la = lb;   // compile-time error</a:t>
            </a:r>
          </a:p>
          <a:p>
            <a:r>
              <a:rPr lang="en-IN" dirty="0"/>
              <a:t>Given that Integer is a subtype of Number, what is the relationship between List&lt;Integer&gt; and List&lt;Number</a:t>
            </a:r>
            <a:r>
              <a:rPr lang="en-IN" dirty="0" smtClean="0"/>
              <a:t>&gt;</a:t>
            </a:r>
            <a:r>
              <a:rPr lang="en-IN" dirty="0" smtClean="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a:t>
            </a:r>
            <a:r>
              <a:rPr lang="en-IN" dirty="0" smtClean="0">
                <a:latin typeface="Verdana" panose="020B0604030504040204" pitchFamily="34" charset="0"/>
                <a:ea typeface="Verdana" panose="020B0604030504040204" pitchFamily="34" charset="0"/>
              </a:rPr>
              <a:t>&lt;?&gt;.</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r>
              <a:rPr lang="en-IN" dirty="0" smtClean="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t>
            </a:r>
            <a:r>
              <a:rPr lang="en-IN" dirty="0" err="1">
                <a:latin typeface="Verdana" panose="020B0604030504040204" pitchFamily="34" charset="0"/>
                <a:ea typeface="Verdana" panose="020B0604030504040204" pitchFamily="34" charset="0"/>
              </a:rPr>
              <a:t>ArrayList</a:t>
            </a:r>
            <a:r>
              <a:rPr lang="en-IN" dirty="0">
                <a:latin typeface="Verdana" panose="020B0604030504040204" pitchFamily="34" charset="0"/>
                <a:ea typeface="Verdana" panose="020B0604030504040204" pitchFamily="34" charset="0"/>
              </a:rPr>
              <a: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endParaRPr lang="en-IN" dirty="0" smtClean="0">
              <a:latin typeface="Verdana" panose="020B0604030504040204" pitchFamily="34" charset="0"/>
              <a:ea typeface="Verdana" panose="020B0604030504040204" pitchFamily="34" charset="0"/>
            </a:endParaRPr>
          </a:p>
          <a:p>
            <a:pPr lvl="1"/>
            <a:r>
              <a:rPr lang="en-IN" dirty="0" smtClean="0">
                <a:latin typeface="Verdana" panose="020B0604030504040204" pitchFamily="34" charset="0"/>
                <a:ea typeface="Verdana" panose="020B0604030504040204" pitchFamily="34" charset="0"/>
              </a:rPr>
              <a:t>List</a:t>
            </a:r>
            <a:r>
              <a:rPr lang="en-IN" dirty="0">
                <a:latin typeface="Verdana" panose="020B0604030504040204" pitchFamily="34" charset="0"/>
                <a:ea typeface="Verdana" panose="020B0604030504040204" pitchFamily="34" charset="0"/>
              </a:rPr>
              <a: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List&lt;?&gt; but, when evaluating an expression, the compiler infers a particular type from the code. This scenario is known as wildcard capture</a:t>
            </a:r>
            <a:r>
              <a:rPr lang="en-IN" dirty="0" smtClean="0"/>
              <a:t>.</a:t>
            </a:r>
            <a:endParaRPr lang="en-IN" dirty="0"/>
          </a:p>
          <a:p>
            <a:r>
              <a:rPr lang="en-IN" dirty="0"/>
              <a:t>For the most part, you don't need to worry about wildcard capture, except when you see an error message that contains the phrase "capture of</a:t>
            </a:r>
            <a:r>
              <a:rPr lang="en-IN" dirty="0" smtClean="0"/>
              <a:t>".</a:t>
            </a:r>
            <a:endParaRPr lang="en-IN" dirty="0"/>
          </a:p>
          <a:p>
            <a:r>
              <a:rPr lang="en-IN" dirty="0"/>
              <a:t>The </a:t>
            </a:r>
            <a:r>
              <a:rPr lang="en-IN" dirty="0" err="1"/>
              <a:t>WildcardError</a:t>
            </a:r>
            <a:r>
              <a:rPr lang="en-IN" dirty="0"/>
              <a:t> </a:t>
            </a:r>
            <a:r>
              <a:rPr lang="en-IN" dirty="0" smtClean="0"/>
              <a:t>example given below  </a:t>
            </a:r>
            <a:r>
              <a:rPr lang="en-IN" dirty="0"/>
              <a:t>produces a capture error when compiled</a:t>
            </a:r>
            <a:r>
              <a:rPr lang="en-IN" dirty="0" smtClean="0"/>
              <a:t>:</a:t>
            </a:r>
            <a:endParaRPr lang="en-IN" dirty="0"/>
          </a:p>
          <a:p>
            <a:pPr lvl="1"/>
            <a:r>
              <a:rPr lang="en-IN" dirty="0"/>
              <a:t>public class </a:t>
            </a:r>
            <a:r>
              <a:rPr lang="en-IN" dirty="0" err="1"/>
              <a:t>WildcardError</a:t>
            </a:r>
            <a:r>
              <a:rPr lang="en-IN" dirty="0"/>
              <a:t> </a:t>
            </a:r>
            <a:r>
              <a:rPr lang="en-IN" dirty="0" smtClean="0"/>
              <a:t>{</a:t>
            </a:r>
            <a:endParaRPr lang="en-IN" dirty="0"/>
          </a:p>
          <a:p>
            <a:pPr marL="857250" lvl="2" indent="0">
              <a:buNone/>
            </a:pPr>
            <a:r>
              <a:rPr lang="en-IN" dirty="0"/>
              <a:t>    void foo(List&lt;?&gt;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err="1"/>
              <a:t>i</a:t>
            </a:r>
            <a:r>
              <a:rPr lang="en-IN" dirty="0"/>
              <a:t> 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r>
              <a:rPr lang="en-IN" dirty="0" smtClean="0"/>
              <a:t>.</a:t>
            </a:r>
            <a:endParaRPr lang="en-IN" dirty="0"/>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r>
              <a:rPr lang="en-IN" dirty="0" smtClean="0"/>
              <a:t>:</a:t>
            </a:r>
            <a:endParaRPr lang="en-IN" dirty="0"/>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p>
          <a:p>
            <a:pPr marL="857250" lvl="2" indent="0">
              <a:buNone/>
            </a:pPr>
            <a:r>
              <a:rPr lang="en-IN" dirty="0"/>
              <a:t>1 error</a:t>
            </a:r>
          </a:p>
          <a:p>
            <a:r>
              <a:rPr lang="en-IN" dirty="0"/>
              <a:t>In this example, the code is attempting to perform a safe operation, so how can you work around the compiler error? You can fix it by writing a private helper method which captures the </a:t>
            </a:r>
            <a:r>
              <a:rPr lang="en-IN" dirty="0" smtClean="0"/>
              <a:t>wildcard</a:t>
            </a:r>
            <a:endParaRPr lang="en-IN" dirty="0"/>
          </a:p>
        </p:txBody>
      </p:sp>
    </p:spTree>
    <p:extLst>
      <p:ext uri="{BB962C8B-B14F-4D97-AF65-F5344CB8AC3E}">
        <p14:creationId xmlns:p14="http://schemas.microsoft.com/office/powerpoint/2010/main" val="1802046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smtClean="0"/>
              <a:t>In </a:t>
            </a:r>
            <a:r>
              <a:rPr lang="en-IN" sz="800" dirty="0"/>
              <a:t>this example, the code is attempting to perform a safe operation, so how can you work around the compiler error?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smtClean="0"/>
              <a:t>:</a:t>
            </a:r>
            <a:endParaRPr lang="en-IN" sz="800" dirty="0"/>
          </a:p>
          <a:p>
            <a:pPr lvl="1"/>
            <a:r>
              <a:rPr lang="en-IN" sz="800" dirty="0"/>
              <a:t>public class </a:t>
            </a:r>
            <a:r>
              <a:rPr lang="en-IN" sz="800" dirty="0" err="1"/>
              <a:t>WildcardFixed</a:t>
            </a:r>
            <a:r>
              <a:rPr lang="en-IN" sz="800" dirty="0"/>
              <a:t> </a:t>
            </a:r>
            <a:r>
              <a:rPr lang="en-IN" sz="800" dirty="0" smtClean="0"/>
              <a:t>{</a:t>
            </a:r>
            <a:endParaRPr lang="en-IN" sz="800" dirty="0"/>
          </a:p>
          <a:p>
            <a:pPr marL="857250" lvl="2" indent="0">
              <a:buNone/>
            </a:pPr>
            <a:r>
              <a:rPr lang="en-IN" sz="800" dirty="0"/>
              <a:t>    void foo(List&lt;?&gt;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r>
              <a:rPr lang="en-IN" sz="800" dirty="0" smtClean="0"/>
              <a:t>}</a:t>
            </a:r>
            <a:endParaRPr lang="en-IN" sz="800" dirty="0"/>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a:t>
            </a:r>
            <a:r>
              <a:rPr lang="en-IN" sz="800" dirty="0" smtClean="0"/>
              <a:t>));    }  }</a:t>
            </a:r>
            <a:endParaRPr lang="en-IN" sz="800" dirty="0"/>
          </a:p>
          <a:p>
            <a:r>
              <a:rPr lang="en-IN" sz="800" dirty="0"/>
              <a:t>Thanks to the helper method, the compiler uses inference to determine that T is CAP#1, the capture variable, in the invocation. The example now compiles </a:t>
            </a:r>
            <a:r>
              <a:rPr lang="en-IN" sz="800" dirty="0" err="1" smtClean="0"/>
              <a:t>successfully.By</a:t>
            </a:r>
            <a:r>
              <a:rPr lang="en-IN" sz="800" dirty="0" smtClean="0"/>
              <a:t> </a:t>
            </a:r>
            <a:r>
              <a:rPr lang="en-IN" sz="800" dirty="0"/>
              <a:t>convention, helper methods are generally named </a:t>
            </a:r>
            <a:r>
              <a:rPr lang="en-IN" sz="800" dirty="0" err="1"/>
              <a:t>originalMethodNameHelper</a:t>
            </a:r>
            <a:r>
              <a:rPr lang="en-IN" sz="800" dirty="0" smtClean="0"/>
              <a:t>.</a:t>
            </a:r>
            <a:endParaRPr lang="en-IN" sz="800" dirty="0"/>
          </a:p>
          <a:p>
            <a:r>
              <a:rPr lang="en-IN" sz="800" dirty="0"/>
              <a:t>Now consider a more complex example, </a:t>
            </a:r>
            <a:r>
              <a:rPr lang="en-IN" sz="800" dirty="0" err="1"/>
              <a:t>WildcardErrorBad</a:t>
            </a:r>
            <a:r>
              <a:rPr lang="en-IN" sz="800" dirty="0" smtClean="0"/>
              <a:t>:</a:t>
            </a:r>
            <a:endParaRPr lang="en-IN" sz="800" dirty="0"/>
          </a:p>
          <a:p>
            <a:pPr lvl="1"/>
            <a:r>
              <a:rPr lang="en-IN" sz="800" dirty="0"/>
              <a:t>public class </a:t>
            </a:r>
            <a:r>
              <a:rPr lang="en-IN" sz="800" dirty="0" err="1"/>
              <a:t>WildcardErrorBad</a:t>
            </a:r>
            <a:r>
              <a:rPr lang="en-IN" sz="800" dirty="0"/>
              <a:t> </a:t>
            </a:r>
            <a:r>
              <a:rPr lang="en-IN" sz="800" dirty="0" smtClean="0"/>
              <a:t>{</a:t>
            </a:r>
            <a:endParaRPr lang="en-IN" sz="800" dirty="0"/>
          </a:p>
          <a:p>
            <a:pPr marL="857250" lvl="2" indent="0">
              <a:buNone/>
            </a:pPr>
            <a:r>
              <a:rPr lang="en-IN" sz="800" dirty="0"/>
              <a:t>    void </a:t>
            </a:r>
            <a:r>
              <a:rPr lang="en-IN" sz="800" dirty="0" err="1"/>
              <a:t>swapFirst</a:t>
            </a:r>
            <a:r>
              <a:rPr lang="en-IN" sz="800" dirty="0"/>
              <a:t>(List&lt;? extends Number&gt; l1, List&lt;?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a:t>
            </a:r>
            <a:r>
              <a:rPr lang="en-IN" sz="800" dirty="0" smtClean="0"/>
              <a:t>Number    } }</a:t>
            </a:r>
            <a:endParaRPr lang="en-IN" sz="800" dirty="0"/>
          </a:p>
          <a:p>
            <a:r>
              <a:rPr lang="en-IN" sz="800" dirty="0"/>
              <a:t>In this example, the code is attempting an unsafe operation. For example, consider the following invocation of the </a:t>
            </a:r>
            <a:r>
              <a:rPr lang="en-IN" sz="800" dirty="0" err="1"/>
              <a:t>swapFirst</a:t>
            </a:r>
            <a:r>
              <a:rPr lang="en-IN" sz="800" dirty="0"/>
              <a:t> method</a:t>
            </a:r>
            <a:r>
              <a:rPr lang="en-IN" sz="800" dirty="0" smtClean="0"/>
              <a:t>:</a:t>
            </a:r>
            <a:endParaRPr lang="en-IN" sz="800" dirty="0"/>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 extends Number&gt;, it is clearly incorrect to take an item from a list of Integer values and attempt to place it into a list of Double values</a:t>
            </a:r>
            <a:r>
              <a:rPr lang="en-IN" sz="800" dirty="0" smtClean="0"/>
              <a:t>.</a:t>
            </a:r>
            <a:endParaRPr lang="en-IN" sz="800" dirty="0"/>
          </a:p>
        </p:txBody>
      </p:sp>
    </p:spTree>
    <p:extLst>
      <p:ext uri="{BB962C8B-B14F-4D97-AF65-F5344CB8AC3E}">
        <p14:creationId xmlns:p14="http://schemas.microsoft.com/office/powerpoint/2010/main" val="3593981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smtClean="0"/>
              <a:t>Compiling </a:t>
            </a:r>
            <a:r>
              <a:rPr lang="en-IN" dirty="0"/>
              <a:t>the code with Oracle's JDK </a:t>
            </a:r>
            <a:r>
              <a:rPr lang="en-IN" dirty="0" err="1"/>
              <a:t>javac</a:t>
            </a:r>
            <a:r>
              <a:rPr lang="en-IN" dirty="0"/>
              <a:t> compiler produces the following error</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endParaRPr lang="en-IN" dirty="0"/>
          </a:p>
          <a:p>
            <a:r>
              <a:rPr lang="en-IN" dirty="0" smtClean="0"/>
              <a:t>There </a:t>
            </a:r>
            <a:r>
              <a:rPr lang="en-IN" dirty="0"/>
              <a:t>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r>
              <a:rPr lang="en-IN" dirty="0" smtClean="0"/>
              <a:t>:</a:t>
            </a:r>
            <a:endParaRPr lang="en-IN" dirty="0"/>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r>
              <a:rPr lang="en-IN" dirty="0" smtClean="0"/>
              <a:t>.</a:t>
            </a:r>
            <a:endParaRPr lang="en-IN" dirty="0"/>
          </a:p>
          <a:p>
            <a:r>
              <a:rPr lang="en-IN" dirty="0"/>
              <a:t>You can use the "in" and "out" principle when deciding whether to use a wildcard and what type of wildcard is appropriate. The following list provides the guidelines to follow</a:t>
            </a:r>
            <a:r>
              <a:rPr lang="en-IN" dirty="0" smtClean="0"/>
              <a:t>:</a:t>
            </a:r>
            <a:endParaRPr lang="en-IN" dirty="0"/>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a:t>
            </a:r>
            <a:r>
              <a:rPr lang="en-GB" sz="2000" b="1" dirty="0" smtClean="0"/>
              <a:t>Use </a:t>
            </a:r>
            <a:r>
              <a:rPr lang="en-GB" sz="2000" b="1" dirty="0" err="1" smtClean="0"/>
              <a:t>Cont</a:t>
            </a:r>
            <a:r>
              <a:rPr lang="en-GB" sz="2000" b="1" dirty="0" smtClean="0"/>
              <a: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 extends ...&gt; can be informally thought of as read-only, but that is not a strict guarantee. Suppose you have the following two classes</a:t>
            </a:r>
            <a:r>
              <a:rPr lang="en-IN" dirty="0" smtClean="0"/>
              <a:t>:</a:t>
            </a:r>
            <a:endParaRPr lang="en-IN" dirty="0"/>
          </a:p>
          <a:p>
            <a:pPr lvl="1"/>
            <a:r>
              <a:rPr lang="en-IN" dirty="0"/>
              <a:t>class </a:t>
            </a:r>
            <a:r>
              <a:rPr lang="en-IN" dirty="0" err="1"/>
              <a:t>NaturalNumber</a:t>
            </a:r>
            <a:r>
              <a:rPr lang="en-IN" dirty="0"/>
              <a:t> </a:t>
            </a:r>
            <a:r>
              <a:rPr lang="en-IN" dirty="0" smtClean="0"/>
              <a:t>{</a:t>
            </a:r>
            <a:endParaRPr lang="en-IN" dirty="0"/>
          </a:p>
          <a:p>
            <a:pPr marL="857250" lvl="2" indent="0">
              <a:buNone/>
            </a:pPr>
            <a:r>
              <a:rPr lang="en-IN" dirty="0"/>
              <a:t>    private </a:t>
            </a:r>
            <a:r>
              <a:rPr lang="en-IN" dirty="0" err="1"/>
              <a:t>int</a:t>
            </a:r>
            <a:r>
              <a:rPr lang="en-IN" dirty="0"/>
              <a:t> </a:t>
            </a:r>
            <a:r>
              <a:rPr lang="en-IN" dirty="0" err="1"/>
              <a:t>i</a:t>
            </a:r>
            <a:r>
              <a:rPr lang="en-IN" dirty="0" smtClean="0"/>
              <a:t>;</a:t>
            </a:r>
            <a:endParaRPr lang="en-IN" dirty="0"/>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smtClean="0"/>
              <a:t>}</a:t>
            </a:r>
            <a:endParaRPr lang="en-IN" dirty="0"/>
          </a:p>
          <a:p>
            <a:pPr marL="857250" lvl="2" indent="0">
              <a:buNone/>
            </a:pPr>
            <a:r>
              <a:rPr lang="en-IN" dirty="0"/>
              <a:t>class </a:t>
            </a:r>
            <a:r>
              <a:rPr lang="en-IN" dirty="0" err="1"/>
              <a:t>EvenNumber</a:t>
            </a:r>
            <a:r>
              <a:rPr lang="en-IN" dirty="0"/>
              <a:t> extends </a:t>
            </a:r>
            <a:r>
              <a:rPr lang="en-IN" dirty="0" err="1"/>
              <a:t>NaturalNumber</a:t>
            </a:r>
            <a:r>
              <a:rPr lang="en-IN" dirty="0"/>
              <a:t> </a:t>
            </a:r>
            <a:r>
              <a:rPr lang="en-IN" dirty="0" smtClean="0"/>
              <a:t>{</a:t>
            </a:r>
            <a:endParaRPr lang="en-IN" dirty="0"/>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r>
              <a:rPr lang="en-IN" dirty="0" smtClean="0"/>
              <a:t>:</a:t>
            </a:r>
            <a:endParaRPr lang="en-IN" dirty="0"/>
          </a:p>
          <a:p>
            <a:pPr lvl="1"/>
            <a:r>
              <a:rPr lang="en-IN" dirty="0"/>
              <a:t>List&lt;</a:t>
            </a:r>
            <a:r>
              <a:rPr lang="en-IN" dirty="0" err="1"/>
              <a:t>EvenNumber</a:t>
            </a:r>
            <a:r>
              <a:rPr lang="en-IN" dirty="0"/>
              <a:t>&gt; le = new </a:t>
            </a:r>
            <a:r>
              <a:rPr lang="en-IN" dirty="0" err="1"/>
              <a:t>ArrayList</a:t>
            </a:r>
            <a:r>
              <a:rPr lang="en-IN" dirty="0"/>
              <a:t>&lt;&gt;();</a:t>
            </a:r>
          </a:p>
          <a:p>
            <a:pPr lvl="1"/>
            <a:r>
              <a:rPr lang="en-IN" dirty="0"/>
              <a:t>List&lt;?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 extends </a:t>
            </a:r>
            <a:r>
              <a:rPr lang="en-IN" dirty="0" err="1"/>
              <a:t>NaturalNumber</a:t>
            </a:r>
            <a:r>
              <a:rPr lang="en-IN" dirty="0"/>
              <a:t>&gt;, you can assign le to ln. But you cannot use ln to add a natural number to a list of even numbers. The following operations on the list are possible</a:t>
            </a:r>
            <a:r>
              <a:rPr lang="en-IN" dirty="0" smtClean="0"/>
              <a:t>:</a:t>
            </a:r>
            <a:endParaRPr lang="en-IN" dirty="0"/>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r>
              <a:rPr lang="en-IN" dirty="0" smtClean="0"/>
              <a:t>:</a:t>
            </a:r>
            <a:endParaRPr lang="en-IN" dirty="0"/>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r>
              <a:rPr lang="en-GB" dirty="0" smtClean="0"/>
              <a:t>.</a:t>
            </a:r>
            <a:endParaRPr lang="en-GB" dirty="0"/>
          </a:p>
          <a:p>
            <a:r>
              <a:rPr lang="en-GB" dirty="0"/>
              <a:t>Consider the following generic class that represents a node in a singly linked list</a:t>
            </a:r>
            <a:r>
              <a:rPr lang="en-GB" dirty="0" smtClean="0"/>
              <a:t>:</a:t>
            </a:r>
            <a:endParaRPr lang="en-GB" dirty="0"/>
          </a:p>
          <a:p>
            <a:pPr lvl="1"/>
            <a:r>
              <a:rPr lang="en-GB" dirty="0"/>
              <a:t>public class Node&lt;T&gt;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Object data</a:t>
            </a:r>
            <a:r>
              <a:rPr lang="en-GB" dirty="0" smtClean="0"/>
              <a:t>;    </a:t>
            </a:r>
            <a:r>
              <a:rPr lang="en-GB" dirty="0"/>
              <a:t>private Node next</a:t>
            </a:r>
            <a:r>
              <a:rPr lang="en-GB" dirty="0" smtClean="0"/>
              <a:t>;</a:t>
            </a:r>
            <a:endParaRPr lang="en-GB" dirty="0"/>
          </a:p>
          <a:p>
            <a:pPr marL="857250" lvl="2" indent="0">
              <a:buNone/>
            </a:pPr>
            <a:r>
              <a:rPr lang="en-GB" dirty="0"/>
              <a:t>    public Node(Object data, Node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smtClean="0"/>
              <a:t>}</a:t>
            </a:r>
            <a:endParaRPr lang="en-GB" dirty="0"/>
          </a:p>
        </p:txBody>
      </p:sp>
    </p:spTree>
    <p:extLst>
      <p:ext uri="{BB962C8B-B14F-4D97-AF65-F5344CB8AC3E}">
        <p14:creationId xmlns:p14="http://schemas.microsoft.com/office/powerpoint/2010/main" val="1854116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smtClean="0"/>
              <a:t>Why use Generics</a:t>
            </a:r>
            <a:endParaRPr lang="en-GB" dirty="0"/>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smtClean="0"/>
              <a:t>There are two main types of exceptions</a:t>
            </a:r>
          </a:p>
          <a:p>
            <a:pPr lvl="1"/>
            <a:r>
              <a:rPr lang="en-GB" dirty="0" smtClean="0"/>
              <a:t>Compile Time :</a:t>
            </a:r>
          </a:p>
          <a:p>
            <a:pPr lvl="2"/>
            <a:r>
              <a:rPr lang="en-GB" dirty="0" smtClean="0"/>
              <a:t>Can be easily detected. </a:t>
            </a:r>
          </a:p>
          <a:p>
            <a:pPr lvl="2"/>
            <a:r>
              <a:rPr lang="en-GB" dirty="0" smtClean="0"/>
              <a:t>Compiler/Ide error messages can help us detect the issue and fix it.</a:t>
            </a:r>
          </a:p>
          <a:p>
            <a:pPr lvl="1"/>
            <a:r>
              <a:rPr lang="en-GB" dirty="0" smtClean="0"/>
              <a:t>Run time: </a:t>
            </a:r>
          </a:p>
          <a:p>
            <a:pPr lvl="2"/>
            <a:r>
              <a:rPr lang="en-GB" dirty="0" smtClean="0"/>
              <a:t>These are more problematic. </a:t>
            </a:r>
          </a:p>
          <a:p>
            <a:pPr lvl="2"/>
            <a:r>
              <a:rPr lang="en-GB" dirty="0" smtClean="0"/>
              <a:t>They don’t always surface immediately and it may surface at a  point in the program that is far from the actual  cause of the problem.</a:t>
            </a:r>
            <a:endParaRPr lang="en-IN" dirty="0"/>
          </a:p>
          <a:p>
            <a:r>
              <a:rPr lang="en-IN" dirty="0" smtClean="0"/>
              <a:t>So why are generics important:</a:t>
            </a:r>
          </a:p>
          <a:p>
            <a:pPr lvl="1"/>
            <a:r>
              <a:rPr lang="en-IN" dirty="0" smtClean="0"/>
              <a:t>It adds stability to our code by making more of bugs detectable at compile time.</a:t>
            </a:r>
          </a:p>
          <a:p>
            <a:pPr lvl="1"/>
            <a:r>
              <a:rPr lang="en-GB" dirty="0" smtClean="0"/>
              <a:t>It helps us to re-use same code with different type of parameters.</a:t>
            </a:r>
          </a:p>
          <a:p>
            <a:pPr lvl="1"/>
            <a:r>
              <a:rPr lang="en-GB" dirty="0" smtClean="0"/>
              <a:t>It provides stronger type checks at compile time.</a:t>
            </a:r>
          </a:p>
          <a:p>
            <a:pPr lvl="1"/>
            <a:r>
              <a:rPr lang="en-GB" dirty="0" smtClean="0"/>
              <a:t>We can eliminate the need for type casting.</a:t>
            </a:r>
          </a:p>
          <a:p>
            <a:pPr lvl="1"/>
            <a:r>
              <a:rPr lang="en-GB" dirty="0" smtClean="0"/>
              <a:t>We can implement generic algorithms and reuse them.</a:t>
            </a:r>
          </a:p>
        </p:txBody>
      </p:sp>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smtClean="0"/>
              <a:t>In </a:t>
            </a:r>
            <a:r>
              <a:rPr lang="en-GB" dirty="0"/>
              <a:t>the following example, the generic Node class uses a bounded type parameter</a:t>
            </a:r>
            <a:r>
              <a:rPr lang="en-GB" dirty="0" smtClean="0"/>
              <a:t>:</a:t>
            </a:r>
            <a:endParaRPr lang="en-GB" dirty="0"/>
          </a:p>
          <a:p>
            <a:pPr lvl="1"/>
            <a:r>
              <a:rPr lang="en-GB" dirty="0"/>
              <a:t>public class Node&lt;T extends Comparable&lt;T&gt;&gt;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Comparable data;</a:t>
            </a:r>
          </a:p>
          <a:p>
            <a:pPr marL="857250" lvl="2" indent="0">
              <a:buNone/>
            </a:pPr>
            <a:r>
              <a:rPr lang="en-GB" dirty="0"/>
              <a:t>    private Node next</a:t>
            </a:r>
            <a:r>
              <a:rPr lang="en-GB" dirty="0" smtClean="0"/>
              <a:t>;</a:t>
            </a:r>
            <a:endParaRPr lang="en-GB" dirty="0"/>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a:t>
            </a:r>
            <a:r>
              <a:rPr lang="en-GB" dirty="0" smtClean="0"/>
              <a:t>: which </a:t>
            </a:r>
            <a:r>
              <a:rPr lang="en-GB" dirty="0"/>
              <a:t>Counts the number of occurrences of </a:t>
            </a:r>
            <a:r>
              <a:rPr lang="en-GB" dirty="0" err="1"/>
              <a:t>elem</a:t>
            </a:r>
            <a:r>
              <a:rPr lang="en-GB" dirty="0"/>
              <a:t> in </a:t>
            </a:r>
            <a:r>
              <a:rPr lang="en-GB" dirty="0" err="1"/>
              <a:t>anArray</a:t>
            </a:r>
            <a:r>
              <a:rPr lang="en-GB" dirty="0" smtClean="0"/>
              <a:t>.</a:t>
            </a:r>
            <a:endParaRPr lang="en-GB" dirty="0"/>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r>
              <a:rPr lang="en-GB" dirty="0" smtClean="0"/>
              <a:t>:</a:t>
            </a:r>
            <a:endParaRPr lang="en-GB" dirty="0"/>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r>
              <a:rPr lang="en-GB" dirty="0" smtClean="0"/>
              <a:t>:</a:t>
            </a:r>
            <a:endParaRPr lang="en-GB" dirty="0"/>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r>
              <a:rPr lang="en-GB" dirty="0" smtClean="0"/>
              <a:t>:</a:t>
            </a:r>
            <a:endParaRPr lang="en-GB" dirty="0"/>
          </a:p>
          <a:p>
            <a:pPr lvl="1"/>
            <a:r>
              <a:rPr lang="en-GB" dirty="0"/>
              <a:t>public static &lt;T extends Shape&gt; void draw(T shape) { /* ... */ }</a:t>
            </a:r>
          </a:p>
          <a:p>
            <a:r>
              <a:rPr lang="en-GB" dirty="0"/>
              <a:t>The Java compiler replaces T with Shape</a:t>
            </a:r>
            <a:r>
              <a:rPr lang="en-GB" dirty="0" smtClean="0"/>
              <a:t>:</a:t>
            </a:r>
            <a:endParaRPr lang="en-GB" dirty="0"/>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Sometimes type erasure causes a situation that you may not have anticipated. The following example shows how this can occur. The example (described in Bridge Methods) shows how a compiler sometimes creates a synthetic method, called a bridge method, as part of the type erasure process</a:t>
            </a:r>
            <a:r>
              <a:rPr lang="en-IN" sz="1100" dirty="0" smtClean="0"/>
              <a:t>.</a:t>
            </a:r>
            <a:endParaRPr lang="en-IN" sz="1100" dirty="0"/>
          </a:p>
          <a:p>
            <a:r>
              <a:rPr lang="en-IN" sz="1100" dirty="0"/>
              <a:t>Given the following two classes</a:t>
            </a:r>
            <a:r>
              <a:rPr lang="en-IN" sz="1100" dirty="0" smtClean="0"/>
              <a:t>:</a:t>
            </a:r>
            <a:endParaRPr lang="en-IN" sz="1100" dirty="0"/>
          </a:p>
          <a:p>
            <a:pPr lvl="1"/>
            <a:r>
              <a:rPr lang="en-IN" sz="1100" dirty="0"/>
              <a:t>public class Node&lt;T&gt; </a:t>
            </a:r>
            <a:r>
              <a:rPr lang="en-IN" sz="1100" dirty="0" smtClean="0"/>
              <a:t>{</a:t>
            </a:r>
            <a:endParaRPr lang="en-IN" sz="1100" dirty="0"/>
          </a:p>
          <a:p>
            <a:pPr marL="857250" lvl="2" indent="0">
              <a:buNone/>
            </a:pPr>
            <a:r>
              <a:rPr lang="en-IN" sz="1100" dirty="0"/>
              <a:t>    public T data</a:t>
            </a:r>
            <a:r>
              <a:rPr lang="en-IN" sz="1100" dirty="0" smtClean="0"/>
              <a:t>;</a:t>
            </a:r>
            <a:endParaRPr lang="en-IN" sz="1100" dirty="0"/>
          </a:p>
          <a:p>
            <a:pPr marL="857250" lvl="2" indent="0">
              <a:buNone/>
            </a:pPr>
            <a:r>
              <a:rPr lang="en-IN" sz="1100" dirty="0"/>
              <a:t>    public Node(T data) { </a:t>
            </a:r>
            <a:r>
              <a:rPr lang="en-IN" sz="1100" dirty="0" err="1"/>
              <a:t>this.data</a:t>
            </a:r>
            <a:r>
              <a:rPr lang="en-IN" sz="1100" dirty="0"/>
              <a:t> = data; </a:t>
            </a:r>
            <a:r>
              <a:rPr lang="en-IN" sz="1100" dirty="0" smtClean="0"/>
              <a:t>}</a:t>
            </a:r>
            <a:endParaRPr lang="en-IN" sz="1100" dirty="0"/>
          </a:p>
          <a:p>
            <a:pPr marL="857250" lvl="2" indent="0">
              <a:buNone/>
            </a:pPr>
            <a:r>
              <a:rPr lang="en-IN" sz="1100" dirty="0"/>
              <a:t>    public void </a:t>
            </a:r>
            <a:r>
              <a:rPr lang="en-IN" sz="1100" dirty="0" err="1"/>
              <a:t>setData</a:t>
            </a:r>
            <a:r>
              <a:rPr lang="en-IN" sz="1100" dirty="0"/>
              <a:t>(T data) {</a:t>
            </a:r>
          </a:p>
          <a:p>
            <a:pPr marL="857250" lvl="2" indent="0">
              <a:buNone/>
            </a:pPr>
            <a:r>
              <a:rPr lang="en-IN" sz="1100" dirty="0"/>
              <a:t>        </a:t>
            </a:r>
            <a:r>
              <a:rPr lang="en-IN" sz="1100" dirty="0" err="1"/>
              <a:t>System.out.println</a:t>
            </a:r>
            <a:r>
              <a:rPr lang="en-IN" sz="1100" dirty="0"/>
              <a:t>("</a:t>
            </a:r>
            <a:r>
              <a:rPr lang="en-IN" sz="1100" dirty="0" err="1"/>
              <a:t>Node.setData</a:t>
            </a:r>
            <a:r>
              <a:rPr lang="en-IN" sz="1100" dirty="0"/>
              <a:t>");</a:t>
            </a:r>
          </a:p>
          <a:p>
            <a:pPr marL="857250" lvl="2" indent="0">
              <a:buNone/>
            </a:pPr>
            <a:r>
              <a:rPr lang="en-IN" sz="1100" dirty="0"/>
              <a:t>        </a:t>
            </a:r>
            <a:r>
              <a:rPr lang="en-IN" sz="1100" dirty="0" err="1"/>
              <a:t>this.data</a:t>
            </a:r>
            <a:r>
              <a:rPr lang="en-IN" sz="1100" dirty="0"/>
              <a:t> = data</a:t>
            </a:r>
            <a:r>
              <a:rPr lang="en-IN" sz="1100" dirty="0" smtClean="0"/>
              <a:t>;    } }</a:t>
            </a:r>
            <a:endParaRPr lang="en-IN" sz="1100" dirty="0"/>
          </a:p>
          <a:p>
            <a:pPr marL="857250" lvl="2" indent="0">
              <a:buNone/>
            </a:pPr>
            <a:r>
              <a:rPr lang="en-IN" sz="1100" dirty="0"/>
              <a:t>public class </a:t>
            </a:r>
            <a:r>
              <a:rPr lang="en-IN" sz="1100" dirty="0" err="1"/>
              <a:t>MyNode</a:t>
            </a:r>
            <a:r>
              <a:rPr lang="en-IN" sz="1100" dirty="0"/>
              <a:t> extends Node&lt;Integer&gt; {</a:t>
            </a:r>
          </a:p>
          <a:p>
            <a:pPr marL="857250" lvl="2" indent="0">
              <a:buNone/>
            </a:pPr>
            <a:r>
              <a:rPr lang="en-IN" sz="1100" dirty="0"/>
              <a:t>    public </a:t>
            </a:r>
            <a:r>
              <a:rPr lang="en-IN" sz="1100" dirty="0" err="1"/>
              <a:t>MyNode</a:t>
            </a:r>
            <a:r>
              <a:rPr lang="en-IN" sz="1100" dirty="0"/>
              <a:t>(Integer data) { super(data); </a:t>
            </a:r>
            <a:r>
              <a:rPr lang="en-IN" sz="1100" dirty="0" smtClean="0"/>
              <a:t>}</a:t>
            </a:r>
            <a:endParaRPr lang="en-IN" sz="1100" dirty="0"/>
          </a:p>
          <a:p>
            <a:pPr marL="857250" lvl="2" indent="0">
              <a:buNone/>
            </a:pPr>
            <a:r>
              <a:rPr lang="en-IN" sz="1100" dirty="0"/>
              <a:t>    public void </a:t>
            </a:r>
            <a:r>
              <a:rPr lang="en-IN" sz="1100" dirty="0" err="1"/>
              <a:t>setData</a:t>
            </a:r>
            <a:r>
              <a:rPr lang="en-IN" sz="1100" dirty="0"/>
              <a:t>(Integer data) {</a:t>
            </a:r>
          </a:p>
          <a:p>
            <a:pPr marL="857250" lvl="2" indent="0">
              <a:buNone/>
            </a:pPr>
            <a:r>
              <a:rPr lang="en-IN" sz="1100" dirty="0"/>
              <a:t>        </a:t>
            </a:r>
            <a:r>
              <a:rPr lang="en-IN" sz="1100" dirty="0" err="1"/>
              <a:t>System.out.println</a:t>
            </a:r>
            <a:r>
              <a:rPr lang="en-IN" sz="1100" dirty="0"/>
              <a:t>("</a:t>
            </a:r>
            <a:r>
              <a:rPr lang="en-IN" sz="1100" dirty="0" err="1"/>
              <a:t>MyNode.setData</a:t>
            </a:r>
            <a:r>
              <a:rPr lang="en-IN" sz="1100" dirty="0"/>
              <a:t>");</a:t>
            </a:r>
          </a:p>
          <a:p>
            <a:pPr marL="857250" lvl="2" indent="0">
              <a:buNone/>
            </a:pPr>
            <a:r>
              <a:rPr lang="en-IN" sz="1100" dirty="0"/>
              <a:t>        </a:t>
            </a:r>
            <a:r>
              <a:rPr lang="en-IN" sz="1100" dirty="0" err="1"/>
              <a:t>super.setData</a:t>
            </a:r>
            <a:r>
              <a:rPr lang="en-IN" sz="1100" dirty="0"/>
              <a:t>(data</a:t>
            </a:r>
            <a:r>
              <a:rPr lang="en-IN" sz="1100" dirty="0" smtClean="0"/>
              <a:t>);    } }</a:t>
            </a:r>
            <a:endParaRPr lang="en-IN" sz="1100" dirty="0"/>
          </a:p>
        </p:txBody>
      </p:sp>
    </p:spTree>
    <p:extLst>
      <p:ext uri="{BB962C8B-B14F-4D97-AF65-F5344CB8AC3E}">
        <p14:creationId xmlns:p14="http://schemas.microsoft.com/office/powerpoint/2010/main" val="12867828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a:t>
            </a:r>
            <a:r>
              <a:rPr lang="en-IN" sz="2800" b="1" dirty="0" smtClean="0"/>
              <a:t>Methods </a:t>
            </a:r>
            <a:r>
              <a:rPr lang="en-IN" sz="2800" b="1" dirty="0" err="1" smtClean="0"/>
              <a:t>Cont</a:t>
            </a:r>
            <a:r>
              <a:rPr lang="en-IN" sz="2800" b="1" dirty="0" smtClean="0"/>
              <a: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smtClean="0"/>
              <a:t>Consider </a:t>
            </a:r>
            <a:r>
              <a:rPr lang="en-IN" sz="1100" dirty="0"/>
              <a:t>the following code</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r>
              <a:rPr lang="en-IN" sz="1100" dirty="0" smtClean="0"/>
              <a:t>:</a:t>
            </a:r>
            <a:endParaRPr lang="en-IN" sz="1100" dirty="0"/>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r>
              <a:rPr lang="en-IN" sz="1400" dirty="0" smtClean="0"/>
              <a:t>.</a:t>
            </a:r>
            <a:endParaRPr lang="en-IN" sz="1400" dirty="0"/>
          </a:p>
          <a:p>
            <a:r>
              <a:rPr lang="en-IN" sz="1400" dirty="0"/>
              <a:t>After type erasure, the Node and </a:t>
            </a:r>
            <a:r>
              <a:rPr lang="en-IN" sz="1400" dirty="0" err="1"/>
              <a:t>MyNode</a:t>
            </a:r>
            <a:r>
              <a:rPr lang="en-IN" sz="1400" dirty="0"/>
              <a:t> classes become</a:t>
            </a:r>
            <a:r>
              <a:rPr lang="en-IN" sz="1400" dirty="0" smtClean="0"/>
              <a:t>:</a:t>
            </a:r>
            <a:endParaRPr lang="en-IN" sz="1400" dirty="0"/>
          </a:p>
          <a:p>
            <a:pPr lvl="1"/>
            <a:r>
              <a:rPr lang="en-IN" sz="1400" dirty="0"/>
              <a:t>public class Node </a:t>
            </a:r>
            <a:r>
              <a:rPr lang="en-IN" sz="1400" dirty="0" smtClean="0"/>
              <a:t>{</a:t>
            </a:r>
            <a:endParaRPr lang="en-IN" sz="1400" dirty="0"/>
          </a:p>
          <a:p>
            <a:pPr marL="857250" lvl="2" indent="0">
              <a:buNone/>
            </a:pPr>
            <a:r>
              <a:rPr lang="en-IN" sz="1400" dirty="0"/>
              <a:t>    </a:t>
            </a:r>
            <a:r>
              <a:rPr lang="en-IN" sz="1400" dirty="0" smtClean="0"/>
              <a:t>public </a:t>
            </a:r>
            <a:r>
              <a:rPr lang="en-IN" sz="1400" dirty="0"/>
              <a:t>Object data</a:t>
            </a:r>
            <a:r>
              <a:rPr lang="en-IN" sz="1400" dirty="0" smtClean="0"/>
              <a:t>;</a:t>
            </a:r>
            <a:endParaRPr lang="en-IN" sz="1400" dirty="0"/>
          </a:p>
          <a:p>
            <a:pPr marL="857250" lvl="2" indent="0">
              <a:buNone/>
            </a:pPr>
            <a:r>
              <a:rPr lang="en-IN" sz="1400" dirty="0"/>
              <a:t>    public Node(Object data) { </a:t>
            </a:r>
            <a:r>
              <a:rPr lang="en-IN" sz="1400" dirty="0" err="1"/>
              <a:t>this.data</a:t>
            </a:r>
            <a:r>
              <a:rPr lang="en-IN" sz="1400" dirty="0"/>
              <a:t> = data; </a:t>
            </a:r>
            <a:r>
              <a:rPr lang="en-IN" sz="1400" dirty="0" smtClean="0"/>
              <a:t>}</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a:t>
            </a:r>
            <a:r>
              <a:rPr lang="en-IN" sz="1400" dirty="0" smtClean="0"/>
              <a:t>;    } }</a:t>
            </a:r>
            <a:endParaRPr lang="en-IN" sz="1400" dirty="0"/>
          </a:p>
          <a:p>
            <a:pPr marL="857250" lvl="2" indent="0">
              <a:buNone/>
            </a:pPr>
            <a:r>
              <a:rPr lang="en-IN" sz="1400" dirty="0"/>
              <a:t>public 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public </a:t>
            </a:r>
            <a:r>
              <a:rPr lang="en-IN" sz="1400" dirty="0" err="1"/>
              <a:t>MyNode</a:t>
            </a:r>
            <a:r>
              <a:rPr lang="en-IN" sz="1400" dirty="0"/>
              <a:t>(Integer data) { super(data);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r>
              <a:rPr lang="en-IN" sz="1400" dirty="0" smtClean="0"/>
              <a:t>);    } }</a:t>
            </a:r>
            <a:endParaRPr lang="en-IN" sz="1400" dirty="0"/>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r>
              <a:rPr lang="en-IN" sz="1400" dirty="0" smtClean="0"/>
              <a:t>.</a:t>
            </a:r>
            <a:endParaRPr lang="en-IN" sz="1400" dirty="0"/>
          </a:p>
        </p:txBody>
      </p:sp>
    </p:spTree>
    <p:extLst>
      <p:ext uri="{BB962C8B-B14F-4D97-AF65-F5344CB8AC3E}">
        <p14:creationId xmlns:p14="http://schemas.microsoft.com/office/powerpoint/2010/main" val="3492707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sz="2800" b="1" dirty="0" err="1" smtClean="0"/>
              <a:t>Cont</a:t>
            </a:r>
            <a:r>
              <a:rPr lang="en-IN" sz="2800" b="1" dirty="0" smtClean="0"/>
              <a: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smtClean="0"/>
              <a:t>To </a:t>
            </a:r>
            <a:r>
              <a:rPr lang="en-IN" sz="1400" dirty="0"/>
              <a:t>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smtClean="0"/>
              <a:t>:</a:t>
            </a:r>
            <a:endParaRPr lang="en-IN" sz="1400" dirty="0"/>
          </a:p>
          <a:p>
            <a:pPr lvl="1"/>
            <a:r>
              <a:rPr lang="en-IN" sz="1400" dirty="0"/>
              <a:t>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 Bridge method generated by the </a:t>
            </a:r>
            <a:r>
              <a:rPr lang="en-IN" sz="1400" dirty="0" smtClean="0"/>
              <a:t>compiler</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r>
              <a:rPr lang="en-IN" sz="1400" dirty="0" smtClean="0"/>
              <a:t>}</a:t>
            </a:r>
            <a:endParaRPr lang="en-IN" sz="1400" dirty="0"/>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775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type. See the section Arbitrary Number of Arguments in Passing Information to a Method or a Constructor for more information about </a:t>
            </a:r>
            <a:r>
              <a:rPr lang="en-IN" dirty="0" err="1"/>
              <a:t>varargs</a:t>
            </a:r>
            <a:r>
              <a:rPr lang="en-IN" dirty="0"/>
              <a:t> methods</a:t>
            </a:r>
            <a:r>
              <a:rPr lang="en-IN" dirty="0" smtClean="0"/>
              <a:t>.</a:t>
            </a:r>
            <a:endParaRPr lang="en-IN" dirty="0"/>
          </a:p>
          <a:p>
            <a:r>
              <a:rPr lang="en-IN" b="1" u="sng" dirty="0" smtClean="0"/>
              <a:t>Non-</a:t>
            </a:r>
            <a:r>
              <a:rPr lang="en-IN" b="1" u="sng" dirty="0" err="1" smtClean="0"/>
              <a:t>Reifiable</a:t>
            </a:r>
            <a:r>
              <a:rPr lang="en-IN" b="1" u="sng" dirty="0" smtClean="0"/>
              <a:t> </a:t>
            </a:r>
            <a:r>
              <a:rPr lang="en-IN" b="1" u="sng" dirty="0"/>
              <a:t>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r>
              <a:rPr lang="en-IN" dirty="0" smtClean="0"/>
              <a:t>.</a:t>
            </a:r>
            <a:endParaRPr lang="en-IN" dirty="0"/>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runtime. As shown in Restrictions on Generics, 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r>
              <a:rPr lang="en-IN" dirty="0" smtClean="0"/>
              <a:t>.</a:t>
            </a:r>
            <a:endParaRPr lang="en-IN" dirty="0"/>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r>
              <a:rPr lang="en-IN" dirty="0" smtClean="0"/>
              <a:t>.</a:t>
            </a:r>
            <a:endParaRPr lang="en-IN" dirty="0"/>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smtClean="0"/>
              <a:t>pollution.Consider</a:t>
            </a:r>
            <a:r>
              <a:rPr lang="en-GB" dirty="0" smtClean="0"/>
              <a:t> </a:t>
            </a:r>
            <a:r>
              <a:rPr lang="en-GB" dirty="0"/>
              <a:t>the following </a:t>
            </a:r>
            <a:r>
              <a:rPr lang="en-GB" dirty="0" err="1"/>
              <a:t>ArrayBuilder</a:t>
            </a:r>
            <a:r>
              <a:rPr lang="en-GB" dirty="0"/>
              <a:t> class</a:t>
            </a:r>
            <a:r>
              <a:rPr lang="en-GB" dirty="0" smtClean="0"/>
              <a:t>:</a:t>
            </a:r>
            <a:endParaRPr lang="en-GB" dirty="0"/>
          </a:p>
          <a:p>
            <a:pPr lvl="1"/>
            <a:r>
              <a:rPr lang="en-GB" dirty="0"/>
              <a:t>public class </a:t>
            </a:r>
            <a:r>
              <a:rPr lang="en-GB" dirty="0" err="1"/>
              <a:t>ArrayBuilder</a:t>
            </a:r>
            <a:r>
              <a:rPr lang="en-GB" dirty="0"/>
              <a:t> </a:t>
            </a:r>
            <a:r>
              <a:rPr lang="en-GB" dirty="0" smtClean="0"/>
              <a:t>{</a:t>
            </a:r>
            <a:endParaRPr lang="en-GB" dirty="0"/>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a:t>
            </a:r>
            <a:r>
              <a:rPr lang="en-GB" dirty="0" smtClean="0"/>
              <a:t>);    }   }</a:t>
            </a:r>
            <a:endParaRPr lang="en-GB" dirty="0"/>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a:t>
            </a:r>
            <a:r>
              <a:rPr lang="en-GB" dirty="0" smtClean="0"/>
              <a:t>here  } }</a:t>
            </a:r>
          </a:p>
          <a:p>
            <a:r>
              <a:rPr lang="en-GB" dirty="0" smtClean="0"/>
              <a:t>The </a:t>
            </a:r>
            <a:r>
              <a:rPr lang="en-GB" dirty="0"/>
              <a:t>following example, </a:t>
            </a:r>
            <a:r>
              <a:rPr lang="en-GB" dirty="0" err="1"/>
              <a:t>HeapPollutionExample</a:t>
            </a:r>
            <a:r>
              <a:rPr lang="en-GB" dirty="0"/>
              <a:t> uses the </a:t>
            </a:r>
            <a:r>
              <a:rPr lang="en-GB" dirty="0" err="1"/>
              <a:t>ArrayBuiler</a:t>
            </a:r>
            <a:r>
              <a:rPr lang="en-GB" dirty="0"/>
              <a:t> class</a:t>
            </a:r>
            <a:r>
              <a:rPr lang="en-GB" dirty="0" smtClean="0"/>
              <a:t>:</a:t>
            </a:r>
            <a:endParaRPr lang="en-GB" dirty="0"/>
          </a:p>
          <a:p>
            <a:pPr lvl="1"/>
            <a:r>
              <a:rPr lang="en-GB" dirty="0"/>
              <a:t>public class </a:t>
            </a:r>
            <a:r>
              <a:rPr lang="en-GB" dirty="0" err="1"/>
              <a:t>HeapPollutionExample</a:t>
            </a:r>
            <a:r>
              <a:rPr lang="en-GB" dirty="0"/>
              <a:t> </a:t>
            </a:r>
            <a:r>
              <a:rPr lang="en-GB" dirty="0" smtClean="0"/>
              <a:t>{</a:t>
            </a:r>
            <a:endParaRPr lang="en-GB" dirty="0"/>
          </a:p>
          <a:p>
            <a:pPr marL="857250" lvl="2" indent="0">
              <a:buNone/>
            </a:pPr>
            <a:r>
              <a:rPr lang="en-GB" dirty="0"/>
              <a:t>  public static void main(String[] </a:t>
            </a:r>
            <a:r>
              <a:rPr lang="en-GB" dirty="0" err="1"/>
              <a:t>args</a:t>
            </a:r>
            <a:r>
              <a:rPr lang="en-GB" dirty="0"/>
              <a:t>) </a:t>
            </a:r>
            <a:r>
              <a:rPr lang="en-GB" dirty="0" smtClean="0"/>
              <a:t>{</a:t>
            </a:r>
            <a:endParaRPr lang="en-GB" dirty="0"/>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a:t>
            </a:r>
            <a:r>
              <a:rPr lang="en-GB" dirty="0" smtClean="0"/>
              <a:t>&gt;();</a:t>
            </a:r>
            <a:endParaRPr lang="en-GB" dirty="0"/>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smtClean="0"/>
              <a:t>);</a:t>
            </a:r>
            <a:endParaRPr lang="en-GB" dirty="0"/>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r>
              <a:rPr lang="en-IN" sz="1200" dirty="0" smtClean="0"/>
              <a:t>:</a:t>
            </a:r>
            <a:endParaRPr lang="en-IN" sz="1200" dirty="0"/>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r>
              <a:rPr lang="en-IN" sz="1200" dirty="0" smtClean="0"/>
              <a:t>.</a:t>
            </a:r>
            <a:endParaRPr lang="en-IN" sz="1200" dirty="0"/>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smtClean="0"/>
              <a:t>:</a:t>
            </a:r>
            <a:endParaRPr lang="en-IN" sz="1200" dirty="0"/>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r>
              <a:rPr lang="en-IN" sz="1200" dirty="0" smtClean="0"/>
              <a:t>[].</a:t>
            </a:r>
            <a:endParaRPr lang="en-IN" sz="1200" dirty="0"/>
          </a:p>
          <a:p>
            <a:r>
              <a:rPr lang="en-IN" sz="1200" dirty="0"/>
              <a:t>Consequently, the compiler does not issue a warning or error if you assign a List object of any type to any array component of the </a:t>
            </a:r>
            <a:r>
              <a:rPr lang="en-IN" sz="1200" dirty="0" err="1"/>
              <a:t>objectArray</a:t>
            </a:r>
            <a:r>
              <a:rPr lang="en-IN" sz="1200" dirty="0"/>
              <a:t> array as shown by this statement</a:t>
            </a:r>
            <a:r>
              <a:rPr lang="en-IN" sz="1200" dirty="0" smtClean="0"/>
              <a:t>:</a:t>
            </a:r>
            <a:endParaRPr lang="en-IN" sz="1200" dirty="0"/>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component of the </a:t>
            </a:r>
            <a:r>
              <a:rPr lang="en-IN" sz="1200" dirty="0" err="1"/>
              <a:t>objectArray</a:t>
            </a:r>
            <a:r>
              <a:rPr lang="en-IN" sz="1200" dirty="0"/>
              <a:t> array with a List object that contains one object of type Integer</a:t>
            </a:r>
            <a:r>
              <a:rPr lang="en-IN" sz="1200" dirty="0" smtClean="0"/>
              <a:t>.</a:t>
            </a:r>
            <a:endParaRPr lang="en-IN" sz="1200" dirty="0"/>
          </a:p>
          <a:p>
            <a:r>
              <a:rPr lang="en-IN" sz="1200" dirty="0"/>
              <a:t>Suppose you invoke </a:t>
            </a:r>
            <a:r>
              <a:rPr lang="en-IN" sz="1200" dirty="0" err="1"/>
              <a:t>ArrayBuilder.faultyMethod</a:t>
            </a:r>
            <a:r>
              <a:rPr lang="en-IN" sz="1200" dirty="0"/>
              <a:t> with the following statement</a:t>
            </a:r>
            <a:r>
              <a:rPr lang="en-IN" sz="1200" dirty="0" smtClean="0"/>
              <a:t>:</a:t>
            </a:r>
            <a:endParaRPr lang="en-IN" sz="1200" dirty="0"/>
          </a:p>
          <a:p>
            <a:r>
              <a:rPr lang="en-IN" sz="1200" dirty="0" err="1" smtClean="0"/>
              <a:t>ArrayBuilder.faultyMethod</a:t>
            </a:r>
            <a:r>
              <a:rPr lang="en-IN" sz="1200" dirty="0" smtClean="0"/>
              <a:t>(</a:t>
            </a:r>
            <a:r>
              <a:rPr lang="en-IN" sz="1200" dirty="0" err="1" smtClean="0"/>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r>
              <a:rPr lang="en-IN" sz="1200" dirty="0" smtClean="0"/>
              <a:t>:</a:t>
            </a:r>
            <a:endParaRPr lang="en-IN" sz="1200" dirty="0"/>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Types</a:t>
            </a:r>
            <a:endParaRPr lang="en-GB" dirty="0"/>
          </a:p>
        </p:txBody>
      </p:sp>
      <p:sp>
        <p:nvSpPr>
          <p:cNvPr id="3" name="Content Placeholder 2"/>
          <p:cNvSpPr>
            <a:spLocks noGrp="1"/>
          </p:cNvSpPr>
          <p:nvPr>
            <p:ph idx="1"/>
          </p:nvPr>
        </p:nvSpPr>
        <p:spPr>
          <a:xfrm>
            <a:off x="677334" y="580845"/>
            <a:ext cx="11362266" cy="6172381"/>
          </a:xfrm>
        </p:spPr>
        <p:txBody>
          <a:bodyPr/>
          <a:lstStyle/>
          <a:p>
            <a:r>
              <a:rPr lang="en-GB" dirty="0" smtClean="0"/>
              <a:t>We can solve the problems faced in previous slides using generics.</a:t>
            </a:r>
          </a:p>
          <a:p>
            <a:r>
              <a:rPr lang="en-GB" dirty="0" smtClean="0"/>
              <a:t>To make a generic add method that can take multiple type of parameters we can replace the data type of the parameters to add method by any valid java Identifier by convention we use T.</a:t>
            </a:r>
          </a:p>
          <a:p>
            <a:r>
              <a:rPr lang="en-GB" dirty="0" smtClean="0"/>
              <a:t>We although do need to declare this just before the return type  in &lt;&gt; to let the compiler know that we are using generic types in this method. </a:t>
            </a:r>
          </a:p>
          <a:p>
            <a:r>
              <a:rPr lang="en-GB" dirty="0" smtClean="0"/>
              <a:t>This T will be replaced by compiler into a real data type based on the data this method is called with.</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smtClean="0"/>
              <a:t>class </a:t>
            </a:r>
            <a:r>
              <a:rPr lang="en-IN" dirty="0"/>
              <a:t>Pair&lt;K, V&gt; {</a:t>
            </a:r>
          </a:p>
          <a:p>
            <a:pPr marL="400050" lvl="1" indent="0">
              <a:buNone/>
            </a:pPr>
            <a:r>
              <a:rPr lang="en-IN" dirty="0" smtClean="0"/>
              <a:t>    </a:t>
            </a:r>
            <a:r>
              <a:rPr lang="en-IN" dirty="0"/>
              <a:t>private K key</a:t>
            </a:r>
            <a:r>
              <a:rPr lang="en-IN" dirty="0" smtClean="0"/>
              <a:t>;    </a:t>
            </a:r>
            <a:r>
              <a:rPr lang="en-IN" dirty="0"/>
              <a:t>private V value;</a:t>
            </a:r>
          </a:p>
          <a:p>
            <a:pPr marL="400050" lvl="1" indent="0">
              <a:buNone/>
            </a:pPr>
            <a:r>
              <a:rPr lang="en-IN" dirty="0" smtClean="0"/>
              <a:t>    </a:t>
            </a:r>
            <a:r>
              <a:rPr lang="en-IN" dirty="0"/>
              <a:t>public Pair(K key, V value) {</a:t>
            </a:r>
          </a:p>
          <a:p>
            <a:pPr marL="400050" lvl="1" indent="0">
              <a:buNone/>
            </a:pPr>
            <a:r>
              <a:rPr lang="en-IN" dirty="0"/>
              <a:t>        </a:t>
            </a:r>
            <a:r>
              <a:rPr lang="en-IN" dirty="0" err="1"/>
              <a:t>this.key</a:t>
            </a:r>
            <a:r>
              <a:rPr lang="en-IN" dirty="0"/>
              <a:t> = key</a:t>
            </a:r>
            <a:r>
              <a:rPr lang="en-IN" dirty="0" smtClean="0"/>
              <a:t>;        </a:t>
            </a:r>
            <a:r>
              <a:rPr lang="en-IN" dirty="0" err="1"/>
              <a:t>this.value</a:t>
            </a:r>
            <a:r>
              <a:rPr lang="en-IN" dirty="0"/>
              <a:t> = value</a:t>
            </a:r>
            <a:r>
              <a:rPr lang="en-IN" dirty="0" smtClean="0"/>
              <a:t>;    </a:t>
            </a:r>
          </a:p>
          <a:p>
            <a:pPr marL="800100" lvl="2" indent="0">
              <a:buNone/>
            </a:pPr>
            <a:r>
              <a:rPr lang="en-IN" dirty="0" smtClean="0"/>
              <a:t>}</a:t>
            </a:r>
          </a:p>
          <a:p>
            <a:pPr marL="800100" lvl="2" indent="0">
              <a:buNone/>
            </a:pPr>
            <a:r>
              <a:rPr lang="en-IN" dirty="0" smtClean="0"/>
              <a:t>}</a:t>
            </a:r>
            <a:endParaRPr lang="en-IN" dirty="0"/>
          </a:p>
          <a:p>
            <a:r>
              <a:rPr lang="en-IN" dirty="0"/>
              <a:t>When creating a Pair object, you cannot substitute a primitive type for the type parameter K or V</a:t>
            </a:r>
            <a:r>
              <a:rPr lang="en-IN" dirty="0" smtClean="0"/>
              <a:t>:</a:t>
            </a:r>
            <a:endParaRPr lang="en-IN" dirty="0"/>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r>
              <a:rPr lang="en-IN" dirty="0" smtClean="0"/>
              <a:t>:</a:t>
            </a:r>
            <a:endParaRPr lang="en-IN" dirty="0"/>
          </a:p>
          <a:p>
            <a:pPr lvl="1"/>
            <a:r>
              <a:rPr lang="en-IN" dirty="0"/>
              <a:t>Pair&lt;Integer, Character&gt; p = new Pair&lt;&gt;(8, 'a');</a:t>
            </a:r>
          </a:p>
          <a:p>
            <a:r>
              <a:rPr lang="en-IN" dirty="0" smtClean="0"/>
              <a:t>Java </a:t>
            </a:r>
            <a:r>
              <a:rPr lang="en-IN" dirty="0"/>
              <a:t>compiler </a:t>
            </a:r>
            <a:r>
              <a:rPr lang="en-IN" dirty="0" err="1"/>
              <a:t>autoboxes</a:t>
            </a:r>
            <a:r>
              <a:rPr lang="en-IN" dirty="0"/>
              <a:t> 8 to </a:t>
            </a:r>
            <a:r>
              <a:rPr lang="en-IN" dirty="0" err="1"/>
              <a:t>Integer.valueOf</a:t>
            </a:r>
            <a:r>
              <a:rPr lang="en-IN" dirty="0"/>
              <a:t>(8) and 'a' to Character('a</a:t>
            </a:r>
            <a:r>
              <a:rPr lang="en-IN" dirty="0" smtClean="0"/>
              <a:t>'):</a:t>
            </a:r>
            <a:endParaRPr lang="en-IN" dirty="0"/>
          </a:p>
          <a:p>
            <a:pPr lvl="1"/>
            <a:r>
              <a:rPr lang="en-IN" dirty="0"/>
              <a:t>Pair&lt;Integer, Character&gt; p = new Pair&lt;&gt;(</a:t>
            </a:r>
            <a:r>
              <a:rPr lang="en-IN" dirty="0" err="1"/>
              <a:t>Integer.valueOf</a:t>
            </a:r>
            <a:r>
              <a:rPr lang="en-IN" dirty="0"/>
              <a:t>(8), new Character('a</a:t>
            </a:r>
            <a:r>
              <a:rPr lang="en-IN" dirty="0" smtClean="0"/>
              <a:t>'));</a:t>
            </a:r>
            <a:endParaRPr lang="en-IN" dirty="0"/>
          </a:p>
        </p:txBody>
      </p:sp>
    </p:spTree>
    <p:extLst>
      <p:ext uri="{BB962C8B-B14F-4D97-AF65-F5344CB8AC3E}">
        <p14:creationId xmlns:p14="http://schemas.microsoft.com/office/powerpoint/2010/main" val="41957353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smtClean="0"/>
              <a:t>You </a:t>
            </a:r>
            <a:r>
              <a:rPr lang="en-IN" dirty="0"/>
              <a:t>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t>
            </a:r>
            <a:r>
              <a:rPr lang="en-IN" dirty="0" err="1"/>
              <a:t>ArrayList</a:t>
            </a:r>
            <a:r>
              <a:rPr lang="en-IN" dirty="0"/>
              <a: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r>
              <a:rPr lang="en-IN" dirty="0" smtClean="0"/>
              <a:t>:</a:t>
            </a:r>
            <a:endParaRPr lang="en-IN" dirty="0"/>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t>
            </a:r>
            <a:r>
              <a:rPr lang="en-IN" dirty="0" err="1"/>
              <a:t>ArrayList</a:t>
            </a:r>
            <a:r>
              <a:rPr lang="en-IN" dirty="0"/>
              <a: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r>
              <a:rPr lang="en-IN" dirty="0" smtClean="0"/>
              <a:t>:</a:t>
            </a:r>
            <a:endParaRPr lang="en-IN" dirty="0"/>
          </a:p>
          <a:p>
            <a:pPr lvl="1"/>
            <a:r>
              <a:rPr lang="en-IN" dirty="0"/>
              <a:t>S = { </a:t>
            </a:r>
            <a:r>
              <a:rPr lang="en-IN" dirty="0" err="1"/>
              <a:t>ArrayList</a:t>
            </a:r>
            <a:r>
              <a:rPr lang="en-IN" dirty="0"/>
              <a:t>&lt;Integer&gt;, </a:t>
            </a:r>
            <a:r>
              <a:rPr lang="en-IN" dirty="0" err="1"/>
              <a:t>ArrayList</a:t>
            </a:r>
            <a:r>
              <a:rPr lang="en-IN" dirty="0"/>
              <a:t>&lt;String&gt; </a:t>
            </a:r>
            <a:r>
              <a:rPr lang="en-IN" dirty="0" err="1"/>
              <a:t>LinkedList</a:t>
            </a:r>
            <a:r>
              <a:rPr lang="en-IN" dirty="0"/>
              <a:t>&lt;Character&gt;, ... }</a:t>
            </a:r>
          </a:p>
          <a:p>
            <a:r>
              <a:rPr lang="en-IN" dirty="0"/>
              <a:t>The runtime does not keep track of type parameters, so it cannot tell the difference between an </a:t>
            </a:r>
            <a:r>
              <a:rPr lang="en-IN" dirty="0" err="1"/>
              <a:t>ArrayList</a:t>
            </a:r>
            <a:r>
              <a:rPr lang="en-IN" dirty="0"/>
              <a:t>&lt;Integer&gt; and an </a:t>
            </a:r>
            <a:r>
              <a:rPr lang="en-IN" dirty="0" err="1"/>
              <a:t>ArrayList</a:t>
            </a:r>
            <a:r>
              <a:rPr lang="en-IN" dirty="0"/>
              <a:t>&lt;String&gt;. The most you can do is to use an unbounded wildcard to verify that the list is an </a:t>
            </a:r>
            <a:r>
              <a:rPr lang="en-IN" dirty="0" err="1"/>
              <a:t>ArrayList</a:t>
            </a:r>
            <a:r>
              <a:rPr lang="en-IN" dirty="0" smtClean="0"/>
              <a:t>:</a:t>
            </a:r>
            <a:endParaRPr lang="en-IN" dirty="0"/>
          </a:p>
          <a:p>
            <a:pPr lvl="1"/>
            <a:r>
              <a:rPr lang="en-IN" dirty="0"/>
              <a:t>public static void </a:t>
            </a:r>
            <a:r>
              <a:rPr lang="en-IN" dirty="0" err="1"/>
              <a:t>rtti</a:t>
            </a:r>
            <a:r>
              <a:rPr lang="en-IN" dirty="0"/>
              <a:t>(List&lt;?&gt; list) {</a:t>
            </a:r>
          </a:p>
          <a:p>
            <a:pPr marL="857250" lvl="2" indent="0">
              <a:buNone/>
            </a:pPr>
            <a:r>
              <a:rPr lang="en-IN" dirty="0"/>
              <a:t>    if (list </a:t>
            </a:r>
            <a:r>
              <a:rPr lang="en-IN" dirty="0" err="1"/>
              <a:t>instanceof</a:t>
            </a:r>
            <a:r>
              <a:rPr lang="en-IN" dirty="0"/>
              <a:t> </a:t>
            </a:r>
            <a:r>
              <a:rPr lang="en-IN" dirty="0" err="1"/>
              <a:t>ArrayList</a:t>
            </a:r>
            <a:r>
              <a:rPr lang="en-IN" dirty="0"/>
              <a:t>&lt;?&gt;) {  // OK; </a:t>
            </a:r>
            <a:r>
              <a:rPr lang="en-IN" dirty="0" err="1"/>
              <a:t>instanceof</a:t>
            </a:r>
            <a:r>
              <a:rPr lang="en-IN" dirty="0"/>
              <a:t> requires a </a:t>
            </a:r>
            <a:r>
              <a:rPr lang="en-IN" dirty="0" err="1"/>
              <a:t>reifiable</a:t>
            </a:r>
            <a:r>
              <a:rPr lang="en-IN" dirty="0"/>
              <a:t>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r>
              <a:rPr lang="en-IN" dirty="0" smtClean="0"/>
              <a:t>:</a:t>
            </a:r>
            <a:endParaRPr lang="en-IN" dirty="0"/>
          </a:p>
          <a:p>
            <a:pPr lvl="1"/>
            <a:r>
              <a:rPr lang="en-IN" dirty="0"/>
              <a:t>List&lt;Integer&gt; li = new </a:t>
            </a:r>
            <a:r>
              <a:rPr lang="en-IN" dirty="0" err="1"/>
              <a:t>ArrayList</a:t>
            </a:r>
            <a:r>
              <a:rPr lang="en-IN" dirty="0"/>
              <a:t>&lt;&gt;();</a:t>
            </a:r>
          </a:p>
          <a:p>
            <a:pPr lvl="1"/>
            <a:r>
              <a:rPr lang="en-IN" dirty="0"/>
              <a:t>List&lt;Number&gt;  ln = (List&lt;Number&gt;) li;  // compile-time error</a:t>
            </a:r>
          </a:p>
          <a:p>
            <a:r>
              <a:rPr lang="en-IN" dirty="0"/>
              <a:t>However, in some cases the compiler knows that a type parameter is always valid and allows the cast. For example</a:t>
            </a:r>
            <a:r>
              <a:rPr lang="en-IN" dirty="0" smtClean="0"/>
              <a:t>:</a:t>
            </a:r>
            <a:endParaRPr lang="en-IN" dirty="0"/>
          </a:p>
          <a:p>
            <a:pPr lvl="1"/>
            <a:r>
              <a:rPr lang="en-IN" dirty="0"/>
              <a:t>List&lt;String&gt; l1 = ...;</a:t>
            </a:r>
          </a:p>
          <a:p>
            <a:pPr lvl="1"/>
            <a:r>
              <a:rPr lang="en-IN" dirty="0" err="1"/>
              <a:t>ArrayList</a:t>
            </a:r>
            <a:r>
              <a:rPr lang="en-IN" dirty="0"/>
              <a:t>&lt;String&gt; l2 = (</a:t>
            </a:r>
            <a:r>
              <a:rPr lang="en-IN" dirty="0" err="1"/>
              <a:t>ArrayList</a:t>
            </a:r>
            <a:r>
              <a:rPr lang="en-IN" dirty="0"/>
              <a:t>&lt;String&gt;)l1;  // OK</a:t>
            </a:r>
            <a:endParaRPr lang="en-GB" dirty="0"/>
          </a:p>
        </p:txBody>
      </p:sp>
    </p:spTree>
    <p:extLst>
      <p:ext uri="{BB962C8B-B14F-4D97-AF65-F5344CB8AC3E}">
        <p14:creationId xmlns:p14="http://schemas.microsoft.com/office/powerpoint/2010/main" val="4108969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t>
            </a:r>
            <a:r>
              <a:rPr lang="en-IN" dirty="0" err="1"/>
              <a:t>ArrayList</a:t>
            </a:r>
            <a:r>
              <a:rPr lang="en-IN" dirty="0"/>
              <a:t>&lt;String&gt;();   // OK</a:t>
            </a:r>
          </a:p>
          <a:p>
            <a:r>
              <a:rPr lang="en-IN" dirty="0" err="1"/>
              <a:t>stringLists</a:t>
            </a:r>
            <a:r>
              <a:rPr lang="en-IN" dirty="0"/>
              <a:t>[1] = new </a:t>
            </a:r>
            <a:r>
              <a:rPr lang="en-IN" dirty="0" err="1"/>
              <a:t>ArrayList</a:t>
            </a:r>
            <a:r>
              <a:rPr lang="en-IN" dirty="0"/>
              <a: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r>
              <a:rPr lang="en-GB" dirty="0" smtClean="0"/>
              <a:t>:</a:t>
            </a:r>
            <a:endParaRPr lang="en-GB" dirty="0"/>
          </a:p>
          <a:p>
            <a:r>
              <a:rPr lang="en-GB" dirty="0" smtClean="0"/>
              <a:t> </a:t>
            </a:r>
            <a:r>
              <a:rPr lang="en-GB" dirty="0"/>
              <a:t>Extends </a:t>
            </a:r>
            <a:r>
              <a:rPr lang="en-GB" dirty="0" err="1"/>
              <a:t>Throwable</a:t>
            </a:r>
            <a:r>
              <a:rPr lang="en-GB" dirty="0"/>
              <a:t> indirectly</a:t>
            </a:r>
          </a:p>
          <a:p>
            <a:pPr lvl="1"/>
            <a:r>
              <a:rPr lang="en-GB" dirty="0"/>
              <a:t>class </a:t>
            </a:r>
            <a:r>
              <a:rPr lang="en-GB" dirty="0" err="1"/>
              <a:t>MathException</a:t>
            </a:r>
            <a:r>
              <a:rPr lang="en-GB" dirty="0"/>
              <a:t>&lt;T&gt; extends Exception { /* ... */ }    // compile-time </a:t>
            </a:r>
            <a:r>
              <a:rPr lang="en-GB" dirty="0" smtClean="0"/>
              <a:t>error</a:t>
            </a:r>
            <a:endParaRPr lang="en-GB" dirty="0"/>
          </a:p>
          <a:p>
            <a:r>
              <a:rPr lang="en-GB" dirty="0" smtClean="0"/>
              <a:t> </a:t>
            </a:r>
            <a:r>
              <a:rPr lang="en-GB" dirty="0"/>
              <a:t>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r>
              <a:rPr lang="en-GB" dirty="0" smtClean="0"/>
              <a:t>:</a:t>
            </a:r>
            <a:endParaRPr lang="en-GB" dirty="0"/>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r>
              <a:rPr lang="en-GB" dirty="0" smtClean="0"/>
              <a:t>:</a:t>
            </a:r>
            <a:endParaRPr lang="en-GB" dirty="0"/>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0000" lnSpcReduction="20000"/>
          </a:bodyPr>
          <a:lstStyle/>
          <a:p>
            <a:r>
              <a:rPr lang="en-IN" dirty="0" smtClean="0"/>
              <a:t>Q1-Write </a:t>
            </a:r>
            <a:r>
              <a:rPr lang="en-IN" dirty="0"/>
              <a:t>a generic method to count the number of elements in a collection that have a specific property (for example, odd integers, prime numbers, palindromes</a:t>
            </a:r>
            <a:r>
              <a:rPr lang="en-IN" dirty="0" smtClean="0"/>
              <a:t>).</a:t>
            </a:r>
            <a:endParaRPr lang="en-IN" dirty="0"/>
          </a:p>
          <a:p>
            <a:r>
              <a:rPr lang="en-IN" dirty="0" smtClean="0"/>
              <a:t>Q2:-Will </a:t>
            </a:r>
            <a:r>
              <a:rPr lang="en-IN" dirty="0"/>
              <a:t>the following class compile? If not, why?</a:t>
            </a:r>
          </a:p>
          <a:p>
            <a:pPr lvl="1"/>
            <a:r>
              <a:rPr lang="en-IN" dirty="0"/>
              <a:t>public final class Algorithm {</a:t>
            </a:r>
          </a:p>
          <a:p>
            <a:pPr marL="857250" lvl="2" indent="0">
              <a:buNone/>
            </a:pPr>
            <a:r>
              <a:rPr lang="en-IN" dirty="0"/>
              <a:t>    public static &lt;T&gt; T max(T x, T y) {</a:t>
            </a:r>
          </a:p>
          <a:p>
            <a:pPr marL="857250" lvl="2" indent="0">
              <a:buNone/>
            </a:pPr>
            <a:r>
              <a:rPr lang="en-IN" dirty="0"/>
              <a:t>        return x &gt; y ? x : y;</a:t>
            </a:r>
          </a:p>
          <a:p>
            <a:pPr marL="857250" lvl="2" indent="0">
              <a:buNone/>
            </a:pPr>
            <a:r>
              <a:rPr lang="en-IN" dirty="0"/>
              <a:t>    }</a:t>
            </a:r>
          </a:p>
          <a:p>
            <a:pPr marL="857250" lvl="2" indent="0">
              <a:buNone/>
            </a:pPr>
            <a:r>
              <a:rPr lang="en-IN" dirty="0"/>
              <a:t>}</a:t>
            </a:r>
          </a:p>
          <a:p>
            <a:r>
              <a:rPr lang="en-IN" dirty="0" smtClean="0"/>
              <a:t>Q3:-Write </a:t>
            </a:r>
            <a:r>
              <a:rPr lang="en-IN" dirty="0"/>
              <a:t>a generic method to exchange the positions of two different elements in an array</a:t>
            </a:r>
            <a:r>
              <a:rPr lang="en-IN" dirty="0" smtClean="0"/>
              <a:t>.</a:t>
            </a:r>
            <a:endParaRPr lang="en-IN" dirty="0"/>
          </a:p>
          <a:p>
            <a:r>
              <a:rPr lang="en-IN" dirty="0" smtClean="0"/>
              <a:t>Q4:-If </a:t>
            </a:r>
            <a:r>
              <a:rPr lang="en-IN" dirty="0"/>
              <a:t>the compiler erases all type parameters at compile time, why should you use generics</a:t>
            </a:r>
            <a:r>
              <a:rPr lang="en-IN" dirty="0" smtClean="0"/>
              <a:t>?</a:t>
            </a:r>
            <a:endParaRPr lang="en-IN" dirty="0"/>
          </a:p>
          <a:p>
            <a:r>
              <a:rPr lang="en-IN" dirty="0" smtClean="0"/>
              <a:t>5:-What </a:t>
            </a:r>
            <a:r>
              <a:rPr lang="en-IN" dirty="0"/>
              <a:t>is the following class converted to after type erasure?</a:t>
            </a:r>
          </a:p>
          <a:p>
            <a:pPr lvl="1"/>
            <a:r>
              <a:rPr lang="en-IN" dirty="0"/>
              <a:t>public class Pair&lt;K, V&gt; </a:t>
            </a:r>
            <a:r>
              <a:rPr lang="en-IN" dirty="0" smtClean="0"/>
              <a:t>{</a:t>
            </a:r>
            <a:endParaRPr lang="en-IN" dirty="0"/>
          </a:p>
          <a:p>
            <a:pPr marL="857250" lvl="2" indent="0">
              <a:buNone/>
            </a:pPr>
            <a:r>
              <a:rPr lang="en-IN" dirty="0"/>
              <a:t>    public Pair(K key, V value) {</a:t>
            </a:r>
          </a:p>
          <a:p>
            <a:pPr marL="857250" lvl="2" indent="0">
              <a:buNone/>
            </a:pPr>
            <a:r>
              <a:rPr lang="en-IN" dirty="0"/>
              <a:t>        </a:t>
            </a:r>
            <a:r>
              <a:rPr lang="en-IN" dirty="0" err="1"/>
              <a:t>this.key</a:t>
            </a:r>
            <a:r>
              <a:rPr lang="en-IN" dirty="0"/>
              <a:t> = key;</a:t>
            </a:r>
          </a:p>
          <a:p>
            <a:pPr marL="857250" lvl="2" indent="0">
              <a:buNone/>
            </a:pPr>
            <a:r>
              <a:rPr lang="en-IN" dirty="0"/>
              <a:t>        </a:t>
            </a:r>
            <a:r>
              <a:rPr lang="en-IN" dirty="0" err="1"/>
              <a:t>this.value</a:t>
            </a:r>
            <a:r>
              <a:rPr lang="en-IN" dirty="0"/>
              <a:t> = value;</a:t>
            </a:r>
          </a:p>
          <a:p>
            <a:pPr marL="857250" lvl="2" indent="0">
              <a:buNone/>
            </a:pPr>
            <a:r>
              <a:rPr lang="en-IN" dirty="0"/>
              <a:t>    </a:t>
            </a:r>
            <a:r>
              <a:rPr lang="en-IN" dirty="0" smtClean="0"/>
              <a:t>}</a:t>
            </a:r>
            <a:endParaRPr lang="en-IN" dirty="0"/>
          </a:p>
          <a:p>
            <a:pPr marL="857250" lvl="2" indent="0">
              <a:buNone/>
            </a:pPr>
            <a:r>
              <a:rPr lang="en-IN" dirty="0"/>
              <a:t>    public K </a:t>
            </a:r>
            <a:r>
              <a:rPr lang="en-IN" dirty="0" err="1"/>
              <a:t>getKey</a:t>
            </a:r>
            <a:r>
              <a:rPr lang="en-IN" dirty="0"/>
              <a:t>(); { return key; }</a:t>
            </a:r>
          </a:p>
          <a:p>
            <a:pPr marL="857250" lvl="2" indent="0">
              <a:buNone/>
            </a:pPr>
            <a:r>
              <a:rPr lang="en-IN" dirty="0"/>
              <a:t>    public V </a:t>
            </a:r>
            <a:r>
              <a:rPr lang="en-IN" dirty="0" err="1"/>
              <a:t>getValue</a:t>
            </a:r>
            <a:r>
              <a:rPr lang="en-IN" dirty="0"/>
              <a:t>(); { return value; </a:t>
            </a:r>
            <a:r>
              <a:rPr lang="en-IN" dirty="0" smtClean="0"/>
              <a:t>}</a:t>
            </a:r>
            <a:endParaRPr lang="en-IN" dirty="0"/>
          </a:p>
          <a:p>
            <a:pPr marL="857250" lvl="2" indent="0">
              <a:buNone/>
            </a:pPr>
            <a:r>
              <a:rPr lang="en-IN" dirty="0"/>
              <a:t>    public void </a:t>
            </a:r>
            <a:r>
              <a:rPr lang="en-IN" dirty="0" err="1"/>
              <a:t>setKey</a:t>
            </a:r>
            <a:r>
              <a:rPr lang="en-IN" dirty="0"/>
              <a:t>(K key)     { </a:t>
            </a:r>
            <a:r>
              <a:rPr lang="en-IN" dirty="0" err="1"/>
              <a:t>this.key</a:t>
            </a:r>
            <a:r>
              <a:rPr lang="en-IN" dirty="0"/>
              <a:t> = key; }</a:t>
            </a:r>
          </a:p>
          <a:p>
            <a:pPr marL="857250" lvl="2" indent="0">
              <a:buNone/>
            </a:pPr>
            <a:r>
              <a:rPr lang="en-IN" dirty="0"/>
              <a:t>    public void </a:t>
            </a:r>
            <a:r>
              <a:rPr lang="en-IN" dirty="0" err="1"/>
              <a:t>setValue</a:t>
            </a:r>
            <a:r>
              <a:rPr lang="en-IN" dirty="0"/>
              <a:t>(V value) { </a:t>
            </a:r>
            <a:r>
              <a:rPr lang="en-IN" dirty="0" err="1"/>
              <a:t>this.value</a:t>
            </a:r>
            <a:r>
              <a:rPr lang="en-IN" dirty="0"/>
              <a:t> = value; </a:t>
            </a:r>
            <a:r>
              <a:rPr lang="en-IN" dirty="0" smtClean="0"/>
              <a:t>}</a:t>
            </a:r>
            <a:endParaRPr lang="en-IN" dirty="0"/>
          </a:p>
          <a:p>
            <a:pPr marL="857250" lvl="2" indent="0">
              <a:buNone/>
            </a:pPr>
            <a:r>
              <a:rPr lang="en-IN" dirty="0"/>
              <a:t>    private K key;</a:t>
            </a:r>
          </a:p>
          <a:p>
            <a:pPr marL="857250" lvl="2" indent="0">
              <a:buNone/>
            </a:pPr>
            <a:r>
              <a:rPr lang="en-IN" dirty="0"/>
              <a:t>    private V value;</a:t>
            </a:r>
          </a:p>
          <a:p>
            <a:pPr marL="857250" lvl="2" indent="0">
              <a:buNone/>
            </a:pPr>
            <a:r>
              <a:rPr lang="en-IN" dirty="0"/>
              <a:t>}</a:t>
            </a:r>
          </a:p>
          <a:p>
            <a:r>
              <a:rPr lang="en-IN" dirty="0" smtClean="0"/>
              <a:t>Q6:-What </a:t>
            </a:r>
            <a:r>
              <a:rPr lang="en-IN" dirty="0"/>
              <a:t>is the following method converted to after type erasure?</a:t>
            </a:r>
          </a:p>
          <a:p>
            <a:pPr lvl="1"/>
            <a:r>
              <a:rPr lang="en-IN" dirty="0"/>
              <a:t>public static &lt;T extends Comparable&lt;T&gt;&gt;</a:t>
            </a:r>
          </a:p>
          <a:p>
            <a:pPr marL="857250" lvl="2" indent="0">
              <a:buNone/>
            </a:pPr>
            <a:r>
              <a:rPr lang="en-IN" dirty="0"/>
              <a:t>    </a:t>
            </a:r>
            <a:r>
              <a:rPr lang="en-IN" dirty="0" err="1"/>
              <a:t>int</a:t>
            </a:r>
            <a:r>
              <a:rPr lang="en-IN" dirty="0"/>
              <a:t> </a:t>
            </a:r>
            <a:r>
              <a:rPr lang="en-IN" dirty="0" err="1"/>
              <a:t>findFirstGreaterThan</a:t>
            </a:r>
            <a:r>
              <a:rPr lang="en-IN" dirty="0"/>
              <a:t>(T[] at, T </a:t>
            </a:r>
            <a:r>
              <a:rPr lang="en-IN" dirty="0" err="1"/>
              <a:t>elem</a:t>
            </a:r>
            <a:r>
              <a:rPr lang="en-IN" dirty="0"/>
              <a:t>) {</a:t>
            </a:r>
          </a:p>
          <a:p>
            <a:pPr marL="857250" lvl="2" indent="0">
              <a:buNone/>
            </a:pPr>
            <a:r>
              <a:rPr lang="en-IN" dirty="0"/>
              <a:t>    // ...</a:t>
            </a:r>
          </a:p>
          <a:p>
            <a:pPr marL="857250" lvl="2" indent="0">
              <a:buNone/>
            </a:pPr>
            <a:r>
              <a:rPr lang="en-IN" dirty="0" smtClean="0"/>
              <a:t>}</a:t>
            </a:r>
            <a:endParaRPr lang="en-IN" dirty="0"/>
          </a:p>
        </p:txBody>
      </p:sp>
    </p:spTree>
    <p:extLst>
      <p:ext uri="{BB962C8B-B14F-4D97-AF65-F5344CB8AC3E}">
        <p14:creationId xmlns:p14="http://schemas.microsoft.com/office/powerpoint/2010/main" val="13070298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7500" lnSpcReduction="20000"/>
          </a:bodyPr>
          <a:lstStyle/>
          <a:p>
            <a:r>
              <a:rPr lang="en-IN" dirty="0" smtClean="0"/>
              <a:t>Q7:-Will </a:t>
            </a:r>
            <a:r>
              <a:rPr lang="en-IN" dirty="0"/>
              <a:t>the following method compile? If not, why?</a:t>
            </a:r>
          </a:p>
          <a:p>
            <a:pPr lvl="1"/>
            <a:r>
              <a:rPr lang="en-IN" dirty="0"/>
              <a:t>public static void print(List&lt;? extends Number&gt; list) {</a:t>
            </a:r>
          </a:p>
          <a:p>
            <a:pPr marL="857250" lvl="2" indent="0">
              <a:buNone/>
            </a:pPr>
            <a:r>
              <a:rPr lang="en-IN" dirty="0"/>
              <a:t>    for (Number n : list)</a:t>
            </a:r>
          </a:p>
          <a:p>
            <a:pPr marL="857250" lvl="2" indent="0">
              <a:buNone/>
            </a:pPr>
            <a:r>
              <a:rPr lang="en-IN" dirty="0"/>
              <a:t>        </a:t>
            </a:r>
            <a:r>
              <a:rPr lang="en-IN" dirty="0" err="1"/>
              <a:t>System.out.print</a:t>
            </a:r>
            <a:r>
              <a:rPr lang="en-IN" dirty="0"/>
              <a:t>(n + " ");</a:t>
            </a:r>
          </a:p>
          <a:p>
            <a:pPr marL="857250" lvl="2" indent="0">
              <a:buNone/>
            </a:pPr>
            <a:r>
              <a:rPr lang="en-IN" dirty="0"/>
              <a:t>    </a:t>
            </a:r>
            <a:r>
              <a:rPr lang="en-IN" dirty="0" err="1"/>
              <a:t>System.out.println</a:t>
            </a:r>
            <a:r>
              <a:rPr lang="en-IN" dirty="0"/>
              <a:t>();</a:t>
            </a:r>
          </a:p>
          <a:p>
            <a:pPr marL="857250" lvl="2" indent="0">
              <a:buNone/>
            </a:pPr>
            <a:r>
              <a:rPr lang="en-IN" dirty="0"/>
              <a:t>}</a:t>
            </a:r>
          </a:p>
          <a:p>
            <a:r>
              <a:rPr lang="en-IN" dirty="0" smtClean="0"/>
              <a:t>Q8:-Write </a:t>
            </a:r>
            <a:r>
              <a:rPr lang="en-IN" dirty="0"/>
              <a:t>a generic method to find the maximal element in the range [begin, end) of a list</a:t>
            </a:r>
            <a:r>
              <a:rPr lang="en-IN" dirty="0" smtClean="0"/>
              <a:t>.</a:t>
            </a:r>
            <a:endParaRPr lang="en-IN" dirty="0"/>
          </a:p>
          <a:p>
            <a:r>
              <a:rPr lang="en-IN" dirty="0" smtClean="0"/>
              <a:t>Q9:-Will </a:t>
            </a:r>
            <a:r>
              <a:rPr lang="en-IN" dirty="0"/>
              <a:t>the following class compile? If not, why?</a:t>
            </a:r>
          </a:p>
          <a:p>
            <a:pPr lvl="1"/>
            <a:r>
              <a:rPr lang="en-IN" dirty="0"/>
              <a:t>public class Singleton&lt;T&gt; </a:t>
            </a:r>
            <a:r>
              <a:rPr lang="en-IN" dirty="0" smtClean="0"/>
              <a:t>{</a:t>
            </a:r>
            <a:endParaRPr lang="en-IN" dirty="0"/>
          </a:p>
          <a:p>
            <a:pPr marL="857250" lvl="2" indent="0">
              <a:buNone/>
            </a:pPr>
            <a:r>
              <a:rPr lang="en-IN" dirty="0"/>
              <a:t>    public static T </a:t>
            </a:r>
            <a:r>
              <a:rPr lang="en-IN" dirty="0" err="1"/>
              <a:t>getInstance</a:t>
            </a:r>
            <a:r>
              <a:rPr lang="en-IN" dirty="0"/>
              <a:t>() {</a:t>
            </a:r>
          </a:p>
          <a:p>
            <a:pPr marL="857250" lvl="2" indent="0">
              <a:buNone/>
            </a:pPr>
            <a:r>
              <a:rPr lang="en-IN" dirty="0"/>
              <a:t>        if (instance == null)</a:t>
            </a:r>
          </a:p>
          <a:p>
            <a:pPr marL="857250" lvl="2" indent="0">
              <a:buNone/>
            </a:pPr>
            <a:r>
              <a:rPr lang="en-IN" dirty="0"/>
              <a:t>            instance = new Singleton&lt;T</a:t>
            </a:r>
            <a:r>
              <a:rPr lang="en-IN" dirty="0" smtClean="0"/>
              <a:t>&gt;();</a:t>
            </a:r>
            <a:endParaRPr lang="en-IN" dirty="0"/>
          </a:p>
          <a:p>
            <a:pPr marL="857250" lvl="2" indent="0">
              <a:buNone/>
            </a:pPr>
            <a:r>
              <a:rPr lang="en-IN" dirty="0"/>
              <a:t>        return instance;</a:t>
            </a:r>
          </a:p>
          <a:p>
            <a:pPr marL="857250" lvl="2" indent="0">
              <a:buNone/>
            </a:pPr>
            <a:r>
              <a:rPr lang="en-IN" dirty="0"/>
              <a:t>    </a:t>
            </a:r>
            <a:r>
              <a:rPr lang="en-IN" dirty="0" smtClean="0"/>
              <a:t>}</a:t>
            </a:r>
            <a:endParaRPr lang="en-IN" dirty="0"/>
          </a:p>
          <a:p>
            <a:pPr marL="857250" lvl="2" indent="0">
              <a:buNone/>
            </a:pPr>
            <a:r>
              <a:rPr lang="en-IN" dirty="0"/>
              <a:t>    private static T instance = null;</a:t>
            </a:r>
          </a:p>
          <a:p>
            <a:pPr marL="857250" lvl="2" indent="0">
              <a:buNone/>
            </a:pPr>
            <a:r>
              <a:rPr lang="en-IN" dirty="0"/>
              <a:t>}</a:t>
            </a:r>
          </a:p>
          <a:p>
            <a:r>
              <a:rPr lang="en-IN" dirty="0" smtClean="0"/>
              <a:t>Q10:-Given </a:t>
            </a:r>
            <a:r>
              <a:rPr lang="en-IN" dirty="0"/>
              <a:t>the following classes:</a:t>
            </a:r>
          </a:p>
          <a:p>
            <a:pPr lvl="1"/>
            <a:r>
              <a:rPr lang="en-IN" dirty="0"/>
              <a:t>class Shape { /* ... */ }</a:t>
            </a:r>
          </a:p>
          <a:p>
            <a:pPr lvl="1"/>
            <a:r>
              <a:rPr lang="en-IN" dirty="0"/>
              <a:t>class Circle extends Shape { /* ... */ }</a:t>
            </a:r>
          </a:p>
          <a:p>
            <a:pPr lvl="1"/>
            <a:r>
              <a:rPr lang="en-IN" dirty="0"/>
              <a:t>class Rectangle extends Shape { /* ... */ </a:t>
            </a:r>
            <a:r>
              <a:rPr lang="en-IN" dirty="0" smtClean="0"/>
              <a:t>}</a:t>
            </a:r>
            <a:endParaRPr lang="en-IN" dirty="0"/>
          </a:p>
          <a:p>
            <a:pPr lvl="1"/>
            <a:r>
              <a:rPr lang="en-IN" dirty="0"/>
              <a:t>class Node&lt;T&gt; { /* ... */ }</a:t>
            </a:r>
          </a:p>
          <a:p>
            <a:r>
              <a:rPr lang="en-IN" dirty="0"/>
              <a:t>Will the following code compile? If not, why?</a:t>
            </a:r>
          </a:p>
          <a:p>
            <a:pPr lvl="1"/>
            <a:r>
              <a:rPr lang="en-IN" dirty="0"/>
              <a:t>Node&lt;Circle&gt; </a:t>
            </a:r>
            <a:r>
              <a:rPr lang="en-IN" dirty="0" err="1"/>
              <a:t>nc</a:t>
            </a:r>
            <a:r>
              <a:rPr lang="en-IN" dirty="0"/>
              <a:t> = new Node&lt;&gt;();</a:t>
            </a:r>
          </a:p>
          <a:p>
            <a:pPr lvl="1"/>
            <a:r>
              <a:rPr lang="en-IN" dirty="0"/>
              <a:t>Node&lt;Shape&gt;  ns = </a:t>
            </a:r>
            <a:r>
              <a:rPr lang="en-IN" dirty="0" err="1"/>
              <a:t>nc</a:t>
            </a:r>
            <a:r>
              <a:rPr lang="en-IN" dirty="0" smtClean="0"/>
              <a:t>;</a:t>
            </a:r>
            <a:endParaRPr lang="en-IN" dirty="0"/>
          </a:p>
        </p:txBody>
      </p:sp>
    </p:spTree>
    <p:extLst>
      <p:ext uri="{BB962C8B-B14F-4D97-AF65-F5344CB8AC3E}">
        <p14:creationId xmlns:p14="http://schemas.microsoft.com/office/powerpoint/2010/main" val="94891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r>
              <a:rPr lang="en-IN" sz="1400" dirty="0" smtClean="0"/>
              <a:t>.</a:t>
            </a:r>
            <a:endParaRPr lang="en-IN" sz="1400" dirty="0"/>
          </a:p>
          <a:p>
            <a:pPr marL="285750" indent="-285750">
              <a:lnSpc>
                <a:spcPct val="150000"/>
              </a:lnSpc>
              <a:buFont typeface="Wingdings" panose="05000000000000000000" pitchFamily="2" charset="2"/>
              <a:buChar char="Ø"/>
            </a:pPr>
            <a:r>
              <a:rPr lang="en-IN" sz="1400" dirty="0" smtClean="0"/>
              <a:t>After Generics came into picture we can provide a type parameter to the class and then use that type parameter as data type for method parameters </a:t>
            </a:r>
            <a:r>
              <a:rPr lang="en-IN" sz="1400" dirty="0"/>
              <a:t>/</a:t>
            </a:r>
            <a:r>
              <a:rPr lang="en-IN" sz="1400" dirty="0" smtClean="0"/>
              <a:t>return values /instance variables.</a:t>
            </a:r>
          </a:p>
          <a:p>
            <a:pPr marL="285750" indent="-285750">
              <a:lnSpc>
                <a:spcPct val="150000"/>
              </a:lnSpc>
              <a:buFont typeface="Wingdings" panose="05000000000000000000" pitchFamily="2" charset="2"/>
              <a:buChar char="Ø"/>
            </a:pPr>
            <a:r>
              <a:rPr lang="en-IN" sz="1400" dirty="0" smtClean="0"/>
              <a:t>For example consider the code snippet for java 1.4 (pre-generics) version  of </a:t>
            </a:r>
            <a:r>
              <a:rPr lang="en-IN" sz="1400" dirty="0" err="1"/>
              <a:t>A</a:t>
            </a:r>
            <a:r>
              <a:rPr lang="en-IN" sz="1400" dirty="0" err="1" smtClean="0"/>
              <a:t>rrayList</a:t>
            </a:r>
            <a:r>
              <a:rPr lang="en-IN" sz="1400" dirty="0" smtClean="0"/>
              <a:t>  class :</a:t>
            </a:r>
          </a:p>
          <a:p>
            <a:pPr marL="742950" lvl="1" indent="-285750">
              <a:lnSpc>
                <a:spcPct val="150000"/>
              </a:lnSpc>
              <a:buFont typeface="Wingdings" panose="05000000000000000000" pitchFamily="2" charset="2"/>
              <a:buChar char="Ø"/>
            </a:pPr>
            <a:r>
              <a:rPr lang="en-IN" sz="1400" dirty="0" smtClean="0"/>
              <a:t>Class </a:t>
            </a:r>
            <a:r>
              <a:rPr lang="en-IN" sz="1400" dirty="0" err="1" smtClean="0"/>
              <a:t>ArrayList</a:t>
            </a:r>
            <a:r>
              <a:rPr lang="en-IN" sz="1400" dirty="0" smtClean="0"/>
              <a:t> implements List {</a:t>
            </a:r>
          </a:p>
          <a:p>
            <a:pPr lvl="1">
              <a:lnSpc>
                <a:spcPct val="150000"/>
              </a:lnSpc>
            </a:pPr>
            <a:r>
              <a:rPr lang="en-IN" sz="1400" dirty="0" smtClean="0"/>
              <a:t>		Object get(</a:t>
            </a:r>
            <a:r>
              <a:rPr lang="en-IN" sz="1400" dirty="0" err="1" smtClean="0"/>
              <a:t>int</a:t>
            </a:r>
            <a:r>
              <a:rPr lang="en-IN" sz="1400" dirty="0" smtClean="0"/>
              <a:t> index){….};</a:t>
            </a:r>
          </a:p>
          <a:p>
            <a:pPr lvl="1">
              <a:lnSpc>
                <a:spcPct val="150000"/>
              </a:lnSpc>
            </a:pPr>
            <a:r>
              <a:rPr lang="en-IN" sz="1400" dirty="0"/>
              <a:t>	</a:t>
            </a:r>
            <a:r>
              <a:rPr lang="en-IN" sz="1400" dirty="0" smtClean="0"/>
              <a:t>	</a:t>
            </a:r>
            <a:r>
              <a:rPr lang="en-IN" sz="1400" dirty="0" err="1" smtClean="0"/>
              <a:t>boolean</a:t>
            </a:r>
            <a:r>
              <a:rPr lang="en-IN" sz="1400" dirty="0" smtClean="0"/>
              <a:t> add(Object o) {…};</a:t>
            </a:r>
            <a:endParaRPr lang="en-IN" sz="1400" dirty="0"/>
          </a:p>
          <a:p>
            <a:pPr lvl="1">
              <a:lnSpc>
                <a:spcPct val="150000"/>
              </a:lnSpc>
            </a:pPr>
            <a:r>
              <a:rPr lang="en-IN" sz="1400" dirty="0" smtClean="0"/>
              <a:t>}</a:t>
            </a:r>
          </a:p>
          <a:p>
            <a:pPr marL="285750" indent="-285750">
              <a:lnSpc>
                <a:spcPct val="150000"/>
              </a:lnSpc>
              <a:buFont typeface="Wingdings" panose="05000000000000000000" pitchFamily="2" charset="2"/>
              <a:buChar char="Ø"/>
            </a:pPr>
            <a:r>
              <a:rPr lang="en-IN" sz="1400" dirty="0" smtClean="0"/>
              <a:t>  In java 1.5 it was changed to </a:t>
            </a:r>
          </a:p>
          <a:p>
            <a:pPr marL="742950" lvl="1" indent="-285750">
              <a:lnSpc>
                <a:spcPct val="150000"/>
              </a:lnSpc>
              <a:buFont typeface="Wingdings" panose="05000000000000000000" pitchFamily="2" charset="2"/>
              <a:buChar char="Ø"/>
            </a:pPr>
            <a:r>
              <a:rPr lang="en-IN" sz="1400" dirty="0"/>
              <a:t>Class </a:t>
            </a:r>
            <a:r>
              <a:rPr lang="en-IN" sz="1400" dirty="0" err="1" smtClean="0"/>
              <a:t>ArrayList</a:t>
            </a:r>
            <a:r>
              <a:rPr lang="en-IN" sz="1400" dirty="0" smtClean="0"/>
              <a:t>&lt;T&gt; </a:t>
            </a:r>
            <a:r>
              <a:rPr lang="en-IN" sz="1400" dirty="0"/>
              <a:t>implements List {</a:t>
            </a:r>
          </a:p>
          <a:p>
            <a:pPr lvl="1">
              <a:lnSpc>
                <a:spcPct val="150000"/>
              </a:lnSpc>
            </a:pPr>
            <a:r>
              <a:rPr lang="en-IN" sz="1400" dirty="0"/>
              <a:t>		T</a:t>
            </a:r>
            <a:r>
              <a:rPr lang="en-IN" sz="1400" dirty="0" smtClean="0"/>
              <a:t> </a:t>
            </a:r>
            <a:r>
              <a:rPr lang="en-IN" sz="1400" dirty="0"/>
              <a:t>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t>
            </a:r>
            <a:r>
              <a:rPr lang="en-IN" sz="1400" dirty="0" smtClean="0"/>
              <a:t>add(T </a:t>
            </a:r>
            <a:r>
              <a:rPr lang="en-IN" sz="1400" dirty="0"/>
              <a:t>o) {…};</a:t>
            </a:r>
          </a:p>
          <a:p>
            <a:pPr lvl="1">
              <a:lnSpc>
                <a:spcPct val="150000"/>
              </a:lnSpc>
            </a:pPr>
            <a:r>
              <a:rPr lang="en-IN" sz="1400" dirty="0" smtClean="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a:bodyPr>
          <a:lstStyle/>
          <a:p>
            <a:r>
              <a:rPr lang="en-IN" dirty="0" smtClean="0"/>
              <a:t>Q11:-Consider </a:t>
            </a:r>
            <a:r>
              <a:rPr lang="en-IN" dirty="0"/>
              <a:t>this class:</a:t>
            </a:r>
          </a:p>
          <a:p>
            <a:pPr lvl="1"/>
            <a:r>
              <a:rPr lang="en-IN" dirty="0"/>
              <a:t>class Node&lt;T&gt; implements Comparable&lt;T&gt; {</a:t>
            </a:r>
          </a:p>
          <a:p>
            <a:pPr marL="857250" lvl="2" indent="0">
              <a:buNone/>
            </a:pPr>
            <a:r>
              <a:rPr lang="en-IN" dirty="0"/>
              <a:t>    public </a:t>
            </a:r>
            <a:r>
              <a:rPr lang="en-IN" dirty="0" err="1"/>
              <a:t>int</a:t>
            </a:r>
            <a:r>
              <a:rPr lang="en-IN" dirty="0"/>
              <a:t> </a:t>
            </a:r>
            <a:r>
              <a:rPr lang="en-IN" dirty="0" err="1"/>
              <a:t>compareTo</a:t>
            </a:r>
            <a:r>
              <a:rPr lang="en-IN" dirty="0"/>
              <a:t>(T </a:t>
            </a:r>
            <a:r>
              <a:rPr lang="en-IN" dirty="0" err="1"/>
              <a:t>obj</a:t>
            </a:r>
            <a:r>
              <a:rPr lang="en-IN" dirty="0"/>
              <a:t>) { /* ... */ }</a:t>
            </a:r>
          </a:p>
          <a:p>
            <a:pPr marL="857250" lvl="2" indent="0">
              <a:buNone/>
            </a:pPr>
            <a:r>
              <a:rPr lang="en-IN" dirty="0"/>
              <a:t>    // ...</a:t>
            </a:r>
          </a:p>
          <a:p>
            <a:pPr marL="857250" lvl="2" indent="0">
              <a:buNone/>
            </a:pPr>
            <a:r>
              <a:rPr lang="en-IN" dirty="0"/>
              <a:t>}</a:t>
            </a:r>
          </a:p>
          <a:p>
            <a:r>
              <a:rPr lang="en-IN" dirty="0"/>
              <a:t>Will the following code compile? If not, why?</a:t>
            </a:r>
          </a:p>
          <a:p>
            <a:pPr lvl="1"/>
            <a:r>
              <a:rPr lang="en-IN" dirty="0"/>
              <a:t>Node&lt;String&gt; node = new Node&lt;&gt;();</a:t>
            </a:r>
          </a:p>
          <a:p>
            <a:pPr lvl="1"/>
            <a:r>
              <a:rPr lang="en-IN" dirty="0"/>
              <a:t>Comparable&lt;String&gt; comp = node;</a:t>
            </a:r>
          </a:p>
          <a:p>
            <a:r>
              <a:rPr lang="en-IN" dirty="0" smtClean="0"/>
              <a:t>Q12:-How </a:t>
            </a:r>
            <a:r>
              <a:rPr lang="en-IN" dirty="0"/>
              <a:t>do you invoke the following method to find the first integer in a list that is relatively prime to a list of specified integers?</a:t>
            </a:r>
          </a:p>
          <a:p>
            <a:pPr lvl="1"/>
            <a:r>
              <a:rPr lang="en-IN" dirty="0"/>
              <a:t>public static &lt;T&gt;</a:t>
            </a:r>
          </a:p>
          <a:p>
            <a:pPr lvl="1"/>
            <a:r>
              <a:rPr lang="en-IN" dirty="0"/>
              <a:t>    </a:t>
            </a:r>
            <a:r>
              <a:rPr lang="en-IN" dirty="0" err="1"/>
              <a:t>int</a:t>
            </a:r>
            <a:r>
              <a:rPr lang="en-IN" dirty="0"/>
              <a:t> </a:t>
            </a:r>
            <a:r>
              <a:rPr lang="en-IN" dirty="0" err="1"/>
              <a:t>findFirst</a:t>
            </a:r>
            <a:r>
              <a:rPr lang="en-IN" dirty="0"/>
              <a:t>(List&lt;T&gt; list, </a:t>
            </a:r>
            <a:r>
              <a:rPr lang="en-IN" dirty="0" err="1"/>
              <a:t>int</a:t>
            </a:r>
            <a:r>
              <a:rPr lang="en-IN" dirty="0"/>
              <a:t> begin, </a:t>
            </a:r>
            <a:r>
              <a:rPr lang="en-IN" dirty="0" err="1"/>
              <a:t>int</a:t>
            </a:r>
            <a:r>
              <a:rPr lang="en-IN" dirty="0"/>
              <a:t> end, </a:t>
            </a:r>
            <a:r>
              <a:rPr lang="en-IN" dirty="0" err="1"/>
              <a:t>UnaryPredicate</a:t>
            </a:r>
            <a:r>
              <a:rPr lang="en-IN" dirty="0"/>
              <a:t>&lt;T&gt; p)</a:t>
            </a:r>
          </a:p>
          <a:p>
            <a:r>
              <a:rPr lang="en-IN" dirty="0"/>
              <a:t>Note that two integers a and b are relatively prime if </a:t>
            </a:r>
            <a:r>
              <a:rPr lang="en-IN" dirty="0" err="1"/>
              <a:t>gcd</a:t>
            </a:r>
            <a:r>
              <a:rPr lang="en-IN" dirty="0"/>
              <a:t>(a, b) = 1, where </a:t>
            </a:r>
            <a:r>
              <a:rPr lang="en-IN" dirty="0" err="1"/>
              <a:t>gcd</a:t>
            </a:r>
            <a:r>
              <a:rPr lang="en-IN" dirty="0"/>
              <a:t> is short for greatest common divisor.</a:t>
            </a:r>
            <a:endParaRPr lang="en-GB" dirty="0"/>
          </a:p>
        </p:txBody>
      </p:sp>
    </p:spTree>
    <p:extLst>
      <p:ext uri="{BB962C8B-B14F-4D97-AF65-F5344CB8AC3E}">
        <p14:creationId xmlns:p14="http://schemas.microsoft.com/office/powerpoint/2010/main" val="25270006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GB" dirty="0"/>
          </a:p>
        </p:txBody>
      </p:sp>
      <p:sp>
        <p:nvSpPr>
          <p:cNvPr id="3" name="Content Placeholder 2"/>
          <p:cNvSpPr>
            <a:spLocks noGrp="1"/>
          </p:cNvSpPr>
          <p:nvPr>
            <p:ph idx="1"/>
          </p:nvPr>
        </p:nvSpPr>
        <p:spPr>
          <a:xfrm>
            <a:off x="1241335" y="3226111"/>
            <a:ext cx="8946541" cy="1190614"/>
          </a:xfrm>
        </p:spPr>
        <p:txBody>
          <a:bodyPr/>
          <a:lstStyle/>
          <a:p>
            <a:r>
              <a:rPr lang="en-GB" dirty="0">
                <a:hlinkClick r:id="rId2"/>
              </a:rPr>
              <a:t>https://docs.oracle.com/javase/tutorial/java/generics/QandE/generics-answers.html</a:t>
            </a:r>
            <a:endParaRPr lang="en-GB" dirty="0"/>
          </a:p>
        </p:txBody>
      </p:sp>
    </p:spTree>
    <p:extLst>
      <p:ext uri="{BB962C8B-B14F-4D97-AF65-F5344CB8AC3E}">
        <p14:creationId xmlns:p14="http://schemas.microsoft.com/office/powerpoint/2010/main" val="771858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a:t>
            </a:r>
            <a:r>
              <a:rPr lang="en-US" altLang="en-US" sz="1400" dirty="0" smtClean="0"/>
              <a:t>&gt;</a:t>
            </a:r>
            <a:r>
              <a:rPr lang="en-US" altLang="en-US" sz="1400" dirty="0"/>
              <a: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Box&lt;Integer&gt;();</a:t>
            </a:r>
          </a:p>
          <a:p>
            <a:pPr lvl="1">
              <a:lnSpc>
                <a:spcPct val="150000"/>
              </a:lnSpc>
            </a:pPr>
            <a:endParaRPr lang="en-IN" sz="1400" dirty="0" smtClean="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smtClean="0">
                <a:solidFill>
                  <a:schemeClr val="tx1"/>
                </a:solidFill>
              </a:rPr>
              <a:t>Generic Classes </a:t>
            </a:r>
            <a:r>
              <a:rPr lang="en-US" sz="3200" dirty="0" err="1" smtClean="0">
                <a:solidFill>
                  <a:schemeClr val="tx1"/>
                </a:solidFill>
              </a:rPr>
              <a:t>Cont</a:t>
            </a:r>
            <a:r>
              <a:rPr lang="en-US" sz="3200" dirty="0" smtClean="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smtClean="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smtClean="0"/>
              <a:t>Generics helps us to add type safety to collections like an </a:t>
            </a:r>
            <a:r>
              <a:rPr lang="en-IN" sz="1400" dirty="0" err="1" smtClean="0"/>
              <a:t>ArrayList</a:t>
            </a:r>
            <a:endParaRPr lang="en-IN" sz="1400" dirty="0" smtClean="0"/>
          </a:p>
          <a:p>
            <a:pPr marL="285750" indent="-285750">
              <a:lnSpc>
                <a:spcPct val="150000"/>
              </a:lnSpc>
              <a:buFont typeface="Wingdings" panose="05000000000000000000" pitchFamily="2" charset="2"/>
              <a:buChar char="Ø"/>
            </a:pPr>
            <a:r>
              <a:rPr lang="en-IN" sz="1400" dirty="0"/>
              <a:t> </a:t>
            </a:r>
            <a:r>
              <a:rPr lang="en-IN" sz="1400" dirty="0" smtClean="0"/>
              <a:t>Generics helps us to remove the need for type casting.</a:t>
            </a:r>
          </a:p>
          <a:p>
            <a:pPr marL="285750" indent="-285750">
              <a:lnSpc>
                <a:spcPct val="150000"/>
              </a:lnSpc>
              <a:buFont typeface="Wingdings" panose="05000000000000000000" pitchFamily="2" charset="2"/>
              <a:buChar char="Ø"/>
            </a:pPr>
            <a:r>
              <a:rPr lang="en-IN" sz="1400" dirty="0" err="1" smtClean="0"/>
              <a:t>PolyMorphism</a:t>
            </a:r>
            <a:r>
              <a:rPr lang="en-IN" sz="1400" dirty="0" smtClean="0"/>
              <a:t> concept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err="1" smtClean="0"/>
              <a:t>ArrayList</a:t>
            </a:r>
            <a:r>
              <a:rPr lang="en-IN" sz="1400" dirty="0" smtClean="0"/>
              <a:t>&lt;Object&gt; all= new </a:t>
            </a:r>
            <a:r>
              <a:rPr lang="en-IN" sz="1400" dirty="0" err="1" smtClean="0"/>
              <a:t>ArrayList</a:t>
            </a:r>
            <a:r>
              <a:rPr lang="en-IN" sz="1400" dirty="0" smtClean="0"/>
              <a:t>&lt;String&gt;(); is not valid even though String is a child of Object </a:t>
            </a:r>
          </a:p>
          <a:p>
            <a:pPr marL="285750" indent="-285750">
              <a:lnSpc>
                <a:spcPct val="150000"/>
              </a:lnSpc>
              <a:buFont typeface="Wingdings" panose="05000000000000000000" pitchFamily="2" charset="2"/>
              <a:buChar char="Ø"/>
            </a:pPr>
            <a:r>
              <a:rPr lang="en-IN" sz="1400" dirty="0" smtClean="0"/>
              <a:t>List&lt;String&gt; all= new </a:t>
            </a:r>
            <a:r>
              <a:rPr lang="en-IN" sz="1400" dirty="0" err="1" smtClean="0"/>
              <a:t>ArrayList</a:t>
            </a:r>
            <a:r>
              <a:rPr lang="en-IN" sz="1400" dirty="0" smtClean="0"/>
              <a:t>&lt;Strin</a:t>
            </a:r>
            <a:r>
              <a:rPr lang="en-IN" sz="1400" dirty="0"/>
              <a:t>g</a:t>
            </a:r>
            <a:r>
              <a:rPr lang="en-IN" sz="1400" dirty="0" smtClean="0"/>
              <a:t>&gt;();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t>
            </a:r>
            <a:r>
              <a:rPr lang="en-IN" sz="1400" dirty="0" err="1"/>
              <a:t>ArrayList</a:t>
            </a:r>
            <a:r>
              <a:rPr lang="en-IN" sz="1400" dirty="0"/>
              <a:t>&lt;</a:t>
            </a:r>
            <a:r>
              <a:rPr lang="en-IN" sz="1400" dirty="0" err="1"/>
              <a:t>int</a:t>
            </a:r>
            <a:r>
              <a:rPr lang="en-IN" sz="1400" dirty="0"/>
              <a:t>&gt; al = new </a:t>
            </a:r>
            <a:r>
              <a:rPr lang="en-IN" sz="1400" dirty="0" err="1"/>
              <a:t>ArrayList</a:t>
            </a:r>
            <a:r>
              <a:rPr lang="en-IN" sz="1400" dirty="0"/>
              <a:t>&lt;</a:t>
            </a:r>
            <a:r>
              <a:rPr lang="en-IN" sz="1400" dirty="0" err="1"/>
              <a:t>int</a:t>
            </a:r>
            <a:r>
              <a:rPr lang="en-IN" sz="1400" dirty="0"/>
              <a:t>&gt;(); is not valid but </a:t>
            </a:r>
          </a:p>
          <a:p>
            <a:pPr>
              <a:lnSpc>
                <a:spcPct val="200000"/>
              </a:lnSpc>
            </a:pPr>
            <a:r>
              <a:rPr lang="en-IN" sz="1400" dirty="0"/>
              <a:t>	</a:t>
            </a:r>
            <a:r>
              <a:rPr lang="en-IN" sz="1400" dirty="0" err="1"/>
              <a:t>ArrayList</a:t>
            </a:r>
            <a:r>
              <a:rPr lang="en-IN" sz="1400" dirty="0"/>
              <a:t>&lt;Integer&gt; al = new </a:t>
            </a:r>
            <a:r>
              <a:rPr lang="en-IN" sz="1400" dirty="0" err="1"/>
              <a:t>ArrayList</a:t>
            </a:r>
            <a:r>
              <a:rPr lang="en-IN" sz="1400" dirty="0"/>
              <a: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t>
            </a:r>
            <a:r>
              <a:rPr lang="en-IN" sz="1400" dirty="0" err="1" smtClean="0"/>
              <a:t>ArrayList</a:t>
            </a:r>
            <a:endParaRPr lang="en-IN" sz="1400" dirty="0" smtClean="0"/>
          </a:p>
          <a:p>
            <a:pPr marL="285750" indent="-285750">
              <a:lnSpc>
                <a:spcPct val="200000"/>
              </a:lnSpc>
              <a:buFont typeface="Wingdings" panose="05000000000000000000" pitchFamily="2" charset="2"/>
              <a:buChar char="Ø"/>
            </a:pPr>
            <a:r>
              <a:rPr lang="en-GB" sz="1400" dirty="0"/>
              <a:t>We can solve the problems faced in store class </a:t>
            </a:r>
            <a:r>
              <a:rPr lang="en-GB" sz="1400" dirty="0" smtClean="0"/>
              <a:t>in previous slides using </a:t>
            </a:r>
            <a:r>
              <a:rPr lang="en-GB" sz="1400" dirty="0"/>
              <a:t>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smtClean="0"/>
          </a:p>
        </p:txBody>
      </p:sp>
    </p:spTree>
    <p:extLst>
      <p:ext uri="{BB962C8B-B14F-4D97-AF65-F5344CB8AC3E}">
        <p14:creationId xmlns:p14="http://schemas.microsoft.com/office/powerpoint/2010/main" val="271766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6351</TotalTime>
  <Words>12070</Words>
  <Application>Microsoft Office PowerPoint</Application>
  <PresentationFormat>Widescreen</PresentationFormat>
  <Paragraphs>959</Paragraphs>
  <Slides>72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 Unicode MS</vt:lpstr>
      <vt:lpstr>Arial</vt:lpstr>
      <vt:lpstr>Calibri</vt:lpstr>
      <vt:lpstr>Century Gothic</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Classes Cont…</vt:lpstr>
      <vt:lpstr>Generic Classes Cont…</vt:lpstr>
      <vt:lpstr>Generic Methods</vt:lpstr>
      <vt:lpstr>Generic Methods </vt:lpstr>
      <vt:lpstr>Generic Methods </vt:lpstr>
      <vt:lpstr>Raw Types</vt:lpstr>
      <vt:lpstr>Raw Types Cont..</vt:lpstr>
      <vt:lpstr>Raw Types – Unchecked Error Messages</vt:lpstr>
      <vt:lpstr>Bounded Type Parameters</vt:lpstr>
      <vt:lpstr>Bounded Type Parameters</vt:lpstr>
      <vt:lpstr>Generic Methods and Bounded Type Parameters</vt:lpstr>
      <vt:lpstr>Generic Methods and Bounded Type Parameters Cont…</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Questions and Exercises: Generics </vt:lpstr>
      <vt:lpstr>Questions and Exercises: Generics </vt:lpstr>
      <vt:lpstr>Questions and Exercises: Generics </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319</cp:revision>
  <dcterms:created xsi:type="dcterms:W3CDTF">2020-01-09T14:54:12Z</dcterms:created>
  <dcterms:modified xsi:type="dcterms:W3CDTF">2020-04-26T20:16:42Z</dcterms:modified>
</cp:coreProperties>
</file>