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71" r:id="rId1"/>
  </p:sldMasterIdLst>
  <p:notesMasterIdLst>
    <p:notesMasterId r:id="rId73"/>
  </p:notesMasterIdLst>
  <p:sldIdLst>
    <p:sldId id="256" r:id="rId2"/>
    <p:sldId id="335" r:id="rId3"/>
    <p:sldId id="361" r:id="rId4"/>
    <p:sldId id="350" r:id="rId5"/>
    <p:sldId id="331" r:id="rId6"/>
    <p:sldId id="362" r:id="rId7"/>
    <p:sldId id="369" r:id="rId8"/>
    <p:sldId id="377" r:id="rId9"/>
    <p:sldId id="368" r:id="rId10"/>
    <p:sldId id="372" r:id="rId11"/>
    <p:sldId id="364" r:id="rId12"/>
    <p:sldId id="371" r:id="rId13"/>
    <p:sldId id="375" r:id="rId14"/>
    <p:sldId id="373" r:id="rId15"/>
    <p:sldId id="365" r:id="rId16"/>
    <p:sldId id="381" r:id="rId17"/>
    <p:sldId id="382" r:id="rId18"/>
    <p:sldId id="379" r:id="rId19"/>
    <p:sldId id="378" r:id="rId20"/>
    <p:sldId id="380" r:id="rId21"/>
    <p:sldId id="366" r:id="rId22"/>
    <p:sldId id="383" r:id="rId23"/>
    <p:sldId id="384" r:id="rId24"/>
    <p:sldId id="370" r:id="rId25"/>
    <p:sldId id="385" r:id="rId26"/>
    <p:sldId id="386" r:id="rId27"/>
    <p:sldId id="387" r:id="rId28"/>
    <p:sldId id="388" r:id="rId29"/>
    <p:sldId id="389" r:id="rId30"/>
    <p:sldId id="390" r:id="rId31"/>
    <p:sldId id="391" r:id="rId32"/>
    <p:sldId id="393" r:id="rId33"/>
    <p:sldId id="392"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7" r:id="rId48"/>
    <p:sldId id="409" r:id="rId49"/>
    <p:sldId id="408" r:id="rId50"/>
    <p:sldId id="410" r:id="rId51"/>
    <p:sldId id="411" r:id="rId52"/>
    <p:sldId id="412" r:id="rId53"/>
    <p:sldId id="413" r:id="rId54"/>
    <p:sldId id="414" r:id="rId55"/>
    <p:sldId id="415" r:id="rId56"/>
    <p:sldId id="416" r:id="rId57"/>
    <p:sldId id="417" r:id="rId58"/>
    <p:sldId id="418" r:id="rId59"/>
    <p:sldId id="419" r:id="rId60"/>
    <p:sldId id="420" r:id="rId61"/>
    <p:sldId id="421" r:id="rId62"/>
    <p:sldId id="422" r:id="rId63"/>
    <p:sldId id="423" r:id="rId64"/>
    <p:sldId id="424" r:id="rId65"/>
    <p:sldId id="425" r:id="rId66"/>
    <p:sldId id="426" r:id="rId67"/>
    <p:sldId id="428" r:id="rId68"/>
    <p:sldId id="427" r:id="rId69"/>
    <p:sldId id="429" r:id="rId70"/>
    <p:sldId id="430" r:id="rId71"/>
    <p:sldId id="268"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116" d="100"/>
          <a:sy n="116" d="100"/>
        </p:scale>
        <p:origin x="389" y="11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4362-1548-4C12-A63A-A7FA9FF20440}" type="datetimeFigureOut">
              <a:rPr lang="en-IN" smtClean="0"/>
              <a:t>14-04-2020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B6B8F-4498-4E9D-8DE1-125892E25737}" type="slidenum">
              <a:rPr lang="en-IN" smtClean="0"/>
              <a:t>‹#›</a:t>
            </a:fld>
            <a:endParaRPr lang="en-IN"/>
          </a:p>
        </p:txBody>
      </p:sp>
    </p:spTree>
    <p:extLst>
      <p:ext uri="{BB962C8B-B14F-4D97-AF65-F5344CB8AC3E}">
        <p14:creationId xmlns:p14="http://schemas.microsoft.com/office/powerpoint/2010/main" val="82675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3</a:t>
            </a:fld>
            <a:endParaRPr lang="en-IN"/>
          </a:p>
        </p:txBody>
      </p:sp>
    </p:spTree>
    <p:extLst>
      <p:ext uri="{BB962C8B-B14F-4D97-AF65-F5344CB8AC3E}">
        <p14:creationId xmlns:p14="http://schemas.microsoft.com/office/powerpoint/2010/main" val="410354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RawTypesExample.java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19</a:t>
            </a:fld>
            <a:endParaRPr lang="en-IN"/>
          </a:p>
        </p:txBody>
      </p:sp>
    </p:spTree>
    <p:extLst>
      <p:ext uri="{BB962C8B-B14F-4D97-AF65-F5344CB8AC3E}">
        <p14:creationId xmlns:p14="http://schemas.microsoft.com/office/powerpoint/2010/main" val="109346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u="sng" kern="1200" smtClean="0">
                <a:solidFill>
                  <a:schemeClr val="tx1"/>
                </a:solidFill>
                <a:latin typeface="+mn-lt"/>
                <a:ea typeface="+mn-ea"/>
                <a:cs typeface="+mn-cs"/>
              </a:rPr>
              <a:t>BoundedTypeParametersExample1.java</a:t>
            </a:r>
            <a:endParaRPr lang="en-GB"/>
          </a:p>
        </p:txBody>
      </p:sp>
      <p:sp>
        <p:nvSpPr>
          <p:cNvPr id="4" name="Slide Number Placeholder 3"/>
          <p:cNvSpPr>
            <a:spLocks noGrp="1"/>
          </p:cNvSpPr>
          <p:nvPr>
            <p:ph type="sldNum" sz="quarter" idx="10"/>
          </p:nvPr>
        </p:nvSpPr>
        <p:spPr/>
        <p:txBody>
          <a:bodyPr/>
          <a:lstStyle/>
          <a:p>
            <a:fld id="{EB8B6B8F-4498-4E9D-8DE1-125892E25737}" type="slidenum">
              <a:rPr lang="en-IN" smtClean="0"/>
              <a:t>21</a:t>
            </a:fld>
            <a:endParaRPr lang="en-IN"/>
          </a:p>
        </p:txBody>
      </p:sp>
    </p:spTree>
    <p:extLst>
      <p:ext uri="{BB962C8B-B14F-4D97-AF65-F5344CB8AC3E}">
        <p14:creationId xmlns:p14="http://schemas.microsoft.com/office/powerpoint/2010/main" val="139924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7</a:t>
            </a:fld>
            <a:endParaRPr lang="en-IN"/>
          </a:p>
        </p:txBody>
      </p:sp>
    </p:spTree>
    <p:extLst>
      <p:ext uri="{BB962C8B-B14F-4D97-AF65-F5344CB8AC3E}">
        <p14:creationId xmlns:p14="http://schemas.microsoft.com/office/powerpoint/2010/main" val="2022894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GenericClassExample.java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8</a:t>
            </a:fld>
            <a:endParaRPr lang="en-IN"/>
          </a:p>
        </p:txBody>
      </p:sp>
    </p:spTree>
    <p:extLst>
      <p:ext uri="{BB962C8B-B14F-4D97-AF65-F5344CB8AC3E}">
        <p14:creationId xmlns:p14="http://schemas.microsoft.com/office/powerpoint/2010/main" val="181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GenericsWithCollectionsExample.java</a:t>
            </a:r>
            <a:endParaRPr lang="en-IN" dirty="0"/>
          </a:p>
        </p:txBody>
      </p:sp>
      <p:sp>
        <p:nvSpPr>
          <p:cNvPr id="4" name="Slide Number Placeholder 3"/>
          <p:cNvSpPr>
            <a:spLocks noGrp="1"/>
          </p:cNvSpPr>
          <p:nvPr>
            <p:ph type="sldNum" sz="quarter" idx="5"/>
          </p:nvPr>
        </p:nvSpPr>
        <p:spPr/>
        <p:txBody>
          <a:bodyPr/>
          <a:lstStyle/>
          <a:p>
            <a:fld id="{EB8B6B8F-4498-4E9D-8DE1-125892E25737}" type="slidenum">
              <a:rPr lang="en-IN" smtClean="0"/>
              <a:t>9</a:t>
            </a:fld>
            <a:endParaRPr lang="en-IN"/>
          </a:p>
        </p:txBody>
      </p:sp>
    </p:spTree>
    <p:extLst>
      <p:ext uri="{BB962C8B-B14F-4D97-AF65-F5344CB8AC3E}">
        <p14:creationId xmlns:p14="http://schemas.microsoft.com/office/powerpoint/2010/main" val="3064946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TypeParameterNamingConventionExample.java</a:t>
            </a: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11</a:t>
            </a:fld>
            <a:endParaRPr lang="en-IN"/>
          </a:p>
        </p:txBody>
      </p:sp>
    </p:spTree>
    <p:extLst>
      <p:ext uri="{BB962C8B-B14F-4D97-AF65-F5344CB8AC3E}">
        <p14:creationId xmlns:p14="http://schemas.microsoft.com/office/powerpoint/2010/main" val="304613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13</a:t>
            </a:fld>
            <a:endParaRPr lang="en-IN"/>
          </a:p>
        </p:txBody>
      </p:sp>
    </p:spTree>
    <p:extLst>
      <p:ext uri="{BB962C8B-B14F-4D97-AF65-F5344CB8AC3E}">
        <p14:creationId xmlns:p14="http://schemas.microsoft.com/office/powerpoint/2010/main" val="241252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15</a:t>
            </a:fld>
            <a:endParaRPr lang="en-IN"/>
          </a:p>
        </p:txBody>
      </p:sp>
    </p:spTree>
    <p:extLst>
      <p:ext uri="{BB962C8B-B14F-4D97-AF65-F5344CB8AC3E}">
        <p14:creationId xmlns:p14="http://schemas.microsoft.com/office/powerpoint/2010/main" val="129874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8B6B8F-4498-4E9D-8DE1-125892E25737}" type="slidenum">
              <a:rPr lang="en-IN" smtClean="0"/>
              <a:t>16</a:t>
            </a:fld>
            <a:endParaRPr lang="en-IN"/>
          </a:p>
        </p:txBody>
      </p:sp>
    </p:spTree>
    <p:extLst>
      <p:ext uri="{BB962C8B-B14F-4D97-AF65-F5344CB8AC3E}">
        <p14:creationId xmlns:p14="http://schemas.microsoft.com/office/powerpoint/2010/main" val="280072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smtClean="0">
                <a:solidFill>
                  <a:schemeClr val="tx1"/>
                </a:solidFill>
                <a:latin typeface="+mn-lt"/>
                <a:ea typeface="+mn-ea"/>
                <a:cs typeface="+mn-cs"/>
              </a:rPr>
              <a:t>GenericMethodsExample1.java </a:t>
            </a:r>
            <a:r>
              <a:rPr lang="en-GB" sz="1200" u="none" kern="1200" dirty="0" smtClean="0">
                <a:solidFill>
                  <a:schemeClr val="tx1"/>
                </a:solidFill>
                <a:latin typeface="+mn-lt"/>
                <a:ea typeface="+mn-ea"/>
                <a:cs typeface="+mn-cs"/>
              </a:rPr>
              <a:t>  </a:t>
            </a:r>
            <a:r>
              <a:rPr lang="en-GB" sz="1200" b="1" u="none" kern="1200" dirty="0" smtClean="0">
                <a:solidFill>
                  <a:schemeClr val="tx1"/>
                </a:solidFill>
                <a:latin typeface="+mn-lt"/>
                <a:ea typeface="+mn-ea"/>
                <a:cs typeface="+mn-cs"/>
              </a:rPr>
              <a:t>,</a:t>
            </a:r>
            <a:r>
              <a:rPr lang="en-GB" sz="1200" kern="1200" dirty="0" smtClean="0">
                <a:solidFill>
                  <a:schemeClr val="tx1"/>
                </a:solidFill>
                <a:latin typeface="+mn-lt"/>
                <a:ea typeface="+mn-ea"/>
                <a:cs typeface="+mn-cs"/>
              </a:rPr>
              <a:t>  GenericStaticMethodsExample1.java</a:t>
            </a:r>
            <a:endParaRPr lang="en-GB" dirty="0" smtClean="0"/>
          </a:p>
        </p:txBody>
      </p:sp>
      <p:sp>
        <p:nvSpPr>
          <p:cNvPr id="4" name="Slide Number Placeholder 3"/>
          <p:cNvSpPr>
            <a:spLocks noGrp="1"/>
          </p:cNvSpPr>
          <p:nvPr>
            <p:ph type="sldNum" sz="quarter" idx="10"/>
          </p:nvPr>
        </p:nvSpPr>
        <p:spPr/>
        <p:txBody>
          <a:bodyPr/>
          <a:lstStyle/>
          <a:p>
            <a:fld id="{EB8B6B8F-4498-4E9D-8DE1-125892E25737}" type="slidenum">
              <a:rPr lang="en-IN" smtClean="0"/>
              <a:t>17</a:t>
            </a:fld>
            <a:endParaRPr lang="en-IN"/>
          </a:p>
        </p:txBody>
      </p:sp>
    </p:spTree>
    <p:extLst>
      <p:ext uri="{BB962C8B-B14F-4D97-AF65-F5344CB8AC3E}">
        <p14:creationId xmlns:p14="http://schemas.microsoft.com/office/powerpoint/2010/main" val="348073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678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9016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5551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020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84413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14/04/2020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42152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A8270-C9CF-44CA-BE5A-02C2BDCCEDE4}" type="datetimeFigureOut">
              <a:rPr lang="en-GB" smtClean="0"/>
              <a:t>14/04/2020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7852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62910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95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4BA8270-C9CF-44CA-BE5A-02C2BDCCEDE4}" type="datetimeFigureOut">
              <a:rPr lang="en-GB" smtClean="0"/>
              <a:t>14/04/2020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4774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83423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14/04/2020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8663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14/04/2020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32340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4BA8270-C9CF-44CA-BE5A-02C2BDCCEDE4}" type="datetimeFigureOut">
              <a:rPr lang="en-GB" smtClean="0"/>
              <a:t>14/04/2020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8890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BA8270-C9CF-44CA-BE5A-02C2BDCCEDE4}" type="datetimeFigureOut">
              <a:rPr lang="en-GB" smtClean="0"/>
              <a:t>14/04/2020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25776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4BA8270-C9CF-44CA-BE5A-02C2BDCCEDE4}" type="datetimeFigureOut">
              <a:rPr lang="en-GB" smtClean="0"/>
              <a:t>14/04/2020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3320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8688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BA8270-C9CF-44CA-BE5A-02C2BDCCEDE4}" type="datetimeFigureOut">
              <a:rPr lang="en-GB" smtClean="0"/>
              <a:t>14/04/2020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341589645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docs.oracle.com/javase/tutorial/java/generics/QandE/generics-answers.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 </a:t>
            </a:r>
            <a:r>
              <a:rPr lang="en-IN" dirty="0" smtClean="0"/>
              <a:t>Generics</a:t>
            </a:r>
            <a:endParaRPr lang="en-GB" dirty="0"/>
          </a:p>
        </p:txBody>
      </p:sp>
      <p:sp>
        <p:nvSpPr>
          <p:cNvPr id="3" name="Subtitle 2"/>
          <p:cNvSpPr>
            <a:spLocks noGrp="1"/>
          </p:cNvSpPr>
          <p:nvPr>
            <p:ph type="subTitle" idx="1"/>
          </p:nvPr>
        </p:nvSpPr>
        <p:spPr/>
        <p:txBody>
          <a:bodyPr/>
          <a:lstStyle/>
          <a:p>
            <a:r>
              <a:rPr lang="en-IN" dirty="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smtClean="0"/>
              <a:t>Generic 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677333" y="707366"/>
            <a:ext cx="10724091" cy="5658927"/>
          </a:xfrm>
        </p:spPr>
        <p:txBody>
          <a:bodyPr/>
          <a:lstStyle/>
          <a:p>
            <a:endParaRPr lang="en-GB" dirty="0" smtClean="0"/>
          </a:p>
          <a:p>
            <a:endParaRPr lang="en-GB" dirty="0"/>
          </a:p>
        </p:txBody>
      </p:sp>
      <p:pic>
        <p:nvPicPr>
          <p:cNvPr id="5" name="Picture 4"/>
          <p:cNvPicPr>
            <a:picLocks noChangeAspect="1"/>
          </p:cNvPicPr>
          <p:nvPr/>
        </p:nvPicPr>
        <p:blipFill>
          <a:blip r:embed="rId2"/>
          <a:stretch>
            <a:fillRect/>
          </a:stretch>
        </p:blipFill>
        <p:spPr>
          <a:xfrm>
            <a:off x="146649" y="707367"/>
            <a:ext cx="11973464" cy="6063058"/>
          </a:xfrm>
          <a:prstGeom prst="rect">
            <a:avLst/>
          </a:prstGeom>
        </p:spPr>
      </p:pic>
    </p:spTree>
    <p:extLst>
      <p:ext uri="{BB962C8B-B14F-4D97-AF65-F5344CB8AC3E}">
        <p14:creationId xmlns:p14="http://schemas.microsoft.com/office/powerpoint/2010/main" val="4277851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smtClean="0"/>
              <a:t>Generic </a:t>
            </a:r>
            <a:r>
              <a:rPr lang="en-GB" dirty="0"/>
              <a:t>Classes</a:t>
            </a:r>
            <a:r>
              <a:rPr lang="en-GB" dirty="0" smtClean="0"/>
              <a:t>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554967"/>
            <a:ext cx="11152716" cy="5750942"/>
          </a:xfrm>
        </p:spPr>
        <p:txBody>
          <a:bodyPr>
            <a:normAutofit fontScale="77500" lnSpcReduction="20000"/>
          </a:bodyPr>
          <a:lstStyle/>
          <a:p>
            <a:pPr marL="285750" indent="-285750">
              <a:lnSpc>
                <a:spcPct val="150000"/>
              </a:lnSpc>
              <a:buFont typeface="Wingdings" panose="05000000000000000000" pitchFamily="2" charset="2"/>
              <a:buChar char="Ø"/>
            </a:pPr>
            <a:r>
              <a:rPr lang="en-IN" dirty="0" smtClean="0"/>
              <a:t>We </a:t>
            </a:r>
            <a:r>
              <a:rPr lang="en-IN" dirty="0"/>
              <a:t>can use any valid java identifier as type parameter but it is convention to use T.</a:t>
            </a:r>
          </a:p>
          <a:p>
            <a:pPr marL="285750" indent="-285750">
              <a:lnSpc>
                <a:spcPct val="150000"/>
              </a:lnSpc>
              <a:buFont typeface="Wingdings" panose="05000000000000000000" pitchFamily="2" charset="2"/>
              <a:buChar char="Ø"/>
            </a:pPr>
            <a:r>
              <a:rPr lang="en-IN" dirty="0"/>
              <a:t>So class Test&lt;T&gt;, So class Test&lt;X&gt;So class Test&lt;Rudhra&gt; all are valid.</a:t>
            </a:r>
          </a:p>
          <a:p>
            <a:pPr marL="285750" indent="-285750">
              <a:lnSpc>
                <a:spcPct val="150000"/>
              </a:lnSpc>
              <a:buFont typeface="Wingdings" panose="05000000000000000000" pitchFamily="2" charset="2"/>
              <a:buChar char="Ø"/>
            </a:pPr>
            <a:r>
              <a:rPr lang="en-IN" dirty="0"/>
              <a:t>We can take any number of Type parameters So class Test&lt;T&gt;, So class Test&lt;T,R&gt;, So class Test&lt;T,R,S&gt; is </a:t>
            </a:r>
            <a:r>
              <a:rPr lang="en-IN" dirty="0" smtClean="0"/>
              <a:t>valid</a:t>
            </a:r>
          </a:p>
          <a:p>
            <a:pPr marL="285750" indent="-285750">
              <a:lnSpc>
                <a:spcPct val="150000"/>
              </a:lnSpc>
              <a:buFont typeface="Wingdings" panose="05000000000000000000" pitchFamily="2" charset="2"/>
              <a:buChar char="Ø"/>
            </a:pPr>
            <a:r>
              <a:rPr lang="en-GB" dirty="0" smtClean="0"/>
              <a:t>We can </a:t>
            </a:r>
            <a:r>
              <a:rPr lang="en-GB" dirty="0"/>
              <a:t>declare and use  multiple type parameters in the same way we do for a single type parameter we just have to make sure we use different identifiers for the different Type parameters for ex &lt;K,V</a:t>
            </a:r>
            <a:r>
              <a:rPr lang="en-GB" dirty="0" smtClean="0"/>
              <a:t>&gt;.</a:t>
            </a:r>
          </a:p>
          <a:p>
            <a:r>
              <a:rPr lang="en-IN" b="1" dirty="0"/>
              <a:t>Type Parameter Naming Conventions</a:t>
            </a:r>
          </a:p>
          <a:p>
            <a:r>
              <a:rPr lang="en-IN" dirty="0"/>
              <a:t>By convention, type parameter names are single, uppercase letters. This stands in sharp contrast to the variable naming conventions that you already know about, and with good reason: Without this convention, it would be difficult to tell the difference between a type variable and an ordinary class or interface name.</a:t>
            </a:r>
          </a:p>
          <a:p>
            <a:r>
              <a:rPr lang="en-IN" dirty="0"/>
              <a:t>The most commonly used type parameter names are:</a:t>
            </a:r>
          </a:p>
          <a:p>
            <a:pPr lvl="1"/>
            <a:r>
              <a:rPr lang="en-IN" dirty="0"/>
              <a:t>E - Element (used extensively by the Java Collections Framework)</a:t>
            </a:r>
          </a:p>
          <a:p>
            <a:pPr lvl="1"/>
            <a:r>
              <a:rPr lang="en-IN" dirty="0"/>
              <a:t>K - Key</a:t>
            </a:r>
          </a:p>
          <a:p>
            <a:pPr lvl="1"/>
            <a:r>
              <a:rPr lang="en-IN" dirty="0"/>
              <a:t>N - Number</a:t>
            </a:r>
          </a:p>
          <a:p>
            <a:pPr lvl="1"/>
            <a:r>
              <a:rPr lang="en-IN" dirty="0"/>
              <a:t>T - Type</a:t>
            </a:r>
          </a:p>
          <a:p>
            <a:pPr lvl="1"/>
            <a:r>
              <a:rPr lang="en-IN" dirty="0"/>
              <a:t>V - Value</a:t>
            </a:r>
          </a:p>
          <a:p>
            <a:pPr lvl="1"/>
            <a:r>
              <a:rPr lang="en-IN" dirty="0"/>
              <a:t>S,U,V etc. - 2nd, 3rd, 4th types</a:t>
            </a:r>
          </a:p>
          <a:p>
            <a:r>
              <a:rPr lang="en-IN" dirty="0"/>
              <a:t>You'll see these names used throughout the Java SE API </a:t>
            </a:r>
          </a:p>
          <a:p>
            <a:pPr marL="285750" indent="-285750">
              <a:lnSpc>
                <a:spcPct val="150000"/>
              </a:lnSpc>
              <a:buFont typeface="Wingdings" panose="05000000000000000000" pitchFamily="2" charset="2"/>
              <a:buChar char="Ø"/>
            </a:pPr>
            <a:endParaRPr lang="en-GB" dirty="0"/>
          </a:p>
          <a:p>
            <a:pPr marL="285750" indent="-285750">
              <a:lnSpc>
                <a:spcPct val="150000"/>
              </a:lnSpc>
              <a:buFont typeface="Wingdings" panose="05000000000000000000" pitchFamily="2" charset="2"/>
              <a:buChar char="Ø"/>
            </a:pPr>
            <a:endParaRPr lang="en-IN" dirty="0"/>
          </a:p>
          <a:p>
            <a:endParaRPr lang="en-GB" dirty="0"/>
          </a:p>
        </p:txBody>
      </p:sp>
    </p:spTree>
    <p:extLst>
      <p:ext uri="{BB962C8B-B14F-4D97-AF65-F5344CB8AC3E}">
        <p14:creationId xmlns:p14="http://schemas.microsoft.com/office/powerpoint/2010/main" val="1556941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54966"/>
          </a:xfrm>
        </p:spPr>
        <p:txBody>
          <a:bodyPr>
            <a:normAutofit fontScale="90000"/>
          </a:bodyPr>
          <a:lstStyle/>
          <a:p>
            <a:r>
              <a:rPr lang="en-GB" dirty="0" smtClean="0"/>
              <a:t>Generic </a:t>
            </a:r>
            <a:r>
              <a:rPr lang="en-GB" dirty="0"/>
              <a:t>Classes</a:t>
            </a:r>
            <a:r>
              <a:rPr lang="en-GB" dirty="0" smtClean="0"/>
              <a:t>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554967"/>
            <a:ext cx="11152716" cy="5486396"/>
          </a:xfrm>
        </p:spPr>
        <p:txBody>
          <a:bodyPr/>
          <a:lstStyle/>
          <a:p>
            <a:endParaRPr lang="en-GB" dirty="0"/>
          </a:p>
        </p:txBody>
      </p:sp>
      <p:pic>
        <p:nvPicPr>
          <p:cNvPr id="4" name="Picture 3"/>
          <p:cNvPicPr>
            <a:picLocks noChangeAspect="1"/>
          </p:cNvPicPr>
          <p:nvPr/>
        </p:nvPicPr>
        <p:blipFill>
          <a:blip r:embed="rId2"/>
          <a:stretch>
            <a:fillRect/>
          </a:stretch>
        </p:blipFill>
        <p:spPr>
          <a:xfrm>
            <a:off x="677334" y="554966"/>
            <a:ext cx="11000910" cy="6010455"/>
          </a:xfrm>
          <a:prstGeom prst="rect">
            <a:avLst/>
          </a:prstGeom>
        </p:spPr>
      </p:pic>
    </p:spTree>
    <p:extLst>
      <p:ext uri="{BB962C8B-B14F-4D97-AF65-F5344CB8AC3E}">
        <p14:creationId xmlns:p14="http://schemas.microsoft.com/office/powerpoint/2010/main" val="3874442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smtClean="0"/>
              <a:t>Generic 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513432" y="803514"/>
            <a:ext cx="10085916" cy="5605912"/>
          </a:xfrm>
        </p:spPr>
        <p:txBody>
          <a:bodyPr>
            <a:normAutofit fontScale="92500" lnSpcReduction="20000"/>
          </a:bodyPr>
          <a:lstStyle/>
          <a:p>
            <a:pPr marL="285750" indent="-285750">
              <a:lnSpc>
                <a:spcPct val="150000"/>
              </a:lnSpc>
              <a:buFont typeface="Wingdings" panose="05000000000000000000" pitchFamily="2" charset="2"/>
              <a:buChar char="Ø"/>
            </a:pPr>
            <a:r>
              <a:rPr lang="en-US" altLang="en-US" sz="1400" b="1" dirty="0" smtClean="0"/>
              <a:t>I</a:t>
            </a:r>
            <a:r>
              <a:rPr lang="en-US" altLang="en-US" sz="1400" b="1" dirty="0" smtClean="0" bmk=""/>
              <a:t>nvoking </a:t>
            </a:r>
            <a:r>
              <a:rPr lang="en-US" altLang="en-US" sz="1400" b="1" dirty="0" bmk=""/>
              <a:t>and Instantiating a Generic </a:t>
            </a:r>
            <a:r>
              <a:rPr lang="en-US" altLang="en-US" sz="1400" b="1" dirty="0" smtClean="0" bmk=""/>
              <a:t>Type</a:t>
            </a:r>
          </a:p>
          <a:p>
            <a:pPr marL="285750" indent="-285750">
              <a:lnSpc>
                <a:spcPct val="150000"/>
              </a:lnSpc>
              <a:buFont typeface="Wingdings" panose="05000000000000000000" pitchFamily="2" charset="2"/>
              <a:buChar char="Ø"/>
            </a:pPr>
            <a:r>
              <a:rPr lang="en-US" altLang="en-US" sz="1400" dirty="0" smtClean="0"/>
              <a:t>To </a:t>
            </a:r>
            <a:r>
              <a:rPr lang="en-US" altLang="en-US" sz="1400" dirty="0"/>
              <a:t>reference the generic Box class from within your code, you must perform a generic type invocation, </a:t>
            </a:r>
          </a:p>
          <a:p>
            <a:pPr marL="0" lvl="0" indent="0" defTabSz="914400" eaLnBrk="0" fontAlgn="base" hangingPunct="0">
              <a:spcBef>
                <a:spcPct val="0"/>
              </a:spcBef>
              <a:spcAft>
                <a:spcPct val="0"/>
              </a:spcAft>
              <a:buClrTx/>
              <a:buSzTx/>
              <a:buNone/>
            </a:pPr>
            <a:r>
              <a:rPr lang="en-US" altLang="en-US" sz="1400" dirty="0" smtClean="0"/>
              <a:t>      which </a:t>
            </a:r>
            <a:r>
              <a:rPr lang="en-US" altLang="en-US" sz="1400" dirty="0"/>
              <a:t>replaces T with some concrete value, such as </a:t>
            </a:r>
            <a:r>
              <a:rPr lang="en-US" altLang="en-US" sz="1400" dirty="0" smtClean="0"/>
              <a:t>Integer:</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a:t>
            </a:r>
          </a:p>
          <a:p>
            <a:pPr marL="285750" fontAlgn="base">
              <a:lnSpc>
                <a:spcPct val="150000"/>
              </a:lnSpc>
              <a:buFont typeface="Wingdings" panose="05000000000000000000" pitchFamily="2" charset="2"/>
              <a:buChar char="Ø"/>
            </a:pPr>
            <a:r>
              <a:rPr lang="en-US" altLang="en-US" sz="1400" dirty="0"/>
              <a:t>You can think of a generic type invocation as being similar to an ordinary method invocation</a:t>
            </a:r>
            <a:r>
              <a:rPr lang="en-US" altLang="en-US" sz="1400" dirty="0" smtClean="0"/>
              <a:t>, but </a:t>
            </a:r>
            <a:r>
              <a:rPr lang="en-US" altLang="en-US" sz="1400" dirty="0"/>
              <a:t>instead of passing an argument to a method, you are passing a type argument — Integer in this case — to  </a:t>
            </a:r>
            <a:r>
              <a:rPr lang="en-US" altLang="en-US" sz="1400" dirty="0" smtClean="0"/>
              <a:t>the</a:t>
            </a:r>
            <a:r>
              <a:rPr lang="en-US" altLang="en-US" sz="1400" dirty="0"/>
              <a:t> Box class </a:t>
            </a:r>
            <a:r>
              <a:rPr lang="en-US" altLang="en-US" sz="1400" dirty="0" smtClean="0"/>
              <a:t>itself.</a:t>
            </a:r>
          </a:p>
          <a:p>
            <a:pPr marL="285750" indent="-285750">
              <a:lnSpc>
                <a:spcPct val="150000"/>
              </a:lnSpc>
              <a:buFont typeface="Wingdings" panose="05000000000000000000" pitchFamily="2" charset="2"/>
              <a:buChar char="Ø"/>
            </a:pPr>
            <a:r>
              <a:rPr lang="en-US" altLang="en-US" sz="1400" b="1" dirty="0"/>
              <a:t>The </a:t>
            </a:r>
            <a:r>
              <a:rPr lang="en-US" altLang="en-US" sz="1400" b="1" dirty="0" smtClean="0"/>
              <a:t>Diamond</a:t>
            </a:r>
          </a:p>
          <a:p>
            <a:pPr marL="285750" indent="-285750">
              <a:lnSpc>
                <a:spcPct val="150000"/>
              </a:lnSpc>
              <a:buFont typeface="Wingdings" panose="05000000000000000000" pitchFamily="2" charset="2"/>
              <a:buChar char="Ø"/>
            </a:pPr>
            <a:r>
              <a:rPr lang="en-US" altLang="en-US" sz="1400" dirty="0" smtClean="0"/>
              <a:t>In </a:t>
            </a:r>
            <a:r>
              <a:rPr lang="en-US" altLang="en-US" sz="1400" dirty="0"/>
              <a:t>Java SE 7 and later, you can replace the type arguments required to invoke the constructor of a generic class with an empty set of type arguments (&lt;&gt;) as long as the compiler can determine, or infer, the type arguments from the context. This pair of angle brackets, &lt;&gt;, is informally called the diamond. For example, you can create an instance of Box&lt;Integer&gt; with the following statement </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 new Box&lt;&gt;();</a:t>
            </a:r>
          </a:p>
          <a:p>
            <a:pPr marL="285750" fontAlgn="base">
              <a:lnSpc>
                <a:spcPct val="150000"/>
              </a:lnSpc>
              <a:buFont typeface="Wingdings" panose="05000000000000000000" pitchFamily="2" charset="2"/>
              <a:buChar char="Ø"/>
            </a:pPr>
            <a:r>
              <a:rPr lang="en-US" altLang="en-US" sz="1400" dirty="0"/>
              <a:t> Because a Java compiler can infer </a:t>
            </a:r>
            <a:r>
              <a:rPr lang="en-US" altLang="en-US" sz="1400" dirty="0" smtClean="0"/>
              <a:t>the</a:t>
            </a:r>
            <a:r>
              <a:rPr lang="en-US" altLang="en-US" sz="1400" dirty="0"/>
              <a:t> types from the declaration  Box&lt;Integer&gt; </a:t>
            </a:r>
            <a:r>
              <a:rPr lang="en-US" altLang="en-US" sz="1400" dirty="0" smtClean="0"/>
              <a:t>, the instantiation </a:t>
            </a:r>
            <a:r>
              <a:rPr lang="en-US" altLang="en-US" sz="1400" dirty="0"/>
              <a:t>statements can be </a:t>
            </a:r>
            <a:r>
              <a:rPr lang="en-US" altLang="en-US" sz="1400" dirty="0" smtClean="0"/>
              <a:t>   shortened </a:t>
            </a:r>
            <a:r>
              <a:rPr lang="en-US" altLang="en-US" sz="1400" dirty="0"/>
              <a:t>using diamond </a:t>
            </a:r>
            <a:r>
              <a:rPr lang="en-US" altLang="en-US" sz="1400" dirty="0" smtClean="0"/>
              <a:t>notation</a:t>
            </a:r>
            <a:r>
              <a:rPr lang="en-US" altLang="en-US" sz="1400" dirty="0"/>
              <a:t> </a:t>
            </a:r>
            <a:r>
              <a:rPr lang="en-US" altLang="en-US" sz="1400" dirty="0" smtClean="0"/>
              <a:t>and we do not need to specify type in </a:t>
            </a:r>
            <a:r>
              <a:rPr lang="en-US" altLang="en-US" sz="1400" dirty="0"/>
              <a:t>new Box</a:t>
            </a:r>
            <a:r>
              <a:rPr lang="en-US" altLang="en-US" sz="1400" dirty="0" smtClean="0"/>
              <a:t>&lt;&gt;();</a:t>
            </a:r>
          </a:p>
          <a:p>
            <a:pPr marL="285750" fontAlgn="base">
              <a:lnSpc>
                <a:spcPct val="150000"/>
              </a:lnSpc>
              <a:buFont typeface="Wingdings" panose="05000000000000000000" pitchFamily="2" charset="2"/>
              <a:buChar char="Ø"/>
            </a:pPr>
            <a:r>
              <a:rPr lang="en-US" altLang="en-US" sz="1400" dirty="0"/>
              <a:t>You can also substitute a type parameter (i.e., K or V) with a parameterized type (i.e., List&lt;String&gt;). For example, using the </a:t>
            </a:r>
            <a:r>
              <a:rPr lang="en-US" altLang="en-US" sz="1400" dirty="0" err="1"/>
              <a:t>OrderedPair</a:t>
            </a:r>
            <a:r>
              <a:rPr lang="en-US" altLang="en-US" sz="1400" dirty="0"/>
              <a:t>&lt;K, V&gt; example</a:t>
            </a:r>
          </a:p>
          <a:p>
            <a:pPr marL="685800" lvl="1" fontAlgn="base">
              <a:lnSpc>
                <a:spcPct val="150000"/>
              </a:lnSpc>
              <a:buFont typeface="Wingdings" panose="05000000000000000000" pitchFamily="2" charset="2"/>
              <a:buChar char="Ø"/>
            </a:pPr>
            <a:r>
              <a:rPr lang="en-US" altLang="en-US" sz="1400" dirty="0" err="1"/>
              <a:t>OrderedPair</a:t>
            </a:r>
            <a:r>
              <a:rPr lang="en-US" altLang="en-US" sz="1400" dirty="0"/>
              <a:t>&lt;String, Box&lt;Integer&gt;&gt; p = new </a:t>
            </a:r>
            <a:r>
              <a:rPr lang="en-US" altLang="en-US" sz="1400" dirty="0" err="1"/>
              <a:t>OrderedPair</a:t>
            </a:r>
            <a:r>
              <a:rPr lang="en-US" altLang="en-US" sz="1400" dirty="0"/>
              <a:t>&lt;&gt;("primes", new Box&lt;Integer&gt;(...)); </a:t>
            </a:r>
          </a:p>
          <a:p>
            <a:pPr marL="400050" lvl="1" indent="0" fontAlgn="base">
              <a:lnSpc>
                <a:spcPct val="150000"/>
              </a:lnSpc>
              <a:buNone/>
            </a:pPr>
            <a:endParaRPr lang="en-US" altLang="en-US" sz="1200" dirty="0"/>
          </a:p>
          <a:p>
            <a:pPr marL="285750" fontAlgn="base">
              <a:lnSpc>
                <a:spcPct val="150000"/>
              </a:lnSpc>
              <a:buFont typeface="Wingdings" panose="05000000000000000000" pitchFamily="2" charset="2"/>
              <a:buChar char="Ø"/>
            </a:pPr>
            <a:endParaRPr lang="en-US" altLang="en-US" sz="1400" dirty="0"/>
          </a:p>
        </p:txBody>
      </p:sp>
    </p:spTree>
    <p:extLst>
      <p:ext uri="{BB962C8B-B14F-4D97-AF65-F5344CB8AC3E}">
        <p14:creationId xmlns:p14="http://schemas.microsoft.com/office/powerpoint/2010/main" val="2790138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a:t>
            </a:r>
            <a:r>
              <a:rPr lang="en-GB" dirty="0" smtClean="0"/>
              <a:t>Classes </a:t>
            </a:r>
            <a:r>
              <a:rPr lang="en-GB" dirty="0" err="1" smtClean="0"/>
              <a:t>Cont</a:t>
            </a:r>
            <a:r>
              <a:rPr lang="en-GB" dirty="0" smtClean="0"/>
              <a:t>…</a:t>
            </a:r>
            <a:endParaRPr lang="en-GB" dirty="0"/>
          </a:p>
        </p:txBody>
      </p:sp>
      <p:sp>
        <p:nvSpPr>
          <p:cNvPr id="3" name="Content Placeholder 2"/>
          <p:cNvSpPr>
            <a:spLocks noGrp="1"/>
          </p:cNvSpPr>
          <p:nvPr>
            <p:ph idx="1"/>
          </p:nvPr>
        </p:nvSpPr>
        <p:spPr>
          <a:xfrm>
            <a:off x="677334" y="646981"/>
            <a:ext cx="10085916" cy="5394381"/>
          </a:xfrm>
        </p:spPr>
        <p:txBody>
          <a:bodyPr/>
          <a:lstStyle/>
          <a:p>
            <a:endParaRPr lang="en-GB" dirty="0"/>
          </a:p>
        </p:txBody>
      </p:sp>
      <p:pic>
        <p:nvPicPr>
          <p:cNvPr id="5" name="Picture 4"/>
          <p:cNvPicPr>
            <a:picLocks noChangeAspect="1"/>
          </p:cNvPicPr>
          <p:nvPr/>
        </p:nvPicPr>
        <p:blipFill>
          <a:blip r:embed="rId2"/>
          <a:stretch>
            <a:fillRect/>
          </a:stretch>
        </p:blipFill>
        <p:spPr>
          <a:xfrm>
            <a:off x="677334" y="646981"/>
            <a:ext cx="9983065" cy="6211019"/>
          </a:xfrm>
          <a:prstGeom prst="rect">
            <a:avLst/>
          </a:prstGeom>
        </p:spPr>
      </p:pic>
    </p:spTree>
    <p:extLst>
      <p:ext uri="{BB962C8B-B14F-4D97-AF65-F5344CB8AC3E}">
        <p14:creationId xmlns:p14="http://schemas.microsoft.com/office/powerpoint/2010/main" val="3213219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0"/>
            <a:ext cx="8596668" cy="503208"/>
          </a:xfrm>
        </p:spPr>
        <p:txBody>
          <a:bodyPr>
            <a:normAutofit fontScale="90000"/>
          </a:bodyPr>
          <a:lstStyle/>
          <a:p>
            <a:r>
              <a:rPr lang="en-GB" dirty="0"/>
              <a:t>Generic </a:t>
            </a:r>
            <a:r>
              <a:rPr lang="en-GB" dirty="0" smtClean="0"/>
              <a:t>Methods</a:t>
            </a:r>
            <a:endParaRPr lang="en-GB" dirty="0"/>
          </a:p>
        </p:txBody>
      </p:sp>
      <p:sp>
        <p:nvSpPr>
          <p:cNvPr id="3" name="Content Placeholder 2"/>
          <p:cNvSpPr>
            <a:spLocks noGrp="1"/>
          </p:cNvSpPr>
          <p:nvPr>
            <p:ph idx="1"/>
          </p:nvPr>
        </p:nvSpPr>
        <p:spPr>
          <a:xfrm>
            <a:off x="696384" y="751756"/>
            <a:ext cx="10085916" cy="5394381"/>
          </a:xfrm>
        </p:spPr>
        <p:txBody>
          <a:bodyPr>
            <a:normAutofit/>
          </a:bodyPr>
          <a:lstStyle/>
          <a:p>
            <a:pPr marL="285750" indent="-285750">
              <a:lnSpc>
                <a:spcPct val="150000"/>
              </a:lnSpc>
              <a:buFont typeface="Wingdings" panose="05000000000000000000" pitchFamily="2" charset="2"/>
              <a:buChar char="Ø"/>
            </a:pPr>
            <a:r>
              <a:rPr lang="en-IN" sz="1400" dirty="0"/>
              <a:t>We can declare Type parameter at class level or method level</a:t>
            </a:r>
          </a:p>
          <a:p>
            <a:pPr marL="285750" indent="-285750">
              <a:lnSpc>
                <a:spcPct val="150000"/>
              </a:lnSpc>
              <a:buFont typeface="Wingdings" panose="05000000000000000000" pitchFamily="2" charset="2"/>
              <a:buChar char="Ø"/>
            </a:pPr>
            <a:r>
              <a:rPr lang="en-IN" sz="1400" dirty="0"/>
              <a:t>If we declare it at class level we have to declare it after class name</a:t>
            </a:r>
          </a:p>
          <a:p>
            <a:pPr lvl="1">
              <a:lnSpc>
                <a:spcPct val="150000"/>
              </a:lnSpc>
              <a:buFont typeface="Wingdings" panose="05000000000000000000" pitchFamily="2" charset="2"/>
              <a:buChar char="Ø"/>
            </a:pPr>
            <a:r>
              <a:rPr lang="en-IN" sz="1400" dirty="0"/>
              <a:t>For example Class Test&lt;T&gt;</a:t>
            </a:r>
          </a:p>
          <a:p>
            <a:pPr lvl="1">
              <a:lnSpc>
                <a:spcPct val="150000"/>
              </a:lnSpc>
              <a:buFont typeface="Wingdings" panose="05000000000000000000" pitchFamily="2" charset="2"/>
              <a:buChar char="Ø"/>
            </a:pPr>
            <a:r>
              <a:rPr lang="en-IN" sz="1400" dirty="0"/>
              <a:t>Now we can use this anywhere in the class.</a:t>
            </a:r>
          </a:p>
          <a:p>
            <a:pPr marL="285750" indent="-285750">
              <a:lnSpc>
                <a:spcPct val="150000"/>
              </a:lnSpc>
              <a:buFont typeface="Wingdings" panose="05000000000000000000" pitchFamily="2" charset="2"/>
              <a:buChar char="Ø"/>
            </a:pPr>
            <a:r>
              <a:rPr lang="en-IN" sz="1400" dirty="0"/>
              <a:t>If we declare it at method level we have to declare it just before the return type </a:t>
            </a:r>
          </a:p>
          <a:p>
            <a:pPr lvl="1">
              <a:lnSpc>
                <a:spcPct val="150000"/>
              </a:lnSpc>
              <a:buFont typeface="Wingdings" panose="05000000000000000000" pitchFamily="2" charset="2"/>
              <a:buChar char="Ø"/>
            </a:pPr>
            <a:r>
              <a:rPr lang="en-IN" sz="1400" dirty="0"/>
              <a:t>For example public &lt;T&gt;void m1(T </a:t>
            </a:r>
            <a:r>
              <a:rPr lang="en-IN" sz="1400" dirty="0" smtClean="0"/>
              <a:t>t)</a:t>
            </a:r>
          </a:p>
          <a:p>
            <a:pPr lvl="1">
              <a:lnSpc>
                <a:spcPct val="150000"/>
              </a:lnSpc>
              <a:buFont typeface="Wingdings" panose="05000000000000000000" pitchFamily="2" charset="2"/>
              <a:buChar char="Ø"/>
            </a:pPr>
            <a:r>
              <a:rPr lang="en-IN" sz="1400" dirty="0" smtClean="0"/>
              <a:t>Now </a:t>
            </a:r>
            <a:r>
              <a:rPr lang="en-IN" sz="1400" dirty="0"/>
              <a:t>we can use this anywhere within the method</a:t>
            </a:r>
            <a:r>
              <a:rPr lang="en-IN" sz="1400" dirty="0" smtClean="0"/>
              <a:t>.</a:t>
            </a:r>
            <a:endParaRPr lang="en-IN" dirty="0" smtClean="0"/>
          </a:p>
          <a:p>
            <a:r>
              <a:rPr lang="en-IN" sz="1400" dirty="0"/>
              <a:t>We can use Generic Types for return Types/Instance Variables as well as parameters.</a:t>
            </a:r>
          </a:p>
          <a:p>
            <a:endParaRPr lang="en-GB" dirty="0"/>
          </a:p>
        </p:txBody>
      </p:sp>
    </p:spTree>
    <p:extLst>
      <p:ext uri="{BB962C8B-B14F-4D97-AF65-F5344CB8AC3E}">
        <p14:creationId xmlns:p14="http://schemas.microsoft.com/office/powerpoint/2010/main" val="577212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169402" y="591482"/>
            <a:ext cx="11868718" cy="628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Generic methods are methods that introduce their own type parameters. This is similar to declaring a generic type, but the type parameter's scope is limited to the method where it is declared. Static and non-static generic methods are allowed, as well as generic class constructors.</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syntax for a generic method includes a list of type parameters, inside angle brackets, which appears before the method's return type. For static generic methods, the type parameter section must appear before the method's return type.</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a:t>
            </a:r>
            <a:r>
              <a:rPr lang="en-US" altLang="en-US" sz="1400" dirty="0" err="1">
                <a:latin typeface="+mj-lt"/>
              </a:rPr>
              <a:t>Util</a:t>
            </a:r>
            <a:r>
              <a:rPr lang="en-US" altLang="en-US" sz="1400" dirty="0">
                <a:latin typeface="+mj-lt"/>
              </a:rPr>
              <a:t> class includes a generic method, compare, which compares two Pair objects:</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public class </a:t>
            </a:r>
            <a:r>
              <a:rPr lang="en-US" altLang="en-US" sz="1200" dirty="0" err="1">
                <a:latin typeface="+mj-lt"/>
              </a:rPr>
              <a:t>Util</a:t>
            </a:r>
            <a:r>
              <a:rPr lang="en-US" altLang="en-US" sz="1200" dirty="0">
                <a:latin typeface="+mj-lt"/>
              </a:rPr>
              <a:t> { </a:t>
            </a:r>
            <a:endParaRPr lang="en-US" altLang="en-US" sz="12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static &lt;K, V&gt; </a:t>
            </a:r>
            <a:r>
              <a:rPr lang="en-US" altLang="en-US" sz="1000" dirty="0" err="1">
                <a:latin typeface="+mj-lt"/>
              </a:rPr>
              <a:t>boolean</a:t>
            </a:r>
            <a:r>
              <a:rPr lang="en-US" altLang="en-US" sz="1000" dirty="0">
                <a:latin typeface="+mj-lt"/>
              </a:rPr>
              <a:t> compare(Pair&lt;K, V&gt; p1, Pair&lt;K, V&gt; p2) </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return p1.getKey().equals(p2.getKey()) &amp;&amp; p1.getValue().equals(p2.getValue()); } </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public class Pair&lt;K, V&gt;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private </a:t>
            </a:r>
            <a:r>
              <a:rPr lang="en-US" altLang="en-US" sz="1000" dirty="0">
                <a:latin typeface="+mj-lt"/>
              </a:rPr>
              <a:t>K key; private V value</a:t>
            </a:r>
            <a:r>
              <a:rPr lang="en-US" altLang="en-US" sz="1000" dirty="0" smtClean="0">
                <a:latin typeface="+mj-lt"/>
              </a:rPr>
              <a:t>;</a:t>
            </a:r>
          </a:p>
          <a:p>
            <a:pPr marL="857250" lvl="2" indent="0" eaLnBrk="1" hangingPunct="1">
              <a:lnSpc>
                <a:spcPct val="150000"/>
              </a:lnSpc>
              <a:spcBef>
                <a:spcPts val="1000"/>
              </a:spcBef>
              <a:spcAft>
                <a:spcPts val="0"/>
              </a:spcAft>
              <a:buNone/>
            </a:pPr>
            <a:r>
              <a:rPr lang="en-US" altLang="en-US" sz="1000" dirty="0" smtClean="0">
                <a:latin typeface="+mj-lt"/>
              </a:rPr>
              <a:t> </a:t>
            </a:r>
            <a:r>
              <a:rPr lang="en-US" altLang="en-US" sz="1000" dirty="0">
                <a:latin typeface="+mj-lt"/>
              </a:rPr>
              <a:t>public Pair(K key, V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err="1" smtClean="0">
                <a:latin typeface="+mj-lt"/>
              </a:rPr>
              <a:t>this.key</a:t>
            </a:r>
            <a:r>
              <a:rPr lang="en-US" altLang="en-US" sz="1000" dirty="0" smtClean="0">
                <a:latin typeface="+mj-lt"/>
              </a:rPr>
              <a:t> </a:t>
            </a:r>
            <a:r>
              <a:rPr lang="en-US" altLang="en-US" sz="1000" dirty="0">
                <a:latin typeface="+mj-lt"/>
              </a:rPr>
              <a:t>= key; </a:t>
            </a:r>
            <a:r>
              <a:rPr lang="en-US" altLang="en-US" sz="1000" dirty="0" err="1">
                <a:latin typeface="+mj-lt"/>
              </a:rPr>
              <a:t>this.value</a:t>
            </a:r>
            <a:r>
              <a:rPr lang="en-US" altLang="en-US" sz="1000" dirty="0">
                <a:latin typeface="+mj-lt"/>
              </a:rPr>
              <a:t> =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void </a:t>
            </a:r>
            <a:r>
              <a:rPr lang="en-US" altLang="en-US" sz="1000" dirty="0" err="1">
                <a:latin typeface="+mj-lt"/>
              </a:rPr>
              <a:t>setKey</a:t>
            </a:r>
            <a:r>
              <a:rPr lang="en-US" altLang="en-US" sz="1000" dirty="0">
                <a:latin typeface="+mj-lt"/>
              </a:rPr>
              <a:t>(K key) { </a:t>
            </a:r>
            <a:r>
              <a:rPr lang="en-US" altLang="en-US" sz="1000" dirty="0" err="1">
                <a:latin typeface="+mj-lt"/>
              </a:rPr>
              <a:t>this.key</a:t>
            </a:r>
            <a:r>
              <a:rPr lang="en-US" altLang="en-US" sz="1000" dirty="0">
                <a:latin typeface="+mj-lt"/>
              </a:rPr>
              <a:t> = key;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void </a:t>
            </a:r>
            <a:r>
              <a:rPr lang="en-US" altLang="en-US" sz="1000" dirty="0" err="1">
                <a:latin typeface="+mj-lt"/>
              </a:rPr>
              <a:t>setValue</a:t>
            </a:r>
            <a:r>
              <a:rPr lang="en-US" altLang="en-US" sz="1000" dirty="0">
                <a:latin typeface="+mj-lt"/>
              </a:rPr>
              <a:t>(V value) { </a:t>
            </a:r>
            <a:r>
              <a:rPr lang="en-US" altLang="en-US" sz="1000" dirty="0" err="1">
                <a:latin typeface="+mj-lt"/>
              </a:rPr>
              <a:t>this.value</a:t>
            </a:r>
            <a:r>
              <a:rPr lang="en-US" altLang="en-US" sz="1000" dirty="0">
                <a:latin typeface="+mj-lt"/>
              </a:rPr>
              <a:t> = value;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K </a:t>
            </a:r>
            <a:r>
              <a:rPr lang="en-US" altLang="en-US" sz="1000" dirty="0" err="1">
                <a:latin typeface="+mj-lt"/>
              </a:rPr>
              <a:t>getKey</a:t>
            </a:r>
            <a:r>
              <a:rPr lang="en-US" altLang="en-US" sz="1000" dirty="0">
                <a:latin typeface="+mj-lt"/>
              </a:rPr>
              <a:t>() { return key; } </a:t>
            </a:r>
            <a:endParaRPr lang="en-US" altLang="en-US" sz="1000" dirty="0" smtClean="0">
              <a:latin typeface="+mj-lt"/>
            </a:endParaRPr>
          </a:p>
          <a:p>
            <a:pPr marL="857250" lvl="2" indent="0" eaLnBrk="1" hangingPunct="1">
              <a:lnSpc>
                <a:spcPct val="150000"/>
              </a:lnSpc>
              <a:spcBef>
                <a:spcPts val="1000"/>
              </a:spcBef>
              <a:spcAft>
                <a:spcPts val="0"/>
              </a:spcAft>
              <a:buNone/>
            </a:pPr>
            <a:r>
              <a:rPr lang="en-US" altLang="en-US" sz="1000" dirty="0" smtClean="0">
                <a:latin typeface="+mj-lt"/>
              </a:rPr>
              <a:t>public </a:t>
            </a:r>
            <a:r>
              <a:rPr lang="en-US" altLang="en-US" sz="1000" dirty="0">
                <a:latin typeface="+mj-lt"/>
              </a:rPr>
              <a:t>V </a:t>
            </a:r>
            <a:r>
              <a:rPr lang="en-US" altLang="en-US" sz="1000" dirty="0" err="1">
                <a:latin typeface="+mj-lt"/>
              </a:rPr>
              <a:t>getValue</a:t>
            </a:r>
            <a:r>
              <a:rPr lang="en-US" altLang="en-US" sz="1000" dirty="0">
                <a:latin typeface="+mj-lt"/>
              </a:rPr>
              <a:t>() { return value; } } </a:t>
            </a:r>
          </a:p>
        </p:txBody>
      </p:sp>
    </p:spTree>
    <p:extLst>
      <p:ext uri="{BB962C8B-B14F-4D97-AF65-F5344CB8AC3E}">
        <p14:creationId xmlns:p14="http://schemas.microsoft.com/office/powerpoint/2010/main" val="399670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7" y="-64867"/>
            <a:ext cx="9404723" cy="625584"/>
          </a:xfrm>
        </p:spPr>
        <p:txBody>
          <a:bodyPr/>
          <a:lstStyle/>
          <a:p>
            <a:r>
              <a:rPr lang="en-GB" b="1" dirty="0"/>
              <a:t>Generic Methods</a:t>
            </a:r>
            <a:br>
              <a:rPr lang="en-GB" b="1" dirty="0"/>
            </a:br>
            <a:endParaRPr lang="en-GB" dirty="0"/>
          </a:p>
        </p:txBody>
      </p:sp>
      <p:sp>
        <p:nvSpPr>
          <p:cNvPr id="4" name="Rectangle 1"/>
          <p:cNvSpPr>
            <a:spLocks noGrp="1" noChangeArrowheads="1"/>
          </p:cNvSpPr>
          <p:nvPr>
            <p:ph idx="1"/>
          </p:nvPr>
        </p:nvSpPr>
        <p:spPr bwMode="auto">
          <a:xfrm>
            <a:off x="221160" y="676823"/>
            <a:ext cx="11868718" cy="453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The </a:t>
            </a:r>
            <a:r>
              <a:rPr lang="en-US" altLang="en-US" sz="1400" dirty="0">
                <a:latin typeface="+mj-lt"/>
              </a:rPr>
              <a:t>complete syntax for invoking this method would 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a:latin typeface="+mj-lt"/>
              </a:rPr>
              <a:t>Pair&lt;Integer, String&gt; p1 = new Pair&lt;&gt;(1, "apple"); </a:t>
            </a:r>
            <a:endParaRPr lang="en-US" altLang="en-US" sz="1200" dirty="0" smtClean="0">
              <a:latin typeface="+mj-lt"/>
            </a:endParaRP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smtClean="0">
                <a:latin typeface="+mj-lt"/>
              </a:rPr>
              <a:t>Pair&lt;Integer</a:t>
            </a:r>
            <a:r>
              <a:rPr lang="en-US" altLang="en-US" sz="1200" dirty="0">
                <a:latin typeface="+mj-lt"/>
              </a:rPr>
              <a:t>, String&gt; p2 = new Pair&lt;&gt;(2, "pear"); </a:t>
            </a:r>
            <a:endParaRPr lang="en-US" altLang="en-US" sz="1200" dirty="0" smtClean="0">
              <a:latin typeface="+mj-lt"/>
            </a:endParaRP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err="1" smtClean="0">
                <a:latin typeface="+mj-lt"/>
              </a:rPr>
              <a:t>boolean</a:t>
            </a:r>
            <a:r>
              <a:rPr lang="en-US" altLang="en-US" sz="1200" dirty="0" smtClean="0">
                <a:latin typeface="+mj-lt"/>
              </a:rPr>
              <a:t> </a:t>
            </a:r>
            <a:r>
              <a:rPr lang="en-US" altLang="en-US" sz="1200" dirty="0">
                <a:latin typeface="+mj-lt"/>
              </a:rPr>
              <a:t>same = Util</a:t>
            </a:r>
            <a:r>
              <a:rPr lang="en-US" altLang="en-US" sz="1200" b="1" dirty="0">
                <a:latin typeface="+mj-lt"/>
              </a:rPr>
              <a:t>.&lt;Integer, String&gt;</a:t>
            </a:r>
            <a:r>
              <a:rPr lang="en-US" altLang="en-US" sz="1200" dirty="0">
                <a:latin typeface="+mj-lt"/>
              </a:rPr>
              <a:t>compare(p1,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The type has been explicitly provided, as shown in bold. Generally, this can be left out and the compiler will infer the type that is needed:</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Pair&lt;Integer, String&gt; p1 = new Pair&lt;&gt;(1, "apple"); </a:t>
            </a:r>
            <a:endParaRPr lang="en-US" altLang="en-US" sz="1400" dirty="0" smtClean="0">
              <a:latin typeface="+mj-lt"/>
            </a:endParaRP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Pair&lt;Integer</a:t>
            </a:r>
            <a:r>
              <a:rPr lang="en-US" altLang="en-US" sz="1400" dirty="0">
                <a:latin typeface="+mj-lt"/>
              </a:rPr>
              <a:t>, String&gt; p2 = new Pair&lt;&gt;(2, "pear"); </a:t>
            </a:r>
            <a:endParaRPr lang="en-US" altLang="en-US" sz="1400" dirty="0" smtClean="0">
              <a:latin typeface="+mj-lt"/>
            </a:endParaRP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err="1" smtClean="0">
                <a:latin typeface="+mj-lt"/>
              </a:rPr>
              <a:t>boolean</a:t>
            </a:r>
            <a:r>
              <a:rPr lang="en-US" altLang="en-US" sz="1400" dirty="0" smtClean="0">
                <a:latin typeface="+mj-lt"/>
              </a:rPr>
              <a:t> </a:t>
            </a:r>
            <a:r>
              <a:rPr lang="en-US" altLang="en-US" sz="1400" dirty="0">
                <a:latin typeface="+mj-lt"/>
              </a:rPr>
              <a:t>same = </a:t>
            </a:r>
            <a:r>
              <a:rPr lang="en-US" altLang="en-US" sz="1400" dirty="0" err="1">
                <a:latin typeface="+mj-lt"/>
              </a:rPr>
              <a:t>Util.compare</a:t>
            </a:r>
            <a:r>
              <a:rPr lang="en-US" altLang="en-US" sz="1400" dirty="0">
                <a:latin typeface="+mj-lt"/>
              </a:rPr>
              <a:t>(p1, p2); </a:t>
            </a:r>
          </a:p>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This feature, known as type inference, allows you to invoke a generic method as an ordinary method, without specifying a type between angle brackets. </a:t>
            </a:r>
          </a:p>
        </p:txBody>
      </p:sp>
    </p:spTree>
    <p:extLst>
      <p:ext uri="{BB962C8B-B14F-4D97-AF65-F5344CB8AC3E}">
        <p14:creationId xmlns:p14="http://schemas.microsoft.com/office/powerpoint/2010/main" val="109062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346295"/>
          </a:xfrm>
        </p:spPr>
        <p:txBody>
          <a:bodyPr/>
          <a:lstStyle/>
          <a:p>
            <a:r>
              <a:rPr lang="en-GB" sz="2000" dirty="0" smtClean="0"/>
              <a:t>Raw Types</a:t>
            </a:r>
            <a:endParaRPr lang="en-GB" sz="2000" dirty="0"/>
          </a:p>
        </p:txBody>
      </p:sp>
      <p:sp>
        <p:nvSpPr>
          <p:cNvPr id="4" name="Rectangle 1"/>
          <p:cNvSpPr>
            <a:spLocks noGrp="1" noChangeArrowheads="1"/>
          </p:cNvSpPr>
          <p:nvPr>
            <p:ph idx="1"/>
          </p:nvPr>
        </p:nvSpPr>
        <p:spPr bwMode="auto">
          <a:xfrm>
            <a:off x="425969" y="346295"/>
            <a:ext cx="11766031" cy="619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A</a:t>
            </a:r>
            <a:r>
              <a:rPr lang="en-US" altLang="en-US" sz="1300" b="1" dirty="0">
                <a:latin typeface="+mj-lt"/>
              </a:rPr>
              <a:t> raw type is the name of a generic class or interface without any type arguments. For example, given the generic Box class:</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Box&lt;T&gt; </a:t>
            </a:r>
            <a:r>
              <a:rPr lang="en-US" altLang="en-US" sz="1100" b="1" dirty="0" smtClean="0">
                <a:latin typeface="+mj-lt"/>
              </a:rPr>
              <a:t>{</a:t>
            </a:r>
          </a:p>
          <a:p>
            <a:pPr marL="400050" lvl="1" indent="0" eaLnBrk="1" hangingPunct="1">
              <a:lnSpc>
                <a:spcPct val="130000"/>
              </a:lnSpc>
              <a:spcBef>
                <a:spcPts val="1000"/>
              </a:spcBef>
              <a:spcAft>
                <a:spcPts val="0"/>
              </a:spcAft>
              <a:buNone/>
            </a:pPr>
            <a:r>
              <a:rPr lang="en-US" altLang="en-US" sz="1100" b="1" dirty="0" smtClean="0">
                <a:latin typeface="+mj-lt"/>
              </a:rPr>
              <a:t>            </a:t>
            </a:r>
            <a:r>
              <a:rPr lang="en-US" altLang="en-US" sz="1100" b="1" dirty="0">
                <a:latin typeface="+mj-lt"/>
              </a:rPr>
              <a:t>public void set(T t) { </a:t>
            </a:r>
            <a:r>
              <a:rPr lang="en-US" altLang="en-US" sz="1100" b="1" dirty="0" smtClean="0">
                <a:latin typeface="+mj-lt"/>
              </a:rPr>
              <a:t>  /* </a:t>
            </a:r>
            <a:r>
              <a:rPr lang="en-US" altLang="en-US" sz="1100" b="1" dirty="0">
                <a:latin typeface="+mj-lt"/>
              </a:rPr>
              <a:t>... */ } </a:t>
            </a:r>
            <a:endParaRPr lang="en-US" altLang="en-US" sz="1100" b="1" dirty="0" smtClean="0">
              <a:latin typeface="+mj-lt"/>
            </a:endParaRPr>
          </a:p>
          <a:p>
            <a:pPr marL="400050" lvl="1" indent="0" eaLnBrk="1" hangingPunct="1">
              <a:lnSpc>
                <a:spcPct val="130000"/>
              </a:lnSpc>
              <a:spcBef>
                <a:spcPts val="1000"/>
              </a:spcBef>
              <a:spcAft>
                <a:spcPts val="0"/>
              </a:spcAft>
              <a:buNone/>
            </a:pPr>
            <a:r>
              <a:rPr lang="en-US" altLang="en-US" sz="1100" b="1" dirty="0" smtClean="0">
                <a:latin typeface="+mj-lt"/>
              </a:rPr>
              <a:t>       } </a:t>
            </a:r>
            <a:endParaRPr lang="en-US" altLang="en-US" sz="1100" b="1" dirty="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create a parameterized type of Box&lt;T&gt;, you supply an actual type argument for the formal type parameter 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Box&lt;Integer&gt; </a:t>
            </a:r>
            <a:r>
              <a:rPr lang="en-US" altLang="en-US" sz="1100" b="1" dirty="0" err="1">
                <a:latin typeface="+mj-lt"/>
              </a:rPr>
              <a:t>intBox</a:t>
            </a:r>
            <a:r>
              <a:rPr lang="en-US" altLang="en-US" sz="1100" b="1" dirty="0">
                <a:latin typeface="+mj-lt"/>
              </a:rPr>
              <a:t> = new Box&lt;&gt;();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If the actual type argument is omitted, you create a raw type of Box&lt;T&gt;: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a:t>
            </a:r>
            <a:r>
              <a:rPr lang="en-US" altLang="en-US" sz="1100" b="1" dirty="0" err="1">
                <a:latin typeface="+mj-lt"/>
              </a:rPr>
              <a:t>rawBox</a:t>
            </a:r>
            <a:r>
              <a:rPr lang="en-US" altLang="en-US" sz="1100" b="1" dirty="0">
                <a:latin typeface="+mj-lt"/>
              </a:rPr>
              <a:t> = new Box();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Therefore, Box is the raw type of the generic type Box&lt;T&gt;. However, a non-generic class or interface type is not a raw type.</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Raw types show up in legacy code because lots of API classes (such as the Collections classes) were not generic prior to JDK 5.0. When using </a:t>
            </a:r>
            <a:endParaRPr lang="en-US" altLang="en-US" sz="1300" b="1" dirty="0" smtClean="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raw </a:t>
            </a:r>
            <a:r>
              <a:rPr lang="en-US" altLang="en-US" sz="1300" b="1" dirty="0">
                <a:latin typeface="+mj-lt"/>
              </a:rPr>
              <a:t>types, you essentially get pre-generics behavior — a Box gives you Objects. </a:t>
            </a:r>
            <a:endParaRPr lang="en-US" altLang="en-US" sz="1300" b="1" dirty="0" smtClean="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For </a:t>
            </a:r>
            <a:r>
              <a:rPr lang="en-US" altLang="en-US" sz="1300" b="1" dirty="0">
                <a:latin typeface="+mj-lt"/>
              </a:rPr>
              <a:t>backward compatibility, assigning a parameterized type to its raw type is allowed:</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a:t>
            </a:r>
            <a:r>
              <a:rPr lang="en-US" altLang="en-US" sz="1100" b="1" dirty="0" err="1">
                <a:latin typeface="+mj-lt"/>
              </a:rPr>
              <a:t>stringBox</a:t>
            </a:r>
            <a:r>
              <a:rPr lang="en-US" altLang="en-US" sz="1100" b="1" dirty="0">
                <a:latin typeface="+mj-lt"/>
              </a:rPr>
              <a:t> = new Box</a:t>
            </a:r>
            <a:r>
              <a:rPr lang="en-US" altLang="en-US" sz="1100" b="1" dirty="0" smtClean="0">
                <a:latin typeface="+mj-lt"/>
              </a:rPr>
              <a:t>&lt;&gt;();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 </a:t>
            </a:r>
            <a:r>
              <a:rPr lang="en-US" altLang="en-US" sz="1100" b="1" dirty="0">
                <a:latin typeface="+mj-lt"/>
              </a:rPr>
              <a:t>Box </a:t>
            </a:r>
            <a:r>
              <a:rPr lang="en-US" altLang="en-US" sz="1100" b="1" dirty="0" err="1">
                <a:latin typeface="+mj-lt"/>
              </a:rPr>
              <a:t>rawBox</a:t>
            </a:r>
            <a:r>
              <a:rPr lang="en-US" altLang="en-US" sz="1100" b="1" dirty="0">
                <a:latin typeface="+mj-lt"/>
              </a:rPr>
              <a:t> = </a:t>
            </a:r>
            <a:r>
              <a:rPr lang="en-US" altLang="en-US" sz="1100" b="1" dirty="0" err="1">
                <a:latin typeface="+mj-lt"/>
              </a:rPr>
              <a:t>stringBox</a:t>
            </a:r>
            <a:r>
              <a:rPr lang="en-US" altLang="en-US" sz="1100" b="1" dirty="0">
                <a:latin typeface="+mj-lt"/>
              </a:rPr>
              <a:t>; // OK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But if you assign a raw type to a parameterized type, you get a warning: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 </a:t>
            </a:r>
            <a:r>
              <a:rPr lang="en-US" altLang="en-US" sz="1100" b="1" dirty="0" err="1">
                <a:latin typeface="+mj-lt"/>
              </a:rPr>
              <a:t>rawBox</a:t>
            </a:r>
            <a:r>
              <a:rPr lang="en-US" altLang="en-US" sz="1100" b="1" dirty="0">
                <a:latin typeface="+mj-lt"/>
              </a:rPr>
              <a:t> = new Box(); // </a:t>
            </a:r>
            <a:r>
              <a:rPr lang="en-US" altLang="en-US" sz="1100" b="1" dirty="0" err="1">
                <a:latin typeface="+mj-lt"/>
              </a:rPr>
              <a:t>rawBox</a:t>
            </a:r>
            <a:r>
              <a:rPr lang="en-US" altLang="en-US" sz="1100" b="1" dirty="0">
                <a:latin typeface="+mj-lt"/>
              </a:rPr>
              <a:t> is a raw type of Box&lt;T&gt;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Box&lt;Integer</a:t>
            </a:r>
            <a:r>
              <a:rPr lang="en-US" altLang="en-US" sz="1100" b="1" dirty="0">
                <a:latin typeface="+mj-lt"/>
              </a:rPr>
              <a:t>&gt; </a:t>
            </a:r>
            <a:r>
              <a:rPr lang="en-US" altLang="en-US" sz="1100" b="1" dirty="0" err="1">
                <a:latin typeface="+mj-lt"/>
              </a:rPr>
              <a:t>intBox</a:t>
            </a:r>
            <a:r>
              <a:rPr lang="en-US" altLang="en-US" sz="1100" b="1" dirty="0">
                <a:latin typeface="+mj-lt"/>
              </a:rPr>
              <a:t> = </a:t>
            </a:r>
            <a:r>
              <a:rPr lang="en-US" altLang="en-US" sz="1100" b="1" dirty="0" err="1">
                <a:latin typeface="+mj-lt"/>
              </a:rPr>
              <a:t>rawBox</a:t>
            </a:r>
            <a:r>
              <a:rPr lang="en-US" altLang="en-US" sz="1100" b="1" dirty="0">
                <a:latin typeface="+mj-lt"/>
              </a:rPr>
              <a:t>; // warning: unchecked conversion </a:t>
            </a:r>
          </a:p>
        </p:txBody>
      </p:sp>
    </p:spTree>
    <p:extLst>
      <p:ext uri="{BB962C8B-B14F-4D97-AF65-F5344CB8AC3E}">
        <p14:creationId xmlns:p14="http://schemas.microsoft.com/office/powerpoint/2010/main" val="488993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 Cont..</a:t>
            </a:r>
            <a:endParaRPr lang="en-GB" sz="3600" dirty="0"/>
          </a:p>
        </p:txBody>
      </p:sp>
      <p:sp>
        <p:nvSpPr>
          <p:cNvPr id="4" name="Rectangle 1"/>
          <p:cNvSpPr>
            <a:spLocks noGrp="1" noChangeArrowheads="1"/>
          </p:cNvSpPr>
          <p:nvPr>
            <p:ph idx="1"/>
          </p:nvPr>
        </p:nvSpPr>
        <p:spPr bwMode="auto">
          <a:xfrm>
            <a:off x="180513" y="1537960"/>
            <a:ext cx="12011487" cy="2033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You </a:t>
            </a:r>
            <a:r>
              <a:rPr lang="en-US" altLang="en-US" sz="1300" b="1" dirty="0">
                <a:latin typeface="+mj-lt"/>
              </a:rPr>
              <a:t>also get a warning if you use a raw type to invoke generic methods defined in the corresponding generic type: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Box&lt;String&gt; </a:t>
            </a:r>
            <a:r>
              <a:rPr lang="en-US" altLang="en-US" sz="1100" b="1" dirty="0" err="1">
                <a:latin typeface="+mj-lt"/>
              </a:rPr>
              <a:t>stringBox</a:t>
            </a:r>
            <a:r>
              <a:rPr lang="en-US" altLang="en-US" sz="1100" b="1" dirty="0">
                <a:latin typeface="+mj-lt"/>
              </a:rPr>
              <a:t> = new Box</a:t>
            </a:r>
            <a:r>
              <a:rPr lang="en-US" altLang="en-US" sz="1100" b="1" dirty="0" smtClean="0">
                <a:latin typeface="+mj-lt"/>
              </a:rPr>
              <a:t>&lt;&gt;();</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 </a:t>
            </a:r>
            <a:r>
              <a:rPr lang="en-US" altLang="en-US" sz="1100" b="1" dirty="0">
                <a:latin typeface="+mj-lt"/>
              </a:rPr>
              <a:t>Box </a:t>
            </a:r>
            <a:r>
              <a:rPr lang="en-US" altLang="en-US" sz="1100" b="1" dirty="0" err="1">
                <a:latin typeface="+mj-lt"/>
              </a:rPr>
              <a:t>rawBox</a:t>
            </a:r>
            <a:r>
              <a:rPr lang="en-US" altLang="en-US" sz="1100" b="1" dirty="0">
                <a:latin typeface="+mj-lt"/>
              </a:rPr>
              <a:t> = </a:t>
            </a:r>
            <a:r>
              <a:rPr lang="en-US" altLang="en-US" sz="1100" b="1" dirty="0" err="1">
                <a:latin typeface="+mj-lt"/>
              </a:rPr>
              <a:t>stringBox</a:t>
            </a:r>
            <a:r>
              <a:rPr lang="en-US" altLang="en-US" sz="1100" b="1" dirty="0">
                <a:latin typeface="+mj-lt"/>
              </a:rPr>
              <a:t>;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err="1" smtClean="0">
                <a:latin typeface="+mj-lt"/>
              </a:rPr>
              <a:t>rawBox.set</a:t>
            </a:r>
            <a:r>
              <a:rPr lang="en-US" altLang="en-US" sz="1100" b="1" dirty="0" smtClean="0">
                <a:latin typeface="+mj-lt"/>
              </a:rPr>
              <a:t>(8</a:t>
            </a:r>
            <a:r>
              <a:rPr lang="en-US" altLang="en-US" sz="1100" b="1" dirty="0">
                <a:latin typeface="+mj-lt"/>
              </a:rPr>
              <a:t>); // warning: unchecked invocation to set(T)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warning shows that raw types bypass generic type checks, deferring the catch of unsafe code to runtime. Therefore, you should avoid using </a:t>
            </a:r>
            <a:r>
              <a:rPr lang="en-US" altLang="en-US" sz="1300" b="1" dirty="0" smtClean="0">
                <a:latin typeface="+mj-lt"/>
              </a:rPr>
              <a:t>raw </a:t>
            </a:r>
            <a:r>
              <a:rPr lang="en-US" altLang="en-US" sz="1300" b="1" dirty="0">
                <a:latin typeface="+mj-lt"/>
              </a:rPr>
              <a:t>types</a:t>
            </a:r>
            <a:r>
              <a:rPr lang="en-US" altLang="en-US" sz="1300" b="1" dirty="0" smtClean="0">
                <a:latin typeface="+mj-lt"/>
              </a:rPr>
              <a:t>.</a:t>
            </a:r>
            <a:endParaRPr lang="en-US" altLang="en-US" sz="1300" b="1" dirty="0">
              <a:latin typeface="+mj-lt"/>
            </a:endParaRPr>
          </a:p>
        </p:txBody>
      </p:sp>
    </p:spTree>
    <p:extLst>
      <p:ext uri="{BB962C8B-B14F-4D97-AF65-F5344CB8AC3E}">
        <p14:creationId xmlns:p14="http://schemas.microsoft.com/office/powerpoint/2010/main" val="1865982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a:t>Section -1 </a:t>
            </a:r>
            <a:r>
              <a:rPr lang="en-IN" dirty="0" smtClean="0"/>
              <a:t>-:Problem Illustration</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694595"/>
          </a:xfrm>
        </p:spPr>
        <p:txBody>
          <a:bodyPr/>
          <a:lstStyle/>
          <a:p>
            <a:r>
              <a:rPr lang="en-GB" sz="3600" dirty="0" smtClean="0"/>
              <a:t>Raw Types – Unchecked Error Messages</a:t>
            </a:r>
            <a:endParaRPr lang="en-GB" sz="3600" dirty="0"/>
          </a:p>
        </p:txBody>
      </p:sp>
      <p:sp>
        <p:nvSpPr>
          <p:cNvPr id="4" name="Rectangle 1"/>
          <p:cNvSpPr>
            <a:spLocks noGrp="1" noChangeArrowheads="1"/>
          </p:cNvSpPr>
          <p:nvPr>
            <p:ph idx="1"/>
          </p:nvPr>
        </p:nvSpPr>
        <p:spPr bwMode="auto">
          <a:xfrm>
            <a:off x="69010" y="601931"/>
            <a:ext cx="12011487" cy="6096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17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600" b="1" u="sng" dirty="0" smtClean="0">
                <a:latin typeface="+mj-lt"/>
              </a:rPr>
              <a:t>Unchecked </a:t>
            </a:r>
            <a:r>
              <a:rPr lang="en-US" altLang="en-US" sz="1600" b="1" u="sng" dirty="0">
                <a:latin typeface="+mj-lt"/>
              </a:rPr>
              <a:t>Error Messages</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smtClean="0">
                <a:latin typeface="+mj-lt"/>
              </a:rPr>
              <a:t>When mixing </a:t>
            </a:r>
            <a:r>
              <a:rPr lang="en-US" altLang="en-US" sz="1300" b="1" dirty="0">
                <a:latin typeface="+mj-lt"/>
              </a:rPr>
              <a:t>legacy code with generic code, you may encounter warning messages similar to the following:</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Note: Example.java uses unchecked or unsafe operations. </a:t>
            </a:r>
            <a:endParaRPr lang="en-US" altLang="en-US" sz="1100" b="1" dirty="0" smtClean="0">
              <a:latin typeface="+mj-lt"/>
            </a:endParaRP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smtClean="0">
                <a:latin typeface="+mj-lt"/>
              </a:rPr>
              <a:t>Note</a:t>
            </a:r>
            <a:r>
              <a:rPr lang="en-US" altLang="en-US" sz="1100" b="1" dirty="0">
                <a:latin typeface="+mj-lt"/>
              </a:rPr>
              <a:t>: Recompile with -</a:t>
            </a:r>
            <a:r>
              <a:rPr lang="en-US" altLang="en-US" sz="1100" b="1" dirty="0" err="1">
                <a:latin typeface="+mj-lt"/>
              </a:rPr>
              <a:t>Xlint:unchecked</a:t>
            </a:r>
            <a:r>
              <a:rPr lang="en-US" altLang="en-US" sz="1100" b="1" dirty="0">
                <a:latin typeface="+mj-lt"/>
              </a:rPr>
              <a:t> for details.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This can happen when using an older API that operates on raw types, as shown in the following example:</a:t>
            </a:r>
          </a:p>
          <a:p>
            <a:pPr marL="685800" lvl="1" eaLnBrk="1" hangingPunct="1">
              <a:lnSpc>
                <a:spcPct val="130000"/>
              </a:lnSpc>
              <a:spcBef>
                <a:spcPts val="1000"/>
              </a:spcBef>
              <a:spcAft>
                <a:spcPts val="0"/>
              </a:spcAft>
              <a:buFont typeface="Wingdings" panose="05000000000000000000" pitchFamily="2" charset="2"/>
              <a:buChar char="Ø"/>
            </a:pPr>
            <a:r>
              <a:rPr lang="en-US" altLang="en-US" sz="1100" b="1" dirty="0">
                <a:latin typeface="+mj-lt"/>
              </a:rPr>
              <a:t>public class </a:t>
            </a:r>
            <a:r>
              <a:rPr lang="en-US" altLang="en-US" sz="1100" b="1" dirty="0" err="1">
                <a:latin typeface="+mj-lt"/>
              </a:rPr>
              <a:t>WarningDemo</a:t>
            </a:r>
            <a:r>
              <a:rPr lang="en-US" altLang="en-US" sz="1100" b="1" dirty="0">
                <a:latin typeface="+mj-lt"/>
              </a:rPr>
              <a:t> { </a:t>
            </a:r>
            <a:endParaRPr lang="en-US" altLang="en-US" sz="11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public </a:t>
            </a:r>
            <a:r>
              <a:rPr lang="en-US" altLang="en-US" sz="900" b="1" dirty="0">
                <a:latin typeface="+mj-lt"/>
              </a:rPr>
              <a:t>static void main(String[] </a:t>
            </a:r>
            <a:r>
              <a:rPr lang="en-US" altLang="en-US" sz="900" b="1" dirty="0" err="1">
                <a:latin typeface="+mj-lt"/>
              </a:rPr>
              <a:t>args</a:t>
            </a:r>
            <a:r>
              <a:rPr lang="en-US" altLang="en-US" sz="900" b="1" dirty="0">
                <a:latin typeface="+mj-lt"/>
              </a:rPr>
              <a:t>){ </a:t>
            </a:r>
            <a:endParaRPr lang="en-US" altLang="en-US" sz="9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Box&lt;Integer</a:t>
            </a:r>
            <a:r>
              <a:rPr lang="en-US" altLang="en-US" sz="900" b="1" dirty="0">
                <a:latin typeface="+mj-lt"/>
              </a:rPr>
              <a:t>&gt; bi</a:t>
            </a:r>
            <a:r>
              <a:rPr lang="en-US" altLang="en-US" sz="900" b="1" dirty="0" smtClean="0">
                <a:latin typeface="+mj-lt"/>
              </a:rPr>
              <a:t>;</a:t>
            </a:r>
          </a:p>
          <a:p>
            <a:pPr marL="857250" lvl="2" indent="0" eaLnBrk="1" hangingPunct="1">
              <a:lnSpc>
                <a:spcPct val="130000"/>
              </a:lnSpc>
              <a:spcBef>
                <a:spcPts val="1000"/>
              </a:spcBef>
              <a:spcAft>
                <a:spcPts val="0"/>
              </a:spcAft>
              <a:buNone/>
            </a:pPr>
            <a:r>
              <a:rPr lang="en-US" altLang="en-US" sz="900" b="1" dirty="0" smtClean="0">
                <a:latin typeface="+mj-lt"/>
              </a:rPr>
              <a:t> </a:t>
            </a:r>
            <a:r>
              <a:rPr lang="en-US" altLang="en-US" sz="900" b="1" dirty="0">
                <a:latin typeface="+mj-lt"/>
              </a:rPr>
              <a:t>bi = </a:t>
            </a:r>
            <a:r>
              <a:rPr lang="en-US" altLang="en-US" sz="900" b="1" dirty="0" err="1">
                <a:latin typeface="+mj-lt"/>
              </a:rPr>
              <a:t>createBox</a:t>
            </a:r>
            <a:r>
              <a:rPr lang="en-US" altLang="en-US" sz="900" b="1" dirty="0" smtClean="0">
                <a:latin typeface="+mj-lt"/>
              </a:rPr>
              <a:t>(); }</a:t>
            </a:r>
          </a:p>
          <a:p>
            <a:pPr marL="857250" lvl="2" indent="0" eaLnBrk="1" hangingPunct="1">
              <a:lnSpc>
                <a:spcPct val="130000"/>
              </a:lnSpc>
              <a:spcBef>
                <a:spcPts val="1000"/>
              </a:spcBef>
              <a:spcAft>
                <a:spcPts val="0"/>
              </a:spcAft>
              <a:buNone/>
            </a:pPr>
            <a:r>
              <a:rPr lang="en-US" altLang="en-US" sz="900" b="1" dirty="0" smtClean="0">
                <a:latin typeface="+mj-lt"/>
              </a:rPr>
              <a:t> </a:t>
            </a:r>
            <a:r>
              <a:rPr lang="en-US" altLang="en-US" sz="900" b="1" dirty="0">
                <a:latin typeface="+mj-lt"/>
              </a:rPr>
              <a:t>static Box </a:t>
            </a:r>
            <a:r>
              <a:rPr lang="en-US" altLang="en-US" sz="900" b="1" dirty="0" err="1">
                <a:latin typeface="+mj-lt"/>
              </a:rPr>
              <a:t>createBox</a:t>
            </a:r>
            <a:r>
              <a:rPr lang="en-US" altLang="en-US" sz="900" b="1" dirty="0">
                <a:latin typeface="+mj-lt"/>
              </a:rPr>
              <a:t>(){ </a:t>
            </a:r>
            <a:endParaRPr lang="en-US" altLang="en-US" sz="900" b="1" dirty="0" smtClean="0">
              <a:latin typeface="+mj-lt"/>
            </a:endParaRPr>
          </a:p>
          <a:p>
            <a:pPr marL="857250" lvl="2" indent="0" eaLnBrk="1" hangingPunct="1">
              <a:lnSpc>
                <a:spcPct val="130000"/>
              </a:lnSpc>
              <a:spcBef>
                <a:spcPts val="1000"/>
              </a:spcBef>
              <a:spcAft>
                <a:spcPts val="0"/>
              </a:spcAft>
              <a:buNone/>
            </a:pPr>
            <a:r>
              <a:rPr lang="en-US" altLang="en-US" sz="900" b="1" dirty="0" smtClean="0">
                <a:latin typeface="+mj-lt"/>
              </a:rPr>
              <a:t>return </a:t>
            </a:r>
            <a:r>
              <a:rPr lang="en-US" altLang="en-US" sz="900" b="1" dirty="0">
                <a:latin typeface="+mj-lt"/>
              </a:rPr>
              <a:t>new Box(); } </a:t>
            </a:r>
            <a:r>
              <a:rPr lang="en-US" altLang="en-US" sz="900" b="1" dirty="0" smtClean="0">
                <a:latin typeface="+mj-lt"/>
              </a:rPr>
              <a:t>} </a:t>
            </a:r>
            <a:endParaRPr lang="en-US" altLang="en-US" sz="900" b="1" dirty="0">
              <a:latin typeface="+mj-lt"/>
            </a:endParaRP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The term "unchecked" means that the compiler does not have enough type information to perform all type checks necessary to ensure type safety. The "unchecked" warning is disabled, by default, though the compiler gives a hint. To see all "unchecked" warnings, recompile with -</a:t>
            </a:r>
            <a:r>
              <a:rPr lang="en-US" altLang="en-US" sz="1300" b="1" dirty="0" err="1">
                <a:latin typeface="+mj-lt"/>
              </a:rPr>
              <a:t>Xlint:unchecked</a:t>
            </a:r>
            <a:r>
              <a:rPr lang="en-US" altLang="en-US" sz="1300" b="1" dirty="0">
                <a:latin typeface="+mj-lt"/>
              </a:rPr>
              <a:t>.</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Recompiling the previous example with -</a:t>
            </a:r>
            <a:r>
              <a:rPr lang="en-US" altLang="en-US" sz="1300" b="1" dirty="0" err="1">
                <a:latin typeface="+mj-lt"/>
              </a:rPr>
              <a:t>Xlint:unchecked</a:t>
            </a:r>
            <a:r>
              <a:rPr lang="en-US" altLang="en-US" sz="1300" b="1" dirty="0">
                <a:latin typeface="+mj-lt"/>
              </a:rPr>
              <a:t> reveals the following additional information:</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WarningDemo.java:4: warning: [unchecked] unchecked conversion found : Box required: Box&lt;</a:t>
            </a:r>
            <a:r>
              <a:rPr lang="en-US" altLang="en-US" sz="1300" b="1" dirty="0" err="1">
                <a:latin typeface="+mj-lt"/>
              </a:rPr>
              <a:t>java.lang.Integer</a:t>
            </a:r>
            <a:r>
              <a:rPr lang="en-US" altLang="en-US" sz="1300" b="1" dirty="0">
                <a:latin typeface="+mj-lt"/>
              </a:rPr>
              <a:t>&gt; bi = </a:t>
            </a:r>
            <a:r>
              <a:rPr lang="en-US" altLang="en-US" sz="1300" b="1" dirty="0" err="1">
                <a:latin typeface="+mj-lt"/>
              </a:rPr>
              <a:t>createBox</a:t>
            </a:r>
            <a:r>
              <a:rPr lang="en-US" altLang="en-US" sz="1300" b="1" dirty="0">
                <a:latin typeface="+mj-lt"/>
              </a:rPr>
              <a:t>(); </a:t>
            </a:r>
          </a:p>
          <a:p>
            <a:pPr marL="285750" marR="0" lvl="0" indent="-285750" eaLnBrk="1" fontAlgn="base" hangingPunct="1">
              <a:lnSpc>
                <a:spcPct val="130000"/>
              </a:lnSpc>
              <a:spcBef>
                <a:spcPts val="1000"/>
              </a:spcBef>
              <a:spcAft>
                <a:spcPts val="0"/>
              </a:spcAft>
              <a:buFont typeface="Wingdings" panose="05000000000000000000" pitchFamily="2" charset="2"/>
              <a:buChar char="Ø"/>
              <a:tabLst/>
            </a:pPr>
            <a:r>
              <a:rPr lang="en-US" altLang="en-US" sz="1300" b="1" dirty="0">
                <a:latin typeface="+mj-lt"/>
              </a:rPr>
              <a:t>To completely disable unchecked warnings, use the -</a:t>
            </a:r>
            <a:r>
              <a:rPr lang="en-US" altLang="en-US" sz="1300" b="1" dirty="0" err="1">
                <a:latin typeface="+mj-lt"/>
              </a:rPr>
              <a:t>Xlint</a:t>
            </a:r>
            <a:r>
              <a:rPr lang="en-US" altLang="en-US" sz="1300" b="1" dirty="0">
                <a:latin typeface="+mj-lt"/>
              </a:rPr>
              <a:t>:-unchecked flag. The @</a:t>
            </a:r>
            <a:r>
              <a:rPr lang="en-US" altLang="en-US" sz="1300" b="1" dirty="0" err="1">
                <a:latin typeface="+mj-lt"/>
              </a:rPr>
              <a:t>SuppressWarnings</a:t>
            </a:r>
            <a:r>
              <a:rPr lang="en-US" altLang="en-US" sz="1300" b="1" dirty="0">
                <a:latin typeface="+mj-lt"/>
              </a:rPr>
              <a:t>("unchecked") annotation suppresses unchecked warnings</a:t>
            </a:r>
          </a:p>
        </p:txBody>
      </p:sp>
    </p:spTree>
    <p:extLst>
      <p:ext uri="{BB962C8B-B14F-4D97-AF65-F5344CB8AC3E}">
        <p14:creationId xmlns:p14="http://schemas.microsoft.com/office/powerpoint/2010/main" val="4170126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a:t>
            </a:r>
            <a:endParaRPr lang="en-GB" dirty="0"/>
          </a:p>
        </p:txBody>
      </p:sp>
      <p:sp>
        <p:nvSpPr>
          <p:cNvPr id="3" name="Content Placeholder 2"/>
          <p:cNvSpPr>
            <a:spLocks noGrp="1"/>
          </p:cNvSpPr>
          <p:nvPr>
            <p:ph idx="1"/>
          </p:nvPr>
        </p:nvSpPr>
        <p:spPr>
          <a:xfrm>
            <a:off x="578657" y="1124130"/>
            <a:ext cx="11409891" cy="5526650"/>
          </a:xfrm>
        </p:spPr>
        <p:txBody>
          <a:bodyPr>
            <a:normAutofit/>
          </a:bodyPr>
          <a:lstStyle/>
          <a:p>
            <a:r>
              <a:rPr lang="en-IN" sz="1400" dirty="0"/>
              <a:t>We may want to restrict the types that can be used as type arguments in a parameterized </a:t>
            </a:r>
            <a:r>
              <a:rPr lang="en-IN" sz="1400" dirty="0" smtClean="0"/>
              <a:t>type. For </a:t>
            </a:r>
            <a:r>
              <a:rPr lang="en-IN" sz="1400" dirty="0"/>
              <a:t>example a method that operates on numbers should only accept Number or its subclasses.</a:t>
            </a:r>
          </a:p>
          <a:p>
            <a:pPr marL="285750" indent="-285750">
              <a:lnSpc>
                <a:spcPct val="150000"/>
              </a:lnSpc>
              <a:buFont typeface="Wingdings" panose="05000000000000000000" pitchFamily="2" charset="2"/>
              <a:buChar char="Ø"/>
            </a:pPr>
            <a:r>
              <a:rPr lang="en-IN" sz="1400" dirty="0" smtClean="0"/>
              <a:t>If </a:t>
            </a:r>
            <a:r>
              <a:rPr lang="en-IN" sz="1400" dirty="0"/>
              <a:t>we define a Generic class and specify operations in its methods which are applicable only on particular type of data we need to restrict the type parameter to be either of that type or its subclass using extends keyword</a:t>
            </a:r>
            <a:r>
              <a:rPr lang="en-IN" sz="1400" dirty="0" smtClean="0"/>
              <a:t>.</a:t>
            </a:r>
          </a:p>
          <a:p>
            <a:pPr marL="285750" indent="-285750">
              <a:lnSpc>
                <a:spcPct val="150000"/>
              </a:lnSpc>
              <a:buFont typeface="Wingdings" panose="05000000000000000000" pitchFamily="2" charset="2"/>
              <a:buChar char="Ø"/>
            </a:pPr>
            <a:r>
              <a:rPr lang="en-IN" sz="1400" dirty="0"/>
              <a:t>This </a:t>
            </a:r>
            <a:r>
              <a:rPr lang="en-IN" sz="1400" dirty="0" smtClean="0"/>
              <a:t>is the concept of bounded </a:t>
            </a:r>
            <a:r>
              <a:rPr lang="en-IN" sz="1400" dirty="0"/>
              <a:t>type parameters </a:t>
            </a:r>
            <a:r>
              <a:rPr lang="en-IN" sz="1400" dirty="0" smtClean="0"/>
              <a:t>.</a:t>
            </a:r>
          </a:p>
          <a:p>
            <a:pPr marL="285750" indent="-285750">
              <a:lnSpc>
                <a:spcPct val="150000"/>
              </a:lnSpc>
              <a:buFont typeface="Wingdings" panose="05000000000000000000" pitchFamily="2" charset="2"/>
              <a:buChar char="Ø"/>
            </a:pPr>
            <a:r>
              <a:rPr lang="en-US" altLang="en-US" sz="1400" dirty="0"/>
              <a:t>To declare a bounded type parameter, list the type parameter's name, followed by the extends keyword, followed by its upper bound, which </a:t>
            </a:r>
            <a:r>
              <a:rPr lang="en-US" altLang="en-US" sz="1400" dirty="0" smtClean="0"/>
              <a:t>for example </a:t>
            </a:r>
            <a:r>
              <a:rPr lang="en-US" altLang="en-US" sz="1400" dirty="0"/>
              <a:t>is Number. Note that, in this context, extends is used in a general sense to mean either "extends" (as in classes) or "implements" (as in interfaces). </a:t>
            </a:r>
            <a:endParaRPr lang="en-IN" sz="1400" dirty="0"/>
          </a:p>
          <a:p>
            <a:pPr marL="285750" indent="-285750">
              <a:lnSpc>
                <a:spcPct val="150000"/>
              </a:lnSpc>
              <a:buFont typeface="Wingdings" panose="05000000000000000000" pitchFamily="2" charset="2"/>
              <a:buChar char="Ø"/>
            </a:pPr>
            <a:r>
              <a:rPr lang="en-IN" sz="1400" dirty="0" smtClean="0"/>
              <a:t>Syntax is &lt;T extends </a:t>
            </a:r>
            <a:r>
              <a:rPr lang="en-IN" sz="1400" dirty="0" err="1" smtClean="0"/>
              <a:t>SuperClassName</a:t>
            </a:r>
            <a:r>
              <a:rPr lang="en-IN" sz="1400" dirty="0" smtClean="0"/>
              <a:t>&gt;.</a:t>
            </a:r>
            <a:r>
              <a:rPr lang="en-IN" dirty="0"/>
              <a:t> </a:t>
            </a:r>
            <a:r>
              <a:rPr lang="en-IN" sz="1400" dirty="0"/>
              <a:t>This specifies that T can only be replaced by </a:t>
            </a:r>
            <a:r>
              <a:rPr lang="en-IN" sz="1400" dirty="0" err="1"/>
              <a:t>superClassName</a:t>
            </a:r>
            <a:r>
              <a:rPr lang="en-IN" sz="1400" dirty="0"/>
              <a:t>, or subclasses of </a:t>
            </a:r>
            <a:r>
              <a:rPr lang="en-IN" sz="1400" dirty="0" err="1"/>
              <a:t>superClassName</a:t>
            </a:r>
            <a:r>
              <a:rPr lang="en-IN" sz="1400" dirty="0"/>
              <a:t>. Thus, superclass defines an inclusive, upper </a:t>
            </a:r>
            <a:r>
              <a:rPr lang="en-IN" sz="1400" dirty="0" smtClean="0"/>
              <a:t>limit.</a:t>
            </a:r>
            <a:endParaRPr lang="en-IN" sz="1400" dirty="0"/>
          </a:p>
          <a:p>
            <a:pPr marL="285750" indent="-285750">
              <a:lnSpc>
                <a:spcPct val="150000"/>
              </a:lnSpc>
              <a:buFont typeface="Wingdings" panose="05000000000000000000" pitchFamily="2" charset="2"/>
              <a:buChar char="Ø"/>
            </a:pPr>
            <a:r>
              <a:rPr lang="en-IN" sz="1400" dirty="0" smtClean="0"/>
              <a:t> For </a:t>
            </a:r>
            <a:r>
              <a:rPr lang="en-IN" sz="1400" dirty="0"/>
              <a:t>example class Test&lt;T extends Number&gt;</a:t>
            </a:r>
          </a:p>
          <a:p>
            <a:pPr marL="285750" indent="-285750">
              <a:lnSpc>
                <a:spcPct val="150000"/>
              </a:lnSpc>
              <a:buFont typeface="Wingdings" panose="05000000000000000000" pitchFamily="2" charset="2"/>
              <a:buChar char="Ø"/>
            </a:pPr>
            <a:r>
              <a:rPr lang="en-IN" sz="1400" dirty="0"/>
              <a:t>We can apply extends keyword for interfaces also</a:t>
            </a:r>
          </a:p>
          <a:p>
            <a:pPr marL="285750" indent="-285750">
              <a:lnSpc>
                <a:spcPct val="150000"/>
              </a:lnSpc>
              <a:buFont typeface="Wingdings" panose="05000000000000000000" pitchFamily="2" charset="2"/>
              <a:buChar char="Ø"/>
            </a:pPr>
            <a:r>
              <a:rPr lang="en-IN" sz="1400" dirty="0"/>
              <a:t>Example class Test&lt;T extends Runnable&gt;</a:t>
            </a:r>
          </a:p>
          <a:p>
            <a:endParaRPr lang="en-IN" dirty="0" smtClean="0"/>
          </a:p>
          <a:p>
            <a:endParaRPr lang="en-GB" dirty="0"/>
          </a:p>
        </p:txBody>
      </p:sp>
    </p:spTree>
    <p:extLst>
      <p:ext uri="{BB962C8B-B14F-4D97-AF65-F5344CB8AC3E}">
        <p14:creationId xmlns:p14="http://schemas.microsoft.com/office/powerpoint/2010/main" val="2832434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a:t>
            </a:r>
            <a:endParaRPr lang="en-GB" dirty="0"/>
          </a:p>
        </p:txBody>
      </p:sp>
      <p:sp>
        <p:nvSpPr>
          <p:cNvPr id="3" name="Content Placeholder 2"/>
          <p:cNvSpPr>
            <a:spLocks noGrp="1"/>
          </p:cNvSpPr>
          <p:nvPr>
            <p:ph idx="1"/>
          </p:nvPr>
        </p:nvSpPr>
        <p:spPr>
          <a:xfrm>
            <a:off x="677333" y="638355"/>
            <a:ext cx="11409891" cy="5733870"/>
          </a:xfrm>
        </p:spPr>
        <p:txBody>
          <a:bodyPr>
            <a:normAutofit/>
          </a:bodyPr>
          <a:lstStyle/>
          <a:p>
            <a:pPr marL="285750" indent="-285750">
              <a:lnSpc>
                <a:spcPct val="150000"/>
              </a:lnSpc>
              <a:buFont typeface="Wingdings" panose="05000000000000000000" pitchFamily="2" charset="2"/>
              <a:buChar char="Ø"/>
            </a:pPr>
            <a:r>
              <a:rPr lang="en-IN" sz="1400" dirty="0" smtClean="0"/>
              <a:t>The </a:t>
            </a:r>
            <a:r>
              <a:rPr lang="en-IN" sz="1400" dirty="0"/>
              <a:t>type parameter can have single or multiple </a:t>
            </a:r>
            <a:r>
              <a:rPr lang="en-IN" sz="1400" dirty="0" smtClean="0"/>
              <a:t>bounds </a:t>
            </a:r>
            <a:r>
              <a:rPr lang="en-IN" sz="1400" dirty="0" err="1" smtClean="0"/>
              <a:t>ie</a:t>
            </a:r>
            <a:r>
              <a:rPr lang="en-IN" sz="1400" dirty="0" smtClean="0"/>
              <a:t> we </a:t>
            </a:r>
            <a:r>
              <a:rPr lang="en-IN" sz="1400" dirty="0"/>
              <a:t>can </a:t>
            </a:r>
            <a:r>
              <a:rPr lang="en-IN" sz="1400" dirty="0" smtClean="0"/>
              <a:t>use </a:t>
            </a:r>
            <a:r>
              <a:rPr lang="en-IN" sz="1400" dirty="0"/>
              <a:t>a combination as bounded type parameter </a:t>
            </a:r>
            <a:endParaRPr lang="en-IN" sz="1400" dirty="0" smtClean="0"/>
          </a:p>
          <a:p>
            <a:pPr marL="285750" indent="-285750">
              <a:lnSpc>
                <a:spcPct val="150000"/>
              </a:lnSpc>
              <a:buFont typeface="Wingdings" panose="05000000000000000000" pitchFamily="2" charset="2"/>
              <a:buChar char="Ø"/>
            </a:pPr>
            <a:r>
              <a:rPr lang="en-IN" sz="1400" dirty="0"/>
              <a:t>Syntax : </a:t>
            </a:r>
            <a:r>
              <a:rPr lang="en-US" altLang="en-US" sz="1400" dirty="0"/>
              <a:t>&lt;T extends B1 &amp; B2 &amp; B3&gt; </a:t>
            </a:r>
            <a:endParaRPr lang="en-IN" sz="1400" dirty="0" smtClean="0"/>
          </a:p>
          <a:p>
            <a:pPr marL="285750" indent="-285750">
              <a:lnSpc>
                <a:spcPct val="150000"/>
              </a:lnSpc>
              <a:buFont typeface="Wingdings" panose="05000000000000000000" pitchFamily="2" charset="2"/>
              <a:buChar char="Ø"/>
            </a:pPr>
            <a:r>
              <a:rPr lang="en-IN" sz="1400" dirty="0" smtClean="0"/>
              <a:t>For example:</a:t>
            </a:r>
            <a:endParaRPr lang="en-IN" sz="1400" dirty="0"/>
          </a:p>
          <a:p>
            <a:pPr lvl="1">
              <a:lnSpc>
                <a:spcPct val="150000"/>
              </a:lnSpc>
              <a:buFont typeface="Wingdings" panose="05000000000000000000" pitchFamily="2" charset="2"/>
              <a:buChar char="Ø"/>
            </a:pPr>
            <a:r>
              <a:rPr lang="en-IN" sz="1400" dirty="0"/>
              <a:t>Class Test&lt;T extends Number &amp; Runnable &amp; Comparable&gt;</a:t>
            </a:r>
          </a:p>
          <a:p>
            <a:pPr lvl="1">
              <a:lnSpc>
                <a:spcPct val="150000"/>
              </a:lnSpc>
              <a:buFont typeface="Wingdings" panose="05000000000000000000" pitchFamily="2" charset="2"/>
              <a:buChar char="Ø"/>
            </a:pPr>
            <a:r>
              <a:rPr lang="en-IN" sz="1400" dirty="0"/>
              <a:t>Class Test&lt;T extends Number &amp; Runnable</a:t>
            </a:r>
            <a:r>
              <a:rPr lang="en-IN" sz="1400" dirty="0" smtClean="0"/>
              <a:t>&gt;</a:t>
            </a:r>
          </a:p>
          <a:p>
            <a:pPr>
              <a:lnSpc>
                <a:spcPct val="150000"/>
              </a:lnSpc>
              <a:buFont typeface="Wingdings" panose="05000000000000000000" pitchFamily="2" charset="2"/>
              <a:buChar char="Ø"/>
            </a:pPr>
            <a:r>
              <a:rPr lang="en-IN" dirty="0"/>
              <a:t>A type variable with multiple bounds is a subtype of all the types listed in the bound. If one of the bounds is a class, it must be specified first.</a:t>
            </a:r>
            <a:endParaRPr lang="en-IN" sz="1600" dirty="0"/>
          </a:p>
          <a:p>
            <a:pPr lvl="1">
              <a:lnSpc>
                <a:spcPct val="150000"/>
              </a:lnSpc>
              <a:buFont typeface="Wingdings" panose="05000000000000000000" pitchFamily="2" charset="2"/>
              <a:buChar char="Ø"/>
            </a:pPr>
            <a:r>
              <a:rPr lang="en-IN" sz="1400" dirty="0"/>
              <a:t>Class Test&lt;T extends Runnable &amp; Number&gt; is invalid because whenever we use class and interface we have to specify class first </a:t>
            </a:r>
            <a:r>
              <a:rPr lang="en-IN" sz="1400" dirty="0" smtClean="0"/>
              <a:t>so </a:t>
            </a:r>
            <a:r>
              <a:rPr lang="en-IN" sz="1400" dirty="0"/>
              <a:t>Class Test&lt;T extends Runnable &amp; Number &gt; </a:t>
            </a:r>
            <a:r>
              <a:rPr lang="en-IN" sz="1400" dirty="0" smtClean="0"/>
              <a:t> is </a:t>
            </a:r>
            <a:r>
              <a:rPr lang="en-IN" sz="1400" dirty="0"/>
              <a:t>valid</a:t>
            </a:r>
          </a:p>
          <a:p>
            <a:pPr lvl="1">
              <a:lnSpc>
                <a:spcPct val="150000"/>
              </a:lnSpc>
              <a:buFont typeface="Wingdings" panose="05000000000000000000" pitchFamily="2" charset="2"/>
              <a:buChar char="Ø"/>
            </a:pPr>
            <a:r>
              <a:rPr lang="en-IN" sz="1400" dirty="0"/>
              <a:t>Class Test&lt;T extends Number and Thread&gt; is invalid as a class cant extend two classes in java.</a:t>
            </a:r>
          </a:p>
          <a:p>
            <a:endParaRPr lang="en-IN" dirty="0" smtClean="0"/>
          </a:p>
          <a:p>
            <a:endParaRPr lang="en-GB" dirty="0"/>
          </a:p>
        </p:txBody>
      </p:sp>
    </p:spTree>
    <p:extLst>
      <p:ext uri="{BB962C8B-B14F-4D97-AF65-F5344CB8AC3E}">
        <p14:creationId xmlns:p14="http://schemas.microsoft.com/office/powerpoint/2010/main" val="2056899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0"/>
            <a:ext cx="9404723" cy="461682"/>
          </a:xfrm>
        </p:spPr>
        <p:txBody>
          <a:bodyPr/>
          <a:lstStyle/>
          <a:p>
            <a:r>
              <a:rPr lang="en-IN" sz="1800" b="1" dirty="0"/>
              <a:t>Generic Methods and Bounded Type Parameters</a:t>
            </a:r>
          </a:p>
        </p:txBody>
      </p:sp>
      <p:sp>
        <p:nvSpPr>
          <p:cNvPr id="4" name="Rectangle 1"/>
          <p:cNvSpPr>
            <a:spLocks noGrp="1" noChangeArrowheads="1"/>
          </p:cNvSpPr>
          <p:nvPr>
            <p:ph idx="1"/>
          </p:nvPr>
        </p:nvSpPr>
        <p:spPr bwMode="auto">
          <a:xfrm>
            <a:off x="171657" y="282146"/>
            <a:ext cx="11811291"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eaLnBrk="1" fontAlgn="base" hangingPunct="1">
              <a:lnSpc>
                <a:spcPct val="150000"/>
              </a:lnSpc>
              <a:spcBef>
                <a:spcPts val="1000"/>
              </a:spcBef>
              <a:spcAft>
                <a:spcPts val="0"/>
              </a:spcAft>
              <a:buFont typeface="Wingdings" panose="05000000000000000000" pitchFamily="2" charset="2"/>
              <a:buChar char="Ø"/>
              <a:tabLst/>
            </a:pPr>
            <a:r>
              <a:rPr lang="en-US" altLang="en-US" sz="1400" dirty="0">
                <a:latin typeface="+mj-lt"/>
              </a:rPr>
              <a:t>Bounded type parameters are key to the implementation of generic algorithms. Consider the following method that counts the number of elements in an array T[] that are greater than a specified element </a:t>
            </a:r>
            <a:r>
              <a:rPr lang="en-US" altLang="en-US" sz="1400" dirty="0" smtClean="0">
                <a:latin typeface="+mj-lt"/>
              </a:rPr>
              <a:t>.</a:t>
            </a:r>
          </a:p>
          <a:p>
            <a:pPr marL="685800" lvl="1" eaLnBrk="1" hangingPunct="1">
              <a:spcBef>
                <a:spcPts val="1000"/>
              </a:spcBef>
              <a:spcAft>
                <a:spcPts val="0"/>
              </a:spcAft>
              <a:buFont typeface="Wingdings" panose="05000000000000000000" pitchFamily="2" charset="2"/>
              <a:buChar char="Ø"/>
            </a:pPr>
            <a:r>
              <a:rPr lang="en-US" altLang="en-US" sz="1200" dirty="0" smtClean="0">
                <a:latin typeface="+mj-lt"/>
              </a:rPr>
              <a:t>public </a:t>
            </a:r>
            <a:r>
              <a:rPr lang="en-US" altLang="en-US" sz="1200" dirty="0">
                <a:latin typeface="+mj-lt"/>
              </a:rPr>
              <a:t>static &lt;T&gt; </a:t>
            </a:r>
            <a:r>
              <a:rPr lang="en-US" altLang="en-US" sz="1200" dirty="0" err="1">
                <a:latin typeface="+mj-lt"/>
              </a:rPr>
              <a:t>int</a:t>
            </a:r>
            <a:r>
              <a:rPr lang="en-US" altLang="en-US" sz="1200" dirty="0">
                <a:latin typeface="+mj-lt"/>
              </a:rPr>
              <a:t> </a:t>
            </a:r>
            <a:r>
              <a:rPr lang="en-US" altLang="en-US" sz="1200" dirty="0" err="1">
                <a:latin typeface="+mj-lt"/>
              </a:rPr>
              <a:t>countGreaterThan</a:t>
            </a:r>
            <a:r>
              <a:rPr lang="en-US" altLang="en-US" sz="1200" dirty="0">
                <a:latin typeface="+mj-lt"/>
              </a:rPr>
              <a:t>(T[] </a:t>
            </a:r>
            <a:r>
              <a:rPr lang="en-US" altLang="en-US" sz="1200" dirty="0" err="1">
                <a:latin typeface="+mj-lt"/>
              </a:rPr>
              <a:t>anArray</a:t>
            </a:r>
            <a:r>
              <a:rPr lang="en-US" altLang="en-US" sz="1200" dirty="0">
                <a:latin typeface="+mj-lt"/>
              </a:rPr>
              <a:t>, T </a:t>
            </a:r>
            <a:r>
              <a:rPr lang="en-US" altLang="en-US" sz="1200" dirty="0" err="1">
                <a:latin typeface="+mj-lt"/>
              </a:rPr>
              <a:t>elem</a:t>
            </a:r>
            <a:r>
              <a:rPr lang="en-US" altLang="en-US" sz="1200" dirty="0">
                <a:latin typeface="+mj-lt"/>
              </a:rPr>
              <a:t>) </a:t>
            </a:r>
            <a:r>
              <a:rPr lang="en-US" altLang="en-US" sz="1200" dirty="0" smtClean="0">
                <a:latin typeface="+mj-lt"/>
              </a:rPr>
              <a:t>{</a:t>
            </a:r>
          </a:p>
          <a:p>
            <a:pPr marL="400050" lvl="1" indent="0" eaLnBrk="1" hangingPunct="1">
              <a:spcBef>
                <a:spcPts val="1000"/>
              </a:spcBef>
              <a:spcAft>
                <a:spcPts val="0"/>
              </a:spcAft>
              <a:buNone/>
            </a:pPr>
            <a:r>
              <a:rPr lang="en-US" altLang="en-US" sz="1200" dirty="0" smtClean="0">
                <a:latin typeface="+mj-lt"/>
              </a:rPr>
              <a:t> </a:t>
            </a:r>
            <a:r>
              <a:rPr lang="en-US" altLang="en-US" sz="1200" dirty="0" err="1">
                <a:latin typeface="+mj-lt"/>
              </a:rPr>
              <a:t>int</a:t>
            </a:r>
            <a:r>
              <a:rPr lang="en-US" altLang="en-US" sz="1200" dirty="0">
                <a:latin typeface="+mj-lt"/>
              </a:rPr>
              <a:t> count = 0; </a:t>
            </a:r>
            <a:endParaRPr lang="en-US" altLang="en-US" sz="1200" dirty="0" smtClean="0">
              <a:latin typeface="+mj-lt"/>
            </a:endParaRPr>
          </a:p>
          <a:p>
            <a:pPr marL="400050" lvl="1" indent="0" eaLnBrk="1" hangingPunct="1">
              <a:spcBef>
                <a:spcPts val="1000"/>
              </a:spcBef>
              <a:spcAft>
                <a:spcPts val="0"/>
              </a:spcAft>
              <a:buNone/>
            </a:pPr>
            <a:r>
              <a:rPr lang="en-US" altLang="en-US" sz="1200" dirty="0" smtClean="0">
                <a:latin typeface="+mj-lt"/>
              </a:rPr>
              <a:t>for </a:t>
            </a:r>
            <a:r>
              <a:rPr lang="en-US" altLang="en-US" sz="1200" dirty="0">
                <a:latin typeface="+mj-lt"/>
              </a:rPr>
              <a:t>(T e : </a:t>
            </a:r>
            <a:r>
              <a:rPr lang="en-US" altLang="en-US" sz="1200" dirty="0" err="1">
                <a:latin typeface="+mj-lt"/>
              </a:rPr>
              <a:t>anArray</a:t>
            </a:r>
            <a:r>
              <a:rPr lang="en-US" altLang="en-US" sz="1200" dirty="0">
                <a:latin typeface="+mj-lt"/>
              </a:rPr>
              <a:t>) </a:t>
            </a:r>
            <a:endParaRPr lang="en-US" altLang="en-US" sz="1200" dirty="0" smtClean="0">
              <a:latin typeface="+mj-lt"/>
            </a:endParaRPr>
          </a:p>
          <a:p>
            <a:pPr marL="400050" lvl="1" indent="0" eaLnBrk="1" hangingPunct="1">
              <a:spcBef>
                <a:spcPts val="1000"/>
              </a:spcBef>
              <a:spcAft>
                <a:spcPts val="0"/>
              </a:spcAft>
              <a:buNone/>
            </a:pPr>
            <a:r>
              <a:rPr lang="en-US" altLang="en-US" sz="1200" dirty="0" smtClean="0">
                <a:latin typeface="+mj-lt"/>
              </a:rPr>
              <a:t>if </a:t>
            </a:r>
            <a:r>
              <a:rPr lang="en-US" altLang="en-US" sz="1200" dirty="0">
                <a:latin typeface="+mj-lt"/>
              </a:rPr>
              <a:t>(e &gt; </a:t>
            </a:r>
            <a:r>
              <a:rPr lang="en-US" altLang="en-US" sz="1200" dirty="0" err="1">
                <a:latin typeface="+mj-lt"/>
              </a:rPr>
              <a:t>elem</a:t>
            </a:r>
            <a:r>
              <a:rPr lang="en-US" altLang="en-US" sz="1200" dirty="0">
                <a:latin typeface="+mj-lt"/>
              </a:rPr>
              <a:t>) // compiler error </a:t>
            </a:r>
            <a:endParaRPr lang="en-US" altLang="en-US" sz="1200" dirty="0" smtClean="0">
              <a:latin typeface="+mj-lt"/>
            </a:endParaRPr>
          </a:p>
          <a:p>
            <a:pPr marL="400050" lvl="1" indent="0" eaLnBrk="1" hangingPunct="1">
              <a:spcBef>
                <a:spcPts val="1000"/>
              </a:spcBef>
              <a:spcAft>
                <a:spcPts val="0"/>
              </a:spcAft>
              <a:buNone/>
            </a:pPr>
            <a:r>
              <a:rPr lang="en-US" altLang="en-US" sz="1200" dirty="0" smtClean="0">
                <a:latin typeface="+mj-lt"/>
              </a:rPr>
              <a:t>++</a:t>
            </a:r>
            <a:r>
              <a:rPr lang="en-US" altLang="en-US" sz="1200" dirty="0">
                <a:latin typeface="+mj-lt"/>
              </a:rPr>
              <a:t>count; </a:t>
            </a:r>
            <a:endParaRPr lang="en-US" altLang="en-US" sz="1200" dirty="0" smtClean="0">
              <a:latin typeface="+mj-lt"/>
            </a:endParaRPr>
          </a:p>
          <a:p>
            <a:pPr marL="400050" lvl="1" indent="0" eaLnBrk="1" hangingPunct="1">
              <a:spcBef>
                <a:spcPts val="1000"/>
              </a:spcBef>
              <a:spcAft>
                <a:spcPts val="0"/>
              </a:spcAft>
              <a:buNone/>
            </a:pPr>
            <a:r>
              <a:rPr lang="en-US" altLang="en-US" sz="1200" dirty="0" smtClean="0">
                <a:latin typeface="+mj-lt"/>
              </a:rPr>
              <a:t>return </a:t>
            </a:r>
            <a:r>
              <a:rPr lang="en-US" altLang="en-US" sz="1200" dirty="0">
                <a:latin typeface="+mj-lt"/>
              </a:rPr>
              <a:t>count; </a:t>
            </a:r>
            <a:r>
              <a:rPr lang="en-US" altLang="en-US" sz="1200" dirty="0" smtClean="0">
                <a:latin typeface="+mj-lt"/>
              </a:rPr>
              <a:t>} </a:t>
            </a:r>
            <a:endParaRPr lang="en-US" altLang="en-US" sz="1200" dirty="0">
              <a:latin typeface="+mj-lt"/>
            </a:endParaRPr>
          </a:p>
          <a:p>
            <a:pPr marL="285750" indent="-285750" eaLnBrk="1" hangingPunct="1">
              <a:lnSpc>
                <a:spcPct val="150000"/>
              </a:lnSpc>
              <a:spcBef>
                <a:spcPts val="1000"/>
              </a:spcBef>
              <a:spcAft>
                <a:spcPts val="0"/>
              </a:spcAft>
              <a:buFont typeface="Wingdings" panose="05000000000000000000" pitchFamily="2" charset="2"/>
              <a:buChar char="Ø"/>
            </a:pPr>
            <a:r>
              <a:rPr lang="en-US" altLang="en-US" sz="1400" dirty="0">
                <a:latin typeface="+mj-lt"/>
              </a:rPr>
              <a:t>The implementation of the method is straightforward, but it does not compile because the greater than operator (&gt;) applies only to primitive types such as short, </a:t>
            </a:r>
            <a:r>
              <a:rPr lang="en-US" altLang="en-US" sz="1400" dirty="0" err="1">
                <a:latin typeface="+mj-lt"/>
              </a:rPr>
              <a:t>int</a:t>
            </a:r>
            <a:r>
              <a:rPr lang="en-US" altLang="en-US" sz="1400" dirty="0">
                <a:latin typeface="+mj-lt"/>
              </a:rPr>
              <a:t>, double, long, float, byte, and char. You cannot use the &gt; operator to compare objects. To fix the problem, use a type parameter bounded by the Comparable&lt;T&gt; </a:t>
            </a:r>
            <a:r>
              <a:rPr lang="en-US" altLang="en-US" sz="1400" dirty="0" smtClean="0">
                <a:latin typeface="+mj-lt"/>
              </a:rPr>
              <a:t>interface:</a:t>
            </a:r>
          </a:p>
          <a:p>
            <a:pPr marL="285750" marR="0" lvl="0" indent="-285750" eaLnBrk="1" hangingPunct="1">
              <a:lnSpc>
                <a:spcPct val="150000"/>
              </a:lnSpc>
              <a:spcBef>
                <a:spcPts val="1000"/>
              </a:spcBef>
              <a:spcAft>
                <a:spcPts val="0"/>
              </a:spcAft>
              <a:buFont typeface="Wingdings" panose="05000000000000000000" pitchFamily="2" charset="2"/>
              <a:buChar char="Ø"/>
              <a:tabLst/>
            </a:pPr>
            <a:r>
              <a:rPr lang="en-US" altLang="en-US" sz="1400" dirty="0" smtClean="0">
                <a:latin typeface="+mj-lt"/>
              </a:rPr>
              <a:t>The </a:t>
            </a:r>
            <a:r>
              <a:rPr lang="en-US" altLang="en-US" sz="1400" dirty="0">
                <a:latin typeface="+mj-lt"/>
              </a:rPr>
              <a:t>resulting code will </a:t>
            </a:r>
            <a:r>
              <a:rPr lang="en-US" altLang="en-US" sz="1400" dirty="0" smtClean="0">
                <a:latin typeface="+mj-lt"/>
              </a:rPr>
              <a:t>be:</a:t>
            </a:r>
          </a:p>
          <a:p>
            <a:pPr marL="685800" lvl="1" eaLnBrk="1" hangingPunct="1">
              <a:lnSpc>
                <a:spcPct val="150000"/>
              </a:lnSpc>
              <a:spcBef>
                <a:spcPts val="1000"/>
              </a:spcBef>
              <a:spcAft>
                <a:spcPts val="0"/>
              </a:spcAft>
              <a:buFont typeface="Wingdings" panose="05000000000000000000" pitchFamily="2" charset="2"/>
              <a:buChar char="Ø"/>
            </a:pPr>
            <a:r>
              <a:rPr lang="en-US" altLang="en-US" sz="1200" dirty="0" smtClean="0">
                <a:latin typeface="+mj-lt"/>
              </a:rPr>
              <a:t>public </a:t>
            </a:r>
            <a:r>
              <a:rPr lang="en-US" altLang="en-US" sz="1200" dirty="0">
                <a:latin typeface="+mj-lt"/>
              </a:rPr>
              <a:t>static &lt;T extends Comparable&lt;T&gt;&gt; </a:t>
            </a:r>
            <a:r>
              <a:rPr lang="en-US" altLang="en-US" sz="1200" dirty="0" err="1">
                <a:latin typeface="+mj-lt"/>
              </a:rPr>
              <a:t>int</a:t>
            </a:r>
            <a:r>
              <a:rPr lang="en-US" altLang="en-US" sz="1200" dirty="0">
                <a:latin typeface="+mj-lt"/>
              </a:rPr>
              <a:t> </a:t>
            </a:r>
            <a:r>
              <a:rPr lang="en-US" altLang="en-US" sz="1200" dirty="0" err="1">
                <a:latin typeface="+mj-lt"/>
              </a:rPr>
              <a:t>countGreaterThan</a:t>
            </a:r>
            <a:r>
              <a:rPr lang="en-US" altLang="en-US" sz="1200" dirty="0">
                <a:latin typeface="+mj-lt"/>
              </a:rPr>
              <a:t>(T[] </a:t>
            </a:r>
            <a:r>
              <a:rPr lang="en-US" altLang="en-US" sz="1200" dirty="0" err="1">
                <a:latin typeface="+mj-lt"/>
              </a:rPr>
              <a:t>anArray</a:t>
            </a:r>
            <a:r>
              <a:rPr lang="en-US" altLang="en-US" sz="1200" dirty="0">
                <a:latin typeface="+mj-lt"/>
              </a:rPr>
              <a:t>, T </a:t>
            </a:r>
            <a:r>
              <a:rPr lang="en-US" altLang="en-US" sz="1200" dirty="0" err="1">
                <a:latin typeface="+mj-lt"/>
              </a:rPr>
              <a:t>elem</a:t>
            </a:r>
            <a:r>
              <a:rPr lang="en-US" altLang="en-US" sz="1200" dirty="0">
                <a:latin typeface="+mj-lt"/>
              </a:rPr>
              <a:t>) { </a:t>
            </a:r>
            <a:endParaRPr lang="en-US" altLang="en-US" sz="1200" dirty="0" smtClean="0">
              <a:latin typeface="+mj-lt"/>
            </a:endParaRPr>
          </a:p>
          <a:p>
            <a:pPr marL="800100" lvl="2" indent="0" eaLnBrk="1" hangingPunct="1">
              <a:lnSpc>
                <a:spcPct val="150000"/>
              </a:lnSpc>
              <a:spcBef>
                <a:spcPts val="1000"/>
              </a:spcBef>
              <a:spcAft>
                <a:spcPts val="0"/>
              </a:spcAft>
              <a:buNone/>
            </a:pPr>
            <a:r>
              <a:rPr lang="en-US" altLang="en-US" sz="800" dirty="0" err="1" smtClean="0">
                <a:latin typeface="+mj-lt"/>
              </a:rPr>
              <a:t>int</a:t>
            </a:r>
            <a:r>
              <a:rPr lang="en-US" altLang="en-US" sz="800" dirty="0" smtClean="0">
                <a:latin typeface="+mj-lt"/>
              </a:rPr>
              <a:t> </a:t>
            </a:r>
            <a:r>
              <a:rPr lang="en-US" altLang="en-US" sz="800" dirty="0">
                <a:latin typeface="+mj-lt"/>
              </a:rPr>
              <a:t>count = 0</a:t>
            </a:r>
            <a:r>
              <a:rPr lang="en-US" altLang="en-US" sz="8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for (T e : </a:t>
            </a:r>
            <a:r>
              <a:rPr lang="en-US" altLang="en-US" sz="1000" dirty="0" err="1">
                <a:latin typeface="+mj-lt"/>
              </a:rPr>
              <a:t>anArray</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if (</a:t>
            </a:r>
            <a:r>
              <a:rPr lang="en-US" altLang="en-US" sz="1000" dirty="0" err="1">
                <a:latin typeface="+mj-lt"/>
              </a:rPr>
              <a:t>e.compareTo</a:t>
            </a:r>
            <a:r>
              <a:rPr lang="en-US" altLang="en-US" sz="1000" dirty="0">
                <a:latin typeface="+mj-lt"/>
              </a:rPr>
              <a:t>(</a:t>
            </a:r>
            <a:r>
              <a:rPr lang="en-US" altLang="en-US" sz="1000" dirty="0" err="1">
                <a:latin typeface="+mj-lt"/>
              </a:rPr>
              <a:t>elem</a:t>
            </a:r>
            <a:r>
              <a:rPr lang="en-US" altLang="en-US" sz="1000" dirty="0">
                <a:latin typeface="+mj-lt"/>
              </a:rPr>
              <a:t>) &gt; 0) </a:t>
            </a:r>
            <a:endParaRPr lang="en-US" altLang="en-US" sz="1000" dirty="0" smtClean="0">
              <a:latin typeface="+mj-lt"/>
            </a:endParaRPr>
          </a:p>
          <a:p>
            <a:pPr marL="800100" lvl="2" indent="0" eaLnBrk="1" hangingPunct="1">
              <a:spcBef>
                <a:spcPts val="1000"/>
              </a:spcBef>
              <a:spcAft>
                <a:spcPts val="0"/>
              </a:spcAft>
              <a:buNone/>
            </a:pPr>
            <a:r>
              <a:rPr lang="en-US" altLang="en-US" sz="1000" dirty="0" smtClean="0">
                <a:latin typeface="+mj-lt"/>
              </a:rPr>
              <a:t>++</a:t>
            </a:r>
            <a:r>
              <a:rPr lang="en-US" altLang="en-US" sz="1000" dirty="0">
                <a:latin typeface="+mj-lt"/>
              </a:rPr>
              <a:t>count</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return count</a:t>
            </a:r>
            <a:r>
              <a:rPr lang="en-US" altLang="en-US" sz="1000" dirty="0" smtClean="0">
                <a:latin typeface="+mj-lt"/>
              </a:rPr>
              <a:t>;</a:t>
            </a:r>
          </a:p>
          <a:p>
            <a:pPr marL="800100" lvl="2" indent="0" eaLnBrk="1" hangingPunct="1">
              <a:spcBef>
                <a:spcPts val="1000"/>
              </a:spcBef>
              <a:spcAft>
                <a:spcPts val="0"/>
              </a:spcAft>
              <a:buNone/>
            </a:pPr>
            <a:r>
              <a:rPr lang="en-US" altLang="en-US" sz="1000" dirty="0" smtClean="0">
                <a:latin typeface="+mj-lt"/>
              </a:rPr>
              <a:t> </a:t>
            </a:r>
            <a:r>
              <a:rPr lang="en-US" altLang="en-US" sz="1000" dirty="0">
                <a:latin typeface="+mj-lt"/>
              </a:rPr>
              <a:t>}</a:t>
            </a:r>
          </a:p>
        </p:txBody>
      </p:sp>
    </p:spTree>
    <p:extLst>
      <p:ext uri="{BB962C8B-B14F-4D97-AF65-F5344CB8AC3E}">
        <p14:creationId xmlns:p14="http://schemas.microsoft.com/office/powerpoint/2010/main" val="3895209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46" y="0"/>
            <a:ext cx="8596668" cy="537713"/>
          </a:xfrm>
        </p:spPr>
        <p:txBody>
          <a:bodyPr>
            <a:normAutofit fontScale="90000"/>
          </a:bodyPr>
          <a:lstStyle/>
          <a:p>
            <a:r>
              <a:rPr lang="en-IN" dirty="0" smtClean="0"/>
              <a:t>Bounded Type Parameters </a:t>
            </a:r>
            <a:r>
              <a:rPr lang="en-IN" dirty="0" err="1" smtClean="0"/>
              <a:t>Cont</a:t>
            </a:r>
            <a:r>
              <a:rPr lang="en-IN" dirty="0" smtClean="0"/>
              <a:t> …</a:t>
            </a:r>
            <a:endParaRPr lang="en-GB" dirty="0"/>
          </a:p>
        </p:txBody>
      </p:sp>
      <p:sp>
        <p:nvSpPr>
          <p:cNvPr id="3" name="Content Placeholder 2"/>
          <p:cNvSpPr>
            <a:spLocks noGrp="1"/>
          </p:cNvSpPr>
          <p:nvPr>
            <p:ph idx="1"/>
          </p:nvPr>
        </p:nvSpPr>
        <p:spPr>
          <a:xfrm>
            <a:off x="677333" y="638355"/>
            <a:ext cx="11409891" cy="5403007"/>
          </a:xfrm>
        </p:spPr>
        <p:txBody>
          <a:bodyPr/>
          <a:lstStyle/>
          <a:p>
            <a:endParaRPr lang="en-GB" dirty="0"/>
          </a:p>
        </p:txBody>
      </p:sp>
      <p:pic>
        <p:nvPicPr>
          <p:cNvPr id="4" name="Picture 3"/>
          <p:cNvPicPr>
            <a:picLocks noChangeAspect="1"/>
          </p:cNvPicPr>
          <p:nvPr/>
        </p:nvPicPr>
        <p:blipFill>
          <a:blip r:embed="rId2"/>
          <a:stretch>
            <a:fillRect/>
          </a:stretch>
        </p:blipFill>
        <p:spPr>
          <a:xfrm>
            <a:off x="530704" y="723900"/>
            <a:ext cx="11420475" cy="5962650"/>
          </a:xfrm>
          <a:prstGeom prst="rect">
            <a:avLst/>
          </a:prstGeom>
        </p:spPr>
      </p:pic>
    </p:spTree>
    <p:extLst>
      <p:ext uri="{BB962C8B-B14F-4D97-AF65-F5344CB8AC3E}">
        <p14:creationId xmlns:p14="http://schemas.microsoft.com/office/powerpoint/2010/main" val="244583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0" y="90409"/>
            <a:ext cx="10292183" cy="418549"/>
          </a:xfrm>
        </p:spPr>
        <p:txBody>
          <a:bodyPr/>
          <a:lstStyle/>
          <a:p>
            <a:r>
              <a:rPr lang="en-GB" sz="2400" b="1" dirty="0"/>
              <a:t>Generics, Inheritance, and Subtypes</a:t>
            </a:r>
            <a:r>
              <a:rPr lang="en-GB" b="1" dirty="0"/>
              <a:t/>
            </a:r>
            <a:br>
              <a:rPr lang="en-GB" b="1" dirty="0"/>
            </a:br>
            <a:endParaRPr lang="en-GB" sz="1400" dirty="0">
              <a:solidFill>
                <a:schemeClr val="tx1"/>
              </a:solidFill>
            </a:endParaRPr>
          </a:p>
        </p:txBody>
      </p:sp>
      <p:sp>
        <p:nvSpPr>
          <p:cNvPr id="4" name="Rectangle 1"/>
          <p:cNvSpPr>
            <a:spLocks noGrp="1" noChangeArrowheads="1"/>
          </p:cNvSpPr>
          <p:nvPr>
            <p:ph idx="1"/>
          </p:nvPr>
        </p:nvSpPr>
        <p:spPr bwMode="auto">
          <a:xfrm>
            <a:off x="302091" y="1000348"/>
            <a:ext cx="115506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1000"/>
              </a:spcBef>
              <a:spcAft>
                <a:spcPts val="0"/>
              </a:spcAft>
              <a:tabLst/>
            </a:pPr>
            <a:r>
              <a:rPr lang="en-US" altLang="en-US" sz="1400" dirty="0">
                <a:latin typeface="+mj-lt"/>
              </a:rPr>
              <a:t>It is possible to assign an object of one type to an object of another type provided that the types are compatible</a:t>
            </a:r>
            <a:r>
              <a:rPr lang="en-US" altLang="en-US" sz="1400" dirty="0" smtClean="0">
                <a:latin typeface="+mj-lt"/>
              </a:rPr>
              <a:t>. </a:t>
            </a:r>
            <a:r>
              <a:rPr lang="en-US" altLang="en-US" sz="1400" dirty="0">
                <a:latin typeface="+mj-lt"/>
              </a:rPr>
              <a:t>For example, you can assign an Integer to an Object, since Object is one of Integer's </a:t>
            </a:r>
            <a:r>
              <a:rPr lang="en-US" altLang="en-US" sz="1400" dirty="0" err="1" smtClean="0">
                <a:latin typeface="+mj-lt"/>
              </a:rPr>
              <a:t>supertypes</a:t>
            </a:r>
            <a:r>
              <a:rPr lang="en-US" altLang="en-US" sz="1400" dirty="0" smtClean="0">
                <a:latin typeface="+mj-lt"/>
              </a:rPr>
              <a:t>:</a:t>
            </a:r>
          </a:p>
          <a:p>
            <a:pPr lvl="1" eaLnBrk="1" hangingPunct="1">
              <a:spcBef>
                <a:spcPts val="1000"/>
              </a:spcBef>
              <a:spcAft>
                <a:spcPts val="0"/>
              </a:spcAft>
            </a:pPr>
            <a:r>
              <a:rPr lang="en-US" altLang="en-US" sz="1200" dirty="0" smtClean="0">
                <a:latin typeface="+mj-lt"/>
              </a:rPr>
              <a:t>Object </a:t>
            </a:r>
            <a:r>
              <a:rPr lang="en-US" altLang="en-US" sz="1200" dirty="0" err="1">
                <a:latin typeface="+mj-lt"/>
              </a:rPr>
              <a:t>someObject</a:t>
            </a:r>
            <a:r>
              <a:rPr lang="en-US" altLang="en-US" sz="1200" dirty="0">
                <a:latin typeface="+mj-lt"/>
              </a:rPr>
              <a:t> = new Object(); </a:t>
            </a:r>
            <a:endParaRPr lang="en-US" altLang="en-US" sz="1200" dirty="0" smtClean="0">
              <a:latin typeface="+mj-lt"/>
            </a:endParaRPr>
          </a:p>
          <a:p>
            <a:pPr lvl="1" eaLnBrk="1" hangingPunct="1">
              <a:spcBef>
                <a:spcPts val="1000"/>
              </a:spcBef>
              <a:spcAft>
                <a:spcPts val="0"/>
              </a:spcAft>
            </a:pPr>
            <a:r>
              <a:rPr lang="en-US" altLang="en-US" sz="1200" dirty="0" smtClean="0">
                <a:latin typeface="+mj-lt"/>
              </a:rPr>
              <a:t>Integer </a:t>
            </a:r>
            <a:r>
              <a:rPr lang="en-US" altLang="en-US" sz="1200" dirty="0" err="1">
                <a:latin typeface="+mj-lt"/>
              </a:rPr>
              <a:t>someInteger</a:t>
            </a:r>
            <a:r>
              <a:rPr lang="en-US" altLang="en-US" sz="1200" dirty="0">
                <a:latin typeface="+mj-lt"/>
              </a:rPr>
              <a:t> = new Integer(10); </a:t>
            </a:r>
            <a:endParaRPr lang="en-US" altLang="en-US" sz="1200" dirty="0" smtClean="0">
              <a:latin typeface="+mj-lt"/>
            </a:endParaRPr>
          </a:p>
          <a:p>
            <a:pPr lvl="1" eaLnBrk="1" hangingPunct="1">
              <a:spcBef>
                <a:spcPts val="1000"/>
              </a:spcBef>
              <a:spcAft>
                <a:spcPts val="0"/>
              </a:spcAft>
            </a:pPr>
            <a:r>
              <a:rPr lang="en-US" altLang="en-US" sz="1200" dirty="0" err="1" smtClean="0">
                <a:latin typeface="+mj-lt"/>
              </a:rPr>
              <a:t>someObject</a:t>
            </a:r>
            <a:r>
              <a:rPr lang="en-US" altLang="en-US" sz="1200" dirty="0" smtClean="0">
                <a:latin typeface="+mj-lt"/>
              </a:rPr>
              <a:t> </a:t>
            </a:r>
            <a:r>
              <a:rPr lang="en-US" altLang="en-US" sz="1200" dirty="0">
                <a:latin typeface="+mj-lt"/>
              </a:rPr>
              <a:t>= </a:t>
            </a:r>
            <a:r>
              <a:rPr lang="en-US" altLang="en-US" sz="1200" dirty="0" err="1">
                <a:latin typeface="+mj-lt"/>
              </a:rPr>
              <a:t>someInteger</a:t>
            </a:r>
            <a:r>
              <a:rPr lang="en-US" altLang="en-US" sz="1200" dirty="0">
                <a:latin typeface="+mj-lt"/>
              </a:rPr>
              <a:t>; // OK </a:t>
            </a:r>
            <a:endParaRPr lang="en-US" altLang="en-US" sz="1200" dirty="0" smtClean="0">
              <a:latin typeface="+mj-lt"/>
            </a:endParaRPr>
          </a:p>
          <a:p>
            <a:pPr eaLnBrk="1" hangingPunct="1">
              <a:spcBef>
                <a:spcPts val="1000"/>
              </a:spcBef>
              <a:spcAft>
                <a:spcPts val="0"/>
              </a:spcAft>
            </a:pPr>
            <a:r>
              <a:rPr lang="en-US" altLang="en-US" sz="1600" dirty="0" smtClean="0">
                <a:latin typeface="+mj-lt"/>
              </a:rPr>
              <a:t>In </a:t>
            </a:r>
            <a:r>
              <a:rPr lang="en-US" altLang="en-US" sz="1600" dirty="0">
                <a:latin typeface="+mj-lt"/>
              </a:rPr>
              <a:t>object-oriented terminology, this is called an "is a" relationship. Since an Integer is a kind of Object, the assignment is allowed. But Integer is also a kind of Number, so the following code is valid as </a:t>
            </a:r>
            <a:r>
              <a:rPr lang="en-US" altLang="en-US" sz="1600" dirty="0" smtClean="0">
                <a:latin typeface="+mj-lt"/>
              </a:rPr>
              <a:t>well:</a:t>
            </a:r>
          </a:p>
          <a:p>
            <a:pPr lvl="1" eaLnBrk="1" hangingPunct="1">
              <a:spcBef>
                <a:spcPts val="1000"/>
              </a:spcBef>
              <a:spcAft>
                <a:spcPts val="0"/>
              </a:spcAft>
            </a:pPr>
            <a:r>
              <a:rPr lang="en-US" altLang="en-US" sz="1200" dirty="0" smtClean="0">
                <a:latin typeface="+mj-lt"/>
              </a:rPr>
              <a:t>public </a:t>
            </a:r>
            <a:r>
              <a:rPr lang="en-US" altLang="en-US" sz="1200" dirty="0">
                <a:latin typeface="+mj-lt"/>
              </a:rPr>
              <a:t>void </a:t>
            </a:r>
            <a:r>
              <a:rPr lang="en-US" altLang="en-US" sz="1200" dirty="0" err="1">
                <a:latin typeface="+mj-lt"/>
              </a:rPr>
              <a:t>someMethod</a:t>
            </a:r>
            <a:r>
              <a:rPr lang="en-US" altLang="en-US" sz="1200" dirty="0">
                <a:latin typeface="+mj-lt"/>
              </a:rPr>
              <a:t>(Number n) { /* ... */ </a:t>
            </a:r>
            <a:r>
              <a:rPr lang="en-US" altLang="en-US" sz="1200" dirty="0" smtClean="0">
                <a:latin typeface="+mj-lt"/>
              </a:rPr>
              <a:t>}</a:t>
            </a:r>
          </a:p>
          <a:p>
            <a:pPr lvl="1" eaLnBrk="1" hangingPunct="1">
              <a:spcBef>
                <a:spcPts val="1000"/>
              </a:spcBef>
              <a:spcAft>
                <a:spcPts val="0"/>
              </a:spcAft>
            </a:pPr>
            <a:r>
              <a:rPr lang="en-US" altLang="en-US" sz="1200" dirty="0" smtClean="0">
                <a:latin typeface="+mj-lt"/>
              </a:rPr>
              <a:t> </a:t>
            </a:r>
            <a:r>
              <a:rPr lang="en-US" altLang="en-US" sz="1200" dirty="0" err="1">
                <a:latin typeface="+mj-lt"/>
              </a:rPr>
              <a:t>someMethod</a:t>
            </a:r>
            <a:r>
              <a:rPr lang="en-US" altLang="en-US" sz="1200" dirty="0">
                <a:latin typeface="+mj-lt"/>
              </a:rPr>
              <a:t>(new Integer(10)); // </a:t>
            </a:r>
            <a:r>
              <a:rPr lang="en-US" altLang="en-US" sz="1200" dirty="0" smtClean="0">
                <a:latin typeface="+mj-lt"/>
              </a:rPr>
              <a:t>OK</a:t>
            </a:r>
          </a:p>
          <a:p>
            <a:pPr lvl="1" eaLnBrk="1" hangingPunct="1">
              <a:spcBef>
                <a:spcPts val="1000"/>
              </a:spcBef>
              <a:spcAft>
                <a:spcPts val="0"/>
              </a:spcAft>
            </a:pPr>
            <a:r>
              <a:rPr lang="en-US" altLang="en-US" sz="1200" dirty="0" smtClean="0">
                <a:latin typeface="+mj-lt"/>
              </a:rPr>
              <a:t> </a:t>
            </a:r>
            <a:r>
              <a:rPr lang="en-US" altLang="en-US" sz="1200" dirty="0" err="1">
                <a:latin typeface="+mj-lt"/>
              </a:rPr>
              <a:t>someMethod</a:t>
            </a:r>
            <a:r>
              <a:rPr lang="en-US" altLang="en-US" sz="1200" dirty="0">
                <a:latin typeface="+mj-lt"/>
              </a:rPr>
              <a:t>(new Double(10.1)); // OK </a:t>
            </a:r>
            <a:endParaRPr lang="en-US" altLang="en-US" sz="1200" dirty="0" smtClean="0">
              <a:latin typeface="+mj-lt"/>
            </a:endParaRPr>
          </a:p>
          <a:p>
            <a:pPr eaLnBrk="1" hangingPunct="1">
              <a:spcBef>
                <a:spcPts val="1000"/>
              </a:spcBef>
              <a:spcAft>
                <a:spcPts val="0"/>
              </a:spcAft>
            </a:pPr>
            <a:r>
              <a:rPr lang="en-US" altLang="en-US" sz="1600" dirty="0" smtClean="0">
                <a:latin typeface="+mj-lt"/>
              </a:rPr>
              <a:t>The </a:t>
            </a:r>
            <a:r>
              <a:rPr lang="en-US" altLang="en-US" sz="1600" dirty="0">
                <a:latin typeface="+mj-lt"/>
              </a:rPr>
              <a:t>same is also true with generics. You can perform a generic type invocation, passing Number as its type argument, and any subsequent invocation of add will be allowed if the argument is compatible with </a:t>
            </a:r>
            <a:r>
              <a:rPr lang="en-US" altLang="en-US" sz="1600" dirty="0" smtClean="0">
                <a:latin typeface="+mj-lt"/>
              </a:rPr>
              <a:t>Number:</a:t>
            </a:r>
          </a:p>
          <a:p>
            <a:pPr lvl="1" eaLnBrk="1" hangingPunct="1">
              <a:spcBef>
                <a:spcPts val="1000"/>
              </a:spcBef>
              <a:spcAft>
                <a:spcPts val="0"/>
              </a:spcAft>
            </a:pPr>
            <a:r>
              <a:rPr lang="en-US" altLang="en-US" sz="1200" dirty="0" smtClean="0">
                <a:latin typeface="+mj-lt"/>
              </a:rPr>
              <a:t>Box&lt;Number</a:t>
            </a:r>
            <a:r>
              <a:rPr lang="en-US" altLang="en-US" sz="1200" dirty="0">
                <a:latin typeface="+mj-lt"/>
              </a:rPr>
              <a:t>&gt; box = new Box&lt;Number&gt;(); </a:t>
            </a:r>
            <a:endParaRPr lang="en-US" altLang="en-US" sz="1200" dirty="0" smtClean="0">
              <a:latin typeface="+mj-lt"/>
            </a:endParaRPr>
          </a:p>
          <a:p>
            <a:pPr lvl="1" eaLnBrk="1" hangingPunct="1">
              <a:spcBef>
                <a:spcPts val="1000"/>
              </a:spcBef>
              <a:spcAft>
                <a:spcPts val="0"/>
              </a:spcAft>
            </a:pPr>
            <a:r>
              <a:rPr lang="en-US" altLang="en-US" sz="1200" dirty="0" err="1" smtClean="0">
                <a:latin typeface="+mj-lt"/>
              </a:rPr>
              <a:t>box.add</a:t>
            </a:r>
            <a:r>
              <a:rPr lang="en-US" altLang="en-US" sz="1200" dirty="0" smtClean="0">
                <a:latin typeface="+mj-lt"/>
              </a:rPr>
              <a:t>(new </a:t>
            </a:r>
            <a:r>
              <a:rPr lang="en-US" altLang="en-US" sz="1200" dirty="0">
                <a:latin typeface="+mj-lt"/>
              </a:rPr>
              <a:t>Integer(10)); // </a:t>
            </a:r>
            <a:r>
              <a:rPr lang="en-US" altLang="en-US" sz="1200" dirty="0" smtClean="0">
                <a:latin typeface="+mj-lt"/>
              </a:rPr>
              <a:t>OK</a:t>
            </a:r>
          </a:p>
          <a:p>
            <a:pPr lvl="1" eaLnBrk="1" hangingPunct="1">
              <a:spcBef>
                <a:spcPts val="1000"/>
              </a:spcBef>
              <a:spcAft>
                <a:spcPts val="0"/>
              </a:spcAft>
            </a:pPr>
            <a:r>
              <a:rPr lang="en-US" altLang="en-US" sz="1200" dirty="0" smtClean="0">
                <a:latin typeface="+mj-lt"/>
              </a:rPr>
              <a:t> </a:t>
            </a:r>
            <a:r>
              <a:rPr lang="en-US" altLang="en-US" sz="1200" dirty="0" err="1">
                <a:latin typeface="+mj-lt"/>
              </a:rPr>
              <a:t>box.add</a:t>
            </a:r>
            <a:r>
              <a:rPr lang="en-US" altLang="en-US" sz="1200" dirty="0">
                <a:latin typeface="+mj-lt"/>
              </a:rPr>
              <a:t>(new Double(10.1)); // OK</a:t>
            </a:r>
          </a:p>
        </p:txBody>
      </p:sp>
    </p:spTree>
    <p:extLst>
      <p:ext uri="{BB962C8B-B14F-4D97-AF65-F5344CB8AC3E}">
        <p14:creationId xmlns:p14="http://schemas.microsoft.com/office/powerpoint/2010/main" val="1586342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470560"/>
          </a:xfrm>
        </p:spPr>
        <p:txBody>
          <a:bodyPr/>
          <a:lstStyle/>
          <a:p>
            <a:r>
              <a:rPr lang="en-GB" sz="2400" b="1" dirty="0"/>
              <a:t>Generics, Inheritance, and Subtypes</a:t>
            </a:r>
          </a:p>
        </p:txBody>
      </p:sp>
      <p:sp>
        <p:nvSpPr>
          <p:cNvPr id="4" name="Rectangle 1"/>
          <p:cNvSpPr>
            <a:spLocks noGrp="1" noChangeArrowheads="1"/>
          </p:cNvSpPr>
          <p:nvPr>
            <p:ph idx="1"/>
          </p:nvPr>
        </p:nvSpPr>
        <p:spPr bwMode="auto">
          <a:xfrm>
            <a:off x="257451" y="508982"/>
            <a:ext cx="10684357" cy="8915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sz="1400" dirty="0">
                <a:latin typeface="+mj-lt"/>
              </a:rPr>
              <a:t>Now consider the following method:</a:t>
            </a:r>
          </a:p>
          <a:p>
            <a:pPr lvl="1" eaLnBrk="1" hangingPunct="1">
              <a:spcBef>
                <a:spcPts val="1000"/>
              </a:spcBef>
              <a:spcAft>
                <a:spcPts val="0"/>
              </a:spcAft>
            </a:pPr>
            <a:r>
              <a:rPr lang="en-US" altLang="en-US" sz="1200" dirty="0">
                <a:latin typeface="+mj-lt"/>
              </a:rPr>
              <a:t>public void </a:t>
            </a:r>
            <a:r>
              <a:rPr lang="en-US" altLang="en-US" sz="1200" dirty="0" err="1">
                <a:latin typeface="+mj-lt"/>
              </a:rPr>
              <a:t>boxTest</a:t>
            </a:r>
            <a:r>
              <a:rPr lang="en-US" altLang="en-US" sz="1200" dirty="0">
                <a:latin typeface="+mj-lt"/>
              </a:rPr>
              <a:t>(Box&lt;Number&gt; n) { /* ... */ } </a:t>
            </a:r>
          </a:p>
          <a:p>
            <a:pPr eaLnBrk="1" hangingPunct="1">
              <a:spcBef>
                <a:spcPts val="1000"/>
              </a:spcBef>
              <a:spcAft>
                <a:spcPts val="0"/>
              </a:spcAft>
            </a:pPr>
            <a:r>
              <a:rPr lang="en-US" altLang="en-US" sz="1400" dirty="0">
                <a:latin typeface="+mj-lt"/>
              </a:rPr>
              <a:t>What type of argument does it </a:t>
            </a:r>
            <a:r>
              <a:rPr lang="en-US" altLang="en-US" sz="1400" dirty="0" smtClean="0">
                <a:latin typeface="+mj-lt"/>
              </a:rPr>
              <a:t>accept? </a:t>
            </a:r>
            <a:r>
              <a:rPr lang="en-US" altLang="en-US" sz="1400" dirty="0">
                <a:latin typeface="+mj-lt"/>
              </a:rPr>
              <a:t>By looking at its signature, you can see that it accepts a single argument whose type is Box&lt;Number&gt;. But what does that </a:t>
            </a:r>
            <a:r>
              <a:rPr lang="en-US" altLang="en-US" sz="1400" dirty="0" smtClean="0">
                <a:latin typeface="+mj-lt"/>
              </a:rPr>
              <a:t>mean? Are </a:t>
            </a:r>
            <a:r>
              <a:rPr lang="en-US" altLang="en-US" sz="1400" dirty="0">
                <a:latin typeface="+mj-lt"/>
              </a:rPr>
              <a:t>you allowed to pass in Box&lt;Integer&gt; or Box&lt;Double&gt;, as you might </a:t>
            </a:r>
            <a:r>
              <a:rPr lang="en-US" altLang="en-US" sz="1400" dirty="0" smtClean="0">
                <a:latin typeface="+mj-lt"/>
              </a:rPr>
              <a:t>expect? </a:t>
            </a:r>
            <a:r>
              <a:rPr lang="en-US" altLang="en-US" sz="1400" dirty="0">
                <a:latin typeface="+mj-lt"/>
              </a:rPr>
              <a:t>The answer is "no", because Box&lt;Integer&gt; and Box&lt;Double&gt; are not subtypes of Box&lt;Number&gt;.</a:t>
            </a:r>
          </a:p>
          <a:p>
            <a:pPr eaLnBrk="1" hangingPunct="1">
              <a:spcBef>
                <a:spcPts val="1000"/>
              </a:spcBef>
              <a:spcAft>
                <a:spcPts val="0"/>
              </a:spcAft>
            </a:pPr>
            <a:r>
              <a:rPr lang="en-US" altLang="en-US" sz="1400" dirty="0">
                <a:latin typeface="+mj-lt"/>
              </a:rPr>
              <a:t>This is a common misunderstanding when it comes to programming with generics, but it is an important concept to learn</a:t>
            </a:r>
            <a:r>
              <a:rPr lang="en-US" altLang="en-US" sz="1400" dirty="0" smtClean="0">
                <a:latin typeface="+mj-lt"/>
              </a:rPr>
              <a:t>.</a:t>
            </a: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marL="0" indent="0" eaLnBrk="1" hangingPunct="1">
              <a:spcBef>
                <a:spcPts val="1000"/>
              </a:spcBef>
              <a:spcAft>
                <a:spcPts val="0"/>
              </a:spcAft>
              <a:buNone/>
            </a:pPr>
            <a:endParaRPr lang="en-US" altLang="en-US" sz="1400" dirty="0">
              <a:latin typeface="+mj-lt"/>
            </a:endParaRPr>
          </a:p>
          <a:p>
            <a:pPr eaLnBrk="1" hangingPunct="1">
              <a:spcBef>
                <a:spcPts val="1000"/>
              </a:spcBef>
              <a:spcAft>
                <a:spcPts val="0"/>
              </a:spcAft>
            </a:pPr>
            <a:r>
              <a:rPr lang="en-US" altLang="en-US" sz="1400" dirty="0">
                <a:solidFill>
                  <a:srgbClr val="000000"/>
                </a:solidFill>
                <a:cs typeface="Arial" panose="020B0604020202020204" pitchFamily="34" charset="0"/>
              </a:rPr>
              <a:t> </a:t>
            </a:r>
            <a:r>
              <a:rPr lang="en-US" altLang="en-US" sz="1400" dirty="0">
                <a:latin typeface="+mj-lt"/>
              </a:rPr>
              <a:t>Given two concrete types A and B (for example, Number and Integer), </a:t>
            </a:r>
            <a:r>
              <a:rPr lang="en-US" altLang="en-US" sz="1400" dirty="0" err="1">
                <a:latin typeface="+mj-lt"/>
              </a:rPr>
              <a:t>MyClass</a:t>
            </a:r>
            <a:r>
              <a:rPr lang="en-US" altLang="en-US" sz="1400" dirty="0">
                <a:latin typeface="+mj-lt"/>
              </a:rPr>
              <a:t>&lt;A&gt; has no relationship to </a:t>
            </a:r>
            <a:r>
              <a:rPr lang="en-US" altLang="en-US" sz="1400" dirty="0" err="1">
                <a:latin typeface="+mj-lt"/>
              </a:rPr>
              <a:t>MyClass</a:t>
            </a:r>
            <a:r>
              <a:rPr lang="en-US" altLang="en-US" sz="1400" dirty="0">
                <a:latin typeface="+mj-lt"/>
              </a:rPr>
              <a:t>&lt;B&gt;, regardless of whether or not A and B are related. The common parent of </a:t>
            </a:r>
            <a:r>
              <a:rPr lang="en-US" altLang="en-US" sz="1400" dirty="0" err="1">
                <a:latin typeface="+mj-lt"/>
              </a:rPr>
              <a:t>MyClass</a:t>
            </a:r>
            <a:r>
              <a:rPr lang="en-US" altLang="en-US" sz="1400" dirty="0">
                <a:latin typeface="+mj-lt"/>
              </a:rPr>
              <a:t>&lt;A&gt; and </a:t>
            </a:r>
            <a:r>
              <a:rPr lang="en-US" altLang="en-US" sz="1400" dirty="0" err="1">
                <a:latin typeface="+mj-lt"/>
              </a:rPr>
              <a:t>MyClass</a:t>
            </a:r>
            <a:r>
              <a:rPr lang="en-US" altLang="en-US" sz="1400" dirty="0">
                <a:latin typeface="+mj-lt"/>
              </a:rPr>
              <a:t>&lt;B&gt; is Object. </a:t>
            </a: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smtClean="0">
              <a:latin typeface="+mj-lt"/>
            </a:endParaRPr>
          </a:p>
          <a:p>
            <a:pPr eaLnBrk="1" hangingPunct="1">
              <a:spcBef>
                <a:spcPts val="1000"/>
              </a:spcBef>
              <a:spcAft>
                <a:spcPts val="0"/>
              </a:spcAft>
            </a:pPr>
            <a:endParaRPr lang="en-US" altLang="en-US" sz="1400" dirty="0">
              <a:latin typeface="+mj-lt"/>
            </a:endParaRPr>
          </a:p>
        </p:txBody>
      </p:sp>
      <p:pic>
        <p:nvPicPr>
          <p:cNvPr id="5" name="Picture 4"/>
          <p:cNvPicPr>
            <a:picLocks noChangeAspect="1"/>
          </p:cNvPicPr>
          <p:nvPr/>
        </p:nvPicPr>
        <p:blipFill>
          <a:blip r:embed="rId2"/>
          <a:stretch>
            <a:fillRect/>
          </a:stretch>
        </p:blipFill>
        <p:spPr>
          <a:xfrm>
            <a:off x="2852640" y="2376710"/>
            <a:ext cx="5493980" cy="2479961"/>
          </a:xfrm>
          <a:prstGeom prst="rect">
            <a:avLst/>
          </a:prstGeom>
        </p:spPr>
      </p:pic>
    </p:spTree>
    <p:extLst>
      <p:ext uri="{BB962C8B-B14F-4D97-AF65-F5344CB8AC3E}">
        <p14:creationId xmlns:p14="http://schemas.microsoft.com/office/powerpoint/2010/main" val="3620758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1" y="115366"/>
            <a:ext cx="9404723" cy="333208"/>
          </a:xfrm>
        </p:spPr>
        <p:txBody>
          <a:bodyPr/>
          <a:lstStyle/>
          <a:p>
            <a:r>
              <a:rPr lang="en-GB" sz="2400" b="1" dirty="0"/>
              <a:t>Generic Classes and Subtyping</a:t>
            </a:r>
            <a:r>
              <a:rPr lang="en-GB" b="1" dirty="0"/>
              <a:t/>
            </a:r>
            <a:br>
              <a:rPr lang="en-GB" b="1" dirty="0"/>
            </a:br>
            <a:endParaRPr lang="en-GB" sz="2400" b="1" dirty="0"/>
          </a:p>
        </p:txBody>
      </p:sp>
      <p:sp>
        <p:nvSpPr>
          <p:cNvPr id="4" name="Rectangle 1"/>
          <p:cNvSpPr>
            <a:spLocks noGrp="1" noChangeArrowheads="1"/>
          </p:cNvSpPr>
          <p:nvPr>
            <p:ph idx="1"/>
          </p:nvPr>
        </p:nvSpPr>
        <p:spPr bwMode="auto">
          <a:xfrm>
            <a:off x="113451" y="521089"/>
            <a:ext cx="1100599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spcAft>
                <a:spcPts val="0"/>
              </a:spcAft>
            </a:pPr>
            <a:r>
              <a:rPr lang="en-US" altLang="en-US" sz="1400" dirty="0">
                <a:latin typeface="+mj-lt"/>
              </a:rPr>
              <a:t>You can subtype a generic class or interface by extending or implementing it. The relationship between the type parameters of one class or interface and the type parameters of another are determined by the extends and implements </a:t>
            </a:r>
            <a:r>
              <a:rPr lang="en-US" altLang="en-US" sz="1400" dirty="0" smtClean="0">
                <a:latin typeface="+mj-lt"/>
              </a:rPr>
              <a:t>clauses.</a:t>
            </a:r>
          </a:p>
          <a:p>
            <a:pPr lvl="0" eaLnBrk="1" hangingPunct="1">
              <a:spcBef>
                <a:spcPts val="1000"/>
              </a:spcBef>
              <a:spcAft>
                <a:spcPts val="0"/>
              </a:spcAft>
            </a:pPr>
            <a:r>
              <a:rPr lang="en-US" altLang="en-US" sz="1400" dirty="0">
                <a:latin typeface="+mj-lt"/>
              </a:rPr>
              <a:t>Using the Collections classes as an example, </a:t>
            </a:r>
            <a:r>
              <a:rPr lang="en-US" altLang="en-US" sz="1400" dirty="0" err="1">
                <a:latin typeface="+mj-lt"/>
              </a:rPr>
              <a:t>ArrayList</a:t>
            </a:r>
            <a:r>
              <a:rPr lang="en-US" altLang="en-US" sz="1400" dirty="0">
                <a:latin typeface="+mj-lt"/>
              </a:rPr>
              <a:t>&lt;E&gt; implements List&lt;E&gt;, and List&lt;E&gt; extends Collection&lt;E&gt;. So </a:t>
            </a:r>
            <a:r>
              <a:rPr lang="en-US" altLang="en-US" sz="1400" dirty="0" err="1">
                <a:latin typeface="+mj-lt"/>
              </a:rPr>
              <a:t>ArrayList</a:t>
            </a:r>
            <a:r>
              <a:rPr lang="en-US" altLang="en-US" sz="1400" dirty="0">
                <a:latin typeface="+mj-lt"/>
              </a:rPr>
              <a:t>&lt;String&gt; is a subtype of List&lt;String&gt;, which is a subtype of Collection&lt;String&gt;. So long as you do not vary the type argument, the subtyping relationship is preserved between the </a:t>
            </a:r>
            <a:r>
              <a:rPr lang="en-US" altLang="en-US" sz="1400" dirty="0" smtClean="0">
                <a:latin typeface="+mj-lt"/>
              </a:rPr>
              <a:t>types</a:t>
            </a:r>
          </a:p>
          <a:p>
            <a:pPr eaLnBrk="1" hangingPunct="1">
              <a:spcBef>
                <a:spcPts val="1000"/>
              </a:spcBef>
              <a:spcAft>
                <a:spcPts val="0"/>
              </a:spcAft>
            </a:pPr>
            <a:r>
              <a:rPr lang="en-US" altLang="en-US" sz="1400" dirty="0">
                <a:latin typeface="+mj-lt"/>
              </a:rPr>
              <a:t>Now imagine we want to define our own list interface, </a:t>
            </a:r>
            <a:r>
              <a:rPr lang="en-US" altLang="en-US" sz="1400" dirty="0" err="1">
                <a:latin typeface="+mj-lt"/>
              </a:rPr>
              <a:t>PayloadList</a:t>
            </a:r>
            <a:r>
              <a:rPr lang="en-US" altLang="en-US" sz="1400" dirty="0">
                <a:latin typeface="+mj-lt"/>
              </a:rPr>
              <a:t>, that associates an optional value of generic type P with each element. Its declaration might look like:</a:t>
            </a:r>
          </a:p>
          <a:p>
            <a:pPr lvl="1" eaLnBrk="1" hangingPunct="1">
              <a:spcBef>
                <a:spcPts val="1000"/>
              </a:spcBef>
              <a:spcAft>
                <a:spcPts val="0"/>
              </a:spcAft>
            </a:pPr>
            <a:r>
              <a:rPr lang="en-US" altLang="en-US" sz="1200" dirty="0">
                <a:latin typeface="+mj-lt"/>
              </a:rPr>
              <a:t>interface </a:t>
            </a:r>
            <a:r>
              <a:rPr lang="en-US" altLang="en-US" sz="1200" dirty="0" err="1">
                <a:latin typeface="+mj-lt"/>
              </a:rPr>
              <a:t>PayloadList</a:t>
            </a:r>
            <a:r>
              <a:rPr lang="en-US" altLang="en-US" sz="1200" dirty="0">
                <a:latin typeface="+mj-lt"/>
              </a:rPr>
              <a:t>&lt;E,P&gt; extends List&lt;E&gt; { </a:t>
            </a:r>
            <a:endParaRPr lang="en-US" altLang="en-US" sz="1200" dirty="0" smtClean="0">
              <a:latin typeface="+mj-lt"/>
            </a:endParaRPr>
          </a:p>
          <a:p>
            <a:pPr marL="857250" lvl="2" indent="0" eaLnBrk="1" hangingPunct="1">
              <a:spcBef>
                <a:spcPts val="1000"/>
              </a:spcBef>
              <a:spcAft>
                <a:spcPts val="0"/>
              </a:spcAft>
              <a:buNone/>
            </a:pPr>
            <a:r>
              <a:rPr lang="en-US" altLang="en-US" sz="1000" dirty="0" smtClean="0">
                <a:latin typeface="+mj-lt"/>
              </a:rPr>
              <a:t>void </a:t>
            </a:r>
            <a:r>
              <a:rPr lang="en-US" altLang="en-US" sz="1000" dirty="0" err="1">
                <a:latin typeface="+mj-lt"/>
              </a:rPr>
              <a:t>setPayload</a:t>
            </a:r>
            <a:r>
              <a:rPr lang="en-US" altLang="en-US" sz="1000" dirty="0">
                <a:latin typeface="+mj-lt"/>
              </a:rPr>
              <a:t>(</a:t>
            </a:r>
            <a:r>
              <a:rPr lang="en-US" altLang="en-US" sz="1000" dirty="0" err="1">
                <a:latin typeface="+mj-lt"/>
              </a:rPr>
              <a:t>int</a:t>
            </a:r>
            <a:r>
              <a:rPr lang="en-US" altLang="en-US" sz="1000" dirty="0">
                <a:latin typeface="+mj-lt"/>
              </a:rPr>
              <a:t> index, P </a:t>
            </a:r>
            <a:r>
              <a:rPr lang="en-US" altLang="en-US" sz="1000" dirty="0" err="1">
                <a:latin typeface="+mj-lt"/>
              </a:rPr>
              <a:t>val</a:t>
            </a:r>
            <a:r>
              <a:rPr lang="en-US" altLang="en-US" sz="1000" dirty="0">
                <a:latin typeface="+mj-lt"/>
              </a:rPr>
              <a:t>); ... } </a:t>
            </a:r>
          </a:p>
          <a:p>
            <a:pPr eaLnBrk="1" hangingPunct="1">
              <a:spcBef>
                <a:spcPts val="1000"/>
              </a:spcBef>
              <a:spcAft>
                <a:spcPts val="0"/>
              </a:spcAft>
            </a:pPr>
            <a:r>
              <a:rPr lang="en-US" altLang="en-US" sz="1400" dirty="0">
                <a:latin typeface="+mj-lt"/>
              </a:rPr>
              <a:t>The following parameterizations of </a:t>
            </a:r>
            <a:r>
              <a:rPr lang="en-US" altLang="en-US" sz="1400" dirty="0" err="1">
                <a:latin typeface="+mj-lt"/>
              </a:rPr>
              <a:t>PayloadList</a:t>
            </a:r>
            <a:r>
              <a:rPr lang="en-US" altLang="en-US" sz="1400" dirty="0">
                <a:latin typeface="+mj-lt"/>
              </a:rPr>
              <a:t> are subtypes of List&lt;String&gt;: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String,String</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String,Integer</a:t>
            </a:r>
            <a:r>
              <a:rPr lang="en-US" altLang="en-US" sz="1200" dirty="0">
                <a:latin typeface="+mj-lt"/>
              </a:rPr>
              <a:t>&gt;</a:t>
            </a:r>
          </a:p>
          <a:p>
            <a:pPr lvl="1" eaLnBrk="1" hangingPunct="1">
              <a:spcBef>
                <a:spcPts val="1000"/>
              </a:spcBef>
              <a:spcAft>
                <a:spcPts val="0"/>
              </a:spcAft>
            </a:pPr>
            <a:r>
              <a:rPr lang="en-US" altLang="en-US" sz="1200" dirty="0" err="1">
                <a:latin typeface="+mj-lt"/>
              </a:rPr>
              <a:t>PayloadList</a:t>
            </a:r>
            <a:r>
              <a:rPr lang="en-US" altLang="en-US" sz="1200" dirty="0">
                <a:latin typeface="+mj-lt"/>
              </a:rPr>
              <a:t>&lt;</a:t>
            </a:r>
            <a:r>
              <a:rPr lang="en-US" altLang="en-US" sz="1200" dirty="0" err="1">
                <a:latin typeface="+mj-lt"/>
              </a:rPr>
              <a:t>String,Exception</a:t>
            </a:r>
            <a:r>
              <a:rPr lang="en-US" altLang="en-US" sz="1200" dirty="0">
                <a:latin typeface="+mj-lt"/>
              </a:rPr>
              <a:t>&gt;</a:t>
            </a:r>
          </a:p>
          <a:p>
            <a:pPr eaLnBrk="1" hangingPunct="1">
              <a:spcBef>
                <a:spcPts val="1000"/>
              </a:spcBef>
              <a:spcAft>
                <a:spcPts val="0"/>
              </a:spcAft>
            </a:pPr>
            <a:endParaRPr lang="en-US" altLang="en-US" sz="1400" dirty="0">
              <a:latin typeface="+mj-lt"/>
            </a:endParaRPr>
          </a:p>
        </p:txBody>
      </p:sp>
      <p:pic>
        <p:nvPicPr>
          <p:cNvPr id="6" name="Picture 5"/>
          <p:cNvPicPr>
            <a:picLocks noChangeAspect="1"/>
          </p:cNvPicPr>
          <p:nvPr/>
        </p:nvPicPr>
        <p:blipFill>
          <a:blip r:embed="rId2"/>
          <a:stretch>
            <a:fillRect/>
          </a:stretch>
        </p:blipFill>
        <p:spPr>
          <a:xfrm>
            <a:off x="8720283" y="2422318"/>
            <a:ext cx="2221525" cy="1770119"/>
          </a:xfrm>
          <a:prstGeom prst="rect">
            <a:avLst/>
          </a:prstGeom>
        </p:spPr>
      </p:pic>
      <p:pic>
        <p:nvPicPr>
          <p:cNvPr id="8" name="Picture 7"/>
          <p:cNvPicPr>
            <a:picLocks noChangeAspect="1"/>
          </p:cNvPicPr>
          <p:nvPr/>
        </p:nvPicPr>
        <p:blipFill>
          <a:blip r:embed="rId3"/>
          <a:stretch>
            <a:fillRect/>
          </a:stretch>
        </p:blipFill>
        <p:spPr>
          <a:xfrm>
            <a:off x="2236218" y="4494361"/>
            <a:ext cx="6821518" cy="2216989"/>
          </a:xfrm>
          <a:prstGeom prst="rect">
            <a:avLst/>
          </a:prstGeom>
        </p:spPr>
      </p:pic>
    </p:spTree>
    <p:extLst>
      <p:ext uri="{BB962C8B-B14F-4D97-AF65-F5344CB8AC3E}">
        <p14:creationId xmlns:p14="http://schemas.microsoft.com/office/powerpoint/2010/main" val="2527852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849871"/>
          </a:xfrm>
        </p:spPr>
        <p:txBody>
          <a:bodyPr/>
          <a:lstStyle/>
          <a:p>
            <a:r>
              <a:rPr lang="en-GB" sz="3600" b="1" dirty="0"/>
              <a:t>Type Inference</a:t>
            </a:r>
            <a:r>
              <a:rPr lang="en-GB" b="1" dirty="0"/>
              <a:t/>
            </a:r>
            <a:br>
              <a:rPr lang="en-GB" b="1" dirty="0"/>
            </a:br>
            <a:endParaRPr lang="en-GB" dirty="0"/>
          </a:p>
        </p:txBody>
      </p:sp>
      <p:sp>
        <p:nvSpPr>
          <p:cNvPr id="3" name="Content Placeholder 2"/>
          <p:cNvSpPr>
            <a:spLocks noGrp="1"/>
          </p:cNvSpPr>
          <p:nvPr>
            <p:ph idx="1"/>
          </p:nvPr>
        </p:nvSpPr>
        <p:spPr>
          <a:xfrm>
            <a:off x="223417" y="1213450"/>
            <a:ext cx="11231592" cy="5644550"/>
          </a:xfrm>
        </p:spPr>
        <p:txBody>
          <a:bodyPr>
            <a:normAutofit/>
          </a:bodyPr>
          <a:lstStyle/>
          <a:p>
            <a:r>
              <a:rPr lang="en-IN" sz="1400" dirty="0"/>
              <a:t>Type inference is a Java compiler's ability to look at each method invocation and corresponding declaration to determine the type argument (or arguments) that make the invocation applicable</a:t>
            </a:r>
            <a:r>
              <a:rPr lang="en-IN" sz="1400" dirty="0" smtClean="0"/>
              <a:t>.</a:t>
            </a:r>
          </a:p>
          <a:p>
            <a:r>
              <a:rPr lang="en-IN" sz="1400" dirty="0" smtClean="0"/>
              <a:t> </a:t>
            </a:r>
            <a:r>
              <a:rPr lang="en-IN" sz="1400" dirty="0"/>
              <a:t>The inference algorithm determines the types of the arguments and, if available, the type that the result is being assigned, or returned. Finally, the inference algorithm tries to find the most specific type that works with all of the arguments.</a:t>
            </a:r>
          </a:p>
          <a:p>
            <a:r>
              <a:rPr lang="en-IN" sz="1400" dirty="0"/>
              <a:t>To illustrate this last point, in the following example, inference determines that the second argument being passed to the pick method is of type Serializable</a:t>
            </a:r>
            <a:r>
              <a:rPr lang="en-IN" sz="1400" dirty="0" smtClean="0"/>
              <a:t>:</a:t>
            </a:r>
            <a:endParaRPr lang="en-IN" sz="1400" dirty="0"/>
          </a:p>
          <a:p>
            <a:pPr lvl="1"/>
            <a:r>
              <a:rPr lang="en-IN" sz="1200" dirty="0"/>
              <a:t>static &lt;T&gt; T pick(T a1, T a2) { return a2; }</a:t>
            </a:r>
          </a:p>
          <a:p>
            <a:pPr lvl="1"/>
            <a:r>
              <a:rPr lang="en-IN" sz="1200" dirty="0"/>
              <a:t>Serializable s = pick("d", new </a:t>
            </a:r>
            <a:r>
              <a:rPr lang="en-IN" sz="1200" dirty="0" err="1"/>
              <a:t>ArrayList</a:t>
            </a:r>
            <a:r>
              <a:rPr lang="en-IN" sz="1200" dirty="0"/>
              <a:t>&lt;String</a:t>
            </a:r>
            <a:r>
              <a:rPr lang="en-IN" sz="1200" dirty="0" smtClean="0"/>
              <a:t>&gt;());</a:t>
            </a:r>
          </a:p>
          <a:p>
            <a:endParaRPr lang="en-GB" sz="1400" dirty="0"/>
          </a:p>
        </p:txBody>
      </p:sp>
    </p:spTree>
    <p:extLst>
      <p:ext uri="{BB962C8B-B14F-4D97-AF65-F5344CB8AC3E}">
        <p14:creationId xmlns:p14="http://schemas.microsoft.com/office/powerpoint/2010/main" val="1283897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7" y="81782"/>
            <a:ext cx="9404723" cy="392671"/>
          </a:xfrm>
        </p:spPr>
        <p:txBody>
          <a:bodyPr/>
          <a:lstStyle/>
          <a:p>
            <a:r>
              <a:rPr lang="en-GB" sz="2000" b="1" dirty="0"/>
              <a:t>Type </a:t>
            </a:r>
            <a:r>
              <a:rPr lang="en-GB" sz="2000" b="1" dirty="0" smtClean="0"/>
              <a:t>Inference &amp; Generic Methods</a:t>
            </a:r>
            <a:r>
              <a:rPr lang="en-GB" b="1" dirty="0"/>
              <a:t/>
            </a:r>
            <a:br>
              <a:rPr lang="en-GB" b="1" dirty="0"/>
            </a:br>
            <a:endParaRPr lang="en-GB" dirty="0"/>
          </a:p>
        </p:txBody>
      </p:sp>
      <p:sp>
        <p:nvSpPr>
          <p:cNvPr id="3" name="Content Placeholder 2"/>
          <p:cNvSpPr>
            <a:spLocks noGrp="1"/>
          </p:cNvSpPr>
          <p:nvPr>
            <p:ph idx="1"/>
          </p:nvPr>
        </p:nvSpPr>
        <p:spPr>
          <a:xfrm>
            <a:off x="0" y="474452"/>
            <a:ext cx="11930332" cy="5495027"/>
          </a:xfrm>
        </p:spPr>
        <p:txBody>
          <a:bodyPr>
            <a:normAutofit fontScale="85000" lnSpcReduction="10000"/>
          </a:bodyPr>
          <a:lstStyle/>
          <a:p>
            <a:r>
              <a:rPr lang="en-IN" sz="1400" dirty="0"/>
              <a:t>Type inference, enables you to invoke a generic method as you would invoke an ordinary method, without specifying a type between angle brackets</a:t>
            </a:r>
            <a:r>
              <a:rPr lang="en-IN" sz="1400" dirty="0" smtClean="0"/>
              <a:t>.</a:t>
            </a:r>
          </a:p>
          <a:p>
            <a:endParaRPr lang="en-IN" sz="1400" dirty="0" smtClean="0"/>
          </a:p>
          <a:p>
            <a:pPr lvl="0" fontAlgn="base"/>
            <a:r>
              <a:rPr lang="en-US" altLang="en-US" sz="1400" dirty="0"/>
              <a:t>The following is the output from this example:</a:t>
            </a:r>
          </a:p>
          <a:p>
            <a:pPr lvl="1" fontAlgn="base"/>
            <a:r>
              <a:rPr lang="en-US" altLang="en-US" sz="1200" dirty="0"/>
              <a:t>Box #0 contains [10</a:t>
            </a:r>
            <a:r>
              <a:rPr lang="en-US" altLang="en-US" sz="1200" dirty="0" smtClean="0"/>
              <a:t>]</a:t>
            </a:r>
          </a:p>
          <a:p>
            <a:pPr lvl="1" fontAlgn="base"/>
            <a:r>
              <a:rPr lang="en-US" altLang="en-US" sz="1200" dirty="0" smtClean="0"/>
              <a:t> </a:t>
            </a:r>
            <a:r>
              <a:rPr lang="en-US" altLang="en-US" sz="1200" dirty="0"/>
              <a:t>Box #1 contains [20] </a:t>
            </a:r>
            <a:endParaRPr lang="en-US" altLang="en-US" sz="1200" dirty="0" smtClean="0"/>
          </a:p>
          <a:p>
            <a:pPr lvl="1" fontAlgn="base"/>
            <a:r>
              <a:rPr lang="en-US" altLang="en-US" sz="1200" dirty="0" smtClean="0"/>
              <a:t>Box </a:t>
            </a:r>
            <a:r>
              <a:rPr lang="en-US" altLang="en-US" sz="1200" dirty="0"/>
              <a:t>#2 contains [30]</a:t>
            </a:r>
          </a:p>
          <a:p>
            <a:r>
              <a:rPr lang="en-US" altLang="en-US" sz="1400" dirty="0"/>
              <a:t>The generic method </a:t>
            </a:r>
            <a:r>
              <a:rPr lang="en-US" altLang="en-US" sz="1400" dirty="0" err="1"/>
              <a:t>addBox</a:t>
            </a:r>
            <a:r>
              <a:rPr lang="en-US" altLang="en-US" sz="1400" dirty="0"/>
              <a:t> defines one type parameter named U. </a:t>
            </a:r>
          </a:p>
          <a:p>
            <a:r>
              <a:rPr lang="en-US" altLang="en-US" sz="1400" dirty="0"/>
              <a:t>Generally, a Java compiler can infer the type parameters of a generic method call. </a:t>
            </a:r>
          </a:p>
          <a:p>
            <a:r>
              <a:rPr lang="en-US" altLang="en-US" sz="1400" dirty="0"/>
              <a:t>Consequently, in most cases, you do not have to specify them. </a:t>
            </a:r>
            <a:endParaRPr lang="en-US" altLang="en-US" sz="1400" dirty="0" smtClean="0"/>
          </a:p>
          <a:p>
            <a:endParaRPr lang="en-US" altLang="en-US" sz="1400" dirty="0"/>
          </a:p>
          <a:p>
            <a:endParaRPr lang="en-US" altLang="en-US" sz="1400" dirty="0"/>
          </a:p>
          <a:p>
            <a:r>
              <a:rPr lang="en-IN" b="1" u="sng" dirty="0" smtClean="0"/>
              <a:t>Type Witness</a:t>
            </a:r>
          </a:p>
          <a:p>
            <a:r>
              <a:rPr lang="en-US" altLang="en-US" sz="1400" dirty="0"/>
              <a:t>To invoke the generic method </a:t>
            </a:r>
            <a:r>
              <a:rPr lang="en-US" altLang="en-US" sz="1400" dirty="0" err="1"/>
              <a:t>addBox</a:t>
            </a:r>
            <a:r>
              <a:rPr lang="en-US" altLang="en-US" sz="1400" dirty="0"/>
              <a:t>, you can specify the</a:t>
            </a:r>
          </a:p>
          <a:p>
            <a:pPr marL="0" indent="0">
              <a:buNone/>
            </a:pPr>
            <a:r>
              <a:rPr lang="en-US" altLang="en-US" sz="1400" dirty="0"/>
              <a:t>    </a:t>
            </a:r>
            <a:r>
              <a:rPr lang="en-US" altLang="en-US" sz="1400" dirty="0" smtClean="0"/>
              <a:t>     type </a:t>
            </a:r>
            <a:r>
              <a:rPr lang="en-US" altLang="en-US" sz="1400" dirty="0"/>
              <a:t>parameter with something called a  type witness as follows: </a:t>
            </a:r>
            <a:endParaRPr lang="en-US" altLang="en-US" sz="1400" dirty="0" smtClean="0"/>
          </a:p>
          <a:p>
            <a:pPr lvl="1"/>
            <a:r>
              <a:rPr lang="en-US" altLang="en-US" sz="1200" dirty="0" err="1"/>
              <a:t>BoxDemo</a:t>
            </a:r>
            <a:r>
              <a:rPr lang="en-US" altLang="en-US" sz="1200" dirty="0"/>
              <a:t>.&lt;Integer&gt;</a:t>
            </a:r>
            <a:r>
              <a:rPr lang="en-US" altLang="en-US" sz="1200" dirty="0" err="1"/>
              <a:t>addBox</a:t>
            </a:r>
            <a:r>
              <a:rPr lang="en-US" altLang="en-US" sz="1200" dirty="0"/>
              <a:t>(</a:t>
            </a:r>
            <a:r>
              <a:rPr lang="en-US" altLang="en-US" sz="1200" dirty="0" err="1"/>
              <a:t>Integer.valueOf</a:t>
            </a:r>
            <a:r>
              <a:rPr lang="en-US" altLang="en-US" sz="1200" dirty="0"/>
              <a:t>(10), </a:t>
            </a:r>
            <a:r>
              <a:rPr lang="en-US" altLang="en-US" sz="1200" dirty="0" err="1"/>
              <a:t>listOfIntegerBoxes</a:t>
            </a:r>
            <a:r>
              <a:rPr lang="en-US" altLang="en-US" sz="1200" dirty="0"/>
              <a:t>);</a:t>
            </a:r>
          </a:p>
          <a:p>
            <a:r>
              <a:rPr lang="en-US" altLang="en-US" sz="1400" dirty="0"/>
              <a:t>Alternatively, if you omit the type witness,</a:t>
            </a:r>
          </a:p>
          <a:p>
            <a:r>
              <a:rPr lang="en-US" altLang="en-US" sz="1400" dirty="0" smtClean="0"/>
              <a:t>A </a:t>
            </a:r>
            <a:r>
              <a:rPr lang="en-US" altLang="en-US" sz="1400" dirty="0"/>
              <a:t>Java compiler automatically infers (from the method's arguments) </a:t>
            </a:r>
            <a:r>
              <a:rPr lang="en-US" altLang="en-US" sz="1400" dirty="0" smtClean="0"/>
              <a:t>that </a:t>
            </a:r>
            <a:r>
              <a:rPr lang="en-US" altLang="en-US" sz="1400" dirty="0"/>
              <a:t>the type </a:t>
            </a:r>
            <a:r>
              <a:rPr lang="en-US" altLang="en-US" sz="1400" dirty="0" smtClean="0"/>
              <a:t>parameter </a:t>
            </a:r>
          </a:p>
          <a:p>
            <a:pPr marL="0" indent="0">
              <a:buNone/>
            </a:pPr>
            <a:r>
              <a:rPr lang="en-US" altLang="en-US" sz="1400" dirty="0"/>
              <a:t> </a:t>
            </a:r>
            <a:r>
              <a:rPr lang="en-US" altLang="en-US" sz="1400" dirty="0" smtClean="0"/>
              <a:t>       is </a:t>
            </a:r>
            <a:r>
              <a:rPr lang="en-US" altLang="en-US" sz="1400" dirty="0"/>
              <a:t>Integer</a:t>
            </a:r>
            <a:r>
              <a:rPr lang="en-US" altLang="en-US" sz="1400" dirty="0" smtClean="0"/>
              <a:t>:</a:t>
            </a:r>
            <a:endParaRPr lang="en-US" altLang="en-US" sz="1400" dirty="0"/>
          </a:p>
          <a:p>
            <a:pPr lvl="1"/>
            <a:r>
              <a:rPr lang="en-US" altLang="en-US" sz="1200" dirty="0" err="1"/>
              <a:t>BoxDemo.addBox</a:t>
            </a:r>
            <a:r>
              <a:rPr lang="en-US" altLang="en-US" sz="1200" dirty="0"/>
              <a:t>(</a:t>
            </a:r>
            <a:r>
              <a:rPr lang="en-US" altLang="en-US" sz="1200" dirty="0" err="1"/>
              <a:t>Integer.valueOf</a:t>
            </a:r>
            <a:r>
              <a:rPr lang="en-US" altLang="en-US" sz="1200" dirty="0"/>
              <a:t>(20), </a:t>
            </a:r>
            <a:r>
              <a:rPr lang="en-US" altLang="en-US" sz="1200" dirty="0" err="1"/>
              <a:t>listOfIntegerBoxes</a:t>
            </a:r>
            <a:r>
              <a:rPr lang="en-US" altLang="en-US" sz="1200" dirty="0"/>
              <a:t>);</a:t>
            </a:r>
          </a:p>
          <a:p>
            <a:endParaRPr lang="en-IN" b="1" u="sng" dirty="0"/>
          </a:p>
          <a:p>
            <a:endParaRPr lang="en-GB" sz="1400" dirty="0"/>
          </a:p>
        </p:txBody>
      </p:sp>
      <p:pic>
        <p:nvPicPr>
          <p:cNvPr id="4" name="Picture 3"/>
          <p:cNvPicPr>
            <a:picLocks noChangeAspect="1"/>
          </p:cNvPicPr>
          <p:nvPr/>
        </p:nvPicPr>
        <p:blipFill>
          <a:blip r:embed="rId2"/>
          <a:stretch>
            <a:fillRect/>
          </a:stretch>
        </p:blipFill>
        <p:spPr>
          <a:xfrm>
            <a:off x="7686135" y="1194019"/>
            <a:ext cx="4394105" cy="5603595"/>
          </a:xfrm>
          <a:prstGeom prst="rect">
            <a:avLst/>
          </a:prstGeom>
        </p:spPr>
      </p:pic>
    </p:spTree>
    <p:extLst>
      <p:ext uri="{BB962C8B-B14F-4D97-AF65-F5344CB8AC3E}">
        <p14:creationId xmlns:p14="http://schemas.microsoft.com/office/powerpoint/2010/main" val="311515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444652" y="2575784"/>
            <a:ext cx="4377514" cy="1375608"/>
          </a:xfrm>
        </p:spPr>
        <p:txBody>
          <a:bodyPr anchor="ctr">
            <a:normAutofit/>
          </a:bodyPr>
          <a:lstStyle/>
          <a:p>
            <a:r>
              <a:rPr lang="en-US" dirty="0" smtClean="0">
                <a:solidFill>
                  <a:schemeClr val="bg1"/>
                </a:solidFill>
              </a:rPr>
              <a:t>Problem Illustration</a:t>
            </a:r>
            <a:endParaRPr lang="en-IN" dirty="0">
              <a:solidFill>
                <a:schemeClr val="bg1"/>
              </a:solidFill>
            </a:endParaRPr>
          </a:p>
        </p:txBody>
      </p:sp>
      <p:pic>
        <p:nvPicPr>
          <p:cNvPr id="5" name="Picture 4"/>
          <p:cNvPicPr>
            <a:picLocks noChangeAspect="1"/>
          </p:cNvPicPr>
          <p:nvPr/>
        </p:nvPicPr>
        <p:blipFill>
          <a:blip r:embed="rId3"/>
          <a:stretch>
            <a:fillRect/>
          </a:stretch>
        </p:blipFill>
        <p:spPr>
          <a:xfrm>
            <a:off x="0" y="0"/>
            <a:ext cx="6408673" cy="6858000"/>
          </a:xfrm>
          <a:prstGeom prst="rect">
            <a:avLst/>
          </a:prstGeom>
        </p:spPr>
      </p:pic>
      <p:sp>
        <p:nvSpPr>
          <p:cNvPr id="6" name="TextBox 5"/>
          <p:cNvSpPr txBox="1"/>
          <p:nvPr/>
        </p:nvSpPr>
        <p:spPr>
          <a:xfrm>
            <a:off x="6408673" y="1536174"/>
            <a:ext cx="6011857" cy="3785652"/>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Consider the code on the right.</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 have created an overloaded method to add two numbers.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The methods effectively have the same code , but I still have to make multiple methods because of different parameter types.</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To add capability of adding other number types like floats, I would need to create more methods but the implementation logic remains same.</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It is not possible to create methods for all the possible types, even if we do write it for all possible types the code will be a bunch of clutter.</a:t>
            </a:r>
          </a:p>
          <a:p>
            <a:pPr marL="285750" indent="-285750">
              <a:buFont typeface="Wingdings" panose="05000000000000000000" pitchFamily="2" charset="2"/>
              <a:buChar char="Ø"/>
            </a:pPr>
            <a:r>
              <a:rPr lang="en-IN" sz="1600" dirty="0" smtClean="0">
                <a:latin typeface="Verdana" panose="020B0604030504040204" pitchFamily="34" charset="0"/>
                <a:ea typeface="Verdana" panose="020B0604030504040204" pitchFamily="34" charset="0"/>
              </a:rPr>
              <a:t>We need a better way to reuse code with same logic but different input types.</a:t>
            </a:r>
          </a:p>
          <a:p>
            <a:pPr marL="285750" indent="-285750">
              <a:buFont typeface="Wingdings" panose="05000000000000000000" pitchFamily="2" charset="2"/>
              <a:buChar char="Ø"/>
            </a:pPr>
            <a:endParaRPr lang="en-GB"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1938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1" y="90408"/>
            <a:ext cx="9404723" cy="470308"/>
          </a:xfrm>
        </p:spPr>
        <p:txBody>
          <a:bodyPr/>
          <a:lstStyle/>
          <a:p>
            <a:r>
              <a:rPr lang="en-IN" sz="2000" b="1" dirty="0"/>
              <a:t>Type Inference and Instantiation of Generic Classes</a:t>
            </a:r>
            <a:r>
              <a:rPr lang="en-IN" b="1" dirty="0"/>
              <a:t/>
            </a:r>
            <a:br>
              <a:rPr lang="en-IN" b="1" dirty="0"/>
            </a:br>
            <a:endParaRPr lang="en-GB" dirty="0"/>
          </a:p>
        </p:txBody>
      </p:sp>
      <p:sp>
        <p:nvSpPr>
          <p:cNvPr id="3" name="Content Placeholder 2"/>
          <p:cNvSpPr>
            <a:spLocks noGrp="1"/>
          </p:cNvSpPr>
          <p:nvPr>
            <p:ph idx="1"/>
          </p:nvPr>
        </p:nvSpPr>
        <p:spPr>
          <a:xfrm>
            <a:off x="0" y="560716"/>
            <a:ext cx="11430000" cy="5618671"/>
          </a:xfrm>
        </p:spPr>
        <p:txBody>
          <a:bodyPr>
            <a:normAutofit fontScale="85000" lnSpcReduction="20000"/>
          </a:bodyPr>
          <a:lstStyle/>
          <a:p>
            <a:r>
              <a:rPr lang="en-IN" dirty="0"/>
              <a:t>You can replace the type arguments required to invoke the constructor of a generic class with an empty set of type parameters (&lt;&gt;) as long as the compiler can infer the type arguments from the context. </a:t>
            </a:r>
          </a:p>
          <a:p>
            <a:r>
              <a:rPr lang="en-IN" dirty="0"/>
              <a:t>This pair of angle brackets is informally called the diamond.</a:t>
            </a:r>
          </a:p>
          <a:p>
            <a:endParaRPr lang="en-IN" dirty="0"/>
          </a:p>
          <a:p>
            <a:r>
              <a:rPr lang="en-IN" dirty="0"/>
              <a:t>For example, consider the following variable declaration:</a:t>
            </a:r>
          </a:p>
          <a:p>
            <a:endParaRPr lang="en-IN" dirty="0"/>
          </a:p>
          <a:p>
            <a:pPr lvl="1"/>
            <a:r>
              <a:rPr lang="en-IN" dirty="0"/>
              <a:t>Map&lt;String, List&lt;String&gt;&gt; </a:t>
            </a:r>
            <a:r>
              <a:rPr lang="en-IN" dirty="0" err="1"/>
              <a:t>myMap</a:t>
            </a:r>
            <a:r>
              <a:rPr lang="en-IN" dirty="0"/>
              <a:t> = new </a:t>
            </a:r>
            <a:r>
              <a:rPr lang="en-IN" dirty="0" err="1"/>
              <a:t>HashMap</a:t>
            </a:r>
            <a:r>
              <a:rPr lang="en-IN" dirty="0"/>
              <a:t>&lt;String, List&lt;String&gt;&gt;();</a:t>
            </a:r>
          </a:p>
          <a:p>
            <a:endParaRPr lang="en-IN" dirty="0"/>
          </a:p>
          <a:p>
            <a:r>
              <a:rPr lang="en-IN" dirty="0"/>
              <a:t>You can substitute the parameterized type of the constructor with an empty set of type parameters (&lt;&gt;):</a:t>
            </a:r>
          </a:p>
          <a:p>
            <a:endParaRPr lang="en-IN" dirty="0"/>
          </a:p>
          <a:p>
            <a:pPr lvl="1"/>
            <a:r>
              <a:rPr lang="en-IN" dirty="0"/>
              <a:t>Map&lt;String, List&lt;String&gt;&gt; </a:t>
            </a:r>
            <a:r>
              <a:rPr lang="en-IN" dirty="0" err="1"/>
              <a:t>myMap</a:t>
            </a:r>
            <a:r>
              <a:rPr lang="en-IN" dirty="0"/>
              <a:t> = new </a:t>
            </a:r>
            <a:r>
              <a:rPr lang="en-IN" dirty="0" err="1"/>
              <a:t>HashMap</a:t>
            </a:r>
            <a:r>
              <a:rPr lang="en-IN" dirty="0"/>
              <a:t>&lt;&gt;();</a:t>
            </a:r>
          </a:p>
          <a:p>
            <a:r>
              <a:rPr lang="en-IN" dirty="0"/>
              <a:t>Note that to take advantage of type inference during generic class instantiation, you must use the diamond.</a:t>
            </a:r>
          </a:p>
          <a:p>
            <a:r>
              <a:rPr lang="en-IN" dirty="0"/>
              <a:t> In the following example, the compiler generates an unchecked conversion warning because the </a:t>
            </a:r>
            <a:r>
              <a:rPr lang="en-IN" dirty="0" err="1"/>
              <a:t>HashMap</a:t>
            </a:r>
            <a:r>
              <a:rPr lang="en-IN" dirty="0"/>
              <a:t>() constructor refers to the </a:t>
            </a:r>
            <a:r>
              <a:rPr lang="en-IN" dirty="0" err="1"/>
              <a:t>HashMap</a:t>
            </a:r>
            <a:r>
              <a:rPr lang="en-IN" dirty="0"/>
              <a:t> raw type, not the Map&lt;String, List&lt;String&gt;&gt; type:</a:t>
            </a:r>
          </a:p>
          <a:p>
            <a:endParaRPr lang="en-IN" dirty="0"/>
          </a:p>
          <a:p>
            <a:pPr lvl="1"/>
            <a:r>
              <a:rPr lang="en-IN" dirty="0"/>
              <a:t>Map&lt;String, List&lt;String&gt;&gt; </a:t>
            </a:r>
            <a:r>
              <a:rPr lang="en-IN" dirty="0" err="1"/>
              <a:t>myMap</a:t>
            </a:r>
            <a:r>
              <a:rPr lang="en-IN" dirty="0"/>
              <a:t> = new </a:t>
            </a:r>
            <a:r>
              <a:rPr lang="en-IN" dirty="0" err="1"/>
              <a:t>HashMap</a:t>
            </a:r>
            <a:r>
              <a:rPr lang="en-IN" dirty="0"/>
              <a:t>(); // unchecked conversion warning</a:t>
            </a:r>
            <a:endParaRPr lang="en-GB" dirty="0"/>
          </a:p>
        </p:txBody>
      </p:sp>
    </p:spTree>
    <p:extLst>
      <p:ext uri="{BB962C8B-B14F-4D97-AF65-F5344CB8AC3E}">
        <p14:creationId xmlns:p14="http://schemas.microsoft.com/office/powerpoint/2010/main" val="3705915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a:t>Type Inference and Generic Constructors of Generic and Non-Generic Classes</a:t>
            </a:r>
            <a:r>
              <a:rPr lang="en-IN" b="1" dirty="0"/>
              <a:t/>
            </a:r>
            <a:br>
              <a:rPr lang="en-IN" b="1" dirty="0"/>
            </a:br>
            <a:endParaRPr lang="en-GB" dirty="0"/>
          </a:p>
        </p:txBody>
      </p:sp>
      <p:sp>
        <p:nvSpPr>
          <p:cNvPr id="3" name="Content Placeholder 2"/>
          <p:cNvSpPr>
            <a:spLocks noGrp="1"/>
          </p:cNvSpPr>
          <p:nvPr>
            <p:ph idx="1"/>
          </p:nvPr>
        </p:nvSpPr>
        <p:spPr>
          <a:xfrm>
            <a:off x="267419" y="560718"/>
            <a:ext cx="11153955" cy="6119002"/>
          </a:xfrm>
        </p:spPr>
        <p:txBody>
          <a:bodyPr>
            <a:normAutofit fontScale="70000" lnSpcReduction="20000"/>
          </a:bodyPr>
          <a:lstStyle/>
          <a:p>
            <a:r>
              <a:rPr lang="en-IN" dirty="0"/>
              <a:t>constructors can be generic (in other words, declare their own formal type parameters) in both generic and non-generic classes. Consider the following example:</a:t>
            </a:r>
          </a:p>
          <a:p>
            <a:pPr lvl="1"/>
            <a:r>
              <a:rPr lang="en-IN" dirty="0" smtClean="0"/>
              <a:t>class </a:t>
            </a:r>
            <a:r>
              <a:rPr lang="en-IN" dirty="0" err="1"/>
              <a:t>MyClass</a:t>
            </a:r>
            <a:r>
              <a:rPr lang="en-IN" dirty="0"/>
              <a:t>&lt;X&gt; {</a:t>
            </a:r>
          </a:p>
          <a:p>
            <a:pPr marL="857250" lvl="2" indent="0">
              <a:buNone/>
            </a:pPr>
            <a:r>
              <a:rPr lang="en-IN" dirty="0"/>
              <a:t>  &lt;T&gt; </a:t>
            </a:r>
            <a:r>
              <a:rPr lang="en-IN" dirty="0" err="1"/>
              <a:t>MyClass</a:t>
            </a:r>
            <a:r>
              <a:rPr lang="en-IN" dirty="0"/>
              <a:t>(T 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Consider the following instantiation of the class </a:t>
            </a:r>
            <a:r>
              <a:rPr lang="en-IN" dirty="0" err="1"/>
              <a:t>MyClass</a:t>
            </a:r>
            <a:r>
              <a:rPr lang="en-IN" dirty="0" smtClean="0"/>
              <a:t>:</a:t>
            </a:r>
            <a:endParaRPr lang="en-IN" dirty="0"/>
          </a:p>
          <a:p>
            <a:pPr lvl="1"/>
            <a:r>
              <a:rPr lang="en-IN" dirty="0"/>
              <a:t>new </a:t>
            </a:r>
            <a:r>
              <a:rPr lang="en-IN" dirty="0" err="1"/>
              <a:t>MyClass</a:t>
            </a:r>
            <a:r>
              <a:rPr lang="en-IN" dirty="0"/>
              <a:t>&lt;Integer&gt;("")</a:t>
            </a:r>
          </a:p>
          <a:p>
            <a:r>
              <a:rPr lang="en-IN" dirty="0"/>
              <a:t>This statement creates an instance of the parameterized type </a:t>
            </a:r>
            <a:r>
              <a:rPr lang="en-IN" dirty="0" err="1"/>
              <a:t>MyClass</a:t>
            </a:r>
            <a:r>
              <a:rPr lang="en-IN" dirty="0"/>
              <a:t>&lt;Integer&gt;; the statement explicitly specifies the type Integer for the formal type parameter, X, of the generic class </a:t>
            </a:r>
            <a:r>
              <a:rPr lang="en-IN" dirty="0" err="1"/>
              <a:t>MyClass</a:t>
            </a:r>
            <a:r>
              <a:rPr lang="en-IN" dirty="0"/>
              <a:t>&lt;X&gt;. Note that the constructor for this generic class contains a formal type parameter, T. The compiler infers the type String for the formal type parameter, T, of the constructor of this generic class (because the actual parameter of this constructor is a String object).</a:t>
            </a:r>
          </a:p>
          <a:p>
            <a:endParaRPr lang="en-IN" dirty="0"/>
          </a:p>
          <a:p>
            <a:r>
              <a:rPr lang="en-IN" dirty="0"/>
              <a:t>Compilers from releases prior to Java SE 7 are able to infer the actual type parameters of generic constructors, similar to generic methods. However, compilers in Java SE 7 and later can infer the actual type parameters of the generic class being instantiated if you use the diamond (&lt;&gt;). Consider the following example:</a:t>
            </a:r>
          </a:p>
          <a:p>
            <a:endParaRPr lang="en-IN" dirty="0"/>
          </a:p>
          <a:p>
            <a:pPr lvl="1"/>
            <a:r>
              <a:rPr lang="en-IN" dirty="0" err="1"/>
              <a:t>MyClass</a:t>
            </a:r>
            <a:r>
              <a:rPr lang="en-IN" dirty="0"/>
              <a:t>&lt;Integer&gt; </a:t>
            </a:r>
            <a:r>
              <a:rPr lang="en-IN" dirty="0" err="1"/>
              <a:t>myObject</a:t>
            </a:r>
            <a:r>
              <a:rPr lang="en-IN" dirty="0"/>
              <a:t> = new </a:t>
            </a:r>
            <a:r>
              <a:rPr lang="en-IN" dirty="0" err="1"/>
              <a:t>MyClass</a:t>
            </a:r>
            <a:r>
              <a:rPr lang="en-IN" dirty="0"/>
              <a:t>&lt;&gt;("");</a:t>
            </a:r>
          </a:p>
          <a:p>
            <a:r>
              <a:rPr lang="en-IN" dirty="0"/>
              <a:t>In this example, the compiler infers the type Integer for the formal type parameter, X, of the generic class </a:t>
            </a:r>
            <a:r>
              <a:rPr lang="en-IN" dirty="0" err="1"/>
              <a:t>MyClass</a:t>
            </a:r>
            <a:r>
              <a:rPr lang="en-IN" dirty="0"/>
              <a:t>&lt;X&gt;. It infers the type String for the formal type parameter, T, of the constructor of this generic class.</a:t>
            </a:r>
          </a:p>
          <a:p>
            <a:endParaRPr lang="en-IN" dirty="0"/>
          </a:p>
          <a:p>
            <a:r>
              <a:rPr lang="en-IN" dirty="0" smtClean="0"/>
              <a:t> </a:t>
            </a:r>
            <a:r>
              <a:rPr lang="en-IN" dirty="0"/>
              <a:t>It is important to note that the inference algorithm uses only invocation arguments, target types, and possibly an obvious expected return type to infer types. The inference algorithm does not use results from later in the program.</a:t>
            </a:r>
            <a:endParaRPr lang="en-GB" dirty="0"/>
          </a:p>
        </p:txBody>
      </p:sp>
    </p:spTree>
    <p:extLst>
      <p:ext uri="{BB962C8B-B14F-4D97-AF65-F5344CB8AC3E}">
        <p14:creationId xmlns:p14="http://schemas.microsoft.com/office/powerpoint/2010/main" val="2073268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8" y="81782"/>
            <a:ext cx="9852426" cy="478935"/>
          </a:xfrm>
        </p:spPr>
        <p:txBody>
          <a:bodyPr/>
          <a:lstStyle/>
          <a:p>
            <a:r>
              <a:rPr lang="en-IN" sz="2000" b="1" dirty="0" smtClean="0"/>
              <a:t>Target Types</a:t>
            </a:r>
            <a:endParaRPr lang="en-GB" dirty="0"/>
          </a:p>
        </p:txBody>
      </p:sp>
      <p:sp>
        <p:nvSpPr>
          <p:cNvPr id="3" name="Content Placeholder 2"/>
          <p:cNvSpPr>
            <a:spLocks noGrp="1"/>
          </p:cNvSpPr>
          <p:nvPr>
            <p:ph idx="1"/>
          </p:nvPr>
        </p:nvSpPr>
        <p:spPr>
          <a:xfrm>
            <a:off x="267419" y="560717"/>
            <a:ext cx="11153955" cy="6297283"/>
          </a:xfrm>
        </p:spPr>
        <p:txBody>
          <a:bodyPr>
            <a:normAutofit fontScale="62500" lnSpcReduction="20000"/>
          </a:bodyPr>
          <a:lstStyle/>
          <a:p>
            <a:r>
              <a:rPr lang="en-IN" dirty="0"/>
              <a:t>The Java compiler takes advantage of target typing to infer the type parameters of a generic method invocation. The target type of an expression is the data type that the Java compiler expects depending on where the expression appears. Consider the method </a:t>
            </a:r>
            <a:r>
              <a:rPr lang="en-IN" dirty="0" err="1"/>
              <a:t>Collections.emptyList</a:t>
            </a:r>
            <a:r>
              <a:rPr lang="en-IN" dirty="0"/>
              <a:t>, which is declared as follows</a:t>
            </a:r>
            <a:r>
              <a:rPr lang="en-IN" dirty="0" smtClean="0"/>
              <a:t>:</a:t>
            </a:r>
            <a:endParaRPr lang="en-IN" dirty="0"/>
          </a:p>
          <a:p>
            <a:pPr lvl="1"/>
            <a:r>
              <a:rPr lang="en-IN" dirty="0"/>
              <a:t>static &lt;T&gt; List&lt;T&gt; </a:t>
            </a:r>
            <a:r>
              <a:rPr lang="en-IN" dirty="0" err="1"/>
              <a:t>emptyList</a:t>
            </a:r>
            <a:r>
              <a:rPr lang="en-IN" dirty="0"/>
              <a:t>();</a:t>
            </a:r>
          </a:p>
          <a:p>
            <a:r>
              <a:rPr lang="en-IN" dirty="0"/>
              <a:t>Consider the following assignment statement</a:t>
            </a:r>
            <a:r>
              <a:rPr lang="en-IN" dirty="0" smtClean="0"/>
              <a:t>:</a:t>
            </a:r>
            <a:endParaRPr lang="en-IN" dirty="0"/>
          </a:p>
          <a:p>
            <a:pPr lvl="1"/>
            <a:r>
              <a:rPr lang="en-IN" dirty="0" smtClean="0"/>
              <a:t>List&lt;String</a:t>
            </a:r>
            <a:r>
              <a:rPr lang="en-IN" dirty="0"/>
              <a:t>&gt; </a:t>
            </a:r>
            <a:r>
              <a:rPr lang="en-IN" dirty="0" err="1"/>
              <a:t>listOne</a:t>
            </a:r>
            <a:r>
              <a:rPr lang="en-IN" dirty="0"/>
              <a:t> = </a:t>
            </a:r>
            <a:r>
              <a:rPr lang="en-IN" dirty="0" err="1"/>
              <a:t>Collections.emptyList</a:t>
            </a:r>
            <a:r>
              <a:rPr lang="en-IN" dirty="0"/>
              <a:t>();</a:t>
            </a:r>
          </a:p>
          <a:p>
            <a:r>
              <a:rPr lang="en-IN" dirty="0"/>
              <a:t>This statement is expecting an instance of List&lt;String&gt;; this data type is the target type. Because the method </a:t>
            </a:r>
            <a:r>
              <a:rPr lang="en-IN" dirty="0" err="1"/>
              <a:t>emptyList</a:t>
            </a:r>
            <a:r>
              <a:rPr lang="en-IN" dirty="0"/>
              <a:t> returns a value of type List&lt;T&gt;, the compiler infers that the type argument T must be the value String. This works in both Java SE 7 and 8. Alternatively, you could use a type witness and specify the value of T as follows</a:t>
            </a:r>
            <a:r>
              <a:rPr lang="en-IN" dirty="0" smtClean="0"/>
              <a:t>:</a:t>
            </a:r>
            <a:endParaRPr lang="en-IN" dirty="0"/>
          </a:p>
          <a:p>
            <a:pPr lvl="1"/>
            <a:r>
              <a:rPr lang="en-IN" dirty="0"/>
              <a:t>List&lt;String&gt; </a:t>
            </a:r>
            <a:r>
              <a:rPr lang="en-IN" dirty="0" err="1"/>
              <a:t>listOne</a:t>
            </a:r>
            <a:r>
              <a:rPr lang="en-IN" dirty="0"/>
              <a:t> = Collections.&lt;String&gt;</a:t>
            </a:r>
            <a:r>
              <a:rPr lang="en-IN" dirty="0" err="1"/>
              <a:t>emptyList</a:t>
            </a:r>
            <a:r>
              <a:rPr lang="en-IN" dirty="0"/>
              <a:t>();</a:t>
            </a:r>
          </a:p>
          <a:p>
            <a:r>
              <a:rPr lang="en-IN" dirty="0"/>
              <a:t>However, this is not necessary in this context. It was necessary in other contexts, though. Consider the following method</a:t>
            </a:r>
            <a:r>
              <a:rPr lang="en-IN" dirty="0" smtClean="0"/>
              <a:t>:</a:t>
            </a:r>
            <a:endParaRPr lang="en-IN" dirty="0"/>
          </a:p>
          <a:p>
            <a:pPr lvl="1"/>
            <a:r>
              <a:rPr lang="en-IN" dirty="0"/>
              <a:t>void </a:t>
            </a:r>
            <a:r>
              <a:rPr lang="en-IN" dirty="0" err="1"/>
              <a:t>processStringList</a:t>
            </a:r>
            <a:r>
              <a:rPr lang="en-IN" dirty="0"/>
              <a:t>(List&lt;String&gt; </a:t>
            </a:r>
            <a:r>
              <a:rPr lang="en-IN" dirty="0" err="1"/>
              <a:t>stringList</a:t>
            </a:r>
            <a:r>
              <a:rPr lang="en-IN" dirty="0"/>
              <a:t>) {</a:t>
            </a:r>
          </a:p>
          <a:p>
            <a:pPr marL="857250" lvl="2" indent="0">
              <a:buNone/>
            </a:pPr>
            <a:r>
              <a:rPr lang="en-IN" dirty="0"/>
              <a:t>    // process </a:t>
            </a:r>
            <a:r>
              <a:rPr lang="en-IN" dirty="0" err="1"/>
              <a:t>stringList</a:t>
            </a:r>
            <a:endParaRPr lang="en-IN" dirty="0"/>
          </a:p>
          <a:p>
            <a:pPr marL="857250" lvl="2" indent="0">
              <a:buNone/>
            </a:pPr>
            <a:r>
              <a:rPr lang="en-IN" dirty="0"/>
              <a:t>}</a:t>
            </a:r>
          </a:p>
          <a:p>
            <a:r>
              <a:rPr lang="en-IN" dirty="0"/>
              <a:t>Suppose you want to invoke the method </a:t>
            </a:r>
            <a:r>
              <a:rPr lang="en-IN" dirty="0" err="1"/>
              <a:t>processStringList</a:t>
            </a:r>
            <a:r>
              <a:rPr lang="en-IN" dirty="0"/>
              <a:t> with an empty list. In Java SE 7, the following statement does not compile</a:t>
            </a:r>
            <a:r>
              <a:rPr lang="en-IN" dirty="0" smtClean="0"/>
              <a:t>:</a:t>
            </a:r>
            <a:endParaRPr lang="en-IN" dirty="0"/>
          </a:p>
          <a:p>
            <a:pPr lvl="1"/>
            <a:r>
              <a:rPr lang="en-IN" dirty="0" err="1"/>
              <a:t>processStringList</a:t>
            </a:r>
            <a:r>
              <a:rPr lang="en-IN" dirty="0"/>
              <a:t>(</a:t>
            </a:r>
            <a:r>
              <a:rPr lang="en-IN" dirty="0" err="1"/>
              <a:t>Collections.emptyList</a:t>
            </a:r>
            <a:r>
              <a:rPr lang="en-IN" dirty="0"/>
              <a:t>());</a:t>
            </a:r>
          </a:p>
          <a:p>
            <a:r>
              <a:rPr lang="en-IN" dirty="0"/>
              <a:t>The Java SE 7 compiler generates an error message similar to the following</a:t>
            </a:r>
            <a:r>
              <a:rPr lang="en-IN" dirty="0" smtClean="0"/>
              <a:t>:</a:t>
            </a:r>
            <a:endParaRPr lang="en-IN" dirty="0"/>
          </a:p>
          <a:p>
            <a:pPr lvl="1"/>
            <a:r>
              <a:rPr lang="en-IN" dirty="0"/>
              <a:t>List&lt;Object&gt; cannot be converted to List&lt;String&gt;</a:t>
            </a:r>
          </a:p>
          <a:p>
            <a:r>
              <a:rPr lang="en-IN" dirty="0"/>
              <a:t>The compiler requires a value for the type argument T so it starts with the value Object. Consequently, the invocation of </a:t>
            </a:r>
            <a:r>
              <a:rPr lang="en-IN" dirty="0" err="1"/>
              <a:t>Collections.emptyList</a:t>
            </a:r>
            <a:r>
              <a:rPr lang="en-IN" dirty="0"/>
              <a:t> returns a value of type List&lt;Object&gt;, which is incompatible with the method </a:t>
            </a:r>
            <a:r>
              <a:rPr lang="en-IN" dirty="0" err="1"/>
              <a:t>processStringList</a:t>
            </a:r>
            <a:r>
              <a:rPr lang="en-IN" dirty="0"/>
              <a:t>. Thus, in Java SE 7, you must specify the value of the value of the type argument as follows</a:t>
            </a:r>
            <a:r>
              <a:rPr lang="en-IN" dirty="0" smtClean="0"/>
              <a:t>:</a:t>
            </a:r>
            <a:endParaRPr lang="en-IN" dirty="0"/>
          </a:p>
          <a:p>
            <a:pPr lvl="1"/>
            <a:r>
              <a:rPr lang="en-IN" dirty="0" err="1"/>
              <a:t>processStringList</a:t>
            </a:r>
            <a:r>
              <a:rPr lang="en-IN" dirty="0"/>
              <a:t>(Collections.&lt;String&gt;</a:t>
            </a:r>
            <a:r>
              <a:rPr lang="en-IN" dirty="0" err="1"/>
              <a:t>emptyList</a:t>
            </a:r>
            <a:r>
              <a:rPr lang="en-IN" dirty="0"/>
              <a:t>());</a:t>
            </a:r>
          </a:p>
          <a:p>
            <a:r>
              <a:rPr lang="en-IN" dirty="0"/>
              <a:t>This is no longer necessary in Java SE 8. The notion of what is a target type has been expanded to include method arguments, such as the argument to the method </a:t>
            </a:r>
            <a:r>
              <a:rPr lang="en-IN" dirty="0" err="1"/>
              <a:t>processStringList</a:t>
            </a:r>
            <a:r>
              <a:rPr lang="en-IN" dirty="0"/>
              <a:t>. In this case, </a:t>
            </a:r>
            <a:r>
              <a:rPr lang="en-IN" dirty="0" err="1"/>
              <a:t>processStringList</a:t>
            </a:r>
            <a:r>
              <a:rPr lang="en-IN" dirty="0"/>
              <a:t> requires an argument of type List&lt;String&gt;. The method </a:t>
            </a:r>
            <a:r>
              <a:rPr lang="en-IN" dirty="0" err="1"/>
              <a:t>Collections.emptyList</a:t>
            </a:r>
            <a:r>
              <a:rPr lang="en-IN" dirty="0"/>
              <a:t> returns a value of List&lt;T&gt;, so using the target type of List&lt;String&gt;, the compiler infers that the type argument T has a value of String. Thus, in Java SE 8, the following statement compiles</a:t>
            </a:r>
            <a:r>
              <a:rPr lang="en-IN" dirty="0" smtClean="0"/>
              <a:t>:</a:t>
            </a:r>
            <a:endParaRPr lang="en-IN" dirty="0"/>
          </a:p>
          <a:p>
            <a:pPr lvl="1"/>
            <a:r>
              <a:rPr lang="en-IN" dirty="0" err="1"/>
              <a:t>processStringList</a:t>
            </a:r>
            <a:r>
              <a:rPr lang="en-IN" dirty="0"/>
              <a:t>(</a:t>
            </a:r>
            <a:r>
              <a:rPr lang="en-IN" dirty="0" err="1"/>
              <a:t>Collections.emptyList</a:t>
            </a:r>
            <a:r>
              <a:rPr lang="en-IN" dirty="0"/>
              <a:t>());</a:t>
            </a:r>
            <a:endParaRPr lang="en-GB" dirty="0"/>
          </a:p>
        </p:txBody>
      </p:sp>
    </p:spTree>
    <p:extLst>
      <p:ext uri="{BB962C8B-B14F-4D97-AF65-F5344CB8AC3E}">
        <p14:creationId xmlns:p14="http://schemas.microsoft.com/office/powerpoint/2010/main" val="2235455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73156"/>
            <a:ext cx="9404723" cy="358165"/>
          </a:xfrm>
        </p:spPr>
        <p:txBody>
          <a:bodyPr/>
          <a:lstStyle/>
          <a:p>
            <a:r>
              <a:rPr lang="en-US" sz="2000" b="1" dirty="0"/>
              <a:t>Wildcards</a:t>
            </a:r>
            <a:endParaRPr lang="en-GB" sz="2000" b="1" dirty="0"/>
          </a:p>
        </p:txBody>
      </p:sp>
      <p:sp>
        <p:nvSpPr>
          <p:cNvPr id="3" name="Content Placeholder 2"/>
          <p:cNvSpPr>
            <a:spLocks noGrp="1"/>
          </p:cNvSpPr>
          <p:nvPr>
            <p:ph idx="1"/>
          </p:nvPr>
        </p:nvSpPr>
        <p:spPr>
          <a:xfrm>
            <a:off x="388189" y="715993"/>
            <a:ext cx="10550105" cy="5687682"/>
          </a:xfrm>
        </p:spPr>
        <p:txBody>
          <a:bodyPr/>
          <a:lstStyle/>
          <a:p>
            <a:r>
              <a:rPr lang="en-IN" dirty="0" smtClean="0"/>
              <a:t>In generic code, the question mark (</a:t>
            </a:r>
            <a:r>
              <a:rPr lang="en-IN" dirty="0" smtClean="0">
                <a:latin typeface="Verdana" panose="020B0604030504040204" pitchFamily="34" charset="0"/>
                <a:ea typeface="Verdana" panose="020B0604030504040204" pitchFamily="34" charset="0"/>
              </a:rPr>
              <a:t>?</a:t>
            </a:r>
            <a:r>
              <a:rPr lang="en-IN" dirty="0" smtClean="0"/>
              <a:t>), called the wildcard,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a:t>
            </a:r>
            <a:r>
              <a:rPr lang="en-IN" dirty="0" err="1" smtClean="0"/>
              <a:t>supertype</a:t>
            </a:r>
            <a:r>
              <a:rPr lang="en-IN" dirty="0" smtClean="0"/>
              <a:t>.</a:t>
            </a:r>
          </a:p>
          <a:p>
            <a:pPr marL="285750" indent="-285750">
              <a:lnSpc>
                <a:spcPct val="150000"/>
              </a:lnSpc>
              <a:buFont typeface="Wingdings" panose="05000000000000000000" pitchFamily="2" charset="2"/>
              <a:buChar char="Ø"/>
            </a:pPr>
            <a:r>
              <a:rPr lang="en-IN" dirty="0"/>
              <a:t>If we have a requirement like a method can accept an </a:t>
            </a:r>
            <a:r>
              <a:rPr lang="en-IN" dirty="0" err="1"/>
              <a:t>arrayList</a:t>
            </a:r>
            <a:r>
              <a:rPr lang="en-IN" dirty="0"/>
              <a:t> of any type we can achieve so by using </a:t>
            </a:r>
            <a:r>
              <a:rPr lang="en-IN" dirty="0" smtClean="0">
                <a:latin typeface="Verdana" panose="020B0604030504040204" pitchFamily="34" charset="0"/>
                <a:ea typeface="Verdana" panose="020B0604030504040204" pitchFamily="34" charset="0"/>
              </a:rPr>
              <a:t>?</a:t>
            </a:r>
            <a:r>
              <a:rPr lang="en-IN" dirty="0" smtClean="0"/>
              <a:t> </a:t>
            </a:r>
            <a:r>
              <a:rPr lang="en-IN" dirty="0"/>
              <a:t>As type argument in the method parameter for example:</a:t>
            </a:r>
          </a:p>
          <a:p>
            <a:pPr lvl="1">
              <a:lnSpc>
                <a:spcPct val="150000"/>
              </a:lnSpc>
              <a:buFont typeface="Wingdings" panose="05000000000000000000" pitchFamily="2" charset="2"/>
              <a:buChar char="Ø"/>
            </a:pPr>
            <a:r>
              <a:rPr lang="en-IN" sz="2000" dirty="0"/>
              <a:t>Void m1(</a:t>
            </a:r>
            <a:r>
              <a:rPr lang="en-IN" sz="2000" dirty="0" err="1"/>
              <a:t>ArrayList</a:t>
            </a:r>
            <a:r>
              <a:rPr lang="en-IN" sz="2000" dirty="0" smtClean="0"/>
              <a:t>&lt;</a:t>
            </a:r>
            <a:r>
              <a:rPr lang="en-IN" sz="2000" dirty="0" smtClean="0">
                <a:latin typeface="Verdana" panose="020B0604030504040204" pitchFamily="34" charset="0"/>
                <a:ea typeface="Verdana" panose="020B0604030504040204" pitchFamily="34" charset="0"/>
              </a:rPr>
              <a:t>?</a:t>
            </a:r>
            <a:r>
              <a:rPr lang="en-IN" sz="2000" dirty="0" smtClean="0"/>
              <a:t>&gt; </a:t>
            </a:r>
            <a:r>
              <a:rPr lang="en-IN" sz="2000" dirty="0"/>
              <a:t>al).</a:t>
            </a:r>
          </a:p>
          <a:p>
            <a:endParaRPr lang="en-GB" dirty="0"/>
          </a:p>
        </p:txBody>
      </p:sp>
    </p:spTree>
    <p:extLst>
      <p:ext uri="{BB962C8B-B14F-4D97-AF65-F5344CB8AC3E}">
        <p14:creationId xmlns:p14="http://schemas.microsoft.com/office/powerpoint/2010/main" val="3690407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smtClean="0"/>
              <a:t>Upper Bounded Wildcards</a:t>
            </a:r>
            <a:endParaRPr lang="en-GB" sz="2000" dirty="0"/>
          </a:p>
        </p:txBody>
      </p:sp>
      <p:sp>
        <p:nvSpPr>
          <p:cNvPr id="3" name="Content Placeholder 2"/>
          <p:cNvSpPr>
            <a:spLocks noGrp="1"/>
          </p:cNvSpPr>
          <p:nvPr>
            <p:ph idx="1"/>
          </p:nvPr>
        </p:nvSpPr>
        <p:spPr>
          <a:xfrm>
            <a:off x="405442" y="681488"/>
            <a:ext cx="10636369" cy="5566912"/>
          </a:xfrm>
        </p:spPr>
        <p:txBody>
          <a:bodyPr>
            <a:normAutofit fontScale="55000" lnSpcReduction="20000"/>
          </a:bodyPr>
          <a:lstStyle/>
          <a:p>
            <a:r>
              <a:rPr lang="en-IN" dirty="0"/>
              <a:t>You can use an upper bounded wildcard to relax the restrictions on a variable. For example, say you want to write a method that works on List&lt;Integer&gt;, List&lt;Double&gt;, and List&lt;Number&gt;; you can achieve this by using an upper bounded wildcard.</a:t>
            </a:r>
          </a:p>
          <a:p>
            <a:endParaRPr lang="en-IN" dirty="0"/>
          </a:p>
          <a:p>
            <a:r>
              <a:rPr lang="en-IN" dirty="0"/>
              <a:t>To declare an upper-bounded wildcard, use the wildcard character </a:t>
            </a:r>
            <a:r>
              <a:rPr lang="en-IN" dirty="0" smtClean="0"/>
              <a:t>('</a:t>
            </a:r>
            <a:r>
              <a:rPr lang="en-IN" dirty="0" smtClean="0">
                <a:latin typeface="Verdana" panose="020B0604030504040204" pitchFamily="34" charset="0"/>
                <a:ea typeface="Verdana" panose="020B0604030504040204" pitchFamily="34" charset="0"/>
              </a:rPr>
              <a:t>?</a:t>
            </a:r>
            <a:r>
              <a:rPr lang="en-IN" dirty="0" smtClean="0"/>
              <a:t>'), </a:t>
            </a:r>
            <a:r>
              <a:rPr lang="en-IN" dirty="0"/>
              <a:t>followed by the extends keyword, followed by its upper bound. Note that, in this context, extends is used in a general sense to mean either "extends" (as in classes) or "implements" (as in interfaces).</a:t>
            </a:r>
          </a:p>
          <a:p>
            <a:endParaRPr lang="en-IN" dirty="0"/>
          </a:p>
          <a:p>
            <a:r>
              <a:rPr lang="en-IN" dirty="0"/>
              <a:t>To write the method </a:t>
            </a:r>
            <a:r>
              <a:rPr lang="en-IN" dirty="0">
                <a:latin typeface="Verdana" panose="020B0604030504040204" pitchFamily="34" charset="0"/>
                <a:ea typeface="Verdana" panose="020B0604030504040204" pitchFamily="34" charset="0"/>
              </a:rPr>
              <a:t>that</a:t>
            </a:r>
            <a:r>
              <a:rPr lang="en-IN" dirty="0"/>
              <a:t> works on lists of Number and the subtypes of Number, such as Integer, Double, and Float, you would specify List</a:t>
            </a:r>
            <a:r>
              <a:rPr lang="en-IN" dirty="0" smtClean="0"/>
              <a:t>&lt;? </a:t>
            </a:r>
            <a:r>
              <a:rPr lang="en-IN" dirty="0"/>
              <a:t>extends Number&gt;. The term List&lt;Number&gt; is more restrictive than List</a:t>
            </a:r>
            <a:r>
              <a:rPr lang="en-IN" dirty="0" smtClean="0"/>
              <a:t>&lt;? </a:t>
            </a:r>
            <a:r>
              <a:rPr lang="en-IN" dirty="0"/>
              <a:t>extends Number&gt; because the former matches a list of type Number only, whereas the latter matches a list of type Number or any of its subclasses.</a:t>
            </a:r>
          </a:p>
          <a:p>
            <a:endParaRPr lang="en-IN" dirty="0"/>
          </a:p>
          <a:p>
            <a:r>
              <a:rPr lang="en-IN" dirty="0"/>
              <a:t>Consider the following process method:</a:t>
            </a:r>
          </a:p>
          <a:p>
            <a:endParaRPr lang="en-IN" dirty="0"/>
          </a:p>
          <a:p>
            <a:r>
              <a:rPr lang="en-IN" dirty="0"/>
              <a:t>public static void process(List</a:t>
            </a:r>
            <a:r>
              <a:rPr lang="en-IN" dirty="0" smtClean="0"/>
              <a:t>&lt;</a:t>
            </a:r>
            <a:r>
              <a:rPr lang="en-IN" dirty="0">
                <a:latin typeface="Verdana" panose="020B0604030504040204" pitchFamily="34" charset="0"/>
                <a:ea typeface="Verdana" panose="020B0604030504040204" pitchFamily="34" charset="0"/>
              </a:rPr>
              <a:t>?</a:t>
            </a:r>
            <a:r>
              <a:rPr lang="en-IN" dirty="0" smtClean="0"/>
              <a:t> </a:t>
            </a:r>
            <a:r>
              <a:rPr lang="en-IN" dirty="0"/>
              <a:t>extends Foo&gt; list) { /* ... */ }</a:t>
            </a:r>
          </a:p>
          <a:p>
            <a:r>
              <a:rPr lang="en-IN" dirty="0"/>
              <a:t>The upper bounded wildcard, </a:t>
            </a:r>
            <a:r>
              <a:rPr lang="en-IN" dirty="0" smtClean="0"/>
              <a:t>&lt;</a:t>
            </a:r>
            <a:r>
              <a:rPr lang="en-IN" dirty="0">
                <a:latin typeface="Verdana" panose="020B0604030504040204" pitchFamily="34" charset="0"/>
                <a:ea typeface="Verdana" panose="020B0604030504040204" pitchFamily="34" charset="0"/>
              </a:rPr>
              <a:t>? </a:t>
            </a:r>
            <a:r>
              <a:rPr lang="en-IN" dirty="0"/>
              <a:t>extends Foo&gt;, where Foo is any type, matches Foo and any subtype of Foo. The process method can access the list elements as type Foo:</a:t>
            </a:r>
          </a:p>
          <a:p>
            <a:endParaRPr lang="en-IN" dirty="0"/>
          </a:p>
          <a:p>
            <a:pPr lvl="1"/>
            <a:r>
              <a:rPr lang="en-IN" dirty="0"/>
              <a:t>public static void process(List</a:t>
            </a:r>
            <a:r>
              <a:rPr lang="en-IN" dirty="0" smtClean="0"/>
              <a:t>&lt;</a:t>
            </a:r>
            <a:r>
              <a:rPr lang="en-IN" sz="2000" dirty="0">
                <a:latin typeface="Verdana" panose="020B0604030504040204" pitchFamily="34" charset="0"/>
                <a:ea typeface="Verdana" panose="020B0604030504040204" pitchFamily="34" charset="0"/>
              </a:rPr>
              <a:t>?</a:t>
            </a:r>
            <a:r>
              <a:rPr lang="en-IN" dirty="0" smtClean="0"/>
              <a:t> </a:t>
            </a:r>
            <a:r>
              <a:rPr lang="en-IN" dirty="0"/>
              <a:t>extends Foo&gt; list) {</a:t>
            </a:r>
          </a:p>
          <a:p>
            <a:pPr marL="857250" lvl="2" indent="0">
              <a:buNone/>
            </a:pPr>
            <a:r>
              <a:rPr lang="en-IN" dirty="0"/>
              <a:t>    for (Foo </a:t>
            </a:r>
            <a:r>
              <a:rPr lang="en-IN" dirty="0" err="1"/>
              <a:t>elem</a:t>
            </a:r>
            <a:r>
              <a:rPr lang="en-IN" dirty="0"/>
              <a:t> : list) {</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In the </a:t>
            </a:r>
            <a:r>
              <a:rPr lang="en-IN" dirty="0" err="1"/>
              <a:t>foreach</a:t>
            </a:r>
            <a:r>
              <a:rPr lang="en-IN" dirty="0"/>
              <a:t> clause, the </a:t>
            </a:r>
            <a:r>
              <a:rPr lang="en-IN" dirty="0" err="1"/>
              <a:t>elem</a:t>
            </a:r>
            <a:r>
              <a:rPr lang="en-IN" dirty="0"/>
              <a:t> variable iterates over each element in the list. Any method defined in the Foo class can now be used on elem</a:t>
            </a:r>
            <a:r>
              <a:rPr lang="en-IN" dirty="0" smtClean="0"/>
              <a:t>.</a:t>
            </a:r>
            <a:endParaRPr lang="en-IN" dirty="0"/>
          </a:p>
        </p:txBody>
      </p:sp>
    </p:spTree>
    <p:extLst>
      <p:ext uri="{BB962C8B-B14F-4D97-AF65-F5344CB8AC3E}">
        <p14:creationId xmlns:p14="http://schemas.microsoft.com/office/powerpoint/2010/main" val="1543704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4" y="107661"/>
            <a:ext cx="9404723" cy="496188"/>
          </a:xfrm>
        </p:spPr>
        <p:txBody>
          <a:bodyPr/>
          <a:lstStyle/>
          <a:p>
            <a:r>
              <a:rPr lang="en-US" sz="2000" dirty="0" smtClean="0"/>
              <a:t>Upper Bounded Wildcards </a:t>
            </a:r>
            <a:r>
              <a:rPr lang="en-US" sz="2000" dirty="0" err="1" smtClean="0"/>
              <a:t>Cont</a:t>
            </a:r>
            <a:r>
              <a:rPr lang="en-US" sz="2000" dirty="0" smtClean="0"/>
              <a:t>…</a:t>
            </a:r>
            <a:endParaRPr lang="en-GB" sz="2000" dirty="0"/>
          </a:p>
        </p:txBody>
      </p:sp>
      <p:sp>
        <p:nvSpPr>
          <p:cNvPr id="3" name="Content Placeholder 2"/>
          <p:cNvSpPr>
            <a:spLocks noGrp="1"/>
          </p:cNvSpPr>
          <p:nvPr>
            <p:ph idx="1"/>
          </p:nvPr>
        </p:nvSpPr>
        <p:spPr>
          <a:xfrm>
            <a:off x="405442" y="681488"/>
            <a:ext cx="10636369" cy="5566912"/>
          </a:xfrm>
        </p:spPr>
        <p:txBody>
          <a:bodyPr>
            <a:normAutofit/>
          </a:bodyPr>
          <a:lstStyle/>
          <a:p>
            <a:r>
              <a:rPr lang="en-IN" dirty="0" smtClean="0"/>
              <a:t>The </a:t>
            </a:r>
            <a:r>
              <a:rPr lang="en-IN" dirty="0" err="1"/>
              <a:t>sumOfList</a:t>
            </a:r>
            <a:r>
              <a:rPr lang="en-IN" dirty="0"/>
              <a:t> method returns the sum of the numbers in a list</a:t>
            </a:r>
            <a:r>
              <a:rPr lang="en-IN" dirty="0" smtClean="0"/>
              <a:t>:</a:t>
            </a:r>
            <a:endParaRPr lang="en-IN" dirty="0"/>
          </a:p>
          <a:p>
            <a:pPr lvl="1"/>
            <a:r>
              <a:rPr lang="en-IN" dirty="0"/>
              <a:t>public static double </a:t>
            </a:r>
            <a:r>
              <a:rPr lang="en-IN" dirty="0" err="1"/>
              <a:t>sumOfList</a:t>
            </a:r>
            <a:r>
              <a:rPr lang="en-IN" dirty="0"/>
              <a:t>(List</a:t>
            </a:r>
            <a:r>
              <a:rPr lang="en-IN" dirty="0" smtClean="0"/>
              <a:t>&lt;? </a:t>
            </a:r>
            <a:r>
              <a:rPr lang="en-IN" dirty="0"/>
              <a:t>extends Number&gt; list) {</a:t>
            </a:r>
          </a:p>
          <a:p>
            <a:pPr marL="857250" lvl="2" indent="0">
              <a:buNone/>
            </a:pPr>
            <a:r>
              <a:rPr lang="en-IN" dirty="0"/>
              <a:t>    double s = 0.0;</a:t>
            </a:r>
          </a:p>
          <a:p>
            <a:pPr marL="857250" lvl="2" indent="0">
              <a:buNone/>
            </a:pPr>
            <a:r>
              <a:rPr lang="en-IN" dirty="0"/>
              <a:t>    for (Number n : list)</a:t>
            </a:r>
          </a:p>
          <a:p>
            <a:pPr marL="857250" lvl="2" indent="0">
              <a:buNone/>
            </a:pPr>
            <a:r>
              <a:rPr lang="en-IN" dirty="0"/>
              <a:t>        s += </a:t>
            </a:r>
            <a:r>
              <a:rPr lang="en-IN" dirty="0" err="1"/>
              <a:t>n.doubleValue</a:t>
            </a:r>
            <a:r>
              <a:rPr lang="en-IN" dirty="0"/>
              <a:t>();</a:t>
            </a:r>
          </a:p>
          <a:p>
            <a:pPr marL="857250" lvl="2" indent="0">
              <a:buNone/>
            </a:pPr>
            <a:r>
              <a:rPr lang="en-IN" dirty="0"/>
              <a:t>    return s;</a:t>
            </a:r>
          </a:p>
          <a:p>
            <a:pPr marL="857250" lvl="2" indent="0">
              <a:buNone/>
            </a:pPr>
            <a:r>
              <a:rPr lang="en-IN" dirty="0"/>
              <a:t>}</a:t>
            </a:r>
          </a:p>
          <a:p>
            <a:r>
              <a:rPr lang="en-IN" dirty="0"/>
              <a:t>The following code, using a list of Integer objects, prints sum = 6.0</a:t>
            </a:r>
            <a:r>
              <a:rPr lang="en-IN" dirty="0" smtClean="0"/>
              <a:t>:</a:t>
            </a:r>
            <a:endParaRPr lang="en-IN" dirty="0"/>
          </a:p>
          <a:p>
            <a:pPr lvl="1"/>
            <a:r>
              <a:rPr lang="en-IN" dirty="0"/>
              <a:t>List&lt;Integer&gt; li = </a:t>
            </a:r>
            <a:r>
              <a:rPr lang="en-IN" dirty="0" err="1"/>
              <a:t>Arrays.asList</a:t>
            </a:r>
            <a:r>
              <a:rPr lang="en-IN" dirty="0"/>
              <a:t>(1, 2, 3);</a:t>
            </a:r>
          </a:p>
          <a:p>
            <a:pPr lvl="1"/>
            <a:r>
              <a:rPr lang="en-IN" dirty="0" err="1"/>
              <a:t>System.out.println</a:t>
            </a:r>
            <a:r>
              <a:rPr lang="en-IN" dirty="0"/>
              <a:t>("sum = " + </a:t>
            </a:r>
            <a:r>
              <a:rPr lang="en-IN" dirty="0" err="1"/>
              <a:t>sumOfList</a:t>
            </a:r>
            <a:r>
              <a:rPr lang="en-IN" dirty="0"/>
              <a:t>(li));</a:t>
            </a:r>
          </a:p>
          <a:p>
            <a:r>
              <a:rPr lang="en-IN" dirty="0"/>
              <a:t>A list of Double values can use the same </a:t>
            </a:r>
            <a:r>
              <a:rPr lang="en-IN" dirty="0" err="1"/>
              <a:t>sumOfList</a:t>
            </a:r>
            <a:r>
              <a:rPr lang="en-IN" dirty="0"/>
              <a:t> method. The following code prints sum = 7.0</a:t>
            </a:r>
            <a:r>
              <a:rPr lang="en-IN" dirty="0" smtClean="0"/>
              <a:t>:</a:t>
            </a:r>
            <a:endParaRPr lang="en-IN" dirty="0"/>
          </a:p>
          <a:p>
            <a:pPr lvl="1"/>
            <a:r>
              <a:rPr lang="en-IN" dirty="0"/>
              <a:t>List&lt;Double&gt; </a:t>
            </a:r>
            <a:r>
              <a:rPr lang="en-IN" dirty="0" err="1"/>
              <a:t>ld</a:t>
            </a:r>
            <a:r>
              <a:rPr lang="en-IN" dirty="0"/>
              <a:t> = </a:t>
            </a:r>
            <a:r>
              <a:rPr lang="en-IN" dirty="0" err="1"/>
              <a:t>Arrays.asList</a:t>
            </a:r>
            <a:r>
              <a:rPr lang="en-IN" dirty="0"/>
              <a:t>(1.2, 2.3, 3.5);</a:t>
            </a:r>
          </a:p>
          <a:p>
            <a:pPr lvl="1"/>
            <a:r>
              <a:rPr lang="en-IN" dirty="0" err="1"/>
              <a:t>System.out.println</a:t>
            </a:r>
            <a:r>
              <a:rPr lang="en-IN" dirty="0"/>
              <a:t>("sum = " + </a:t>
            </a:r>
            <a:r>
              <a:rPr lang="en-IN" dirty="0" err="1"/>
              <a:t>sumOfList</a:t>
            </a:r>
            <a:r>
              <a:rPr lang="en-IN" dirty="0"/>
              <a:t>(</a:t>
            </a:r>
            <a:r>
              <a:rPr lang="en-IN" dirty="0" err="1"/>
              <a:t>ld</a:t>
            </a:r>
            <a:r>
              <a:rPr lang="en-IN" dirty="0"/>
              <a:t>));</a:t>
            </a:r>
            <a:endParaRPr lang="en-GB" dirty="0"/>
          </a:p>
        </p:txBody>
      </p:sp>
    </p:spTree>
    <p:extLst>
      <p:ext uri="{BB962C8B-B14F-4D97-AF65-F5344CB8AC3E}">
        <p14:creationId xmlns:p14="http://schemas.microsoft.com/office/powerpoint/2010/main" val="1850871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smtClean="0"/>
              <a:t>Unbounded </a:t>
            </a:r>
            <a:r>
              <a:rPr lang="en-US" sz="2400" dirty="0" err="1" smtClean="0"/>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a:t>The unbounded wildcard type is specified using the wildcard character (</a:t>
            </a:r>
            <a:r>
              <a:rPr lang="en-IN" sz="1200" dirty="0">
                <a:latin typeface="Verdana" panose="020B0604030504040204" pitchFamily="34" charset="0"/>
                <a:ea typeface="Verdana" panose="020B0604030504040204" pitchFamily="34" charset="0"/>
              </a:rPr>
              <a:t>?</a:t>
            </a:r>
            <a:r>
              <a:rPr lang="en-IN" sz="1200" dirty="0"/>
              <a:t>), for example, List&lt;</a:t>
            </a:r>
            <a:r>
              <a:rPr lang="en-IN" sz="1200" dirty="0">
                <a:latin typeface="Verdana" panose="020B0604030504040204" pitchFamily="34" charset="0"/>
                <a:ea typeface="Verdana" panose="020B0604030504040204" pitchFamily="34" charset="0"/>
              </a:rPr>
              <a:t>?</a:t>
            </a:r>
            <a:r>
              <a:rPr lang="en-IN" sz="1200" dirty="0"/>
              <a:t>&gt;. </a:t>
            </a:r>
            <a:r>
              <a:rPr lang="en-IN" sz="1200" dirty="0" smtClean="0"/>
              <a:t>This </a:t>
            </a:r>
            <a:r>
              <a:rPr lang="en-IN" sz="1200" dirty="0"/>
              <a:t>is called a list of unknown type. There are two scenarios where an unbounded wildcard is a useful approach</a:t>
            </a:r>
            <a:r>
              <a:rPr lang="en-IN" sz="1200" dirty="0" smtClean="0"/>
              <a:t>:</a:t>
            </a:r>
            <a:endParaRPr lang="en-IN" sz="1200" dirty="0"/>
          </a:p>
          <a:p>
            <a:r>
              <a:rPr lang="en-IN" sz="1200" dirty="0"/>
              <a:t>If you are writing a method that can be implemented using functionality provided in the Object class.</a:t>
            </a:r>
          </a:p>
          <a:p>
            <a:r>
              <a:rPr lang="en-IN" sz="1200" dirty="0"/>
              <a:t>When the code is using methods in the generic class that don't depend on the type parameter. For example, </a:t>
            </a:r>
            <a:r>
              <a:rPr lang="en-IN" sz="1200" dirty="0" err="1"/>
              <a:t>List.size</a:t>
            </a:r>
            <a:r>
              <a:rPr lang="en-IN" sz="1200" dirty="0"/>
              <a:t> or </a:t>
            </a:r>
            <a:r>
              <a:rPr lang="en-IN" sz="1200" dirty="0" err="1"/>
              <a:t>List.clear</a:t>
            </a:r>
            <a:r>
              <a:rPr lang="en-IN" sz="1200" dirty="0"/>
              <a:t>. In fact, Class&lt;</a:t>
            </a:r>
            <a:r>
              <a:rPr lang="en-IN" sz="1200" dirty="0">
                <a:latin typeface="Verdana" panose="020B0604030504040204" pitchFamily="34" charset="0"/>
                <a:ea typeface="Verdana" panose="020B0604030504040204" pitchFamily="34" charset="0"/>
              </a:rPr>
              <a:t>?</a:t>
            </a:r>
            <a:r>
              <a:rPr lang="en-IN" sz="1200" dirty="0"/>
              <a:t>&gt; is so often used because most of the methods in Class&lt;T&gt; do not depend on T.</a:t>
            </a:r>
          </a:p>
          <a:p>
            <a:r>
              <a:rPr lang="en-IN" sz="1200" dirty="0"/>
              <a:t>Consider the following method, </a:t>
            </a:r>
            <a:r>
              <a:rPr lang="en-IN" sz="1200" dirty="0" err="1"/>
              <a:t>printList</a:t>
            </a:r>
            <a:r>
              <a:rPr lang="en-IN" sz="1200" dirty="0" smtClean="0"/>
              <a:t>:</a:t>
            </a:r>
            <a:endParaRPr lang="en-IN" sz="1200" dirty="0"/>
          </a:p>
          <a:p>
            <a:pPr lvl="1"/>
            <a:r>
              <a:rPr lang="en-IN" sz="1000" dirty="0"/>
              <a:t>public static void </a:t>
            </a:r>
            <a:r>
              <a:rPr lang="en-IN" sz="1000" dirty="0" err="1"/>
              <a:t>printList</a:t>
            </a:r>
            <a:r>
              <a:rPr lang="en-IN" sz="1000" dirty="0"/>
              <a:t>(List&lt;Object&gt; list) {</a:t>
            </a:r>
          </a:p>
          <a:p>
            <a:pPr marL="857250" lvl="2" indent="0">
              <a:buNone/>
            </a:pPr>
            <a:r>
              <a:rPr lang="en-IN" sz="800" dirty="0"/>
              <a:t>    for (Object </a:t>
            </a:r>
            <a:r>
              <a:rPr lang="en-IN" sz="800" dirty="0" err="1"/>
              <a:t>elem</a:t>
            </a:r>
            <a:r>
              <a:rPr lang="en-IN" sz="800" dirty="0"/>
              <a:t> : list)</a:t>
            </a:r>
          </a:p>
          <a:p>
            <a:pPr marL="857250" lvl="2" indent="0">
              <a:buNone/>
            </a:pPr>
            <a:r>
              <a:rPr lang="en-IN" sz="800" dirty="0"/>
              <a:t>        </a:t>
            </a:r>
            <a:r>
              <a:rPr lang="en-IN" sz="800" dirty="0" err="1"/>
              <a:t>System.out.println</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The goal of </a:t>
            </a:r>
            <a:r>
              <a:rPr lang="en-IN" sz="1200" dirty="0" err="1"/>
              <a:t>printList</a:t>
            </a:r>
            <a:r>
              <a:rPr lang="en-IN" sz="1200" dirty="0"/>
              <a:t> is to print a list of any type, but it fails to achieve that goal — it prints only a list of Object instances; it cannot print List&lt;Integer&gt;, List&lt;String&gt;, List&lt;Double&gt;, and so on, because they are not subtypes of List&lt;Object&gt;. To write a generic </a:t>
            </a:r>
            <a:r>
              <a:rPr lang="en-IN" sz="1200" dirty="0" err="1"/>
              <a:t>printList</a:t>
            </a:r>
            <a:r>
              <a:rPr lang="en-IN" sz="1200" dirty="0"/>
              <a:t> method, use List</a:t>
            </a:r>
            <a:r>
              <a:rPr lang="en-IN" sz="1200" dirty="0" smtClean="0"/>
              <a:t>&lt;</a:t>
            </a:r>
            <a:r>
              <a:rPr lang="en-IN" sz="1200" dirty="0" smtClean="0">
                <a:latin typeface="Verdana" panose="020B0604030504040204" pitchFamily="34" charset="0"/>
                <a:ea typeface="Verdana" panose="020B0604030504040204" pitchFamily="34" charset="0"/>
              </a:rPr>
              <a:t>?&gt;</a:t>
            </a:r>
            <a:r>
              <a:rPr lang="en-IN" sz="1200" dirty="0" smtClean="0"/>
              <a:t>:</a:t>
            </a:r>
            <a:endParaRPr lang="en-IN" sz="1200" dirty="0"/>
          </a:p>
          <a:p>
            <a:pPr lvl="1"/>
            <a:r>
              <a:rPr lang="en-IN" sz="1000" dirty="0"/>
              <a:t>public static void </a:t>
            </a:r>
            <a:r>
              <a:rPr lang="en-IN" sz="1000" dirty="0" err="1"/>
              <a:t>printList</a:t>
            </a:r>
            <a:r>
              <a:rPr lang="en-IN" sz="1000" dirty="0"/>
              <a:t>(List&lt;</a:t>
            </a:r>
            <a:r>
              <a:rPr lang="en-IN" sz="1000" dirty="0">
                <a:latin typeface="Verdana" panose="020B0604030504040204" pitchFamily="34" charset="0"/>
                <a:ea typeface="Verdana" panose="020B0604030504040204" pitchFamily="34" charset="0"/>
              </a:rPr>
              <a:t>?</a:t>
            </a:r>
            <a:r>
              <a:rPr lang="en-IN" sz="1000" dirty="0"/>
              <a:t>&gt; list) {</a:t>
            </a:r>
          </a:p>
          <a:p>
            <a:pPr marL="857250" lvl="2" indent="0">
              <a:buNone/>
            </a:pPr>
            <a:r>
              <a:rPr lang="en-IN" sz="800" dirty="0"/>
              <a:t>    for (Object </a:t>
            </a:r>
            <a:r>
              <a:rPr lang="en-IN" sz="800" dirty="0" err="1"/>
              <a:t>elem</a:t>
            </a:r>
            <a:r>
              <a:rPr lang="en-IN" sz="800" dirty="0"/>
              <a:t>: list)</a:t>
            </a:r>
          </a:p>
          <a:p>
            <a:pPr marL="857250" lvl="2" indent="0">
              <a:buNone/>
            </a:pPr>
            <a:r>
              <a:rPr lang="en-IN" sz="800" dirty="0"/>
              <a:t>        </a:t>
            </a:r>
            <a:r>
              <a:rPr lang="en-IN" sz="800" dirty="0" err="1"/>
              <a:t>System.out.print</a:t>
            </a:r>
            <a:r>
              <a:rPr lang="en-IN" sz="800" dirty="0"/>
              <a:t>(</a:t>
            </a:r>
            <a:r>
              <a:rPr lang="en-IN" sz="800" dirty="0" err="1"/>
              <a:t>elem</a:t>
            </a:r>
            <a:r>
              <a:rPr lang="en-IN" sz="800" dirty="0"/>
              <a:t> + " ");</a:t>
            </a:r>
          </a:p>
          <a:p>
            <a:pPr marL="857250" lvl="2" indent="0">
              <a:buNone/>
            </a:pPr>
            <a:r>
              <a:rPr lang="en-IN" sz="800" dirty="0"/>
              <a:t>    </a:t>
            </a:r>
            <a:r>
              <a:rPr lang="en-IN" sz="800" dirty="0" err="1"/>
              <a:t>System.out.println</a:t>
            </a:r>
            <a:r>
              <a:rPr lang="en-IN" sz="800" dirty="0"/>
              <a:t>();</a:t>
            </a:r>
          </a:p>
          <a:p>
            <a:pPr marL="857250" lvl="2" indent="0">
              <a:buNone/>
            </a:pPr>
            <a:r>
              <a:rPr lang="en-IN" sz="800" dirty="0"/>
              <a:t>}</a:t>
            </a:r>
          </a:p>
          <a:p>
            <a:r>
              <a:rPr lang="en-IN" sz="1200" dirty="0"/>
              <a:t>Because for any concrete type A, List&lt;A&gt; is a subtype of List&lt;</a:t>
            </a:r>
            <a:r>
              <a:rPr lang="en-IN" sz="1200" dirty="0">
                <a:latin typeface="Verdana" panose="020B0604030504040204" pitchFamily="34" charset="0"/>
                <a:ea typeface="Verdana" panose="020B0604030504040204" pitchFamily="34" charset="0"/>
              </a:rPr>
              <a:t>?</a:t>
            </a:r>
            <a:r>
              <a:rPr lang="en-IN" sz="1200" dirty="0"/>
              <a:t>&gt;, you can use </a:t>
            </a:r>
            <a:r>
              <a:rPr lang="en-IN" sz="1200" dirty="0" err="1"/>
              <a:t>printList</a:t>
            </a:r>
            <a:r>
              <a:rPr lang="en-IN" sz="1200" dirty="0"/>
              <a:t> to print a list of any type</a:t>
            </a:r>
            <a:r>
              <a:rPr lang="en-IN" sz="1200" dirty="0" smtClean="0"/>
              <a:t>:</a:t>
            </a:r>
            <a:endParaRPr lang="en-IN" sz="1200" dirty="0"/>
          </a:p>
          <a:p>
            <a:r>
              <a:rPr lang="en-IN" sz="1200" dirty="0"/>
              <a:t>List&lt;Integer&gt; li = </a:t>
            </a:r>
            <a:r>
              <a:rPr lang="en-IN" sz="1200" dirty="0" err="1"/>
              <a:t>Arrays.asList</a:t>
            </a:r>
            <a:r>
              <a:rPr lang="en-IN" sz="1200" dirty="0"/>
              <a:t>(1, 2, 3</a:t>
            </a:r>
            <a:r>
              <a:rPr lang="en-IN" sz="1200" dirty="0" smtClean="0"/>
              <a:t>); </a:t>
            </a:r>
            <a:r>
              <a:rPr lang="en-IN" sz="1200" dirty="0" err="1"/>
              <a:t>printList</a:t>
            </a:r>
            <a:r>
              <a:rPr lang="en-IN" sz="1200" dirty="0"/>
              <a:t>(li</a:t>
            </a:r>
            <a:r>
              <a:rPr lang="en-IN" sz="1200" dirty="0" smtClean="0"/>
              <a:t>);</a:t>
            </a:r>
            <a:endParaRPr lang="en-IN" sz="1200" dirty="0"/>
          </a:p>
          <a:p>
            <a:r>
              <a:rPr lang="en-IN" sz="1200" dirty="0"/>
              <a:t>List&lt;String&gt;  ls = </a:t>
            </a:r>
            <a:r>
              <a:rPr lang="en-IN" sz="1200" dirty="0" err="1"/>
              <a:t>Arrays.asList</a:t>
            </a:r>
            <a:r>
              <a:rPr lang="en-IN" sz="1200" dirty="0"/>
              <a:t>("one", "two", "three</a:t>
            </a:r>
            <a:r>
              <a:rPr lang="en-IN" sz="1200" dirty="0" smtClean="0"/>
              <a:t>");</a:t>
            </a:r>
            <a:r>
              <a:rPr lang="en-IN" sz="1200" dirty="0"/>
              <a:t> </a:t>
            </a:r>
            <a:r>
              <a:rPr lang="en-IN" sz="1200" dirty="0" err="1"/>
              <a:t>printList</a:t>
            </a:r>
            <a:r>
              <a:rPr lang="en-IN" sz="1200" dirty="0"/>
              <a:t>(ls);</a:t>
            </a:r>
          </a:p>
          <a:p>
            <a:pPr marL="0" indent="0">
              <a:buNone/>
            </a:pPr>
            <a:endParaRPr lang="en-IN" sz="1200" dirty="0"/>
          </a:p>
        </p:txBody>
      </p:sp>
    </p:spTree>
    <p:extLst>
      <p:ext uri="{BB962C8B-B14F-4D97-AF65-F5344CB8AC3E}">
        <p14:creationId xmlns:p14="http://schemas.microsoft.com/office/powerpoint/2010/main" val="3995976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107661"/>
            <a:ext cx="9404723" cy="435803"/>
          </a:xfrm>
        </p:spPr>
        <p:txBody>
          <a:bodyPr/>
          <a:lstStyle/>
          <a:p>
            <a:r>
              <a:rPr lang="en-US" sz="2400" dirty="0" smtClean="0"/>
              <a:t>Unbounded </a:t>
            </a:r>
            <a:r>
              <a:rPr lang="en-US" sz="2400" dirty="0" err="1" smtClean="0"/>
              <a:t>WildCards</a:t>
            </a:r>
            <a:endParaRPr lang="en-GB" sz="2400" dirty="0"/>
          </a:p>
        </p:txBody>
      </p:sp>
      <p:sp>
        <p:nvSpPr>
          <p:cNvPr id="3" name="Content Placeholder 2"/>
          <p:cNvSpPr>
            <a:spLocks noGrp="1"/>
          </p:cNvSpPr>
          <p:nvPr>
            <p:ph idx="1"/>
          </p:nvPr>
        </p:nvSpPr>
        <p:spPr>
          <a:xfrm>
            <a:off x="396815" y="690114"/>
            <a:ext cx="11421373" cy="5558286"/>
          </a:xfrm>
        </p:spPr>
        <p:txBody>
          <a:bodyPr>
            <a:noAutofit/>
          </a:bodyPr>
          <a:lstStyle/>
          <a:p>
            <a:r>
              <a:rPr lang="en-IN" sz="1200" dirty="0" smtClean="0"/>
              <a:t>It's </a:t>
            </a:r>
            <a:r>
              <a:rPr lang="en-IN" sz="1200" dirty="0"/>
              <a:t>important to note that List&lt;Object&gt; and List&lt;</a:t>
            </a:r>
            <a:r>
              <a:rPr lang="en-IN" sz="1200" dirty="0">
                <a:latin typeface="Verdana" panose="020B0604030504040204" pitchFamily="34" charset="0"/>
                <a:ea typeface="Verdana" panose="020B0604030504040204" pitchFamily="34" charset="0"/>
              </a:rPr>
              <a:t>?</a:t>
            </a:r>
            <a:r>
              <a:rPr lang="en-IN" sz="1200" dirty="0"/>
              <a:t>&gt; are not the same. You can insert an Object, or any subtype of Object, into a List&lt;Object&gt;. But you can only insert null into a List</a:t>
            </a:r>
            <a:r>
              <a:rPr lang="en-IN" sz="1200" dirty="0" smtClean="0"/>
              <a:t>&lt;</a:t>
            </a:r>
            <a:r>
              <a:rPr lang="en-IN" sz="1200" dirty="0" smtClean="0">
                <a:latin typeface="Verdana" panose="020B0604030504040204" pitchFamily="34" charset="0"/>
                <a:ea typeface="Verdana" panose="020B0604030504040204" pitchFamily="34" charset="0"/>
              </a:rPr>
              <a:t>?</a:t>
            </a:r>
            <a:r>
              <a:rPr lang="en-IN" sz="1200" dirty="0" smtClean="0"/>
              <a:t>&gt;.</a:t>
            </a:r>
          </a:p>
          <a:p>
            <a:pPr marL="285750" indent="-285750">
              <a:lnSpc>
                <a:spcPct val="150000"/>
              </a:lnSpc>
              <a:buFont typeface="Wingdings" panose="05000000000000000000" pitchFamily="2" charset="2"/>
              <a:buChar char="Ø"/>
            </a:pPr>
            <a:r>
              <a:rPr lang="en-IN" sz="1200" dirty="0" smtClean="0"/>
              <a:t>Consider the following example</a:t>
            </a:r>
          </a:p>
          <a:p>
            <a:pPr marL="685800" lvl="1">
              <a:lnSpc>
                <a:spcPct val="150000"/>
              </a:lnSpc>
              <a:buFont typeface="Wingdings" panose="05000000000000000000" pitchFamily="2" charset="2"/>
              <a:buChar char="Ø"/>
            </a:pPr>
            <a:r>
              <a:rPr lang="en-IN" sz="1000" dirty="0" smtClean="0"/>
              <a:t>Void </a:t>
            </a:r>
            <a:r>
              <a:rPr lang="en-IN" sz="1000" dirty="0"/>
              <a:t>m1(</a:t>
            </a:r>
            <a:r>
              <a:rPr lang="en-IN" sz="1000" dirty="0" err="1"/>
              <a:t>ArrayList</a:t>
            </a:r>
            <a:r>
              <a:rPr lang="en-IN" sz="1000" dirty="0"/>
              <a:t>&lt;</a:t>
            </a:r>
            <a:r>
              <a:rPr lang="en-IN" sz="1000" dirty="0">
                <a:latin typeface="Verdana" panose="020B0604030504040204" pitchFamily="34" charset="0"/>
                <a:ea typeface="Verdana" panose="020B0604030504040204" pitchFamily="34" charset="0"/>
              </a:rPr>
              <a:t>?</a:t>
            </a:r>
            <a:r>
              <a:rPr lang="en-IN" sz="1000" dirty="0"/>
              <a:t>&gt; al) </a:t>
            </a:r>
            <a:endParaRPr lang="en-IN" sz="1000" dirty="0" smtClean="0"/>
          </a:p>
          <a:p>
            <a:pPr marL="285750">
              <a:lnSpc>
                <a:spcPct val="150000"/>
              </a:lnSpc>
              <a:buFont typeface="Wingdings" panose="05000000000000000000" pitchFamily="2" charset="2"/>
              <a:buChar char="Ø"/>
            </a:pPr>
            <a:r>
              <a:rPr lang="en-IN" sz="1200" dirty="0" smtClean="0"/>
              <a:t>We </a:t>
            </a:r>
            <a:r>
              <a:rPr lang="en-IN" sz="1200" dirty="0"/>
              <a:t>cant add anything to this </a:t>
            </a:r>
            <a:r>
              <a:rPr lang="en-IN" sz="1200" dirty="0" err="1"/>
              <a:t>arraylist</a:t>
            </a:r>
            <a:r>
              <a:rPr lang="en-IN" sz="1200" dirty="0"/>
              <a:t> inside the </a:t>
            </a:r>
            <a:r>
              <a:rPr lang="en-IN" sz="1200" dirty="0" smtClean="0"/>
              <a:t>m1() method </a:t>
            </a:r>
            <a:r>
              <a:rPr lang="en-IN" sz="1200" dirty="0"/>
              <a:t>except null as we don’t know its type exactly</a:t>
            </a:r>
            <a:r>
              <a:rPr lang="en-IN" sz="1200" dirty="0" smtClean="0"/>
              <a:t>. null </a:t>
            </a:r>
            <a:r>
              <a:rPr lang="en-IN" sz="1200" dirty="0"/>
              <a:t>is allowed as null can be assigned to any type</a:t>
            </a:r>
            <a:r>
              <a:rPr lang="en-IN" sz="1200" dirty="0" smtClean="0"/>
              <a:t>. Although </a:t>
            </a:r>
            <a:r>
              <a:rPr lang="en-IN" sz="1200" dirty="0"/>
              <a:t>while calling this method we can call it with </a:t>
            </a:r>
            <a:r>
              <a:rPr lang="en-IN" sz="1200" dirty="0" err="1"/>
              <a:t>arrayList</a:t>
            </a:r>
            <a:r>
              <a:rPr lang="en-IN" sz="1200" dirty="0"/>
              <a:t> of any type.</a:t>
            </a:r>
          </a:p>
          <a:p>
            <a:pPr marL="285750" indent="-285750">
              <a:lnSpc>
                <a:spcPct val="150000"/>
              </a:lnSpc>
              <a:buFont typeface="Wingdings" panose="05000000000000000000" pitchFamily="2" charset="2"/>
              <a:buChar char="Ø"/>
            </a:pPr>
            <a:r>
              <a:rPr lang="en-IN" sz="1200" dirty="0"/>
              <a:t>This kind of methods are best suitable for read only operations.</a:t>
            </a:r>
          </a:p>
          <a:p>
            <a:pPr marL="285750" indent="-285750">
              <a:lnSpc>
                <a:spcPct val="150000"/>
              </a:lnSpc>
              <a:buFont typeface="Wingdings" panose="05000000000000000000" pitchFamily="2" charset="2"/>
              <a:buChar char="Ø"/>
            </a:pPr>
            <a:r>
              <a:rPr lang="en-IN" sz="1200" dirty="0" smtClean="0"/>
              <a:t>Consider following example</a:t>
            </a:r>
          </a:p>
          <a:p>
            <a:pPr marL="685800" lvl="1">
              <a:lnSpc>
                <a:spcPct val="150000"/>
              </a:lnSpc>
              <a:buFont typeface="Wingdings" panose="05000000000000000000" pitchFamily="2" charset="2"/>
              <a:buChar char="Ø"/>
            </a:pPr>
            <a:r>
              <a:rPr lang="en-IN" sz="1000" dirty="0" smtClean="0"/>
              <a:t>Void </a:t>
            </a:r>
            <a:r>
              <a:rPr lang="en-IN" sz="1000" dirty="0"/>
              <a:t>m1(</a:t>
            </a:r>
            <a:r>
              <a:rPr lang="en-IN" sz="1000" dirty="0" err="1"/>
              <a:t>ArrayList</a:t>
            </a:r>
            <a:r>
              <a:rPr lang="en-IN" sz="1000" dirty="0"/>
              <a:t>&lt;</a:t>
            </a:r>
            <a:r>
              <a:rPr lang="en-IN" sz="800" dirty="0">
                <a:latin typeface="Verdana" panose="020B0604030504040204" pitchFamily="34" charset="0"/>
                <a:ea typeface="Verdana" panose="020B0604030504040204" pitchFamily="34" charset="0"/>
              </a:rPr>
              <a:t>?</a:t>
            </a:r>
            <a:r>
              <a:rPr lang="en-IN" sz="1000" dirty="0"/>
              <a:t> extends Student&gt; al) </a:t>
            </a:r>
            <a:endParaRPr lang="en-IN" sz="1000" dirty="0" smtClean="0"/>
          </a:p>
          <a:p>
            <a:pPr marL="285750">
              <a:lnSpc>
                <a:spcPct val="150000"/>
              </a:lnSpc>
              <a:buFont typeface="Wingdings" panose="05000000000000000000" pitchFamily="2" charset="2"/>
              <a:buChar char="Ø"/>
            </a:pPr>
            <a:r>
              <a:rPr lang="en-IN" sz="1200" dirty="0"/>
              <a:t>T</a:t>
            </a:r>
            <a:r>
              <a:rPr lang="en-IN" sz="1200" dirty="0" smtClean="0"/>
              <a:t>his </a:t>
            </a:r>
            <a:r>
              <a:rPr lang="en-IN" sz="1200" dirty="0"/>
              <a:t>kind of syntax we can only send an </a:t>
            </a:r>
            <a:r>
              <a:rPr lang="en-IN" sz="1200" dirty="0" err="1"/>
              <a:t>arraylist</a:t>
            </a:r>
            <a:r>
              <a:rPr lang="en-IN" sz="1200" dirty="0"/>
              <a:t> which is of a type that is a child class of Student or Student type </a:t>
            </a:r>
            <a:r>
              <a:rPr lang="en-IN" sz="1200" dirty="0" err="1"/>
              <a:t>arraylist</a:t>
            </a:r>
            <a:r>
              <a:rPr lang="en-IN" sz="1200" dirty="0"/>
              <a:t> or if Student is an interface </a:t>
            </a:r>
            <a:r>
              <a:rPr lang="en-IN" sz="1200" dirty="0" err="1"/>
              <a:t>arraylist</a:t>
            </a:r>
            <a:r>
              <a:rPr lang="en-IN" sz="1200" dirty="0"/>
              <a:t> of its implementation </a:t>
            </a:r>
            <a:r>
              <a:rPr lang="en-IN" sz="1200" dirty="0" smtClean="0"/>
              <a:t>classes , </a:t>
            </a:r>
          </a:p>
          <a:p>
            <a:pPr marL="285750">
              <a:lnSpc>
                <a:spcPct val="150000"/>
              </a:lnSpc>
              <a:buFont typeface="Wingdings" panose="05000000000000000000" pitchFamily="2" charset="2"/>
              <a:buChar char="Ø"/>
            </a:pPr>
            <a:r>
              <a:rPr lang="en-IN" sz="1200" dirty="0" smtClean="0"/>
              <a:t>We ant </a:t>
            </a:r>
            <a:r>
              <a:rPr lang="en-IN" sz="1200" dirty="0"/>
              <a:t>add anything to this list inside the method except null as we are not sure which child class or which implementation we are getting </a:t>
            </a:r>
            <a:r>
              <a:rPr lang="en-IN" sz="1200" dirty="0" smtClean="0"/>
              <a:t>.</a:t>
            </a:r>
          </a:p>
          <a:p>
            <a:pPr marL="285750">
              <a:lnSpc>
                <a:spcPct val="150000"/>
              </a:lnSpc>
              <a:buFont typeface="Wingdings" panose="05000000000000000000" pitchFamily="2" charset="2"/>
              <a:buChar char="Ø"/>
            </a:pPr>
            <a:r>
              <a:rPr lang="en-IN" sz="1200" dirty="0" smtClean="0"/>
              <a:t>This </a:t>
            </a:r>
            <a:r>
              <a:rPr lang="en-IN" sz="1200" dirty="0"/>
              <a:t>is again suitable for Read only operations.</a:t>
            </a:r>
          </a:p>
          <a:p>
            <a:endParaRPr lang="en-GB" sz="1200" dirty="0"/>
          </a:p>
        </p:txBody>
      </p:sp>
    </p:spTree>
    <p:extLst>
      <p:ext uri="{BB962C8B-B14F-4D97-AF65-F5344CB8AC3E}">
        <p14:creationId xmlns:p14="http://schemas.microsoft.com/office/powerpoint/2010/main" val="619605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smtClean="0"/>
              <a:t>Lower Bounded Wildcards</a:t>
            </a:r>
            <a:endParaRPr lang="en-GB" sz="2400" dirty="0"/>
          </a:p>
        </p:txBody>
      </p:sp>
      <p:sp>
        <p:nvSpPr>
          <p:cNvPr id="3" name="Content Placeholder 2"/>
          <p:cNvSpPr>
            <a:spLocks noGrp="1"/>
          </p:cNvSpPr>
          <p:nvPr>
            <p:ph idx="1"/>
          </p:nvPr>
        </p:nvSpPr>
        <p:spPr>
          <a:xfrm>
            <a:off x="405442" y="793630"/>
            <a:ext cx="10998679" cy="5831457"/>
          </a:xfrm>
        </p:spPr>
        <p:txBody>
          <a:bodyPr>
            <a:normAutofit fontScale="70000" lnSpcReduction="20000"/>
          </a:bodyPr>
          <a:lstStyle/>
          <a:p>
            <a:r>
              <a:rPr lang="en-IN" dirty="0" smtClean="0"/>
              <a:t>An </a:t>
            </a:r>
            <a:r>
              <a:rPr lang="en-IN" dirty="0"/>
              <a:t>upper bounded wildcard restricts the unknown type to be a specific type or a subtype of that type and is represented using the extends keyword. In a similar way, a lower bounded wildcard restricts the unknown type to be a specific type or a super type of that type.</a:t>
            </a:r>
          </a:p>
          <a:p>
            <a:endParaRPr lang="en-IN" dirty="0"/>
          </a:p>
          <a:p>
            <a:r>
              <a:rPr lang="en-IN" dirty="0"/>
              <a:t>A lower bounded wildcard is expressed using the wildcard character (</a:t>
            </a:r>
            <a:r>
              <a:rPr lang="en-IN" sz="2100" dirty="0">
                <a:latin typeface="Verdana" panose="020B0604030504040204" pitchFamily="34" charset="0"/>
                <a:ea typeface="Verdana" panose="020B0604030504040204" pitchFamily="34" charset="0"/>
              </a:rPr>
              <a:t>'?')</a:t>
            </a:r>
            <a:r>
              <a:rPr lang="en-IN" dirty="0"/>
              <a:t>, following by the super keyword, followed by its lower bound: &lt;</a:t>
            </a:r>
            <a:r>
              <a:rPr lang="en-IN" dirty="0">
                <a:latin typeface="Verdana" panose="020B0604030504040204" pitchFamily="34" charset="0"/>
                <a:ea typeface="Verdana" panose="020B0604030504040204" pitchFamily="34" charset="0"/>
              </a:rPr>
              <a:t>?</a:t>
            </a:r>
            <a:r>
              <a:rPr lang="en-IN" dirty="0"/>
              <a:t> super A&gt;.</a:t>
            </a:r>
          </a:p>
          <a:p>
            <a:endParaRPr lang="en-IN" dirty="0"/>
          </a:p>
          <a:p>
            <a:r>
              <a:rPr lang="en-IN" dirty="0" smtClean="0"/>
              <a:t>You </a:t>
            </a:r>
            <a:r>
              <a:rPr lang="en-IN" dirty="0"/>
              <a:t>can specify an upper bound for a wildcard, or you can specify a lower bound, but you cannot specify both.</a:t>
            </a:r>
          </a:p>
          <a:p>
            <a:r>
              <a:rPr lang="en-IN" dirty="0"/>
              <a:t>Say you want to write a method that puts Integer objects into a list. To maximize flexibility, you would like the method to work on List&lt;Integer&gt;, List&lt;Number&gt;, and List&lt;Object&gt; — anything that can hold Integer values.</a:t>
            </a:r>
          </a:p>
          <a:p>
            <a:endParaRPr lang="en-IN" dirty="0"/>
          </a:p>
          <a:p>
            <a:r>
              <a:rPr lang="en-IN" dirty="0"/>
              <a:t>To write the method that works on lists of Integer and the </a:t>
            </a:r>
            <a:r>
              <a:rPr lang="en-IN" dirty="0" err="1"/>
              <a:t>supertypes</a:t>
            </a:r>
            <a:r>
              <a:rPr lang="en-IN" dirty="0"/>
              <a:t> of Integer, such as Integer, Number, and Object, you would specify List&lt;? super Integer&gt;. The term List&lt;Integer&gt; is more restrictive than List&lt;</a:t>
            </a:r>
            <a:r>
              <a:rPr lang="en-IN" sz="2100" dirty="0">
                <a:latin typeface="Verdana" panose="020B0604030504040204" pitchFamily="34" charset="0"/>
                <a:ea typeface="Verdana" panose="020B0604030504040204" pitchFamily="34" charset="0"/>
              </a:rPr>
              <a:t>?</a:t>
            </a:r>
            <a:r>
              <a:rPr lang="en-IN" dirty="0"/>
              <a:t> super Integer&gt; because the former matches a list of type Integer only, whereas the latter matches a list of any type that is a </a:t>
            </a:r>
            <a:r>
              <a:rPr lang="en-IN" dirty="0" err="1"/>
              <a:t>supertype</a:t>
            </a:r>
            <a:r>
              <a:rPr lang="en-IN" dirty="0"/>
              <a:t> of Integer.</a:t>
            </a:r>
          </a:p>
          <a:p>
            <a:endParaRPr lang="en-IN" dirty="0"/>
          </a:p>
          <a:p>
            <a:r>
              <a:rPr lang="en-IN" dirty="0"/>
              <a:t>The following code adds the numbers 1 through 10 to the end of a list:</a:t>
            </a:r>
          </a:p>
          <a:p>
            <a:endParaRPr lang="en-IN" dirty="0"/>
          </a:p>
          <a:p>
            <a:pPr lvl="1"/>
            <a:r>
              <a:rPr lang="en-IN" dirty="0"/>
              <a:t>public static void </a:t>
            </a:r>
            <a:r>
              <a:rPr lang="en-IN" dirty="0" err="1"/>
              <a:t>addNumbers</a:t>
            </a:r>
            <a:r>
              <a:rPr lang="en-IN" dirty="0"/>
              <a:t>(List&lt;</a:t>
            </a:r>
            <a:r>
              <a:rPr lang="en-IN" dirty="0">
                <a:latin typeface="Verdana" panose="020B0604030504040204" pitchFamily="34" charset="0"/>
                <a:ea typeface="Verdana" panose="020B0604030504040204" pitchFamily="34" charset="0"/>
              </a:rPr>
              <a:t>? </a:t>
            </a:r>
            <a:r>
              <a:rPr lang="en-IN" dirty="0"/>
              <a:t>super Integer&gt; list) {</a:t>
            </a:r>
          </a:p>
          <a:p>
            <a:pPr marL="857250" lvl="2" indent="0">
              <a:buNone/>
            </a:pPr>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 {</a:t>
            </a:r>
          </a:p>
          <a:p>
            <a:pPr marL="857250" lvl="2" indent="0">
              <a:buNone/>
            </a:pPr>
            <a:r>
              <a:rPr lang="en-IN" dirty="0"/>
              <a:t>        </a:t>
            </a:r>
            <a:r>
              <a:rPr lang="en-IN" dirty="0" err="1"/>
              <a:t>list.add</a:t>
            </a:r>
            <a:r>
              <a:rPr lang="en-IN" dirty="0"/>
              <a:t>(</a:t>
            </a:r>
            <a:r>
              <a:rPr lang="en-IN" dirty="0" err="1"/>
              <a:t>i</a:t>
            </a:r>
            <a:r>
              <a:rPr lang="en-IN" dirty="0"/>
              <a:t>);</a:t>
            </a:r>
          </a:p>
          <a:p>
            <a:pPr marL="857250" lvl="2" indent="0">
              <a:buNone/>
            </a:pPr>
            <a:r>
              <a:rPr lang="en-IN" dirty="0"/>
              <a:t>    }</a:t>
            </a:r>
          </a:p>
          <a:p>
            <a:pPr marL="857250" lvl="2" indent="0">
              <a:buNone/>
            </a:pPr>
            <a:r>
              <a:rPr lang="en-IN" dirty="0"/>
              <a:t>}</a:t>
            </a:r>
            <a:endParaRPr lang="en-GB" dirty="0"/>
          </a:p>
        </p:txBody>
      </p:sp>
    </p:spTree>
    <p:extLst>
      <p:ext uri="{BB962C8B-B14F-4D97-AF65-F5344CB8AC3E}">
        <p14:creationId xmlns:p14="http://schemas.microsoft.com/office/powerpoint/2010/main" val="3400882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73" y="90408"/>
            <a:ext cx="9404723" cy="496188"/>
          </a:xfrm>
        </p:spPr>
        <p:txBody>
          <a:bodyPr/>
          <a:lstStyle/>
          <a:p>
            <a:r>
              <a:rPr lang="en-US" sz="2400" dirty="0" smtClean="0"/>
              <a:t>Lower Bounded Wildcards </a:t>
            </a:r>
            <a:r>
              <a:rPr lang="en-US" sz="2400" dirty="0" err="1" smtClean="0"/>
              <a:t>Cont</a:t>
            </a:r>
            <a:r>
              <a:rPr lang="en-US" sz="2400" dirty="0" smtClean="0"/>
              <a:t>…</a:t>
            </a:r>
            <a:endParaRPr lang="en-GB" sz="2400" dirty="0"/>
          </a:p>
        </p:txBody>
      </p:sp>
      <p:sp>
        <p:nvSpPr>
          <p:cNvPr id="3" name="Content Placeholder 2"/>
          <p:cNvSpPr>
            <a:spLocks noGrp="1"/>
          </p:cNvSpPr>
          <p:nvPr>
            <p:ph idx="1"/>
          </p:nvPr>
        </p:nvSpPr>
        <p:spPr>
          <a:xfrm>
            <a:off x="405442" y="793630"/>
            <a:ext cx="10998679" cy="5831457"/>
          </a:xfrm>
        </p:spPr>
        <p:txBody>
          <a:bodyPr>
            <a:normAutofit/>
          </a:bodyPr>
          <a:lstStyle/>
          <a:p>
            <a:pPr marL="285750" indent="-285750">
              <a:lnSpc>
                <a:spcPct val="150000"/>
              </a:lnSpc>
              <a:buFont typeface="Wingdings" panose="05000000000000000000" pitchFamily="2" charset="2"/>
              <a:buChar char="Ø"/>
            </a:pPr>
            <a:r>
              <a:rPr lang="en-IN" sz="1400" dirty="0"/>
              <a:t>If we use Void m1(</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 </a:t>
            </a:r>
            <a:r>
              <a:rPr lang="en-IN" sz="1400" dirty="0"/>
              <a:t>super Student&gt; al) this kind of syntax .Two cases arise</a:t>
            </a:r>
          </a:p>
          <a:p>
            <a:pPr lvl="1">
              <a:lnSpc>
                <a:spcPct val="150000"/>
              </a:lnSpc>
              <a:buFont typeface="Wingdings" panose="05000000000000000000" pitchFamily="2" charset="2"/>
              <a:buChar char="Ø"/>
            </a:pPr>
            <a:r>
              <a:rPr lang="en-IN" sz="1400" dirty="0"/>
              <a:t>if Student is a class we can pass an </a:t>
            </a:r>
            <a:r>
              <a:rPr lang="en-IN" sz="1400" dirty="0" err="1"/>
              <a:t>arraylist</a:t>
            </a:r>
            <a:r>
              <a:rPr lang="en-IN" sz="1400" dirty="0"/>
              <a:t> Student or its parent classes.</a:t>
            </a:r>
          </a:p>
          <a:p>
            <a:pPr lvl="1">
              <a:lnSpc>
                <a:spcPct val="150000"/>
              </a:lnSpc>
              <a:buFont typeface="Wingdings" panose="05000000000000000000" pitchFamily="2" charset="2"/>
              <a:buChar char="Ø"/>
            </a:pPr>
            <a:r>
              <a:rPr lang="en-IN" sz="1400" dirty="0"/>
              <a:t>If Student is an interface we can access this method by passing an </a:t>
            </a:r>
            <a:r>
              <a:rPr lang="en-IN" sz="1400" dirty="0" err="1"/>
              <a:t>ArrayList</a:t>
            </a:r>
            <a:r>
              <a:rPr lang="en-IN" sz="1400" dirty="0"/>
              <a:t> of either Student Type or super class of implementation class of Student.</a:t>
            </a:r>
          </a:p>
          <a:p>
            <a:pPr lvl="1">
              <a:lnSpc>
                <a:spcPct val="150000"/>
              </a:lnSpc>
              <a:buFont typeface="Wingdings" panose="05000000000000000000" pitchFamily="2" charset="2"/>
              <a:buChar char="Ø"/>
            </a:pPr>
            <a:r>
              <a:rPr lang="en-IN" sz="1400" strike="sngStrike" dirty="0">
                <a:solidFill>
                  <a:schemeClr val="accent5"/>
                </a:solidFill>
              </a:rPr>
              <a:t>Within this method we can Add Student type of objects and also null to the </a:t>
            </a:r>
            <a:r>
              <a:rPr lang="en-IN" sz="1400" strike="sngStrike" dirty="0" err="1">
                <a:solidFill>
                  <a:schemeClr val="accent5"/>
                </a:solidFill>
              </a:rPr>
              <a:t>ArrayList</a:t>
            </a:r>
            <a:r>
              <a:rPr lang="en-IN" sz="1400" strike="sngStrike" dirty="0">
                <a:solidFill>
                  <a:schemeClr val="accent5"/>
                </a:solidFill>
              </a:rPr>
              <a:t> .</a:t>
            </a:r>
          </a:p>
          <a:p>
            <a:pPr marL="285750" indent="-285750">
              <a:lnSpc>
                <a:spcPct val="150000"/>
              </a:lnSpc>
              <a:buFont typeface="Wingdings" panose="05000000000000000000" pitchFamily="2" charset="2"/>
              <a:buChar char="Ø"/>
            </a:pPr>
            <a:r>
              <a:rPr lang="en-IN" sz="1400" dirty="0"/>
              <a:t>We can use </a:t>
            </a:r>
            <a:r>
              <a:rPr lang="en-IN" sz="1400" dirty="0">
                <a:latin typeface="Verdana" panose="020B0604030504040204" pitchFamily="34" charset="0"/>
                <a:ea typeface="Verdana" panose="020B0604030504040204" pitchFamily="34" charset="0"/>
              </a:rPr>
              <a:t>?</a:t>
            </a:r>
            <a:r>
              <a:rPr lang="en-IN" sz="1400" dirty="0"/>
              <a:t> Only in declaration in the right hand side of an assignment we need to specify an actual class without any boundary for example</a:t>
            </a:r>
          </a:p>
          <a:p>
            <a:pPr lvl="1">
              <a:lnSpc>
                <a:spcPct val="150000"/>
              </a:lnSpc>
              <a:buFont typeface="Wingdings" panose="05000000000000000000" pitchFamily="2" charset="2"/>
              <a:buChar char="Ø"/>
            </a:pPr>
            <a:r>
              <a:rPr lang="en-IN" sz="1400" dirty="0" err="1"/>
              <a:t>ArrayList</a:t>
            </a:r>
            <a:r>
              <a:rPr lang="en-IN" sz="1400" dirty="0"/>
              <a:t>&lt;</a:t>
            </a:r>
            <a:r>
              <a:rPr lang="en-IN" sz="1400" dirty="0">
                <a:latin typeface="Verdana" panose="020B0604030504040204" pitchFamily="34" charset="0"/>
                <a:ea typeface="Verdana" panose="020B0604030504040204" pitchFamily="34" charset="0"/>
              </a:rPr>
              <a:t>?&gt;</a:t>
            </a:r>
            <a:r>
              <a:rPr lang="en-IN" sz="1400" dirty="0"/>
              <a:t> al = new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&gt;(); and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?&gt;</a:t>
            </a:r>
            <a:r>
              <a:rPr lang="en-IN" sz="1400" dirty="0"/>
              <a:t> al = new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 </a:t>
            </a:r>
            <a:r>
              <a:rPr lang="en-IN" sz="1400" dirty="0"/>
              <a:t>extends Number&gt;();  are both invalid.</a:t>
            </a:r>
          </a:p>
          <a:p>
            <a:pPr lvl="1">
              <a:lnSpc>
                <a:spcPct val="150000"/>
              </a:lnSpc>
              <a:buFont typeface="Wingdings" panose="05000000000000000000" pitchFamily="2" charset="2"/>
              <a:buChar char="Ø"/>
            </a:pP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&gt; al = new </a:t>
            </a:r>
            <a:r>
              <a:rPr lang="en-IN" sz="1400" dirty="0" err="1"/>
              <a:t>ArrayList</a:t>
            </a:r>
            <a:r>
              <a:rPr lang="en-IN" sz="1400" dirty="0"/>
              <a:t>&lt;String&gt;();, </a:t>
            </a:r>
            <a:r>
              <a:rPr lang="en-IN" sz="1400" dirty="0" err="1"/>
              <a:t>ArrayList</a:t>
            </a:r>
            <a:r>
              <a:rPr lang="en-IN" sz="1400" dirty="0"/>
              <a:t>&lt;String &gt; al = new </a:t>
            </a:r>
            <a:r>
              <a:rPr lang="en-IN" sz="1400" dirty="0" err="1"/>
              <a:t>ArrayList</a:t>
            </a:r>
            <a:r>
              <a:rPr lang="en-IN" sz="1400" dirty="0"/>
              <a:t>&lt;String&gt;();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extends Number&gt; al = new </a:t>
            </a:r>
            <a:r>
              <a:rPr lang="en-IN" sz="1400" dirty="0" err="1"/>
              <a:t>ArrayList</a:t>
            </a:r>
            <a:r>
              <a:rPr lang="en-IN" sz="1400" dirty="0"/>
              <a:t>&lt;Integer&gt;();, </a:t>
            </a:r>
            <a:r>
              <a:rPr lang="en-IN" sz="1400" dirty="0" err="1"/>
              <a:t>ArrayList</a:t>
            </a:r>
            <a:r>
              <a:rPr lang="en-IN" sz="1400" dirty="0"/>
              <a:t>&lt;</a:t>
            </a:r>
            <a:r>
              <a:rPr lang="en-IN" sz="1400" dirty="0">
                <a:latin typeface="Verdana" panose="020B0604030504040204" pitchFamily="34" charset="0"/>
                <a:ea typeface="Verdana" panose="020B0604030504040204" pitchFamily="34" charset="0"/>
              </a:rPr>
              <a:t>?</a:t>
            </a:r>
            <a:r>
              <a:rPr lang="en-IN" sz="1400" dirty="0"/>
              <a:t> super String&gt; al = new </a:t>
            </a:r>
            <a:r>
              <a:rPr lang="en-IN" sz="1400" dirty="0" err="1"/>
              <a:t>ArrayList</a:t>
            </a:r>
            <a:r>
              <a:rPr lang="en-IN" sz="1400" dirty="0"/>
              <a:t>&lt;Object&gt;(); are all valid.</a:t>
            </a:r>
          </a:p>
          <a:p>
            <a:endParaRPr lang="en-GB" dirty="0"/>
          </a:p>
        </p:txBody>
      </p:sp>
    </p:spTree>
    <p:extLst>
      <p:ext uri="{BB962C8B-B14F-4D97-AF65-F5344CB8AC3E}">
        <p14:creationId xmlns:p14="http://schemas.microsoft.com/office/powerpoint/2010/main" val="162195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4" y="179882"/>
            <a:ext cx="11089945" cy="554636"/>
          </a:xfrm>
        </p:spPr>
        <p:txBody>
          <a:bodyPr>
            <a:normAutofit fontScale="90000"/>
          </a:bodyPr>
          <a:lstStyle/>
          <a:p>
            <a:r>
              <a:rPr lang="en-IN" dirty="0" smtClean="0"/>
              <a:t>Problem Illustration -2</a:t>
            </a:r>
            <a:endParaRPr lang="en-GB" dirty="0"/>
          </a:p>
        </p:txBody>
      </p:sp>
      <p:pic>
        <p:nvPicPr>
          <p:cNvPr id="5" name="Content Placeholder 4"/>
          <p:cNvPicPr>
            <a:picLocks noGrp="1" noChangeAspect="1"/>
          </p:cNvPicPr>
          <p:nvPr>
            <p:ph idx="1"/>
          </p:nvPr>
        </p:nvPicPr>
        <p:blipFill>
          <a:blip r:embed="rId2"/>
          <a:stretch>
            <a:fillRect/>
          </a:stretch>
        </p:blipFill>
        <p:spPr>
          <a:xfrm>
            <a:off x="500332" y="837558"/>
            <a:ext cx="11270511" cy="3769424"/>
          </a:xfrm>
          <a:prstGeom prst="rect">
            <a:avLst/>
          </a:prstGeom>
        </p:spPr>
      </p:pic>
      <p:sp>
        <p:nvSpPr>
          <p:cNvPr id="6" name="TextBox 5"/>
          <p:cNvSpPr txBox="1"/>
          <p:nvPr/>
        </p:nvSpPr>
        <p:spPr>
          <a:xfrm>
            <a:off x="500332" y="4710023"/>
            <a:ext cx="11162581"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Consider the code above Store class does offer the capability to store any type of data in item as it is of Object Type which is parent of every class in java.</a:t>
            </a:r>
          </a:p>
          <a:p>
            <a:pPr marL="285750" indent="-285750">
              <a:buFont typeface="Wingdings" panose="05000000000000000000" pitchFamily="2" charset="2"/>
              <a:buChar char="Ø"/>
            </a:pPr>
            <a:r>
              <a:rPr lang="en-IN" dirty="0" smtClean="0"/>
              <a:t>We although need to cast item back to the type we want whenever we retrieve it.</a:t>
            </a:r>
          </a:p>
          <a:p>
            <a:pPr marL="285750" indent="-285750">
              <a:buFont typeface="Wingdings" panose="05000000000000000000" pitchFamily="2" charset="2"/>
              <a:buChar char="Ø"/>
            </a:pPr>
            <a:r>
              <a:rPr lang="en-IN" dirty="0" smtClean="0"/>
              <a:t>Secondly this is an unchecked cast and can result in </a:t>
            </a:r>
            <a:r>
              <a:rPr lang="en-IN" dirty="0" err="1" smtClean="0"/>
              <a:t>ClassCastException</a:t>
            </a:r>
            <a:r>
              <a:rPr lang="en-IN" dirty="0" smtClean="0"/>
              <a:t> which is a runtime Exception so cannot be detected at </a:t>
            </a:r>
            <a:r>
              <a:rPr lang="en-IN" dirty="0" err="1" smtClean="0"/>
              <a:t>compiletime</a:t>
            </a:r>
            <a:r>
              <a:rPr lang="en-IN" dirty="0" smtClean="0"/>
              <a:t>. So there is no type checking/type safety.</a:t>
            </a:r>
            <a:endParaRPr lang="en-GB" dirty="0"/>
          </a:p>
        </p:txBody>
      </p:sp>
    </p:spTree>
    <p:extLst>
      <p:ext uri="{BB962C8B-B14F-4D97-AF65-F5344CB8AC3E}">
        <p14:creationId xmlns:p14="http://schemas.microsoft.com/office/powerpoint/2010/main" val="2774444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91706" y="629728"/>
            <a:ext cx="11162581" cy="5618671"/>
          </a:xfrm>
        </p:spPr>
        <p:txBody>
          <a:bodyPr>
            <a:normAutofit fontScale="92500" lnSpcReduction="10000"/>
          </a:bodyPr>
          <a:lstStyle/>
          <a:p>
            <a:r>
              <a:rPr lang="en-IN" dirty="0"/>
              <a:t>regular classes follows this rule of subtyping: class B is a subtype of class A if B extends A. This rule does not apply to generic types</a:t>
            </a:r>
            <a:r>
              <a:rPr lang="en-IN" dirty="0" smtClean="0"/>
              <a:t>:</a:t>
            </a:r>
            <a:endParaRPr lang="en-IN" dirty="0"/>
          </a:p>
          <a:p>
            <a:r>
              <a:rPr lang="en-IN" dirty="0"/>
              <a:t>List&lt;B&gt; lb = new </a:t>
            </a:r>
            <a:r>
              <a:rPr lang="en-IN" dirty="0" err="1"/>
              <a:t>ArrayList</a:t>
            </a:r>
            <a:r>
              <a:rPr lang="en-IN" dirty="0"/>
              <a:t>&lt;&gt;();</a:t>
            </a:r>
          </a:p>
          <a:p>
            <a:r>
              <a:rPr lang="en-IN" dirty="0"/>
              <a:t>List&lt;A&gt; la = lb;   // compile-time error</a:t>
            </a:r>
          </a:p>
          <a:p>
            <a:r>
              <a:rPr lang="en-IN" dirty="0"/>
              <a:t>Given that Integer is a subtype of Number, what is the relationship between List&lt;Integer&gt; and List&lt;Number</a:t>
            </a:r>
            <a:r>
              <a:rPr lang="en-IN" dirty="0" smtClean="0"/>
              <a:t>&gt;</a:t>
            </a:r>
            <a:r>
              <a:rPr lang="en-IN" dirty="0" smtClean="0">
                <a:latin typeface="Verdana" panose="020B0604030504040204" pitchFamily="34" charset="0"/>
                <a:ea typeface="Verdana" panose="020B0604030504040204" pitchFamily="34" charset="0"/>
              </a:rPr>
              <a:t>?</a:t>
            </a:r>
          </a:p>
          <a:p>
            <a:r>
              <a:rPr lang="en-IN" dirty="0">
                <a:latin typeface="Verdana" panose="020B0604030504040204" pitchFamily="34" charset="0"/>
                <a:ea typeface="Verdana" panose="020B0604030504040204" pitchFamily="34" charset="0"/>
              </a:rPr>
              <a:t>Although Integer is a subtype of Number, List&lt;Integer&gt; is not a subtype of List&lt;Number&gt; and, in fact, these two types are not related. The common parent of List&lt;Number&gt; and List&lt;Integer&gt; is List</a:t>
            </a:r>
            <a:r>
              <a:rPr lang="en-IN" dirty="0" smtClean="0">
                <a:latin typeface="Verdana" panose="020B0604030504040204" pitchFamily="34" charset="0"/>
                <a:ea typeface="Verdana" panose="020B0604030504040204" pitchFamily="34" charset="0"/>
              </a:rPr>
              <a:t>&lt;?&gt;.</a:t>
            </a:r>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 order to create a relationship between these classes so that the code can access Number's methods through List&lt;Integer&gt;'s elements, use an upper bounded wildcard</a:t>
            </a:r>
            <a:r>
              <a:rPr lang="en-IN" dirty="0" smtClean="0">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a:p>
            <a:pPr lvl="1"/>
            <a:r>
              <a:rPr lang="en-IN" dirty="0">
                <a:latin typeface="Verdana" panose="020B0604030504040204" pitchFamily="34" charset="0"/>
                <a:ea typeface="Verdana" panose="020B0604030504040204" pitchFamily="34" charset="0"/>
              </a:rPr>
              <a:t>List&lt;? extends Integer&gt;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new </a:t>
            </a:r>
            <a:r>
              <a:rPr lang="en-IN" dirty="0" err="1">
                <a:latin typeface="Verdana" panose="020B0604030504040204" pitchFamily="34" charset="0"/>
                <a:ea typeface="Verdana" panose="020B0604030504040204" pitchFamily="34" charset="0"/>
              </a:rPr>
              <a:t>ArrayList</a:t>
            </a:r>
            <a:r>
              <a:rPr lang="en-IN" dirty="0">
                <a:latin typeface="Verdana" panose="020B0604030504040204" pitchFamily="34" charset="0"/>
                <a:ea typeface="Verdana" panose="020B0604030504040204" pitchFamily="34" charset="0"/>
              </a:rPr>
              <a:t>&lt;&gt;();</a:t>
            </a:r>
          </a:p>
          <a:p>
            <a:pPr lvl="1"/>
            <a:r>
              <a:rPr lang="en-IN" dirty="0">
                <a:latin typeface="Verdana" panose="020B0604030504040204" pitchFamily="34" charset="0"/>
                <a:ea typeface="Verdana" panose="020B0604030504040204" pitchFamily="34" charset="0"/>
              </a:rPr>
              <a:t>List&lt;? extends Number&gt;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 OK. </a:t>
            </a:r>
            <a:endParaRPr lang="en-IN" dirty="0" smtClean="0">
              <a:latin typeface="Verdana" panose="020B0604030504040204" pitchFamily="34" charset="0"/>
              <a:ea typeface="Verdana" panose="020B0604030504040204" pitchFamily="34" charset="0"/>
            </a:endParaRPr>
          </a:p>
          <a:p>
            <a:pPr lvl="1"/>
            <a:r>
              <a:rPr lang="en-IN" dirty="0" smtClean="0">
                <a:latin typeface="Verdana" panose="020B0604030504040204" pitchFamily="34" charset="0"/>
                <a:ea typeface="Verdana" panose="020B0604030504040204" pitchFamily="34" charset="0"/>
              </a:rPr>
              <a:t>List</a:t>
            </a:r>
            <a:r>
              <a:rPr lang="en-IN" dirty="0">
                <a:latin typeface="Verdana" panose="020B0604030504040204" pitchFamily="34" charset="0"/>
                <a:ea typeface="Verdana" panose="020B0604030504040204" pitchFamily="34" charset="0"/>
              </a:rPr>
              <a:t>&lt;? extends Integer&gt; is a subtype of List&lt;? extends Number&gt;</a:t>
            </a:r>
          </a:p>
          <a:p>
            <a:r>
              <a:rPr lang="en-IN" dirty="0">
                <a:latin typeface="Verdana" panose="020B0604030504040204" pitchFamily="34" charset="0"/>
                <a:ea typeface="Verdana" panose="020B0604030504040204" pitchFamily="34" charset="0"/>
              </a:rPr>
              <a:t>Because Integer is a subtype of Number,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 is a list of Number objects, a relationship now exists between </a:t>
            </a:r>
            <a:r>
              <a:rPr lang="en-IN" dirty="0" err="1">
                <a:latin typeface="Verdana" panose="020B0604030504040204" pitchFamily="34" charset="0"/>
                <a:ea typeface="Verdana" panose="020B0604030504040204" pitchFamily="34" charset="0"/>
              </a:rPr>
              <a:t>intList</a:t>
            </a:r>
            <a:r>
              <a:rPr lang="en-IN" dirty="0">
                <a:latin typeface="Verdana" panose="020B0604030504040204" pitchFamily="34" charset="0"/>
                <a:ea typeface="Verdana" panose="020B0604030504040204" pitchFamily="34" charset="0"/>
              </a:rPr>
              <a:t> (a list of Integer objects) and </a:t>
            </a:r>
            <a:r>
              <a:rPr lang="en-IN" dirty="0" err="1">
                <a:latin typeface="Verdana" panose="020B0604030504040204" pitchFamily="34" charset="0"/>
                <a:ea typeface="Verdana" panose="020B0604030504040204" pitchFamily="34" charset="0"/>
              </a:rPr>
              <a:t>numList</a:t>
            </a:r>
            <a:r>
              <a:rPr lang="en-IN" dirty="0">
                <a:latin typeface="Verdana" panose="020B0604030504040204" pitchFamily="34" charset="0"/>
                <a:ea typeface="Verdana" panose="020B0604030504040204" pitchFamily="34" charset="0"/>
              </a:rPr>
              <a:t>.</a:t>
            </a:r>
            <a:endParaRPr lang="en-GB"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9854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3" y="81784"/>
            <a:ext cx="9404723" cy="453056"/>
          </a:xfrm>
        </p:spPr>
        <p:txBody>
          <a:bodyPr/>
          <a:lstStyle/>
          <a:p>
            <a:r>
              <a:rPr lang="en-GB" sz="1800" b="1" dirty="0"/>
              <a:t>Wildcards and Subtyping</a:t>
            </a:r>
            <a:br>
              <a:rPr lang="en-GB" sz="1800" b="1" dirty="0"/>
            </a:br>
            <a:endParaRPr lang="en-GB" sz="1800" dirty="0"/>
          </a:p>
        </p:txBody>
      </p:sp>
      <p:sp>
        <p:nvSpPr>
          <p:cNvPr id="3" name="Content Placeholder 2"/>
          <p:cNvSpPr>
            <a:spLocks noGrp="1"/>
          </p:cNvSpPr>
          <p:nvPr>
            <p:ph idx="1"/>
          </p:nvPr>
        </p:nvSpPr>
        <p:spPr>
          <a:xfrm>
            <a:off x="413199" y="612475"/>
            <a:ext cx="11162581" cy="5618671"/>
          </a:xfrm>
        </p:spPr>
        <p:txBody>
          <a:bodyPr>
            <a:normAutofit/>
          </a:bodyPr>
          <a:lstStyle/>
          <a:p>
            <a:pPr lvl="0" fontAlgn="base"/>
            <a:r>
              <a:rPr lang="en-US" altLang="en-US" sz="2100" dirty="0"/>
              <a:t>The following diagram shows the relationships between several List classes declared with both upper and lower bounded wildcards. </a:t>
            </a:r>
          </a:p>
          <a:p>
            <a:endParaRPr lang="en-GB"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2"/>
          <a:stretch>
            <a:fillRect/>
          </a:stretch>
        </p:blipFill>
        <p:spPr>
          <a:xfrm>
            <a:off x="1259457" y="1682574"/>
            <a:ext cx="9385539" cy="4626207"/>
          </a:xfrm>
          <a:prstGeom prst="rect">
            <a:avLst/>
          </a:prstGeom>
        </p:spPr>
      </p:pic>
    </p:spTree>
    <p:extLst>
      <p:ext uri="{BB962C8B-B14F-4D97-AF65-F5344CB8AC3E}">
        <p14:creationId xmlns:p14="http://schemas.microsoft.com/office/powerpoint/2010/main" val="4038834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1" y="543464"/>
            <a:ext cx="11844937" cy="6133381"/>
          </a:xfrm>
        </p:spPr>
        <p:txBody>
          <a:bodyPr>
            <a:normAutofit fontScale="55000" lnSpcReduction="20000"/>
          </a:bodyPr>
          <a:lstStyle/>
          <a:p>
            <a:r>
              <a:rPr lang="en-IN" dirty="0"/>
              <a:t>In some cases, the compiler infers the type of a wildcard. For example, a list may be defined as List&lt;?&gt; but, when evaluating an expression, the compiler infers a particular type from the code. This scenario is known as wildcard capture</a:t>
            </a:r>
            <a:r>
              <a:rPr lang="en-IN" dirty="0" smtClean="0"/>
              <a:t>.</a:t>
            </a:r>
            <a:endParaRPr lang="en-IN" dirty="0"/>
          </a:p>
          <a:p>
            <a:r>
              <a:rPr lang="en-IN" dirty="0"/>
              <a:t>For the most part, you don't need to worry about wildcard capture, except when you see an error message that contains the phrase "capture of</a:t>
            </a:r>
            <a:r>
              <a:rPr lang="en-IN" dirty="0" smtClean="0"/>
              <a:t>".</a:t>
            </a:r>
            <a:endParaRPr lang="en-IN" dirty="0"/>
          </a:p>
          <a:p>
            <a:r>
              <a:rPr lang="en-IN" dirty="0"/>
              <a:t>The </a:t>
            </a:r>
            <a:r>
              <a:rPr lang="en-IN" dirty="0" err="1"/>
              <a:t>WildcardError</a:t>
            </a:r>
            <a:r>
              <a:rPr lang="en-IN" dirty="0"/>
              <a:t> </a:t>
            </a:r>
            <a:r>
              <a:rPr lang="en-IN" dirty="0" smtClean="0"/>
              <a:t>example given below  </a:t>
            </a:r>
            <a:r>
              <a:rPr lang="en-IN" dirty="0"/>
              <a:t>produces a capture error when compiled</a:t>
            </a:r>
            <a:r>
              <a:rPr lang="en-IN" dirty="0" smtClean="0"/>
              <a:t>:</a:t>
            </a:r>
            <a:endParaRPr lang="en-IN" dirty="0"/>
          </a:p>
          <a:p>
            <a:pPr lvl="1"/>
            <a:r>
              <a:rPr lang="en-IN" dirty="0"/>
              <a:t>public class </a:t>
            </a:r>
            <a:r>
              <a:rPr lang="en-IN" dirty="0" err="1"/>
              <a:t>WildcardError</a:t>
            </a:r>
            <a:r>
              <a:rPr lang="en-IN" dirty="0"/>
              <a:t> </a:t>
            </a:r>
            <a:r>
              <a:rPr lang="en-IN" dirty="0" smtClean="0"/>
              <a:t>{</a:t>
            </a:r>
            <a:endParaRPr lang="en-IN" dirty="0"/>
          </a:p>
          <a:p>
            <a:pPr marL="857250" lvl="2" indent="0">
              <a:buNone/>
            </a:pPr>
            <a:r>
              <a:rPr lang="en-IN" dirty="0"/>
              <a:t>    void foo(List&lt;?&gt; </a:t>
            </a:r>
            <a:r>
              <a:rPr lang="en-IN" dirty="0" err="1"/>
              <a:t>i</a:t>
            </a:r>
            <a:r>
              <a:rPr lang="en-IN" dirty="0"/>
              <a:t>) {</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a:t>
            </a:r>
          </a:p>
          <a:p>
            <a:r>
              <a:rPr lang="en-IN" dirty="0"/>
              <a:t>In this example, the compiler processes the </a:t>
            </a:r>
            <a:r>
              <a:rPr lang="en-IN" dirty="0" err="1"/>
              <a:t>i</a:t>
            </a:r>
            <a:r>
              <a:rPr lang="en-IN" dirty="0"/>
              <a:t> input parameter as being of type Object. When the foo method invokes </a:t>
            </a:r>
            <a:r>
              <a:rPr lang="en-IN" dirty="0" err="1"/>
              <a:t>List.set</a:t>
            </a:r>
            <a:r>
              <a:rPr lang="en-IN" dirty="0"/>
              <a:t>(</a:t>
            </a:r>
            <a:r>
              <a:rPr lang="en-IN" dirty="0" err="1"/>
              <a:t>int</a:t>
            </a:r>
            <a:r>
              <a:rPr lang="en-IN" dirty="0"/>
              <a:t>, E), the compiler is not able to confirm the type of object that is being inserted into the list, and an error is produced. When this type of error occurs it typically means that the compiler believes that you are assigning the wrong type to a variable. Generics were added to the Java language for this reason — to enforce type safety at compile time</a:t>
            </a:r>
            <a:r>
              <a:rPr lang="en-IN" dirty="0" smtClean="0"/>
              <a:t>.</a:t>
            </a:r>
            <a:endParaRPr lang="en-IN" dirty="0"/>
          </a:p>
          <a:p>
            <a:r>
              <a:rPr lang="en-IN" dirty="0"/>
              <a:t>The </a:t>
            </a:r>
            <a:r>
              <a:rPr lang="en-IN" dirty="0" err="1"/>
              <a:t>WildcardError</a:t>
            </a:r>
            <a:r>
              <a:rPr lang="en-IN" dirty="0"/>
              <a:t> example generates the following error when compiled by Oracle's JDK 7 </a:t>
            </a:r>
            <a:r>
              <a:rPr lang="en-IN" dirty="0" err="1"/>
              <a:t>javac</a:t>
            </a:r>
            <a:r>
              <a:rPr lang="en-IN" dirty="0"/>
              <a:t> implementation</a:t>
            </a:r>
            <a:r>
              <a:rPr lang="en-IN" dirty="0" smtClean="0"/>
              <a:t>:</a:t>
            </a:r>
            <a:endParaRPr lang="en-IN" dirty="0"/>
          </a:p>
          <a:p>
            <a:pPr lvl="1"/>
            <a:r>
              <a:rPr lang="en-IN" dirty="0"/>
              <a:t>WildcardError.java:6: error: method set in interface List&lt;E&gt; cannot be applied to given types;</a:t>
            </a:r>
          </a:p>
          <a:p>
            <a:pPr marL="857250" lvl="2" indent="0">
              <a:buNone/>
            </a:pPr>
            <a:r>
              <a:rPr lang="en-IN" dirty="0"/>
              <a:t>    </a:t>
            </a:r>
            <a:r>
              <a:rPr lang="en-IN" dirty="0" err="1"/>
              <a:t>i.set</a:t>
            </a:r>
            <a:r>
              <a:rPr lang="en-IN" dirty="0"/>
              <a:t>(0, </a:t>
            </a:r>
            <a:r>
              <a:rPr lang="en-IN" dirty="0" err="1"/>
              <a:t>i.get</a:t>
            </a:r>
            <a:r>
              <a:rPr lang="en-IN" dirty="0"/>
              <a:t>(0));</a:t>
            </a:r>
          </a:p>
          <a:p>
            <a:pPr marL="857250" lvl="2" indent="0">
              <a:buNone/>
            </a:pPr>
            <a:r>
              <a:rPr lang="en-IN" dirty="0"/>
              <a:t>     ^</a:t>
            </a:r>
          </a:p>
          <a:p>
            <a:pPr marL="857250" lvl="2" indent="0">
              <a:buNone/>
            </a:pPr>
            <a:r>
              <a:rPr lang="en-IN" dirty="0"/>
              <a:t>  required: int,CAP#1</a:t>
            </a:r>
          </a:p>
          <a:p>
            <a:pPr marL="857250" lvl="2" indent="0">
              <a:buNone/>
            </a:pPr>
            <a:r>
              <a:rPr lang="en-IN" dirty="0"/>
              <a:t>  found: </a:t>
            </a:r>
            <a:r>
              <a:rPr lang="en-IN" dirty="0" err="1"/>
              <a:t>int,Object</a:t>
            </a:r>
            <a:endParaRPr lang="en-IN" dirty="0"/>
          </a:p>
          <a:p>
            <a:pPr marL="857250" lvl="2" indent="0">
              <a:buNone/>
            </a:pPr>
            <a:r>
              <a:rPr lang="en-IN" dirty="0"/>
              <a:t>  reason: actual argument Object cannot be converted to CAP#1 by method invocation conversion</a:t>
            </a:r>
          </a:p>
          <a:p>
            <a:pPr marL="857250" lvl="2" indent="0">
              <a:buNone/>
            </a:pPr>
            <a:r>
              <a:rPr lang="en-IN" dirty="0"/>
              <a:t>  where E is a type-variable:</a:t>
            </a:r>
          </a:p>
          <a:p>
            <a:pPr marL="857250" lvl="2" indent="0">
              <a:buNone/>
            </a:pPr>
            <a:r>
              <a:rPr lang="en-IN" dirty="0"/>
              <a:t>    E extends Object declared in interface List</a:t>
            </a:r>
          </a:p>
          <a:p>
            <a:pPr marL="857250" lvl="2" indent="0">
              <a:buNone/>
            </a:pPr>
            <a:r>
              <a:rPr lang="en-IN" dirty="0"/>
              <a:t>  where CAP#1 is a fresh type-variable:</a:t>
            </a:r>
          </a:p>
          <a:p>
            <a:pPr marL="857250" lvl="2" indent="0">
              <a:buNone/>
            </a:pPr>
            <a:r>
              <a:rPr lang="en-IN" dirty="0"/>
              <a:t>    CAP#1 extends Object from capture of ?</a:t>
            </a:r>
          </a:p>
          <a:p>
            <a:pPr marL="857250" lvl="2" indent="0">
              <a:buNone/>
            </a:pPr>
            <a:r>
              <a:rPr lang="en-IN" dirty="0"/>
              <a:t>1 error</a:t>
            </a:r>
          </a:p>
          <a:p>
            <a:r>
              <a:rPr lang="en-IN" dirty="0"/>
              <a:t>In this example, the code is attempting to perform a safe operation, so how can you work around the compiler error? You can fix it by writing a private helper method which captures the </a:t>
            </a:r>
            <a:r>
              <a:rPr lang="en-IN" dirty="0" smtClean="0"/>
              <a:t>wildcard</a:t>
            </a:r>
            <a:endParaRPr lang="en-IN" dirty="0"/>
          </a:p>
        </p:txBody>
      </p:sp>
    </p:spTree>
    <p:extLst>
      <p:ext uri="{BB962C8B-B14F-4D97-AF65-F5344CB8AC3E}">
        <p14:creationId xmlns:p14="http://schemas.microsoft.com/office/powerpoint/2010/main" val="1802046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431322"/>
            <a:ext cx="11905322" cy="6271404"/>
          </a:xfrm>
        </p:spPr>
        <p:txBody>
          <a:bodyPr>
            <a:noAutofit/>
          </a:bodyPr>
          <a:lstStyle/>
          <a:p>
            <a:r>
              <a:rPr lang="en-IN" sz="800" dirty="0" smtClean="0"/>
              <a:t>In </a:t>
            </a:r>
            <a:r>
              <a:rPr lang="en-IN" sz="800" dirty="0"/>
              <a:t>this example, the code is attempting to perform a safe operation, so how can you work around the compiler error? You can fix it by writing a private helper method which captures the wildcard. In this case, you can work around the problem by creating the private helper method, </a:t>
            </a:r>
            <a:r>
              <a:rPr lang="en-IN" sz="800" dirty="0" err="1"/>
              <a:t>fooHelper</a:t>
            </a:r>
            <a:r>
              <a:rPr lang="en-IN" sz="800" dirty="0"/>
              <a:t>, as shown in </a:t>
            </a:r>
            <a:r>
              <a:rPr lang="en-IN" sz="800" dirty="0" err="1"/>
              <a:t>WildcardFixed</a:t>
            </a:r>
            <a:r>
              <a:rPr lang="en-IN" sz="800" dirty="0" smtClean="0"/>
              <a:t>:</a:t>
            </a:r>
            <a:endParaRPr lang="en-IN" sz="800" dirty="0"/>
          </a:p>
          <a:p>
            <a:pPr lvl="1"/>
            <a:r>
              <a:rPr lang="en-IN" sz="800" dirty="0"/>
              <a:t>public class </a:t>
            </a:r>
            <a:r>
              <a:rPr lang="en-IN" sz="800" dirty="0" err="1"/>
              <a:t>WildcardFixed</a:t>
            </a:r>
            <a:r>
              <a:rPr lang="en-IN" sz="800" dirty="0"/>
              <a:t> </a:t>
            </a:r>
            <a:r>
              <a:rPr lang="en-IN" sz="800" dirty="0" smtClean="0"/>
              <a:t>{</a:t>
            </a:r>
            <a:endParaRPr lang="en-IN" sz="800" dirty="0"/>
          </a:p>
          <a:p>
            <a:pPr marL="857250" lvl="2" indent="0">
              <a:buNone/>
            </a:pPr>
            <a:r>
              <a:rPr lang="en-IN" sz="800" dirty="0"/>
              <a:t>    void foo(List&lt;?&gt; </a:t>
            </a:r>
            <a:r>
              <a:rPr lang="en-IN" sz="800" dirty="0" err="1"/>
              <a:t>i</a:t>
            </a:r>
            <a:r>
              <a:rPr lang="en-IN" sz="800" dirty="0"/>
              <a:t>) {</a:t>
            </a:r>
          </a:p>
          <a:p>
            <a:pPr marL="857250" lvl="2" indent="0">
              <a:buNone/>
            </a:pPr>
            <a:r>
              <a:rPr lang="en-IN" sz="800" dirty="0"/>
              <a:t>        </a:t>
            </a:r>
            <a:r>
              <a:rPr lang="en-IN" sz="800" dirty="0" err="1"/>
              <a:t>fooHelper</a:t>
            </a:r>
            <a:r>
              <a:rPr lang="en-IN" sz="800" dirty="0"/>
              <a:t>(</a:t>
            </a:r>
            <a:r>
              <a:rPr lang="en-IN" sz="800" dirty="0" err="1"/>
              <a:t>i</a:t>
            </a:r>
            <a:r>
              <a:rPr lang="en-IN" sz="800" dirty="0"/>
              <a:t>);</a:t>
            </a:r>
          </a:p>
          <a:p>
            <a:pPr marL="857250" lvl="2" indent="0">
              <a:buNone/>
            </a:pPr>
            <a:r>
              <a:rPr lang="en-IN" sz="800" dirty="0"/>
              <a:t>    </a:t>
            </a:r>
            <a:r>
              <a:rPr lang="en-IN" sz="800" dirty="0" smtClean="0"/>
              <a:t>}</a:t>
            </a:r>
            <a:endParaRPr lang="en-IN" sz="800" dirty="0"/>
          </a:p>
          <a:p>
            <a:pPr marL="857250" lvl="2" indent="0">
              <a:buNone/>
            </a:pPr>
            <a:r>
              <a:rPr lang="en-IN" sz="800" dirty="0"/>
              <a:t>    // Helper method created so that the wildcard can be captured</a:t>
            </a:r>
          </a:p>
          <a:p>
            <a:pPr marL="857250" lvl="2" indent="0">
              <a:buNone/>
            </a:pPr>
            <a:r>
              <a:rPr lang="en-IN" sz="800" dirty="0"/>
              <a:t>    // through type inference.</a:t>
            </a:r>
          </a:p>
          <a:p>
            <a:pPr marL="857250" lvl="2" indent="0">
              <a:buNone/>
            </a:pPr>
            <a:r>
              <a:rPr lang="en-IN" sz="800" dirty="0"/>
              <a:t>    private &lt;T&gt; void </a:t>
            </a:r>
            <a:r>
              <a:rPr lang="en-IN" sz="800" dirty="0" err="1"/>
              <a:t>fooHelper</a:t>
            </a:r>
            <a:r>
              <a:rPr lang="en-IN" sz="800" dirty="0"/>
              <a:t>(List&lt;T&gt; l) {</a:t>
            </a:r>
          </a:p>
          <a:p>
            <a:pPr marL="857250" lvl="2" indent="0">
              <a:buNone/>
            </a:pPr>
            <a:r>
              <a:rPr lang="en-IN" sz="800" dirty="0"/>
              <a:t>        </a:t>
            </a:r>
            <a:r>
              <a:rPr lang="en-IN" sz="800" dirty="0" err="1"/>
              <a:t>l.set</a:t>
            </a:r>
            <a:r>
              <a:rPr lang="en-IN" sz="800" dirty="0"/>
              <a:t>(0, </a:t>
            </a:r>
            <a:r>
              <a:rPr lang="en-IN" sz="800" dirty="0" err="1"/>
              <a:t>l.get</a:t>
            </a:r>
            <a:r>
              <a:rPr lang="en-IN" sz="800" dirty="0"/>
              <a:t>(0</a:t>
            </a:r>
            <a:r>
              <a:rPr lang="en-IN" sz="800" dirty="0" smtClean="0"/>
              <a:t>));    }  }</a:t>
            </a:r>
            <a:endParaRPr lang="en-IN" sz="800" dirty="0"/>
          </a:p>
          <a:p>
            <a:r>
              <a:rPr lang="en-IN" sz="800" dirty="0"/>
              <a:t>Thanks to the helper method, the compiler uses inference to determine that T is CAP#1, the capture variable, in the invocation. The example now compiles </a:t>
            </a:r>
            <a:r>
              <a:rPr lang="en-IN" sz="800" dirty="0" err="1" smtClean="0"/>
              <a:t>successfully.By</a:t>
            </a:r>
            <a:r>
              <a:rPr lang="en-IN" sz="800" dirty="0" smtClean="0"/>
              <a:t> </a:t>
            </a:r>
            <a:r>
              <a:rPr lang="en-IN" sz="800" dirty="0"/>
              <a:t>convention, helper methods are generally named </a:t>
            </a:r>
            <a:r>
              <a:rPr lang="en-IN" sz="800" dirty="0" err="1"/>
              <a:t>originalMethodNameHelper</a:t>
            </a:r>
            <a:r>
              <a:rPr lang="en-IN" sz="800" dirty="0" smtClean="0"/>
              <a:t>.</a:t>
            </a:r>
            <a:endParaRPr lang="en-IN" sz="800" dirty="0"/>
          </a:p>
          <a:p>
            <a:r>
              <a:rPr lang="en-IN" sz="800" dirty="0"/>
              <a:t>Now consider a more complex example, </a:t>
            </a:r>
            <a:r>
              <a:rPr lang="en-IN" sz="800" dirty="0" err="1"/>
              <a:t>WildcardErrorBad</a:t>
            </a:r>
            <a:r>
              <a:rPr lang="en-IN" sz="800" dirty="0" smtClean="0"/>
              <a:t>:</a:t>
            </a:r>
            <a:endParaRPr lang="en-IN" sz="800" dirty="0"/>
          </a:p>
          <a:p>
            <a:pPr lvl="1"/>
            <a:r>
              <a:rPr lang="en-IN" sz="800" dirty="0"/>
              <a:t>public class </a:t>
            </a:r>
            <a:r>
              <a:rPr lang="en-IN" sz="800" dirty="0" err="1"/>
              <a:t>WildcardErrorBad</a:t>
            </a:r>
            <a:r>
              <a:rPr lang="en-IN" sz="800" dirty="0"/>
              <a:t> </a:t>
            </a:r>
            <a:r>
              <a:rPr lang="en-IN" sz="800" dirty="0" smtClean="0"/>
              <a:t>{</a:t>
            </a:r>
            <a:endParaRPr lang="en-IN" sz="800" dirty="0"/>
          </a:p>
          <a:p>
            <a:pPr marL="857250" lvl="2" indent="0">
              <a:buNone/>
            </a:pPr>
            <a:r>
              <a:rPr lang="en-IN" sz="800" dirty="0"/>
              <a:t>    void </a:t>
            </a:r>
            <a:r>
              <a:rPr lang="en-IN" sz="800" dirty="0" err="1"/>
              <a:t>swapFirst</a:t>
            </a:r>
            <a:r>
              <a:rPr lang="en-IN" sz="800" dirty="0"/>
              <a:t>(List&lt;? extends Number&gt; l1, List&lt;? extends Number&gt; l2) {</a:t>
            </a:r>
          </a:p>
          <a:p>
            <a:pPr marL="857250" lvl="2" indent="0">
              <a:buNone/>
            </a:pPr>
            <a:r>
              <a:rPr lang="en-IN" sz="800" dirty="0"/>
              <a:t>      Number temp = l1.get(0);</a:t>
            </a:r>
          </a:p>
          <a:p>
            <a:pPr marL="857250" lvl="2" indent="0">
              <a:buNone/>
            </a:pPr>
            <a:r>
              <a:rPr lang="en-IN" sz="800" dirty="0"/>
              <a:t>      l1.set(0, l2.get(0)); // expected a CAP#1 extends Number,</a:t>
            </a:r>
          </a:p>
          <a:p>
            <a:pPr marL="857250" lvl="2" indent="0">
              <a:buNone/>
            </a:pPr>
            <a:r>
              <a:rPr lang="en-IN" sz="800" dirty="0"/>
              <a:t>                            // got a CAP#2 extends Number;</a:t>
            </a:r>
          </a:p>
          <a:p>
            <a:pPr marL="857250" lvl="2" indent="0">
              <a:buNone/>
            </a:pPr>
            <a:r>
              <a:rPr lang="en-IN" sz="800" dirty="0"/>
              <a:t>                            // same bound, but different types</a:t>
            </a:r>
          </a:p>
          <a:p>
            <a:pPr marL="857250" lvl="2" indent="0">
              <a:buNone/>
            </a:pPr>
            <a:r>
              <a:rPr lang="en-IN" sz="800" dirty="0"/>
              <a:t>      l2.set(0, temp);	    // expected a CAP#1 extends Number,</a:t>
            </a:r>
          </a:p>
          <a:p>
            <a:pPr marL="857250" lvl="2" indent="0">
              <a:buNone/>
            </a:pPr>
            <a:r>
              <a:rPr lang="en-IN" sz="800" dirty="0"/>
              <a:t>                            // got a </a:t>
            </a:r>
            <a:r>
              <a:rPr lang="en-IN" sz="800" dirty="0" smtClean="0"/>
              <a:t>Number    } }</a:t>
            </a:r>
            <a:endParaRPr lang="en-IN" sz="800" dirty="0"/>
          </a:p>
          <a:p>
            <a:r>
              <a:rPr lang="en-IN" sz="800" dirty="0"/>
              <a:t>In this example, the code is attempting an unsafe operation. For example, consider the following invocation of the </a:t>
            </a:r>
            <a:r>
              <a:rPr lang="en-IN" sz="800" dirty="0" err="1"/>
              <a:t>swapFirst</a:t>
            </a:r>
            <a:r>
              <a:rPr lang="en-IN" sz="800" dirty="0"/>
              <a:t> method</a:t>
            </a:r>
            <a:r>
              <a:rPr lang="en-IN" sz="800" dirty="0" smtClean="0"/>
              <a:t>:</a:t>
            </a:r>
            <a:endParaRPr lang="en-IN" sz="800" dirty="0"/>
          </a:p>
          <a:p>
            <a:pPr lvl="1"/>
            <a:r>
              <a:rPr lang="en-IN" sz="800" dirty="0"/>
              <a:t>List&lt;Integer&gt; li = </a:t>
            </a:r>
            <a:r>
              <a:rPr lang="en-IN" sz="800" dirty="0" err="1"/>
              <a:t>Arrays.asList</a:t>
            </a:r>
            <a:r>
              <a:rPr lang="en-IN" sz="800" dirty="0"/>
              <a:t>(1, 2, 3);</a:t>
            </a:r>
          </a:p>
          <a:p>
            <a:pPr lvl="1"/>
            <a:r>
              <a:rPr lang="en-IN" sz="800" dirty="0"/>
              <a:t>List&lt;Double&gt;  </a:t>
            </a:r>
            <a:r>
              <a:rPr lang="en-IN" sz="800" dirty="0" err="1"/>
              <a:t>ld</a:t>
            </a:r>
            <a:r>
              <a:rPr lang="en-IN" sz="800" dirty="0"/>
              <a:t> = </a:t>
            </a:r>
            <a:r>
              <a:rPr lang="en-IN" sz="800" dirty="0" err="1"/>
              <a:t>Arrays.asList</a:t>
            </a:r>
            <a:r>
              <a:rPr lang="en-IN" sz="800" dirty="0"/>
              <a:t>(10.10, 20.20, 30.30);</a:t>
            </a:r>
          </a:p>
          <a:p>
            <a:pPr lvl="1"/>
            <a:r>
              <a:rPr lang="en-IN" sz="800" dirty="0" err="1"/>
              <a:t>swapFirst</a:t>
            </a:r>
            <a:r>
              <a:rPr lang="en-IN" sz="800" dirty="0"/>
              <a:t>(li, </a:t>
            </a:r>
            <a:r>
              <a:rPr lang="en-IN" sz="800" dirty="0" err="1"/>
              <a:t>ld</a:t>
            </a:r>
            <a:r>
              <a:rPr lang="en-IN" sz="800" dirty="0"/>
              <a:t>);</a:t>
            </a:r>
          </a:p>
          <a:p>
            <a:r>
              <a:rPr lang="en-IN" sz="800" dirty="0"/>
              <a:t>While List&lt;Integer&gt; and List&lt;Double&gt; both </a:t>
            </a:r>
            <a:r>
              <a:rPr lang="en-IN" sz="800" dirty="0" err="1"/>
              <a:t>fulfill</a:t>
            </a:r>
            <a:r>
              <a:rPr lang="en-IN" sz="800" dirty="0"/>
              <a:t> the criteria of List&lt;? extends Number&gt;, it is clearly incorrect to take an item from a list of Integer values and attempt to place it into a list of Double values</a:t>
            </a:r>
            <a:r>
              <a:rPr lang="en-IN" sz="800" dirty="0" smtClean="0"/>
              <a:t>.</a:t>
            </a:r>
            <a:endParaRPr lang="en-IN" sz="800" dirty="0"/>
          </a:p>
        </p:txBody>
      </p:sp>
    </p:spTree>
    <p:extLst>
      <p:ext uri="{BB962C8B-B14F-4D97-AF65-F5344CB8AC3E}">
        <p14:creationId xmlns:p14="http://schemas.microsoft.com/office/powerpoint/2010/main" val="3593981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11" y="73156"/>
            <a:ext cx="9404723" cy="358165"/>
          </a:xfrm>
        </p:spPr>
        <p:txBody>
          <a:bodyPr/>
          <a:lstStyle/>
          <a:p>
            <a:r>
              <a:rPr lang="en-IN" sz="1400" b="1" dirty="0"/>
              <a:t>Wildcard Capture and Helper Methods</a:t>
            </a:r>
            <a:r>
              <a:rPr lang="en-IN" b="1" dirty="0"/>
              <a:t/>
            </a:r>
            <a:br>
              <a:rPr lang="en-IN" b="1" dirty="0"/>
            </a:br>
            <a:endParaRPr lang="en-GB" dirty="0"/>
          </a:p>
        </p:txBody>
      </p:sp>
      <p:sp>
        <p:nvSpPr>
          <p:cNvPr id="3" name="Content Placeholder 2"/>
          <p:cNvSpPr>
            <a:spLocks noGrp="1"/>
          </p:cNvSpPr>
          <p:nvPr>
            <p:ph idx="1"/>
          </p:nvPr>
        </p:nvSpPr>
        <p:spPr>
          <a:xfrm>
            <a:off x="188912" y="543464"/>
            <a:ext cx="9860942" cy="5704935"/>
          </a:xfrm>
        </p:spPr>
        <p:txBody>
          <a:bodyPr>
            <a:normAutofit fontScale="92500" lnSpcReduction="10000"/>
          </a:bodyPr>
          <a:lstStyle/>
          <a:p>
            <a:r>
              <a:rPr lang="en-IN" dirty="0" smtClean="0"/>
              <a:t>Compiling </a:t>
            </a:r>
            <a:r>
              <a:rPr lang="en-IN" dirty="0"/>
              <a:t>the code with Oracle's JDK </a:t>
            </a:r>
            <a:r>
              <a:rPr lang="en-IN" dirty="0" err="1"/>
              <a:t>javac</a:t>
            </a:r>
            <a:r>
              <a:rPr lang="en-IN" dirty="0"/>
              <a:t> compiler produces the following error</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endParaRPr lang="en-IN" dirty="0"/>
          </a:p>
          <a:p>
            <a:endParaRPr lang="en-IN" dirty="0"/>
          </a:p>
          <a:p>
            <a:r>
              <a:rPr lang="en-IN" dirty="0" smtClean="0"/>
              <a:t>There </a:t>
            </a:r>
            <a:r>
              <a:rPr lang="en-IN" dirty="0"/>
              <a:t>is no helper method to work around the problem, because the code is fundamentally wrong.</a:t>
            </a:r>
            <a:endParaRPr lang="en-GB" dirty="0"/>
          </a:p>
        </p:txBody>
      </p:sp>
      <p:pic>
        <p:nvPicPr>
          <p:cNvPr id="4" name="Picture 3"/>
          <p:cNvPicPr>
            <a:picLocks noChangeAspect="1"/>
          </p:cNvPicPr>
          <p:nvPr/>
        </p:nvPicPr>
        <p:blipFill>
          <a:blip r:embed="rId2"/>
          <a:stretch>
            <a:fillRect/>
          </a:stretch>
        </p:blipFill>
        <p:spPr>
          <a:xfrm>
            <a:off x="845389" y="1143963"/>
            <a:ext cx="10127411" cy="4328535"/>
          </a:xfrm>
          <a:prstGeom prst="rect">
            <a:avLst/>
          </a:prstGeom>
        </p:spPr>
      </p:pic>
    </p:spTree>
    <p:extLst>
      <p:ext uri="{BB962C8B-B14F-4D97-AF65-F5344CB8AC3E}">
        <p14:creationId xmlns:p14="http://schemas.microsoft.com/office/powerpoint/2010/main" val="4152847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Use</a:t>
            </a:r>
            <a:r>
              <a:rPr lang="en-GB" b="1" dirty="0"/>
              <a:t/>
            </a:r>
            <a:br>
              <a:rPr lang="en-GB" b="1" dirty="0"/>
            </a:br>
            <a:endParaRPr lang="en-GB" dirty="0"/>
          </a:p>
        </p:txBody>
      </p:sp>
      <p:sp>
        <p:nvSpPr>
          <p:cNvPr id="3" name="Content Placeholder 2"/>
          <p:cNvSpPr>
            <a:spLocks noGrp="1"/>
          </p:cNvSpPr>
          <p:nvPr>
            <p:ph idx="1"/>
          </p:nvPr>
        </p:nvSpPr>
        <p:spPr>
          <a:xfrm>
            <a:off x="370936" y="577970"/>
            <a:ext cx="11447253" cy="5978105"/>
          </a:xfrm>
        </p:spPr>
        <p:txBody>
          <a:bodyPr>
            <a:normAutofit fontScale="77500" lnSpcReduction="20000"/>
          </a:bodyPr>
          <a:lstStyle/>
          <a:p>
            <a:r>
              <a:rPr lang="en-IN" dirty="0"/>
              <a:t>One of the more confusing aspects when learning to program with generics is determining when to use an upper bounded wildcard and when to use a lower bounded wildcard. </a:t>
            </a:r>
          </a:p>
          <a:p>
            <a:r>
              <a:rPr lang="en-IN" dirty="0"/>
              <a:t>For purposes of this discussion, it is helpful to think of variables as providing one of two functions</a:t>
            </a:r>
            <a:r>
              <a:rPr lang="en-IN" dirty="0" smtClean="0"/>
              <a:t>:</a:t>
            </a:r>
            <a:endParaRPr lang="en-IN" dirty="0"/>
          </a:p>
          <a:p>
            <a:r>
              <a:rPr lang="en-IN" dirty="0"/>
              <a:t>An "In" Variable</a:t>
            </a:r>
          </a:p>
          <a:p>
            <a:pPr lvl="1"/>
            <a:r>
              <a:rPr lang="en-IN" dirty="0"/>
              <a:t>An "in" variable serves up data to the code. Imagine a copy method with two arguments: copy(</a:t>
            </a:r>
            <a:r>
              <a:rPr lang="en-IN" dirty="0" err="1"/>
              <a:t>src</a:t>
            </a:r>
            <a:r>
              <a:rPr lang="en-IN" dirty="0"/>
              <a:t>, </a:t>
            </a:r>
            <a:r>
              <a:rPr lang="en-IN" dirty="0" err="1"/>
              <a:t>dest</a:t>
            </a:r>
            <a:r>
              <a:rPr lang="en-IN" dirty="0"/>
              <a:t>). The </a:t>
            </a:r>
            <a:r>
              <a:rPr lang="en-IN" dirty="0" err="1"/>
              <a:t>src</a:t>
            </a:r>
            <a:r>
              <a:rPr lang="en-IN" dirty="0"/>
              <a:t> argument provides the data to be copied, so it is the "in" parameter.</a:t>
            </a:r>
          </a:p>
          <a:p>
            <a:r>
              <a:rPr lang="en-IN" dirty="0"/>
              <a:t>An "Out" Variable</a:t>
            </a:r>
          </a:p>
          <a:p>
            <a:pPr lvl="1"/>
            <a:r>
              <a:rPr lang="en-IN" dirty="0"/>
              <a:t>An "out" variable holds data for use elsewhere. In the copy example, copy(</a:t>
            </a:r>
            <a:r>
              <a:rPr lang="en-IN" dirty="0" err="1"/>
              <a:t>src</a:t>
            </a:r>
            <a:r>
              <a:rPr lang="en-IN" dirty="0"/>
              <a:t>, </a:t>
            </a:r>
            <a:r>
              <a:rPr lang="en-IN" dirty="0" err="1"/>
              <a:t>dest</a:t>
            </a:r>
            <a:r>
              <a:rPr lang="en-IN" dirty="0"/>
              <a:t>), the </a:t>
            </a:r>
            <a:r>
              <a:rPr lang="en-IN" dirty="0" err="1"/>
              <a:t>dest</a:t>
            </a:r>
            <a:r>
              <a:rPr lang="en-IN" dirty="0"/>
              <a:t> argument accepts data, so it is the "out" parameter.</a:t>
            </a:r>
          </a:p>
          <a:p>
            <a:r>
              <a:rPr lang="en-IN" dirty="0"/>
              <a:t>Of course, some variables are used both for "in" and "out" purposes — this scenario is also addressed in the guidelines</a:t>
            </a:r>
            <a:r>
              <a:rPr lang="en-IN" dirty="0" smtClean="0"/>
              <a:t>.</a:t>
            </a:r>
            <a:endParaRPr lang="en-IN" dirty="0"/>
          </a:p>
          <a:p>
            <a:r>
              <a:rPr lang="en-IN" dirty="0"/>
              <a:t>You can use the "in" and "out" principle when deciding whether to use a wildcard and what type of wildcard is appropriate. The following list provides the guidelines to follow</a:t>
            </a:r>
            <a:r>
              <a:rPr lang="en-IN" dirty="0" smtClean="0"/>
              <a:t>:</a:t>
            </a:r>
            <a:endParaRPr lang="en-IN" dirty="0"/>
          </a:p>
          <a:p>
            <a:r>
              <a:rPr lang="en-IN" b="1" u="sng" dirty="0"/>
              <a:t>Wildcard Guidelines: </a:t>
            </a:r>
          </a:p>
          <a:p>
            <a:r>
              <a:rPr lang="en-IN" dirty="0"/>
              <a:t>An "in" variable is defined with an upper bounded wildcard, using the extends keyword.</a:t>
            </a:r>
          </a:p>
          <a:p>
            <a:r>
              <a:rPr lang="en-IN" dirty="0"/>
              <a:t>An "out" variable is defined with a lower bounded wildcard, using the super keyword.</a:t>
            </a:r>
          </a:p>
          <a:p>
            <a:r>
              <a:rPr lang="en-IN" dirty="0"/>
              <a:t>In the case where the "in" variable can be accessed using methods defined in the Object class, use an unbounded wildcard.</a:t>
            </a:r>
          </a:p>
          <a:p>
            <a:r>
              <a:rPr lang="en-IN" dirty="0"/>
              <a:t>In the case where the code needs to access the variable as both an "in" and an "out" variable, do not use a wildcard.</a:t>
            </a:r>
          </a:p>
          <a:p>
            <a:r>
              <a:rPr lang="en-IN" dirty="0"/>
              <a:t>These guidelines do not apply to a method's return type. Using a wildcard as a return type should be avoided because it forces programmers using the code to deal with wildcards.</a:t>
            </a:r>
            <a:endParaRPr lang="en-GB" dirty="0"/>
          </a:p>
        </p:txBody>
      </p:sp>
    </p:spTree>
    <p:extLst>
      <p:ext uri="{BB962C8B-B14F-4D97-AF65-F5344CB8AC3E}">
        <p14:creationId xmlns:p14="http://schemas.microsoft.com/office/powerpoint/2010/main" val="3614783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9" y="64529"/>
            <a:ext cx="9404723" cy="444429"/>
          </a:xfrm>
        </p:spPr>
        <p:txBody>
          <a:bodyPr/>
          <a:lstStyle/>
          <a:p>
            <a:r>
              <a:rPr lang="en-GB" sz="2000" b="1" dirty="0"/>
              <a:t>Guidelines for Wildcard </a:t>
            </a:r>
            <a:r>
              <a:rPr lang="en-GB" sz="2000" b="1" dirty="0" smtClean="0"/>
              <a:t>Use </a:t>
            </a:r>
            <a:r>
              <a:rPr lang="en-GB" sz="2000" b="1" dirty="0" err="1" smtClean="0"/>
              <a:t>Cont</a:t>
            </a:r>
            <a:r>
              <a:rPr lang="en-GB" sz="2000" b="1" dirty="0" smtClean="0"/>
              <a:t>…</a:t>
            </a:r>
            <a:r>
              <a:rPr lang="en-GB" b="1" dirty="0"/>
              <a:t/>
            </a:r>
            <a:br>
              <a:rPr lang="en-GB" b="1" dirty="0"/>
            </a:br>
            <a:endParaRPr lang="en-GB" dirty="0"/>
          </a:p>
        </p:txBody>
      </p:sp>
      <p:sp>
        <p:nvSpPr>
          <p:cNvPr id="3" name="Content Placeholder 2"/>
          <p:cNvSpPr>
            <a:spLocks noGrp="1"/>
          </p:cNvSpPr>
          <p:nvPr>
            <p:ph idx="1"/>
          </p:nvPr>
        </p:nvSpPr>
        <p:spPr>
          <a:xfrm>
            <a:off x="370936" y="577970"/>
            <a:ext cx="11447253" cy="6185139"/>
          </a:xfrm>
        </p:spPr>
        <p:txBody>
          <a:bodyPr>
            <a:normAutofit fontScale="70000" lnSpcReduction="20000"/>
          </a:bodyPr>
          <a:lstStyle/>
          <a:p>
            <a:r>
              <a:rPr lang="en-IN" dirty="0"/>
              <a:t>A list defined by List&lt;? extends ...&gt; can be informally thought of as read-only, but that is not a strict guarantee. Suppose you have the following two classes</a:t>
            </a:r>
            <a:r>
              <a:rPr lang="en-IN" dirty="0" smtClean="0"/>
              <a:t>:</a:t>
            </a:r>
            <a:endParaRPr lang="en-IN" dirty="0"/>
          </a:p>
          <a:p>
            <a:pPr lvl="1"/>
            <a:r>
              <a:rPr lang="en-IN" dirty="0"/>
              <a:t>class </a:t>
            </a:r>
            <a:r>
              <a:rPr lang="en-IN" dirty="0" err="1"/>
              <a:t>NaturalNumber</a:t>
            </a:r>
            <a:r>
              <a:rPr lang="en-IN" dirty="0"/>
              <a:t> </a:t>
            </a:r>
            <a:r>
              <a:rPr lang="en-IN" dirty="0" smtClean="0"/>
              <a:t>{</a:t>
            </a:r>
            <a:endParaRPr lang="en-IN" dirty="0"/>
          </a:p>
          <a:p>
            <a:pPr marL="857250" lvl="2" indent="0">
              <a:buNone/>
            </a:pPr>
            <a:r>
              <a:rPr lang="en-IN" dirty="0"/>
              <a:t>    private </a:t>
            </a:r>
            <a:r>
              <a:rPr lang="en-IN" dirty="0" err="1"/>
              <a:t>int</a:t>
            </a:r>
            <a:r>
              <a:rPr lang="en-IN" dirty="0"/>
              <a:t> </a:t>
            </a:r>
            <a:r>
              <a:rPr lang="en-IN" dirty="0" err="1"/>
              <a:t>i</a:t>
            </a:r>
            <a:r>
              <a:rPr lang="en-IN" dirty="0" smtClean="0"/>
              <a:t>;</a:t>
            </a:r>
            <a:endParaRPr lang="en-IN" dirty="0"/>
          </a:p>
          <a:p>
            <a:pPr marL="857250" lvl="2" indent="0">
              <a:buNone/>
            </a:pPr>
            <a:r>
              <a:rPr lang="en-IN" dirty="0"/>
              <a:t>    public </a:t>
            </a:r>
            <a:r>
              <a:rPr lang="en-IN" dirty="0" err="1"/>
              <a:t>NaturalNumber</a:t>
            </a:r>
            <a:r>
              <a:rPr lang="en-IN" dirty="0"/>
              <a:t>(</a:t>
            </a:r>
            <a:r>
              <a:rPr lang="en-IN" dirty="0" err="1"/>
              <a:t>int</a:t>
            </a:r>
            <a:r>
              <a:rPr lang="en-IN" dirty="0"/>
              <a:t> </a:t>
            </a:r>
            <a:r>
              <a:rPr lang="en-IN" dirty="0" err="1"/>
              <a:t>i</a:t>
            </a:r>
            <a:r>
              <a:rPr lang="en-IN" dirty="0"/>
              <a:t>) { </a:t>
            </a:r>
            <a:r>
              <a:rPr lang="en-IN" dirty="0" err="1"/>
              <a:t>this.i</a:t>
            </a:r>
            <a:r>
              <a:rPr lang="en-IN" dirty="0"/>
              <a:t> = </a:t>
            </a:r>
            <a:r>
              <a:rPr lang="en-IN" dirty="0" err="1"/>
              <a:t>i</a:t>
            </a:r>
            <a:r>
              <a:rPr lang="en-IN" dirty="0"/>
              <a:t>; }</a:t>
            </a:r>
          </a:p>
          <a:p>
            <a:pPr marL="857250" lvl="2" indent="0">
              <a:buNone/>
            </a:pPr>
            <a:r>
              <a:rPr lang="en-IN" dirty="0"/>
              <a:t>    // ...</a:t>
            </a:r>
          </a:p>
          <a:p>
            <a:pPr marL="857250" lvl="2" indent="0">
              <a:buNone/>
            </a:pPr>
            <a:r>
              <a:rPr lang="en-IN" dirty="0" smtClean="0"/>
              <a:t>}</a:t>
            </a:r>
            <a:endParaRPr lang="en-IN" dirty="0"/>
          </a:p>
          <a:p>
            <a:pPr marL="857250" lvl="2" indent="0">
              <a:buNone/>
            </a:pPr>
            <a:r>
              <a:rPr lang="en-IN" dirty="0"/>
              <a:t>class </a:t>
            </a:r>
            <a:r>
              <a:rPr lang="en-IN" dirty="0" err="1"/>
              <a:t>EvenNumber</a:t>
            </a:r>
            <a:r>
              <a:rPr lang="en-IN" dirty="0"/>
              <a:t> extends </a:t>
            </a:r>
            <a:r>
              <a:rPr lang="en-IN" dirty="0" err="1"/>
              <a:t>NaturalNumber</a:t>
            </a:r>
            <a:r>
              <a:rPr lang="en-IN" dirty="0"/>
              <a:t> </a:t>
            </a:r>
            <a:r>
              <a:rPr lang="en-IN" dirty="0" smtClean="0"/>
              <a:t>{</a:t>
            </a:r>
            <a:endParaRPr lang="en-IN" dirty="0"/>
          </a:p>
          <a:p>
            <a:pPr marL="857250" lvl="2" indent="0">
              <a:buNone/>
            </a:pPr>
            <a:r>
              <a:rPr lang="en-IN" dirty="0"/>
              <a:t>    public </a:t>
            </a:r>
            <a:r>
              <a:rPr lang="en-IN" dirty="0" err="1"/>
              <a:t>EvenNumber</a:t>
            </a:r>
            <a:r>
              <a:rPr lang="en-IN" dirty="0"/>
              <a:t>(</a:t>
            </a:r>
            <a:r>
              <a:rPr lang="en-IN" dirty="0" err="1"/>
              <a:t>int</a:t>
            </a:r>
            <a:r>
              <a:rPr lang="en-IN" dirty="0"/>
              <a:t> </a:t>
            </a:r>
            <a:r>
              <a:rPr lang="en-IN" dirty="0" err="1"/>
              <a:t>i</a:t>
            </a:r>
            <a:r>
              <a:rPr lang="en-IN" dirty="0"/>
              <a:t>) { super(</a:t>
            </a:r>
            <a:r>
              <a:rPr lang="en-IN" dirty="0" err="1"/>
              <a:t>i</a:t>
            </a:r>
            <a:r>
              <a:rPr lang="en-IN" dirty="0"/>
              <a:t>); }</a:t>
            </a:r>
          </a:p>
          <a:p>
            <a:pPr marL="857250" lvl="2" indent="0">
              <a:buNone/>
            </a:pPr>
            <a:r>
              <a:rPr lang="en-IN" dirty="0"/>
              <a:t>    // ...</a:t>
            </a:r>
          </a:p>
          <a:p>
            <a:pPr marL="857250" lvl="2" indent="0">
              <a:buNone/>
            </a:pPr>
            <a:r>
              <a:rPr lang="en-IN" dirty="0"/>
              <a:t>}</a:t>
            </a:r>
          </a:p>
          <a:p>
            <a:r>
              <a:rPr lang="en-IN" dirty="0"/>
              <a:t>Consider the following code</a:t>
            </a:r>
            <a:r>
              <a:rPr lang="en-IN" dirty="0" smtClean="0"/>
              <a:t>:</a:t>
            </a:r>
            <a:endParaRPr lang="en-IN" dirty="0"/>
          </a:p>
          <a:p>
            <a:pPr lvl="1"/>
            <a:r>
              <a:rPr lang="en-IN" dirty="0"/>
              <a:t>List&lt;</a:t>
            </a:r>
            <a:r>
              <a:rPr lang="en-IN" dirty="0" err="1"/>
              <a:t>EvenNumber</a:t>
            </a:r>
            <a:r>
              <a:rPr lang="en-IN" dirty="0"/>
              <a:t>&gt; le = new </a:t>
            </a:r>
            <a:r>
              <a:rPr lang="en-IN" dirty="0" err="1"/>
              <a:t>ArrayList</a:t>
            </a:r>
            <a:r>
              <a:rPr lang="en-IN" dirty="0"/>
              <a:t>&lt;&gt;();</a:t>
            </a:r>
          </a:p>
          <a:p>
            <a:pPr lvl="1"/>
            <a:r>
              <a:rPr lang="en-IN" dirty="0"/>
              <a:t>List&lt;? extends </a:t>
            </a:r>
            <a:r>
              <a:rPr lang="en-IN" dirty="0" err="1"/>
              <a:t>NaturalNumber</a:t>
            </a:r>
            <a:r>
              <a:rPr lang="en-IN" dirty="0"/>
              <a:t>&gt; ln = le;</a:t>
            </a:r>
          </a:p>
          <a:p>
            <a:pPr lvl="1"/>
            <a:r>
              <a:rPr lang="en-IN" dirty="0" err="1"/>
              <a:t>ln.add</a:t>
            </a:r>
            <a:r>
              <a:rPr lang="en-IN" dirty="0"/>
              <a:t>(new </a:t>
            </a:r>
            <a:r>
              <a:rPr lang="en-IN" dirty="0" err="1"/>
              <a:t>NaturalNumber</a:t>
            </a:r>
            <a:r>
              <a:rPr lang="en-IN" dirty="0"/>
              <a:t>(35));  // compile-time error</a:t>
            </a:r>
          </a:p>
          <a:p>
            <a:r>
              <a:rPr lang="en-IN" dirty="0"/>
              <a:t>Because List&lt;</a:t>
            </a:r>
            <a:r>
              <a:rPr lang="en-IN" dirty="0" err="1"/>
              <a:t>EvenNumber</a:t>
            </a:r>
            <a:r>
              <a:rPr lang="en-IN" dirty="0"/>
              <a:t>&gt; is a subtype of List&lt;? extends </a:t>
            </a:r>
            <a:r>
              <a:rPr lang="en-IN" dirty="0" err="1"/>
              <a:t>NaturalNumber</a:t>
            </a:r>
            <a:r>
              <a:rPr lang="en-IN" dirty="0"/>
              <a:t>&gt;, you can assign le to ln. But you cannot use ln to add a natural number to a list of even numbers. The following operations on the list are possible</a:t>
            </a:r>
            <a:r>
              <a:rPr lang="en-IN" dirty="0" smtClean="0"/>
              <a:t>:</a:t>
            </a:r>
            <a:endParaRPr lang="en-IN" dirty="0"/>
          </a:p>
          <a:p>
            <a:r>
              <a:rPr lang="en-IN" dirty="0"/>
              <a:t>You can add null.</a:t>
            </a:r>
          </a:p>
          <a:p>
            <a:r>
              <a:rPr lang="en-IN" dirty="0"/>
              <a:t>You can invoke clear.</a:t>
            </a:r>
          </a:p>
          <a:p>
            <a:r>
              <a:rPr lang="en-IN" dirty="0"/>
              <a:t>You can get the iterator and invoke remove.</a:t>
            </a:r>
          </a:p>
          <a:p>
            <a:r>
              <a:rPr lang="en-IN" dirty="0"/>
              <a:t>You can capture the wildcard and write elements that you've read from the list.</a:t>
            </a:r>
          </a:p>
          <a:p>
            <a:r>
              <a:rPr lang="en-IN" dirty="0"/>
              <a:t>You can see that the list defined by List&lt;? extends </a:t>
            </a:r>
            <a:r>
              <a:rPr lang="en-IN" dirty="0" err="1"/>
              <a:t>NaturalNumber</a:t>
            </a:r>
            <a:r>
              <a:rPr lang="en-IN" dirty="0"/>
              <a:t>&gt; is not read-only in the strictest sense of the word, but you might think of it that way because you cannot store a new element or change an existing element in the list.</a:t>
            </a:r>
            <a:endParaRPr lang="en-GB" dirty="0"/>
          </a:p>
        </p:txBody>
      </p:sp>
    </p:spTree>
    <p:extLst>
      <p:ext uri="{BB962C8B-B14F-4D97-AF65-F5344CB8AC3E}">
        <p14:creationId xmlns:p14="http://schemas.microsoft.com/office/powerpoint/2010/main" val="2775583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84" y="0"/>
            <a:ext cx="9404723" cy="608331"/>
          </a:xfrm>
        </p:spPr>
        <p:txBody>
          <a:bodyPr/>
          <a:lstStyle/>
          <a:p>
            <a:r>
              <a:rPr lang="en-GB" b="1" dirty="0"/>
              <a:t>Type Erasure</a:t>
            </a:r>
          </a:p>
        </p:txBody>
      </p:sp>
      <p:sp>
        <p:nvSpPr>
          <p:cNvPr id="3" name="Content Placeholder 2"/>
          <p:cNvSpPr>
            <a:spLocks noGrp="1"/>
          </p:cNvSpPr>
          <p:nvPr>
            <p:ph idx="1"/>
          </p:nvPr>
        </p:nvSpPr>
        <p:spPr>
          <a:xfrm>
            <a:off x="180284" y="759126"/>
            <a:ext cx="11637905" cy="5857334"/>
          </a:xfrm>
        </p:spPr>
        <p:txBody>
          <a:bodyPr/>
          <a:lstStyle/>
          <a:p>
            <a:r>
              <a:rPr lang="en-IN" dirty="0"/>
              <a:t>Generics were introduced to the Java language to provide tighter type checks at compile time and to support generic programming. To implement generics, the Java compiler applies type erasure to</a:t>
            </a:r>
            <a:r>
              <a:rPr lang="en-IN" dirty="0" smtClean="0"/>
              <a:t>:</a:t>
            </a:r>
            <a:endParaRPr lang="en-IN" dirty="0"/>
          </a:p>
          <a:p>
            <a:pPr lvl="1"/>
            <a:r>
              <a:rPr lang="en-IN" dirty="0"/>
              <a:t>Replace all type parameters in generic types with their bounds or Object if the type parameters are unbounded. The produced bytecode, therefore, contains only ordinary classes, interfaces, and methods.</a:t>
            </a:r>
          </a:p>
          <a:p>
            <a:pPr lvl="1"/>
            <a:r>
              <a:rPr lang="en-IN" dirty="0"/>
              <a:t>Insert type casts if necessary to preserve type safety.</a:t>
            </a:r>
          </a:p>
          <a:p>
            <a:pPr lvl="1"/>
            <a:r>
              <a:rPr lang="en-IN" dirty="0"/>
              <a:t>Generate bridge methods to preserve polymorphism in extended generic types.</a:t>
            </a:r>
          </a:p>
          <a:p>
            <a:r>
              <a:rPr lang="en-IN" dirty="0"/>
              <a:t>Type erasure ensures that no new classes are created for parameterized types; consequently, generics incur no runtime overhead.</a:t>
            </a:r>
            <a:endParaRPr lang="en-GB" dirty="0"/>
          </a:p>
        </p:txBody>
      </p:sp>
    </p:spTree>
    <p:extLst>
      <p:ext uri="{BB962C8B-B14F-4D97-AF65-F5344CB8AC3E}">
        <p14:creationId xmlns:p14="http://schemas.microsoft.com/office/powerpoint/2010/main" val="2130056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5756693"/>
          </a:xfrm>
        </p:spPr>
        <p:txBody>
          <a:bodyPr>
            <a:normAutofit fontScale="77500" lnSpcReduction="20000"/>
          </a:bodyPr>
          <a:lstStyle/>
          <a:p>
            <a:r>
              <a:rPr lang="en-GB" dirty="0"/>
              <a:t>During the type erasure process, the Java compiler erases all type parameters and replaces each with its first bound if the type parameter is bounded, or Object if the type parameter is unbounded</a:t>
            </a:r>
            <a:r>
              <a:rPr lang="en-GB" dirty="0" smtClean="0"/>
              <a:t>.</a:t>
            </a:r>
            <a:endParaRPr lang="en-GB" dirty="0"/>
          </a:p>
          <a:p>
            <a:r>
              <a:rPr lang="en-GB" dirty="0"/>
              <a:t>Consider the following generic class that represents a node in a singly linked list</a:t>
            </a:r>
            <a:r>
              <a:rPr lang="en-GB" dirty="0" smtClean="0"/>
              <a:t>:</a:t>
            </a:r>
            <a:endParaRPr lang="en-GB" dirty="0"/>
          </a:p>
          <a:p>
            <a:pPr lvl="1"/>
            <a:r>
              <a:rPr lang="en-GB" dirty="0"/>
              <a:t>public class Node&lt;T&gt; </a:t>
            </a:r>
            <a:r>
              <a:rPr lang="en-GB" dirty="0" smtClean="0"/>
              <a:t>{</a:t>
            </a:r>
            <a:endParaRPr lang="en-GB" dirty="0"/>
          </a:p>
          <a:p>
            <a:pPr marL="857250" lvl="2" indent="0">
              <a:buNone/>
            </a:pPr>
            <a:r>
              <a:rPr lang="en-GB" dirty="0"/>
              <a:t>    private T data</a:t>
            </a:r>
            <a:r>
              <a:rPr lang="en-GB" dirty="0" smtClean="0"/>
              <a:t>;    </a:t>
            </a:r>
            <a:r>
              <a:rPr lang="en-GB" dirty="0"/>
              <a:t>private Node&lt;T&gt; next</a:t>
            </a:r>
            <a:r>
              <a:rPr lang="en-GB" dirty="0" smtClean="0"/>
              <a:t>;</a:t>
            </a:r>
            <a:endParaRPr lang="en-GB" dirty="0"/>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r>
              <a:rPr lang="en-GB" dirty="0" smtClean="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Because the type parameter T is unbounded, the Java compiler replaces it with Object</a:t>
            </a:r>
            <a:r>
              <a:rPr lang="en-GB" dirty="0" smtClean="0"/>
              <a:t>:</a:t>
            </a:r>
            <a:endParaRPr lang="en-GB" dirty="0"/>
          </a:p>
          <a:p>
            <a:pPr lvl="1"/>
            <a:r>
              <a:rPr lang="en-GB" dirty="0"/>
              <a:t>public class Node </a:t>
            </a:r>
            <a:r>
              <a:rPr lang="en-GB" dirty="0" smtClean="0"/>
              <a:t>{</a:t>
            </a:r>
            <a:endParaRPr lang="en-GB" dirty="0"/>
          </a:p>
          <a:p>
            <a:pPr marL="857250" lvl="2" indent="0">
              <a:buNone/>
            </a:pPr>
            <a:r>
              <a:rPr lang="en-GB" dirty="0"/>
              <a:t>    private Object data</a:t>
            </a:r>
            <a:r>
              <a:rPr lang="en-GB" dirty="0" smtClean="0"/>
              <a:t>;    </a:t>
            </a:r>
            <a:r>
              <a:rPr lang="en-GB" dirty="0"/>
              <a:t>private Node next</a:t>
            </a:r>
            <a:r>
              <a:rPr lang="en-GB" dirty="0" smtClean="0"/>
              <a:t>;</a:t>
            </a:r>
            <a:endParaRPr lang="en-GB" dirty="0"/>
          </a:p>
          <a:p>
            <a:pPr marL="857250" lvl="2" indent="0">
              <a:buNone/>
            </a:pPr>
            <a:r>
              <a:rPr lang="en-GB" dirty="0"/>
              <a:t>    public Node(Object data, Node next) {</a:t>
            </a:r>
          </a:p>
          <a:p>
            <a:pPr marL="857250" lvl="2" indent="0">
              <a:buNone/>
            </a:pPr>
            <a:r>
              <a:rPr lang="en-GB" dirty="0"/>
              <a:t>        </a:t>
            </a:r>
            <a:r>
              <a:rPr lang="en-GB" dirty="0" err="1"/>
              <a:t>this.data</a:t>
            </a:r>
            <a:r>
              <a:rPr lang="en-GB" dirty="0"/>
              <a:t> = data</a:t>
            </a:r>
            <a:r>
              <a:rPr lang="en-GB" dirty="0" smtClean="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Object </a:t>
            </a:r>
            <a:r>
              <a:rPr lang="en-GB" dirty="0" err="1"/>
              <a:t>getData</a:t>
            </a:r>
            <a:r>
              <a:rPr lang="en-GB" dirty="0"/>
              <a:t>() { return data; }</a:t>
            </a:r>
          </a:p>
          <a:p>
            <a:pPr marL="857250" lvl="2" indent="0">
              <a:buNone/>
            </a:pPr>
            <a:r>
              <a:rPr lang="en-GB" dirty="0"/>
              <a:t>    // ...</a:t>
            </a:r>
          </a:p>
          <a:p>
            <a:pPr marL="857250" lvl="2" indent="0">
              <a:buNone/>
            </a:pPr>
            <a:r>
              <a:rPr lang="en-GB" dirty="0" smtClean="0"/>
              <a:t>}</a:t>
            </a:r>
            <a:endParaRPr lang="en-GB" dirty="0"/>
          </a:p>
        </p:txBody>
      </p:sp>
    </p:spTree>
    <p:extLst>
      <p:ext uri="{BB962C8B-B14F-4D97-AF65-F5344CB8AC3E}">
        <p14:creationId xmlns:p14="http://schemas.microsoft.com/office/powerpoint/2010/main" val="1854116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271901"/>
          </a:xfrm>
        </p:spPr>
        <p:txBody>
          <a:bodyPr/>
          <a:lstStyle/>
          <a:p>
            <a:r>
              <a:rPr lang="en-GB" sz="1800" b="1" dirty="0"/>
              <a:t>Erasure of Generic Types</a:t>
            </a:r>
            <a:r>
              <a:rPr lang="en-GB" b="1" dirty="0"/>
              <a:t/>
            </a:r>
            <a:br>
              <a:rPr lang="en-GB" b="1" dirty="0"/>
            </a:br>
            <a:endParaRPr lang="en-GB" dirty="0"/>
          </a:p>
        </p:txBody>
      </p:sp>
      <p:sp>
        <p:nvSpPr>
          <p:cNvPr id="3" name="Content Placeholder 2"/>
          <p:cNvSpPr>
            <a:spLocks noGrp="1"/>
          </p:cNvSpPr>
          <p:nvPr>
            <p:ph idx="1"/>
          </p:nvPr>
        </p:nvSpPr>
        <p:spPr>
          <a:xfrm>
            <a:off x="396815" y="491706"/>
            <a:ext cx="11145327" cy="6055743"/>
          </a:xfrm>
        </p:spPr>
        <p:txBody>
          <a:bodyPr>
            <a:normAutofit fontScale="77500" lnSpcReduction="20000"/>
          </a:bodyPr>
          <a:lstStyle/>
          <a:p>
            <a:r>
              <a:rPr lang="en-GB" dirty="0" smtClean="0"/>
              <a:t>In </a:t>
            </a:r>
            <a:r>
              <a:rPr lang="en-GB" dirty="0"/>
              <a:t>the following example, the generic Node class uses a bounded type parameter</a:t>
            </a:r>
            <a:r>
              <a:rPr lang="en-GB" dirty="0" smtClean="0"/>
              <a:t>:</a:t>
            </a:r>
            <a:endParaRPr lang="en-GB" dirty="0"/>
          </a:p>
          <a:p>
            <a:pPr lvl="1"/>
            <a:r>
              <a:rPr lang="en-GB" dirty="0"/>
              <a:t>public class Node&lt;T extends Comparable&lt;T&gt;&gt; </a:t>
            </a:r>
            <a:r>
              <a:rPr lang="en-GB" dirty="0" smtClean="0"/>
              <a:t>{</a:t>
            </a:r>
            <a:endParaRPr lang="en-GB" dirty="0"/>
          </a:p>
          <a:p>
            <a:pPr marL="857250" lvl="2" indent="0">
              <a:buNone/>
            </a:pPr>
            <a:r>
              <a:rPr lang="en-GB" dirty="0"/>
              <a:t>    private T data</a:t>
            </a:r>
            <a:r>
              <a:rPr lang="en-GB" dirty="0" smtClean="0"/>
              <a:t>;    </a:t>
            </a:r>
            <a:r>
              <a:rPr lang="en-GB" dirty="0"/>
              <a:t>private Node&lt;T&gt; next</a:t>
            </a:r>
            <a:r>
              <a:rPr lang="en-GB" dirty="0" smtClean="0"/>
              <a:t>;</a:t>
            </a:r>
            <a:endParaRPr lang="en-GB" dirty="0"/>
          </a:p>
          <a:p>
            <a:pPr marL="857250" lvl="2" indent="0">
              <a:buNone/>
            </a:pPr>
            <a:r>
              <a:rPr lang="en-GB" dirty="0"/>
              <a:t>    public Node(T data, Node&lt;T&gt;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T </a:t>
            </a:r>
            <a:r>
              <a:rPr lang="en-GB" dirty="0" err="1"/>
              <a:t>getData</a:t>
            </a:r>
            <a:r>
              <a:rPr lang="en-GB" dirty="0"/>
              <a:t>() { return data; }</a:t>
            </a:r>
          </a:p>
          <a:p>
            <a:pPr marL="857250" lvl="2" indent="0">
              <a:buNone/>
            </a:pPr>
            <a:r>
              <a:rPr lang="en-GB" dirty="0"/>
              <a:t>    // ...</a:t>
            </a:r>
          </a:p>
          <a:p>
            <a:pPr marL="857250" lvl="2" indent="0">
              <a:buNone/>
            </a:pPr>
            <a:r>
              <a:rPr lang="en-GB" dirty="0"/>
              <a:t>}</a:t>
            </a:r>
          </a:p>
          <a:p>
            <a:r>
              <a:rPr lang="en-GB" dirty="0"/>
              <a:t>The Java compiler replaces the bounded type parameter T with the first bound class, Comparable</a:t>
            </a:r>
            <a:r>
              <a:rPr lang="en-GB" dirty="0" smtClean="0"/>
              <a:t>:</a:t>
            </a:r>
            <a:endParaRPr lang="en-GB" dirty="0"/>
          </a:p>
          <a:p>
            <a:pPr lvl="1"/>
            <a:r>
              <a:rPr lang="en-GB" dirty="0"/>
              <a:t>public class Node </a:t>
            </a:r>
            <a:r>
              <a:rPr lang="en-GB" dirty="0" smtClean="0"/>
              <a:t>{</a:t>
            </a:r>
            <a:endParaRPr lang="en-GB" dirty="0"/>
          </a:p>
          <a:p>
            <a:pPr marL="857250" lvl="2" indent="0">
              <a:buNone/>
            </a:pPr>
            <a:r>
              <a:rPr lang="en-GB" dirty="0"/>
              <a:t>    private Comparable data;</a:t>
            </a:r>
          </a:p>
          <a:p>
            <a:pPr marL="857250" lvl="2" indent="0">
              <a:buNone/>
            </a:pPr>
            <a:r>
              <a:rPr lang="en-GB" dirty="0"/>
              <a:t>    private Node next</a:t>
            </a:r>
            <a:r>
              <a:rPr lang="en-GB" dirty="0" smtClean="0"/>
              <a:t>;</a:t>
            </a:r>
            <a:endParaRPr lang="en-GB" dirty="0"/>
          </a:p>
          <a:p>
            <a:pPr marL="857250" lvl="2" indent="0">
              <a:buNone/>
            </a:pPr>
            <a:r>
              <a:rPr lang="en-GB" dirty="0"/>
              <a:t>    public Node(Comparable data, Node next) {</a:t>
            </a:r>
          </a:p>
          <a:p>
            <a:pPr marL="857250" lvl="2" indent="0">
              <a:buNone/>
            </a:pPr>
            <a:r>
              <a:rPr lang="en-GB" dirty="0"/>
              <a:t>        </a:t>
            </a:r>
            <a:r>
              <a:rPr lang="en-GB" dirty="0" err="1"/>
              <a:t>this.data</a:t>
            </a:r>
            <a:r>
              <a:rPr lang="en-GB" dirty="0"/>
              <a:t> = data;</a:t>
            </a:r>
          </a:p>
          <a:p>
            <a:pPr marL="857250" lvl="2" indent="0">
              <a:buNone/>
            </a:pPr>
            <a:r>
              <a:rPr lang="en-GB" dirty="0"/>
              <a:t>        </a:t>
            </a:r>
            <a:r>
              <a:rPr lang="en-GB" dirty="0" err="1"/>
              <a:t>this.next</a:t>
            </a:r>
            <a:r>
              <a:rPr lang="en-GB" dirty="0"/>
              <a:t> = next;</a:t>
            </a:r>
          </a:p>
          <a:p>
            <a:pPr marL="857250" lvl="2" indent="0">
              <a:buNone/>
            </a:pPr>
            <a:r>
              <a:rPr lang="en-GB" dirty="0"/>
              <a:t>    </a:t>
            </a:r>
            <a:r>
              <a:rPr lang="en-GB" dirty="0" smtClean="0"/>
              <a:t>}</a:t>
            </a:r>
            <a:endParaRPr lang="en-GB" dirty="0"/>
          </a:p>
          <a:p>
            <a:pPr marL="857250" lvl="2" indent="0">
              <a:buNone/>
            </a:pPr>
            <a:r>
              <a:rPr lang="en-GB" dirty="0"/>
              <a:t>    public Comparable </a:t>
            </a:r>
            <a:r>
              <a:rPr lang="en-GB" dirty="0" err="1"/>
              <a:t>getData</a:t>
            </a:r>
            <a:r>
              <a:rPr lang="en-GB" dirty="0"/>
              <a:t>() { return data; }</a:t>
            </a:r>
          </a:p>
          <a:p>
            <a:pPr marL="857250" lvl="2" indent="0">
              <a:buNone/>
            </a:pPr>
            <a:r>
              <a:rPr lang="en-GB" dirty="0"/>
              <a:t>    // ...</a:t>
            </a:r>
          </a:p>
          <a:p>
            <a:pPr marL="857250" lvl="2" indent="0">
              <a:buNone/>
            </a:pPr>
            <a:r>
              <a:rPr lang="en-GB" dirty="0"/>
              <a:t>}</a:t>
            </a:r>
          </a:p>
        </p:txBody>
      </p:sp>
    </p:spTree>
    <p:extLst>
      <p:ext uri="{BB962C8B-B14F-4D97-AF65-F5344CB8AC3E}">
        <p14:creationId xmlns:p14="http://schemas.microsoft.com/office/powerpoint/2010/main" val="298865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152400"/>
            <a:ext cx="8596668" cy="648559"/>
          </a:xfrm>
        </p:spPr>
        <p:txBody>
          <a:bodyPr>
            <a:normAutofit fontScale="90000"/>
          </a:bodyPr>
          <a:lstStyle/>
          <a:p>
            <a:r>
              <a:rPr lang="en-GB" dirty="0" smtClean="0"/>
              <a:t>Why use Generics</a:t>
            </a:r>
            <a:endParaRPr lang="en-GB" dirty="0"/>
          </a:p>
        </p:txBody>
      </p:sp>
      <p:sp>
        <p:nvSpPr>
          <p:cNvPr id="5" name="Content Placeholder 4">
            <a:extLst>
              <a:ext uri="{FF2B5EF4-FFF2-40B4-BE49-F238E27FC236}">
                <a16:creationId xmlns:a16="http://schemas.microsoft.com/office/drawing/2014/main" id="{5E4EBD2B-977B-4997-B47C-B98B7936ABAF}"/>
              </a:ext>
            </a:extLst>
          </p:cNvPr>
          <p:cNvSpPr>
            <a:spLocks noGrp="1"/>
          </p:cNvSpPr>
          <p:nvPr>
            <p:ph idx="1"/>
          </p:nvPr>
        </p:nvSpPr>
        <p:spPr>
          <a:xfrm>
            <a:off x="530685" y="879629"/>
            <a:ext cx="8596668" cy="5460785"/>
          </a:xfrm>
        </p:spPr>
        <p:txBody>
          <a:bodyPr>
            <a:normAutofit lnSpcReduction="10000"/>
          </a:bodyPr>
          <a:lstStyle/>
          <a:p>
            <a:r>
              <a:rPr lang="en-GB" dirty="0" smtClean="0"/>
              <a:t>There are two main types of exceptions</a:t>
            </a:r>
          </a:p>
          <a:p>
            <a:pPr lvl="1"/>
            <a:r>
              <a:rPr lang="en-GB" dirty="0" smtClean="0"/>
              <a:t>Compile Time :</a:t>
            </a:r>
          </a:p>
          <a:p>
            <a:pPr lvl="2"/>
            <a:r>
              <a:rPr lang="en-GB" dirty="0" smtClean="0"/>
              <a:t>Can be easily detected. </a:t>
            </a:r>
          </a:p>
          <a:p>
            <a:pPr lvl="2"/>
            <a:r>
              <a:rPr lang="en-GB" dirty="0" smtClean="0"/>
              <a:t>Compiler/Ide error messages can help us detect the issue and fix it.</a:t>
            </a:r>
          </a:p>
          <a:p>
            <a:pPr lvl="1"/>
            <a:r>
              <a:rPr lang="en-GB" dirty="0" smtClean="0"/>
              <a:t>Run time: </a:t>
            </a:r>
          </a:p>
          <a:p>
            <a:pPr lvl="2"/>
            <a:r>
              <a:rPr lang="en-GB" dirty="0" smtClean="0"/>
              <a:t>These are more problematic. </a:t>
            </a:r>
          </a:p>
          <a:p>
            <a:pPr lvl="2"/>
            <a:r>
              <a:rPr lang="en-GB" dirty="0" smtClean="0"/>
              <a:t>They don’t always surface immediately and it may surface at a  point in the program that is far from the actual  cause of the problem.</a:t>
            </a:r>
            <a:endParaRPr lang="en-IN" dirty="0"/>
          </a:p>
          <a:p>
            <a:r>
              <a:rPr lang="en-IN" dirty="0" smtClean="0"/>
              <a:t>So why are generics important:</a:t>
            </a:r>
          </a:p>
          <a:p>
            <a:pPr lvl="1"/>
            <a:r>
              <a:rPr lang="en-IN" dirty="0" smtClean="0"/>
              <a:t>It adds stability to our code by making more of bugs detectable at compile time.</a:t>
            </a:r>
          </a:p>
          <a:p>
            <a:pPr lvl="1"/>
            <a:r>
              <a:rPr lang="en-GB" dirty="0" smtClean="0"/>
              <a:t>It helps us to re-use same code with different type of parameters.</a:t>
            </a:r>
          </a:p>
          <a:p>
            <a:pPr lvl="1"/>
            <a:r>
              <a:rPr lang="en-GB" dirty="0" smtClean="0"/>
              <a:t>It provides stronger type checks at compile time.</a:t>
            </a:r>
          </a:p>
          <a:p>
            <a:pPr lvl="1"/>
            <a:r>
              <a:rPr lang="en-GB" dirty="0" smtClean="0"/>
              <a:t>We can eliminate the need for type casting.</a:t>
            </a:r>
          </a:p>
          <a:p>
            <a:pPr lvl="1"/>
            <a:r>
              <a:rPr lang="en-GB" dirty="0" smtClean="0"/>
              <a:t>We can implement generic algorithms and reuse them.</a:t>
            </a:r>
          </a:p>
        </p:txBody>
      </p:sp>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20" y="90408"/>
            <a:ext cx="9404723" cy="711848"/>
          </a:xfrm>
        </p:spPr>
        <p:txBody>
          <a:bodyPr/>
          <a:lstStyle/>
          <a:p>
            <a:r>
              <a:rPr lang="en-GB" b="1" dirty="0"/>
              <a:t>Erasure of Generic Methods</a:t>
            </a:r>
            <a:br>
              <a:rPr lang="en-GB" b="1" dirty="0"/>
            </a:br>
            <a:endParaRPr lang="en-GB" dirty="0"/>
          </a:p>
        </p:txBody>
      </p:sp>
      <p:sp>
        <p:nvSpPr>
          <p:cNvPr id="3" name="Content Placeholder 2"/>
          <p:cNvSpPr>
            <a:spLocks noGrp="1"/>
          </p:cNvSpPr>
          <p:nvPr>
            <p:ph idx="1"/>
          </p:nvPr>
        </p:nvSpPr>
        <p:spPr>
          <a:xfrm>
            <a:off x="224287" y="698739"/>
            <a:ext cx="11464506" cy="6055744"/>
          </a:xfrm>
        </p:spPr>
        <p:txBody>
          <a:bodyPr>
            <a:normAutofit fontScale="55000" lnSpcReduction="20000"/>
          </a:bodyPr>
          <a:lstStyle/>
          <a:p>
            <a:r>
              <a:rPr lang="en-GB" dirty="0"/>
              <a:t>The Java compiler also erases type parameters in generic method arguments. Consider the following generic method</a:t>
            </a:r>
            <a:r>
              <a:rPr lang="en-GB" dirty="0" smtClean="0"/>
              <a:t>: which </a:t>
            </a:r>
            <a:r>
              <a:rPr lang="en-GB" dirty="0"/>
              <a:t>Counts the number of occurrences of </a:t>
            </a:r>
            <a:r>
              <a:rPr lang="en-GB" dirty="0" err="1"/>
              <a:t>elem</a:t>
            </a:r>
            <a:r>
              <a:rPr lang="en-GB" dirty="0"/>
              <a:t> in </a:t>
            </a:r>
            <a:r>
              <a:rPr lang="en-GB" dirty="0" err="1"/>
              <a:t>anArray</a:t>
            </a:r>
            <a:r>
              <a:rPr lang="en-GB" dirty="0" smtClean="0"/>
              <a:t>.</a:t>
            </a:r>
            <a:endParaRPr lang="en-GB" dirty="0"/>
          </a:p>
          <a:p>
            <a:pPr lvl="1"/>
            <a:r>
              <a:rPr lang="en-GB" dirty="0"/>
              <a:t>public static &lt;T&gt; </a:t>
            </a:r>
            <a:r>
              <a:rPr lang="en-GB" dirty="0" err="1"/>
              <a:t>int</a:t>
            </a:r>
            <a:r>
              <a:rPr lang="en-GB" dirty="0"/>
              <a:t> count(T[] </a:t>
            </a:r>
            <a:r>
              <a:rPr lang="en-GB" dirty="0" err="1"/>
              <a:t>anArray</a:t>
            </a:r>
            <a:r>
              <a:rPr lang="en-GB" dirty="0"/>
              <a:t>, 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Because T is unbounded, the Java compiler replaces it with Object</a:t>
            </a:r>
            <a:r>
              <a:rPr lang="en-GB" dirty="0" smtClean="0"/>
              <a:t>:</a:t>
            </a:r>
            <a:endParaRPr lang="en-GB" dirty="0"/>
          </a:p>
          <a:p>
            <a:pPr lvl="1"/>
            <a:r>
              <a:rPr lang="en-GB" dirty="0"/>
              <a:t>public static </a:t>
            </a:r>
            <a:r>
              <a:rPr lang="en-GB" dirty="0" err="1"/>
              <a:t>int</a:t>
            </a:r>
            <a:r>
              <a:rPr lang="en-GB" dirty="0"/>
              <a:t> count(Object[] </a:t>
            </a:r>
            <a:r>
              <a:rPr lang="en-GB" dirty="0" err="1"/>
              <a:t>anArray</a:t>
            </a:r>
            <a:r>
              <a:rPr lang="en-GB" dirty="0"/>
              <a:t>, Object </a:t>
            </a:r>
            <a:r>
              <a:rPr lang="en-GB" dirty="0" err="1"/>
              <a:t>elem</a:t>
            </a:r>
            <a:r>
              <a:rPr lang="en-GB" dirty="0"/>
              <a:t>) {</a:t>
            </a:r>
          </a:p>
          <a:p>
            <a:pPr marL="857250" lvl="2" indent="0">
              <a:buNone/>
            </a:pPr>
            <a:r>
              <a:rPr lang="en-GB" dirty="0"/>
              <a:t>    </a:t>
            </a:r>
            <a:r>
              <a:rPr lang="en-GB" dirty="0" err="1"/>
              <a:t>int</a:t>
            </a:r>
            <a:r>
              <a:rPr lang="en-GB" dirty="0"/>
              <a:t> </a:t>
            </a:r>
            <a:r>
              <a:rPr lang="en-GB" dirty="0" err="1"/>
              <a:t>cnt</a:t>
            </a:r>
            <a:r>
              <a:rPr lang="en-GB" dirty="0"/>
              <a:t> = 0;</a:t>
            </a:r>
          </a:p>
          <a:p>
            <a:pPr marL="857250" lvl="2" indent="0">
              <a:buNone/>
            </a:pPr>
            <a:r>
              <a:rPr lang="en-GB" dirty="0"/>
              <a:t>    for (Object e : </a:t>
            </a:r>
            <a:r>
              <a:rPr lang="en-GB" dirty="0" err="1"/>
              <a:t>anArray</a:t>
            </a:r>
            <a:r>
              <a:rPr lang="en-GB" dirty="0"/>
              <a:t>)</a:t>
            </a:r>
          </a:p>
          <a:p>
            <a:pPr marL="857250" lvl="2" indent="0">
              <a:buNone/>
            </a:pPr>
            <a:r>
              <a:rPr lang="en-GB" dirty="0"/>
              <a:t>        if (</a:t>
            </a:r>
            <a:r>
              <a:rPr lang="en-GB" dirty="0" err="1"/>
              <a:t>e.equals</a:t>
            </a:r>
            <a:r>
              <a:rPr lang="en-GB" dirty="0"/>
              <a:t>(</a:t>
            </a:r>
            <a:r>
              <a:rPr lang="en-GB" dirty="0" err="1"/>
              <a:t>elem</a:t>
            </a:r>
            <a:r>
              <a:rPr lang="en-GB" dirty="0"/>
              <a:t>))</a:t>
            </a:r>
          </a:p>
          <a:p>
            <a:pPr marL="857250" lvl="2" indent="0">
              <a:buNone/>
            </a:pPr>
            <a:r>
              <a:rPr lang="en-GB" dirty="0"/>
              <a:t>            ++</a:t>
            </a:r>
            <a:r>
              <a:rPr lang="en-GB" dirty="0" err="1"/>
              <a:t>cnt</a:t>
            </a:r>
            <a:r>
              <a:rPr lang="en-GB" dirty="0"/>
              <a:t>;</a:t>
            </a:r>
          </a:p>
          <a:p>
            <a:pPr marL="857250" lvl="2" indent="0">
              <a:buNone/>
            </a:pPr>
            <a:r>
              <a:rPr lang="en-GB" dirty="0"/>
              <a:t>        return </a:t>
            </a:r>
            <a:r>
              <a:rPr lang="en-GB" dirty="0" err="1"/>
              <a:t>cnt</a:t>
            </a:r>
            <a:r>
              <a:rPr lang="en-GB" dirty="0"/>
              <a:t>;</a:t>
            </a:r>
          </a:p>
          <a:p>
            <a:pPr marL="857250" lvl="2" indent="0">
              <a:buNone/>
            </a:pPr>
            <a:r>
              <a:rPr lang="en-GB" dirty="0"/>
              <a:t>}</a:t>
            </a:r>
          </a:p>
          <a:p>
            <a:r>
              <a:rPr lang="en-GB" dirty="0"/>
              <a:t>Suppose the following classes are defined</a:t>
            </a:r>
            <a:r>
              <a:rPr lang="en-GB" dirty="0" smtClean="0"/>
              <a:t>:</a:t>
            </a:r>
            <a:endParaRPr lang="en-GB" dirty="0"/>
          </a:p>
          <a:p>
            <a:pPr lvl="1"/>
            <a:r>
              <a:rPr lang="en-GB" dirty="0"/>
              <a:t>class Shape { /* ... */ }</a:t>
            </a:r>
          </a:p>
          <a:p>
            <a:pPr lvl="1"/>
            <a:r>
              <a:rPr lang="en-GB" dirty="0"/>
              <a:t>class Circle extends Shape { /* ... */ }</a:t>
            </a:r>
          </a:p>
          <a:p>
            <a:pPr lvl="1"/>
            <a:r>
              <a:rPr lang="en-GB" dirty="0"/>
              <a:t>class Rectangle extends Shape { /* ... */ }</a:t>
            </a:r>
          </a:p>
          <a:p>
            <a:r>
              <a:rPr lang="en-GB" dirty="0"/>
              <a:t>You can write a generic method to draw different shapes</a:t>
            </a:r>
            <a:r>
              <a:rPr lang="en-GB" dirty="0" smtClean="0"/>
              <a:t>:</a:t>
            </a:r>
            <a:endParaRPr lang="en-GB" dirty="0"/>
          </a:p>
          <a:p>
            <a:pPr lvl="1"/>
            <a:r>
              <a:rPr lang="en-GB" dirty="0"/>
              <a:t>public static &lt;T extends Shape&gt; void draw(T shape) { /* ... */ }</a:t>
            </a:r>
          </a:p>
          <a:p>
            <a:r>
              <a:rPr lang="en-GB" dirty="0"/>
              <a:t>The Java compiler replaces T with Shape</a:t>
            </a:r>
            <a:r>
              <a:rPr lang="en-GB" dirty="0" smtClean="0"/>
              <a:t>:</a:t>
            </a:r>
            <a:endParaRPr lang="en-GB" dirty="0"/>
          </a:p>
          <a:p>
            <a:pPr lvl="1"/>
            <a:r>
              <a:rPr lang="en-GB" dirty="0"/>
              <a:t>public static void draw(Shape shape) { /* ... */ }</a:t>
            </a:r>
          </a:p>
        </p:txBody>
      </p:sp>
    </p:spTree>
    <p:extLst>
      <p:ext uri="{BB962C8B-B14F-4D97-AF65-F5344CB8AC3E}">
        <p14:creationId xmlns:p14="http://schemas.microsoft.com/office/powerpoint/2010/main" val="41482166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Methods</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a:t>Sometimes type erasure causes a situation that you may not have anticipated. The following example shows how this can occur. The example (described in Bridge Methods) shows how a compiler sometimes creates a synthetic method, called a bridge method, as part of the type erasure process</a:t>
            </a:r>
            <a:r>
              <a:rPr lang="en-IN" sz="1100" dirty="0" smtClean="0"/>
              <a:t>.</a:t>
            </a:r>
            <a:endParaRPr lang="en-IN" sz="1100" dirty="0"/>
          </a:p>
          <a:p>
            <a:r>
              <a:rPr lang="en-IN" sz="1100" dirty="0"/>
              <a:t>Given the following two classes</a:t>
            </a:r>
            <a:r>
              <a:rPr lang="en-IN" sz="1100" dirty="0" smtClean="0"/>
              <a:t>:</a:t>
            </a:r>
            <a:endParaRPr lang="en-IN" sz="1100" dirty="0"/>
          </a:p>
          <a:p>
            <a:pPr lvl="1"/>
            <a:r>
              <a:rPr lang="en-IN" sz="1100" dirty="0"/>
              <a:t>public class Node&lt;T&gt; </a:t>
            </a:r>
            <a:r>
              <a:rPr lang="en-IN" sz="1100" dirty="0" smtClean="0"/>
              <a:t>{</a:t>
            </a:r>
            <a:endParaRPr lang="en-IN" sz="1100" dirty="0"/>
          </a:p>
          <a:p>
            <a:pPr marL="857250" lvl="2" indent="0">
              <a:buNone/>
            </a:pPr>
            <a:r>
              <a:rPr lang="en-IN" sz="1100" dirty="0"/>
              <a:t>    public T data</a:t>
            </a:r>
            <a:r>
              <a:rPr lang="en-IN" sz="1100" dirty="0" smtClean="0"/>
              <a:t>;</a:t>
            </a:r>
            <a:endParaRPr lang="en-IN" sz="1100" dirty="0"/>
          </a:p>
          <a:p>
            <a:pPr marL="857250" lvl="2" indent="0">
              <a:buNone/>
            </a:pPr>
            <a:r>
              <a:rPr lang="en-IN" sz="1100" dirty="0"/>
              <a:t>    public Node(T data) { </a:t>
            </a:r>
            <a:r>
              <a:rPr lang="en-IN" sz="1100" dirty="0" err="1"/>
              <a:t>this.data</a:t>
            </a:r>
            <a:r>
              <a:rPr lang="en-IN" sz="1100" dirty="0"/>
              <a:t> = data; </a:t>
            </a:r>
            <a:r>
              <a:rPr lang="en-IN" sz="1100" dirty="0" smtClean="0"/>
              <a:t>}</a:t>
            </a:r>
            <a:endParaRPr lang="en-IN" sz="1100" dirty="0"/>
          </a:p>
          <a:p>
            <a:pPr marL="857250" lvl="2" indent="0">
              <a:buNone/>
            </a:pPr>
            <a:r>
              <a:rPr lang="en-IN" sz="1100" dirty="0"/>
              <a:t>    public void </a:t>
            </a:r>
            <a:r>
              <a:rPr lang="en-IN" sz="1100" dirty="0" err="1"/>
              <a:t>setData</a:t>
            </a:r>
            <a:r>
              <a:rPr lang="en-IN" sz="1100" dirty="0"/>
              <a:t>(T data) {</a:t>
            </a:r>
          </a:p>
          <a:p>
            <a:pPr marL="857250" lvl="2" indent="0">
              <a:buNone/>
            </a:pPr>
            <a:r>
              <a:rPr lang="en-IN" sz="1100" dirty="0"/>
              <a:t>        </a:t>
            </a:r>
            <a:r>
              <a:rPr lang="en-IN" sz="1100" dirty="0" err="1"/>
              <a:t>System.out.println</a:t>
            </a:r>
            <a:r>
              <a:rPr lang="en-IN" sz="1100" dirty="0"/>
              <a:t>("</a:t>
            </a:r>
            <a:r>
              <a:rPr lang="en-IN" sz="1100" dirty="0" err="1"/>
              <a:t>Node.setData</a:t>
            </a:r>
            <a:r>
              <a:rPr lang="en-IN" sz="1100" dirty="0"/>
              <a:t>");</a:t>
            </a:r>
          </a:p>
          <a:p>
            <a:pPr marL="857250" lvl="2" indent="0">
              <a:buNone/>
            </a:pPr>
            <a:r>
              <a:rPr lang="en-IN" sz="1100" dirty="0"/>
              <a:t>        </a:t>
            </a:r>
            <a:r>
              <a:rPr lang="en-IN" sz="1100" dirty="0" err="1"/>
              <a:t>this.data</a:t>
            </a:r>
            <a:r>
              <a:rPr lang="en-IN" sz="1100" dirty="0"/>
              <a:t> = data</a:t>
            </a:r>
            <a:r>
              <a:rPr lang="en-IN" sz="1100" dirty="0" smtClean="0"/>
              <a:t>;    } }</a:t>
            </a:r>
            <a:endParaRPr lang="en-IN" sz="1100" dirty="0"/>
          </a:p>
          <a:p>
            <a:pPr marL="857250" lvl="2" indent="0">
              <a:buNone/>
            </a:pPr>
            <a:r>
              <a:rPr lang="en-IN" sz="1100" dirty="0"/>
              <a:t>public class </a:t>
            </a:r>
            <a:r>
              <a:rPr lang="en-IN" sz="1100" dirty="0" err="1"/>
              <a:t>MyNode</a:t>
            </a:r>
            <a:r>
              <a:rPr lang="en-IN" sz="1100" dirty="0"/>
              <a:t> extends Node&lt;Integer&gt; {</a:t>
            </a:r>
          </a:p>
          <a:p>
            <a:pPr marL="857250" lvl="2" indent="0">
              <a:buNone/>
            </a:pPr>
            <a:r>
              <a:rPr lang="en-IN" sz="1100" dirty="0"/>
              <a:t>    public </a:t>
            </a:r>
            <a:r>
              <a:rPr lang="en-IN" sz="1100" dirty="0" err="1"/>
              <a:t>MyNode</a:t>
            </a:r>
            <a:r>
              <a:rPr lang="en-IN" sz="1100" dirty="0"/>
              <a:t>(Integer data) { super(data); </a:t>
            </a:r>
            <a:r>
              <a:rPr lang="en-IN" sz="1100" dirty="0" smtClean="0"/>
              <a:t>}</a:t>
            </a:r>
            <a:endParaRPr lang="en-IN" sz="1100" dirty="0"/>
          </a:p>
          <a:p>
            <a:pPr marL="857250" lvl="2" indent="0">
              <a:buNone/>
            </a:pPr>
            <a:r>
              <a:rPr lang="en-IN" sz="1100" dirty="0"/>
              <a:t>    public void </a:t>
            </a:r>
            <a:r>
              <a:rPr lang="en-IN" sz="1100" dirty="0" err="1"/>
              <a:t>setData</a:t>
            </a:r>
            <a:r>
              <a:rPr lang="en-IN" sz="1100" dirty="0"/>
              <a:t>(Integer data) {</a:t>
            </a:r>
          </a:p>
          <a:p>
            <a:pPr marL="857250" lvl="2" indent="0">
              <a:buNone/>
            </a:pPr>
            <a:r>
              <a:rPr lang="en-IN" sz="1100" dirty="0"/>
              <a:t>        </a:t>
            </a:r>
            <a:r>
              <a:rPr lang="en-IN" sz="1100" dirty="0" err="1"/>
              <a:t>System.out.println</a:t>
            </a:r>
            <a:r>
              <a:rPr lang="en-IN" sz="1100" dirty="0"/>
              <a:t>("</a:t>
            </a:r>
            <a:r>
              <a:rPr lang="en-IN" sz="1100" dirty="0" err="1"/>
              <a:t>MyNode.setData</a:t>
            </a:r>
            <a:r>
              <a:rPr lang="en-IN" sz="1100" dirty="0"/>
              <a:t>");</a:t>
            </a:r>
          </a:p>
          <a:p>
            <a:pPr marL="857250" lvl="2" indent="0">
              <a:buNone/>
            </a:pPr>
            <a:r>
              <a:rPr lang="en-IN" sz="1100" dirty="0"/>
              <a:t>        </a:t>
            </a:r>
            <a:r>
              <a:rPr lang="en-IN" sz="1100" dirty="0" err="1"/>
              <a:t>super.setData</a:t>
            </a:r>
            <a:r>
              <a:rPr lang="en-IN" sz="1100" dirty="0"/>
              <a:t>(data</a:t>
            </a:r>
            <a:r>
              <a:rPr lang="en-IN" sz="1100" dirty="0" smtClean="0"/>
              <a:t>);    } }</a:t>
            </a:r>
            <a:endParaRPr lang="en-IN" sz="1100" dirty="0"/>
          </a:p>
        </p:txBody>
      </p:sp>
    </p:spTree>
    <p:extLst>
      <p:ext uri="{BB962C8B-B14F-4D97-AF65-F5344CB8AC3E}">
        <p14:creationId xmlns:p14="http://schemas.microsoft.com/office/powerpoint/2010/main" val="1286782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a:t>Effects of Type Erasure and Bridge </a:t>
            </a:r>
            <a:r>
              <a:rPr lang="en-IN" sz="2800" b="1" dirty="0" smtClean="0"/>
              <a:t>Methods </a:t>
            </a:r>
            <a:r>
              <a:rPr lang="en-IN" sz="2800" b="1" dirty="0" err="1" smtClean="0"/>
              <a:t>Cont</a:t>
            </a:r>
            <a:r>
              <a:rPr lang="en-IN" sz="2800" b="1" dirty="0" smtClean="0"/>
              <a:t>…</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100" dirty="0" smtClean="0"/>
              <a:t>Consider </a:t>
            </a:r>
            <a:r>
              <a:rPr lang="en-IN" sz="1100" dirty="0"/>
              <a:t>the following code</a:t>
            </a:r>
            <a:r>
              <a:rPr lang="en-IN" sz="1100" dirty="0" smtClean="0"/>
              <a:t>:</a:t>
            </a:r>
            <a:endParaRPr lang="en-IN" sz="1100" dirty="0"/>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mn</a:t>
            </a:r>
            <a:r>
              <a:rPr lang="en-IN" sz="1100" dirty="0"/>
              <a:t>;            // A raw type - compiler throws an unchecked warning</a:t>
            </a:r>
          </a:p>
          <a:p>
            <a:pPr lvl="1"/>
            <a:r>
              <a:rPr lang="en-IN" sz="1100" dirty="0" err="1"/>
              <a:t>n.setData</a:t>
            </a:r>
            <a:r>
              <a:rPr lang="en-IN" sz="1100" dirty="0"/>
              <a:t>("Hello");     </a:t>
            </a:r>
          </a:p>
          <a:p>
            <a:pPr lvl="1"/>
            <a:r>
              <a:rPr lang="en-IN" sz="1100" dirty="0"/>
              <a:t>Integer x = </a:t>
            </a:r>
            <a:r>
              <a:rPr lang="en-IN" sz="1100" dirty="0" err="1"/>
              <a:t>mn.data</a:t>
            </a:r>
            <a:r>
              <a:rPr lang="en-IN" sz="1100" dirty="0"/>
              <a:t>;    // Causes a </a:t>
            </a:r>
            <a:r>
              <a:rPr lang="en-IN" sz="1100" dirty="0" err="1"/>
              <a:t>ClassCastException</a:t>
            </a:r>
            <a:r>
              <a:rPr lang="en-IN" sz="1100" dirty="0"/>
              <a:t> to be thrown.</a:t>
            </a:r>
          </a:p>
          <a:p>
            <a:r>
              <a:rPr lang="en-IN" sz="1100" dirty="0"/>
              <a:t>After type erasure, this code becomes</a:t>
            </a:r>
            <a:r>
              <a:rPr lang="en-IN" sz="1100" dirty="0" smtClean="0"/>
              <a:t>:</a:t>
            </a:r>
            <a:endParaRPr lang="en-IN" sz="1100" dirty="0"/>
          </a:p>
          <a:p>
            <a:pPr lvl="1"/>
            <a:r>
              <a:rPr lang="en-IN" sz="1100" dirty="0" err="1"/>
              <a:t>MyNode</a:t>
            </a:r>
            <a:r>
              <a:rPr lang="en-IN" sz="1100" dirty="0"/>
              <a:t> </a:t>
            </a:r>
            <a:r>
              <a:rPr lang="en-IN" sz="1100" dirty="0" err="1"/>
              <a:t>mn</a:t>
            </a:r>
            <a:r>
              <a:rPr lang="en-IN" sz="1100" dirty="0"/>
              <a:t> = new </a:t>
            </a:r>
            <a:r>
              <a:rPr lang="en-IN" sz="1100" dirty="0" err="1"/>
              <a:t>MyNode</a:t>
            </a:r>
            <a:r>
              <a:rPr lang="en-IN" sz="1100" dirty="0"/>
              <a:t>(5);</a:t>
            </a:r>
          </a:p>
          <a:p>
            <a:pPr lvl="1"/>
            <a:r>
              <a:rPr lang="en-IN" sz="1100" dirty="0"/>
              <a:t>Node n = (</a:t>
            </a:r>
            <a:r>
              <a:rPr lang="en-IN" sz="1100" dirty="0" err="1"/>
              <a:t>MyNode</a:t>
            </a:r>
            <a:r>
              <a:rPr lang="en-IN" sz="1100" dirty="0"/>
              <a:t>)</a:t>
            </a:r>
            <a:r>
              <a:rPr lang="en-IN" sz="1100" dirty="0" err="1"/>
              <a:t>mn</a:t>
            </a:r>
            <a:r>
              <a:rPr lang="en-IN" sz="1100" dirty="0"/>
              <a:t>;         // A raw type - compiler throws an unchecked warning</a:t>
            </a:r>
          </a:p>
          <a:p>
            <a:pPr lvl="1"/>
            <a:r>
              <a:rPr lang="en-IN" sz="1100" dirty="0" err="1"/>
              <a:t>n.setData</a:t>
            </a:r>
            <a:r>
              <a:rPr lang="en-IN" sz="1100" dirty="0"/>
              <a:t>("Hello");</a:t>
            </a:r>
          </a:p>
          <a:p>
            <a:pPr lvl="1"/>
            <a:r>
              <a:rPr lang="en-IN" sz="1100" dirty="0"/>
              <a:t>Integer x = (String)</a:t>
            </a:r>
            <a:r>
              <a:rPr lang="en-IN" sz="1100" dirty="0" err="1"/>
              <a:t>mn.data</a:t>
            </a:r>
            <a:r>
              <a:rPr lang="en-IN" sz="1100" dirty="0"/>
              <a:t>; // Causes a </a:t>
            </a:r>
            <a:r>
              <a:rPr lang="en-IN" sz="1100" dirty="0" err="1"/>
              <a:t>ClassCastException</a:t>
            </a:r>
            <a:r>
              <a:rPr lang="en-IN" sz="1100" dirty="0"/>
              <a:t> to be thrown.</a:t>
            </a:r>
          </a:p>
          <a:p>
            <a:r>
              <a:rPr lang="en-IN" sz="1100" dirty="0"/>
              <a:t>Here is what happens as the code is executed</a:t>
            </a:r>
            <a:r>
              <a:rPr lang="en-IN" sz="1100" dirty="0" smtClean="0"/>
              <a:t>:</a:t>
            </a:r>
            <a:endParaRPr lang="en-IN" sz="1100" dirty="0"/>
          </a:p>
          <a:p>
            <a:r>
              <a:rPr lang="en-IN" sz="1100" dirty="0" err="1"/>
              <a:t>n.setData</a:t>
            </a:r>
            <a:r>
              <a:rPr lang="en-IN" sz="1100" dirty="0"/>
              <a:t>("Hello"); causes the method </a:t>
            </a:r>
            <a:r>
              <a:rPr lang="en-IN" sz="1100" dirty="0" err="1"/>
              <a:t>setData</a:t>
            </a:r>
            <a:r>
              <a:rPr lang="en-IN" sz="1100" dirty="0"/>
              <a:t>(Object) to be executed on the object of class </a:t>
            </a:r>
            <a:r>
              <a:rPr lang="en-IN" sz="1100" dirty="0" err="1"/>
              <a:t>MyNode</a:t>
            </a:r>
            <a:r>
              <a:rPr lang="en-IN" sz="1100" dirty="0"/>
              <a:t>. (The </a:t>
            </a:r>
            <a:r>
              <a:rPr lang="en-IN" sz="1100" dirty="0" err="1"/>
              <a:t>MyNode</a:t>
            </a:r>
            <a:r>
              <a:rPr lang="en-IN" sz="1100" dirty="0"/>
              <a:t> class inherited </a:t>
            </a:r>
            <a:r>
              <a:rPr lang="en-IN" sz="1100" dirty="0" err="1"/>
              <a:t>setData</a:t>
            </a:r>
            <a:r>
              <a:rPr lang="en-IN" sz="1100" dirty="0"/>
              <a:t>(Object) from Node.)</a:t>
            </a:r>
          </a:p>
          <a:p>
            <a:r>
              <a:rPr lang="en-IN" sz="1100" dirty="0"/>
              <a:t>In the body of </a:t>
            </a:r>
            <a:r>
              <a:rPr lang="en-IN" sz="1100" dirty="0" err="1"/>
              <a:t>setData</a:t>
            </a:r>
            <a:r>
              <a:rPr lang="en-IN" sz="1100" dirty="0"/>
              <a:t>(Object), the data field of the object referenced by n is assigned to a String.</a:t>
            </a:r>
          </a:p>
          <a:p>
            <a:r>
              <a:rPr lang="en-IN" sz="1100" dirty="0"/>
              <a:t>The data field of that same object, referenced via </a:t>
            </a:r>
            <a:r>
              <a:rPr lang="en-IN" sz="1100" dirty="0" err="1"/>
              <a:t>mn</a:t>
            </a:r>
            <a:r>
              <a:rPr lang="en-IN" sz="1100" dirty="0"/>
              <a:t>, can be accessed and is expected to be an integer (since </a:t>
            </a:r>
            <a:r>
              <a:rPr lang="en-IN" sz="1100" dirty="0" err="1"/>
              <a:t>mn</a:t>
            </a:r>
            <a:r>
              <a:rPr lang="en-IN" sz="1100" dirty="0"/>
              <a:t> is a </a:t>
            </a:r>
            <a:r>
              <a:rPr lang="en-IN" sz="1100" dirty="0" err="1"/>
              <a:t>MyNode</a:t>
            </a:r>
            <a:r>
              <a:rPr lang="en-IN" sz="1100" dirty="0"/>
              <a:t> which is a Node&lt;Integer&gt;.</a:t>
            </a:r>
          </a:p>
          <a:p>
            <a:r>
              <a:rPr lang="en-IN" sz="1100" dirty="0"/>
              <a:t>Trying to assign a String to an Integer causes a </a:t>
            </a:r>
            <a:r>
              <a:rPr lang="en-IN" sz="1100" dirty="0" err="1"/>
              <a:t>ClassCastException</a:t>
            </a:r>
            <a:r>
              <a:rPr lang="en-IN" sz="1100" dirty="0"/>
              <a:t> from a cast inserted at the assignment by a Java compiler.</a:t>
            </a:r>
            <a:endParaRPr lang="en-GB" sz="1100" dirty="0"/>
          </a:p>
        </p:txBody>
      </p:sp>
    </p:spTree>
    <p:extLst>
      <p:ext uri="{BB962C8B-B14F-4D97-AF65-F5344CB8AC3E}">
        <p14:creationId xmlns:p14="http://schemas.microsoft.com/office/powerpoint/2010/main" val="2826957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smtClean="0"/>
              <a:t>Bridge Methods </a:t>
            </a:r>
            <a:r>
              <a:rPr lang="en-IN" b="1" dirty="0"/>
              <a:t/>
            </a:r>
            <a:br>
              <a:rPr lang="en-IN" b="1" dirty="0"/>
            </a:br>
            <a:endParaRPr lang="en-GB" dirty="0"/>
          </a:p>
        </p:txBody>
      </p:sp>
      <p:sp>
        <p:nvSpPr>
          <p:cNvPr id="3" name="Content Placeholder 2"/>
          <p:cNvSpPr>
            <a:spLocks noGrp="1"/>
          </p:cNvSpPr>
          <p:nvPr>
            <p:ph idx="1"/>
          </p:nvPr>
        </p:nvSpPr>
        <p:spPr>
          <a:xfrm>
            <a:off x="379562" y="672860"/>
            <a:ext cx="11576649" cy="5926348"/>
          </a:xfrm>
        </p:spPr>
        <p:txBody>
          <a:bodyPr>
            <a:noAutofit/>
          </a:bodyPr>
          <a:lstStyle/>
          <a:p>
            <a:r>
              <a:rPr lang="en-IN" sz="1400" dirty="0"/>
              <a:t>When compiling a class or interface that extends a parameterized class or implements a parameterized interface, the compiler may need to create a synthetic method, called a bridge method, as part of the type erasure process. You normally don't need to worry about bridge methods, but you might be puzzled if one appears in a stack trace</a:t>
            </a:r>
            <a:r>
              <a:rPr lang="en-IN" sz="1400" dirty="0" smtClean="0"/>
              <a:t>.</a:t>
            </a:r>
            <a:endParaRPr lang="en-IN" sz="1400" dirty="0"/>
          </a:p>
          <a:p>
            <a:r>
              <a:rPr lang="en-IN" sz="1400" dirty="0"/>
              <a:t>After type erasure, the Node and </a:t>
            </a:r>
            <a:r>
              <a:rPr lang="en-IN" sz="1400" dirty="0" err="1"/>
              <a:t>MyNode</a:t>
            </a:r>
            <a:r>
              <a:rPr lang="en-IN" sz="1400" dirty="0"/>
              <a:t> classes become</a:t>
            </a:r>
            <a:r>
              <a:rPr lang="en-IN" sz="1400" dirty="0" smtClean="0"/>
              <a:t>:</a:t>
            </a:r>
            <a:endParaRPr lang="en-IN" sz="1400" dirty="0"/>
          </a:p>
          <a:p>
            <a:pPr lvl="1"/>
            <a:r>
              <a:rPr lang="en-IN" sz="1400" dirty="0"/>
              <a:t>public class Node </a:t>
            </a:r>
            <a:r>
              <a:rPr lang="en-IN" sz="1400" dirty="0" smtClean="0"/>
              <a:t>{</a:t>
            </a:r>
            <a:endParaRPr lang="en-IN" sz="1400" dirty="0"/>
          </a:p>
          <a:p>
            <a:pPr marL="857250" lvl="2" indent="0">
              <a:buNone/>
            </a:pPr>
            <a:r>
              <a:rPr lang="en-IN" sz="1400" dirty="0"/>
              <a:t>    </a:t>
            </a:r>
            <a:r>
              <a:rPr lang="en-IN" sz="1400" dirty="0" smtClean="0"/>
              <a:t>public </a:t>
            </a:r>
            <a:r>
              <a:rPr lang="en-IN" sz="1400" dirty="0"/>
              <a:t>Object data</a:t>
            </a:r>
            <a:r>
              <a:rPr lang="en-IN" sz="1400" dirty="0" smtClean="0"/>
              <a:t>;</a:t>
            </a:r>
            <a:endParaRPr lang="en-IN" sz="1400" dirty="0"/>
          </a:p>
          <a:p>
            <a:pPr marL="857250" lvl="2" indent="0">
              <a:buNone/>
            </a:pPr>
            <a:r>
              <a:rPr lang="en-IN" sz="1400" dirty="0"/>
              <a:t>    public Node(Object data) { </a:t>
            </a:r>
            <a:r>
              <a:rPr lang="en-IN" sz="1400" dirty="0" err="1"/>
              <a:t>this.data</a:t>
            </a:r>
            <a:r>
              <a:rPr lang="en-IN" sz="1400" dirty="0"/>
              <a:t> = data; </a:t>
            </a:r>
            <a:r>
              <a:rPr lang="en-IN" sz="1400" dirty="0" smtClean="0"/>
              <a:t>}</a:t>
            </a:r>
            <a:endParaRPr lang="en-IN" sz="1400" dirty="0"/>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System.out.println</a:t>
            </a:r>
            <a:r>
              <a:rPr lang="en-IN" sz="1400" dirty="0"/>
              <a:t>("</a:t>
            </a:r>
            <a:r>
              <a:rPr lang="en-IN" sz="1400" dirty="0" err="1"/>
              <a:t>Node.setData</a:t>
            </a:r>
            <a:r>
              <a:rPr lang="en-IN" sz="1400" dirty="0"/>
              <a:t>");</a:t>
            </a:r>
          </a:p>
          <a:p>
            <a:pPr marL="857250" lvl="2" indent="0">
              <a:buNone/>
            </a:pPr>
            <a:r>
              <a:rPr lang="en-IN" sz="1400" dirty="0"/>
              <a:t>        </a:t>
            </a:r>
            <a:r>
              <a:rPr lang="en-IN" sz="1400" dirty="0" err="1"/>
              <a:t>this.data</a:t>
            </a:r>
            <a:r>
              <a:rPr lang="en-IN" sz="1400" dirty="0"/>
              <a:t> = data</a:t>
            </a:r>
            <a:r>
              <a:rPr lang="en-IN" sz="1400" dirty="0" smtClean="0"/>
              <a:t>;    } }</a:t>
            </a:r>
            <a:endParaRPr lang="en-IN" sz="1400" dirty="0"/>
          </a:p>
          <a:p>
            <a:pPr marL="857250" lvl="2" indent="0">
              <a:buNone/>
            </a:pPr>
            <a:r>
              <a:rPr lang="en-IN" sz="1400" dirty="0"/>
              <a:t>public class </a:t>
            </a:r>
            <a:r>
              <a:rPr lang="en-IN" sz="1400" dirty="0" err="1"/>
              <a:t>MyNode</a:t>
            </a:r>
            <a:r>
              <a:rPr lang="en-IN" sz="1400" dirty="0"/>
              <a:t> extends Node </a:t>
            </a:r>
            <a:r>
              <a:rPr lang="en-IN" sz="1400" dirty="0" smtClean="0"/>
              <a:t>{</a:t>
            </a:r>
            <a:endParaRPr lang="en-IN" sz="1400" dirty="0"/>
          </a:p>
          <a:p>
            <a:pPr marL="857250" lvl="2" indent="0">
              <a:buNone/>
            </a:pPr>
            <a:r>
              <a:rPr lang="en-IN" sz="1400" dirty="0"/>
              <a:t>    public </a:t>
            </a:r>
            <a:r>
              <a:rPr lang="en-IN" sz="1400" dirty="0" err="1"/>
              <a:t>MyNode</a:t>
            </a:r>
            <a:r>
              <a:rPr lang="en-IN" sz="1400" dirty="0"/>
              <a:t>(Integer data) { super(data); </a:t>
            </a:r>
            <a:r>
              <a:rPr lang="en-IN" sz="1400" dirty="0" smtClean="0"/>
              <a:t>}</a:t>
            </a:r>
            <a:endParaRPr lang="en-IN" sz="1400" dirty="0"/>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r>
              <a:rPr lang="en-IN" sz="1400" dirty="0" smtClean="0"/>
              <a:t>);    } }</a:t>
            </a:r>
            <a:endParaRPr lang="en-IN" sz="1400" dirty="0"/>
          </a:p>
          <a:p>
            <a:r>
              <a:rPr lang="en-IN" sz="1400" dirty="0"/>
              <a:t>After type erasure, the method signatures do not match. The Node method becomes </a:t>
            </a:r>
            <a:r>
              <a:rPr lang="en-IN" sz="1400" dirty="0" err="1"/>
              <a:t>setData</a:t>
            </a:r>
            <a:r>
              <a:rPr lang="en-IN" sz="1400" dirty="0"/>
              <a:t>(Object) and the </a:t>
            </a:r>
            <a:r>
              <a:rPr lang="en-IN" sz="1400" dirty="0" err="1"/>
              <a:t>MyNode</a:t>
            </a:r>
            <a:r>
              <a:rPr lang="en-IN" sz="1400" dirty="0"/>
              <a:t> method becomes </a:t>
            </a:r>
            <a:r>
              <a:rPr lang="en-IN" sz="1400" dirty="0" err="1"/>
              <a:t>setData</a:t>
            </a:r>
            <a:r>
              <a:rPr lang="en-IN" sz="1400" dirty="0"/>
              <a:t>(Integer). Therefore, the </a:t>
            </a:r>
            <a:r>
              <a:rPr lang="en-IN" sz="1400" dirty="0" err="1"/>
              <a:t>MyNode</a:t>
            </a:r>
            <a:r>
              <a:rPr lang="en-IN" sz="1400" dirty="0"/>
              <a:t> </a:t>
            </a:r>
            <a:r>
              <a:rPr lang="en-IN" sz="1400" dirty="0" err="1"/>
              <a:t>setData</a:t>
            </a:r>
            <a:r>
              <a:rPr lang="en-IN" sz="1400" dirty="0"/>
              <a:t> method does not override the Node </a:t>
            </a:r>
            <a:r>
              <a:rPr lang="en-IN" sz="1400" dirty="0" err="1"/>
              <a:t>setData</a:t>
            </a:r>
            <a:r>
              <a:rPr lang="en-IN" sz="1400" dirty="0"/>
              <a:t> method</a:t>
            </a:r>
            <a:r>
              <a:rPr lang="en-IN" sz="1400" dirty="0" smtClean="0"/>
              <a:t>.</a:t>
            </a:r>
            <a:endParaRPr lang="en-IN" sz="1400" dirty="0"/>
          </a:p>
        </p:txBody>
      </p:sp>
    </p:spTree>
    <p:extLst>
      <p:ext uri="{BB962C8B-B14F-4D97-AF65-F5344CB8AC3E}">
        <p14:creationId xmlns:p14="http://schemas.microsoft.com/office/powerpoint/2010/main" val="3492707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0"/>
            <a:ext cx="9404723" cy="556573"/>
          </a:xfrm>
        </p:spPr>
        <p:txBody>
          <a:bodyPr/>
          <a:lstStyle/>
          <a:p>
            <a:r>
              <a:rPr lang="en-IN" sz="2800" b="1" dirty="0" smtClean="0"/>
              <a:t>Bridge Methods </a:t>
            </a:r>
            <a:r>
              <a:rPr lang="en-IN" sz="2800" b="1" dirty="0" err="1" smtClean="0"/>
              <a:t>Cont</a:t>
            </a:r>
            <a:r>
              <a:rPr lang="en-IN" sz="2800" b="1" dirty="0" smtClean="0"/>
              <a:t>… </a:t>
            </a:r>
            <a:r>
              <a:rPr lang="en-IN" b="1" dirty="0"/>
              <a:t/>
            </a:r>
            <a:br>
              <a:rPr lang="en-IN" b="1" dirty="0"/>
            </a:br>
            <a:endParaRPr lang="en-GB" dirty="0"/>
          </a:p>
        </p:txBody>
      </p:sp>
      <p:sp>
        <p:nvSpPr>
          <p:cNvPr id="3" name="Content Placeholder 2"/>
          <p:cNvSpPr>
            <a:spLocks noGrp="1"/>
          </p:cNvSpPr>
          <p:nvPr>
            <p:ph idx="1"/>
          </p:nvPr>
        </p:nvSpPr>
        <p:spPr>
          <a:xfrm>
            <a:off x="379562" y="672860"/>
            <a:ext cx="11576649" cy="5529532"/>
          </a:xfrm>
        </p:spPr>
        <p:txBody>
          <a:bodyPr>
            <a:noAutofit/>
          </a:bodyPr>
          <a:lstStyle/>
          <a:p>
            <a:r>
              <a:rPr lang="en-IN" sz="1400" dirty="0" smtClean="0"/>
              <a:t>To </a:t>
            </a:r>
            <a:r>
              <a:rPr lang="en-IN" sz="1400" dirty="0"/>
              <a:t>solve this problem and preserve the polymorphism of generic types after type erasure, a Java compiler generates a bridge method to ensure that subtyping works as expected. For the </a:t>
            </a:r>
            <a:r>
              <a:rPr lang="en-IN" sz="1400" dirty="0" err="1"/>
              <a:t>MyNode</a:t>
            </a:r>
            <a:r>
              <a:rPr lang="en-IN" sz="1400" dirty="0"/>
              <a:t> class, the compiler generates the following bridge method for </a:t>
            </a:r>
            <a:r>
              <a:rPr lang="en-IN" sz="1400" dirty="0" err="1"/>
              <a:t>setData</a:t>
            </a:r>
            <a:r>
              <a:rPr lang="en-IN" sz="1400" dirty="0" smtClean="0"/>
              <a:t>:</a:t>
            </a:r>
            <a:endParaRPr lang="en-IN" sz="1400" dirty="0"/>
          </a:p>
          <a:p>
            <a:pPr lvl="1"/>
            <a:r>
              <a:rPr lang="en-IN" sz="1400" dirty="0"/>
              <a:t>class </a:t>
            </a:r>
            <a:r>
              <a:rPr lang="en-IN" sz="1400" dirty="0" err="1"/>
              <a:t>MyNode</a:t>
            </a:r>
            <a:r>
              <a:rPr lang="en-IN" sz="1400" dirty="0"/>
              <a:t> extends Node </a:t>
            </a:r>
            <a:r>
              <a:rPr lang="en-IN" sz="1400" dirty="0" smtClean="0"/>
              <a:t>{</a:t>
            </a:r>
            <a:endParaRPr lang="en-IN" sz="1400" dirty="0"/>
          </a:p>
          <a:p>
            <a:pPr marL="857250" lvl="2" indent="0">
              <a:buNone/>
            </a:pPr>
            <a:r>
              <a:rPr lang="en-IN" sz="1400" dirty="0"/>
              <a:t>    // Bridge method generated by the </a:t>
            </a:r>
            <a:r>
              <a:rPr lang="en-IN" sz="1400" dirty="0" smtClean="0"/>
              <a:t>compiler</a:t>
            </a:r>
            <a:endParaRPr lang="en-IN" sz="1400" dirty="0"/>
          </a:p>
          <a:p>
            <a:pPr marL="857250" lvl="2" indent="0">
              <a:buNone/>
            </a:pPr>
            <a:r>
              <a:rPr lang="en-IN" sz="1400" dirty="0"/>
              <a:t>    public void </a:t>
            </a:r>
            <a:r>
              <a:rPr lang="en-IN" sz="1400" dirty="0" err="1"/>
              <a:t>setData</a:t>
            </a:r>
            <a:r>
              <a:rPr lang="en-IN" sz="1400" dirty="0"/>
              <a:t>(Object data) {</a:t>
            </a:r>
          </a:p>
          <a:p>
            <a:pPr marL="857250" lvl="2" indent="0">
              <a:buNone/>
            </a:pPr>
            <a:r>
              <a:rPr lang="en-IN" sz="1400" dirty="0"/>
              <a:t>        </a:t>
            </a:r>
            <a:r>
              <a:rPr lang="en-IN" sz="1400" dirty="0" err="1"/>
              <a:t>setData</a:t>
            </a:r>
            <a:r>
              <a:rPr lang="en-IN" sz="1400" dirty="0"/>
              <a:t>((Integer) data);</a:t>
            </a:r>
          </a:p>
          <a:p>
            <a:pPr marL="857250" lvl="2" indent="0">
              <a:buNone/>
            </a:pPr>
            <a:r>
              <a:rPr lang="en-IN" sz="1400" dirty="0"/>
              <a:t>    </a:t>
            </a:r>
            <a:r>
              <a:rPr lang="en-IN" sz="1400" dirty="0" smtClean="0"/>
              <a:t>}</a:t>
            </a:r>
            <a:endParaRPr lang="en-IN" sz="1400" dirty="0"/>
          </a:p>
          <a:p>
            <a:pPr marL="857250" lvl="2" indent="0">
              <a:buNone/>
            </a:pPr>
            <a:r>
              <a:rPr lang="en-IN" sz="1400" dirty="0"/>
              <a:t>    public void </a:t>
            </a:r>
            <a:r>
              <a:rPr lang="en-IN" sz="1400" dirty="0" err="1"/>
              <a:t>setData</a:t>
            </a:r>
            <a:r>
              <a:rPr lang="en-IN" sz="1400" dirty="0"/>
              <a:t>(Integer data) {</a:t>
            </a:r>
          </a:p>
          <a:p>
            <a:pPr marL="857250" lvl="2" indent="0">
              <a:buNone/>
            </a:pPr>
            <a:r>
              <a:rPr lang="en-IN" sz="1400" dirty="0"/>
              <a:t>        </a:t>
            </a:r>
            <a:r>
              <a:rPr lang="en-IN" sz="1400" dirty="0" err="1"/>
              <a:t>System.out.println</a:t>
            </a:r>
            <a:r>
              <a:rPr lang="en-IN" sz="1400" dirty="0"/>
              <a:t>("</a:t>
            </a:r>
            <a:r>
              <a:rPr lang="en-IN" sz="1400" dirty="0" err="1"/>
              <a:t>MyNode.setData</a:t>
            </a:r>
            <a:r>
              <a:rPr lang="en-IN" sz="1400" dirty="0"/>
              <a:t>");</a:t>
            </a:r>
          </a:p>
          <a:p>
            <a:pPr marL="857250" lvl="2" indent="0">
              <a:buNone/>
            </a:pPr>
            <a:r>
              <a:rPr lang="en-IN" sz="1400" dirty="0"/>
              <a:t>        </a:t>
            </a:r>
            <a:r>
              <a:rPr lang="en-IN" sz="1400" dirty="0" err="1"/>
              <a:t>super.setData</a:t>
            </a:r>
            <a:r>
              <a:rPr lang="en-IN" sz="1400" dirty="0"/>
              <a:t>(data);</a:t>
            </a:r>
          </a:p>
          <a:p>
            <a:pPr marL="857250" lvl="2" indent="0">
              <a:buNone/>
            </a:pPr>
            <a:r>
              <a:rPr lang="en-IN" sz="1400" dirty="0"/>
              <a:t>    </a:t>
            </a:r>
            <a:r>
              <a:rPr lang="en-IN" sz="1400" dirty="0" smtClean="0"/>
              <a:t>}</a:t>
            </a:r>
            <a:endParaRPr lang="en-IN" sz="1400" dirty="0"/>
          </a:p>
          <a:p>
            <a:pPr marL="857250" lvl="2" indent="0">
              <a:buNone/>
            </a:pPr>
            <a:r>
              <a:rPr lang="en-IN" sz="1400" dirty="0"/>
              <a:t>    // ...</a:t>
            </a:r>
          </a:p>
          <a:p>
            <a:pPr marL="857250" lvl="2" indent="0">
              <a:buNone/>
            </a:pPr>
            <a:r>
              <a:rPr lang="en-IN" sz="1400" dirty="0"/>
              <a:t>}</a:t>
            </a:r>
          </a:p>
          <a:p>
            <a:r>
              <a:rPr lang="en-IN" sz="1400" dirty="0"/>
              <a:t>As you can see, the bridge method, which has the same method signature as the Node class's </a:t>
            </a:r>
            <a:r>
              <a:rPr lang="en-IN" sz="1400" dirty="0" err="1"/>
              <a:t>setData</a:t>
            </a:r>
            <a:r>
              <a:rPr lang="en-IN" sz="1400" dirty="0"/>
              <a:t> method after type erasure, delegates to the original </a:t>
            </a:r>
            <a:r>
              <a:rPr lang="en-IN" sz="1400" dirty="0" err="1"/>
              <a:t>setData</a:t>
            </a:r>
            <a:r>
              <a:rPr lang="en-IN" sz="1400" dirty="0"/>
              <a:t> method.</a:t>
            </a:r>
            <a:endParaRPr lang="en-GB" sz="1400" dirty="0"/>
          </a:p>
        </p:txBody>
      </p:sp>
    </p:spTree>
    <p:extLst>
      <p:ext uri="{BB962C8B-B14F-4D97-AF65-F5344CB8AC3E}">
        <p14:creationId xmlns:p14="http://schemas.microsoft.com/office/powerpoint/2010/main" val="2224084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GB" sz="1600" b="1" dirty="0"/>
              <a:t>Non-</a:t>
            </a:r>
            <a:r>
              <a:rPr lang="en-GB" sz="1600" b="1" dirty="0" err="1"/>
              <a:t>Reifiable</a:t>
            </a:r>
            <a:r>
              <a:rPr lang="en-GB" sz="1600" b="1" dirty="0"/>
              <a:t> Types</a:t>
            </a:r>
            <a:br>
              <a:rPr lang="en-GB" sz="1600" b="1" dirty="0"/>
            </a:br>
            <a:endParaRPr lang="en-GB" sz="1600" dirty="0"/>
          </a:p>
        </p:txBody>
      </p:sp>
      <p:sp>
        <p:nvSpPr>
          <p:cNvPr id="3" name="Content Placeholder 2"/>
          <p:cNvSpPr>
            <a:spLocks noGrp="1"/>
          </p:cNvSpPr>
          <p:nvPr>
            <p:ph idx="1"/>
          </p:nvPr>
        </p:nvSpPr>
        <p:spPr>
          <a:xfrm>
            <a:off x="345058" y="517585"/>
            <a:ext cx="10584610" cy="5986731"/>
          </a:xfrm>
        </p:spPr>
        <p:txBody>
          <a:bodyPr>
            <a:normAutofit fontScale="77500" lnSpcReduction="20000"/>
          </a:bodyPr>
          <a:lstStyle/>
          <a:p>
            <a:r>
              <a:rPr lang="en-IN" dirty="0"/>
              <a:t>Type erasure has consequences related to variable arguments (also known as </a:t>
            </a:r>
            <a:r>
              <a:rPr lang="en-IN" dirty="0" err="1"/>
              <a:t>varargs</a:t>
            </a:r>
            <a:r>
              <a:rPr lang="en-IN" dirty="0"/>
              <a:t> ) methods whose </a:t>
            </a:r>
            <a:r>
              <a:rPr lang="en-IN" dirty="0" err="1"/>
              <a:t>varargs</a:t>
            </a:r>
            <a:r>
              <a:rPr lang="en-IN" dirty="0"/>
              <a:t> formal parameter has a non-</a:t>
            </a:r>
            <a:r>
              <a:rPr lang="en-IN" dirty="0" err="1"/>
              <a:t>reifiable</a:t>
            </a:r>
            <a:r>
              <a:rPr lang="en-IN" dirty="0"/>
              <a:t> type. See the section Arbitrary Number of Arguments in Passing Information to a Method or a Constructor for more information about </a:t>
            </a:r>
            <a:r>
              <a:rPr lang="en-IN" dirty="0" err="1"/>
              <a:t>varargs</a:t>
            </a:r>
            <a:r>
              <a:rPr lang="en-IN" dirty="0"/>
              <a:t> methods</a:t>
            </a:r>
            <a:r>
              <a:rPr lang="en-IN" dirty="0" smtClean="0"/>
              <a:t>.</a:t>
            </a:r>
            <a:endParaRPr lang="en-IN" dirty="0"/>
          </a:p>
          <a:p>
            <a:r>
              <a:rPr lang="en-IN" b="1" u="sng" dirty="0" smtClean="0"/>
              <a:t>Non-</a:t>
            </a:r>
            <a:r>
              <a:rPr lang="en-IN" b="1" u="sng" dirty="0" err="1" smtClean="0"/>
              <a:t>Reifiable</a:t>
            </a:r>
            <a:r>
              <a:rPr lang="en-IN" b="1" u="sng" dirty="0" smtClean="0"/>
              <a:t> </a:t>
            </a:r>
            <a:r>
              <a:rPr lang="en-IN" b="1" u="sng" dirty="0"/>
              <a:t>Types</a:t>
            </a:r>
          </a:p>
          <a:p>
            <a:r>
              <a:rPr lang="en-IN" dirty="0"/>
              <a:t>A </a:t>
            </a:r>
            <a:r>
              <a:rPr lang="en-IN" dirty="0" err="1"/>
              <a:t>reifiable</a:t>
            </a:r>
            <a:r>
              <a:rPr lang="en-IN" dirty="0"/>
              <a:t> type is a type whose type information is fully available at runtime. This includes primitives, non-generic types, raw types, and invocations of unbound wildcards</a:t>
            </a:r>
            <a:r>
              <a:rPr lang="en-IN" dirty="0" smtClean="0"/>
              <a:t>.</a:t>
            </a:r>
            <a:endParaRPr lang="en-IN" dirty="0"/>
          </a:p>
          <a:p>
            <a:r>
              <a:rPr lang="en-IN" dirty="0"/>
              <a:t>Non-</a:t>
            </a:r>
            <a:r>
              <a:rPr lang="en-IN" dirty="0" err="1"/>
              <a:t>reifiable</a:t>
            </a:r>
            <a:r>
              <a:rPr lang="en-IN" dirty="0"/>
              <a:t> types are types where information has been removed at compile-time by type erasure — invocations of generic types that are not defined as unbounded wildcards. A non-</a:t>
            </a:r>
            <a:r>
              <a:rPr lang="en-IN" dirty="0" err="1"/>
              <a:t>reifiable</a:t>
            </a:r>
            <a:r>
              <a:rPr lang="en-IN" dirty="0"/>
              <a:t> type does not have all of its information available at runtime. Examples of non-</a:t>
            </a:r>
            <a:r>
              <a:rPr lang="en-IN" dirty="0" err="1"/>
              <a:t>reifiable</a:t>
            </a:r>
            <a:r>
              <a:rPr lang="en-IN" dirty="0"/>
              <a:t> types are List&lt;String&gt; and List&lt;Number&gt;; the JVM cannot tell the difference between these types at runtime. As shown in Restrictions on Generics, there are certain situations where non-</a:t>
            </a:r>
            <a:r>
              <a:rPr lang="en-IN" dirty="0" err="1"/>
              <a:t>reifiable</a:t>
            </a:r>
            <a:r>
              <a:rPr lang="en-IN" dirty="0"/>
              <a:t> types cannot be used: in an </a:t>
            </a:r>
            <a:r>
              <a:rPr lang="en-IN" dirty="0" err="1"/>
              <a:t>instanceof</a:t>
            </a:r>
            <a:r>
              <a:rPr lang="en-IN" dirty="0"/>
              <a:t> expression, for example, or as an element in an array</a:t>
            </a:r>
            <a:r>
              <a:rPr lang="en-IN" dirty="0" smtClean="0"/>
              <a:t>.</a:t>
            </a:r>
            <a:endParaRPr lang="en-IN" dirty="0"/>
          </a:p>
          <a:p>
            <a:r>
              <a:rPr lang="en-IN" dirty="0"/>
              <a:t>Heap Pollution</a:t>
            </a:r>
          </a:p>
          <a:p>
            <a:r>
              <a:rPr lang="en-IN" dirty="0"/>
              <a:t>Heap pollution occurs when a variable of a parameterized type refers to an object that is not of that parameterized type. This situation occurs if the program performed some operation that gives rise to an unchecked warning at compile-time. An unchecked warning is generated if, either at compile-time (within the limits of the compile-time type checking rules) or at runtime, the correctness of an operation involving a parameterized type (for example, a cast or method call) cannot be verified. For example, heap pollution occurs when mixing raw types and parameterized types, or when performing unchecked casts</a:t>
            </a:r>
            <a:r>
              <a:rPr lang="en-IN" dirty="0" smtClean="0"/>
              <a:t>.</a:t>
            </a:r>
            <a:endParaRPr lang="en-IN" dirty="0"/>
          </a:p>
          <a:p>
            <a:r>
              <a:rPr lang="en-IN" dirty="0"/>
              <a:t>In normal situations, when all code is compiled at the same time, the compiler issues an unchecked warning to draw your attention to potential heap pollution. If you compile sections of your code separately, it is difficult to detect the potential risk of heap pollution. If you ensure that your code compiles without warnings, then no heap pollution can occur.</a:t>
            </a:r>
            <a:endParaRPr lang="en-GB" dirty="0"/>
          </a:p>
        </p:txBody>
      </p:sp>
    </p:spTree>
    <p:extLst>
      <p:ext uri="{BB962C8B-B14F-4D97-AF65-F5344CB8AC3E}">
        <p14:creationId xmlns:p14="http://schemas.microsoft.com/office/powerpoint/2010/main" val="1958244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rmAutofit fontScale="62500" lnSpcReduction="20000"/>
          </a:bodyPr>
          <a:lstStyle/>
          <a:p>
            <a:r>
              <a:rPr lang="en-GB" dirty="0"/>
              <a:t>Generic methods that include </a:t>
            </a:r>
            <a:r>
              <a:rPr lang="en-GB" dirty="0" err="1"/>
              <a:t>vararg</a:t>
            </a:r>
            <a:r>
              <a:rPr lang="en-GB" dirty="0"/>
              <a:t> input parameters can cause heap </a:t>
            </a:r>
            <a:r>
              <a:rPr lang="en-GB" dirty="0" err="1" smtClean="0"/>
              <a:t>pollution.Consider</a:t>
            </a:r>
            <a:r>
              <a:rPr lang="en-GB" dirty="0" smtClean="0"/>
              <a:t> </a:t>
            </a:r>
            <a:r>
              <a:rPr lang="en-GB" dirty="0"/>
              <a:t>the following </a:t>
            </a:r>
            <a:r>
              <a:rPr lang="en-GB" dirty="0" err="1"/>
              <a:t>ArrayBuilder</a:t>
            </a:r>
            <a:r>
              <a:rPr lang="en-GB" dirty="0"/>
              <a:t> class</a:t>
            </a:r>
            <a:r>
              <a:rPr lang="en-GB" dirty="0" smtClean="0"/>
              <a:t>:</a:t>
            </a:r>
            <a:endParaRPr lang="en-GB" dirty="0"/>
          </a:p>
          <a:p>
            <a:pPr lvl="1"/>
            <a:r>
              <a:rPr lang="en-GB" dirty="0"/>
              <a:t>public class </a:t>
            </a:r>
            <a:r>
              <a:rPr lang="en-GB" dirty="0" err="1"/>
              <a:t>ArrayBuilder</a:t>
            </a:r>
            <a:r>
              <a:rPr lang="en-GB" dirty="0"/>
              <a:t> </a:t>
            </a:r>
            <a:r>
              <a:rPr lang="en-GB" dirty="0" smtClean="0"/>
              <a:t>{</a:t>
            </a:r>
            <a:endParaRPr lang="en-GB" dirty="0"/>
          </a:p>
          <a:p>
            <a:pPr marL="857250" lvl="2" indent="0">
              <a:buNone/>
            </a:pPr>
            <a:r>
              <a:rPr lang="en-GB" dirty="0"/>
              <a:t>  public static &lt;T&gt; void </a:t>
            </a:r>
            <a:r>
              <a:rPr lang="en-GB" dirty="0" err="1"/>
              <a:t>addToList</a:t>
            </a:r>
            <a:r>
              <a:rPr lang="en-GB" dirty="0"/>
              <a:t> (List&lt;T&gt; </a:t>
            </a:r>
            <a:r>
              <a:rPr lang="en-GB" dirty="0" err="1"/>
              <a:t>listArg</a:t>
            </a:r>
            <a:r>
              <a:rPr lang="en-GB" dirty="0"/>
              <a:t>, T... elements) {</a:t>
            </a:r>
          </a:p>
          <a:p>
            <a:pPr marL="857250" lvl="2" indent="0">
              <a:buNone/>
            </a:pPr>
            <a:r>
              <a:rPr lang="en-GB" dirty="0"/>
              <a:t>    for (T x : elements) {</a:t>
            </a:r>
          </a:p>
          <a:p>
            <a:pPr marL="857250" lvl="2" indent="0">
              <a:buNone/>
            </a:pPr>
            <a:r>
              <a:rPr lang="en-GB" dirty="0"/>
              <a:t>      </a:t>
            </a:r>
            <a:r>
              <a:rPr lang="en-GB" dirty="0" err="1"/>
              <a:t>listArg.add</a:t>
            </a:r>
            <a:r>
              <a:rPr lang="en-GB" dirty="0"/>
              <a:t>(x</a:t>
            </a:r>
            <a:r>
              <a:rPr lang="en-GB" dirty="0" smtClean="0"/>
              <a:t>);    }   }</a:t>
            </a:r>
            <a:endParaRPr lang="en-GB" dirty="0"/>
          </a:p>
          <a:p>
            <a:pPr marL="857250" lvl="2" indent="0">
              <a:buNone/>
            </a:pPr>
            <a:r>
              <a:rPr lang="en-GB" dirty="0"/>
              <a:t>  public static void </a:t>
            </a:r>
            <a:r>
              <a:rPr lang="en-GB" dirty="0" err="1"/>
              <a:t>faultyMethod</a:t>
            </a:r>
            <a:r>
              <a:rPr lang="en-GB" dirty="0"/>
              <a:t>(List&lt;String&gt;... l) {</a:t>
            </a:r>
          </a:p>
          <a:p>
            <a:pPr marL="857250" lvl="2" indent="0">
              <a:buNone/>
            </a:pPr>
            <a:r>
              <a:rPr lang="en-GB" dirty="0"/>
              <a:t>    Object[] </a:t>
            </a:r>
            <a:r>
              <a:rPr lang="en-GB" dirty="0" err="1"/>
              <a:t>objectArray</a:t>
            </a:r>
            <a:r>
              <a:rPr lang="en-GB" dirty="0"/>
              <a:t> = l;     // Valid</a:t>
            </a:r>
          </a:p>
          <a:p>
            <a:pPr marL="857250" lvl="2" indent="0">
              <a:buNone/>
            </a:pPr>
            <a:r>
              <a:rPr lang="en-GB" dirty="0"/>
              <a:t>    </a:t>
            </a:r>
            <a:r>
              <a:rPr lang="en-GB" dirty="0" err="1"/>
              <a:t>objectArray</a:t>
            </a:r>
            <a:r>
              <a:rPr lang="en-GB" dirty="0"/>
              <a:t>[0] = </a:t>
            </a:r>
            <a:r>
              <a:rPr lang="en-GB" dirty="0" err="1"/>
              <a:t>Arrays.asList</a:t>
            </a:r>
            <a:r>
              <a:rPr lang="en-GB" dirty="0"/>
              <a:t>(42);</a:t>
            </a:r>
          </a:p>
          <a:p>
            <a:pPr marL="857250" lvl="2" indent="0">
              <a:buNone/>
            </a:pPr>
            <a:r>
              <a:rPr lang="en-GB" dirty="0"/>
              <a:t>    String s = l[0].get(0);       // </a:t>
            </a:r>
            <a:r>
              <a:rPr lang="en-GB" dirty="0" err="1"/>
              <a:t>ClassCastException</a:t>
            </a:r>
            <a:r>
              <a:rPr lang="en-GB" dirty="0"/>
              <a:t> thrown </a:t>
            </a:r>
            <a:r>
              <a:rPr lang="en-GB" dirty="0" smtClean="0"/>
              <a:t>here  } }</a:t>
            </a:r>
          </a:p>
          <a:p>
            <a:r>
              <a:rPr lang="en-GB" dirty="0" smtClean="0"/>
              <a:t>The </a:t>
            </a:r>
            <a:r>
              <a:rPr lang="en-GB" dirty="0"/>
              <a:t>following example, </a:t>
            </a:r>
            <a:r>
              <a:rPr lang="en-GB" dirty="0" err="1"/>
              <a:t>HeapPollutionExample</a:t>
            </a:r>
            <a:r>
              <a:rPr lang="en-GB" dirty="0"/>
              <a:t> uses the </a:t>
            </a:r>
            <a:r>
              <a:rPr lang="en-GB" dirty="0" err="1"/>
              <a:t>ArrayBuiler</a:t>
            </a:r>
            <a:r>
              <a:rPr lang="en-GB" dirty="0"/>
              <a:t> class</a:t>
            </a:r>
            <a:r>
              <a:rPr lang="en-GB" dirty="0" smtClean="0"/>
              <a:t>:</a:t>
            </a:r>
            <a:endParaRPr lang="en-GB" dirty="0"/>
          </a:p>
          <a:p>
            <a:pPr lvl="1"/>
            <a:r>
              <a:rPr lang="en-GB" dirty="0"/>
              <a:t>public class </a:t>
            </a:r>
            <a:r>
              <a:rPr lang="en-GB" dirty="0" err="1"/>
              <a:t>HeapPollutionExample</a:t>
            </a:r>
            <a:r>
              <a:rPr lang="en-GB" dirty="0"/>
              <a:t> </a:t>
            </a:r>
            <a:r>
              <a:rPr lang="en-GB" dirty="0" smtClean="0"/>
              <a:t>{</a:t>
            </a:r>
            <a:endParaRPr lang="en-GB" dirty="0"/>
          </a:p>
          <a:p>
            <a:pPr marL="857250" lvl="2" indent="0">
              <a:buNone/>
            </a:pPr>
            <a:r>
              <a:rPr lang="en-GB" dirty="0"/>
              <a:t>  public static void main(String[] </a:t>
            </a:r>
            <a:r>
              <a:rPr lang="en-GB" dirty="0" err="1"/>
              <a:t>args</a:t>
            </a:r>
            <a:r>
              <a:rPr lang="en-GB" dirty="0"/>
              <a:t>) </a:t>
            </a:r>
            <a:r>
              <a:rPr lang="en-GB" dirty="0" smtClean="0"/>
              <a:t>{</a:t>
            </a:r>
            <a:endParaRPr lang="en-GB" dirty="0"/>
          </a:p>
          <a:p>
            <a:pPr marL="857250" lvl="2" indent="0">
              <a:buNone/>
            </a:pPr>
            <a:r>
              <a:rPr lang="en-GB" dirty="0"/>
              <a:t>    List&lt;String&gt; </a:t>
            </a:r>
            <a:r>
              <a:rPr lang="en-GB" dirty="0" err="1"/>
              <a:t>stringListA</a:t>
            </a:r>
            <a:r>
              <a:rPr lang="en-GB" dirty="0"/>
              <a:t> = new </a:t>
            </a:r>
            <a:r>
              <a:rPr lang="en-GB" dirty="0" err="1"/>
              <a:t>ArrayList</a:t>
            </a:r>
            <a:r>
              <a:rPr lang="en-GB" dirty="0"/>
              <a:t>&lt;String&gt;();</a:t>
            </a:r>
          </a:p>
          <a:p>
            <a:pPr marL="857250" lvl="2" indent="0">
              <a:buNone/>
            </a:pPr>
            <a:r>
              <a:rPr lang="en-GB" dirty="0"/>
              <a:t>    List&lt;String&gt; </a:t>
            </a:r>
            <a:r>
              <a:rPr lang="en-GB" dirty="0" err="1"/>
              <a:t>stringListB</a:t>
            </a:r>
            <a:r>
              <a:rPr lang="en-GB" dirty="0"/>
              <a:t> = new </a:t>
            </a:r>
            <a:r>
              <a:rPr lang="en-GB" dirty="0" err="1"/>
              <a:t>ArrayList</a:t>
            </a:r>
            <a:r>
              <a:rPr lang="en-GB" dirty="0"/>
              <a:t>&lt;String</a:t>
            </a:r>
            <a:r>
              <a:rPr lang="en-GB" dirty="0" smtClean="0"/>
              <a:t>&gt;();</a:t>
            </a:r>
            <a:endParaRPr lang="en-GB" dirty="0"/>
          </a:p>
          <a:p>
            <a:pPr marL="857250" lvl="2" indent="0">
              <a:buNone/>
            </a:pPr>
            <a:r>
              <a:rPr lang="en-GB" dirty="0"/>
              <a:t>    </a:t>
            </a:r>
            <a:r>
              <a:rPr lang="en-GB" dirty="0" err="1"/>
              <a:t>ArrayBuilder.addToList</a:t>
            </a:r>
            <a:r>
              <a:rPr lang="en-GB" dirty="0"/>
              <a:t>(</a:t>
            </a:r>
            <a:r>
              <a:rPr lang="en-GB" dirty="0" err="1"/>
              <a:t>stringListA</a:t>
            </a:r>
            <a:r>
              <a:rPr lang="en-GB" dirty="0"/>
              <a:t>, "Seven", "Eight", "Nine");</a:t>
            </a:r>
          </a:p>
          <a:p>
            <a:pPr marL="857250" lvl="2" indent="0">
              <a:buNone/>
            </a:pPr>
            <a:r>
              <a:rPr lang="en-GB" dirty="0"/>
              <a:t>    </a:t>
            </a:r>
            <a:r>
              <a:rPr lang="en-GB" dirty="0" err="1"/>
              <a:t>ArrayBuilder.addToList</a:t>
            </a:r>
            <a:r>
              <a:rPr lang="en-GB" dirty="0"/>
              <a:t>(</a:t>
            </a:r>
            <a:r>
              <a:rPr lang="en-GB" dirty="0" err="1"/>
              <a:t>stringListB</a:t>
            </a:r>
            <a:r>
              <a:rPr lang="en-GB" dirty="0"/>
              <a:t>, "Ten", "Eleven", "Twelve");</a:t>
            </a:r>
          </a:p>
          <a:p>
            <a:pPr marL="857250" lvl="2" indent="0">
              <a:buNone/>
            </a:pPr>
            <a:r>
              <a:rPr lang="en-GB" dirty="0"/>
              <a:t>    List&lt;List&lt;String&gt;&gt; </a:t>
            </a:r>
            <a:r>
              <a:rPr lang="en-GB" dirty="0" err="1"/>
              <a:t>listOfStringLists</a:t>
            </a:r>
            <a:r>
              <a:rPr lang="en-GB" dirty="0"/>
              <a:t> =</a:t>
            </a:r>
          </a:p>
          <a:p>
            <a:pPr marL="857250" lvl="2" indent="0">
              <a:buNone/>
            </a:pPr>
            <a:r>
              <a:rPr lang="en-GB" dirty="0"/>
              <a:t>      new </a:t>
            </a:r>
            <a:r>
              <a:rPr lang="en-GB" dirty="0" err="1"/>
              <a:t>ArrayList</a:t>
            </a:r>
            <a:r>
              <a:rPr lang="en-GB" dirty="0"/>
              <a:t>&lt;List&lt;String&gt;&gt;();</a:t>
            </a:r>
          </a:p>
          <a:p>
            <a:pPr marL="857250" lvl="2" indent="0">
              <a:buNone/>
            </a:pPr>
            <a:r>
              <a:rPr lang="en-GB" dirty="0"/>
              <a:t>    </a:t>
            </a:r>
            <a:r>
              <a:rPr lang="en-GB" dirty="0" err="1"/>
              <a:t>ArrayBuilder.addToList</a:t>
            </a:r>
            <a:r>
              <a:rPr lang="en-GB" dirty="0"/>
              <a:t>(</a:t>
            </a:r>
            <a:r>
              <a:rPr lang="en-GB" dirty="0" err="1"/>
              <a:t>listOfStringLists</a:t>
            </a:r>
            <a:r>
              <a:rPr lang="en-GB" dirty="0"/>
              <a:t>,</a:t>
            </a:r>
          </a:p>
          <a:p>
            <a:pPr marL="857250" lvl="2" indent="0">
              <a:buNone/>
            </a:pPr>
            <a:r>
              <a:rPr lang="en-GB" dirty="0"/>
              <a:t>      </a:t>
            </a:r>
            <a:r>
              <a:rPr lang="en-GB" dirty="0" err="1"/>
              <a:t>stringListA</a:t>
            </a:r>
            <a:r>
              <a:rPr lang="en-GB" dirty="0"/>
              <a:t>, </a:t>
            </a:r>
            <a:r>
              <a:rPr lang="en-GB" dirty="0" err="1"/>
              <a:t>stringListB</a:t>
            </a:r>
            <a:r>
              <a:rPr lang="en-GB" dirty="0" smtClean="0"/>
              <a:t>);</a:t>
            </a:r>
            <a:endParaRPr lang="en-GB" dirty="0"/>
          </a:p>
          <a:p>
            <a:pPr marL="857250" lvl="2" indent="0">
              <a:buNone/>
            </a:pPr>
            <a:r>
              <a:rPr lang="en-GB" dirty="0"/>
              <a:t>    </a:t>
            </a:r>
            <a:r>
              <a:rPr lang="en-GB" dirty="0" err="1"/>
              <a:t>ArrayBuilder.faultyMethod</a:t>
            </a:r>
            <a:r>
              <a:rPr lang="en-GB" dirty="0"/>
              <a:t>(</a:t>
            </a:r>
            <a:r>
              <a:rPr lang="en-GB" dirty="0" err="1"/>
              <a:t>Arrays.asList</a:t>
            </a:r>
            <a:r>
              <a:rPr lang="en-GB" dirty="0"/>
              <a:t>("Hello!"), </a:t>
            </a:r>
            <a:r>
              <a:rPr lang="en-GB" dirty="0" err="1"/>
              <a:t>Arrays.asList</a:t>
            </a:r>
            <a:r>
              <a:rPr lang="en-GB" dirty="0"/>
              <a:t>("World!"));</a:t>
            </a:r>
          </a:p>
          <a:p>
            <a:pPr marL="857250" lvl="2" indent="0">
              <a:buNone/>
            </a:pPr>
            <a:r>
              <a:rPr lang="en-GB" dirty="0"/>
              <a:t>  }</a:t>
            </a:r>
          </a:p>
          <a:p>
            <a:pPr marL="857250" lvl="2" indent="0">
              <a:buNone/>
            </a:pPr>
            <a:r>
              <a:rPr lang="en-GB" dirty="0"/>
              <a:t>}</a:t>
            </a:r>
          </a:p>
        </p:txBody>
      </p:sp>
    </p:spTree>
    <p:extLst>
      <p:ext uri="{BB962C8B-B14F-4D97-AF65-F5344CB8AC3E}">
        <p14:creationId xmlns:p14="http://schemas.microsoft.com/office/powerpoint/2010/main" val="4255131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16" y="90408"/>
            <a:ext cx="9404723" cy="289154"/>
          </a:xfrm>
        </p:spPr>
        <p:txBody>
          <a:bodyPr/>
          <a:lstStyle/>
          <a:p>
            <a:r>
              <a:rPr lang="en-IN" sz="1400" b="1" u="sng" dirty="0"/>
              <a:t>Potential Vulnerabilities of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r>
              <a:rPr lang="en-GB" sz="1400" b="1" dirty="0"/>
              <a:t/>
            </a:r>
            <a:br>
              <a:rPr lang="en-GB" sz="1400" b="1" dirty="0"/>
            </a:br>
            <a:endParaRPr lang="en-GB" sz="1400" dirty="0"/>
          </a:p>
        </p:txBody>
      </p:sp>
      <p:sp>
        <p:nvSpPr>
          <p:cNvPr id="3" name="Content Placeholder 2"/>
          <p:cNvSpPr>
            <a:spLocks noGrp="1"/>
          </p:cNvSpPr>
          <p:nvPr>
            <p:ph idx="1"/>
          </p:nvPr>
        </p:nvSpPr>
        <p:spPr>
          <a:xfrm>
            <a:off x="345058" y="517585"/>
            <a:ext cx="10584610" cy="5986731"/>
          </a:xfrm>
        </p:spPr>
        <p:txBody>
          <a:bodyPr>
            <a:noAutofit/>
          </a:bodyPr>
          <a:lstStyle/>
          <a:p>
            <a:r>
              <a:rPr lang="en-IN" sz="1200" dirty="0"/>
              <a:t>When compiled, the following warning is produced by the definition of the </a:t>
            </a:r>
            <a:r>
              <a:rPr lang="en-IN" sz="1200" dirty="0" err="1"/>
              <a:t>ArrayBuilder.addToList</a:t>
            </a:r>
            <a:r>
              <a:rPr lang="en-IN" sz="1200" dirty="0"/>
              <a:t> method</a:t>
            </a:r>
            <a:r>
              <a:rPr lang="en-IN" sz="1200" dirty="0" smtClean="0"/>
              <a:t>:</a:t>
            </a:r>
            <a:endParaRPr lang="en-IN" sz="1200" dirty="0"/>
          </a:p>
          <a:p>
            <a:r>
              <a:rPr lang="en-IN" sz="1200" dirty="0"/>
              <a:t>warning: [</a:t>
            </a:r>
            <a:r>
              <a:rPr lang="en-IN" sz="1200" dirty="0" err="1"/>
              <a:t>varargs</a:t>
            </a:r>
            <a:r>
              <a:rPr lang="en-IN" sz="1200" dirty="0"/>
              <a:t>] Possible heap pollution from parameterized </a:t>
            </a:r>
            <a:r>
              <a:rPr lang="en-IN" sz="1200" dirty="0" err="1"/>
              <a:t>vararg</a:t>
            </a:r>
            <a:r>
              <a:rPr lang="en-IN" sz="1200" dirty="0"/>
              <a:t> type T</a:t>
            </a:r>
          </a:p>
          <a:p>
            <a:r>
              <a:rPr lang="en-IN" sz="1200" dirty="0"/>
              <a:t>When the compiler encounters a </a:t>
            </a:r>
            <a:r>
              <a:rPr lang="en-IN" sz="1200" dirty="0" err="1"/>
              <a:t>varargs</a:t>
            </a:r>
            <a:r>
              <a:rPr lang="en-IN" sz="1200" dirty="0"/>
              <a:t> method, it translates the </a:t>
            </a:r>
            <a:r>
              <a:rPr lang="en-IN" sz="1200" dirty="0" err="1"/>
              <a:t>varargs</a:t>
            </a:r>
            <a:r>
              <a:rPr lang="en-IN" sz="1200" dirty="0"/>
              <a:t> formal parameter into an array. However, the Java programming language does not permit the creation of arrays of parameterized types. In the method </a:t>
            </a:r>
            <a:r>
              <a:rPr lang="en-IN" sz="1200" dirty="0" err="1"/>
              <a:t>ArrayBuilder.addToList</a:t>
            </a:r>
            <a:r>
              <a:rPr lang="en-IN" sz="1200" dirty="0"/>
              <a:t>, the compiler translates the </a:t>
            </a:r>
            <a:r>
              <a:rPr lang="en-IN" sz="1200" dirty="0" err="1"/>
              <a:t>varargs</a:t>
            </a:r>
            <a:r>
              <a:rPr lang="en-IN" sz="1200" dirty="0"/>
              <a:t> formal parameter T... elements to the formal parameter T[] elements, an array. However, because of type erasure, the compiler converts the </a:t>
            </a:r>
            <a:r>
              <a:rPr lang="en-IN" sz="1200" dirty="0" err="1"/>
              <a:t>varargs</a:t>
            </a:r>
            <a:r>
              <a:rPr lang="en-IN" sz="1200" dirty="0"/>
              <a:t> formal parameter to Object[] elements. Consequently, there is a possibility of heap pollution</a:t>
            </a:r>
            <a:r>
              <a:rPr lang="en-IN" sz="1200" dirty="0" smtClean="0"/>
              <a:t>.</a:t>
            </a:r>
            <a:endParaRPr lang="en-IN" sz="1200" dirty="0"/>
          </a:p>
          <a:p>
            <a:r>
              <a:rPr lang="en-IN" sz="1200" dirty="0"/>
              <a:t>The following statement assigns the </a:t>
            </a:r>
            <a:r>
              <a:rPr lang="en-IN" sz="1200" dirty="0" err="1"/>
              <a:t>varargs</a:t>
            </a:r>
            <a:r>
              <a:rPr lang="en-IN" sz="1200" dirty="0"/>
              <a:t> formal parameter l to the Object array </a:t>
            </a:r>
            <a:r>
              <a:rPr lang="en-IN" sz="1200" dirty="0" err="1"/>
              <a:t>objectArgs</a:t>
            </a:r>
            <a:r>
              <a:rPr lang="en-IN" sz="1200" dirty="0" smtClean="0"/>
              <a:t>:</a:t>
            </a:r>
            <a:endParaRPr lang="en-IN" sz="1200" dirty="0"/>
          </a:p>
          <a:p>
            <a:r>
              <a:rPr lang="en-IN" sz="1200" dirty="0"/>
              <a:t>Object[] </a:t>
            </a:r>
            <a:r>
              <a:rPr lang="en-IN" sz="1200" dirty="0" err="1"/>
              <a:t>objectArray</a:t>
            </a:r>
            <a:r>
              <a:rPr lang="en-IN" sz="1200" dirty="0"/>
              <a:t> = l;</a:t>
            </a:r>
          </a:p>
          <a:p>
            <a:r>
              <a:rPr lang="en-IN" sz="1200" dirty="0"/>
              <a:t>This statement can potentially introduce heap pollution. A value that does match the parameterized type of the </a:t>
            </a:r>
            <a:r>
              <a:rPr lang="en-IN" sz="1200" dirty="0" err="1"/>
              <a:t>varargs</a:t>
            </a:r>
            <a:r>
              <a:rPr lang="en-IN" sz="1200" dirty="0"/>
              <a:t> formal parameter l can be assigned to the variable </a:t>
            </a:r>
            <a:r>
              <a:rPr lang="en-IN" sz="1200" dirty="0" err="1"/>
              <a:t>objectArray</a:t>
            </a:r>
            <a:r>
              <a:rPr lang="en-IN" sz="1200" dirty="0"/>
              <a:t>, and thus can be assigned to l. However, the compiler does not generate an unchecked warning at this statement. The compiler has already generated a warning when it translated the </a:t>
            </a:r>
            <a:r>
              <a:rPr lang="en-IN" sz="1200" dirty="0" err="1"/>
              <a:t>varargs</a:t>
            </a:r>
            <a:r>
              <a:rPr lang="en-IN" sz="1200" dirty="0"/>
              <a:t> formal parameter List&lt;String&gt;... l to the formal parameter List[] l. This statement is valid; the variable l has the type List[], which is a subtype of Object</a:t>
            </a:r>
            <a:r>
              <a:rPr lang="en-IN" sz="1200" dirty="0" smtClean="0"/>
              <a:t>[].</a:t>
            </a:r>
            <a:endParaRPr lang="en-IN" sz="1200" dirty="0"/>
          </a:p>
          <a:p>
            <a:r>
              <a:rPr lang="en-IN" sz="1200" dirty="0"/>
              <a:t>Consequently, the compiler does not issue a warning or error if you assign a List object of any type to any array component of the </a:t>
            </a:r>
            <a:r>
              <a:rPr lang="en-IN" sz="1200" dirty="0" err="1"/>
              <a:t>objectArray</a:t>
            </a:r>
            <a:r>
              <a:rPr lang="en-IN" sz="1200" dirty="0"/>
              <a:t> array as shown by this statement</a:t>
            </a:r>
            <a:r>
              <a:rPr lang="en-IN" sz="1200" dirty="0" smtClean="0"/>
              <a:t>:</a:t>
            </a:r>
            <a:endParaRPr lang="en-IN" sz="1200" dirty="0"/>
          </a:p>
          <a:p>
            <a:r>
              <a:rPr lang="en-IN" sz="1200" dirty="0" err="1"/>
              <a:t>objectArray</a:t>
            </a:r>
            <a:r>
              <a:rPr lang="en-IN" sz="1200" dirty="0"/>
              <a:t>[0] = </a:t>
            </a:r>
            <a:r>
              <a:rPr lang="en-IN" sz="1200" dirty="0" err="1"/>
              <a:t>Arrays.asList</a:t>
            </a:r>
            <a:r>
              <a:rPr lang="en-IN" sz="1200" dirty="0"/>
              <a:t>(42);</a:t>
            </a:r>
          </a:p>
          <a:p>
            <a:r>
              <a:rPr lang="en-IN" sz="1200" dirty="0"/>
              <a:t>This statement assigns to the first array component of the </a:t>
            </a:r>
            <a:r>
              <a:rPr lang="en-IN" sz="1200" dirty="0" err="1"/>
              <a:t>objectArray</a:t>
            </a:r>
            <a:r>
              <a:rPr lang="en-IN" sz="1200" dirty="0"/>
              <a:t> array with a List object that contains one object of type Integer</a:t>
            </a:r>
            <a:r>
              <a:rPr lang="en-IN" sz="1200" dirty="0" smtClean="0"/>
              <a:t>.</a:t>
            </a:r>
            <a:endParaRPr lang="en-IN" sz="1200" dirty="0"/>
          </a:p>
          <a:p>
            <a:r>
              <a:rPr lang="en-IN" sz="1200" dirty="0"/>
              <a:t>Suppose you invoke </a:t>
            </a:r>
            <a:r>
              <a:rPr lang="en-IN" sz="1200" dirty="0" err="1"/>
              <a:t>ArrayBuilder.faultyMethod</a:t>
            </a:r>
            <a:r>
              <a:rPr lang="en-IN" sz="1200" dirty="0"/>
              <a:t> with the following statement</a:t>
            </a:r>
            <a:r>
              <a:rPr lang="en-IN" sz="1200" dirty="0" smtClean="0"/>
              <a:t>:</a:t>
            </a:r>
            <a:endParaRPr lang="en-IN" sz="1200" dirty="0"/>
          </a:p>
          <a:p>
            <a:r>
              <a:rPr lang="en-IN" sz="1200" dirty="0" err="1" smtClean="0"/>
              <a:t>ArrayBuilder.faultyMethod</a:t>
            </a:r>
            <a:r>
              <a:rPr lang="en-IN" sz="1200" dirty="0" smtClean="0"/>
              <a:t>(</a:t>
            </a:r>
            <a:r>
              <a:rPr lang="en-IN" sz="1200" dirty="0" err="1" smtClean="0"/>
              <a:t>Arrays.asList</a:t>
            </a:r>
            <a:r>
              <a:rPr lang="en-IN" sz="1200" dirty="0"/>
              <a:t>("Hello!"), </a:t>
            </a:r>
            <a:r>
              <a:rPr lang="en-IN" sz="1200" dirty="0" err="1"/>
              <a:t>Arrays.asList</a:t>
            </a:r>
            <a:r>
              <a:rPr lang="en-IN" sz="1200" dirty="0"/>
              <a:t>("World!"));</a:t>
            </a:r>
          </a:p>
          <a:p>
            <a:r>
              <a:rPr lang="en-IN" sz="1200" dirty="0"/>
              <a:t>At runtime, the JVM throws a </a:t>
            </a:r>
            <a:r>
              <a:rPr lang="en-IN" sz="1200" dirty="0" err="1"/>
              <a:t>ClassCastException</a:t>
            </a:r>
            <a:r>
              <a:rPr lang="en-IN" sz="1200" dirty="0"/>
              <a:t> at the following statement</a:t>
            </a:r>
            <a:r>
              <a:rPr lang="en-IN" sz="1200" dirty="0" smtClean="0"/>
              <a:t>:</a:t>
            </a:r>
            <a:endParaRPr lang="en-IN" sz="1200" dirty="0"/>
          </a:p>
          <a:p>
            <a:r>
              <a:rPr lang="en-IN" sz="1200" dirty="0"/>
              <a:t>// </a:t>
            </a:r>
            <a:r>
              <a:rPr lang="en-IN" sz="1200" dirty="0" err="1"/>
              <a:t>ClassCastException</a:t>
            </a:r>
            <a:r>
              <a:rPr lang="en-IN" sz="1200" dirty="0"/>
              <a:t> thrown here</a:t>
            </a:r>
          </a:p>
          <a:p>
            <a:r>
              <a:rPr lang="en-IN" sz="1200" dirty="0"/>
              <a:t>String s = l[0].get(0);</a:t>
            </a:r>
          </a:p>
          <a:p>
            <a:r>
              <a:rPr lang="en-IN" sz="1200" dirty="0"/>
              <a:t>The object stored in the first array component of the variable l has the type List&lt;Integer&gt;, but this statement is expecting an object of type List&lt;String&gt;.</a:t>
            </a:r>
            <a:endParaRPr lang="en-GB" sz="1200" dirty="0"/>
          </a:p>
        </p:txBody>
      </p:sp>
    </p:spTree>
    <p:extLst>
      <p:ext uri="{BB962C8B-B14F-4D97-AF65-F5344CB8AC3E}">
        <p14:creationId xmlns:p14="http://schemas.microsoft.com/office/powerpoint/2010/main" val="35312180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05" y="124915"/>
            <a:ext cx="9404723" cy="332286"/>
          </a:xfrm>
        </p:spPr>
        <p:txBody>
          <a:bodyPr/>
          <a:lstStyle/>
          <a:p>
            <a:r>
              <a:rPr lang="en-IN" sz="1400" b="1" u="sng" dirty="0"/>
              <a:t>Prevent Warnings from </a:t>
            </a:r>
            <a:r>
              <a:rPr lang="en-IN" sz="1400" b="1" u="sng" dirty="0" err="1"/>
              <a:t>Varargs</a:t>
            </a:r>
            <a:r>
              <a:rPr lang="en-IN" sz="1400" b="1" u="sng" dirty="0"/>
              <a:t> Methods with Non-</a:t>
            </a:r>
            <a:r>
              <a:rPr lang="en-IN" sz="1400" b="1" u="sng" dirty="0" err="1"/>
              <a:t>Reifiable</a:t>
            </a:r>
            <a:r>
              <a:rPr lang="en-IN" sz="1400" b="1" u="sng" dirty="0"/>
              <a:t> Formal Parameters</a:t>
            </a:r>
            <a:r>
              <a:rPr lang="en-IN" sz="1400" b="1" dirty="0"/>
              <a:t/>
            </a:r>
            <a:br>
              <a:rPr lang="en-IN" sz="1400" b="1" dirty="0"/>
            </a:br>
            <a:endParaRPr lang="en-GB" sz="1400" dirty="0"/>
          </a:p>
        </p:txBody>
      </p:sp>
      <p:sp>
        <p:nvSpPr>
          <p:cNvPr id="3" name="Content Placeholder 2"/>
          <p:cNvSpPr>
            <a:spLocks noGrp="1"/>
          </p:cNvSpPr>
          <p:nvPr>
            <p:ph idx="1"/>
          </p:nvPr>
        </p:nvSpPr>
        <p:spPr>
          <a:xfrm>
            <a:off x="293298" y="629728"/>
            <a:ext cx="11283351" cy="5618671"/>
          </a:xfrm>
        </p:spPr>
        <p:txBody>
          <a:bodyPr>
            <a:normAutofit fontScale="92500" lnSpcReduction="10000"/>
          </a:bodyPr>
          <a:lstStyle/>
          <a:p>
            <a:r>
              <a:rPr lang="en-IN" dirty="0"/>
              <a:t>If you declare a </a:t>
            </a:r>
            <a:r>
              <a:rPr lang="en-IN" dirty="0" err="1"/>
              <a:t>varargs</a:t>
            </a:r>
            <a:r>
              <a:rPr lang="en-IN" dirty="0"/>
              <a:t> method that has parameters of a parameterized type, and you ensure that the body of the method does not throw a </a:t>
            </a:r>
            <a:r>
              <a:rPr lang="en-IN" dirty="0" err="1"/>
              <a:t>ClassCastException</a:t>
            </a:r>
            <a:r>
              <a:rPr lang="en-IN" dirty="0"/>
              <a:t> or other similar exception due to improper handling of the </a:t>
            </a:r>
            <a:r>
              <a:rPr lang="en-IN" dirty="0" err="1"/>
              <a:t>varargs</a:t>
            </a:r>
            <a:r>
              <a:rPr lang="en-IN" dirty="0"/>
              <a:t> formal parameter, you can prevent the warning that the compiler generates for these kinds of </a:t>
            </a:r>
            <a:r>
              <a:rPr lang="en-IN" dirty="0" err="1"/>
              <a:t>varargs</a:t>
            </a:r>
            <a:r>
              <a:rPr lang="en-IN" dirty="0"/>
              <a:t> methods by adding the following annotation to static and non-constructor method declarations:</a:t>
            </a:r>
          </a:p>
          <a:p>
            <a:endParaRPr lang="en-IN" dirty="0"/>
          </a:p>
          <a:p>
            <a:r>
              <a:rPr lang="en-IN" dirty="0"/>
              <a:t>@</a:t>
            </a:r>
            <a:r>
              <a:rPr lang="en-IN" dirty="0" err="1"/>
              <a:t>SafeVarargs</a:t>
            </a:r>
            <a:endParaRPr lang="en-IN" dirty="0"/>
          </a:p>
          <a:p>
            <a:r>
              <a:rPr lang="en-IN" dirty="0"/>
              <a:t>The @</a:t>
            </a:r>
            <a:r>
              <a:rPr lang="en-IN" dirty="0" err="1"/>
              <a:t>SafeVarargs</a:t>
            </a:r>
            <a:r>
              <a:rPr lang="en-IN" dirty="0"/>
              <a:t> annotation is a documented part of the method's contract; this annotation asserts that the implementation of the method will not improperly handle the </a:t>
            </a:r>
            <a:r>
              <a:rPr lang="en-IN" dirty="0" err="1"/>
              <a:t>varargs</a:t>
            </a:r>
            <a:r>
              <a:rPr lang="en-IN" dirty="0"/>
              <a:t> formal parameter.</a:t>
            </a:r>
          </a:p>
          <a:p>
            <a:endParaRPr lang="en-IN" dirty="0"/>
          </a:p>
          <a:p>
            <a:r>
              <a:rPr lang="en-IN" dirty="0"/>
              <a:t>It is also possible, though less desirable, to suppress such warnings by adding the following to the method declaration:</a:t>
            </a:r>
          </a:p>
          <a:p>
            <a:endParaRPr lang="en-IN" dirty="0"/>
          </a:p>
          <a:p>
            <a:r>
              <a:rPr lang="en-IN" dirty="0"/>
              <a:t>@</a:t>
            </a:r>
            <a:r>
              <a:rPr lang="en-IN" dirty="0" err="1"/>
              <a:t>SuppressWarnings</a:t>
            </a:r>
            <a:r>
              <a:rPr lang="en-IN" dirty="0"/>
              <a:t>({"unchecked", "</a:t>
            </a:r>
            <a:r>
              <a:rPr lang="en-IN" dirty="0" err="1"/>
              <a:t>varargs</a:t>
            </a:r>
            <a:r>
              <a:rPr lang="en-IN" dirty="0"/>
              <a:t>"})</a:t>
            </a:r>
          </a:p>
          <a:p>
            <a:r>
              <a:rPr lang="en-IN" dirty="0"/>
              <a:t>However, this approach does not suppress warnings generated from the method's call site.</a:t>
            </a:r>
            <a:endParaRPr lang="en-GB" dirty="0"/>
          </a:p>
        </p:txBody>
      </p:sp>
    </p:spTree>
    <p:extLst>
      <p:ext uri="{BB962C8B-B14F-4D97-AF65-F5344CB8AC3E}">
        <p14:creationId xmlns:p14="http://schemas.microsoft.com/office/powerpoint/2010/main" val="2857161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13" y="0"/>
            <a:ext cx="9404723" cy="582452"/>
          </a:xfrm>
        </p:spPr>
        <p:txBody>
          <a:bodyPr/>
          <a:lstStyle/>
          <a:p>
            <a:r>
              <a:rPr lang="en-GB" sz="2400" b="1" dirty="0"/>
              <a:t>Restrictions on Generics</a:t>
            </a:r>
            <a:br>
              <a:rPr lang="en-GB" sz="2400" b="1" dirty="0"/>
            </a:br>
            <a:endParaRPr lang="en-GB" sz="2400" dirty="0"/>
          </a:p>
        </p:txBody>
      </p:sp>
      <p:sp>
        <p:nvSpPr>
          <p:cNvPr id="3" name="Content Placeholder 2"/>
          <p:cNvSpPr>
            <a:spLocks noGrp="1"/>
          </p:cNvSpPr>
          <p:nvPr>
            <p:ph idx="1"/>
          </p:nvPr>
        </p:nvSpPr>
        <p:spPr>
          <a:xfrm>
            <a:off x="595224" y="776378"/>
            <a:ext cx="9454630" cy="5472022"/>
          </a:xfrm>
        </p:spPr>
        <p:txBody>
          <a:bodyPr/>
          <a:lstStyle/>
          <a:p>
            <a:r>
              <a:rPr lang="en-IN" dirty="0"/>
              <a:t>To use Java generics effectively, you must consider the following restrictions:</a:t>
            </a:r>
          </a:p>
          <a:p>
            <a:endParaRPr lang="en-IN" dirty="0"/>
          </a:p>
          <a:p>
            <a:pPr lvl="1"/>
            <a:r>
              <a:rPr lang="en-IN" dirty="0"/>
              <a:t>Cannot Instantiate Generic Types with Primitive Types</a:t>
            </a:r>
          </a:p>
          <a:p>
            <a:pPr lvl="1"/>
            <a:r>
              <a:rPr lang="en-IN" dirty="0"/>
              <a:t>Cannot Create Instances of Type Parameters</a:t>
            </a:r>
          </a:p>
          <a:p>
            <a:pPr lvl="1"/>
            <a:r>
              <a:rPr lang="en-IN" dirty="0"/>
              <a:t>Cannot Declare Static Fields Whose Types are Type Parameters</a:t>
            </a:r>
          </a:p>
          <a:p>
            <a:pPr lvl="1"/>
            <a:r>
              <a:rPr lang="en-IN" dirty="0"/>
              <a:t>Cannot Use Casts or </a:t>
            </a:r>
            <a:r>
              <a:rPr lang="en-IN" dirty="0" err="1"/>
              <a:t>instanceof</a:t>
            </a:r>
            <a:r>
              <a:rPr lang="en-IN" dirty="0"/>
              <a:t> With Parameterized Types</a:t>
            </a:r>
          </a:p>
          <a:p>
            <a:pPr lvl="1"/>
            <a:r>
              <a:rPr lang="en-IN" dirty="0"/>
              <a:t>Cannot Create Arrays of Parameterized Types</a:t>
            </a:r>
          </a:p>
          <a:p>
            <a:pPr lvl="1"/>
            <a:r>
              <a:rPr lang="en-IN" dirty="0"/>
              <a:t>Cannot Create, Catch, or Throw Objects of Parameterized Types</a:t>
            </a:r>
          </a:p>
          <a:p>
            <a:pPr lvl="1"/>
            <a:r>
              <a:rPr lang="en-IN" dirty="0"/>
              <a:t>Cannot Overload a Method Where the Formal Parameter Types of Each Overload Erase to the Same Raw Type</a:t>
            </a:r>
            <a:endParaRPr lang="en-GB" dirty="0"/>
          </a:p>
        </p:txBody>
      </p:sp>
    </p:spTree>
    <p:extLst>
      <p:ext uri="{BB962C8B-B14F-4D97-AF65-F5344CB8AC3E}">
        <p14:creationId xmlns:p14="http://schemas.microsoft.com/office/powerpoint/2010/main" val="109294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91" y="0"/>
            <a:ext cx="8596668" cy="580845"/>
          </a:xfrm>
        </p:spPr>
        <p:txBody>
          <a:bodyPr>
            <a:normAutofit fontScale="90000"/>
          </a:bodyPr>
          <a:lstStyle/>
          <a:p>
            <a:r>
              <a:rPr lang="en-GB" dirty="0" smtClean="0"/>
              <a:t>Generic Types</a:t>
            </a:r>
            <a:endParaRPr lang="en-GB" dirty="0"/>
          </a:p>
        </p:txBody>
      </p:sp>
      <p:sp>
        <p:nvSpPr>
          <p:cNvPr id="3" name="Content Placeholder 2"/>
          <p:cNvSpPr>
            <a:spLocks noGrp="1"/>
          </p:cNvSpPr>
          <p:nvPr>
            <p:ph idx="1"/>
          </p:nvPr>
        </p:nvSpPr>
        <p:spPr>
          <a:xfrm>
            <a:off x="677334" y="580845"/>
            <a:ext cx="11362266" cy="6172381"/>
          </a:xfrm>
        </p:spPr>
        <p:txBody>
          <a:bodyPr/>
          <a:lstStyle/>
          <a:p>
            <a:r>
              <a:rPr lang="en-GB" dirty="0" smtClean="0"/>
              <a:t>We can solve the problems faced in previous slides using generics.</a:t>
            </a:r>
          </a:p>
          <a:p>
            <a:r>
              <a:rPr lang="en-GB" dirty="0" smtClean="0"/>
              <a:t>To make a generic add method that can take multiple type of parameters we can replace the data type of the parameters to add method by any valid java Identifier by convention we use T.</a:t>
            </a:r>
          </a:p>
          <a:p>
            <a:r>
              <a:rPr lang="en-GB" dirty="0" smtClean="0"/>
              <a:t>We although do need to declare this just before the return type  in &lt;&gt; to let the compiler know that we are using generic types in this method. </a:t>
            </a:r>
          </a:p>
          <a:p>
            <a:r>
              <a:rPr lang="en-GB" dirty="0" smtClean="0"/>
              <a:t>This T will be replaced by compiler into a real data type based on the data this method is called with.</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749850" y="3493698"/>
            <a:ext cx="11217234" cy="3259528"/>
          </a:xfrm>
          <a:prstGeom prst="rect">
            <a:avLst/>
          </a:prstGeom>
        </p:spPr>
      </p:pic>
    </p:spTree>
    <p:extLst>
      <p:ext uri="{BB962C8B-B14F-4D97-AF65-F5344CB8AC3E}">
        <p14:creationId xmlns:p14="http://schemas.microsoft.com/office/powerpoint/2010/main" val="27685631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Instantiate Generic Types with Primitive Types</a:t>
            </a:r>
            <a:endParaRPr lang="en-GB" sz="1800" dirty="0"/>
          </a:p>
        </p:txBody>
      </p:sp>
      <p:sp>
        <p:nvSpPr>
          <p:cNvPr id="3" name="Content Placeholder 2"/>
          <p:cNvSpPr>
            <a:spLocks noGrp="1"/>
          </p:cNvSpPr>
          <p:nvPr>
            <p:ph idx="1"/>
          </p:nvPr>
        </p:nvSpPr>
        <p:spPr>
          <a:xfrm>
            <a:off x="327804" y="483080"/>
            <a:ext cx="11430000" cy="5765320"/>
          </a:xfrm>
        </p:spPr>
        <p:txBody>
          <a:bodyPr>
            <a:normAutofit/>
          </a:bodyPr>
          <a:lstStyle/>
          <a:p>
            <a:r>
              <a:rPr lang="en-IN" dirty="0" smtClean="0"/>
              <a:t>class </a:t>
            </a:r>
            <a:r>
              <a:rPr lang="en-IN" dirty="0"/>
              <a:t>Pair&lt;K, V&gt; {</a:t>
            </a:r>
          </a:p>
          <a:p>
            <a:pPr marL="400050" lvl="1" indent="0">
              <a:buNone/>
            </a:pPr>
            <a:r>
              <a:rPr lang="en-IN" dirty="0" smtClean="0"/>
              <a:t>    </a:t>
            </a:r>
            <a:r>
              <a:rPr lang="en-IN" dirty="0"/>
              <a:t>private K key</a:t>
            </a:r>
            <a:r>
              <a:rPr lang="en-IN" dirty="0" smtClean="0"/>
              <a:t>;    </a:t>
            </a:r>
            <a:r>
              <a:rPr lang="en-IN" dirty="0"/>
              <a:t>private V value;</a:t>
            </a:r>
          </a:p>
          <a:p>
            <a:pPr marL="400050" lvl="1" indent="0">
              <a:buNone/>
            </a:pPr>
            <a:r>
              <a:rPr lang="en-IN" dirty="0" smtClean="0"/>
              <a:t>    </a:t>
            </a:r>
            <a:r>
              <a:rPr lang="en-IN" dirty="0"/>
              <a:t>public Pair(K key, V value) {</a:t>
            </a:r>
          </a:p>
          <a:p>
            <a:pPr marL="400050" lvl="1" indent="0">
              <a:buNone/>
            </a:pPr>
            <a:r>
              <a:rPr lang="en-IN" dirty="0"/>
              <a:t>        </a:t>
            </a:r>
            <a:r>
              <a:rPr lang="en-IN" dirty="0" err="1"/>
              <a:t>this.key</a:t>
            </a:r>
            <a:r>
              <a:rPr lang="en-IN" dirty="0"/>
              <a:t> = key</a:t>
            </a:r>
            <a:r>
              <a:rPr lang="en-IN" dirty="0" smtClean="0"/>
              <a:t>;        </a:t>
            </a:r>
            <a:r>
              <a:rPr lang="en-IN" dirty="0" err="1"/>
              <a:t>this.value</a:t>
            </a:r>
            <a:r>
              <a:rPr lang="en-IN" dirty="0"/>
              <a:t> = value</a:t>
            </a:r>
            <a:r>
              <a:rPr lang="en-IN" dirty="0" smtClean="0"/>
              <a:t>;    </a:t>
            </a:r>
          </a:p>
          <a:p>
            <a:pPr marL="800100" lvl="2" indent="0">
              <a:buNone/>
            </a:pPr>
            <a:r>
              <a:rPr lang="en-IN" dirty="0" smtClean="0"/>
              <a:t>}</a:t>
            </a:r>
          </a:p>
          <a:p>
            <a:pPr marL="800100" lvl="2" indent="0">
              <a:buNone/>
            </a:pPr>
            <a:r>
              <a:rPr lang="en-IN" dirty="0" smtClean="0"/>
              <a:t>}</a:t>
            </a:r>
            <a:endParaRPr lang="en-IN" dirty="0"/>
          </a:p>
          <a:p>
            <a:r>
              <a:rPr lang="en-IN" dirty="0"/>
              <a:t>When creating a Pair object, you cannot substitute a primitive type for the type parameter K or V</a:t>
            </a:r>
            <a:r>
              <a:rPr lang="en-IN" dirty="0" smtClean="0"/>
              <a:t>:</a:t>
            </a:r>
            <a:endParaRPr lang="en-IN" dirty="0"/>
          </a:p>
          <a:p>
            <a:pPr lvl="1"/>
            <a:r>
              <a:rPr lang="en-IN" dirty="0"/>
              <a:t>Pair&lt;</a:t>
            </a:r>
            <a:r>
              <a:rPr lang="en-IN" dirty="0" err="1"/>
              <a:t>int</a:t>
            </a:r>
            <a:r>
              <a:rPr lang="en-IN" dirty="0"/>
              <a:t>, char&gt; p = new Pair&lt;&gt;(8, 'a');  // compile-time error</a:t>
            </a:r>
          </a:p>
          <a:p>
            <a:r>
              <a:rPr lang="en-IN" dirty="0"/>
              <a:t>You can substitute only non-primitive types for the type parameters K and V</a:t>
            </a:r>
            <a:r>
              <a:rPr lang="en-IN" dirty="0" smtClean="0"/>
              <a:t>:</a:t>
            </a:r>
            <a:endParaRPr lang="en-IN" dirty="0"/>
          </a:p>
          <a:p>
            <a:pPr lvl="1"/>
            <a:r>
              <a:rPr lang="en-IN" dirty="0"/>
              <a:t>Pair&lt;Integer, Character&gt; p = new Pair&lt;&gt;(8, 'a');</a:t>
            </a:r>
          </a:p>
          <a:p>
            <a:r>
              <a:rPr lang="en-IN" dirty="0" smtClean="0"/>
              <a:t>Java </a:t>
            </a:r>
            <a:r>
              <a:rPr lang="en-IN" dirty="0"/>
              <a:t>compiler </a:t>
            </a:r>
            <a:r>
              <a:rPr lang="en-IN" dirty="0" err="1"/>
              <a:t>autoboxes</a:t>
            </a:r>
            <a:r>
              <a:rPr lang="en-IN" dirty="0"/>
              <a:t> 8 to </a:t>
            </a:r>
            <a:r>
              <a:rPr lang="en-IN" dirty="0" err="1"/>
              <a:t>Integer.valueOf</a:t>
            </a:r>
            <a:r>
              <a:rPr lang="en-IN" dirty="0"/>
              <a:t>(8) and 'a' to Character('a</a:t>
            </a:r>
            <a:r>
              <a:rPr lang="en-IN" dirty="0" smtClean="0"/>
              <a:t>'):</a:t>
            </a:r>
            <a:endParaRPr lang="en-IN" dirty="0"/>
          </a:p>
          <a:p>
            <a:pPr lvl="1"/>
            <a:r>
              <a:rPr lang="en-IN" dirty="0"/>
              <a:t>Pair&lt;Integer, Character&gt; p = new Pair&lt;&gt;(</a:t>
            </a:r>
            <a:r>
              <a:rPr lang="en-IN" dirty="0" err="1"/>
              <a:t>Integer.valueOf</a:t>
            </a:r>
            <a:r>
              <a:rPr lang="en-IN" dirty="0"/>
              <a:t>(8), new Character('a</a:t>
            </a:r>
            <a:r>
              <a:rPr lang="en-IN" dirty="0" smtClean="0"/>
              <a:t>'));</a:t>
            </a:r>
            <a:endParaRPr lang="en-IN" dirty="0"/>
          </a:p>
        </p:txBody>
      </p:sp>
    </p:spTree>
    <p:extLst>
      <p:ext uri="{BB962C8B-B14F-4D97-AF65-F5344CB8AC3E}">
        <p14:creationId xmlns:p14="http://schemas.microsoft.com/office/powerpoint/2010/main" val="41957353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800" dirty="0"/>
              <a:t>Cannot Create Instances of Type Parameters</a:t>
            </a:r>
          </a:p>
        </p:txBody>
      </p:sp>
      <p:sp>
        <p:nvSpPr>
          <p:cNvPr id="3" name="Content Placeholder 2"/>
          <p:cNvSpPr>
            <a:spLocks noGrp="1"/>
          </p:cNvSpPr>
          <p:nvPr>
            <p:ph idx="1"/>
          </p:nvPr>
        </p:nvSpPr>
        <p:spPr>
          <a:xfrm>
            <a:off x="327804" y="483080"/>
            <a:ext cx="11430000" cy="5765320"/>
          </a:xfrm>
        </p:spPr>
        <p:txBody>
          <a:bodyPr>
            <a:normAutofit fontScale="85000" lnSpcReduction="20000"/>
          </a:bodyPr>
          <a:lstStyle/>
          <a:p>
            <a:r>
              <a:rPr lang="en-IN" dirty="0" smtClean="0"/>
              <a:t>You </a:t>
            </a:r>
            <a:r>
              <a:rPr lang="en-IN" dirty="0"/>
              <a:t>cannot create an instance of a type parameter. For example, the following code causes a compile-time error:</a:t>
            </a:r>
          </a:p>
          <a:p>
            <a:endParaRPr lang="en-IN" dirty="0"/>
          </a:p>
          <a:p>
            <a:r>
              <a:rPr lang="en-IN" dirty="0"/>
              <a:t>public static &lt;E&gt; void append(List&lt;E&gt; list) {</a:t>
            </a:r>
          </a:p>
          <a:p>
            <a:r>
              <a:rPr lang="en-IN" dirty="0"/>
              <a:t>    E </a:t>
            </a:r>
            <a:r>
              <a:rPr lang="en-IN" dirty="0" err="1"/>
              <a:t>elem</a:t>
            </a:r>
            <a:r>
              <a:rPr lang="en-IN" dirty="0"/>
              <a:t> = new E();  // compile-time error</a:t>
            </a:r>
          </a:p>
          <a:p>
            <a:r>
              <a:rPr lang="en-IN" dirty="0"/>
              <a:t>    </a:t>
            </a:r>
            <a:r>
              <a:rPr lang="en-IN" dirty="0" err="1"/>
              <a:t>list.add</a:t>
            </a:r>
            <a:r>
              <a:rPr lang="en-IN" dirty="0"/>
              <a:t>(</a:t>
            </a:r>
            <a:r>
              <a:rPr lang="en-IN" dirty="0" err="1"/>
              <a:t>elem</a:t>
            </a:r>
            <a:r>
              <a:rPr lang="en-IN" dirty="0"/>
              <a:t>);</a:t>
            </a:r>
          </a:p>
          <a:p>
            <a:r>
              <a:rPr lang="en-IN" dirty="0"/>
              <a:t>}</a:t>
            </a:r>
          </a:p>
          <a:p>
            <a:r>
              <a:rPr lang="en-IN" dirty="0"/>
              <a:t>As a workaround, you can create an object of a type parameter through reflection:</a:t>
            </a:r>
          </a:p>
          <a:p>
            <a:endParaRPr lang="en-IN" dirty="0"/>
          </a:p>
          <a:p>
            <a:r>
              <a:rPr lang="en-IN" dirty="0"/>
              <a:t>public static &lt;E&gt; void append(List&lt;E&gt; list, Class&lt;E&gt; </a:t>
            </a:r>
            <a:r>
              <a:rPr lang="en-IN" dirty="0" err="1"/>
              <a:t>cls</a:t>
            </a:r>
            <a:r>
              <a:rPr lang="en-IN" dirty="0"/>
              <a:t>) throws Exception {</a:t>
            </a:r>
          </a:p>
          <a:p>
            <a:r>
              <a:rPr lang="en-IN" dirty="0"/>
              <a:t>    E </a:t>
            </a:r>
            <a:r>
              <a:rPr lang="en-IN" dirty="0" err="1"/>
              <a:t>elem</a:t>
            </a:r>
            <a:r>
              <a:rPr lang="en-IN" dirty="0"/>
              <a:t> = </a:t>
            </a:r>
            <a:r>
              <a:rPr lang="en-IN" dirty="0" err="1"/>
              <a:t>cls.newInstance</a:t>
            </a:r>
            <a:r>
              <a:rPr lang="en-IN" dirty="0"/>
              <a:t>();   // OK</a:t>
            </a:r>
          </a:p>
          <a:p>
            <a:r>
              <a:rPr lang="en-IN" dirty="0"/>
              <a:t>    </a:t>
            </a:r>
            <a:r>
              <a:rPr lang="en-IN" dirty="0" err="1"/>
              <a:t>list.add</a:t>
            </a:r>
            <a:r>
              <a:rPr lang="en-IN" dirty="0"/>
              <a:t>(</a:t>
            </a:r>
            <a:r>
              <a:rPr lang="en-IN" dirty="0" err="1"/>
              <a:t>elem</a:t>
            </a:r>
            <a:r>
              <a:rPr lang="en-IN" dirty="0"/>
              <a:t>);</a:t>
            </a:r>
          </a:p>
          <a:p>
            <a:r>
              <a:rPr lang="en-IN" dirty="0"/>
              <a:t>}</a:t>
            </a:r>
          </a:p>
          <a:p>
            <a:r>
              <a:rPr lang="en-IN" dirty="0"/>
              <a:t>You can invoke the append method as follows:</a:t>
            </a:r>
          </a:p>
          <a:p>
            <a:endParaRPr lang="en-IN" dirty="0"/>
          </a:p>
          <a:p>
            <a:r>
              <a:rPr lang="en-IN" dirty="0"/>
              <a:t>List&lt;String&gt; ls = new </a:t>
            </a:r>
            <a:r>
              <a:rPr lang="en-IN" dirty="0" err="1"/>
              <a:t>ArrayList</a:t>
            </a:r>
            <a:r>
              <a:rPr lang="en-IN" dirty="0"/>
              <a:t>&lt;&gt;();</a:t>
            </a:r>
          </a:p>
          <a:p>
            <a:r>
              <a:rPr lang="en-IN" dirty="0"/>
              <a:t>append(ls, </a:t>
            </a:r>
            <a:r>
              <a:rPr lang="en-IN" dirty="0" err="1"/>
              <a:t>String.class</a:t>
            </a:r>
            <a:r>
              <a:rPr lang="en-IN" dirty="0"/>
              <a:t>);</a:t>
            </a:r>
            <a:endParaRPr lang="en-GB" dirty="0"/>
          </a:p>
        </p:txBody>
      </p:sp>
    </p:spTree>
    <p:extLst>
      <p:ext uri="{BB962C8B-B14F-4D97-AF65-F5344CB8AC3E}">
        <p14:creationId xmlns:p14="http://schemas.microsoft.com/office/powerpoint/2010/main" val="40862660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r>
              <a:rPr lang="en-IN" sz="1400" b="1" dirty="0"/>
              <a:t>Cannot Declare Static Fields Whose Types are Type Parameters</a:t>
            </a:r>
          </a:p>
        </p:txBody>
      </p:sp>
      <p:sp>
        <p:nvSpPr>
          <p:cNvPr id="3" name="Content Placeholder 2"/>
          <p:cNvSpPr>
            <a:spLocks noGrp="1"/>
          </p:cNvSpPr>
          <p:nvPr>
            <p:ph idx="1"/>
          </p:nvPr>
        </p:nvSpPr>
        <p:spPr>
          <a:xfrm>
            <a:off x="327804" y="483080"/>
            <a:ext cx="11430000" cy="5765320"/>
          </a:xfrm>
        </p:spPr>
        <p:txBody>
          <a:bodyPr>
            <a:normAutofit fontScale="92500" lnSpcReduction="20000"/>
          </a:bodyPr>
          <a:lstStyle/>
          <a:p>
            <a:r>
              <a:rPr lang="en-IN" dirty="0"/>
              <a:t>A class's static field is a class-level variable shared by all non-static objects of the class. Hence, static fields of type parameters are not allowed. Consider the following class:</a:t>
            </a:r>
          </a:p>
          <a:p>
            <a:endParaRPr lang="en-IN" dirty="0"/>
          </a:p>
          <a:p>
            <a:r>
              <a:rPr lang="en-IN" dirty="0"/>
              <a:t>public class </a:t>
            </a:r>
            <a:r>
              <a:rPr lang="en-IN" dirty="0" err="1"/>
              <a:t>MobileDevice</a:t>
            </a:r>
            <a:r>
              <a:rPr lang="en-IN" dirty="0"/>
              <a:t>&lt;T&gt; {</a:t>
            </a:r>
          </a:p>
          <a:p>
            <a:r>
              <a:rPr lang="en-IN" dirty="0"/>
              <a:t>    private static T </a:t>
            </a:r>
            <a:r>
              <a:rPr lang="en-IN" dirty="0" err="1"/>
              <a:t>os</a:t>
            </a:r>
            <a:r>
              <a:rPr lang="en-IN" dirty="0"/>
              <a:t>;</a:t>
            </a:r>
          </a:p>
          <a:p>
            <a:endParaRPr lang="en-IN" dirty="0"/>
          </a:p>
          <a:p>
            <a:r>
              <a:rPr lang="en-IN" dirty="0"/>
              <a:t>    // ...</a:t>
            </a:r>
          </a:p>
          <a:p>
            <a:r>
              <a:rPr lang="en-IN" dirty="0"/>
              <a:t>}</a:t>
            </a:r>
          </a:p>
          <a:p>
            <a:r>
              <a:rPr lang="en-IN" dirty="0"/>
              <a:t>If static fields of type parameters were allowed, then the following code would be confused:</a:t>
            </a:r>
          </a:p>
          <a:p>
            <a:endParaRPr lang="en-IN" dirty="0"/>
          </a:p>
          <a:p>
            <a:r>
              <a:rPr lang="en-IN" dirty="0" err="1"/>
              <a:t>MobileDevice</a:t>
            </a:r>
            <a:r>
              <a:rPr lang="en-IN" dirty="0"/>
              <a:t>&lt;Smartphone&gt; phone = new </a:t>
            </a:r>
            <a:r>
              <a:rPr lang="en-IN" dirty="0" err="1"/>
              <a:t>MobileDevice</a:t>
            </a:r>
            <a:r>
              <a:rPr lang="en-IN" dirty="0"/>
              <a:t>&lt;&gt;();</a:t>
            </a:r>
          </a:p>
          <a:p>
            <a:r>
              <a:rPr lang="en-IN" dirty="0" err="1"/>
              <a:t>MobileDevice</a:t>
            </a:r>
            <a:r>
              <a:rPr lang="en-IN" dirty="0"/>
              <a:t>&lt;Pager&gt; pager = new </a:t>
            </a:r>
            <a:r>
              <a:rPr lang="en-IN" dirty="0" err="1"/>
              <a:t>MobileDevice</a:t>
            </a:r>
            <a:r>
              <a:rPr lang="en-IN" dirty="0"/>
              <a:t>&lt;&gt;();</a:t>
            </a:r>
          </a:p>
          <a:p>
            <a:r>
              <a:rPr lang="en-IN" dirty="0" err="1"/>
              <a:t>MobileDevice</a:t>
            </a:r>
            <a:r>
              <a:rPr lang="en-IN" dirty="0"/>
              <a:t>&lt;</a:t>
            </a:r>
            <a:r>
              <a:rPr lang="en-IN" dirty="0" err="1"/>
              <a:t>TabletPC</a:t>
            </a:r>
            <a:r>
              <a:rPr lang="en-IN" dirty="0"/>
              <a:t>&gt; pc = new </a:t>
            </a:r>
            <a:r>
              <a:rPr lang="en-IN" dirty="0" err="1"/>
              <a:t>MobileDevice</a:t>
            </a:r>
            <a:r>
              <a:rPr lang="en-IN" dirty="0"/>
              <a:t>&lt;&gt;();</a:t>
            </a:r>
          </a:p>
          <a:p>
            <a:r>
              <a:rPr lang="en-IN" dirty="0"/>
              <a:t>Because the static field </a:t>
            </a:r>
            <a:r>
              <a:rPr lang="en-IN" dirty="0" err="1"/>
              <a:t>os</a:t>
            </a:r>
            <a:r>
              <a:rPr lang="en-IN" dirty="0"/>
              <a:t> is shared by phone, pager, and pc, what is the actual type of </a:t>
            </a:r>
            <a:r>
              <a:rPr lang="en-IN" dirty="0" err="1"/>
              <a:t>os</a:t>
            </a:r>
            <a:r>
              <a:rPr lang="en-IN" dirty="0"/>
              <a:t>? It cannot be Smartphone, Pager, and </a:t>
            </a:r>
            <a:r>
              <a:rPr lang="en-IN" dirty="0" err="1"/>
              <a:t>TabletPC</a:t>
            </a:r>
            <a:r>
              <a:rPr lang="en-IN" dirty="0"/>
              <a:t> at the same time. You cannot, therefore, create static fields of type parameters.</a:t>
            </a:r>
            <a:endParaRPr lang="en-GB" dirty="0"/>
          </a:p>
        </p:txBody>
      </p:sp>
    </p:spTree>
    <p:extLst>
      <p:ext uri="{BB962C8B-B14F-4D97-AF65-F5344CB8AC3E}">
        <p14:creationId xmlns:p14="http://schemas.microsoft.com/office/powerpoint/2010/main" val="4441192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4" y="90409"/>
            <a:ext cx="9404723" cy="453056"/>
          </a:xfrm>
        </p:spPr>
        <p:txBody>
          <a:bodyPr/>
          <a:lstStyle/>
          <a:p>
            <a:pPr lvl="0" defTabSz="914400" eaLnBrk="0" fontAlgn="base" hangingPunct="0">
              <a:spcAft>
                <a:spcPct val="0"/>
              </a:spcAft>
            </a:pPr>
            <a:r>
              <a:rPr lang="en-US" altLang="en-US" sz="1400" b="1" dirty="0">
                <a:solidFill>
                  <a:schemeClr val="tx1"/>
                </a:solidFill>
                <a:latin typeface="Arial" panose="020B0604020202020204" pitchFamily="34" charset="0"/>
                <a:cs typeface="Arial" panose="020B0604020202020204" pitchFamily="34" charset="0"/>
              </a:rPr>
              <a:t>C</a:t>
            </a:r>
            <a:r>
              <a:rPr lang="en-US" altLang="en-US" sz="1400" b="1" dirty="0" bmk="">
                <a:solidFill>
                  <a:schemeClr val="tx1"/>
                </a:solidFill>
                <a:latin typeface="Arial" panose="020B0604020202020204" pitchFamily="34" charset="0"/>
                <a:cs typeface="Arial" panose="020B0604020202020204" pitchFamily="34" charset="0"/>
              </a:rPr>
              <a:t>annot Use Casts or </a:t>
            </a:r>
            <a:r>
              <a:rPr lang="en-US" altLang="en-US" sz="1050" b="1" dirty="0" err="1" bmk="">
                <a:solidFill>
                  <a:schemeClr val="tx1"/>
                </a:solidFill>
                <a:latin typeface="Arial Unicode MS" panose="020B0604020202020204" pitchFamily="34" charset="-128"/>
                <a:cs typeface="Arial" panose="020B0604020202020204" pitchFamily="34" charset="0"/>
              </a:rPr>
              <a:t>instanceof</a:t>
            </a:r>
            <a:r>
              <a:rPr lang="en-US" altLang="en-US" sz="1400" b="1" dirty="0" bmk="">
                <a:solidFill>
                  <a:schemeClr val="tx1"/>
                </a:solidFill>
                <a:latin typeface="Arial" panose="020B0604020202020204" pitchFamily="34" charset="0"/>
                <a:cs typeface="Arial" panose="020B0604020202020204" pitchFamily="34" charset="0"/>
              </a:rPr>
              <a:t> with Parameterized Types</a:t>
            </a:r>
            <a:endParaRPr lang="en-US" altLang="en-US" sz="14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7804" y="483080"/>
            <a:ext cx="11430000" cy="5765320"/>
          </a:xfrm>
        </p:spPr>
        <p:txBody>
          <a:bodyPr>
            <a:normAutofit fontScale="62500" lnSpcReduction="20000"/>
          </a:bodyPr>
          <a:lstStyle/>
          <a:p>
            <a:r>
              <a:rPr lang="en-IN" dirty="0"/>
              <a:t>Because the Java compiler erases all type parameters in generic code, you cannot verify which parameterized type for a generic type is being used at runtime</a:t>
            </a:r>
            <a:r>
              <a:rPr lang="en-IN" dirty="0" smtClean="0"/>
              <a:t>:</a:t>
            </a:r>
            <a:endParaRPr lang="en-IN" dirty="0"/>
          </a:p>
          <a:p>
            <a:pPr lvl="1"/>
            <a:r>
              <a:rPr lang="en-IN" dirty="0"/>
              <a:t>public static &lt;E&gt; void </a:t>
            </a:r>
            <a:r>
              <a:rPr lang="en-IN" dirty="0" err="1"/>
              <a:t>rtti</a:t>
            </a:r>
            <a:r>
              <a:rPr lang="en-IN" dirty="0"/>
              <a:t>(List&lt;E&gt; list) {</a:t>
            </a:r>
          </a:p>
          <a:p>
            <a:pPr marL="857250" lvl="2" indent="0">
              <a:buNone/>
            </a:pPr>
            <a:r>
              <a:rPr lang="en-IN" dirty="0"/>
              <a:t>    if (list </a:t>
            </a:r>
            <a:r>
              <a:rPr lang="en-IN" dirty="0" err="1"/>
              <a:t>instanceof</a:t>
            </a:r>
            <a:r>
              <a:rPr lang="en-IN" dirty="0"/>
              <a:t> </a:t>
            </a:r>
            <a:r>
              <a:rPr lang="en-IN" dirty="0" err="1"/>
              <a:t>ArrayList</a:t>
            </a:r>
            <a:r>
              <a:rPr lang="en-IN" dirty="0"/>
              <a:t>&lt;Integer&gt;) {  // compile-time error</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The set of parameterized types passed to the </a:t>
            </a:r>
            <a:r>
              <a:rPr lang="en-IN" dirty="0" err="1"/>
              <a:t>rtti</a:t>
            </a:r>
            <a:r>
              <a:rPr lang="en-IN" dirty="0"/>
              <a:t> method is</a:t>
            </a:r>
            <a:r>
              <a:rPr lang="en-IN" dirty="0" smtClean="0"/>
              <a:t>:</a:t>
            </a:r>
            <a:endParaRPr lang="en-IN" dirty="0"/>
          </a:p>
          <a:p>
            <a:pPr lvl="1"/>
            <a:r>
              <a:rPr lang="en-IN" dirty="0"/>
              <a:t>S = { </a:t>
            </a:r>
            <a:r>
              <a:rPr lang="en-IN" dirty="0" err="1"/>
              <a:t>ArrayList</a:t>
            </a:r>
            <a:r>
              <a:rPr lang="en-IN" dirty="0"/>
              <a:t>&lt;Integer&gt;, </a:t>
            </a:r>
            <a:r>
              <a:rPr lang="en-IN" dirty="0" err="1"/>
              <a:t>ArrayList</a:t>
            </a:r>
            <a:r>
              <a:rPr lang="en-IN" dirty="0"/>
              <a:t>&lt;String&gt; </a:t>
            </a:r>
            <a:r>
              <a:rPr lang="en-IN" dirty="0" err="1"/>
              <a:t>LinkedList</a:t>
            </a:r>
            <a:r>
              <a:rPr lang="en-IN" dirty="0"/>
              <a:t>&lt;Character&gt;, ... }</a:t>
            </a:r>
          </a:p>
          <a:p>
            <a:r>
              <a:rPr lang="en-IN" dirty="0"/>
              <a:t>The runtime does not keep track of type parameters, so it cannot tell the difference between an </a:t>
            </a:r>
            <a:r>
              <a:rPr lang="en-IN" dirty="0" err="1"/>
              <a:t>ArrayList</a:t>
            </a:r>
            <a:r>
              <a:rPr lang="en-IN" dirty="0"/>
              <a:t>&lt;Integer&gt; and an </a:t>
            </a:r>
            <a:r>
              <a:rPr lang="en-IN" dirty="0" err="1"/>
              <a:t>ArrayList</a:t>
            </a:r>
            <a:r>
              <a:rPr lang="en-IN" dirty="0"/>
              <a:t>&lt;String&gt;. The most you can do is to use an unbounded wildcard to verify that the list is an </a:t>
            </a:r>
            <a:r>
              <a:rPr lang="en-IN" dirty="0" err="1"/>
              <a:t>ArrayList</a:t>
            </a:r>
            <a:r>
              <a:rPr lang="en-IN" dirty="0" smtClean="0"/>
              <a:t>:</a:t>
            </a:r>
            <a:endParaRPr lang="en-IN" dirty="0"/>
          </a:p>
          <a:p>
            <a:pPr lvl="1"/>
            <a:r>
              <a:rPr lang="en-IN" dirty="0"/>
              <a:t>public static void </a:t>
            </a:r>
            <a:r>
              <a:rPr lang="en-IN" dirty="0" err="1"/>
              <a:t>rtti</a:t>
            </a:r>
            <a:r>
              <a:rPr lang="en-IN" dirty="0"/>
              <a:t>(List&lt;?&gt; list) {</a:t>
            </a:r>
          </a:p>
          <a:p>
            <a:pPr marL="857250" lvl="2" indent="0">
              <a:buNone/>
            </a:pPr>
            <a:r>
              <a:rPr lang="en-IN" dirty="0"/>
              <a:t>    if (list </a:t>
            </a:r>
            <a:r>
              <a:rPr lang="en-IN" dirty="0" err="1"/>
              <a:t>instanceof</a:t>
            </a:r>
            <a:r>
              <a:rPr lang="en-IN" dirty="0"/>
              <a:t> </a:t>
            </a:r>
            <a:r>
              <a:rPr lang="en-IN" dirty="0" err="1"/>
              <a:t>ArrayList</a:t>
            </a:r>
            <a:r>
              <a:rPr lang="en-IN" dirty="0"/>
              <a:t>&lt;?&gt;) {  // OK; </a:t>
            </a:r>
            <a:r>
              <a:rPr lang="en-IN" dirty="0" err="1"/>
              <a:t>instanceof</a:t>
            </a:r>
            <a:r>
              <a:rPr lang="en-IN" dirty="0"/>
              <a:t> requires a </a:t>
            </a:r>
            <a:r>
              <a:rPr lang="en-IN" dirty="0" err="1"/>
              <a:t>reifiable</a:t>
            </a:r>
            <a:r>
              <a:rPr lang="en-IN" dirty="0"/>
              <a:t> type</a:t>
            </a:r>
          </a:p>
          <a:p>
            <a:pPr marL="857250" lvl="2" indent="0">
              <a:buNone/>
            </a:pPr>
            <a:r>
              <a:rPr lang="en-IN" dirty="0"/>
              <a:t>        // ...</a:t>
            </a:r>
          </a:p>
          <a:p>
            <a:pPr marL="857250" lvl="2" indent="0">
              <a:buNone/>
            </a:pPr>
            <a:r>
              <a:rPr lang="en-IN" dirty="0"/>
              <a:t>    }</a:t>
            </a:r>
          </a:p>
          <a:p>
            <a:pPr marL="857250" lvl="2" indent="0">
              <a:buNone/>
            </a:pPr>
            <a:r>
              <a:rPr lang="en-IN" dirty="0"/>
              <a:t>}</a:t>
            </a:r>
          </a:p>
          <a:p>
            <a:r>
              <a:rPr lang="en-IN" dirty="0"/>
              <a:t>Typically, you cannot cast to a parameterized type unless it is parameterized by unbounded wildcards. For example</a:t>
            </a:r>
            <a:r>
              <a:rPr lang="en-IN" dirty="0" smtClean="0"/>
              <a:t>:</a:t>
            </a:r>
            <a:endParaRPr lang="en-IN" dirty="0"/>
          </a:p>
          <a:p>
            <a:pPr lvl="1"/>
            <a:r>
              <a:rPr lang="en-IN" dirty="0"/>
              <a:t>List&lt;Integer&gt; li = new </a:t>
            </a:r>
            <a:r>
              <a:rPr lang="en-IN" dirty="0" err="1"/>
              <a:t>ArrayList</a:t>
            </a:r>
            <a:r>
              <a:rPr lang="en-IN" dirty="0"/>
              <a:t>&lt;&gt;();</a:t>
            </a:r>
          </a:p>
          <a:p>
            <a:pPr lvl="1"/>
            <a:r>
              <a:rPr lang="en-IN" dirty="0"/>
              <a:t>List&lt;Number&gt;  ln = (List&lt;Number&gt;) li;  // compile-time error</a:t>
            </a:r>
          </a:p>
          <a:p>
            <a:r>
              <a:rPr lang="en-IN" dirty="0"/>
              <a:t>However, in some cases the compiler knows that a type parameter is always valid and allows the cast. For example</a:t>
            </a:r>
            <a:r>
              <a:rPr lang="en-IN" dirty="0" smtClean="0"/>
              <a:t>:</a:t>
            </a:r>
            <a:endParaRPr lang="en-IN" dirty="0"/>
          </a:p>
          <a:p>
            <a:pPr lvl="1"/>
            <a:r>
              <a:rPr lang="en-IN" dirty="0"/>
              <a:t>List&lt;String&gt; l1 = ...;</a:t>
            </a:r>
          </a:p>
          <a:p>
            <a:pPr lvl="1"/>
            <a:r>
              <a:rPr lang="en-IN" dirty="0" err="1"/>
              <a:t>ArrayList</a:t>
            </a:r>
            <a:r>
              <a:rPr lang="en-IN" dirty="0"/>
              <a:t>&lt;String&gt; l2 = (</a:t>
            </a:r>
            <a:r>
              <a:rPr lang="en-IN" dirty="0" err="1"/>
              <a:t>ArrayList</a:t>
            </a:r>
            <a:r>
              <a:rPr lang="en-IN" dirty="0"/>
              <a:t>&lt;String&gt;)l1;  // OK</a:t>
            </a:r>
            <a:endParaRPr lang="en-GB" dirty="0"/>
          </a:p>
        </p:txBody>
      </p:sp>
    </p:spTree>
    <p:extLst>
      <p:ext uri="{BB962C8B-B14F-4D97-AF65-F5344CB8AC3E}">
        <p14:creationId xmlns:p14="http://schemas.microsoft.com/office/powerpoint/2010/main" val="41089693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1" y="73156"/>
            <a:ext cx="9404723" cy="306407"/>
          </a:xfrm>
        </p:spPr>
        <p:txBody>
          <a:bodyPr/>
          <a:lstStyle/>
          <a:p>
            <a:r>
              <a:rPr lang="en-IN" sz="1400" b="1" u="sng" dirty="0"/>
              <a:t>Cannot Create Arrays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93298" y="586596"/>
            <a:ext cx="11490385" cy="5960853"/>
          </a:xfrm>
        </p:spPr>
        <p:txBody>
          <a:bodyPr>
            <a:normAutofit fontScale="92500" lnSpcReduction="20000"/>
          </a:bodyPr>
          <a:lstStyle/>
          <a:p>
            <a:r>
              <a:rPr lang="en-IN" dirty="0"/>
              <a:t>You cannot create arrays of parameterized types. For example, the following code does not compile:</a:t>
            </a:r>
          </a:p>
          <a:p>
            <a:endParaRPr lang="en-IN" dirty="0"/>
          </a:p>
          <a:p>
            <a:r>
              <a:rPr lang="en-IN" dirty="0"/>
              <a:t>List&lt;Integer&gt;[] </a:t>
            </a:r>
            <a:r>
              <a:rPr lang="en-IN" dirty="0" err="1"/>
              <a:t>arrayOfLists</a:t>
            </a:r>
            <a:r>
              <a:rPr lang="en-IN" dirty="0"/>
              <a:t> = new List&lt;Integer&gt;[2];  // compile-time error</a:t>
            </a:r>
          </a:p>
          <a:p>
            <a:r>
              <a:rPr lang="en-IN" dirty="0"/>
              <a:t>The following code illustrates what happens when different types are inserted into an array:</a:t>
            </a:r>
          </a:p>
          <a:p>
            <a:endParaRPr lang="en-IN" dirty="0"/>
          </a:p>
          <a:p>
            <a:r>
              <a:rPr lang="en-IN" dirty="0"/>
              <a:t>Object[] strings = new String[2];</a:t>
            </a:r>
          </a:p>
          <a:p>
            <a:r>
              <a:rPr lang="en-IN" dirty="0"/>
              <a:t>strings[0] = "hi";   // OK</a:t>
            </a:r>
          </a:p>
          <a:p>
            <a:r>
              <a:rPr lang="en-IN" dirty="0"/>
              <a:t>strings[1] = 100;    // An </a:t>
            </a:r>
            <a:r>
              <a:rPr lang="en-IN" dirty="0" err="1"/>
              <a:t>ArrayStoreException</a:t>
            </a:r>
            <a:r>
              <a:rPr lang="en-IN" dirty="0"/>
              <a:t> is thrown.</a:t>
            </a:r>
          </a:p>
          <a:p>
            <a:r>
              <a:rPr lang="en-IN" dirty="0"/>
              <a:t>If you try the same thing with a generic list, there would be a problem:</a:t>
            </a:r>
          </a:p>
          <a:p>
            <a:endParaRPr lang="en-IN" dirty="0"/>
          </a:p>
          <a:p>
            <a:r>
              <a:rPr lang="en-IN" dirty="0"/>
              <a:t>Object[] </a:t>
            </a:r>
            <a:r>
              <a:rPr lang="en-IN" dirty="0" err="1"/>
              <a:t>stringLists</a:t>
            </a:r>
            <a:r>
              <a:rPr lang="en-IN" dirty="0"/>
              <a:t> = new List&lt;String&gt;[];  // compiler error, but pretend it's allowed</a:t>
            </a:r>
          </a:p>
          <a:p>
            <a:r>
              <a:rPr lang="en-IN" dirty="0" err="1"/>
              <a:t>stringLists</a:t>
            </a:r>
            <a:r>
              <a:rPr lang="en-IN" dirty="0"/>
              <a:t>[0] = new </a:t>
            </a:r>
            <a:r>
              <a:rPr lang="en-IN" dirty="0" err="1"/>
              <a:t>ArrayList</a:t>
            </a:r>
            <a:r>
              <a:rPr lang="en-IN" dirty="0"/>
              <a:t>&lt;String&gt;();   // OK</a:t>
            </a:r>
          </a:p>
          <a:p>
            <a:r>
              <a:rPr lang="en-IN" dirty="0" err="1"/>
              <a:t>stringLists</a:t>
            </a:r>
            <a:r>
              <a:rPr lang="en-IN" dirty="0"/>
              <a:t>[1] = new </a:t>
            </a:r>
            <a:r>
              <a:rPr lang="en-IN" dirty="0" err="1"/>
              <a:t>ArrayList</a:t>
            </a:r>
            <a:r>
              <a:rPr lang="en-IN" dirty="0"/>
              <a:t>&lt;Integer&gt;();  // An </a:t>
            </a:r>
            <a:r>
              <a:rPr lang="en-IN" dirty="0" err="1"/>
              <a:t>ArrayStoreException</a:t>
            </a:r>
            <a:r>
              <a:rPr lang="en-IN" dirty="0"/>
              <a:t> should be thrown,</a:t>
            </a:r>
          </a:p>
          <a:p>
            <a:r>
              <a:rPr lang="en-IN" dirty="0"/>
              <a:t>                                            // but the runtime can't detect it.</a:t>
            </a:r>
          </a:p>
          <a:p>
            <a:r>
              <a:rPr lang="en-IN" dirty="0"/>
              <a:t>If arrays of parameterized lists were allowed, the previous code would fail to throw the desired </a:t>
            </a:r>
            <a:r>
              <a:rPr lang="en-IN" dirty="0" err="1"/>
              <a:t>ArrayStoreException</a:t>
            </a:r>
            <a:r>
              <a:rPr lang="en-IN" dirty="0"/>
              <a:t>.</a:t>
            </a:r>
            <a:endParaRPr lang="en-GB" dirty="0"/>
          </a:p>
        </p:txBody>
      </p:sp>
    </p:spTree>
    <p:extLst>
      <p:ext uri="{BB962C8B-B14F-4D97-AF65-F5344CB8AC3E}">
        <p14:creationId xmlns:p14="http://schemas.microsoft.com/office/powerpoint/2010/main" val="1509344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7" y="81782"/>
            <a:ext cx="9404723" cy="332286"/>
          </a:xfrm>
        </p:spPr>
        <p:txBody>
          <a:bodyPr/>
          <a:lstStyle/>
          <a:p>
            <a:r>
              <a:rPr lang="en-IN" sz="1400" b="1" u="sng" dirty="0"/>
              <a:t>Cannot Create, Catch, or Throw Objects of Parameterized Types</a:t>
            </a:r>
            <a:r>
              <a:rPr lang="en-IN" sz="1400" b="1" dirty="0"/>
              <a:t/>
            </a:r>
            <a:br>
              <a:rPr lang="en-IN" sz="1400" b="1" dirty="0"/>
            </a:br>
            <a:endParaRPr lang="en-GB" sz="1400" dirty="0"/>
          </a:p>
        </p:txBody>
      </p:sp>
      <p:sp>
        <p:nvSpPr>
          <p:cNvPr id="3" name="Content Placeholder 2"/>
          <p:cNvSpPr>
            <a:spLocks noGrp="1"/>
          </p:cNvSpPr>
          <p:nvPr>
            <p:ph idx="1"/>
          </p:nvPr>
        </p:nvSpPr>
        <p:spPr>
          <a:xfrm>
            <a:off x="241540" y="552091"/>
            <a:ext cx="11585275" cy="6193765"/>
          </a:xfrm>
        </p:spPr>
        <p:txBody>
          <a:bodyPr>
            <a:normAutofit fontScale="70000" lnSpcReduction="20000"/>
          </a:bodyPr>
          <a:lstStyle/>
          <a:p>
            <a:r>
              <a:rPr lang="en-GB" dirty="0"/>
              <a:t>A generic class cannot extend the </a:t>
            </a:r>
            <a:r>
              <a:rPr lang="en-GB" dirty="0" err="1"/>
              <a:t>Throwable</a:t>
            </a:r>
            <a:r>
              <a:rPr lang="en-GB" dirty="0"/>
              <a:t> class directly or indirectly. For example, the following classes will not compile</a:t>
            </a:r>
            <a:r>
              <a:rPr lang="en-GB" dirty="0" smtClean="0"/>
              <a:t>:</a:t>
            </a:r>
            <a:endParaRPr lang="en-GB" dirty="0"/>
          </a:p>
          <a:p>
            <a:r>
              <a:rPr lang="en-GB" dirty="0" smtClean="0"/>
              <a:t> </a:t>
            </a:r>
            <a:r>
              <a:rPr lang="en-GB" dirty="0"/>
              <a:t>Extends </a:t>
            </a:r>
            <a:r>
              <a:rPr lang="en-GB" dirty="0" err="1"/>
              <a:t>Throwable</a:t>
            </a:r>
            <a:r>
              <a:rPr lang="en-GB" dirty="0"/>
              <a:t> indirectly</a:t>
            </a:r>
          </a:p>
          <a:p>
            <a:pPr lvl="1"/>
            <a:r>
              <a:rPr lang="en-GB" dirty="0"/>
              <a:t>class </a:t>
            </a:r>
            <a:r>
              <a:rPr lang="en-GB" dirty="0" err="1"/>
              <a:t>MathException</a:t>
            </a:r>
            <a:r>
              <a:rPr lang="en-GB" dirty="0"/>
              <a:t>&lt;T&gt; extends Exception { /* ... */ }    // compile-time </a:t>
            </a:r>
            <a:r>
              <a:rPr lang="en-GB" dirty="0" smtClean="0"/>
              <a:t>error</a:t>
            </a:r>
            <a:endParaRPr lang="en-GB" dirty="0"/>
          </a:p>
          <a:p>
            <a:r>
              <a:rPr lang="en-GB" dirty="0" smtClean="0"/>
              <a:t> </a:t>
            </a:r>
            <a:r>
              <a:rPr lang="en-GB" dirty="0"/>
              <a:t>Extends </a:t>
            </a:r>
            <a:r>
              <a:rPr lang="en-GB" dirty="0" err="1"/>
              <a:t>Throwable</a:t>
            </a:r>
            <a:r>
              <a:rPr lang="en-GB" dirty="0"/>
              <a:t> directly</a:t>
            </a:r>
          </a:p>
          <a:p>
            <a:pPr lvl="1"/>
            <a:r>
              <a:rPr lang="en-GB" dirty="0"/>
              <a:t>class </a:t>
            </a:r>
            <a:r>
              <a:rPr lang="en-GB" dirty="0" err="1"/>
              <a:t>QueueFullException</a:t>
            </a:r>
            <a:r>
              <a:rPr lang="en-GB" dirty="0"/>
              <a:t>&lt;T&gt; extends </a:t>
            </a:r>
            <a:r>
              <a:rPr lang="en-GB" dirty="0" err="1"/>
              <a:t>Throwable</a:t>
            </a:r>
            <a:r>
              <a:rPr lang="en-GB" dirty="0"/>
              <a:t> { /* ... */ // compile-time error</a:t>
            </a:r>
          </a:p>
          <a:p>
            <a:r>
              <a:rPr lang="en-GB" dirty="0"/>
              <a:t>A method cannot catch an instance of a type parameter</a:t>
            </a:r>
            <a:r>
              <a:rPr lang="en-GB" dirty="0" smtClean="0"/>
              <a:t>:</a:t>
            </a:r>
            <a:endParaRPr lang="en-GB" dirty="0"/>
          </a:p>
          <a:p>
            <a:r>
              <a:rPr lang="en-GB" dirty="0"/>
              <a:t>public static &lt;T extends Exception, J&gt; void execute(List&lt;J&gt; jobs) {</a:t>
            </a:r>
          </a:p>
          <a:p>
            <a:r>
              <a:rPr lang="en-GB" dirty="0"/>
              <a:t>    try {</a:t>
            </a:r>
          </a:p>
          <a:p>
            <a:r>
              <a:rPr lang="en-GB" dirty="0"/>
              <a:t>        for (J job : jobs)</a:t>
            </a:r>
          </a:p>
          <a:p>
            <a:r>
              <a:rPr lang="en-GB" dirty="0"/>
              <a:t>            // ...</a:t>
            </a:r>
          </a:p>
          <a:p>
            <a:r>
              <a:rPr lang="en-GB" dirty="0"/>
              <a:t>    } catch (T e) {   // compile-time error</a:t>
            </a:r>
          </a:p>
          <a:p>
            <a:r>
              <a:rPr lang="en-GB" dirty="0"/>
              <a:t>        // ...</a:t>
            </a:r>
          </a:p>
          <a:p>
            <a:r>
              <a:rPr lang="en-GB" dirty="0"/>
              <a:t>    }</a:t>
            </a:r>
          </a:p>
          <a:p>
            <a:r>
              <a:rPr lang="en-GB" dirty="0"/>
              <a:t>}</a:t>
            </a:r>
          </a:p>
          <a:p>
            <a:r>
              <a:rPr lang="en-GB" dirty="0"/>
              <a:t>You can, however, use a type parameter in a throws clause</a:t>
            </a:r>
            <a:r>
              <a:rPr lang="en-GB" dirty="0" smtClean="0"/>
              <a:t>:</a:t>
            </a:r>
            <a:endParaRPr lang="en-GB" dirty="0"/>
          </a:p>
          <a:p>
            <a:r>
              <a:rPr lang="en-GB" dirty="0"/>
              <a:t>class Parser&lt;T extends Exception&gt; {</a:t>
            </a:r>
          </a:p>
          <a:p>
            <a:r>
              <a:rPr lang="en-GB" dirty="0"/>
              <a:t>    public void parse(File file) throws T {     // OK</a:t>
            </a:r>
          </a:p>
          <a:p>
            <a:r>
              <a:rPr lang="en-GB" dirty="0"/>
              <a:t>        // ...</a:t>
            </a:r>
          </a:p>
          <a:p>
            <a:r>
              <a:rPr lang="en-GB" dirty="0"/>
              <a:t>    }</a:t>
            </a:r>
          </a:p>
          <a:p>
            <a:r>
              <a:rPr lang="en-GB" dirty="0"/>
              <a:t>}</a:t>
            </a:r>
          </a:p>
        </p:txBody>
      </p:sp>
    </p:spTree>
    <p:extLst>
      <p:ext uri="{BB962C8B-B14F-4D97-AF65-F5344CB8AC3E}">
        <p14:creationId xmlns:p14="http://schemas.microsoft.com/office/powerpoint/2010/main" val="3989418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00" y="185299"/>
            <a:ext cx="9404723" cy="358165"/>
          </a:xfrm>
        </p:spPr>
        <p:txBody>
          <a:bodyPr/>
          <a:lstStyle/>
          <a:p>
            <a:r>
              <a:rPr lang="en-IN" sz="1200" b="1" u="sng" dirty="0"/>
              <a:t>Cannot Overload a Method Where the Formal Parameter Types of Each Overload Erase to the Same Raw Type</a:t>
            </a:r>
            <a:r>
              <a:rPr lang="en-IN" sz="1200" b="1" dirty="0"/>
              <a:t/>
            </a:r>
            <a:br>
              <a:rPr lang="en-IN" sz="1200" b="1" dirty="0"/>
            </a:br>
            <a:endParaRPr lang="en-GB" sz="1200" dirty="0"/>
          </a:p>
        </p:txBody>
      </p:sp>
      <p:sp>
        <p:nvSpPr>
          <p:cNvPr id="3" name="Content Placeholder 2"/>
          <p:cNvSpPr>
            <a:spLocks noGrp="1"/>
          </p:cNvSpPr>
          <p:nvPr>
            <p:ph idx="1"/>
          </p:nvPr>
        </p:nvSpPr>
        <p:spPr>
          <a:xfrm>
            <a:off x="318307" y="733245"/>
            <a:ext cx="11413618" cy="5704935"/>
          </a:xfrm>
        </p:spPr>
        <p:txBody>
          <a:bodyPr/>
          <a:lstStyle/>
          <a:p>
            <a:r>
              <a:rPr lang="en-IN" dirty="0"/>
              <a:t>A class cannot have two overloaded methods that will have the same signature after type erasure.</a:t>
            </a:r>
          </a:p>
          <a:p>
            <a:endParaRPr lang="en-IN" dirty="0"/>
          </a:p>
          <a:p>
            <a:pPr lvl="1"/>
            <a:r>
              <a:rPr lang="en-IN" dirty="0"/>
              <a:t>public class Example {</a:t>
            </a:r>
          </a:p>
          <a:p>
            <a:pPr marL="857250" lvl="2" indent="0">
              <a:buNone/>
            </a:pPr>
            <a:r>
              <a:rPr lang="en-IN" dirty="0"/>
              <a:t>    public void print(Set&lt;String&gt; </a:t>
            </a:r>
            <a:r>
              <a:rPr lang="en-IN" dirty="0" err="1"/>
              <a:t>strSet</a:t>
            </a:r>
            <a:r>
              <a:rPr lang="en-IN" dirty="0"/>
              <a:t>) { }</a:t>
            </a:r>
          </a:p>
          <a:p>
            <a:pPr marL="857250" lvl="2" indent="0">
              <a:buNone/>
            </a:pPr>
            <a:r>
              <a:rPr lang="en-IN" dirty="0"/>
              <a:t>    public void print(Set&lt;Integer&gt; </a:t>
            </a:r>
            <a:r>
              <a:rPr lang="en-IN" dirty="0" err="1"/>
              <a:t>intSet</a:t>
            </a:r>
            <a:r>
              <a:rPr lang="en-IN" dirty="0"/>
              <a:t>) { }</a:t>
            </a:r>
          </a:p>
          <a:p>
            <a:pPr marL="857250" lvl="2" indent="0">
              <a:buNone/>
            </a:pPr>
            <a:r>
              <a:rPr lang="en-IN" dirty="0"/>
              <a:t>}</a:t>
            </a:r>
          </a:p>
          <a:p>
            <a:r>
              <a:rPr lang="en-IN" dirty="0"/>
              <a:t>The overloads would all share the same </a:t>
            </a:r>
            <a:r>
              <a:rPr lang="en-IN" dirty="0" err="1"/>
              <a:t>classfile</a:t>
            </a:r>
            <a:r>
              <a:rPr lang="en-IN" dirty="0"/>
              <a:t> representation and will generate a compile-time error.</a:t>
            </a:r>
            <a:endParaRPr lang="en-GB" dirty="0"/>
          </a:p>
        </p:txBody>
      </p:sp>
    </p:spTree>
    <p:extLst>
      <p:ext uri="{BB962C8B-B14F-4D97-AF65-F5344CB8AC3E}">
        <p14:creationId xmlns:p14="http://schemas.microsoft.com/office/powerpoint/2010/main" val="1854773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0000" lnSpcReduction="20000"/>
          </a:bodyPr>
          <a:lstStyle/>
          <a:p>
            <a:r>
              <a:rPr lang="en-IN" dirty="0" smtClean="0"/>
              <a:t>Q1-Write </a:t>
            </a:r>
            <a:r>
              <a:rPr lang="en-IN" dirty="0"/>
              <a:t>a generic method to count the number of elements in a collection that have a specific property (for example, odd integers, prime numbers, palindromes</a:t>
            </a:r>
            <a:r>
              <a:rPr lang="en-IN" dirty="0" smtClean="0"/>
              <a:t>).</a:t>
            </a:r>
            <a:endParaRPr lang="en-IN" dirty="0"/>
          </a:p>
          <a:p>
            <a:r>
              <a:rPr lang="en-IN" dirty="0" smtClean="0"/>
              <a:t>Q2:-Will </a:t>
            </a:r>
            <a:r>
              <a:rPr lang="en-IN" dirty="0"/>
              <a:t>the following class compile? If not, why?</a:t>
            </a:r>
          </a:p>
          <a:p>
            <a:pPr lvl="1"/>
            <a:r>
              <a:rPr lang="en-IN" dirty="0"/>
              <a:t>public final class Algorithm {</a:t>
            </a:r>
          </a:p>
          <a:p>
            <a:pPr marL="857250" lvl="2" indent="0">
              <a:buNone/>
            </a:pPr>
            <a:r>
              <a:rPr lang="en-IN" dirty="0"/>
              <a:t>    public static &lt;T&gt; T max(T x, T y) {</a:t>
            </a:r>
          </a:p>
          <a:p>
            <a:pPr marL="857250" lvl="2" indent="0">
              <a:buNone/>
            </a:pPr>
            <a:r>
              <a:rPr lang="en-IN" dirty="0"/>
              <a:t>        return x &gt; y ? x : y;</a:t>
            </a:r>
          </a:p>
          <a:p>
            <a:pPr marL="857250" lvl="2" indent="0">
              <a:buNone/>
            </a:pPr>
            <a:r>
              <a:rPr lang="en-IN" dirty="0"/>
              <a:t>    }</a:t>
            </a:r>
          </a:p>
          <a:p>
            <a:pPr marL="857250" lvl="2" indent="0">
              <a:buNone/>
            </a:pPr>
            <a:r>
              <a:rPr lang="en-IN" dirty="0"/>
              <a:t>}</a:t>
            </a:r>
          </a:p>
          <a:p>
            <a:r>
              <a:rPr lang="en-IN" dirty="0" smtClean="0"/>
              <a:t>Q3:-Write </a:t>
            </a:r>
            <a:r>
              <a:rPr lang="en-IN" dirty="0"/>
              <a:t>a generic method to exchange the positions of two different elements in an array</a:t>
            </a:r>
            <a:r>
              <a:rPr lang="en-IN" dirty="0" smtClean="0"/>
              <a:t>.</a:t>
            </a:r>
            <a:endParaRPr lang="en-IN" dirty="0"/>
          </a:p>
          <a:p>
            <a:r>
              <a:rPr lang="en-IN" dirty="0" smtClean="0"/>
              <a:t>Q4:-If </a:t>
            </a:r>
            <a:r>
              <a:rPr lang="en-IN" dirty="0"/>
              <a:t>the compiler erases all type parameters at compile time, why should you use generics</a:t>
            </a:r>
            <a:r>
              <a:rPr lang="en-IN" dirty="0" smtClean="0"/>
              <a:t>?</a:t>
            </a:r>
            <a:endParaRPr lang="en-IN" dirty="0"/>
          </a:p>
          <a:p>
            <a:r>
              <a:rPr lang="en-IN" dirty="0" smtClean="0"/>
              <a:t>5:-What </a:t>
            </a:r>
            <a:r>
              <a:rPr lang="en-IN" dirty="0"/>
              <a:t>is the following class converted to after type erasure?</a:t>
            </a:r>
          </a:p>
          <a:p>
            <a:pPr lvl="1"/>
            <a:r>
              <a:rPr lang="en-IN" dirty="0"/>
              <a:t>public class Pair&lt;K, V&gt; </a:t>
            </a:r>
            <a:r>
              <a:rPr lang="en-IN" dirty="0" smtClean="0"/>
              <a:t>{</a:t>
            </a:r>
            <a:endParaRPr lang="en-IN" dirty="0"/>
          </a:p>
          <a:p>
            <a:pPr marL="857250" lvl="2" indent="0">
              <a:buNone/>
            </a:pPr>
            <a:r>
              <a:rPr lang="en-IN" dirty="0"/>
              <a:t>    public Pair(K key, V value) {</a:t>
            </a:r>
          </a:p>
          <a:p>
            <a:pPr marL="857250" lvl="2" indent="0">
              <a:buNone/>
            </a:pPr>
            <a:r>
              <a:rPr lang="en-IN" dirty="0"/>
              <a:t>        </a:t>
            </a:r>
            <a:r>
              <a:rPr lang="en-IN" dirty="0" err="1"/>
              <a:t>this.key</a:t>
            </a:r>
            <a:r>
              <a:rPr lang="en-IN" dirty="0"/>
              <a:t> = key;</a:t>
            </a:r>
          </a:p>
          <a:p>
            <a:pPr marL="857250" lvl="2" indent="0">
              <a:buNone/>
            </a:pPr>
            <a:r>
              <a:rPr lang="en-IN" dirty="0"/>
              <a:t>        </a:t>
            </a:r>
            <a:r>
              <a:rPr lang="en-IN" dirty="0" err="1"/>
              <a:t>this.value</a:t>
            </a:r>
            <a:r>
              <a:rPr lang="en-IN" dirty="0"/>
              <a:t> = value;</a:t>
            </a:r>
          </a:p>
          <a:p>
            <a:pPr marL="857250" lvl="2" indent="0">
              <a:buNone/>
            </a:pPr>
            <a:r>
              <a:rPr lang="en-IN" dirty="0"/>
              <a:t>    </a:t>
            </a:r>
            <a:r>
              <a:rPr lang="en-IN" dirty="0" smtClean="0"/>
              <a:t>}</a:t>
            </a:r>
            <a:endParaRPr lang="en-IN" dirty="0"/>
          </a:p>
          <a:p>
            <a:pPr marL="857250" lvl="2" indent="0">
              <a:buNone/>
            </a:pPr>
            <a:r>
              <a:rPr lang="en-IN" dirty="0"/>
              <a:t>    public K </a:t>
            </a:r>
            <a:r>
              <a:rPr lang="en-IN" dirty="0" err="1"/>
              <a:t>getKey</a:t>
            </a:r>
            <a:r>
              <a:rPr lang="en-IN" dirty="0"/>
              <a:t>(); { return key; }</a:t>
            </a:r>
          </a:p>
          <a:p>
            <a:pPr marL="857250" lvl="2" indent="0">
              <a:buNone/>
            </a:pPr>
            <a:r>
              <a:rPr lang="en-IN" dirty="0"/>
              <a:t>    public V </a:t>
            </a:r>
            <a:r>
              <a:rPr lang="en-IN" dirty="0" err="1"/>
              <a:t>getValue</a:t>
            </a:r>
            <a:r>
              <a:rPr lang="en-IN" dirty="0"/>
              <a:t>(); { return value; </a:t>
            </a:r>
            <a:r>
              <a:rPr lang="en-IN" dirty="0" smtClean="0"/>
              <a:t>}</a:t>
            </a:r>
            <a:endParaRPr lang="en-IN" dirty="0"/>
          </a:p>
          <a:p>
            <a:pPr marL="857250" lvl="2" indent="0">
              <a:buNone/>
            </a:pPr>
            <a:r>
              <a:rPr lang="en-IN" dirty="0"/>
              <a:t>    public void </a:t>
            </a:r>
            <a:r>
              <a:rPr lang="en-IN" dirty="0" err="1"/>
              <a:t>setKey</a:t>
            </a:r>
            <a:r>
              <a:rPr lang="en-IN" dirty="0"/>
              <a:t>(K key)     { </a:t>
            </a:r>
            <a:r>
              <a:rPr lang="en-IN" dirty="0" err="1"/>
              <a:t>this.key</a:t>
            </a:r>
            <a:r>
              <a:rPr lang="en-IN" dirty="0"/>
              <a:t> = key; }</a:t>
            </a:r>
          </a:p>
          <a:p>
            <a:pPr marL="857250" lvl="2" indent="0">
              <a:buNone/>
            </a:pPr>
            <a:r>
              <a:rPr lang="en-IN" dirty="0"/>
              <a:t>    public void </a:t>
            </a:r>
            <a:r>
              <a:rPr lang="en-IN" dirty="0" err="1"/>
              <a:t>setValue</a:t>
            </a:r>
            <a:r>
              <a:rPr lang="en-IN" dirty="0"/>
              <a:t>(V value) { </a:t>
            </a:r>
            <a:r>
              <a:rPr lang="en-IN" dirty="0" err="1"/>
              <a:t>this.value</a:t>
            </a:r>
            <a:r>
              <a:rPr lang="en-IN" dirty="0"/>
              <a:t> = value; </a:t>
            </a:r>
            <a:r>
              <a:rPr lang="en-IN" dirty="0" smtClean="0"/>
              <a:t>}</a:t>
            </a:r>
            <a:endParaRPr lang="en-IN" dirty="0"/>
          </a:p>
          <a:p>
            <a:pPr marL="857250" lvl="2" indent="0">
              <a:buNone/>
            </a:pPr>
            <a:r>
              <a:rPr lang="en-IN" dirty="0"/>
              <a:t>    private K key;</a:t>
            </a:r>
          </a:p>
          <a:p>
            <a:pPr marL="857250" lvl="2" indent="0">
              <a:buNone/>
            </a:pPr>
            <a:r>
              <a:rPr lang="en-IN" dirty="0"/>
              <a:t>    private V value;</a:t>
            </a:r>
          </a:p>
          <a:p>
            <a:pPr marL="857250" lvl="2" indent="0">
              <a:buNone/>
            </a:pPr>
            <a:r>
              <a:rPr lang="en-IN" dirty="0"/>
              <a:t>}</a:t>
            </a:r>
          </a:p>
          <a:p>
            <a:r>
              <a:rPr lang="en-IN" dirty="0" smtClean="0"/>
              <a:t>Q6:-What </a:t>
            </a:r>
            <a:r>
              <a:rPr lang="en-IN" dirty="0"/>
              <a:t>is the following method converted to after type erasure?</a:t>
            </a:r>
          </a:p>
          <a:p>
            <a:pPr lvl="1"/>
            <a:r>
              <a:rPr lang="en-IN" dirty="0"/>
              <a:t>public static &lt;T extends Comparable&lt;T&gt;&gt;</a:t>
            </a:r>
          </a:p>
          <a:p>
            <a:pPr marL="857250" lvl="2" indent="0">
              <a:buNone/>
            </a:pPr>
            <a:r>
              <a:rPr lang="en-IN" dirty="0"/>
              <a:t>    </a:t>
            </a:r>
            <a:r>
              <a:rPr lang="en-IN" dirty="0" err="1"/>
              <a:t>int</a:t>
            </a:r>
            <a:r>
              <a:rPr lang="en-IN" dirty="0"/>
              <a:t> </a:t>
            </a:r>
            <a:r>
              <a:rPr lang="en-IN" dirty="0" err="1"/>
              <a:t>findFirstGreaterThan</a:t>
            </a:r>
            <a:r>
              <a:rPr lang="en-IN" dirty="0"/>
              <a:t>(T[] at, T </a:t>
            </a:r>
            <a:r>
              <a:rPr lang="en-IN" dirty="0" err="1"/>
              <a:t>elem</a:t>
            </a:r>
            <a:r>
              <a:rPr lang="en-IN" dirty="0"/>
              <a:t>) {</a:t>
            </a:r>
          </a:p>
          <a:p>
            <a:pPr marL="857250" lvl="2" indent="0">
              <a:buNone/>
            </a:pPr>
            <a:r>
              <a:rPr lang="en-IN" dirty="0"/>
              <a:t>    // ...</a:t>
            </a:r>
          </a:p>
          <a:p>
            <a:pPr marL="857250" lvl="2" indent="0">
              <a:buNone/>
            </a:pPr>
            <a:r>
              <a:rPr lang="en-IN" dirty="0" smtClean="0"/>
              <a:t>}</a:t>
            </a:r>
            <a:endParaRPr lang="en-IN" dirty="0"/>
          </a:p>
        </p:txBody>
      </p:sp>
    </p:spTree>
    <p:extLst>
      <p:ext uri="{BB962C8B-B14F-4D97-AF65-F5344CB8AC3E}">
        <p14:creationId xmlns:p14="http://schemas.microsoft.com/office/powerpoint/2010/main" val="1307029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fontScale="47500" lnSpcReduction="20000"/>
          </a:bodyPr>
          <a:lstStyle/>
          <a:p>
            <a:r>
              <a:rPr lang="en-IN" dirty="0" smtClean="0"/>
              <a:t>Q7:-Will </a:t>
            </a:r>
            <a:r>
              <a:rPr lang="en-IN" dirty="0"/>
              <a:t>the following method compile? If not, why?</a:t>
            </a:r>
          </a:p>
          <a:p>
            <a:pPr lvl="1"/>
            <a:r>
              <a:rPr lang="en-IN" dirty="0"/>
              <a:t>public static void print(List&lt;? extends Number&gt; list) {</a:t>
            </a:r>
          </a:p>
          <a:p>
            <a:pPr marL="857250" lvl="2" indent="0">
              <a:buNone/>
            </a:pPr>
            <a:r>
              <a:rPr lang="en-IN" dirty="0"/>
              <a:t>    for (Number n : list)</a:t>
            </a:r>
          </a:p>
          <a:p>
            <a:pPr marL="857250" lvl="2" indent="0">
              <a:buNone/>
            </a:pPr>
            <a:r>
              <a:rPr lang="en-IN" dirty="0"/>
              <a:t>        </a:t>
            </a:r>
            <a:r>
              <a:rPr lang="en-IN" dirty="0" err="1"/>
              <a:t>System.out.print</a:t>
            </a:r>
            <a:r>
              <a:rPr lang="en-IN" dirty="0"/>
              <a:t>(n + " ");</a:t>
            </a:r>
          </a:p>
          <a:p>
            <a:pPr marL="857250" lvl="2" indent="0">
              <a:buNone/>
            </a:pPr>
            <a:r>
              <a:rPr lang="en-IN" dirty="0"/>
              <a:t>    </a:t>
            </a:r>
            <a:r>
              <a:rPr lang="en-IN" dirty="0" err="1"/>
              <a:t>System.out.println</a:t>
            </a:r>
            <a:r>
              <a:rPr lang="en-IN" dirty="0"/>
              <a:t>();</a:t>
            </a:r>
          </a:p>
          <a:p>
            <a:pPr marL="857250" lvl="2" indent="0">
              <a:buNone/>
            </a:pPr>
            <a:r>
              <a:rPr lang="en-IN" dirty="0"/>
              <a:t>}</a:t>
            </a:r>
          </a:p>
          <a:p>
            <a:r>
              <a:rPr lang="en-IN" dirty="0" smtClean="0"/>
              <a:t>Q8:-Write </a:t>
            </a:r>
            <a:r>
              <a:rPr lang="en-IN" dirty="0"/>
              <a:t>a generic method to find the maximal element in the range [begin, end) of a list</a:t>
            </a:r>
            <a:r>
              <a:rPr lang="en-IN" dirty="0" smtClean="0"/>
              <a:t>.</a:t>
            </a:r>
            <a:endParaRPr lang="en-IN" dirty="0"/>
          </a:p>
          <a:p>
            <a:r>
              <a:rPr lang="en-IN" dirty="0" smtClean="0"/>
              <a:t>Q9:-Will </a:t>
            </a:r>
            <a:r>
              <a:rPr lang="en-IN" dirty="0"/>
              <a:t>the following class compile? If not, why?</a:t>
            </a:r>
          </a:p>
          <a:p>
            <a:pPr lvl="1"/>
            <a:r>
              <a:rPr lang="en-IN" dirty="0"/>
              <a:t>public class Singleton&lt;T&gt; </a:t>
            </a:r>
            <a:r>
              <a:rPr lang="en-IN" dirty="0" smtClean="0"/>
              <a:t>{</a:t>
            </a:r>
            <a:endParaRPr lang="en-IN" dirty="0"/>
          </a:p>
          <a:p>
            <a:pPr marL="857250" lvl="2" indent="0">
              <a:buNone/>
            </a:pPr>
            <a:r>
              <a:rPr lang="en-IN" dirty="0"/>
              <a:t>    public static T </a:t>
            </a:r>
            <a:r>
              <a:rPr lang="en-IN" dirty="0" err="1"/>
              <a:t>getInstance</a:t>
            </a:r>
            <a:r>
              <a:rPr lang="en-IN" dirty="0"/>
              <a:t>() {</a:t>
            </a:r>
          </a:p>
          <a:p>
            <a:pPr marL="857250" lvl="2" indent="0">
              <a:buNone/>
            </a:pPr>
            <a:r>
              <a:rPr lang="en-IN" dirty="0"/>
              <a:t>        if (instance == null)</a:t>
            </a:r>
          </a:p>
          <a:p>
            <a:pPr marL="857250" lvl="2" indent="0">
              <a:buNone/>
            </a:pPr>
            <a:r>
              <a:rPr lang="en-IN" dirty="0"/>
              <a:t>            instance = new Singleton&lt;T</a:t>
            </a:r>
            <a:r>
              <a:rPr lang="en-IN" dirty="0" smtClean="0"/>
              <a:t>&gt;();</a:t>
            </a:r>
            <a:endParaRPr lang="en-IN" dirty="0"/>
          </a:p>
          <a:p>
            <a:pPr marL="857250" lvl="2" indent="0">
              <a:buNone/>
            </a:pPr>
            <a:r>
              <a:rPr lang="en-IN" dirty="0"/>
              <a:t>        return instance;</a:t>
            </a:r>
          </a:p>
          <a:p>
            <a:pPr marL="857250" lvl="2" indent="0">
              <a:buNone/>
            </a:pPr>
            <a:r>
              <a:rPr lang="en-IN" dirty="0"/>
              <a:t>    </a:t>
            </a:r>
            <a:r>
              <a:rPr lang="en-IN" dirty="0" smtClean="0"/>
              <a:t>}</a:t>
            </a:r>
            <a:endParaRPr lang="en-IN" dirty="0"/>
          </a:p>
          <a:p>
            <a:pPr marL="857250" lvl="2" indent="0">
              <a:buNone/>
            </a:pPr>
            <a:r>
              <a:rPr lang="en-IN" dirty="0"/>
              <a:t>    private static T instance = null;</a:t>
            </a:r>
          </a:p>
          <a:p>
            <a:pPr marL="857250" lvl="2" indent="0">
              <a:buNone/>
            </a:pPr>
            <a:r>
              <a:rPr lang="en-IN" dirty="0"/>
              <a:t>}</a:t>
            </a:r>
          </a:p>
          <a:p>
            <a:r>
              <a:rPr lang="en-IN" dirty="0" smtClean="0"/>
              <a:t>Q10:-Given </a:t>
            </a:r>
            <a:r>
              <a:rPr lang="en-IN" dirty="0"/>
              <a:t>the following classes:</a:t>
            </a:r>
          </a:p>
          <a:p>
            <a:pPr lvl="1"/>
            <a:r>
              <a:rPr lang="en-IN" dirty="0"/>
              <a:t>class Shape { /* ... */ }</a:t>
            </a:r>
          </a:p>
          <a:p>
            <a:pPr lvl="1"/>
            <a:r>
              <a:rPr lang="en-IN" dirty="0"/>
              <a:t>class Circle extends Shape { /* ... */ }</a:t>
            </a:r>
          </a:p>
          <a:p>
            <a:pPr lvl="1"/>
            <a:r>
              <a:rPr lang="en-IN" dirty="0"/>
              <a:t>class Rectangle extends Shape { /* ... */ </a:t>
            </a:r>
            <a:r>
              <a:rPr lang="en-IN" dirty="0" smtClean="0"/>
              <a:t>}</a:t>
            </a:r>
            <a:endParaRPr lang="en-IN" dirty="0"/>
          </a:p>
          <a:p>
            <a:pPr lvl="1"/>
            <a:r>
              <a:rPr lang="en-IN" dirty="0"/>
              <a:t>class Node&lt;T&gt; { /* ... */ }</a:t>
            </a:r>
          </a:p>
          <a:p>
            <a:r>
              <a:rPr lang="en-IN" dirty="0"/>
              <a:t>Will the following code compile? If not, why?</a:t>
            </a:r>
          </a:p>
          <a:p>
            <a:pPr lvl="1"/>
            <a:r>
              <a:rPr lang="en-IN" dirty="0"/>
              <a:t>Node&lt;Circle&gt; </a:t>
            </a:r>
            <a:r>
              <a:rPr lang="en-IN" dirty="0" err="1"/>
              <a:t>nc</a:t>
            </a:r>
            <a:r>
              <a:rPr lang="en-IN" dirty="0"/>
              <a:t> = new Node&lt;&gt;();</a:t>
            </a:r>
          </a:p>
          <a:p>
            <a:pPr lvl="1"/>
            <a:r>
              <a:rPr lang="en-IN" dirty="0"/>
              <a:t>Node&lt;Shape&gt;  ns = </a:t>
            </a:r>
            <a:r>
              <a:rPr lang="en-IN" dirty="0" err="1"/>
              <a:t>nc</a:t>
            </a:r>
            <a:r>
              <a:rPr lang="en-IN" dirty="0" smtClean="0"/>
              <a:t>;</a:t>
            </a:r>
            <a:endParaRPr lang="en-IN" dirty="0"/>
          </a:p>
        </p:txBody>
      </p:sp>
    </p:spTree>
    <p:extLst>
      <p:ext uri="{BB962C8B-B14F-4D97-AF65-F5344CB8AC3E}">
        <p14:creationId xmlns:p14="http://schemas.microsoft.com/office/powerpoint/2010/main" val="948912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75" y="99035"/>
            <a:ext cx="9404723" cy="401297"/>
          </a:xfrm>
        </p:spPr>
        <p:txBody>
          <a:bodyPr/>
          <a:lstStyle/>
          <a:p>
            <a:r>
              <a:rPr lang="en-GB" sz="1600" b="1" dirty="0"/>
              <a:t>Questions and Exercises: Generics</a:t>
            </a:r>
            <a:br>
              <a:rPr lang="en-GB" sz="1600" b="1" dirty="0"/>
            </a:br>
            <a:endParaRPr lang="en-GB" sz="1600" dirty="0"/>
          </a:p>
        </p:txBody>
      </p:sp>
      <p:sp>
        <p:nvSpPr>
          <p:cNvPr id="3" name="Content Placeholder 2"/>
          <p:cNvSpPr>
            <a:spLocks noGrp="1"/>
          </p:cNvSpPr>
          <p:nvPr>
            <p:ph idx="1"/>
          </p:nvPr>
        </p:nvSpPr>
        <p:spPr>
          <a:xfrm>
            <a:off x="275175" y="500332"/>
            <a:ext cx="11715541" cy="5748067"/>
          </a:xfrm>
        </p:spPr>
        <p:txBody>
          <a:bodyPr>
            <a:normAutofit/>
          </a:bodyPr>
          <a:lstStyle/>
          <a:p>
            <a:r>
              <a:rPr lang="en-IN" dirty="0" smtClean="0"/>
              <a:t>Q11:-Consider </a:t>
            </a:r>
            <a:r>
              <a:rPr lang="en-IN" dirty="0"/>
              <a:t>this class:</a:t>
            </a:r>
          </a:p>
          <a:p>
            <a:pPr lvl="1"/>
            <a:r>
              <a:rPr lang="en-IN" dirty="0"/>
              <a:t>class Node&lt;T&gt; implements Comparable&lt;T&gt; {</a:t>
            </a:r>
          </a:p>
          <a:p>
            <a:pPr marL="857250" lvl="2" indent="0">
              <a:buNone/>
            </a:pPr>
            <a:r>
              <a:rPr lang="en-IN" dirty="0"/>
              <a:t>    public </a:t>
            </a:r>
            <a:r>
              <a:rPr lang="en-IN" dirty="0" err="1"/>
              <a:t>int</a:t>
            </a:r>
            <a:r>
              <a:rPr lang="en-IN" dirty="0"/>
              <a:t> </a:t>
            </a:r>
            <a:r>
              <a:rPr lang="en-IN" dirty="0" err="1"/>
              <a:t>compareTo</a:t>
            </a:r>
            <a:r>
              <a:rPr lang="en-IN" dirty="0"/>
              <a:t>(T </a:t>
            </a:r>
            <a:r>
              <a:rPr lang="en-IN" dirty="0" err="1"/>
              <a:t>obj</a:t>
            </a:r>
            <a:r>
              <a:rPr lang="en-IN" dirty="0"/>
              <a:t>) { /* ... */ }</a:t>
            </a:r>
          </a:p>
          <a:p>
            <a:pPr marL="857250" lvl="2" indent="0">
              <a:buNone/>
            </a:pPr>
            <a:r>
              <a:rPr lang="en-IN" dirty="0"/>
              <a:t>    // ...</a:t>
            </a:r>
          </a:p>
          <a:p>
            <a:pPr marL="857250" lvl="2" indent="0">
              <a:buNone/>
            </a:pPr>
            <a:r>
              <a:rPr lang="en-IN" dirty="0"/>
              <a:t>}</a:t>
            </a:r>
          </a:p>
          <a:p>
            <a:r>
              <a:rPr lang="en-IN" dirty="0"/>
              <a:t>Will the following code compile? If not, why?</a:t>
            </a:r>
          </a:p>
          <a:p>
            <a:pPr lvl="1"/>
            <a:r>
              <a:rPr lang="en-IN" dirty="0"/>
              <a:t>Node&lt;String&gt; node = new Node&lt;&gt;();</a:t>
            </a:r>
          </a:p>
          <a:p>
            <a:pPr lvl="1"/>
            <a:r>
              <a:rPr lang="en-IN" dirty="0"/>
              <a:t>Comparable&lt;String&gt; comp = node;</a:t>
            </a:r>
          </a:p>
          <a:p>
            <a:r>
              <a:rPr lang="en-IN" dirty="0" smtClean="0"/>
              <a:t>Q12:-How </a:t>
            </a:r>
            <a:r>
              <a:rPr lang="en-IN" dirty="0"/>
              <a:t>do you invoke the following method to find the first integer in a list that is relatively prime to a list of specified integers?</a:t>
            </a:r>
          </a:p>
          <a:p>
            <a:pPr lvl="1"/>
            <a:r>
              <a:rPr lang="en-IN" dirty="0"/>
              <a:t>public static &lt;T&gt;</a:t>
            </a:r>
          </a:p>
          <a:p>
            <a:pPr lvl="1"/>
            <a:r>
              <a:rPr lang="en-IN" dirty="0"/>
              <a:t>    </a:t>
            </a:r>
            <a:r>
              <a:rPr lang="en-IN" dirty="0" err="1"/>
              <a:t>int</a:t>
            </a:r>
            <a:r>
              <a:rPr lang="en-IN" dirty="0"/>
              <a:t> </a:t>
            </a:r>
            <a:r>
              <a:rPr lang="en-IN" dirty="0" err="1"/>
              <a:t>findFirst</a:t>
            </a:r>
            <a:r>
              <a:rPr lang="en-IN" dirty="0"/>
              <a:t>(List&lt;T&gt; list, </a:t>
            </a:r>
            <a:r>
              <a:rPr lang="en-IN" dirty="0" err="1"/>
              <a:t>int</a:t>
            </a:r>
            <a:r>
              <a:rPr lang="en-IN" dirty="0"/>
              <a:t> begin, </a:t>
            </a:r>
            <a:r>
              <a:rPr lang="en-IN" dirty="0" err="1"/>
              <a:t>int</a:t>
            </a:r>
            <a:r>
              <a:rPr lang="en-IN" dirty="0"/>
              <a:t> end, </a:t>
            </a:r>
            <a:r>
              <a:rPr lang="en-IN" dirty="0" err="1"/>
              <a:t>UnaryPredicate</a:t>
            </a:r>
            <a:r>
              <a:rPr lang="en-IN" dirty="0"/>
              <a:t>&lt;T&gt; p)</a:t>
            </a:r>
          </a:p>
          <a:p>
            <a:r>
              <a:rPr lang="en-IN" dirty="0"/>
              <a:t>Note that two integers a and b are relatively prime if </a:t>
            </a:r>
            <a:r>
              <a:rPr lang="en-IN" dirty="0" err="1"/>
              <a:t>gcd</a:t>
            </a:r>
            <a:r>
              <a:rPr lang="en-IN" dirty="0"/>
              <a:t>(a, b) = 1, where </a:t>
            </a:r>
            <a:r>
              <a:rPr lang="en-IN" dirty="0" err="1"/>
              <a:t>gcd</a:t>
            </a:r>
            <a:r>
              <a:rPr lang="en-IN" dirty="0"/>
              <a:t> is short for greatest common divisor.</a:t>
            </a:r>
            <a:endParaRPr lang="en-GB" dirty="0"/>
          </a:p>
        </p:txBody>
      </p:sp>
    </p:spTree>
    <p:extLst>
      <p:ext uri="{BB962C8B-B14F-4D97-AF65-F5344CB8AC3E}">
        <p14:creationId xmlns:p14="http://schemas.microsoft.com/office/powerpoint/2010/main" val="252700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smtClean="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55861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a:t>Generics was introduced in java 1.5 version</a:t>
            </a:r>
            <a:r>
              <a:rPr lang="en-IN" sz="1400" dirty="0" smtClean="0"/>
              <a:t>.</a:t>
            </a:r>
            <a:endParaRPr lang="en-IN" sz="1400" dirty="0"/>
          </a:p>
          <a:p>
            <a:pPr marL="285750" indent="-285750">
              <a:lnSpc>
                <a:spcPct val="150000"/>
              </a:lnSpc>
              <a:buFont typeface="Wingdings" panose="05000000000000000000" pitchFamily="2" charset="2"/>
              <a:buChar char="Ø"/>
            </a:pPr>
            <a:r>
              <a:rPr lang="en-IN" sz="1400" dirty="0" smtClean="0"/>
              <a:t>After Generics came into picture we can provide a type parameter to the class and then use that type parameter as data type for method parameters </a:t>
            </a:r>
            <a:r>
              <a:rPr lang="en-IN" sz="1400" dirty="0"/>
              <a:t>/</a:t>
            </a:r>
            <a:r>
              <a:rPr lang="en-IN" sz="1400" dirty="0" smtClean="0"/>
              <a:t>return values /instance variables.</a:t>
            </a:r>
          </a:p>
          <a:p>
            <a:pPr marL="285750" indent="-285750">
              <a:lnSpc>
                <a:spcPct val="150000"/>
              </a:lnSpc>
              <a:buFont typeface="Wingdings" panose="05000000000000000000" pitchFamily="2" charset="2"/>
              <a:buChar char="Ø"/>
            </a:pPr>
            <a:r>
              <a:rPr lang="en-IN" sz="1400" dirty="0" smtClean="0"/>
              <a:t>For example consider the code snippet for java 1.4 (pre-generics) version  of </a:t>
            </a:r>
            <a:r>
              <a:rPr lang="en-IN" sz="1400" dirty="0" err="1"/>
              <a:t>A</a:t>
            </a:r>
            <a:r>
              <a:rPr lang="en-IN" sz="1400" dirty="0" err="1" smtClean="0"/>
              <a:t>rrayList</a:t>
            </a:r>
            <a:r>
              <a:rPr lang="en-IN" sz="1400" dirty="0" smtClean="0"/>
              <a:t>  class :</a:t>
            </a:r>
          </a:p>
          <a:p>
            <a:pPr marL="742950" lvl="1" indent="-285750">
              <a:lnSpc>
                <a:spcPct val="150000"/>
              </a:lnSpc>
              <a:buFont typeface="Wingdings" panose="05000000000000000000" pitchFamily="2" charset="2"/>
              <a:buChar char="Ø"/>
            </a:pPr>
            <a:r>
              <a:rPr lang="en-IN" sz="1400" dirty="0" smtClean="0"/>
              <a:t>Class </a:t>
            </a:r>
            <a:r>
              <a:rPr lang="en-IN" sz="1400" dirty="0" err="1" smtClean="0"/>
              <a:t>ArrayList</a:t>
            </a:r>
            <a:r>
              <a:rPr lang="en-IN" sz="1400" dirty="0" smtClean="0"/>
              <a:t> implements List {</a:t>
            </a:r>
          </a:p>
          <a:p>
            <a:pPr lvl="1">
              <a:lnSpc>
                <a:spcPct val="150000"/>
              </a:lnSpc>
            </a:pPr>
            <a:r>
              <a:rPr lang="en-IN" sz="1400" dirty="0" smtClean="0"/>
              <a:t>		Object get(</a:t>
            </a:r>
            <a:r>
              <a:rPr lang="en-IN" sz="1400" dirty="0" err="1" smtClean="0"/>
              <a:t>int</a:t>
            </a:r>
            <a:r>
              <a:rPr lang="en-IN" sz="1400" dirty="0" smtClean="0"/>
              <a:t> index){….};</a:t>
            </a:r>
          </a:p>
          <a:p>
            <a:pPr lvl="1">
              <a:lnSpc>
                <a:spcPct val="150000"/>
              </a:lnSpc>
            </a:pPr>
            <a:r>
              <a:rPr lang="en-IN" sz="1400" dirty="0"/>
              <a:t>	</a:t>
            </a:r>
            <a:r>
              <a:rPr lang="en-IN" sz="1400" dirty="0" smtClean="0"/>
              <a:t>	</a:t>
            </a:r>
            <a:r>
              <a:rPr lang="en-IN" sz="1400" dirty="0" err="1" smtClean="0"/>
              <a:t>boolean</a:t>
            </a:r>
            <a:r>
              <a:rPr lang="en-IN" sz="1400" dirty="0" smtClean="0"/>
              <a:t> add(Object o) {…};</a:t>
            </a:r>
            <a:endParaRPr lang="en-IN" sz="1400" dirty="0"/>
          </a:p>
          <a:p>
            <a:pPr lvl="1">
              <a:lnSpc>
                <a:spcPct val="150000"/>
              </a:lnSpc>
            </a:pPr>
            <a:r>
              <a:rPr lang="en-IN" sz="1400" dirty="0" smtClean="0"/>
              <a:t>}</a:t>
            </a:r>
          </a:p>
          <a:p>
            <a:pPr marL="285750" indent="-285750">
              <a:lnSpc>
                <a:spcPct val="150000"/>
              </a:lnSpc>
              <a:buFont typeface="Wingdings" panose="05000000000000000000" pitchFamily="2" charset="2"/>
              <a:buChar char="Ø"/>
            </a:pPr>
            <a:r>
              <a:rPr lang="en-IN" sz="1400" dirty="0" smtClean="0"/>
              <a:t>  In java 1.5 it was changed to </a:t>
            </a:r>
          </a:p>
          <a:p>
            <a:pPr marL="742950" lvl="1" indent="-285750">
              <a:lnSpc>
                <a:spcPct val="150000"/>
              </a:lnSpc>
              <a:buFont typeface="Wingdings" panose="05000000000000000000" pitchFamily="2" charset="2"/>
              <a:buChar char="Ø"/>
            </a:pPr>
            <a:r>
              <a:rPr lang="en-IN" sz="1400" dirty="0"/>
              <a:t>Class </a:t>
            </a:r>
            <a:r>
              <a:rPr lang="en-IN" sz="1400" dirty="0" err="1" smtClean="0"/>
              <a:t>ArrayList</a:t>
            </a:r>
            <a:r>
              <a:rPr lang="en-IN" sz="1400" dirty="0" smtClean="0"/>
              <a:t>&lt;T&gt; </a:t>
            </a:r>
            <a:r>
              <a:rPr lang="en-IN" sz="1400" dirty="0"/>
              <a:t>implements List {</a:t>
            </a:r>
          </a:p>
          <a:p>
            <a:pPr lvl="1">
              <a:lnSpc>
                <a:spcPct val="150000"/>
              </a:lnSpc>
            </a:pPr>
            <a:r>
              <a:rPr lang="en-IN" sz="1400" dirty="0"/>
              <a:t>		T</a:t>
            </a:r>
            <a:r>
              <a:rPr lang="en-IN" sz="1400" dirty="0" smtClean="0"/>
              <a:t> </a:t>
            </a:r>
            <a:r>
              <a:rPr lang="en-IN" sz="1400" dirty="0"/>
              <a:t>get(</a:t>
            </a:r>
            <a:r>
              <a:rPr lang="en-IN" sz="1400" dirty="0" err="1"/>
              <a:t>int</a:t>
            </a:r>
            <a:r>
              <a:rPr lang="en-IN" sz="1400" dirty="0"/>
              <a:t> index){….};</a:t>
            </a:r>
          </a:p>
          <a:p>
            <a:pPr lvl="1">
              <a:lnSpc>
                <a:spcPct val="150000"/>
              </a:lnSpc>
            </a:pPr>
            <a:r>
              <a:rPr lang="en-IN" sz="1400" dirty="0"/>
              <a:t>		</a:t>
            </a:r>
            <a:r>
              <a:rPr lang="en-IN" sz="1400" dirty="0" err="1"/>
              <a:t>boolean</a:t>
            </a:r>
            <a:r>
              <a:rPr lang="en-IN" sz="1400" dirty="0"/>
              <a:t> </a:t>
            </a:r>
            <a:r>
              <a:rPr lang="en-IN" sz="1400" dirty="0" smtClean="0"/>
              <a:t>add(T </a:t>
            </a:r>
            <a:r>
              <a:rPr lang="en-IN" sz="1400" dirty="0"/>
              <a:t>o) {…};</a:t>
            </a:r>
          </a:p>
          <a:p>
            <a:pPr lvl="1">
              <a:lnSpc>
                <a:spcPct val="150000"/>
              </a:lnSpc>
            </a:pPr>
            <a:r>
              <a:rPr lang="en-IN" sz="1400" dirty="0" smtClean="0"/>
              <a:t>}</a:t>
            </a:r>
          </a:p>
          <a:p>
            <a:pPr marL="1200150" lvl="2" indent="-285750">
              <a:lnSpc>
                <a:spcPct val="150000"/>
              </a:lnSpc>
              <a:buFont typeface="Wingdings" panose="05000000000000000000" pitchFamily="2" charset="2"/>
              <a:buChar char="Ø"/>
            </a:pPr>
            <a:r>
              <a:rPr lang="en-IN" sz="1400" dirty="0"/>
              <a:t>This &lt;T&gt; here is called Type parameter.</a:t>
            </a:r>
          </a:p>
          <a:p>
            <a:pPr marL="1200150" lvl="2" indent="-285750">
              <a:lnSpc>
                <a:spcPct val="150000"/>
              </a:lnSpc>
              <a:buFont typeface="Wingdings" panose="05000000000000000000" pitchFamily="2" charset="2"/>
              <a:buChar char="Ø"/>
            </a:pPr>
            <a:r>
              <a:rPr lang="en-IN" sz="1400" dirty="0"/>
              <a:t>Based on the runtime requirement T will be replaced with provided type.</a:t>
            </a:r>
          </a:p>
          <a:p>
            <a:pPr marL="285750" indent="-285750">
              <a:lnSpc>
                <a:spcPct val="150000"/>
              </a:lnSpc>
              <a:buFont typeface="Wingdings" panose="05000000000000000000" pitchFamily="2" charset="2"/>
              <a:buChar char="Ø"/>
            </a:pPr>
            <a:r>
              <a:rPr lang="en-IN" sz="1400" dirty="0"/>
              <a:t>Such type of parameterized classes are called Generic classes or template classes</a:t>
            </a:r>
          </a:p>
          <a:p>
            <a:pPr lvl="1">
              <a:lnSpc>
                <a:spcPct val="150000"/>
              </a:lnSpc>
            </a:pPr>
            <a:endParaRPr lang="en-IN" sz="1400" dirty="0"/>
          </a:p>
        </p:txBody>
      </p:sp>
    </p:spTree>
    <p:extLst>
      <p:ext uri="{BB962C8B-B14F-4D97-AF65-F5344CB8AC3E}">
        <p14:creationId xmlns:p14="http://schemas.microsoft.com/office/powerpoint/2010/main" val="1273519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GB" dirty="0"/>
          </a:p>
        </p:txBody>
      </p:sp>
      <p:sp>
        <p:nvSpPr>
          <p:cNvPr id="3" name="Content Placeholder 2"/>
          <p:cNvSpPr>
            <a:spLocks noGrp="1"/>
          </p:cNvSpPr>
          <p:nvPr>
            <p:ph idx="1"/>
          </p:nvPr>
        </p:nvSpPr>
        <p:spPr>
          <a:xfrm>
            <a:off x="1241335" y="3226111"/>
            <a:ext cx="8946541" cy="1190614"/>
          </a:xfrm>
        </p:spPr>
        <p:txBody>
          <a:bodyPr/>
          <a:lstStyle/>
          <a:p>
            <a:r>
              <a:rPr lang="en-GB" dirty="0">
                <a:hlinkClick r:id="rId2"/>
              </a:rPr>
              <a:t>https://docs.oracle.com/javase/tutorial/java/generics/QandE/generics-answers.html</a:t>
            </a:r>
            <a:endParaRPr lang="en-GB" dirty="0"/>
          </a:p>
        </p:txBody>
      </p:sp>
    </p:spTree>
    <p:extLst>
      <p:ext uri="{BB962C8B-B14F-4D97-AF65-F5344CB8AC3E}">
        <p14:creationId xmlns:p14="http://schemas.microsoft.com/office/powerpoint/2010/main" val="771858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dirty="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282727" y="89759"/>
            <a:ext cx="4813148" cy="531343"/>
          </a:xfrm>
        </p:spPr>
        <p:txBody>
          <a:bodyPr anchor="ctr">
            <a:normAutofit fontScale="90000"/>
          </a:bodyPr>
          <a:lstStyle/>
          <a:p>
            <a:r>
              <a:rPr lang="en-US" dirty="0" smtClean="0">
                <a:solidFill>
                  <a:schemeClr val="tx1"/>
                </a:solidFill>
              </a:rPr>
              <a:t>Generic Classes</a:t>
            </a:r>
            <a:endParaRPr lang="en-IN" dirty="0">
              <a:solidFill>
                <a:schemeClr val="tx1"/>
              </a:solidFill>
            </a:endParaRPr>
          </a:p>
        </p:txBody>
      </p:sp>
      <p:sp>
        <p:nvSpPr>
          <p:cNvPr id="4" name="TextBox 3"/>
          <p:cNvSpPr txBox="1"/>
          <p:nvPr/>
        </p:nvSpPr>
        <p:spPr>
          <a:xfrm>
            <a:off x="282727" y="698740"/>
            <a:ext cx="11638979" cy="3462486"/>
          </a:xfrm>
          <a:prstGeom prst="rect">
            <a:avLst/>
          </a:prstGeom>
          <a:noFill/>
        </p:spPr>
        <p:txBody>
          <a:bodyPr wrap="square" rtlCol="0">
            <a:spAutoFit/>
          </a:bodyPr>
          <a:lstStyle/>
          <a:p>
            <a:pPr marL="285750" lvl="0" fontAlgn="base">
              <a:lnSpc>
                <a:spcPct val="150000"/>
              </a:lnSpc>
              <a:buFont typeface="Wingdings" panose="05000000000000000000" pitchFamily="2" charset="2"/>
              <a:buChar char="Ø"/>
            </a:pPr>
            <a:r>
              <a:rPr lang="en-GB" sz="1600" b="1" dirty="0"/>
              <a:t>Type Parameter and Type Argument Terminology</a:t>
            </a:r>
            <a:endParaRPr lang="en-US" altLang="en-US" sz="1400" b="1" dirty="0"/>
          </a:p>
          <a:p>
            <a:pPr marL="685800" lvl="1">
              <a:lnSpc>
                <a:spcPct val="150000"/>
              </a:lnSpc>
              <a:buFont typeface="Wingdings" panose="05000000000000000000" pitchFamily="2" charset="2"/>
              <a:buChar char="Ø"/>
            </a:pPr>
            <a:r>
              <a:rPr lang="en-US" altLang="en-US" sz="1400" dirty="0"/>
              <a:t>Many developers use the terms "type parameter" and "type argument" interchangeably, but these terms are not the same. When coding, one provides type arguments in order to create a parameterized type. Therefore, the T in Foo&lt;T&gt; is a type parameter and the String in Foo&lt;String</a:t>
            </a:r>
            <a:r>
              <a:rPr lang="en-US" altLang="en-US" sz="1400" dirty="0" smtClean="0"/>
              <a:t>&gt;</a:t>
            </a:r>
            <a:r>
              <a:rPr lang="en-US" altLang="en-US" sz="1400" dirty="0"/>
              <a:t> is a type argument. </a:t>
            </a:r>
          </a:p>
          <a:p>
            <a:pPr marL="685800" lvl="1" fontAlgn="base">
              <a:lnSpc>
                <a:spcPct val="150000"/>
              </a:lnSpc>
              <a:buFont typeface="Wingdings" panose="05000000000000000000" pitchFamily="2" charset="2"/>
              <a:buChar char="Ø"/>
            </a:pPr>
            <a:r>
              <a:rPr lang="en-US" altLang="en-US" sz="1400" dirty="0"/>
              <a:t>An invocation of a generic type is generally known as a parameterized type.</a:t>
            </a:r>
          </a:p>
          <a:p>
            <a:pPr marL="285750" fontAlgn="base">
              <a:lnSpc>
                <a:spcPct val="150000"/>
              </a:lnSpc>
              <a:buFont typeface="Wingdings" panose="05000000000000000000" pitchFamily="2" charset="2"/>
              <a:buChar char="Ø"/>
            </a:pPr>
            <a:r>
              <a:rPr lang="en-US" altLang="en-US" sz="1600" dirty="0"/>
              <a:t>To instantiate this class, use the new keyword, as usual, but place &lt;Integer&gt; between the class name and the parenthesis:</a:t>
            </a:r>
          </a:p>
          <a:p>
            <a:pPr marL="685800" lvl="1" fontAlgn="base">
              <a:lnSpc>
                <a:spcPct val="150000"/>
              </a:lnSpc>
              <a:buFont typeface="Wingdings" panose="05000000000000000000" pitchFamily="2" charset="2"/>
              <a:buChar char="Ø"/>
            </a:pPr>
            <a:r>
              <a:rPr lang="en-US" altLang="en-US" sz="1400" dirty="0"/>
              <a:t>Box&lt;Integer&gt; </a:t>
            </a:r>
            <a:r>
              <a:rPr lang="en-US" altLang="en-US" sz="1400" dirty="0" err="1"/>
              <a:t>integerBox</a:t>
            </a:r>
            <a:r>
              <a:rPr lang="en-US" altLang="en-US" sz="1400" dirty="0"/>
              <a:t> = new Box&lt;Integer&gt;();</a:t>
            </a:r>
          </a:p>
          <a:p>
            <a:pPr lvl="1">
              <a:lnSpc>
                <a:spcPct val="150000"/>
              </a:lnSpc>
            </a:pPr>
            <a:endParaRPr lang="en-IN" sz="1400" dirty="0" smtClean="0"/>
          </a:p>
          <a:p>
            <a:pPr lvl="1">
              <a:lnSpc>
                <a:spcPct val="150000"/>
              </a:lnSpc>
            </a:pPr>
            <a:endParaRPr lang="en-IN" sz="1400" dirty="0"/>
          </a:p>
        </p:txBody>
      </p:sp>
      <p:pic>
        <p:nvPicPr>
          <p:cNvPr id="12" name="Picture 11"/>
          <p:cNvPicPr>
            <a:picLocks noChangeAspect="1"/>
          </p:cNvPicPr>
          <p:nvPr/>
        </p:nvPicPr>
        <p:blipFill>
          <a:blip r:embed="rId3"/>
          <a:stretch>
            <a:fillRect/>
          </a:stretch>
        </p:blipFill>
        <p:spPr>
          <a:xfrm>
            <a:off x="5934973" y="3197089"/>
            <a:ext cx="4843781" cy="3414056"/>
          </a:xfrm>
          <a:prstGeom prst="rect">
            <a:avLst/>
          </a:prstGeom>
        </p:spPr>
      </p:pic>
    </p:spTree>
    <p:extLst>
      <p:ext uri="{BB962C8B-B14F-4D97-AF65-F5344CB8AC3E}">
        <p14:creationId xmlns:p14="http://schemas.microsoft.com/office/powerpoint/2010/main" val="1171102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8DD9-6740-446C-ADA6-064170230888}"/>
              </a:ext>
            </a:extLst>
          </p:cNvPr>
          <p:cNvSpPr>
            <a:spLocks noGrp="1"/>
          </p:cNvSpPr>
          <p:nvPr>
            <p:ph type="title"/>
          </p:nvPr>
        </p:nvSpPr>
        <p:spPr>
          <a:xfrm>
            <a:off x="381000" y="0"/>
            <a:ext cx="7382677" cy="448465"/>
          </a:xfrm>
        </p:spPr>
        <p:txBody>
          <a:bodyPr anchor="ctr">
            <a:normAutofit fontScale="90000"/>
          </a:bodyPr>
          <a:lstStyle/>
          <a:p>
            <a:r>
              <a:rPr lang="en-US" sz="3200" dirty="0" smtClean="0">
                <a:solidFill>
                  <a:schemeClr val="tx1"/>
                </a:solidFill>
              </a:rPr>
              <a:t>Generic Classes </a:t>
            </a:r>
            <a:r>
              <a:rPr lang="en-US" sz="3200" dirty="0" err="1" smtClean="0">
                <a:solidFill>
                  <a:schemeClr val="tx1"/>
                </a:solidFill>
              </a:rPr>
              <a:t>Cont</a:t>
            </a:r>
            <a:r>
              <a:rPr lang="en-US" sz="3200" dirty="0" smtClean="0">
                <a:solidFill>
                  <a:schemeClr val="tx1"/>
                </a:solidFill>
              </a:rPr>
              <a:t>…</a:t>
            </a:r>
            <a:endParaRPr lang="en-IN" sz="3200" dirty="0">
              <a:solidFill>
                <a:schemeClr val="tx1"/>
              </a:solidFill>
            </a:endParaRPr>
          </a:p>
        </p:txBody>
      </p:sp>
      <p:sp>
        <p:nvSpPr>
          <p:cNvPr id="4" name="TextBox 3"/>
          <p:cNvSpPr txBox="1"/>
          <p:nvPr/>
        </p:nvSpPr>
        <p:spPr>
          <a:xfrm>
            <a:off x="381000" y="323077"/>
            <a:ext cx="11163300" cy="67710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1400" dirty="0" smtClean="0"/>
              <a:t>Purpose of generics is to provide type safety and resolve type conversion problems.</a:t>
            </a:r>
          </a:p>
          <a:p>
            <a:pPr marL="285750" indent="-285750">
              <a:lnSpc>
                <a:spcPct val="150000"/>
              </a:lnSpc>
              <a:buFont typeface="Wingdings" panose="05000000000000000000" pitchFamily="2" charset="2"/>
              <a:buChar char="Ø"/>
            </a:pPr>
            <a:r>
              <a:rPr lang="en-IN" sz="1400" dirty="0" smtClean="0"/>
              <a:t>Generics helps us to add type safety to collections like an </a:t>
            </a:r>
            <a:r>
              <a:rPr lang="en-IN" sz="1400" dirty="0" err="1" smtClean="0"/>
              <a:t>ArrayList</a:t>
            </a:r>
            <a:endParaRPr lang="en-IN" sz="1400" dirty="0" smtClean="0"/>
          </a:p>
          <a:p>
            <a:pPr marL="285750" indent="-285750">
              <a:lnSpc>
                <a:spcPct val="150000"/>
              </a:lnSpc>
              <a:buFont typeface="Wingdings" panose="05000000000000000000" pitchFamily="2" charset="2"/>
              <a:buChar char="Ø"/>
            </a:pPr>
            <a:r>
              <a:rPr lang="en-IN" sz="1400" dirty="0"/>
              <a:t> </a:t>
            </a:r>
            <a:r>
              <a:rPr lang="en-IN" sz="1400" dirty="0" smtClean="0"/>
              <a:t>Generics helps us to remove the need for type casting.</a:t>
            </a:r>
          </a:p>
          <a:p>
            <a:pPr marL="285750" indent="-285750">
              <a:lnSpc>
                <a:spcPct val="150000"/>
              </a:lnSpc>
              <a:buFont typeface="Wingdings" panose="05000000000000000000" pitchFamily="2" charset="2"/>
              <a:buChar char="Ø"/>
            </a:pPr>
            <a:r>
              <a:rPr lang="en-IN" sz="1400" dirty="0" err="1" smtClean="0"/>
              <a:t>PolyMorphism</a:t>
            </a:r>
            <a:r>
              <a:rPr lang="en-IN" sz="1400" dirty="0" smtClean="0"/>
              <a:t> concept parent reference can hold child object is applicable for only Base Type not Parameter type so</a:t>
            </a:r>
          </a:p>
          <a:p>
            <a:pPr marL="285750" indent="-285750">
              <a:lnSpc>
                <a:spcPct val="150000"/>
              </a:lnSpc>
              <a:buFont typeface="Wingdings" panose="05000000000000000000" pitchFamily="2" charset="2"/>
              <a:buChar char="Ø"/>
            </a:pPr>
            <a:r>
              <a:rPr lang="en-IN" sz="1400" dirty="0" err="1" smtClean="0"/>
              <a:t>ArrayList</a:t>
            </a:r>
            <a:r>
              <a:rPr lang="en-IN" sz="1400" dirty="0" smtClean="0"/>
              <a:t>&lt;Object&gt; all= new </a:t>
            </a:r>
            <a:r>
              <a:rPr lang="en-IN" sz="1400" dirty="0" err="1" smtClean="0"/>
              <a:t>ArrayList</a:t>
            </a:r>
            <a:r>
              <a:rPr lang="en-IN" sz="1400" dirty="0" smtClean="0"/>
              <a:t>&lt;String&gt;(); is not valid even though String is a child of Object </a:t>
            </a:r>
          </a:p>
          <a:p>
            <a:pPr marL="285750" indent="-285750">
              <a:lnSpc>
                <a:spcPct val="150000"/>
              </a:lnSpc>
              <a:buFont typeface="Wingdings" panose="05000000000000000000" pitchFamily="2" charset="2"/>
              <a:buChar char="Ø"/>
            </a:pPr>
            <a:r>
              <a:rPr lang="en-IN" sz="1400" dirty="0" smtClean="0"/>
              <a:t>List&lt;String&gt; all= new </a:t>
            </a:r>
            <a:r>
              <a:rPr lang="en-IN" sz="1400" dirty="0" err="1" smtClean="0"/>
              <a:t>ArrayList</a:t>
            </a:r>
            <a:r>
              <a:rPr lang="en-IN" sz="1400" dirty="0" smtClean="0"/>
              <a:t>&lt;Strin</a:t>
            </a:r>
            <a:r>
              <a:rPr lang="en-IN" sz="1400" dirty="0"/>
              <a:t>g</a:t>
            </a:r>
            <a:r>
              <a:rPr lang="en-IN" sz="1400" dirty="0" smtClean="0"/>
              <a:t>&gt;(); is valid.</a:t>
            </a:r>
          </a:p>
          <a:p>
            <a:pPr marL="285750" indent="-285750">
              <a:lnSpc>
                <a:spcPct val="200000"/>
              </a:lnSpc>
              <a:buFont typeface="Wingdings" panose="05000000000000000000" pitchFamily="2" charset="2"/>
              <a:buChar char="Ø"/>
            </a:pPr>
            <a:r>
              <a:rPr lang="en-IN" sz="1400" dirty="0"/>
              <a:t>Generics can be used only with reference types not with primitive types so:</a:t>
            </a:r>
          </a:p>
          <a:p>
            <a:pPr>
              <a:lnSpc>
                <a:spcPct val="200000"/>
              </a:lnSpc>
            </a:pPr>
            <a:r>
              <a:rPr lang="en-IN" sz="1400" dirty="0"/>
              <a:t>	</a:t>
            </a:r>
            <a:r>
              <a:rPr lang="en-IN" sz="1400" dirty="0" err="1"/>
              <a:t>ArrayList</a:t>
            </a:r>
            <a:r>
              <a:rPr lang="en-IN" sz="1400" dirty="0"/>
              <a:t>&lt;</a:t>
            </a:r>
            <a:r>
              <a:rPr lang="en-IN" sz="1400" dirty="0" err="1"/>
              <a:t>int</a:t>
            </a:r>
            <a:r>
              <a:rPr lang="en-IN" sz="1400" dirty="0"/>
              <a:t>&gt; al = new </a:t>
            </a:r>
            <a:r>
              <a:rPr lang="en-IN" sz="1400" dirty="0" err="1"/>
              <a:t>ArrayList</a:t>
            </a:r>
            <a:r>
              <a:rPr lang="en-IN" sz="1400" dirty="0"/>
              <a:t>&lt;</a:t>
            </a:r>
            <a:r>
              <a:rPr lang="en-IN" sz="1400" dirty="0" err="1"/>
              <a:t>int</a:t>
            </a:r>
            <a:r>
              <a:rPr lang="en-IN" sz="1400" dirty="0"/>
              <a:t>&gt;(); is not valid but </a:t>
            </a:r>
          </a:p>
          <a:p>
            <a:pPr>
              <a:lnSpc>
                <a:spcPct val="200000"/>
              </a:lnSpc>
            </a:pPr>
            <a:r>
              <a:rPr lang="en-IN" sz="1400" dirty="0"/>
              <a:t>	</a:t>
            </a:r>
            <a:r>
              <a:rPr lang="en-IN" sz="1400" dirty="0" err="1"/>
              <a:t>ArrayList</a:t>
            </a:r>
            <a:r>
              <a:rPr lang="en-IN" sz="1400" dirty="0"/>
              <a:t>&lt;Integer&gt; al = new </a:t>
            </a:r>
            <a:r>
              <a:rPr lang="en-IN" sz="1400" dirty="0" err="1"/>
              <a:t>ArrayList</a:t>
            </a:r>
            <a:r>
              <a:rPr lang="en-IN" sz="1400" dirty="0"/>
              <a:t>&lt;Integer&gt;(); is valid</a:t>
            </a:r>
          </a:p>
          <a:p>
            <a:pPr marL="285750" indent="-285750">
              <a:lnSpc>
                <a:spcPct val="200000"/>
              </a:lnSpc>
              <a:buFont typeface="Wingdings" panose="05000000000000000000" pitchFamily="2" charset="2"/>
              <a:buChar char="Ø"/>
            </a:pPr>
            <a:r>
              <a:rPr lang="en-IN" sz="1400" dirty="0"/>
              <a:t>Generics helps us to add type safety to collections like an </a:t>
            </a:r>
            <a:r>
              <a:rPr lang="en-IN" sz="1400" dirty="0" err="1" smtClean="0"/>
              <a:t>ArrayList</a:t>
            </a:r>
            <a:endParaRPr lang="en-IN" sz="1400" dirty="0" smtClean="0"/>
          </a:p>
          <a:p>
            <a:pPr marL="285750" indent="-285750">
              <a:lnSpc>
                <a:spcPct val="200000"/>
              </a:lnSpc>
              <a:buFont typeface="Wingdings" panose="05000000000000000000" pitchFamily="2" charset="2"/>
              <a:buChar char="Ø"/>
            </a:pPr>
            <a:r>
              <a:rPr lang="en-GB" sz="1400" dirty="0"/>
              <a:t>We can solve the problems faced in store class </a:t>
            </a:r>
            <a:r>
              <a:rPr lang="en-GB" sz="1400" dirty="0" smtClean="0"/>
              <a:t>in previous slides using </a:t>
            </a:r>
            <a:r>
              <a:rPr lang="en-GB" sz="1400" dirty="0"/>
              <a:t>generics.</a:t>
            </a:r>
          </a:p>
          <a:p>
            <a:pPr marL="285750" indent="-285750">
              <a:lnSpc>
                <a:spcPct val="200000"/>
              </a:lnSpc>
              <a:buFont typeface="Wingdings" panose="05000000000000000000" pitchFamily="2" charset="2"/>
              <a:buChar char="Ø"/>
            </a:pPr>
            <a:r>
              <a:rPr lang="en-IN" sz="1400" dirty="0"/>
              <a:t>Instead of Using Object as data type for item we can make the class generic</a:t>
            </a:r>
          </a:p>
          <a:p>
            <a:pPr marL="285750" indent="-285750">
              <a:lnSpc>
                <a:spcPct val="200000"/>
              </a:lnSpc>
              <a:buFont typeface="Wingdings" panose="05000000000000000000" pitchFamily="2" charset="2"/>
              <a:buChar char="Ø"/>
            </a:pPr>
            <a:r>
              <a:rPr lang="en-IN" sz="1400" dirty="0"/>
              <a:t>We can declare a type parameter at class level USING &lt;&gt;(Diamond Operator)</a:t>
            </a:r>
          </a:p>
          <a:p>
            <a:pPr marL="285750" indent="-285750">
              <a:lnSpc>
                <a:spcPct val="200000"/>
              </a:lnSpc>
              <a:buFont typeface="Wingdings" panose="05000000000000000000" pitchFamily="2" charset="2"/>
              <a:buChar char="Ø"/>
            </a:pPr>
            <a:r>
              <a:rPr lang="en-IN" sz="1400" dirty="0"/>
              <a:t>At runtime java will replace it with an actual type .</a:t>
            </a:r>
          </a:p>
          <a:p>
            <a:pPr marL="285750" indent="-285750">
              <a:lnSpc>
                <a:spcPct val="200000"/>
              </a:lnSpc>
              <a:buFont typeface="Wingdings" panose="05000000000000000000" pitchFamily="2" charset="2"/>
              <a:buChar char="Ø"/>
            </a:pPr>
            <a:r>
              <a:rPr lang="en-IN" sz="1400" dirty="0"/>
              <a:t> We need to specify the type while creating an object of this class.</a:t>
            </a:r>
          </a:p>
          <a:p>
            <a:pPr marL="285750" indent="-285750">
              <a:lnSpc>
                <a:spcPct val="200000"/>
              </a:lnSpc>
              <a:buFont typeface="Wingdings" panose="05000000000000000000" pitchFamily="2" charset="2"/>
              <a:buChar char="Ø"/>
            </a:pPr>
            <a:r>
              <a:rPr lang="en-IN" sz="1400" dirty="0"/>
              <a:t> It adds a restricting on what can be handled by the store class thus making it type safe and avoiding casting.</a:t>
            </a:r>
          </a:p>
          <a:p>
            <a:pPr marL="285750" indent="-285750">
              <a:lnSpc>
                <a:spcPct val="200000"/>
              </a:lnSpc>
              <a:buFont typeface="Wingdings" panose="05000000000000000000" pitchFamily="2" charset="2"/>
              <a:buChar char="Ø"/>
            </a:pPr>
            <a:endParaRPr lang="en-IN" sz="1400" dirty="0" smtClean="0"/>
          </a:p>
        </p:txBody>
      </p:sp>
    </p:spTree>
    <p:extLst>
      <p:ext uri="{BB962C8B-B14F-4D97-AF65-F5344CB8AC3E}">
        <p14:creationId xmlns:p14="http://schemas.microsoft.com/office/powerpoint/2010/main" val="271766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5259</TotalTime>
  <Words>11863</Words>
  <Application>Microsoft Office PowerPoint</Application>
  <PresentationFormat>Widescreen</PresentationFormat>
  <Paragraphs>933</Paragraphs>
  <Slides>71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 Unicode MS</vt:lpstr>
      <vt:lpstr>Arial</vt:lpstr>
      <vt:lpstr>Calibri</vt:lpstr>
      <vt:lpstr>Century Gothic</vt:lpstr>
      <vt:lpstr>Verdana</vt:lpstr>
      <vt:lpstr>Wingdings</vt:lpstr>
      <vt:lpstr>Wingdings 3</vt:lpstr>
      <vt:lpstr>Ion</vt:lpstr>
      <vt:lpstr>Java Generics</vt:lpstr>
      <vt:lpstr>Section -1 -:Problem Illustration</vt:lpstr>
      <vt:lpstr>Problem Illustration</vt:lpstr>
      <vt:lpstr>Problem Illustration -2</vt:lpstr>
      <vt:lpstr>Why use Generics</vt:lpstr>
      <vt:lpstr>Generic Types</vt:lpstr>
      <vt:lpstr>Generic Classes</vt:lpstr>
      <vt:lpstr>Generic Classes</vt:lpstr>
      <vt:lpstr>Generic Classes Cont…</vt:lpstr>
      <vt:lpstr>Generic Classes Cont…</vt:lpstr>
      <vt:lpstr>Generic Classes Cont…</vt:lpstr>
      <vt:lpstr>Generic Classes Cont…</vt:lpstr>
      <vt:lpstr>Generic Classes Cont…</vt:lpstr>
      <vt:lpstr>Generic Classes Cont…</vt:lpstr>
      <vt:lpstr>Generic Methods</vt:lpstr>
      <vt:lpstr>Generic Methods </vt:lpstr>
      <vt:lpstr>Generic Methods </vt:lpstr>
      <vt:lpstr>Raw Types</vt:lpstr>
      <vt:lpstr>Raw Types Cont..</vt:lpstr>
      <vt:lpstr>Raw Types – Unchecked Error Messages</vt:lpstr>
      <vt:lpstr>Bounded Type Parameters</vt:lpstr>
      <vt:lpstr>Bounded Type Parameters</vt:lpstr>
      <vt:lpstr>Generic Methods and Bounded Type Parameters</vt:lpstr>
      <vt:lpstr>Bounded Type Parameters Cont …</vt:lpstr>
      <vt:lpstr>Generics, Inheritance, and Subtypes </vt:lpstr>
      <vt:lpstr>Generics, Inheritance, and Subtypes</vt:lpstr>
      <vt:lpstr>Generic Classes and Subtyping </vt:lpstr>
      <vt:lpstr>Type Inference </vt:lpstr>
      <vt:lpstr>Type Inference &amp; Generic Methods </vt:lpstr>
      <vt:lpstr>Type Inference and Instantiation of Generic Classes </vt:lpstr>
      <vt:lpstr>Type Inference and Generic Constructors of Generic and Non-Generic Classes </vt:lpstr>
      <vt:lpstr>Target Types</vt:lpstr>
      <vt:lpstr>Wildcards</vt:lpstr>
      <vt:lpstr>Upper Bounded Wildcards</vt:lpstr>
      <vt:lpstr>Upper Bounded Wildcards Cont…</vt:lpstr>
      <vt:lpstr>Unbounded WildCards</vt:lpstr>
      <vt:lpstr>Unbounded WildCards</vt:lpstr>
      <vt:lpstr>Lower Bounded Wildcards</vt:lpstr>
      <vt:lpstr>Lower Bounded Wildcards Cont…</vt:lpstr>
      <vt:lpstr>Wildcards and Subtyping </vt:lpstr>
      <vt:lpstr>Wildcards and Subtyping </vt:lpstr>
      <vt:lpstr>Wildcard Capture and Helper Methods </vt:lpstr>
      <vt:lpstr>Wildcard Capture and Helper Methods </vt:lpstr>
      <vt:lpstr>Wildcard Capture and Helper Methods </vt:lpstr>
      <vt:lpstr>Guidelines for Wildcard Use </vt:lpstr>
      <vt:lpstr>Guidelines for Wildcard Use Cont… </vt:lpstr>
      <vt:lpstr>Type Erasure</vt:lpstr>
      <vt:lpstr>Erasure of Generic Types </vt:lpstr>
      <vt:lpstr>Erasure of Generic Types </vt:lpstr>
      <vt:lpstr>Erasure of Generic Methods </vt:lpstr>
      <vt:lpstr>Effects of Type Erasure and Bridge Methods </vt:lpstr>
      <vt:lpstr>Effects of Type Erasure and Bridge Methods Cont… </vt:lpstr>
      <vt:lpstr>Bridge Methods  </vt:lpstr>
      <vt:lpstr>Bridge Methods Cont…  </vt:lpstr>
      <vt:lpstr>Non-Reifiable Types </vt:lpstr>
      <vt:lpstr>Potential Vulnerabilities of Varargs Methods with Non-Reifiable Formal Parameters  </vt:lpstr>
      <vt:lpstr>Potential Vulnerabilities of Varargs Methods with Non-Reifiable Formal Parameters  </vt:lpstr>
      <vt:lpstr>Prevent Warnings from Varargs Methods with Non-Reifiable Formal Parameters </vt:lpstr>
      <vt:lpstr>Restrictions on Generics </vt:lpstr>
      <vt:lpstr>Cannot Instantiate Generic Types with Primitive Types</vt:lpstr>
      <vt:lpstr>Cannot Create Instances of Type Parameters</vt:lpstr>
      <vt:lpstr>Cannot Declare Static Fields Whose Types are Type Parameters</vt:lpstr>
      <vt:lpstr>Cannot Use Casts or instanceof with Parameterized Types</vt:lpstr>
      <vt:lpstr>Cannot Create Arrays of Parameterized Types </vt:lpstr>
      <vt:lpstr>Cannot Create, Catch, or Throw Objects of Parameterized Types </vt:lpstr>
      <vt:lpstr>Cannot Overload a Method Where the Formal Parameter Types of Each Overload Erase to the Same Raw Type </vt:lpstr>
      <vt:lpstr>Questions and Exercises: Generics </vt:lpstr>
      <vt:lpstr>Questions and Exercises: Generics </vt:lpstr>
      <vt:lpstr>Questions and Exercises: Generics </vt:lpstr>
      <vt:lpstr>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Rudhra Koul</dc:creator>
  <cp:lastModifiedBy>Rudhra Koul</cp:lastModifiedBy>
  <cp:revision>293</cp:revision>
  <dcterms:created xsi:type="dcterms:W3CDTF">2020-01-09T14:54:12Z</dcterms:created>
  <dcterms:modified xsi:type="dcterms:W3CDTF">2020-04-13T22:35:55Z</dcterms:modified>
</cp:coreProperties>
</file>