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335" r:id="rId3"/>
    <p:sldId id="331" r:id="rId4"/>
    <p:sldId id="361" r:id="rId5"/>
    <p:sldId id="350" r:id="rId6"/>
    <p:sldId id="26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32" autoAdjust="0"/>
  </p:normalViewPr>
  <p:slideViewPr>
    <p:cSldViewPr snapToGrid="0">
      <p:cViewPr varScale="1">
        <p:scale>
          <a:sx n="89" d="100"/>
          <a:sy n="89" d="100"/>
        </p:scale>
        <p:origin x="466" y="6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A4362-1548-4C12-A63A-A7FA9FF20440}" type="datetimeFigureOut">
              <a:rPr lang="en-IN" smtClean="0"/>
              <a:t>10-04-2020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8B6B8F-4498-4E9D-8DE1-125892E25737}" type="slidenum">
              <a:rPr lang="en-IN" smtClean="0"/>
              <a:t>‹#›</a:t>
            </a:fld>
            <a:endParaRPr lang="en-IN"/>
          </a:p>
        </p:txBody>
      </p:sp>
    </p:spTree>
    <p:extLst>
      <p:ext uri="{BB962C8B-B14F-4D97-AF65-F5344CB8AC3E}">
        <p14:creationId xmlns:p14="http://schemas.microsoft.com/office/powerpoint/2010/main" val="826754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B8B6B8F-4498-4E9D-8DE1-125892E25737}" type="slidenum">
              <a:rPr lang="en-IN" smtClean="0"/>
              <a:t>4</a:t>
            </a:fld>
            <a:endParaRPr lang="en-IN"/>
          </a:p>
        </p:txBody>
      </p:sp>
    </p:spTree>
    <p:extLst>
      <p:ext uri="{BB962C8B-B14F-4D97-AF65-F5344CB8AC3E}">
        <p14:creationId xmlns:p14="http://schemas.microsoft.com/office/powerpoint/2010/main" val="4103546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10/04/2020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10/04/2020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10/04/2020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10/04/2020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10/04/2020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10/04/2020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10/04/2020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10/04/2020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10/04/2020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10/04/2020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10/04/2020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10/04/2020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10/04/2020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10/04/2020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10/04/2020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10/04/2020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10/04/2020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Java </a:t>
            </a:r>
            <a:r>
              <a:rPr lang="en-IN" dirty="0" smtClean="0"/>
              <a:t>Generics</a:t>
            </a:r>
            <a:endParaRPr lang="en-GB" dirty="0"/>
          </a:p>
        </p:txBody>
      </p:sp>
      <p:sp>
        <p:nvSpPr>
          <p:cNvPr id="3" name="Subtitle 2"/>
          <p:cNvSpPr>
            <a:spLocks noGrp="1"/>
          </p:cNvSpPr>
          <p:nvPr>
            <p:ph type="subTitle" idx="1"/>
          </p:nvPr>
        </p:nvSpPr>
        <p:spPr/>
        <p:txBody>
          <a:bodyPr/>
          <a:lstStyle/>
          <a:p>
            <a:r>
              <a:rPr lang="en-IN" dirty="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a:t>Section -1 </a:t>
            </a:r>
            <a:r>
              <a:rPr lang="en-IN" dirty="0" smtClean="0"/>
              <a:t>-:Introduction</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696" y="152400"/>
            <a:ext cx="8596668" cy="648559"/>
          </a:xfrm>
        </p:spPr>
        <p:txBody>
          <a:bodyPr/>
          <a:lstStyle/>
          <a:p>
            <a:r>
              <a:rPr lang="en-GB" dirty="0" smtClean="0"/>
              <a:t>Why use Generics</a:t>
            </a:r>
            <a:endParaRPr lang="en-GB" dirty="0"/>
          </a:p>
        </p:txBody>
      </p:sp>
      <p:sp>
        <p:nvSpPr>
          <p:cNvPr id="5" name="Content Placeholder 4">
            <a:extLst>
              <a:ext uri="{FF2B5EF4-FFF2-40B4-BE49-F238E27FC236}">
                <a16:creationId xmlns:a16="http://schemas.microsoft.com/office/drawing/2014/main" id="{5E4EBD2B-977B-4997-B47C-B98B7936ABAF}"/>
              </a:ext>
            </a:extLst>
          </p:cNvPr>
          <p:cNvSpPr>
            <a:spLocks noGrp="1"/>
          </p:cNvSpPr>
          <p:nvPr>
            <p:ph idx="1"/>
          </p:nvPr>
        </p:nvSpPr>
        <p:spPr>
          <a:xfrm>
            <a:off x="530685" y="879629"/>
            <a:ext cx="8596668" cy="5460785"/>
          </a:xfrm>
        </p:spPr>
        <p:txBody>
          <a:bodyPr/>
          <a:lstStyle/>
          <a:p>
            <a:r>
              <a:rPr lang="en-GB" dirty="0" smtClean="0"/>
              <a:t>There are two main types of exceptions</a:t>
            </a:r>
          </a:p>
          <a:p>
            <a:pPr lvl="1"/>
            <a:r>
              <a:rPr lang="en-GB" dirty="0" smtClean="0"/>
              <a:t>Compile Time :</a:t>
            </a:r>
          </a:p>
          <a:p>
            <a:pPr lvl="2"/>
            <a:r>
              <a:rPr lang="en-GB" dirty="0" smtClean="0"/>
              <a:t>Can be easily detected. </a:t>
            </a:r>
          </a:p>
          <a:p>
            <a:pPr lvl="2"/>
            <a:r>
              <a:rPr lang="en-GB" dirty="0" smtClean="0"/>
              <a:t>Compiler/Ide error messages can help us detect the issue and fix it.</a:t>
            </a:r>
          </a:p>
          <a:p>
            <a:pPr lvl="1"/>
            <a:r>
              <a:rPr lang="en-GB" dirty="0" smtClean="0"/>
              <a:t>Run time: </a:t>
            </a:r>
          </a:p>
          <a:p>
            <a:pPr lvl="2"/>
            <a:r>
              <a:rPr lang="en-GB" dirty="0" smtClean="0"/>
              <a:t>These are more problematic. </a:t>
            </a:r>
          </a:p>
          <a:p>
            <a:pPr lvl="2"/>
            <a:r>
              <a:rPr lang="en-GB" dirty="0" smtClean="0"/>
              <a:t>They don’t always surface immediately and it may surface at a  point in the program that is far from the actual  cause of the problem.</a:t>
            </a:r>
            <a:endParaRPr lang="en-IN" dirty="0"/>
          </a:p>
          <a:p>
            <a:r>
              <a:rPr lang="en-IN" dirty="0" smtClean="0"/>
              <a:t>So why are generics important:</a:t>
            </a:r>
          </a:p>
          <a:p>
            <a:pPr lvl="1"/>
            <a:r>
              <a:rPr lang="en-IN" dirty="0" smtClean="0"/>
              <a:t>It adds stability to our code by making more of bugs detectable at compile time.</a:t>
            </a:r>
          </a:p>
          <a:p>
            <a:pPr lvl="1"/>
            <a:r>
              <a:rPr lang="en-GB" dirty="0" smtClean="0"/>
              <a:t>It helps us to re-use same code with different type of parameters.</a:t>
            </a:r>
          </a:p>
          <a:p>
            <a:pPr lvl="1"/>
            <a:r>
              <a:rPr lang="en-GB" dirty="0" smtClean="0"/>
              <a:t>It provides stronger type checks at compile time.</a:t>
            </a:r>
          </a:p>
          <a:p>
            <a:pPr lvl="1"/>
            <a:r>
              <a:rPr lang="en-GB" dirty="0" smtClean="0"/>
              <a:t>We can eliminate the need for type casting.</a:t>
            </a:r>
          </a:p>
          <a:p>
            <a:pPr lvl="1"/>
            <a:r>
              <a:rPr lang="en-GB" dirty="0" smtClean="0"/>
              <a:t>We can implement generic algorithms and reuse them.</a:t>
            </a:r>
            <a:endParaRPr lang="en-GB" dirty="0" smtClean="0"/>
          </a:p>
        </p:txBody>
      </p:sp>
    </p:spTree>
    <p:extLst>
      <p:ext uri="{BB962C8B-B14F-4D97-AF65-F5344CB8AC3E}">
        <p14:creationId xmlns:p14="http://schemas.microsoft.com/office/powerpoint/2010/main" val="39183097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22">
            <a:extLst>
              <a:ext uri="{FF2B5EF4-FFF2-40B4-BE49-F238E27FC236}">
                <a16:creationId xmlns:a16="http://schemas.microsoft.com/office/drawing/2014/main" id="{9F4444CE-BC8D-4D61-B303-4C05614E62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24">
            <a:extLst>
              <a:ext uri="{FF2B5EF4-FFF2-40B4-BE49-F238E27FC236}">
                <a16:creationId xmlns:a16="http://schemas.microsoft.com/office/drawing/2014/main" id="{62423CA5-E2E1-4789-B759-9906C1C940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Isosceles Triangle 26">
            <a:extLst>
              <a:ext uri="{FF2B5EF4-FFF2-40B4-BE49-F238E27FC236}">
                <a16:creationId xmlns:a16="http://schemas.microsoft.com/office/drawing/2014/main" id="{73772B81-181F-48B7-8826-4D9686D15D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E61C8DD9-6740-446C-ADA6-064170230888}"/>
              </a:ext>
            </a:extLst>
          </p:cNvPr>
          <p:cNvSpPr>
            <a:spLocks noGrp="1"/>
          </p:cNvSpPr>
          <p:nvPr>
            <p:ph type="title"/>
          </p:nvPr>
        </p:nvSpPr>
        <p:spPr>
          <a:xfrm>
            <a:off x="444652" y="2575784"/>
            <a:ext cx="4377514" cy="1375608"/>
          </a:xfrm>
        </p:spPr>
        <p:txBody>
          <a:bodyPr anchor="ctr">
            <a:normAutofit/>
          </a:bodyPr>
          <a:lstStyle/>
          <a:p>
            <a:r>
              <a:rPr lang="en-US" dirty="0" smtClean="0">
                <a:solidFill>
                  <a:schemeClr val="bg1"/>
                </a:solidFill>
              </a:rPr>
              <a:t>Problem Illustration</a:t>
            </a:r>
            <a:endParaRPr lang="en-IN" dirty="0">
              <a:solidFill>
                <a:schemeClr val="bg1"/>
              </a:solidFill>
            </a:endParaRPr>
          </a:p>
        </p:txBody>
      </p:sp>
      <p:sp>
        <p:nvSpPr>
          <p:cNvPr id="44" name="Isosceles Triangle 28">
            <a:extLst>
              <a:ext uri="{FF2B5EF4-FFF2-40B4-BE49-F238E27FC236}">
                <a16:creationId xmlns:a16="http://schemas.microsoft.com/office/drawing/2014/main" id="{B2205F6E-03C6-4E92-877C-E2482F6599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5" name="Picture 4"/>
          <p:cNvPicPr>
            <a:picLocks noChangeAspect="1"/>
          </p:cNvPicPr>
          <p:nvPr/>
        </p:nvPicPr>
        <p:blipFill>
          <a:blip r:embed="rId3"/>
          <a:stretch>
            <a:fillRect/>
          </a:stretch>
        </p:blipFill>
        <p:spPr>
          <a:xfrm>
            <a:off x="5676935" y="-1"/>
            <a:ext cx="6408673" cy="3045125"/>
          </a:xfrm>
          <a:prstGeom prst="rect">
            <a:avLst/>
          </a:prstGeom>
        </p:spPr>
      </p:pic>
      <p:sp>
        <p:nvSpPr>
          <p:cNvPr id="6" name="TextBox 5"/>
          <p:cNvSpPr txBox="1"/>
          <p:nvPr/>
        </p:nvSpPr>
        <p:spPr>
          <a:xfrm>
            <a:off x="5676935" y="3114136"/>
            <a:ext cx="6011857" cy="3785652"/>
          </a:xfrm>
          <a:prstGeom prst="rect">
            <a:avLst/>
          </a:prstGeom>
          <a:noFill/>
        </p:spPr>
        <p:txBody>
          <a:bodyPr wrap="square" rtlCol="0">
            <a:spAutoFit/>
          </a:bodyPr>
          <a:lstStyle/>
          <a:p>
            <a:pPr marL="285750" indent="-285750">
              <a:buFont typeface="Wingdings" panose="05000000000000000000" pitchFamily="2" charset="2"/>
              <a:buChar char="Ø"/>
            </a:pPr>
            <a:r>
              <a:rPr lang="en-IN" sz="1600" dirty="0" smtClean="0">
                <a:latin typeface="Verdana" panose="020B0604030504040204" pitchFamily="34" charset="0"/>
                <a:ea typeface="Verdana" panose="020B0604030504040204" pitchFamily="34" charset="0"/>
              </a:rPr>
              <a:t>Consider the code above.</a:t>
            </a:r>
          </a:p>
          <a:p>
            <a:pPr marL="285750" indent="-285750">
              <a:buFont typeface="Wingdings" panose="05000000000000000000" pitchFamily="2" charset="2"/>
              <a:buChar char="Ø"/>
            </a:pPr>
            <a:r>
              <a:rPr lang="en-IN" sz="1600" dirty="0" smtClean="0">
                <a:latin typeface="Verdana" panose="020B0604030504040204" pitchFamily="34" charset="0"/>
                <a:ea typeface="Verdana" panose="020B0604030504040204" pitchFamily="34" charset="0"/>
              </a:rPr>
              <a:t>I have created an overloaded method to add two numbers.</a:t>
            </a:r>
          </a:p>
          <a:p>
            <a:pPr marL="285750" indent="-285750">
              <a:buFont typeface="Wingdings" panose="05000000000000000000" pitchFamily="2" charset="2"/>
              <a:buChar char="Ø"/>
            </a:pPr>
            <a:r>
              <a:rPr lang="en-IN" sz="1600" dirty="0" smtClean="0">
                <a:latin typeface="Verdana" panose="020B0604030504040204" pitchFamily="34" charset="0"/>
                <a:ea typeface="Verdana" panose="020B0604030504040204" pitchFamily="34" charset="0"/>
              </a:rPr>
              <a:t>The method effectively has the same </a:t>
            </a:r>
            <a:r>
              <a:rPr lang="en-IN" sz="1600" dirty="0" err="1" smtClean="0">
                <a:latin typeface="Verdana" panose="020B0604030504040204" pitchFamily="34" charset="0"/>
                <a:ea typeface="Verdana" panose="020B0604030504040204" pitchFamily="34" charset="0"/>
              </a:rPr>
              <a:t>code,but</a:t>
            </a:r>
            <a:r>
              <a:rPr lang="en-IN" sz="1600" dirty="0" smtClean="0">
                <a:latin typeface="Verdana" panose="020B0604030504040204" pitchFamily="34" charset="0"/>
                <a:ea typeface="Verdana" panose="020B0604030504040204" pitchFamily="34" charset="0"/>
              </a:rPr>
              <a:t> I still have to make multiple methods because of different parameter types.</a:t>
            </a:r>
          </a:p>
          <a:p>
            <a:pPr marL="285750" indent="-285750">
              <a:buFont typeface="Wingdings" panose="05000000000000000000" pitchFamily="2" charset="2"/>
              <a:buChar char="Ø"/>
            </a:pPr>
            <a:r>
              <a:rPr lang="en-IN" sz="1600" dirty="0" smtClean="0">
                <a:latin typeface="Verdana" panose="020B0604030504040204" pitchFamily="34" charset="0"/>
                <a:ea typeface="Verdana" panose="020B0604030504040204" pitchFamily="34" charset="0"/>
              </a:rPr>
              <a:t>To add capability of adding other number types like floats, I would need to create more methods but the implementation logic remains same.</a:t>
            </a:r>
          </a:p>
          <a:p>
            <a:pPr marL="285750" indent="-285750">
              <a:buFont typeface="Wingdings" panose="05000000000000000000" pitchFamily="2" charset="2"/>
              <a:buChar char="Ø"/>
            </a:pPr>
            <a:r>
              <a:rPr lang="en-IN" sz="1600" dirty="0" smtClean="0">
                <a:latin typeface="Verdana" panose="020B0604030504040204" pitchFamily="34" charset="0"/>
                <a:ea typeface="Verdana" panose="020B0604030504040204" pitchFamily="34" charset="0"/>
              </a:rPr>
              <a:t>It is not possible to create methods for all the possible types, even if we do write it for all possible types the code will be a bunch of clutter.</a:t>
            </a:r>
          </a:p>
          <a:p>
            <a:pPr marL="285750" indent="-285750">
              <a:buFont typeface="Wingdings" panose="05000000000000000000" pitchFamily="2" charset="2"/>
              <a:buChar char="Ø"/>
            </a:pPr>
            <a:r>
              <a:rPr lang="en-IN" sz="1600" dirty="0" smtClean="0">
                <a:latin typeface="Verdana" panose="020B0604030504040204" pitchFamily="34" charset="0"/>
                <a:ea typeface="Verdana" panose="020B0604030504040204" pitchFamily="34" charset="0"/>
              </a:rPr>
              <a:t>We need a better way to reuse code with same logic but different input types.</a:t>
            </a:r>
          </a:p>
          <a:p>
            <a:pPr marL="285750" indent="-285750">
              <a:buFont typeface="Wingdings" panose="05000000000000000000" pitchFamily="2" charset="2"/>
              <a:buChar char="Ø"/>
            </a:pPr>
            <a:endParaRPr lang="en-GB" sz="1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819383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204" y="179882"/>
            <a:ext cx="11089945" cy="554636"/>
          </a:xfrm>
        </p:spPr>
        <p:txBody>
          <a:bodyPr>
            <a:normAutofit fontScale="90000"/>
          </a:bodyPr>
          <a:lstStyle/>
          <a:p>
            <a:r>
              <a:rPr lang="en-IN" dirty="0" smtClean="0"/>
              <a:t>Problem Illustration -2</a:t>
            </a:r>
            <a:endParaRPr lang="en-GB" dirty="0"/>
          </a:p>
        </p:txBody>
      </p:sp>
      <p:pic>
        <p:nvPicPr>
          <p:cNvPr id="5" name="Content Placeholder 4"/>
          <p:cNvPicPr>
            <a:picLocks noGrp="1" noChangeAspect="1"/>
          </p:cNvPicPr>
          <p:nvPr>
            <p:ph idx="1"/>
          </p:nvPr>
        </p:nvPicPr>
        <p:blipFill>
          <a:blip r:embed="rId2"/>
          <a:stretch>
            <a:fillRect/>
          </a:stretch>
        </p:blipFill>
        <p:spPr>
          <a:xfrm>
            <a:off x="559539" y="734518"/>
            <a:ext cx="6703903" cy="3769424"/>
          </a:xfrm>
          <a:prstGeom prst="rect">
            <a:avLst/>
          </a:prstGeom>
        </p:spPr>
      </p:pic>
      <p:sp>
        <p:nvSpPr>
          <p:cNvPr id="6" name="TextBox 5"/>
          <p:cNvSpPr txBox="1"/>
          <p:nvPr/>
        </p:nvSpPr>
        <p:spPr>
          <a:xfrm>
            <a:off x="500332" y="4710023"/>
            <a:ext cx="11162581" cy="1477328"/>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t>Consider the code above Store class does offer the capability to store any type of data in item as it is of Object Type which is parent of every class in java.</a:t>
            </a:r>
          </a:p>
          <a:p>
            <a:pPr marL="285750" indent="-285750">
              <a:buFont typeface="Wingdings" panose="05000000000000000000" pitchFamily="2" charset="2"/>
              <a:buChar char="Ø"/>
            </a:pPr>
            <a:r>
              <a:rPr lang="en-IN" dirty="0" smtClean="0"/>
              <a:t>We although need to cast item back to the type we want whenever we retrieve it.</a:t>
            </a:r>
          </a:p>
          <a:p>
            <a:pPr marL="285750" indent="-285750">
              <a:buFont typeface="Wingdings" panose="05000000000000000000" pitchFamily="2" charset="2"/>
              <a:buChar char="Ø"/>
            </a:pPr>
            <a:r>
              <a:rPr lang="en-IN" dirty="0" smtClean="0"/>
              <a:t>Secondly this is an unchecked case and can result in </a:t>
            </a:r>
            <a:r>
              <a:rPr lang="en-IN" dirty="0" err="1" smtClean="0"/>
              <a:t>ClassCastException</a:t>
            </a:r>
            <a:r>
              <a:rPr lang="en-IN" dirty="0" smtClean="0"/>
              <a:t> which is a runtime Exception so cannot be detected at runtime. So there is no type safety.</a:t>
            </a:r>
            <a:endParaRPr lang="en-GB" dirty="0"/>
          </a:p>
        </p:txBody>
      </p:sp>
    </p:spTree>
    <p:extLst>
      <p:ext uri="{BB962C8B-B14F-4D97-AF65-F5344CB8AC3E}">
        <p14:creationId xmlns:p14="http://schemas.microsoft.com/office/powerpoint/2010/main" val="27744442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dirty="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3750</TotalTime>
  <Words>336</Words>
  <Application>Microsoft Office PowerPoint</Application>
  <PresentationFormat>Widescreen</PresentationFormat>
  <Paragraphs>30</Paragraphs>
  <Slides>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Trebuchet MS</vt:lpstr>
      <vt:lpstr>Verdana</vt:lpstr>
      <vt:lpstr>Wingdings</vt:lpstr>
      <vt:lpstr>Wingdings 3</vt:lpstr>
      <vt:lpstr>Facet</vt:lpstr>
      <vt:lpstr>Java Generics</vt:lpstr>
      <vt:lpstr>Section -1 -:Introduction</vt:lpstr>
      <vt:lpstr>Why use Generics</vt:lpstr>
      <vt:lpstr>Problem Illustration</vt:lpstr>
      <vt:lpstr>Problem Illustration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8</dc:title>
  <dc:creator>Rudhra Koul</dc:creator>
  <cp:lastModifiedBy>Rudhra Koul</cp:lastModifiedBy>
  <cp:revision>197</cp:revision>
  <dcterms:created xsi:type="dcterms:W3CDTF">2020-01-09T14:54:12Z</dcterms:created>
  <dcterms:modified xsi:type="dcterms:W3CDTF">2020-04-09T22:44:21Z</dcterms:modified>
</cp:coreProperties>
</file>