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3"/>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65" r:id="rId14"/>
    <p:sldId id="381" r:id="rId15"/>
    <p:sldId id="382" r:id="rId16"/>
    <p:sldId id="375" r:id="rId17"/>
    <p:sldId id="373" r:id="rId18"/>
    <p:sldId id="379" r:id="rId19"/>
    <p:sldId id="378" r:id="rId20"/>
    <p:sldId id="380" r:id="rId21"/>
    <p:sldId id="366" r:id="rId22"/>
    <p:sldId id="383" r:id="rId23"/>
    <p:sldId id="384" r:id="rId24"/>
    <p:sldId id="370" r:id="rId25"/>
    <p:sldId id="385" r:id="rId26"/>
    <p:sldId id="386" r:id="rId27"/>
    <p:sldId id="387" r:id="rId28"/>
    <p:sldId id="388" r:id="rId29"/>
    <p:sldId id="389" r:id="rId30"/>
    <p:sldId id="390" r:id="rId31"/>
    <p:sldId id="391" r:id="rId32"/>
    <p:sldId id="393" r:id="rId33"/>
    <p:sldId id="392"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9" r:id="rId49"/>
    <p:sldId id="408"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8" r:id="rId68"/>
    <p:sldId id="427" r:id="rId69"/>
    <p:sldId id="429" r:id="rId70"/>
    <p:sldId id="430" r:id="rId71"/>
    <p:sldId id="26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89" d="100"/>
          <a:sy n="89" d="100"/>
        </p:scale>
        <p:origin x="46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11-04-2020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11/04/2020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11/04/2020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11/04/2020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t), public &lt;T extends Number&gt;void m1(T t), public &lt;T extends Runnable&gt;void m1(T t), public &lt;T extends Number &amp; Runnable&gt;void m1(T t), public &lt;T extends Runnable &amp; Comparable&gt;void m1(T t)</a:t>
            </a:r>
          </a:p>
          <a:p>
            <a:pPr lvl="1">
              <a:lnSpc>
                <a:spcPct val="150000"/>
              </a:lnSpc>
              <a:buFont typeface="Wingdings" panose="05000000000000000000" pitchFamily="2" charset="2"/>
              <a:buChar char="Ø"/>
            </a:pPr>
            <a:r>
              <a:rPr lang="en-IN" sz="1400" dirty="0"/>
              <a:t>Now 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a:t>
            </a:r>
            <a:r>
              <a:rPr lang="en-US" altLang="en-US" sz="1400" dirty="0"/>
              <a:t>&gt; </a:t>
            </a:r>
            <a:r>
              <a:rPr lang="en-US" altLang="en-US" sz="1400" dirty="0" err="1"/>
              <a:t>integerBox</a:t>
            </a:r>
            <a:r>
              <a:rPr lang="en-US" altLang="en-US" sz="1400" dirty="0"/>
              <a:t>; </a:t>
            </a:r>
            <a:endParaRPr lang="en-US" altLang="en-US" sz="1400" dirty="0"/>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a:t>
            </a:r>
            <a:r>
              <a:rPr lang="en-US" altLang="en-US" sz="1400" dirty="0"/>
              <a:t>This pair of angle brackets, &lt;&gt;, is informally called the diamond. </a:t>
            </a:r>
            <a:r>
              <a:rPr lang="en-US" altLang="en-US" sz="1400" dirty="0"/>
              <a:t>For example, you can create an instance of Box&lt;Integer&gt; with the following statement </a:t>
            </a:r>
            <a:endParaRPr lang="en-US" altLang="en-US" sz="1400" dirty="0"/>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a:t>
            </a:r>
            <a:r>
              <a:rPr lang="en-US" altLang="en-US" sz="1400" dirty="0"/>
              <a:t>Because </a:t>
            </a:r>
            <a:r>
              <a:rPr lang="en-US" altLang="en-US" sz="1400" dirty="0"/>
              <a:t>a Java compiler can infer </a:t>
            </a:r>
            <a:r>
              <a:rPr lang="en-US" altLang="en-US" sz="1400" dirty="0" smtClean="0"/>
              <a:t>the</a:t>
            </a:r>
            <a:r>
              <a:rPr lang="en-US" altLang="en-US" sz="1400" dirty="0"/>
              <a:t> types from the declaration </a:t>
            </a:r>
            <a:r>
              <a:rPr lang="en-US" altLang="en-US" sz="1400" dirty="0"/>
              <a:t> Box&lt;Integer&gt; </a:t>
            </a:r>
            <a:r>
              <a:rPr lang="en-US" altLang="en-US" sz="1400" dirty="0" smtClean="0"/>
              <a:t>, the </a:t>
            </a:r>
            <a:r>
              <a:rPr lang="en-US" altLang="en-US" sz="1400" dirty="0" err="1" smtClean="0"/>
              <a:t>insytantiation</a:t>
            </a:r>
            <a:r>
              <a:rPr lang="en-US" altLang="en-US" sz="1400" dirty="0" smtClean="0"/>
              <a:t>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a:t>
            </a:r>
            <a:r>
              <a:rPr lang="en-US" altLang="en-US" sz="1400" dirty="0"/>
              <a:t>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a:t>
            </a:r>
            <a:endParaRPr lang="en-GB" sz="3600" dirty="0"/>
          </a:p>
        </p:txBody>
      </p:sp>
      <p:sp>
        <p:nvSpPr>
          <p:cNvPr id="4" name="Rectangle 1"/>
          <p:cNvSpPr>
            <a:spLocks noGrp="1" noChangeArrowheads="1"/>
          </p:cNvSpPr>
          <p:nvPr>
            <p:ph idx="1"/>
          </p:nvPr>
        </p:nvSpPr>
        <p:spPr bwMode="auto">
          <a:xfrm>
            <a:off x="425969" y="520445"/>
            <a:ext cx="11766031" cy="584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a:t>
            </a:r>
            <a:r>
              <a:rPr lang="en-US" altLang="en-US" sz="1300" b="1" dirty="0">
                <a:latin typeface="+mj-lt"/>
              </a:rPr>
              <a:t>type is the name of a generic class or interface without any type arguments. </a:t>
            </a:r>
            <a:r>
              <a:rPr lang="en-US" altLang="en-US" sz="1300" b="1" dirty="0">
                <a:latin typeface="+mj-lt"/>
              </a:rPr>
              <a:t>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a:t>
            </a:r>
            <a:r>
              <a:rPr lang="en-US" altLang="en-US" sz="1100" b="1" dirty="0">
                <a:latin typeface="+mj-lt"/>
              </a:rPr>
              <a:t>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a:t>
            </a:r>
            <a:r>
              <a:rPr lang="en-US" altLang="en-US" sz="1300" b="1" dirty="0">
                <a:latin typeface="+mj-lt"/>
              </a:rPr>
              <a:t>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Box&lt;&gt;(); 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a:t>
            </a:r>
            <a:r>
              <a:rPr lang="en-US" altLang="en-US" sz="1300" b="1" dirty="0">
                <a:latin typeface="+mj-lt"/>
              </a:rPr>
              <a:t>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a:t>
            </a:r>
            <a:r>
              <a:rPr lang="en-US" altLang="en-US" sz="1400" dirty="0"/>
              <a:t>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Number&gt;</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a:t>
            </a:r>
            <a:r>
              <a:rPr lang="en-IN" sz="1400" dirty="0" smtClean="0"/>
              <a:t>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invalid because whenever we use class and interface we have to specify class first </a:t>
            </a:r>
            <a:r>
              <a:rPr lang="en-IN" sz="1400" dirty="0" smtClean="0"/>
              <a:t>so </a:t>
            </a:r>
            <a:r>
              <a:rPr lang="en-IN" sz="1400" dirty="0"/>
              <a:t>Class Test&lt;T extends Runnable &amp; Number &gt; </a:t>
            </a:r>
            <a:r>
              <a:rPr lang="en-IN" sz="1400" dirty="0" smtClean="0"/>
              <a:t> is </a:t>
            </a:r>
            <a:r>
              <a:rPr lang="en-IN" sz="1400" dirty="0"/>
              <a:t>valid</a:t>
            </a:r>
          </a:p>
          <a:p>
            <a:pPr lvl="1">
              <a:lnSpc>
                <a:spcPct val="150000"/>
              </a:lnSpc>
              <a:buFont typeface="Wingdings" panose="05000000000000000000" pitchFamily="2" charset="2"/>
              <a:buChar char="Ø"/>
            </a:pPr>
            <a:r>
              <a:rPr lang="en-IN" sz="1400" dirty="0"/>
              <a:t>Class Test&lt;T extends Number and Thread&gt; is invalid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a:t>
            </a:r>
            <a:r>
              <a:rPr lang="en-US" altLang="en-US" sz="1400" dirty="0">
                <a:latin typeface="+mj-lt"/>
              </a:rPr>
              <a:t>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400050" lvl="1" indent="0" eaLnBrk="1" hangingPunct="1">
              <a:spcBef>
                <a:spcPts val="1000"/>
              </a:spcBef>
              <a:spcAft>
                <a:spcPts val="0"/>
              </a:spcAft>
              <a:buNone/>
            </a:pPr>
            <a:r>
              <a:rPr lang="en-US" altLang="en-US" sz="1200" dirty="0" smtClean="0">
                <a:latin typeface="+mj-lt"/>
              </a:rPr>
              <a:t> </a:t>
            </a:r>
            <a:r>
              <a:rPr lang="en-US" altLang="en-US" sz="1200" dirty="0" err="1">
                <a:latin typeface="+mj-lt"/>
              </a:rPr>
              <a:t>int</a:t>
            </a:r>
            <a:r>
              <a:rPr lang="en-US" altLang="en-US" sz="1200" dirty="0">
                <a:latin typeface="+mj-lt"/>
              </a:rPr>
              <a:t> count = 0;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for </a:t>
            </a:r>
            <a:r>
              <a:rPr lang="en-US" altLang="en-US" sz="1200" dirty="0">
                <a:latin typeface="+mj-lt"/>
              </a:rPr>
              <a:t>(T e : </a:t>
            </a:r>
            <a:r>
              <a:rPr lang="en-US" altLang="en-US" sz="1200" dirty="0" err="1">
                <a:latin typeface="+mj-lt"/>
              </a:rPr>
              <a:t>anArray</a:t>
            </a:r>
            <a:r>
              <a:rPr lang="en-US" altLang="en-US" sz="1200" dirty="0">
                <a:latin typeface="+mj-lt"/>
              </a:rPr>
              <a: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if </a:t>
            </a:r>
            <a:r>
              <a:rPr lang="en-US" altLang="en-US" sz="1200" dirty="0">
                <a:latin typeface="+mj-lt"/>
              </a:rPr>
              <a:t>(e &gt; </a:t>
            </a:r>
            <a:r>
              <a:rPr lang="en-US" altLang="en-US" sz="1200" dirty="0" err="1">
                <a:latin typeface="+mj-lt"/>
              </a:rPr>
              <a:t>elem</a:t>
            </a:r>
            <a:r>
              <a:rPr lang="en-US" altLang="en-US" sz="1200" dirty="0">
                <a:latin typeface="+mj-lt"/>
              </a:rPr>
              <a:t>) // compiler error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a:t>
            </a:r>
            <a:r>
              <a:rPr lang="en-US" altLang="en-US" sz="1200" dirty="0">
                <a:latin typeface="+mj-lt"/>
              </a:rPr>
              <a:t>count;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return </a:t>
            </a:r>
            <a:r>
              <a:rPr lang="en-US" altLang="en-US" sz="1200" dirty="0">
                <a:latin typeface="+mj-lt"/>
              </a:rPr>
              <a:t>count; </a:t>
            </a:r>
            <a:r>
              <a:rPr lang="en-US" altLang="en-US" sz="1200" dirty="0" smtClean="0">
                <a:latin typeface="+mj-lt"/>
              </a:rPr>
              <a:t>} </a:t>
            </a:r>
            <a:endParaRPr lang="en-US" altLang="en-US" sz="12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a:t>
            </a:r>
            <a:r>
              <a:rPr lang="en-US" altLang="en-US" sz="1400" dirty="0">
                <a:latin typeface="+mj-lt"/>
              </a:rPr>
              <a:t>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a:t>
            </a:r>
            <a:r>
              <a:rPr lang="en-US" altLang="en-US" sz="1400" dirty="0">
                <a:latin typeface="+mj-lt"/>
              </a:rPr>
              <a:t>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a:t>
            </a:r>
            <a:r>
              <a:rPr lang="en-US" altLang="en-US" sz="1600" dirty="0">
                <a:latin typeface="+mj-lt"/>
              </a:rPr>
              <a:t>Since an Integer is a kind of Object, the assignment is allowed. </a:t>
            </a:r>
            <a:r>
              <a:rPr lang="en-US" altLang="en-US" sz="1600" dirty="0">
                <a:latin typeface="+mj-lt"/>
              </a:rPr>
              <a:t>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a:t>
            </a:r>
            <a:r>
              <a:rPr lang="en-US" altLang="en-US" sz="1200" dirty="0">
                <a:latin typeface="+mj-lt"/>
              </a:rPr>
              <a:t>*/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spTree>
    <p:extLst>
      <p:ext uri="{BB962C8B-B14F-4D97-AF65-F5344CB8AC3E}">
        <p14:creationId xmlns:p14="http://schemas.microsoft.com/office/powerpoint/2010/main" val="158634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endParaRPr lang="en-GB" sz="2400" b="1" dirty="0"/>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a:t>
            </a:r>
            <a:r>
              <a:rPr lang="en-US" altLang="en-US" sz="1400" dirty="0">
                <a:latin typeface="+mj-lt"/>
              </a:rPr>
              <a:t>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2"/>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a:t>
            </a:r>
            <a:r>
              <a:rPr lang="en-US" altLang="en-US" sz="1400" dirty="0">
                <a:latin typeface="+mj-lt"/>
              </a:rPr>
              <a:t>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a:t>
            </a:r>
            <a:r>
              <a:rPr lang="en-US" altLang="en-US" sz="1400" dirty="0">
                <a:latin typeface="+mj-lt"/>
              </a:rPr>
              <a:t>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a:t>
            </a:r>
            <a:r>
              <a:rPr lang="en-US" altLang="en-US" sz="1400" dirty="0">
                <a:latin typeface="+mj-lt"/>
              </a:rPr>
              <a:t>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2"/>
          <a:stretch>
            <a:fillRect/>
          </a:stretch>
        </p:blipFill>
        <p:spPr>
          <a:xfrm>
            <a:off x="8720283" y="2422318"/>
            <a:ext cx="2221525" cy="1770119"/>
          </a:xfrm>
          <a:prstGeom prst="rect">
            <a:avLst/>
          </a:prstGeom>
        </p:spPr>
      </p:pic>
      <p:pic>
        <p:nvPicPr>
          <p:cNvPr id="8" name="Picture 7"/>
          <p:cNvPicPr>
            <a:picLocks noChangeAspect="1"/>
          </p:cNvPicPr>
          <p:nvPr/>
        </p:nvPicPr>
        <p:blipFill>
          <a:blip r:embed="rId3"/>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644550"/>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a:t>
            </a:r>
            <a:r>
              <a:rPr lang="en-IN" sz="1400" dirty="0"/>
              <a:t>Finally, the inference algorithm tries to find the most specific type that works with all of the arguments</a:t>
            </a:r>
            <a:r>
              <a:rPr lang="en-IN" sz="1400" dirty="0"/>
              <a:t>.</a:t>
            </a:r>
            <a:endParaRPr lang="en-IN" sz="1400" dirty="0"/>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a:t>
            </a:r>
            <a:r>
              <a:rPr lang="en-IN" sz="1400" dirty="0"/>
              <a:t>inference</a:t>
            </a:r>
            <a:r>
              <a:rPr lang="en-IN" sz="1400" dirty="0"/>
              <a:t>, </a:t>
            </a:r>
            <a:r>
              <a:rPr lang="en-IN" sz="1400" dirty="0"/>
              <a:t>enables you to invoke a generic method as you would </a:t>
            </a:r>
            <a:r>
              <a:rPr lang="en-IN" sz="1400" dirty="0"/>
              <a:t>invoke an </a:t>
            </a:r>
            <a:r>
              <a:rPr lang="en-IN" sz="1400" dirty="0"/>
              <a:t>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endParaRPr lang="en-US" altLang="en-US" sz="1400" dirty="0"/>
          </a:p>
          <a:p>
            <a:r>
              <a:rPr lang="en-US" altLang="en-US" sz="1400" dirty="0"/>
              <a:t>Generally</a:t>
            </a:r>
            <a:r>
              <a:rPr lang="en-US" altLang="en-US" sz="1400" dirty="0"/>
              <a:t>, a Java compiler can infer the type parameters of a generic method call. </a:t>
            </a:r>
            <a:endParaRPr lang="en-US" altLang="en-US" sz="1400" dirty="0"/>
          </a:p>
          <a:p>
            <a:r>
              <a:rPr lang="en-US" altLang="en-US" sz="1400" dirty="0"/>
              <a:t>Consequently</a:t>
            </a:r>
            <a:r>
              <a:rPr lang="en-US" altLang="en-US" sz="1400" dirty="0"/>
              <a:t>,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a:t>
            </a:r>
            <a:r>
              <a:rPr lang="en-US" altLang="en-US" sz="1400" dirty="0"/>
              <a:t>invoke the generic method </a:t>
            </a:r>
            <a:r>
              <a:rPr lang="en-US" altLang="en-US" sz="1400" dirty="0" err="1"/>
              <a:t>addBox</a:t>
            </a:r>
            <a:r>
              <a:rPr lang="en-US" altLang="en-US" sz="1400" dirty="0"/>
              <a:t>, you can specify </a:t>
            </a:r>
            <a:r>
              <a:rPr lang="en-US" altLang="en-US" sz="1400" dirty="0"/>
              <a:t>the</a:t>
            </a:r>
          </a:p>
          <a:p>
            <a:pPr marL="0" indent="0">
              <a:buNone/>
            </a:pPr>
            <a:r>
              <a:rPr lang="en-US" altLang="en-US" sz="1400" dirty="0"/>
              <a:t> </a:t>
            </a:r>
            <a:r>
              <a:rPr lang="en-US" altLang="en-US" sz="1400" dirty="0"/>
              <a:t>   </a:t>
            </a:r>
            <a:r>
              <a:rPr lang="en-US" altLang="en-US" sz="1400" dirty="0" smtClean="0"/>
              <a:t>     type </a:t>
            </a:r>
            <a:r>
              <a:rPr lang="en-US" altLang="en-US" sz="1400" dirty="0"/>
              <a:t>parameter with </a:t>
            </a:r>
            <a:r>
              <a:rPr lang="en-US" altLang="en-US" sz="1400" dirty="0"/>
              <a:t>something called a </a:t>
            </a:r>
            <a:r>
              <a:rPr lang="en-US" altLang="en-US" sz="1400" dirty="0"/>
              <a:t>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2"/>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a:t>
            </a:r>
            <a:r>
              <a:rPr lang="en-IN" sz="1600" dirty="0" smtClean="0">
                <a:latin typeface="Verdana" panose="020B0604030504040204" pitchFamily="34" charset="0"/>
                <a:ea typeface="Verdana" panose="020B0604030504040204" pitchFamily="34" charset="0"/>
              </a:rPr>
              <a:t>methods </a:t>
            </a:r>
            <a:r>
              <a:rPr lang="en-IN" sz="1600" dirty="0" smtClean="0">
                <a:latin typeface="Verdana" panose="020B0604030504040204" pitchFamily="34" charset="0"/>
                <a:ea typeface="Verdana" panose="020B0604030504040204" pitchFamily="34" charset="0"/>
              </a:rPr>
              <a:t>effectively </a:t>
            </a:r>
            <a:r>
              <a:rPr lang="en-IN" sz="1600" dirty="0" smtClean="0">
                <a:latin typeface="Verdana" panose="020B0604030504040204" pitchFamily="34" charset="0"/>
                <a:ea typeface="Verdana" panose="020B0604030504040204" pitchFamily="34" charset="0"/>
              </a:rPr>
              <a:t>have </a:t>
            </a:r>
            <a:r>
              <a:rPr lang="en-IN" sz="1600" dirty="0" smtClean="0">
                <a:latin typeface="Verdana" panose="020B0604030504040204" pitchFamily="34" charset="0"/>
                <a:ea typeface="Verdana" panose="020B0604030504040204" pitchFamily="34" charset="0"/>
              </a:rPr>
              <a:t>the same </a:t>
            </a:r>
            <a:r>
              <a:rPr lang="en-IN" sz="1600" dirty="0" smtClean="0">
                <a:latin typeface="Verdana" panose="020B0604030504040204" pitchFamily="34" charset="0"/>
                <a:ea typeface="Verdana" panose="020B0604030504040204" pitchFamily="34" charset="0"/>
              </a:rPr>
              <a:t>code , but </a:t>
            </a:r>
            <a:r>
              <a:rPr lang="en-IN" sz="1600" dirty="0" smtClean="0">
                <a:latin typeface="Verdana" panose="020B0604030504040204" pitchFamily="34" charset="0"/>
                <a:ea typeface="Verdana" panose="020B0604030504040204" pitchFamily="34" charset="0"/>
              </a:rPr>
              <a:t>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618671"/>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67419" y="560717"/>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a:t>
            </a:r>
            <a:r>
              <a:rPr lang="en-IN" dirty="0" smtClean="0"/>
              <a:t>cast </a:t>
            </a:r>
            <a:r>
              <a:rPr lang="en-IN" dirty="0" smtClean="0"/>
              <a:t>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a:t>
            </a:r>
            <a:r>
              <a:rPr lang="en-IN" dirty="0" smtClean="0"/>
              <a:t>So there is no </a:t>
            </a:r>
            <a:r>
              <a:rPr lang="en-IN" dirty="0" smtClean="0"/>
              <a:t>type checking/type </a:t>
            </a:r>
            <a:r>
              <a:rPr lang="en-IN" dirty="0" smtClean="0"/>
              <a:t>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a:t>
            </a:r>
            <a:r>
              <a:rPr lang="en-GB" dirty="0" smtClean="0"/>
              <a:t>can solve the problems faced in previous slides using generics.</a:t>
            </a:r>
          </a:p>
          <a:p>
            <a:r>
              <a:rPr lang="en-GB" dirty="0" smtClean="0"/>
              <a:t>To make a generic add method that can take multiple type of parameters we </a:t>
            </a:r>
            <a:r>
              <a:rPr lang="en-GB" dirty="0" smtClean="0"/>
              <a:t>can replace the data type of the parameters to add method by </a:t>
            </a:r>
            <a:r>
              <a:rPr lang="en-GB" dirty="0" smtClean="0"/>
              <a:t>any valid java </a:t>
            </a:r>
            <a:r>
              <a:rPr lang="en-GB" dirty="0" smtClean="0"/>
              <a:t>Identifier by convention we use T.</a:t>
            </a:r>
            <a:endParaRPr lang="en-GB" dirty="0" smtClean="0"/>
          </a:p>
          <a:p>
            <a:r>
              <a:rPr lang="en-GB" dirty="0" smtClean="0"/>
              <a:t>We </a:t>
            </a:r>
            <a:r>
              <a:rPr lang="en-GB" dirty="0" smtClean="0"/>
              <a:t>although do need to declare this just before the return type  in &lt;&gt; to let the compiler know that we are using </a:t>
            </a:r>
            <a:r>
              <a:rPr lang="en-GB" dirty="0" smtClean="0"/>
              <a:t>generic types in this method. </a:t>
            </a:r>
          </a:p>
          <a:p>
            <a:r>
              <a:rPr lang="en-GB" dirty="0" smtClean="0"/>
              <a:t>This </a:t>
            </a:r>
            <a:r>
              <a:rPr lang="en-GB" dirty="0" smtClean="0"/>
              <a:t>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endParaRPr lang="en-IN" sz="1800" dirty="0"/>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a:t>
            </a:r>
            <a:r>
              <a:rPr lang="en-IN" sz="1400" dirty="0" smtClean="0"/>
              <a:t>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a:t>
            </a:r>
            <a:r>
              <a:rPr lang="en-IN" sz="1400" dirty="0" smtClean="0"/>
              <a:t>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a:t>
            </a:r>
            <a:r>
              <a:rPr lang="en-IN" sz="1400" dirty="0" smtClean="0"/>
              <a:t>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4774</TotalTime>
  <Words>11883</Words>
  <Application>Microsoft Office PowerPoint</Application>
  <PresentationFormat>Widescreen</PresentationFormat>
  <Paragraphs>919</Paragraphs>
  <Slides>71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Methods</vt:lpstr>
      <vt:lpstr>Generic Methods </vt:lpstr>
      <vt:lpstr>Generic Methods </vt:lpstr>
      <vt:lpstr>Generic Classes Cont…</vt:lpstr>
      <vt:lpstr>Generic Classes Cont…</vt:lpstr>
      <vt:lpstr>Raw Types</vt:lpstr>
      <vt:lpstr>Raw Types Cont..</vt:lpstr>
      <vt:lpstr>Raw Types – Unchecked Error Messages</vt:lpstr>
      <vt:lpstr>Bounded Type Parameters</vt:lpstr>
      <vt:lpstr>Bounded Type Parameters</vt:lpstr>
      <vt:lpstr>Generic Methods and Bounded Type Parameters</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282</cp:revision>
  <dcterms:created xsi:type="dcterms:W3CDTF">2020-01-09T14:54:12Z</dcterms:created>
  <dcterms:modified xsi:type="dcterms:W3CDTF">2020-04-12T00:14:57Z</dcterms:modified>
</cp:coreProperties>
</file>