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2"/>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431" r:id="rId25"/>
    <p:sldId id="370" r:id="rId26"/>
    <p:sldId id="385" r:id="rId27"/>
    <p:sldId id="386" r:id="rId28"/>
    <p:sldId id="387" r:id="rId29"/>
    <p:sldId id="388" r:id="rId30"/>
    <p:sldId id="389" r:id="rId31"/>
    <p:sldId id="390" r:id="rId32"/>
    <p:sldId id="391" r:id="rId33"/>
    <p:sldId id="393" r:id="rId34"/>
    <p:sldId id="392" r:id="rId35"/>
    <p:sldId id="394" r:id="rId36"/>
    <p:sldId id="395" r:id="rId37"/>
    <p:sldId id="432" r:id="rId38"/>
    <p:sldId id="433"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9" r:id="rId52"/>
    <p:sldId id="408"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268"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5332" autoAdjust="0"/>
  </p:normalViewPr>
  <p:slideViewPr>
    <p:cSldViewPr snapToGrid="0">
      <p:cViewPr varScale="1">
        <p:scale>
          <a:sx n="89" d="100"/>
          <a:sy n="89" d="100"/>
        </p:scale>
        <p:origin x="96"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28-04-2020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dirty="0"/>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dirty="0"/>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dirty="0"/>
          </a:p>
        </p:txBody>
      </p:sp>
    </p:spTree>
    <p:extLst>
      <p:ext uri="{BB962C8B-B14F-4D97-AF65-F5344CB8AC3E}">
        <p14:creationId xmlns:p14="http://schemas.microsoft.com/office/powerpoint/2010/main" val="13992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a:solidFill>
                  <a:schemeClr val="tx1"/>
                </a:solidFill>
                <a:latin typeface="+mn-lt"/>
                <a:ea typeface="+mn-ea"/>
                <a:cs typeface="+mn-cs"/>
              </a:rPr>
              <a:t>BoundedTypeParametersExample2.java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22</a:t>
            </a:fld>
            <a:endParaRPr lang="en-IN" dirty="0"/>
          </a:p>
        </p:txBody>
      </p:sp>
    </p:spTree>
    <p:extLst>
      <p:ext uri="{BB962C8B-B14F-4D97-AF65-F5344CB8AC3E}">
        <p14:creationId xmlns:p14="http://schemas.microsoft.com/office/powerpoint/2010/main" val="3593740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GenericMethodsWithBoundedTypes.java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24</a:t>
            </a:fld>
            <a:endParaRPr lang="en-IN" dirty="0"/>
          </a:p>
        </p:txBody>
      </p:sp>
    </p:spTree>
    <p:extLst>
      <p:ext uri="{BB962C8B-B14F-4D97-AF65-F5344CB8AC3E}">
        <p14:creationId xmlns:p14="http://schemas.microsoft.com/office/powerpoint/2010/main" val="2633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InheritanceAndSubtypesExample1.java, InheritanceAndSubtypesExample2.java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26</a:t>
            </a:fld>
            <a:endParaRPr lang="en-IN"/>
          </a:p>
        </p:txBody>
      </p:sp>
    </p:spTree>
    <p:extLst>
      <p:ext uri="{BB962C8B-B14F-4D97-AF65-F5344CB8AC3E}">
        <p14:creationId xmlns:p14="http://schemas.microsoft.com/office/powerpoint/2010/main" val="130199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27</a:t>
            </a:fld>
            <a:endParaRPr lang="en-IN"/>
          </a:p>
        </p:txBody>
      </p:sp>
    </p:spTree>
    <p:extLst>
      <p:ext uri="{BB962C8B-B14F-4D97-AF65-F5344CB8AC3E}">
        <p14:creationId xmlns:p14="http://schemas.microsoft.com/office/powerpoint/2010/main" val="139317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InheritanceAndSubtypesExample3.java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28</a:t>
            </a:fld>
            <a:endParaRPr lang="en-IN"/>
          </a:p>
        </p:txBody>
      </p:sp>
    </p:spTree>
    <p:extLst>
      <p:ext uri="{BB962C8B-B14F-4D97-AF65-F5344CB8AC3E}">
        <p14:creationId xmlns:p14="http://schemas.microsoft.com/office/powerpoint/2010/main" val="181830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29</a:t>
            </a:fld>
            <a:endParaRPr lang="en-IN"/>
          </a:p>
        </p:txBody>
      </p:sp>
    </p:spTree>
    <p:extLst>
      <p:ext uri="{BB962C8B-B14F-4D97-AF65-F5344CB8AC3E}">
        <p14:creationId xmlns:p14="http://schemas.microsoft.com/office/powerpoint/2010/main" val="18021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TypeInferenceExample2.java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30</a:t>
            </a:fld>
            <a:endParaRPr lang="en-IN"/>
          </a:p>
        </p:txBody>
      </p:sp>
    </p:spTree>
    <p:extLst>
      <p:ext uri="{BB962C8B-B14F-4D97-AF65-F5344CB8AC3E}">
        <p14:creationId xmlns:p14="http://schemas.microsoft.com/office/powerpoint/2010/main" val="283754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DiamondOperatorExample1.java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31</a:t>
            </a:fld>
            <a:endParaRPr lang="en-IN"/>
          </a:p>
        </p:txBody>
      </p:sp>
    </p:spTree>
    <p:extLst>
      <p:ext uri="{BB962C8B-B14F-4D97-AF65-F5344CB8AC3E}">
        <p14:creationId xmlns:p14="http://schemas.microsoft.com/office/powerpoint/2010/main" val="40684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TypeInferenceExample3.java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32</a:t>
            </a:fld>
            <a:endParaRPr lang="en-IN"/>
          </a:p>
        </p:txBody>
      </p:sp>
    </p:spTree>
    <p:extLst>
      <p:ext uri="{BB962C8B-B14F-4D97-AF65-F5344CB8AC3E}">
        <p14:creationId xmlns:p14="http://schemas.microsoft.com/office/powerpoint/2010/main" val="2962503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TargetTypesExample1.java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33</a:t>
            </a:fld>
            <a:endParaRPr lang="en-IN"/>
          </a:p>
        </p:txBody>
      </p:sp>
    </p:spTree>
    <p:extLst>
      <p:ext uri="{BB962C8B-B14F-4D97-AF65-F5344CB8AC3E}">
        <p14:creationId xmlns:p14="http://schemas.microsoft.com/office/powerpoint/2010/main" val="250491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WildcardsExample1.java</a:t>
            </a:r>
          </a:p>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34</a:t>
            </a:fld>
            <a:endParaRPr lang="en-IN"/>
          </a:p>
        </p:txBody>
      </p:sp>
    </p:spTree>
    <p:extLst>
      <p:ext uri="{BB962C8B-B14F-4D97-AF65-F5344CB8AC3E}">
        <p14:creationId xmlns:p14="http://schemas.microsoft.com/office/powerpoint/2010/main" val="350576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UpperBoundedWildcardsExample1.java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35</a:t>
            </a:fld>
            <a:endParaRPr lang="en-IN"/>
          </a:p>
        </p:txBody>
      </p:sp>
    </p:spTree>
    <p:extLst>
      <p:ext uri="{BB962C8B-B14F-4D97-AF65-F5344CB8AC3E}">
        <p14:creationId xmlns:p14="http://schemas.microsoft.com/office/powerpoint/2010/main" val="205404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dirty="0" smtClean="0">
                <a:solidFill>
                  <a:schemeClr val="tx1"/>
                </a:solidFill>
                <a:latin typeface="+mn-lt"/>
                <a:ea typeface="+mn-ea"/>
                <a:cs typeface="+mn-cs"/>
              </a:rPr>
              <a:t>UnboundedUpeerBoundedWildcardsExample.java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40</a:t>
            </a:fld>
            <a:endParaRPr lang="en-IN"/>
          </a:p>
        </p:txBody>
      </p:sp>
    </p:spTree>
    <p:extLst>
      <p:ext uri="{BB962C8B-B14F-4D97-AF65-F5344CB8AC3E}">
        <p14:creationId xmlns:p14="http://schemas.microsoft.com/office/powerpoint/2010/main" val="98915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LowerBoundedWildcardsExample1.java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42</a:t>
            </a:fld>
            <a:endParaRPr lang="en-IN"/>
          </a:p>
        </p:txBody>
      </p:sp>
    </p:spTree>
    <p:extLst>
      <p:ext uri="{BB962C8B-B14F-4D97-AF65-F5344CB8AC3E}">
        <p14:creationId xmlns:p14="http://schemas.microsoft.com/office/powerpoint/2010/main" val="55106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dirty="0"/>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dirty="0"/>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dirty="0"/>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dirty="0"/>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dirty="0"/>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latin typeface="+mn-lt"/>
                <a:ea typeface="+mn-ea"/>
                <a:cs typeface="+mn-cs"/>
              </a:rPr>
              <a:t>GenericMethodsExample1.java </a:t>
            </a:r>
            <a:r>
              <a:rPr lang="en-GB" sz="1200" u="none" kern="1200" dirty="0">
                <a:solidFill>
                  <a:schemeClr val="tx1"/>
                </a:solidFill>
                <a:latin typeface="+mn-lt"/>
                <a:ea typeface="+mn-ea"/>
                <a:cs typeface="+mn-cs"/>
              </a:rPr>
              <a:t>  </a:t>
            </a:r>
            <a:r>
              <a:rPr lang="en-GB" sz="1200" b="1" u="none" kern="1200" dirty="0">
                <a:solidFill>
                  <a:schemeClr val="tx1"/>
                </a:solidFill>
                <a:latin typeface="+mn-lt"/>
                <a:ea typeface="+mn-ea"/>
                <a:cs typeface="+mn-cs"/>
              </a:rPr>
              <a:t>,</a:t>
            </a:r>
            <a:r>
              <a:rPr lang="en-GB" sz="1200" kern="1200" dirty="0">
                <a:solidFill>
                  <a:schemeClr val="tx1"/>
                </a:solidFill>
                <a:latin typeface="+mn-lt"/>
                <a:ea typeface="+mn-ea"/>
                <a:cs typeface="+mn-cs"/>
              </a:rPr>
              <a:t>  GenericStaticMethodsExample1.java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dirty="0"/>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28/04/2020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28/04/2020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3" y="707366"/>
            <a:ext cx="10724091" cy="5658927"/>
          </a:xfrm>
        </p:spPr>
        <p:txBody>
          <a:bodyPr/>
          <a:lstStyle/>
          <a:p>
            <a:endParaRPr lang="en-GB" dirty="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a:t>We 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valid</a:t>
            </a:r>
          </a:p>
          <a:p>
            <a:pPr marL="285750" indent="-285750">
              <a:lnSpc>
                <a:spcPct val="150000"/>
              </a:lnSpc>
              <a:buFont typeface="Wingdings" panose="05000000000000000000" pitchFamily="2" charset="2"/>
              <a:buChar char="Ø"/>
            </a:pPr>
            <a:r>
              <a:rPr lang="en-GB" dirty="0"/>
              <a:t>We can declare and use  multiple type parameters in the same way we do for a single type parameter we just have to make sure we use different identifiers for the different Type parameters for ex &lt;K,V&gt;.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a:t>I</a:t>
            </a:r>
            <a:r>
              <a:rPr lang="en-US" altLang="en-US" sz="1400" b="1" dirty="0" bmk=""/>
              <a:t>nvoking and Instantiating a Generic Type</a:t>
            </a:r>
          </a:p>
          <a:p>
            <a:pPr marL="285750" indent="-285750">
              <a:lnSpc>
                <a:spcPct val="150000"/>
              </a:lnSpc>
              <a:buFont typeface="Wingdings" panose="05000000000000000000" pitchFamily="2" charset="2"/>
              <a:buChar char="Ø"/>
            </a:pPr>
            <a:r>
              <a:rPr lang="en-US" altLang="en-US" sz="1400" dirty="0"/>
              <a:t>To 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a:t>      which replaces T with some concrete value, such as Integer:</a:t>
            </a:r>
          </a:p>
          <a:p>
            <a:pPr marL="685800" lvl="1" fontAlgn="base">
              <a:lnSpc>
                <a:spcPct val="150000"/>
              </a:lnSpc>
              <a:buFont typeface="Wingdings" panose="05000000000000000000" pitchFamily="2" charset="2"/>
              <a:buChar char="Ø"/>
            </a:pPr>
            <a:r>
              <a:rPr lang="en-US" altLang="en-US" sz="1400" dirty="0"/>
              <a:t>Box&lt;Integer&gt; integerBox;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 but instead of passing an argument to a method, you are passing a type argument — Integer in this case — to  the Box class itself.</a:t>
            </a:r>
          </a:p>
          <a:p>
            <a:pPr marL="285750" indent="-285750">
              <a:lnSpc>
                <a:spcPct val="150000"/>
              </a:lnSpc>
              <a:buFont typeface="Wingdings" panose="05000000000000000000" pitchFamily="2" charset="2"/>
              <a:buChar char="Ø"/>
            </a:pPr>
            <a:r>
              <a:rPr lang="en-US" altLang="en-US" sz="1400" b="1" dirty="0"/>
              <a:t>The Diamond</a:t>
            </a:r>
          </a:p>
          <a:p>
            <a:pPr marL="285750" indent="-285750">
              <a:lnSpc>
                <a:spcPct val="150000"/>
              </a:lnSpc>
              <a:buFont typeface="Wingdings" panose="05000000000000000000" pitchFamily="2" charset="2"/>
              <a:buChar char="Ø"/>
            </a:pPr>
            <a:r>
              <a:rPr lang="en-US" altLang="en-US" sz="1400" dirty="0"/>
              <a:t>In 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integerBox = new Box&lt;&gt;();</a:t>
            </a:r>
          </a:p>
          <a:p>
            <a:pPr marL="285750" fontAlgn="base">
              <a:lnSpc>
                <a:spcPct val="150000"/>
              </a:lnSpc>
              <a:buFont typeface="Wingdings" panose="05000000000000000000" pitchFamily="2" charset="2"/>
              <a:buChar char="Ø"/>
            </a:pPr>
            <a:r>
              <a:rPr lang="en-US" altLang="en-US" sz="1400" dirty="0"/>
              <a:t> Because a Java compiler can infer the types from the declaration  Box&lt;Integer&gt; , the instantiation statements can be    shortened using diamond notation and we do not need to specify type in new Box&lt;&gt;();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OrderedPair&lt;K, V&gt; example</a:t>
            </a:r>
          </a:p>
          <a:p>
            <a:pPr marL="685800" lvl="1" fontAlgn="base">
              <a:lnSpc>
                <a:spcPct val="150000"/>
              </a:lnSpc>
              <a:buFont typeface="Wingdings" panose="05000000000000000000" pitchFamily="2" charset="2"/>
              <a:buChar char="Ø"/>
            </a:pPr>
            <a:r>
              <a:rPr lang="en-US" altLang="en-US" sz="1400" dirty="0"/>
              <a:t>OrderedPair&lt;String, Box&lt;Integer&gt;&gt; p = new OrderedPair&lt;&gt;("primes",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Classes Cont…</a:t>
            </a:r>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Methods</a:t>
            </a:r>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t)</a:t>
            </a:r>
          </a:p>
          <a:p>
            <a:pPr lvl="1">
              <a:lnSpc>
                <a:spcPct val="150000"/>
              </a:lnSpc>
              <a:buFont typeface="Wingdings" panose="05000000000000000000" pitchFamily="2" charset="2"/>
              <a:buChar char="Ø"/>
            </a:pPr>
            <a:r>
              <a:rPr lang="en-IN" sz="1400" dirty="0"/>
              <a:t>Now we can use this anywhere within the method.</a:t>
            </a:r>
            <a:endParaRPr lang="en-IN" dirty="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Util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Util { </a:t>
            </a:r>
          </a:p>
          <a:p>
            <a:pPr marL="857250" lvl="2" indent="0" eaLnBrk="1" hangingPunct="1">
              <a:lnSpc>
                <a:spcPct val="150000"/>
              </a:lnSpc>
              <a:spcBef>
                <a:spcPts val="1000"/>
              </a:spcBef>
              <a:spcAft>
                <a:spcPts val="0"/>
              </a:spcAft>
              <a:buNone/>
            </a:pPr>
            <a:r>
              <a:rPr lang="en-US" altLang="en-US" sz="1000" dirty="0">
                <a:latin typeface="+mj-lt"/>
              </a:rPr>
              <a:t>public static &lt;K, V&gt; boolean compare(Pair&lt;K, V&gt; p1, Pair&lt;K, V&gt; p2) {</a:t>
            </a:r>
          </a:p>
          <a:p>
            <a:pPr marL="857250" lvl="2" indent="0" eaLnBrk="1" hangingPunct="1">
              <a:lnSpc>
                <a:spcPct val="150000"/>
              </a:lnSpc>
              <a:spcBef>
                <a:spcPts val="1000"/>
              </a:spcBef>
              <a:spcAft>
                <a:spcPts val="0"/>
              </a:spcAft>
              <a:buNone/>
            </a:pPr>
            <a:r>
              <a:rPr lang="en-US" altLang="en-US" sz="1000" dirty="0">
                <a:latin typeface="+mj-lt"/>
              </a:rPr>
              <a:t> return p1.getKey().equals(p2.getKey()) &amp;&amp; p1.getValue().equals(p2.getValue()); } }</a:t>
            </a:r>
          </a:p>
          <a:p>
            <a:pPr marL="857250" lvl="2" indent="0" eaLnBrk="1" hangingPunct="1">
              <a:lnSpc>
                <a:spcPct val="150000"/>
              </a:lnSpc>
              <a:spcBef>
                <a:spcPts val="1000"/>
              </a:spcBef>
              <a:spcAft>
                <a:spcPts val="0"/>
              </a:spcAft>
              <a:buNone/>
            </a:pPr>
            <a:r>
              <a:rPr lang="en-US" altLang="en-US" sz="1000" dirty="0">
                <a:latin typeface="+mj-lt"/>
              </a:rPr>
              <a:t> public class Pair&lt;K, V&gt; { </a:t>
            </a:r>
          </a:p>
          <a:p>
            <a:pPr marL="857250" lvl="2" indent="0" eaLnBrk="1" hangingPunct="1">
              <a:lnSpc>
                <a:spcPct val="150000"/>
              </a:lnSpc>
              <a:spcBef>
                <a:spcPts val="1000"/>
              </a:spcBef>
              <a:spcAft>
                <a:spcPts val="0"/>
              </a:spcAft>
              <a:buNone/>
            </a:pPr>
            <a:r>
              <a:rPr lang="en-US" altLang="en-US" sz="1000" dirty="0">
                <a:latin typeface="+mj-lt"/>
              </a:rPr>
              <a:t>private K key; private V value;</a:t>
            </a:r>
          </a:p>
          <a:p>
            <a:pPr marL="857250" lvl="2" indent="0" eaLnBrk="1" hangingPunct="1">
              <a:lnSpc>
                <a:spcPct val="150000"/>
              </a:lnSpc>
              <a:spcBef>
                <a:spcPts val="1000"/>
              </a:spcBef>
              <a:spcAft>
                <a:spcPts val="0"/>
              </a:spcAft>
              <a:buNone/>
            </a:pPr>
            <a:r>
              <a:rPr lang="en-US" altLang="en-US" sz="1000" dirty="0">
                <a:latin typeface="+mj-lt"/>
              </a:rPr>
              <a:t> public Pair(K key, V value) { </a:t>
            </a:r>
          </a:p>
          <a:p>
            <a:pPr marL="857250" lvl="2" indent="0" eaLnBrk="1" hangingPunct="1">
              <a:lnSpc>
                <a:spcPct val="150000"/>
              </a:lnSpc>
              <a:spcBef>
                <a:spcPts val="1000"/>
              </a:spcBef>
              <a:spcAft>
                <a:spcPts val="0"/>
              </a:spcAft>
              <a:buNone/>
            </a:pPr>
            <a:r>
              <a:rPr lang="en-US" altLang="en-US" sz="1000" dirty="0">
                <a:latin typeface="+mj-lt"/>
              </a:rPr>
              <a:t>this.key = key; this.value = value; } </a:t>
            </a:r>
          </a:p>
          <a:p>
            <a:pPr marL="857250" lvl="2" indent="0" eaLnBrk="1" hangingPunct="1">
              <a:lnSpc>
                <a:spcPct val="150000"/>
              </a:lnSpc>
              <a:spcBef>
                <a:spcPts val="1000"/>
              </a:spcBef>
              <a:spcAft>
                <a:spcPts val="0"/>
              </a:spcAft>
              <a:buNone/>
            </a:pPr>
            <a:r>
              <a:rPr lang="en-US" altLang="en-US" sz="1000" dirty="0">
                <a:latin typeface="+mj-lt"/>
              </a:rPr>
              <a:t>public void setKey(K key) { this.key = key; } </a:t>
            </a:r>
          </a:p>
          <a:p>
            <a:pPr marL="857250" lvl="2" indent="0" eaLnBrk="1" hangingPunct="1">
              <a:lnSpc>
                <a:spcPct val="150000"/>
              </a:lnSpc>
              <a:spcBef>
                <a:spcPts val="1000"/>
              </a:spcBef>
              <a:spcAft>
                <a:spcPts val="0"/>
              </a:spcAft>
              <a:buNone/>
            </a:pPr>
            <a:r>
              <a:rPr lang="en-US" altLang="en-US" sz="1000" dirty="0">
                <a:latin typeface="+mj-lt"/>
              </a:rPr>
              <a:t>public void setValue(V value) { this.value = value; } </a:t>
            </a:r>
          </a:p>
          <a:p>
            <a:pPr marL="857250" lvl="2" indent="0" eaLnBrk="1" hangingPunct="1">
              <a:lnSpc>
                <a:spcPct val="150000"/>
              </a:lnSpc>
              <a:spcBef>
                <a:spcPts val="1000"/>
              </a:spcBef>
              <a:spcAft>
                <a:spcPts val="0"/>
              </a:spcAft>
              <a:buNone/>
            </a:pPr>
            <a:r>
              <a:rPr lang="en-US" altLang="en-US" sz="1000" dirty="0">
                <a:latin typeface="+mj-lt"/>
              </a:rPr>
              <a:t>public K getKey() { return key; } </a:t>
            </a:r>
          </a:p>
          <a:p>
            <a:pPr marL="857250" lvl="2" indent="0" eaLnBrk="1" hangingPunct="1">
              <a:lnSpc>
                <a:spcPct val="150000"/>
              </a:lnSpc>
              <a:spcBef>
                <a:spcPts val="1000"/>
              </a:spcBef>
              <a:spcAft>
                <a:spcPts val="0"/>
              </a:spcAft>
              <a:buNone/>
            </a:pPr>
            <a:r>
              <a:rPr lang="en-US" altLang="en-US" sz="1000" dirty="0">
                <a:latin typeface="+mj-lt"/>
              </a:rPr>
              <a:t>public V getValue() { return value; } } </a:t>
            </a:r>
          </a:p>
        </p:txBody>
      </p:sp>
    </p:spTree>
    <p:extLst>
      <p:ext uri="{BB962C8B-B14F-4D97-AF65-F5344CB8AC3E}">
        <p14:creationId xmlns:p14="http://schemas.microsoft.com/office/powerpoint/2010/main" val="39967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p2 = new Pair&lt;&gt;(2, "pear"); </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boolean 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p2 = new Pair&lt;&gt;(2, "pear");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boolean same = Util.compare(p1,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a:t>Raw Types</a:t>
            </a:r>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A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p>
          <a:p>
            <a:pPr marL="400050" lvl="1" indent="0" eaLnBrk="1" hangingPunct="1">
              <a:lnSpc>
                <a:spcPct val="130000"/>
              </a:lnSpc>
              <a:spcBef>
                <a:spcPts val="1000"/>
              </a:spcBef>
              <a:spcAft>
                <a:spcPts val="0"/>
              </a:spcAft>
              <a:buNone/>
            </a:pPr>
            <a:r>
              <a:rPr lang="en-US" altLang="en-US" sz="1100" b="1" dirty="0">
                <a:latin typeface="+mj-lt"/>
              </a:rPr>
              <a:t>            public void set(T t) {   /* ... */ } </a:t>
            </a:r>
          </a:p>
          <a:p>
            <a:pPr marL="400050" lvl="1" indent="0" eaLnBrk="1" hangingPunct="1">
              <a:lnSpc>
                <a:spcPct val="130000"/>
              </a:lnSpc>
              <a:spcBef>
                <a:spcPts val="1000"/>
              </a:spcBef>
              <a:spcAft>
                <a:spcPts val="0"/>
              </a:spcAft>
              <a:buNone/>
            </a:pPr>
            <a:r>
              <a:rPr lang="en-US" altLang="en-US" sz="1100" b="1" dirty="0">
                <a:latin typeface="+mj-lt"/>
              </a:rPr>
              <a:t>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you essentially get pre-generics behavior — a Box gives you Objects.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For 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rawBox = new Box(); // rawBox is a raw type of Box&lt;T&gt;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intBox = rawBox; // warning: unchecked conversion </a:t>
            </a:r>
          </a:p>
        </p:txBody>
      </p:sp>
    </p:spTree>
    <p:extLst>
      <p:ext uri="{BB962C8B-B14F-4D97-AF65-F5344CB8AC3E}">
        <p14:creationId xmlns:p14="http://schemas.microsoft.com/office/powerpoint/2010/main" val="48899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Cont..</a:t>
            </a:r>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You 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stringBox = new Box&lt;&gt;();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 Box rawBox = stringBox;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rawBox.set(8);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raw types.</a:t>
            </a:r>
          </a:p>
        </p:txBody>
      </p:sp>
    </p:spTree>
    <p:extLst>
      <p:ext uri="{BB962C8B-B14F-4D97-AF65-F5344CB8AC3E}">
        <p14:creationId xmlns:p14="http://schemas.microsoft.com/office/powerpoint/2010/main" val="186598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-1 -:Problem Illustration</a:t>
            </a:r>
            <a:endParaRPr lang="en-GB" dirty="0"/>
          </a:p>
        </p:txBody>
      </p:sp>
    </p:spTree>
    <p:extLst>
      <p:ext uri="{BB962C8B-B14F-4D97-AF65-F5344CB8AC3E}">
        <p14:creationId xmlns:p14="http://schemas.microsoft.com/office/powerpoint/2010/main" val="251515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a:t>Raw Types – Unchecked Error Messages</a:t>
            </a:r>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a:latin typeface="+mj-lt"/>
              </a:rPr>
              <a:t>Unchecked 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When mixing 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Recompile with -Xlint:unchecked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WarningDemo { </a:t>
            </a:r>
          </a:p>
          <a:p>
            <a:pPr marL="857250" lvl="2" indent="0" eaLnBrk="1" hangingPunct="1">
              <a:lnSpc>
                <a:spcPct val="130000"/>
              </a:lnSpc>
              <a:spcBef>
                <a:spcPts val="1000"/>
              </a:spcBef>
              <a:spcAft>
                <a:spcPts val="0"/>
              </a:spcAft>
              <a:buNone/>
            </a:pPr>
            <a:r>
              <a:rPr lang="en-US" altLang="en-US" sz="900" b="1" dirty="0">
                <a:latin typeface="+mj-lt"/>
              </a:rPr>
              <a:t>public static void main(String[] args){ </a:t>
            </a:r>
          </a:p>
          <a:p>
            <a:pPr marL="857250" lvl="2" indent="0" eaLnBrk="1" hangingPunct="1">
              <a:lnSpc>
                <a:spcPct val="130000"/>
              </a:lnSpc>
              <a:spcBef>
                <a:spcPts val="1000"/>
              </a:spcBef>
              <a:spcAft>
                <a:spcPts val="0"/>
              </a:spcAft>
              <a:buNone/>
            </a:pPr>
            <a:r>
              <a:rPr lang="en-US" altLang="en-US" sz="900" b="1" dirty="0">
                <a:latin typeface="+mj-lt"/>
              </a:rPr>
              <a:t>Box&lt;Integer&gt; bi;</a:t>
            </a:r>
          </a:p>
          <a:p>
            <a:pPr marL="857250" lvl="2" indent="0" eaLnBrk="1" hangingPunct="1">
              <a:lnSpc>
                <a:spcPct val="130000"/>
              </a:lnSpc>
              <a:spcBef>
                <a:spcPts val="1000"/>
              </a:spcBef>
              <a:spcAft>
                <a:spcPts val="0"/>
              </a:spcAft>
              <a:buNone/>
            </a:pPr>
            <a:r>
              <a:rPr lang="en-US" altLang="en-US" sz="900" b="1" dirty="0">
                <a:latin typeface="+mj-lt"/>
              </a:rPr>
              <a:t> bi = createBox(); }</a:t>
            </a:r>
          </a:p>
          <a:p>
            <a:pPr marL="857250" lvl="2" indent="0" eaLnBrk="1" hangingPunct="1">
              <a:lnSpc>
                <a:spcPct val="130000"/>
              </a:lnSpc>
              <a:spcBef>
                <a:spcPts val="1000"/>
              </a:spcBef>
              <a:spcAft>
                <a:spcPts val="0"/>
              </a:spcAft>
              <a:buNone/>
            </a:pPr>
            <a:r>
              <a:rPr lang="en-US" altLang="en-US" sz="900" b="1" dirty="0">
                <a:latin typeface="+mj-lt"/>
              </a:rPr>
              <a:t> static Box createBox(){ </a:t>
            </a:r>
          </a:p>
          <a:p>
            <a:pPr marL="857250" lvl="2" indent="0" eaLnBrk="1" hangingPunct="1">
              <a:lnSpc>
                <a:spcPct val="130000"/>
              </a:lnSpc>
              <a:spcBef>
                <a:spcPts val="1000"/>
              </a:spcBef>
              <a:spcAft>
                <a:spcPts val="0"/>
              </a:spcAft>
              <a:buNone/>
            </a:pPr>
            <a:r>
              <a:rPr lang="en-US" altLang="en-US" sz="900" b="1" dirty="0">
                <a:latin typeface="+mj-lt"/>
              </a:rPr>
              <a:t>return new Box(); } }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-Xlint:unchecked.</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-Xlint:unchecked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Box&lt;java.lang.Integer&gt; bi = createBox();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-Xlint:-unchecked flag. The @SuppressWarnings("unchecked") annotation suppresses unchecked warnings</a:t>
            </a:r>
          </a:p>
        </p:txBody>
      </p:sp>
    </p:spTree>
    <p:extLst>
      <p:ext uri="{BB962C8B-B14F-4D97-AF65-F5344CB8AC3E}">
        <p14:creationId xmlns:p14="http://schemas.microsoft.com/office/powerpoint/2010/main" val="417012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type. For 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a:t>If we define a Generic class and specify operations in its methods which are applicable only on particular type of data we need to restrict the type parameter to be either of that type or its subclass using extends keyword.</a:t>
            </a:r>
          </a:p>
          <a:p>
            <a:pPr marL="285750" indent="-285750">
              <a:lnSpc>
                <a:spcPct val="150000"/>
              </a:lnSpc>
              <a:buFont typeface="Wingdings" panose="05000000000000000000" pitchFamily="2" charset="2"/>
              <a:buChar char="Ø"/>
            </a:pPr>
            <a:r>
              <a:rPr lang="en-IN" sz="1400" dirty="0"/>
              <a:t>This is the concept of bounded type parameters .</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for example 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a:t>Syntax is &lt;T extends SuperClassName&gt;.</a:t>
            </a:r>
            <a:r>
              <a:rPr lang="en-IN" dirty="0"/>
              <a:t> </a:t>
            </a:r>
            <a:r>
              <a:rPr lang="en-IN" sz="1400" dirty="0"/>
              <a:t>This specifies that T can only be replaced by superClassName, or subclasses of superClassName. Thus, superclass defines an inclusive, upper limit.</a:t>
            </a:r>
          </a:p>
          <a:p>
            <a:pPr marL="285750" indent="-285750">
              <a:lnSpc>
                <a:spcPct val="150000"/>
              </a:lnSpc>
              <a:buFont typeface="Wingdings" panose="05000000000000000000" pitchFamily="2" charset="2"/>
              <a:buChar char="Ø"/>
            </a:pPr>
            <a:r>
              <a:rPr lang="en-IN" sz="1400" dirty="0"/>
              <a:t> For example class Test&lt;T extends Number&gt; we can create class Test with either Number or its child classes as Type arguments.</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a:p>
          <a:p>
            <a:endParaRPr lang="en-GB" dirty="0"/>
          </a:p>
        </p:txBody>
      </p:sp>
    </p:spTree>
    <p:extLst>
      <p:ext uri="{BB962C8B-B14F-4D97-AF65-F5344CB8AC3E}">
        <p14:creationId xmlns:p14="http://schemas.microsoft.com/office/powerpoint/2010/main" val="283243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a:t>The type parameter can have single or multiple bounds ie we can use a combination as bounded type parameter </a:t>
            </a:r>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a:p>
          <a:p>
            <a:pPr marL="285750" indent="-285750">
              <a:lnSpc>
                <a:spcPct val="150000"/>
              </a:lnSpc>
              <a:buFont typeface="Wingdings" panose="05000000000000000000" pitchFamily="2" charset="2"/>
              <a:buChar char="Ø"/>
            </a:pPr>
            <a:r>
              <a:rPr lang="en-IN" sz="1400" dirty="0"/>
              <a:t>For example:</a:t>
            </a:r>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a:t>
            </a:r>
            <a:r>
              <a:rPr lang="en-IN" sz="1400" b="1" dirty="0"/>
              <a:t>invalid</a:t>
            </a:r>
            <a:r>
              <a:rPr lang="en-IN" sz="1400" dirty="0"/>
              <a:t> because whenever we use class and interface we have to specify class first so Class Test&lt;T extends Number &amp; Runnable &gt;  is </a:t>
            </a:r>
            <a:r>
              <a:rPr lang="en-IN" sz="1400" b="1" dirty="0"/>
              <a:t>valid</a:t>
            </a:r>
          </a:p>
          <a:p>
            <a:pPr lvl="1">
              <a:lnSpc>
                <a:spcPct val="150000"/>
              </a:lnSpc>
              <a:buFont typeface="Wingdings" panose="05000000000000000000" pitchFamily="2" charset="2"/>
              <a:buChar char="Ø"/>
            </a:pPr>
            <a:r>
              <a:rPr lang="en-IN" sz="1400" dirty="0"/>
              <a:t>Class Test&lt;T extends Number and Thread&gt; is </a:t>
            </a:r>
            <a:r>
              <a:rPr lang="en-IN" sz="1400" b="1" dirty="0"/>
              <a:t>invalid</a:t>
            </a:r>
            <a:r>
              <a:rPr lang="en-IN" sz="1400" dirty="0"/>
              <a:t> as a class cant extend two classes in java.</a:t>
            </a:r>
          </a:p>
          <a:p>
            <a:endParaRPr lang="en-IN" dirty="0"/>
          </a:p>
          <a:p>
            <a:endParaRPr lang="en-GB" dirty="0"/>
          </a:p>
        </p:txBody>
      </p:sp>
    </p:spTree>
    <p:extLst>
      <p:ext uri="{BB962C8B-B14F-4D97-AF65-F5344CB8AC3E}">
        <p14:creationId xmlns:p14="http://schemas.microsoft.com/office/powerpoint/2010/main" val="2056899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p>
          <a:p>
            <a:pPr marL="685800" lvl="1" eaLnBrk="1" hangingPunct="1">
              <a:spcBef>
                <a:spcPts val="1000"/>
              </a:spcBef>
              <a:spcAft>
                <a:spcPts val="0"/>
              </a:spcAft>
              <a:buFont typeface="Wingdings" panose="05000000000000000000" pitchFamily="2" charset="2"/>
              <a:buChar char="Ø"/>
            </a:pPr>
            <a:r>
              <a:rPr lang="en-US" altLang="en-US" sz="1200" dirty="0">
                <a:latin typeface="+mj-lt"/>
              </a:rPr>
              <a:t>public static &lt;T&gt; int countGreaterThan(T[] anArray, T elem) {</a:t>
            </a:r>
          </a:p>
          <a:p>
            <a:pPr marL="800100" lvl="2" indent="0" eaLnBrk="1" hangingPunct="1">
              <a:spcBef>
                <a:spcPts val="1000"/>
              </a:spcBef>
              <a:spcAft>
                <a:spcPts val="0"/>
              </a:spcAft>
              <a:buNone/>
            </a:pPr>
            <a:r>
              <a:rPr lang="en-US" altLang="en-US" sz="1000" dirty="0">
                <a:latin typeface="+mj-lt"/>
              </a:rPr>
              <a:t> int count = 0; </a:t>
            </a:r>
          </a:p>
          <a:p>
            <a:pPr marL="800100" lvl="2" indent="0" eaLnBrk="1" hangingPunct="1">
              <a:spcBef>
                <a:spcPts val="1000"/>
              </a:spcBef>
              <a:spcAft>
                <a:spcPts val="0"/>
              </a:spcAft>
              <a:buNone/>
            </a:pPr>
            <a:r>
              <a:rPr lang="en-US" altLang="en-US" sz="1000" dirty="0">
                <a:latin typeface="+mj-lt"/>
              </a:rPr>
              <a:t>for (T e : anArray) </a:t>
            </a:r>
          </a:p>
          <a:p>
            <a:pPr marL="800100" lvl="2" indent="0" eaLnBrk="1" hangingPunct="1">
              <a:spcBef>
                <a:spcPts val="1000"/>
              </a:spcBef>
              <a:spcAft>
                <a:spcPts val="0"/>
              </a:spcAft>
              <a:buNone/>
            </a:pPr>
            <a:r>
              <a:rPr lang="en-US" altLang="en-US" sz="1000" dirty="0">
                <a:latin typeface="+mj-lt"/>
              </a:rPr>
              <a:t>if (e &gt; elem) // compiler error </a:t>
            </a:r>
          </a:p>
          <a:p>
            <a:pPr marL="800100" lvl="2" indent="0" eaLnBrk="1" hangingPunct="1">
              <a:spcBef>
                <a:spcPts val="1000"/>
              </a:spcBef>
              <a:spcAft>
                <a:spcPts val="0"/>
              </a:spcAft>
              <a:buNone/>
            </a:pPr>
            <a:r>
              <a:rPr lang="en-US" altLang="en-US" sz="1000" dirty="0">
                <a:latin typeface="+mj-lt"/>
              </a:rPr>
              <a:t>++count; </a:t>
            </a:r>
          </a:p>
          <a:p>
            <a:pPr marL="800100" lvl="2" indent="0" eaLnBrk="1" hangingPunct="1">
              <a:spcBef>
                <a:spcPts val="1000"/>
              </a:spcBef>
              <a:spcAft>
                <a:spcPts val="0"/>
              </a:spcAft>
              <a:buNone/>
            </a:pPr>
            <a:r>
              <a:rPr lang="en-US" altLang="en-US" sz="1000" dirty="0">
                <a:latin typeface="+mj-lt"/>
              </a:rPr>
              <a:t>return count; }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int, double, long, float, byte, and char. You cannot use the &gt; operator to compare objects. To fix the problem, use a type parameter bounded by the Comparable&lt;T&gt; 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resulting code will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static &lt;T extends Comparable&lt;T&gt;&gt; int countGreaterThan(T[] anArray, T elem) { </a:t>
            </a:r>
          </a:p>
          <a:p>
            <a:pPr marL="800100" lvl="2" indent="0" eaLnBrk="1" hangingPunct="1">
              <a:lnSpc>
                <a:spcPct val="150000"/>
              </a:lnSpc>
              <a:spcBef>
                <a:spcPts val="1000"/>
              </a:spcBef>
              <a:spcAft>
                <a:spcPts val="0"/>
              </a:spcAft>
              <a:buNone/>
            </a:pPr>
            <a:r>
              <a:rPr lang="en-US" altLang="en-US" sz="800" dirty="0">
                <a:latin typeface="+mj-lt"/>
              </a:rPr>
              <a:t>int count = 0;</a:t>
            </a:r>
          </a:p>
          <a:p>
            <a:pPr marL="800100" lvl="2" indent="0" eaLnBrk="1" hangingPunct="1">
              <a:spcBef>
                <a:spcPts val="1000"/>
              </a:spcBef>
              <a:spcAft>
                <a:spcPts val="0"/>
              </a:spcAft>
              <a:buNone/>
            </a:pPr>
            <a:r>
              <a:rPr lang="en-US" altLang="en-US" sz="1000" dirty="0">
                <a:latin typeface="+mj-lt"/>
              </a:rPr>
              <a:t> for (T e : anArray)</a:t>
            </a:r>
          </a:p>
          <a:p>
            <a:pPr marL="800100" lvl="2" indent="0" eaLnBrk="1" hangingPunct="1">
              <a:spcBef>
                <a:spcPts val="1000"/>
              </a:spcBef>
              <a:spcAft>
                <a:spcPts val="0"/>
              </a:spcAft>
              <a:buNone/>
            </a:pPr>
            <a:r>
              <a:rPr lang="en-US" altLang="en-US" sz="1000" dirty="0">
                <a:latin typeface="+mj-lt"/>
              </a:rPr>
              <a:t> if (e.compareTo(elem) &gt; 0) </a:t>
            </a:r>
          </a:p>
          <a:p>
            <a:pPr marL="800100" lvl="2" indent="0" eaLnBrk="1" hangingPunct="1">
              <a:spcBef>
                <a:spcPts val="1000"/>
              </a:spcBef>
              <a:spcAft>
                <a:spcPts val="0"/>
              </a:spcAft>
              <a:buNone/>
            </a:pPr>
            <a:r>
              <a:rPr lang="en-US" altLang="en-US" sz="1000" dirty="0">
                <a:latin typeface="+mj-lt"/>
              </a:rPr>
              <a:t>++count;</a:t>
            </a:r>
          </a:p>
          <a:p>
            <a:pPr marL="800100" lvl="2" indent="0" eaLnBrk="1" hangingPunct="1">
              <a:spcBef>
                <a:spcPts val="1000"/>
              </a:spcBef>
              <a:spcAft>
                <a:spcPts val="0"/>
              </a:spcAft>
              <a:buNone/>
            </a:pPr>
            <a:r>
              <a:rPr lang="en-US" altLang="en-US" sz="1000" dirty="0">
                <a:latin typeface="+mj-lt"/>
              </a:rPr>
              <a:t> return count;</a:t>
            </a:r>
          </a:p>
          <a:p>
            <a:pPr marL="800100" lvl="2" indent="0" eaLnBrk="1" hangingPunct="1">
              <a:spcBef>
                <a:spcPts val="1000"/>
              </a:spcBef>
              <a:spcAft>
                <a:spcPts val="0"/>
              </a:spcAft>
              <a:buNone/>
            </a:pPr>
            <a:r>
              <a:rPr lang="en-US" altLang="en-US" sz="1000" dirty="0">
                <a:latin typeface="+mj-lt"/>
              </a:rPr>
              <a:t> }</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 Cont…</a:t>
            </a:r>
          </a:p>
        </p:txBody>
      </p:sp>
      <p:sp>
        <p:nvSpPr>
          <p:cNvPr id="4" name="Rectangle 1"/>
          <p:cNvSpPr>
            <a:spLocks noGrp="1" noChangeArrowheads="1"/>
          </p:cNvSpPr>
          <p:nvPr>
            <p:ph idx="1"/>
          </p:nvPr>
        </p:nvSpPr>
        <p:spPr bwMode="auto">
          <a:xfrm>
            <a:off x="94020" y="1144433"/>
            <a:ext cx="11811291" cy="364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Consider a method with following signature  public &lt;T </a:t>
            </a:r>
            <a:r>
              <a:rPr lang="en-US" altLang="en-US" sz="1400" dirty="0"/>
              <a:t>extends Number </a:t>
            </a:r>
            <a:r>
              <a:rPr lang="en-US" altLang="en-US" sz="1400" dirty="0">
                <a:latin typeface="+mj-lt"/>
              </a:rPr>
              <a:t>&gt;void test(List&lt;T &gt; all){…}</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 call this method with a list of Integers,Numbers,Doubles etc.</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 here is upper bounded by Number i.e we cant go higher than number we have to stay with number or its child classes we cant go with Object as it is higher than number.</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We cant add anything except null to this list inside this method. Because we don’t know at compile time whether this list will be of Type Number,Integer,Double.so what if we add a Integer to it but at runtime a list of Double type was passed to it.</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Still if you want to be able to add  any type of Number to it we can add a parameter of Type T to the method for example           			</a:t>
            </a:r>
            <a:r>
              <a:rPr lang="en-US" altLang="en-US" sz="1400" dirty="0"/>
              <a:t>public &lt;T extends Number &gt;void test(List&lt;T &gt; all,T obj) { all.add(obj); };</a:t>
            </a: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 </a:t>
            </a:r>
          </a:p>
        </p:txBody>
      </p:sp>
    </p:spTree>
    <p:extLst>
      <p:ext uri="{BB962C8B-B14F-4D97-AF65-F5344CB8AC3E}">
        <p14:creationId xmlns:p14="http://schemas.microsoft.com/office/powerpoint/2010/main" val="352205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a:t>Bounded Type Parameters Cont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 For example, you can assign an Integer to an Object, since Object is one of Integer's supertypes:</a:t>
            </a:r>
          </a:p>
          <a:p>
            <a:pPr lvl="1" eaLnBrk="1" hangingPunct="1">
              <a:spcBef>
                <a:spcPts val="1000"/>
              </a:spcBef>
              <a:spcAft>
                <a:spcPts val="0"/>
              </a:spcAft>
            </a:pPr>
            <a:r>
              <a:rPr lang="en-US" altLang="en-US" sz="1200" dirty="0">
                <a:latin typeface="+mj-lt"/>
              </a:rPr>
              <a:t>Object someObject = new Object(); </a:t>
            </a:r>
          </a:p>
          <a:p>
            <a:pPr lvl="1" eaLnBrk="1" hangingPunct="1">
              <a:spcBef>
                <a:spcPts val="1000"/>
              </a:spcBef>
              <a:spcAft>
                <a:spcPts val="0"/>
              </a:spcAft>
            </a:pPr>
            <a:r>
              <a:rPr lang="en-US" altLang="en-US" sz="1200" dirty="0">
                <a:latin typeface="+mj-lt"/>
              </a:rPr>
              <a:t>Integer </a:t>
            </a:r>
            <a:r>
              <a:rPr lang="en-US" altLang="en-US" sz="1200" dirty="0" err="1">
                <a:latin typeface="+mj-lt"/>
              </a:rPr>
              <a:t>someInteger</a:t>
            </a:r>
            <a:r>
              <a:rPr lang="en-US" altLang="en-US" sz="1200" dirty="0">
                <a:latin typeface="+mj-lt"/>
              </a:rPr>
              <a:t> = new Integer(10); </a:t>
            </a:r>
          </a:p>
          <a:p>
            <a:pPr lvl="1" eaLnBrk="1" hangingPunct="1">
              <a:spcBef>
                <a:spcPts val="1000"/>
              </a:spcBef>
              <a:spcAft>
                <a:spcPts val="0"/>
              </a:spcAft>
            </a:pPr>
            <a:r>
              <a:rPr lang="en-US" altLang="en-US" sz="1200" dirty="0">
                <a:latin typeface="+mj-lt"/>
              </a:rPr>
              <a:t>someObject = </a:t>
            </a:r>
            <a:r>
              <a:rPr lang="en-US" altLang="en-US" sz="1200" dirty="0" err="1">
                <a:latin typeface="+mj-lt"/>
              </a:rPr>
              <a:t>someInteger</a:t>
            </a:r>
            <a:r>
              <a:rPr lang="en-US" altLang="en-US" sz="1200" dirty="0">
                <a:latin typeface="+mj-lt"/>
              </a:rPr>
              <a:t>; // OK </a:t>
            </a:r>
          </a:p>
          <a:p>
            <a:pPr eaLnBrk="1" hangingPunct="1">
              <a:spcBef>
                <a:spcPts val="1000"/>
              </a:spcBef>
              <a:spcAft>
                <a:spcPts val="0"/>
              </a:spcAft>
            </a:pPr>
            <a:r>
              <a:rPr lang="en-US" altLang="en-US" sz="1600" dirty="0">
                <a:latin typeface="+mj-lt"/>
              </a:rPr>
              <a:t>In object-oriented terminology, this is called an "is a" relationship. Since an Integer is a kind of Object, the assignment is allowed. But Integer is also a kind of Number, so the following code is valid as well:</a:t>
            </a:r>
          </a:p>
          <a:p>
            <a:pPr lvl="1" eaLnBrk="1" hangingPunct="1">
              <a:spcBef>
                <a:spcPts val="1000"/>
              </a:spcBef>
              <a:spcAft>
                <a:spcPts val="0"/>
              </a:spcAft>
            </a:pPr>
            <a:r>
              <a:rPr lang="en-US" altLang="en-US" sz="1200" dirty="0">
                <a:latin typeface="+mj-lt"/>
              </a:rPr>
              <a:t>public void </a:t>
            </a:r>
            <a:r>
              <a:rPr lang="en-US" altLang="en-US" sz="1200" dirty="0" err="1">
                <a:latin typeface="+mj-lt"/>
              </a:rPr>
              <a:t>someMethod</a:t>
            </a:r>
            <a:r>
              <a:rPr lang="en-US" altLang="en-US" sz="1200" dirty="0">
                <a:latin typeface="+mj-lt"/>
              </a:rPr>
              <a:t>(Number n) { /* ... */ }</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someMethod</a:t>
            </a:r>
            <a:r>
              <a:rPr lang="en-US" altLang="en-US" sz="1200" dirty="0">
                <a:latin typeface="+mj-lt"/>
              </a:rPr>
              <a:t>(new Double(10.1)); // OK </a:t>
            </a:r>
          </a:p>
          <a:p>
            <a:pPr eaLnBrk="1" hangingPunct="1">
              <a:spcBef>
                <a:spcPts val="1000"/>
              </a:spcBef>
              <a:spcAft>
                <a:spcPts val="0"/>
              </a:spcAft>
            </a:pPr>
            <a:r>
              <a:rPr lang="en-US" altLang="en-US" sz="1600" dirty="0">
                <a:latin typeface="+mj-lt"/>
              </a:rPr>
              <a:t>The same is also true with generics. You can perform a generic type invocation, passing Number as its type argument, and any subsequent invocation of add will be allowed if the argument is compatible with Number:</a:t>
            </a:r>
          </a:p>
          <a:p>
            <a:pPr lvl="1" eaLnBrk="1" hangingPunct="1">
              <a:spcBef>
                <a:spcPts val="1000"/>
              </a:spcBef>
              <a:spcAft>
                <a:spcPts val="0"/>
              </a:spcAft>
            </a:pPr>
            <a:r>
              <a:rPr lang="en-US" altLang="en-US" sz="1200" dirty="0">
                <a:latin typeface="+mj-lt"/>
              </a:rPr>
              <a:t>Box&lt;Number&gt; box = new Box&lt;Number&gt;(); </a:t>
            </a:r>
          </a:p>
          <a:p>
            <a:pPr lvl="1" eaLnBrk="1" hangingPunct="1">
              <a:spcBef>
                <a:spcPts val="1000"/>
              </a:spcBef>
              <a:spcAft>
                <a:spcPts val="0"/>
              </a:spcAft>
            </a:pPr>
            <a:r>
              <a:rPr lang="en-US" altLang="en-US" sz="1200" dirty="0" err="1">
                <a:latin typeface="+mj-lt"/>
              </a:rPr>
              <a:t>box.add</a:t>
            </a:r>
            <a:r>
              <a:rPr lang="en-US" altLang="en-US" sz="1200" dirty="0">
                <a:latin typeface="+mj-lt"/>
              </a:rPr>
              <a:t>(new Integer(10)); // OK</a:t>
            </a:r>
          </a:p>
          <a:p>
            <a:pPr lvl="1" eaLnBrk="1" hangingPunct="1">
              <a:spcBef>
                <a:spcPts val="1000"/>
              </a:spcBef>
              <a:spcAft>
                <a:spcPts val="0"/>
              </a:spcAft>
            </a:pPr>
            <a:r>
              <a:rPr lang="en-US" altLang="en-US" sz="1200" dirty="0">
                <a:latin typeface="+mj-lt"/>
              </a:rPr>
              <a:t> </a:t>
            </a:r>
            <a:r>
              <a:rPr lang="en-US" altLang="en-US" sz="1200" dirty="0" err="1">
                <a:latin typeface="+mj-lt"/>
              </a:rPr>
              <a:t>box.add</a:t>
            </a:r>
            <a:r>
              <a:rPr lang="en-US" altLang="en-US" sz="1200" dirty="0">
                <a:latin typeface="+mj-lt"/>
              </a:rPr>
              <a:t>(new Double(10.1)); // OK</a:t>
            </a:r>
          </a:p>
        </p:txBody>
      </p:sp>
      <p:pic>
        <p:nvPicPr>
          <p:cNvPr id="3" name="Picture 2"/>
          <p:cNvPicPr>
            <a:picLocks noChangeAspect="1"/>
          </p:cNvPicPr>
          <p:nvPr/>
        </p:nvPicPr>
        <p:blipFill>
          <a:blip r:embed="rId3"/>
          <a:stretch>
            <a:fillRect/>
          </a:stretch>
        </p:blipFill>
        <p:spPr>
          <a:xfrm>
            <a:off x="8103144" y="4791039"/>
            <a:ext cx="2827265" cy="1836579"/>
          </a:xfrm>
          <a:prstGeom prst="rect">
            <a:avLst/>
          </a:prstGeom>
        </p:spPr>
      </p:pic>
    </p:spTree>
    <p:extLst>
      <p:ext uri="{BB962C8B-B14F-4D97-AF65-F5344CB8AC3E}">
        <p14:creationId xmlns:p14="http://schemas.microsoft.com/office/powerpoint/2010/main" val="158634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462816"/>
            <a:ext cx="10684357" cy="900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accept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By looking at its signature, you can see that it accepts a single argument whose type is Box&lt;Number&gt;. But what does that mean</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Are you allowed to pass in Box&lt;Integer&gt; or Box&lt;Double&gt;, as you might expect</a:t>
            </a:r>
            <a:r>
              <a:rPr lang="en-US" altLang="en-US" sz="1400" dirty="0">
                <a:latin typeface="Times New Roman" panose="02020603050405020304" pitchFamily="18" charset="0"/>
                <a:cs typeface="Times New Roman" panose="02020603050405020304" pitchFamily="18" charset="0"/>
              </a:rPr>
              <a:t>?</a:t>
            </a:r>
            <a:r>
              <a:rPr lang="en-US" altLang="en-US" sz="1400" dirty="0">
                <a:latin typeface="+mj-lt"/>
              </a:rPr>
              <a:t> 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3"/>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p>
          <a:p>
            <a:pPr marL="857250" lvl="2" indent="0" eaLnBrk="1" hangingPunct="1">
              <a:spcBef>
                <a:spcPts val="1000"/>
              </a:spcBef>
              <a:spcAft>
                <a:spcPts val="0"/>
              </a:spcAft>
              <a:buNone/>
            </a:pPr>
            <a:r>
              <a:rPr lang="en-US" altLang="en-US" sz="1000" dirty="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3"/>
          <a:stretch>
            <a:fillRect/>
          </a:stretch>
        </p:blipFill>
        <p:spPr>
          <a:xfrm>
            <a:off x="8720283" y="2422318"/>
            <a:ext cx="2221525" cy="1770119"/>
          </a:xfrm>
          <a:prstGeom prst="rect">
            <a:avLst/>
          </a:prstGeom>
        </p:spPr>
      </p:pic>
      <p:pic>
        <p:nvPicPr>
          <p:cNvPr id="8" name="Picture 7"/>
          <p:cNvPicPr>
            <a:picLocks noChangeAspect="1"/>
          </p:cNvPicPr>
          <p:nvPr/>
        </p:nvPicPr>
        <p:blipFill>
          <a:blip r:embed="rId4"/>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7" y="101517"/>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029468"/>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p>
          <a:p>
            <a:r>
              <a:rPr lang="en-IN" sz="1400" dirty="0"/>
              <a:t> 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p>
          <a:p>
            <a:pPr lvl="1"/>
            <a:r>
              <a:rPr lang="en-IN" sz="1200" dirty="0"/>
              <a:t>static &lt;T&gt; T pick(T a1, T a2) { return a2; }</a:t>
            </a:r>
          </a:p>
          <a:p>
            <a:pPr lvl="1"/>
            <a:r>
              <a:rPr lang="en-IN" sz="1200" dirty="0"/>
              <a:t>Serializable s = pick("d", new ArrayList&lt;String&gt;());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The methods effectively have the same code, but I still have to make multiple methods because of different parameter types.</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p>
          <a:p>
            <a:endParaRPr lang="en-IN" sz="1400" dirty="0"/>
          </a:p>
          <a:p>
            <a:pPr lvl="0" fontAlgn="base"/>
            <a:r>
              <a:rPr lang="en-US" altLang="en-US" sz="1400" dirty="0"/>
              <a:t>The following is the output from this example:</a:t>
            </a:r>
          </a:p>
          <a:p>
            <a:pPr lvl="1" fontAlgn="base"/>
            <a:r>
              <a:rPr lang="en-US" altLang="en-US" sz="1200" dirty="0"/>
              <a:t>Box #0 contains [10]</a:t>
            </a:r>
          </a:p>
          <a:p>
            <a:pPr lvl="1" fontAlgn="base"/>
            <a:r>
              <a:rPr lang="en-US" altLang="en-US" sz="1200" dirty="0"/>
              <a:t> Box #1 contains [20] </a:t>
            </a:r>
          </a:p>
          <a:p>
            <a:pPr lvl="1" fontAlgn="base"/>
            <a:r>
              <a:rPr lang="en-US" altLang="en-US" sz="1200" dirty="0"/>
              <a:t>Box #2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p>
          <a:p>
            <a:endParaRPr lang="en-US" altLang="en-US" sz="1400" dirty="0"/>
          </a:p>
          <a:p>
            <a:endParaRPr lang="en-US" altLang="en-US" sz="1400" dirty="0"/>
          </a:p>
          <a:p>
            <a:r>
              <a:rPr lang="en-IN" b="1" u="sng" dirty="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type parameter with something called a  type witness as follows: </a:t>
            </a:r>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a:t>A Java compiler automatically infers (from the method's arguments) that the type parameter </a:t>
            </a:r>
          </a:p>
          <a:p>
            <a:pPr marL="0" indent="0">
              <a:buNone/>
            </a:pPr>
            <a:r>
              <a:rPr lang="en-US" altLang="en-US" sz="1400" dirty="0"/>
              <a:t>        is Integer:</a:t>
            </a:r>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3"/>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794035"/>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a:t>:</a:t>
            </a:r>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a:t> 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Target Types</a:t>
            </a:r>
            <a:endParaRPr lang="en-GB" dirty="0"/>
          </a:p>
        </p:txBody>
      </p:sp>
      <p:sp>
        <p:nvSpPr>
          <p:cNvPr id="3" name="Content Placeholder 2"/>
          <p:cNvSpPr>
            <a:spLocks noGrp="1"/>
          </p:cNvSpPr>
          <p:nvPr>
            <p:ph idx="1"/>
          </p:nvPr>
        </p:nvSpPr>
        <p:spPr>
          <a:xfrm>
            <a:off x="280576" y="462041"/>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p>
          <a:p>
            <a:pPr lvl="1"/>
            <a:r>
              <a:rPr lang="en-IN" dirty="0"/>
              <a:t>static &lt;T&gt; List&lt;T&gt; </a:t>
            </a:r>
            <a:r>
              <a:rPr lang="en-IN" dirty="0" err="1"/>
              <a:t>emptyList</a:t>
            </a:r>
            <a:r>
              <a:rPr lang="en-IN" dirty="0"/>
              <a:t>();</a:t>
            </a:r>
          </a:p>
          <a:p>
            <a:r>
              <a:rPr lang="en-IN" dirty="0"/>
              <a:t>Consider the following assignment statement:</a:t>
            </a:r>
          </a:p>
          <a:p>
            <a:pPr lvl="1"/>
            <a:r>
              <a:rPr lang="en-IN" dirty="0"/>
              <a:t>List&lt;String&gt;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a:t>In generic code, the question mark (</a:t>
            </a:r>
            <a:r>
              <a:rPr lang="en-IN" dirty="0">
                <a:latin typeface="Verdana" panose="020B0604030504040204" pitchFamily="34" charset="0"/>
                <a:ea typeface="Verdana" panose="020B0604030504040204" pitchFamily="34" charset="0"/>
              </a:rPr>
              <a:t>?</a:t>
            </a:r>
            <a:r>
              <a:rPr lang="en-IN" dirty="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a:t>supertype</a:t>
            </a:r>
            <a:r>
              <a:rPr lang="en-IN" dirty="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a:latin typeface="Verdana" panose="020B0604030504040204" pitchFamily="34" charset="0"/>
                <a:ea typeface="Verdana" panose="020B0604030504040204" pitchFamily="34" charset="0"/>
              </a:rPr>
              <a:t>?</a:t>
            </a:r>
            <a:r>
              <a:rPr lang="en-IN" dirty="0"/>
              <a:t> As type argument in the method parameter for example:</a:t>
            </a:r>
          </a:p>
          <a:p>
            <a:pPr lvl="1">
              <a:lnSpc>
                <a:spcPct val="150000"/>
              </a:lnSpc>
              <a:buFont typeface="Wingdings" panose="05000000000000000000" pitchFamily="2" charset="2"/>
              <a:buChar char="Ø"/>
            </a:pPr>
            <a:r>
              <a:rPr lang="en-IN" sz="2000" dirty="0"/>
              <a:t>Void m1(ArrayList&lt;</a:t>
            </a:r>
            <a:r>
              <a:rPr lang="en-IN" sz="2000" dirty="0">
                <a:latin typeface="Verdana" panose="020B0604030504040204" pitchFamily="34" charset="0"/>
                <a:ea typeface="Verdana" panose="020B0604030504040204" pitchFamily="34" charset="0"/>
              </a:rPr>
              <a:t>?</a:t>
            </a:r>
            <a:r>
              <a:rPr lang="en-IN" sz="2000" dirty="0"/>
              <a:t>&gt; 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a:latin typeface="Verdana" panose="020B0604030504040204" pitchFamily="34" charset="0"/>
                <a:ea typeface="Verdana" panose="020B0604030504040204" pitchFamily="34" charset="0"/>
              </a:rPr>
              <a:t>?</a:t>
            </a:r>
            <a:r>
              <a:rPr lang="en-IN" dirty="0"/>
              <a:t>'), 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List&lt;</a:t>
            </a:r>
            <a:r>
              <a:rPr lang="en-IN" dirty="0">
                <a:latin typeface="Times New Roman" panose="02020603050405020304" pitchFamily="18" charset="0"/>
                <a:cs typeface="Times New Roman" panose="02020603050405020304" pitchFamily="18" charset="0"/>
              </a:rPr>
              <a:t>?</a:t>
            </a:r>
            <a:r>
              <a:rPr lang="en-IN" dirty="0"/>
              <a:t> extends Number&gt;. The term List&lt;Number&gt; is more restrictive than List&lt;</a:t>
            </a:r>
            <a:r>
              <a:rPr lang="en-IN" dirty="0">
                <a:latin typeface="Times New Roman" panose="02020603050405020304" pitchFamily="18" charset="0"/>
                <a:cs typeface="Times New Roman" panose="02020603050405020304" pitchFamily="18" charset="0"/>
              </a:rPr>
              <a:t>?</a:t>
            </a:r>
            <a:r>
              <a:rPr lang="en-IN" dirty="0"/>
              <a:t> 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process(List&lt;</a:t>
            </a:r>
            <a:r>
              <a:rPr lang="en-IN" dirty="0">
                <a:latin typeface="Verdana" panose="020B0604030504040204" pitchFamily="34" charset="0"/>
                <a:ea typeface="Verdana" panose="020B0604030504040204" pitchFamily="34" charset="0"/>
              </a:rPr>
              <a:t>?</a:t>
            </a:r>
            <a:r>
              <a:rPr lang="en-IN" dirty="0"/>
              <a:t> extends Foo&gt; list) { /* ... */ }</a:t>
            </a:r>
          </a:p>
          <a:p>
            <a:r>
              <a:rPr lang="en-IN" dirty="0"/>
              <a:t>The upper bounded wildcard, &lt;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process(List&lt;</a:t>
            </a:r>
            <a:r>
              <a:rPr lang="en-IN" sz="2000" dirty="0">
                <a:latin typeface="Verdana" panose="020B0604030504040204" pitchFamily="34" charset="0"/>
                <a:ea typeface="Verdana" panose="020B0604030504040204" pitchFamily="34" charset="0"/>
              </a:rPr>
              <a:t>?</a:t>
            </a:r>
            <a:r>
              <a:rPr lang="en-IN" dirty="0"/>
              <a:t> 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p>
        </p:txBody>
      </p:sp>
    </p:spTree>
    <p:extLst>
      <p:ext uri="{BB962C8B-B14F-4D97-AF65-F5344CB8AC3E}">
        <p14:creationId xmlns:p14="http://schemas.microsoft.com/office/powerpoint/2010/main" val="1543704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a:t>The </a:t>
            </a:r>
            <a:r>
              <a:rPr lang="en-IN" dirty="0" err="1"/>
              <a:t>sumOfList</a:t>
            </a:r>
            <a:r>
              <a:rPr lang="en-IN" dirty="0"/>
              <a:t> method returns the sum of the numbers in a list:</a:t>
            </a:r>
          </a:p>
          <a:p>
            <a:pPr lvl="1"/>
            <a:r>
              <a:rPr lang="en-IN" dirty="0"/>
              <a:t>public static double </a:t>
            </a:r>
            <a:r>
              <a:rPr lang="en-IN" dirty="0" err="1"/>
              <a:t>sumOfList</a:t>
            </a:r>
            <a:r>
              <a:rPr lang="en-IN" dirty="0"/>
              <a:t>(List&lt;</a:t>
            </a:r>
            <a:r>
              <a:rPr lang="en-IN" dirty="0">
                <a:latin typeface="Times New Roman" panose="02020603050405020304" pitchFamily="18" charset="0"/>
                <a:cs typeface="Times New Roman" panose="02020603050405020304" pitchFamily="18" charset="0"/>
              </a:rPr>
              <a:t>?</a:t>
            </a:r>
            <a:r>
              <a:rPr lang="en-IN" dirty="0"/>
              <a:t> 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a:t>Consider a method with following signature  public </a:t>
            </a:r>
            <a:r>
              <a:rPr lang="en-US" altLang="en-US" dirty="0" smtClean="0"/>
              <a:t>void </a:t>
            </a:r>
            <a:r>
              <a:rPr lang="en-US" altLang="en-US" dirty="0"/>
              <a:t>test(List</a:t>
            </a:r>
            <a:r>
              <a:rPr lang="en-US" altLang="en-US" dirty="0" smtClean="0"/>
              <a:t>&lt;</a:t>
            </a:r>
            <a:r>
              <a:rPr lang="en-US" altLang="en-US" dirty="0" smtClean="0">
                <a:latin typeface="Verdana" panose="020B0604030504040204" pitchFamily="34" charset="0"/>
                <a:ea typeface="Verdana" panose="020B0604030504040204" pitchFamily="34" charset="0"/>
              </a:rPr>
              <a:t>?</a:t>
            </a:r>
            <a:r>
              <a:rPr lang="en-US" altLang="en-US" dirty="0" smtClean="0"/>
              <a:t> extends Number </a:t>
            </a:r>
            <a:r>
              <a:rPr lang="en-US" altLang="en-US" dirty="0"/>
              <a:t>&gt; all){…}</a:t>
            </a:r>
          </a:p>
          <a:p>
            <a:pPr marL="285750" indent="-285750">
              <a:lnSpc>
                <a:spcPct val="150000"/>
              </a:lnSpc>
              <a:buFont typeface="Wingdings" panose="05000000000000000000" pitchFamily="2" charset="2"/>
              <a:buChar char="Ø"/>
            </a:pPr>
            <a:r>
              <a:rPr lang="en-US" altLang="en-US" dirty="0"/>
              <a:t>We can call this method with a list of </a:t>
            </a:r>
            <a:r>
              <a:rPr lang="en-US" altLang="en-US" dirty="0" err="1"/>
              <a:t>Integers,Numbers,Doubles</a:t>
            </a:r>
            <a:r>
              <a:rPr lang="en-US" altLang="en-US" dirty="0"/>
              <a:t> etc.</a:t>
            </a:r>
          </a:p>
          <a:p>
            <a:pPr marL="285750" indent="-285750">
              <a:lnSpc>
                <a:spcPct val="150000"/>
              </a:lnSpc>
              <a:buFont typeface="Wingdings" panose="05000000000000000000" pitchFamily="2" charset="2"/>
              <a:buChar char="Ø"/>
            </a:pPr>
            <a:r>
              <a:rPr lang="en-US" altLang="en-US" dirty="0" smtClean="0">
                <a:latin typeface="Verdana" panose="020B0604030504040204" pitchFamily="34" charset="0"/>
                <a:ea typeface="Verdana" panose="020B0604030504040204" pitchFamily="34" charset="0"/>
              </a:rPr>
              <a:t>?</a:t>
            </a:r>
            <a:r>
              <a:rPr lang="en-US" altLang="en-US" dirty="0" smtClean="0"/>
              <a:t> </a:t>
            </a:r>
            <a:r>
              <a:rPr lang="en-US" altLang="en-US" dirty="0"/>
              <a:t>here is upper bounded by Number </a:t>
            </a:r>
            <a:r>
              <a:rPr lang="en-US" altLang="en-US" dirty="0" err="1"/>
              <a:t>i.e</a:t>
            </a:r>
            <a:r>
              <a:rPr lang="en-US" altLang="en-US" dirty="0"/>
              <a:t> we cant go higher than number we have to stay with number or its child classes we cant go with Object as it is higher than number.</a:t>
            </a:r>
          </a:p>
          <a:p>
            <a:pPr marL="285750" indent="-285750">
              <a:lnSpc>
                <a:spcPct val="150000"/>
              </a:lnSpc>
              <a:buFont typeface="Wingdings" panose="05000000000000000000" pitchFamily="2" charset="2"/>
              <a:buChar char="Ø"/>
            </a:pPr>
            <a:r>
              <a:rPr lang="en-US" altLang="en-US" dirty="0"/>
              <a:t>We cant add anything except null to this list inside this method. Because we don’t know at compile time whether this list will be of Type </a:t>
            </a:r>
            <a:r>
              <a:rPr lang="en-US" altLang="en-US" dirty="0" err="1"/>
              <a:t>Number,Integer,Double.so</a:t>
            </a:r>
            <a:r>
              <a:rPr lang="en-US" altLang="en-US" dirty="0"/>
              <a:t> what if we add a Integer to it but at runtime a list of Double type was passed to it</a:t>
            </a:r>
            <a:r>
              <a:rPr lang="en-US" altLang="en-US" dirty="0" smtClean="0"/>
              <a:t>.</a:t>
            </a:r>
            <a:endParaRPr lang="en-US" altLang="en-US" dirty="0"/>
          </a:p>
        </p:txBody>
      </p:sp>
    </p:spTree>
    <p:extLst>
      <p:ext uri="{BB962C8B-B14F-4D97-AF65-F5344CB8AC3E}">
        <p14:creationId xmlns:p14="http://schemas.microsoft.com/office/powerpoint/2010/main" val="342993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185300"/>
            <a:ext cx="9404723" cy="496188"/>
          </a:xfrm>
        </p:spPr>
        <p:txBody>
          <a:bodyPr/>
          <a:lstStyle/>
          <a:p>
            <a:r>
              <a:rPr lang="en-US" sz="2000" dirty="0"/>
              <a:t>Upper Bounded Wildcards </a:t>
            </a:r>
            <a:r>
              <a:rPr lang="en-US" sz="2000" dirty="0" err="1"/>
              <a:t>Cont</a:t>
            </a:r>
            <a:r>
              <a:rPr lang="en-US" sz="2000" dirty="0"/>
              <a:t>…</a:t>
            </a:r>
            <a:endParaRPr lang="en-GB" sz="2000" dirty="0"/>
          </a:p>
        </p:txBody>
      </p:sp>
      <p:sp>
        <p:nvSpPr>
          <p:cNvPr id="3" name="Content Placeholder 2"/>
          <p:cNvSpPr>
            <a:spLocks noGrp="1"/>
          </p:cNvSpPr>
          <p:nvPr>
            <p:ph idx="1"/>
          </p:nvPr>
        </p:nvSpPr>
        <p:spPr>
          <a:xfrm>
            <a:off x="258793" y="681488"/>
            <a:ext cx="10636369" cy="5566912"/>
          </a:xfrm>
        </p:spPr>
        <p:txBody>
          <a:bodyPr>
            <a:normAutofit/>
          </a:bodyPr>
          <a:lstStyle/>
          <a:p>
            <a:pPr marL="285750" indent="-285750">
              <a:lnSpc>
                <a:spcPct val="150000"/>
              </a:lnSpc>
              <a:buFont typeface="Wingdings" panose="05000000000000000000" pitchFamily="2" charset="2"/>
              <a:buChar char="Ø"/>
            </a:pPr>
            <a:r>
              <a:rPr lang="en-US" altLang="en-US" dirty="0" smtClean="0"/>
              <a:t>Difference between </a:t>
            </a:r>
            <a:r>
              <a:rPr lang="en-GB" dirty="0"/>
              <a:t>&lt;</a:t>
            </a:r>
            <a:r>
              <a:rPr lang="en-GB" dirty="0">
                <a:latin typeface="Verdana" panose="020B0604030504040204" pitchFamily="34" charset="0"/>
                <a:ea typeface="Verdana" panose="020B0604030504040204" pitchFamily="34" charset="0"/>
              </a:rPr>
              <a:t>?</a:t>
            </a:r>
            <a:r>
              <a:rPr lang="en-GB" dirty="0"/>
              <a:t> extends Number&gt; vs &lt;T extends Number</a:t>
            </a:r>
            <a:r>
              <a:rPr lang="en-GB" dirty="0" smtClean="0"/>
              <a:t>&gt;</a:t>
            </a:r>
          </a:p>
          <a:p>
            <a:pPr marL="285750" indent="-285750">
              <a:lnSpc>
                <a:spcPct val="150000"/>
              </a:lnSpc>
              <a:buFont typeface="Wingdings" panose="05000000000000000000" pitchFamily="2" charset="2"/>
              <a:buChar char="Ø"/>
            </a:pPr>
            <a:r>
              <a:rPr lang="en-US" altLang="en-US" dirty="0"/>
              <a:t>The reason for declaring a T is so that you can refer to it again, thus binding two parameter types, or a return type together. </a:t>
            </a:r>
          </a:p>
          <a:p>
            <a:pPr marL="285750" indent="-285750">
              <a:lnSpc>
                <a:spcPct val="150000"/>
              </a:lnSpc>
              <a:buFont typeface="Wingdings" panose="05000000000000000000" pitchFamily="2" charset="2"/>
              <a:buChar char="Ø"/>
            </a:pPr>
            <a:endParaRPr lang="en-GB" b="1" dirty="0"/>
          </a:p>
          <a:p>
            <a:pPr marL="285750" indent="-285750">
              <a:lnSpc>
                <a:spcPct val="150000"/>
              </a:lnSpc>
              <a:buFont typeface="Wingdings" panose="05000000000000000000" pitchFamily="2" charset="2"/>
              <a:buChar char="Ø"/>
            </a:pPr>
            <a:endParaRPr lang="en-US" altLang="en-US" dirty="0"/>
          </a:p>
        </p:txBody>
      </p:sp>
      <p:pic>
        <p:nvPicPr>
          <p:cNvPr id="4" name="Picture 3"/>
          <p:cNvPicPr>
            <a:picLocks noChangeAspect="1"/>
          </p:cNvPicPr>
          <p:nvPr/>
        </p:nvPicPr>
        <p:blipFill>
          <a:blip r:embed="rId2"/>
          <a:stretch>
            <a:fillRect/>
          </a:stretch>
        </p:blipFill>
        <p:spPr>
          <a:xfrm>
            <a:off x="7494900" y="2359727"/>
            <a:ext cx="3268608" cy="2210434"/>
          </a:xfrm>
          <a:prstGeom prst="rect">
            <a:avLst/>
          </a:prstGeom>
        </p:spPr>
      </p:pic>
      <p:pic>
        <p:nvPicPr>
          <p:cNvPr id="6" name="Picture 5"/>
          <p:cNvPicPr>
            <a:picLocks noChangeAspect="1"/>
          </p:cNvPicPr>
          <p:nvPr/>
        </p:nvPicPr>
        <p:blipFill>
          <a:blip r:embed="rId3"/>
          <a:stretch>
            <a:fillRect/>
          </a:stretch>
        </p:blipFill>
        <p:spPr>
          <a:xfrm>
            <a:off x="837353" y="2309038"/>
            <a:ext cx="6078987" cy="2618070"/>
          </a:xfrm>
          <a:prstGeom prst="rect">
            <a:avLst/>
          </a:prstGeom>
        </p:spPr>
      </p:pic>
      <p:pic>
        <p:nvPicPr>
          <p:cNvPr id="7" name="Picture 6"/>
          <p:cNvPicPr>
            <a:picLocks noChangeAspect="1"/>
          </p:cNvPicPr>
          <p:nvPr/>
        </p:nvPicPr>
        <p:blipFill>
          <a:blip r:embed="rId4"/>
          <a:stretch>
            <a:fillRect/>
          </a:stretch>
        </p:blipFill>
        <p:spPr>
          <a:xfrm>
            <a:off x="982303" y="5042517"/>
            <a:ext cx="9528858" cy="1657905"/>
          </a:xfrm>
          <a:prstGeom prst="rect">
            <a:avLst/>
          </a:prstGeom>
        </p:spPr>
      </p:pic>
    </p:spTree>
    <p:extLst>
      <p:ext uri="{BB962C8B-B14F-4D97-AF65-F5344CB8AC3E}">
        <p14:creationId xmlns:p14="http://schemas.microsoft.com/office/powerpoint/2010/main" val="1248084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This is called a list of unknown type. There are two scenarios where an unbounded wildcard is a useful approach:</a:t>
            </a:r>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a:t>:</a:t>
            </a:r>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List&lt;</a:t>
            </a:r>
            <a:r>
              <a:rPr lang="en-IN" sz="1200" dirty="0">
                <a:latin typeface="Verdana" panose="020B0604030504040204" pitchFamily="34" charset="0"/>
                <a:ea typeface="Verdana" panose="020B0604030504040204" pitchFamily="34" charset="0"/>
              </a:rPr>
              <a:t>?&gt;</a:t>
            </a:r>
            <a:r>
              <a:rPr lang="en-IN" sz="1200" dirty="0"/>
              <a:t>:</a:t>
            </a:r>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p>
          <a:p>
            <a:r>
              <a:rPr lang="en-IN" sz="1200" dirty="0"/>
              <a:t>List&lt;Integer&gt; li = </a:t>
            </a:r>
            <a:r>
              <a:rPr lang="en-IN" sz="1200" dirty="0" err="1"/>
              <a:t>Arrays.asList</a:t>
            </a:r>
            <a:r>
              <a:rPr lang="en-IN" sz="1200" dirty="0"/>
              <a:t>(1, 2, 3); </a:t>
            </a:r>
            <a:r>
              <a:rPr lang="en-IN" sz="1200" dirty="0" err="1"/>
              <a:t>printList</a:t>
            </a:r>
            <a:r>
              <a:rPr lang="en-IN" sz="1200" dirty="0"/>
              <a:t>(li);</a:t>
            </a:r>
          </a:p>
          <a:p>
            <a:r>
              <a:rPr lang="en-IN" sz="1200" dirty="0"/>
              <a:t>List&lt;String&gt;  ls = </a:t>
            </a:r>
            <a:r>
              <a:rPr lang="en-IN" sz="1200" dirty="0" err="1"/>
              <a:t>Arrays.asList</a:t>
            </a:r>
            <a:r>
              <a:rPr lang="en-IN" sz="1200" dirty="0"/>
              <a:t>("one", "two", "three");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Consider the code above. Store class offers the capability to store any type of data in item as it is of Object Type which is parent of every class in java.</a:t>
            </a:r>
          </a:p>
          <a:p>
            <a:pPr marL="285750" indent="-285750">
              <a:buFont typeface="Wingdings" panose="05000000000000000000" pitchFamily="2" charset="2"/>
              <a:buChar char="Ø"/>
            </a:pPr>
            <a:r>
              <a:rPr lang="en-IN" dirty="0"/>
              <a:t>Although we need to cast item back to the type we want whenever we retrieve it.</a:t>
            </a:r>
          </a:p>
          <a:p>
            <a:pPr marL="285750" indent="-285750">
              <a:buFont typeface="Wingdings" panose="05000000000000000000" pitchFamily="2" charset="2"/>
              <a:buChar char="Ø"/>
            </a:pPr>
            <a:r>
              <a:rPr lang="en-IN" dirty="0"/>
              <a:t>Secondly this is an unchecked cast and can result in </a:t>
            </a:r>
            <a:r>
              <a:rPr lang="en-IN" dirty="0" err="1"/>
              <a:t>ClassCastException</a:t>
            </a:r>
            <a:r>
              <a:rPr lang="en-IN" dirty="0"/>
              <a:t> which is a runtime Exception so cannot be detected at compile time.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a:t>Unbounded </a:t>
            </a:r>
            <a:r>
              <a:rPr lang="en-US" sz="2400" dirty="0" err="1"/>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It's 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List&lt;</a:t>
            </a:r>
            <a:r>
              <a:rPr lang="en-IN" sz="1200" dirty="0">
                <a:latin typeface="Verdana" panose="020B0604030504040204" pitchFamily="34" charset="0"/>
                <a:ea typeface="Verdana" panose="020B0604030504040204" pitchFamily="34" charset="0"/>
              </a:rPr>
              <a:t>?</a:t>
            </a:r>
            <a:r>
              <a:rPr lang="en-IN" sz="1200" dirty="0"/>
              <a:t>&gt;.</a:t>
            </a:r>
          </a:p>
          <a:p>
            <a:pPr marL="285750" indent="-285750">
              <a:lnSpc>
                <a:spcPct val="150000"/>
              </a:lnSpc>
              <a:buFont typeface="Wingdings" panose="05000000000000000000" pitchFamily="2" charset="2"/>
              <a:buChar char="Ø"/>
            </a:pPr>
            <a:r>
              <a:rPr lang="en-IN" sz="1200" dirty="0"/>
              <a:t>Consider the following example</a:t>
            </a:r>
          </a:p>
          <a:p>
            <a:pPr marL="685800" lvl="1">
              <a:lnSpc>
                <a:spcPct val="150000"/>
              </a:lnSpc>
              <a:buFont typeface="Wingdings" panose="05000000000000000000" pitchFamily="2" charset="2"/>
              <a:buChar char="Ø"/>
            </a:pPr>
            <a:r>
              <a:rPr lang="en-IN" sz="1000" dirty="0"/>
              <a:t>Void m1(ArrayList&lt;</a:t>
            </a:r>
            <a:r>
              <a:rPr lang="en-IN" sz="1000" dirty="0">
                <a:latin typeface="Verdana" panose="020B0604030504040204" pitchFamily="34" charset="0"/>
                <a:ea typeface="Verdana" panose="020B0604030504040204" pitchFamily="34" charset="0"/>
              </a:rPr>
              <a:t>?</a:t>
            </a:r>
            <a:r>
              <a:rPr lang="en-IN" sz="1000" dirty="0"/>
              <a:t>&gt; al) </a:t>
            </a:r>
          </a:p>
          <a:p>
            <a:pPr marL="285750">
              <a:lnSpc>
                <a:spcPct val="150000"/>
              </a:lnSpc>
              <a:buFont typeface="Wingdings" panose="05000000000000000000" pitchFamily="2" charset="2"/>
              <a:buChar char="Ø"/>
            </a:pPr>
            <a:r>
              <a:rPr lang="en-IN" sz="1200" dirty="0"/>
              <a:t>We cant add anything to this </a:t>
            </a:r>
            <a:r>
              <a:rPr lang="en-IN" sz="1200" dirty="0" err="1"/>
              <a:t>arraylist</a:t>
            </a:r>
            <a:r>
              <a:rPr lang="en-IN" sz="1200" dirty="0"/>
              <a:t> inside the m1() method except null as we don’t know its type exactly. null is allowed as null can be assigned to any type. Although 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a:t>Consider following example</a:t>
            </a:r>
          </a:p>
          <a:p>
            <a:pPr marL="685800" lvl="1">
              <a:lnSpc>
                <a:spcPct val="150000"/>
              </a:lnSpc>
              <a:buFont typeface="Wingdings" panose="05000000000000000000" pitchFamily="2" charset="2"/>
              <a:buChar char="Ø"/>
            </a:pPr>
            <a:r>
              <a:rPr lang="en-IN" sz="1000" dirty="0"/>
              <a:t>Void m1(ArrayList&lt;</a:t>
            </a:r>
            <a:r>
              <a:rPr lang="en-IN" sz="800" dirty="0">
                <a:latin typeface="Verdana" panose="020B0604030504040204" pitchFamily="34" charset="0"/>
                <a:ea typeface="Verdana" panose="020B0604030504040204" pitchFamily="34" charset="0"/>
              </a:rPr>
              <a:t>?</a:t>
            </a:r>
            <a:r>
              <a:rPr lang="en-IN" sz="1000" dirty="0"/>
              <a:t> extends Student&gt; al) </a:t>
            </a:r>
          </a:p>
          <a:p>
            <a:pPr marL="285750">
              <a:lnSpc>
                <a:spcPct val="150000"/>
              </a:lnSpc>
              <a:buFont typeface="Wingdings" panose="05000000000000000000" pitchFamily="2" charset="2"/>
              <a:buChar char="Ø"/>
            </a:pPr>
            <a:r>
              <a:rPr lang="en-IN" sz="1200" dirty="0"/>
              <a:t>This 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classes , </a:t>
            </a:r>
          </a:p>
          <a:p>
            <a:pPr marL="285750">
              <a:lnSpc>
                <a:spcPct val="150000"/>
              </a:lnSpc>
              <a:buFont typeface="Wingdings" panose="05000000000000000000" pitchFamily="2" charset="2"/>
              <a:buChar char="Ø"/>
            </a:pPr>
            <a:r>
              <a:rPr lang="en-IN" sz="1200" dirty="0"/>
              <a:t>We ant add anything to this list inside the method except null as we are not sure which child class or which implementation we are getting .</a:t>
            </a:r>
          </a:p>
          <a:p>
            <a:pPr marL="285750">
              <a:lnSpc>
                <a:spcPct val="150000"/>
              </a:lnSpc>
              <a:buFont typeface="Wingdings" panose="05000000000000000000" pitchFamily="2" charset="2"/>
              <a:buChar char="Ø"/>
            </a:pPr>
            <a:r>
              <a:rPr lang="en-IN" sz="1200" dirty="0"/>
              <a:t>This 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a:t>An 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a:t>You 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a:t>
            </a:r>
            <a:r>
              <a:rPr lang="en-IN" dirty="0">
                <a:latin typeface="Times New Roman" panose="02020603050405020304" pitchFamily="18" charset="0"/>
                <a:cs typeface="Times New Roman" panose="02020603050405020304" pitchFamily="18" charset="0"/>
              </a:rPr>
              <a:t>?</a:t>
            </a:r>
            <a:r>
              <a:rPr lang="en-IN" dirty="0"/>
              <a: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a:t>Lower Bounded Wildcards </a:t>
            </a:r>
            <a:r>
              <a:rPr lang="en-US" sz="2400" dirty="0" err="1"/>
              <a:t>Cont</a:t>
            </a:r>
            <a:r>
              <a:rPr lang="en-US" sz="2400" dirty="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m1(ArrayList&lt;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ArrayList of either Student Type or super </a:t>
            </a:r>
            <a:r>
              <a:rPr lang="en-IN" sz="1400" dirty="0" smtClean="0"/>
              <a:t>interface </a:t>
            </a:r>
            <a:r>
              <a:rPr lang="en-IN" sz="1400" dirty="0"/>
              <a:t>of </a:t>
            </a:r>
            <a:r>
              <a:rPr lang="en-IN" sz="1400" dirty="0" smtClean="0"/>
              <a:t> Student</a:t>
            </a:r>
            <a:r>
              <a:rPr lang="en-IN" sz="1400" dirty="0"/>
              <a:t> </a:t>
            </a:r>
            <a:r>
              <a:rPr lang="en-IN" sz="1400" dirty="0" smtClean="0"/>
              <a:t>or Object</a:t>
            </a:r>
            <a:endParaRPr lang="en-IN" sz="1400" dirty="0"/>
          </a:p>
          <a:p>
            <a:pPr lvl="1">
              <a:lnSpc>
                <a:spcPct val="150000"/>
              </a:lnSpc>
              <a:buFont typeface="Wingdings" panose="05000000000000000000" pitchFamily="2" charset="2"/>
              <a:buChar char="Ø"/>
            </a:pPr>
            <a:r>
              <a:rPr lang="en-IN" sz="1400" dirty="0"/>
              <a:t>Within this method we can Add Student </a:t>
            </a:r>
            <a:r>
              <a:rPr lang="en-IN" sz="1400" dirty="0" smtClean="0"/>
              <a:t>type/child classes of Student type </a:t>
            </a:r>
            <a:r>
              <a:rPr lang="en-IN" sz="1400" dirty="0"/>
              <a:t>and also null to the ArrayList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a:t>
            </a:r>
            <a:r>
              <a:rPr lang="en-IN" sz="1400" dirty="0"/>
              <a:t>&gt;(); and ArrayList&lt;</a:t>
            </a:r>
            <a:r>
              <a:rPr lang="en-IN" sz="1400" dirty="0">
                <a:latin typeface="Verdana" panose="020B0604030504040204" pitchFamily="34" charset="0"/>
                <a:ea typeface="Verdana" panose="020B0604030504040204" pitchFamily="34" charset="0"/>
              </a:rPr>
              <a:t>?&gt;</a:t>
            </a:r>
            <a:r>
              <a:rPr lang="en-IN" sz="1400" dirty="0"/>
              <a:t> al = new ArrayList&lt;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a:t>ArrayList&lt;</a:t>
            </a:r>
            <a:r>
              <a:rPr lang="en-IN" sz="1400" dirty="0">
                <a:latin typeface="Verdana" panose="020B0604030504040204" pitchFamily="34" charset="0"/>
                <a:ea typeface="Verdana" panose="020B0604030504040204" pitchFamily="34" charset="0"/>
              </a:rPr>
              <a:t>?</a:t>
            </a:r>
            <a:r>
              <a:rPr lang="en-IN" sz="1400" dirty="0"/>
              <a:t> &gt; al = new ArrayList&lt;String&gt;();, ArrayList&lt;String &gt; al = new ArrayList&lt;String&gt;(); ArrayList&lt;</a:t>
            </a:r>
            <a:r>
              <a:rPr lang="en-IN" sz="1400" dirty="0">
                <a:latin typeface="Verdana" panose="020B0604030504040204" pitchFamily="34" charset="0"/>
                <a:ea typeface="Verdana" panose="020B0604030504040204" pitchFamily="34" charset="0"/>
              </a:rPr>
              <a:t>?</a:t>
            </a:r>
            <a:r>
              <a:rPr lang="en-IN" sz="1400" dirty="0"/>
              <a:t> extends Number&gt; al = new ArrayList&lt;Integer&gt;();, ArrayList&lt;</a:t>
            </a:r>
            <a:r>
              <a:rPr lang="en-IN" sz="1400" dirty="0">
                <a:latin typeface="Verdana" panose="020B0604030504040204" pitchFamily="34" charset="0"/>
                <a:ea typeface="Verdana" panose="020B0604030504040204" pitchFamily="34" charset="0"/>
              </a:rPr>
              <a:t>?</a:t>
            </a:r>
            <a:r>
              <a:rPr lang="en-IN" sz="1400" dirty="0"/>
              <a:t> super String&gt; al = new ArrayList&lt;Object&gt;();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p>
          <a:p>
            <a:r>
              <a:rPr lang="en-IN" dirty="0"/>
              <a:t>List&lt;B&gt; lb = new ArrayList&lt;&gt;();</a:t>
            </a:r>
          </a:p>
          <a:p>
            <a:r>
              <a:rPr lang="en-IN" dirty="0"/>
              <a:t>List&lt;A&gt; la = lb;   // compile-time error</a:t>
            </a:r>
          </a:p>
          <a:p>
            <a:r>
              <a:rPr lang="en-IN" dirty="0"/>
              <a:t>Given that Integer is a subtype of Number, what is the relationship between List&lt;Integer&gt; and List&lt;Number&gt;</a:t>
            </a:r>
            <a:r>
              <a:rPr lang="en-IN" dirty="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List&lt;?&gt;.</a:t>
            </a: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ArrayList&lt;&gt;();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p>
          <a:p>
            <a:pPr lvl="1"/>
            <a:r>
              <a:rPr lang="en-IN" dirty="0">
                <a:latin typeface="Verdana" panose="020B0604030504040204" pitchFamily="34" charset="0"/>
                <a:ea typeface="Verdana" panose="020B0604030504040204" pitchFamily="34" charset="0"/>
              </a:rPr>
              <a:t>List&lt;?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a:t>
            </a:r>
            <a:r>
              <a:rPr lang="en-IN" dirty="0">
                <a:latin typeface="Times New Roman" panose="02020603050405020304" pitchFamily="18" charset="0"/>
                <a:cs typeface="Times New Roman" panose="02020603050405020304" pitchFamily="18" charset="0"/>
              </a:rPr>
              <a:t>?</a:t>
            </a:r>
            <a:r>
              <a:rPr lang="en-IN" dirty="0"/>
              <a:t>&gt; but, when evaluating an expression, the compiler infers a particular type from the code. This scenario is known as wildcard capture.</a:t>
            </a:r>
          </a:p>
          <a:p>
            <a:r>
              <a:rPr lang="en-IN" dirty="0"/>
              <a:t>For the most part, you don't need to worry about wildcard capture, except when you see an error message that contains the phrase "capture of".</a:t>
            </a:r>
          </a:p>
          <a:p>
            <a:r>
              <a:rPr lang="en-IN" dirty="0"/>
              <a:t>The </a:t>
            </a:r>
            <a:r>
              <a:rPr lang="en-IN" dirty="0" err="1"/>
              <a:t>WildcardError</a:t>
            </a:r>
            <a:r>
              <a:rPr lang="en-IN" dirty="0"/>
              <a:t> example given below  produces a capture error when compiled:</a:t>
            </a:r>
          </a:p>
          <a:p>
            <a:pPr lvl="1"/>
            <a:r>
              <a:rPr lang="en-IN" dirty="0"/>
              <a:t>public class </a:t>
            </a:r>
            <a:r>
              <a:rPr lang="en-IN" dirty="0" err="1"/>
              <a:t>WildcardError</a:t>
            </a:r>
            <a:r>
              <a:rPr lang="en-IN" dirty="0"/>
              <a:t> {</a:t>
            </a:r>
          </a:p>
          <a:p>
            <a:pPr marL="857250" lvl="2" indent="0">
              <a:buNone/>
            </a:pPr>
            <a:r>
              <a:rPr lang="en-IN" dirty="0"/>
              <a:t>    void foo(List&lt;</a:t>
            </a:r>
            <a:r>
              <a:rPr lang="en-IN" dirty="0">
                <a:latin typeface="Times New Roman" panose="02020603050405020304" pitchFamily="18" charset="0"/>
                <a:cs typeface="Times New Roman" panose="02020603050405020304" pitchFamily="18" charset="0"/>
              </a:rPr>
              <a:t>?</a:t>
            </a:r>
            <a:r>
              <a:rPr lang="en-IN" dirty="0"/>
              <a: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a:latin typeface="Verdana" panose="020B0604030504040204" pitchFamily="34" charset="0"/>
                <a:ea typeface="Verdana" panose="020B0604030504040204" pitchFamily="34" charset="0"/>
              </a:rPr>
              <a:t>?</a:t>
            </a:r>
            <a:r>
              <a:rPr lang="en-IN" dirty="0" smtClean="0"/>
              <a:t> </a:t>
            </a:r>
            <a:r>
              <a:rPr lang="en-IN" dirty="0"/>
              <a:t>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r>
              <a:rPr lang="en-IN" dirty="0">
                <a:latin typeface="Times New Roman" panose="02020603050405020304" pitchFamily="18" charset="0"/>
                <a:cs typeface="Times New Roman" panose="02020603050405020304" pitchFamily="18" charset="0"/>
              </a:rPr>
              <a:t>?</a:t>
            </a:r>
          </a:p>
          <a:p>
            <a:pPr marL="857250" lvl="2" indent="0">
              <a:buNone/>
            </a:pPr>
            <a:r>
              <a:rPr lang="en-IN" dirty="0"/>
              <a:t>1 error</a:t>
            </a:r>
          </a:p>
          <a:p>
            <a:r>
              <a:rPr lang="en-IN" dirty="0"/>
              <a:t>In this example, the code is attempting to perform a safe operation, so how can you work around the compiler error</a:t>
            </a:r>
            <a:r>
              <a:rPr lang="en-IN" dirty="0">
                <a:latin typeface="Times New Roman" panose="02020603050405020304" pitchFamily="18" charset="0"/>
                <a:cs typeface="Times New Roman" panose="02020603050405020304" pitchFamily="18" charset="0"/>
              </a:rPr>
              <a:t>?</a:t>
            </a:r>
            <a:r>
              <a:rPr lang="en-IN" dirty="0"/>
              <a:t> You can fix it by writing a private helper method which captures the wildcard</a:t>
            </a:r>
          </a:p>
        </p:txBody>
      </p:sp>
    </p:spTree>
    <p:extLst>
      <p:ext uri="{BB962C8B-B14F-4D97-AF65-F5344CB8AC3E}">
        <p14:creationId xmlns:p14="http://schemas.microsoft.com/office/powerpoint/2010/main" val="1802046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a:t>In this example, the code is attempting to perform a safe operation, so how can you work around the compiler error</a:t>
            </a:r>
            <a:r>
              <a:rPr lang="en-IN" sz="800" dirty="0">
                <a:latin typeface="Times New Roman" panose="02020603050405020304" pitchFamily="18" charset="0"/>
                <a:cs typeface="Times New Roman" panose="02020603050405020304" pitchFamily="18" charset="0"/>
              </a:rPr>
              <a:t>?</a:t>
            </a:r>
            <a:r>
              <a:rPr lang="en-IN" sz="800" dirty="0"/>
              <a:t>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a:t>:</a:t>
            </a:r>
          </a:p>
          <a:p>
            <a:pPr lvl="1"/>
            <a:r>
              <a:rPr lang="en-IN" sz="800" dirty="0"/>
              <a:t>public class </a:t>
            </a:r>
            <a:r>
              <a:rPr lang="en-IN" sz="800" dirty="0" err="1"/>
              <a:t>WildcardFixed</a:t>
            </a:r>
            <a:r>
              <a:rPr lang="en-IN" sz="800" dirty="0"/>
              <a:t> {</a:t>
            </a:r>
          </a:p>
          <a:p>
            <a:pPr marL="857250" lvl="2" indent="0">
              <a:buNone/>
            </a:pPr>
            <a:r>
              <a:rPr lang="en-IN" sz="800" dirty="0"/>
              <a:t>    void foo(List&lt;</a:t>
            </a:r>
            <a:r>
              <a:rPr lang="en-IN" sz="800" dirty="0">
                <a:latin typeface="Times New Roman" panose="02020603050405020304" pitchFamily="18" charset="0"/>
                <a:cs typeface="Times New Roman" panose="02020603050405020304" pitchFamily="18" charset="0"/>
              </a:rPr>
              <a:t>?</a:t>
            </a:r>
            <a:r>
              <a:rPr lang="en-IN" sz="800" dirty="0"/>
              <a: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    }  }</a:t>
            </a:r>
          </a:p>
          <a:p>
            <a:r>
              <a:rPr lang="en-IN" sz="800" dirty="0"/>
              <a:t>Thanks to the helper method, the compiler uses inference to determine that T is CAP#1, the capture variable, in the invocation. The example now compiles </a:t>
            </a:r>
            <a:r>
              <a:rPr lang="en-IN" sz="800" dirty="0" err="1"/>
              <a:t>successfully.By</a:t>
            </a:r>
            <a:r>
              <a:rPr lang="en-IN" sz="800" dirty="0"/>
              <a:t> convention, helper methods are generally named </a:t>
            </a:r>
            <a:r>
              <a:rPr lang="en-IN" sz="800" dirty="0" err="1"/>
              <a:t>originalMethodNameHelper</a:t>
            </a:r>
            <a:r>
              <a:rPr lang="en-IN" sz="800" dirty="0"/>
              <a:t>.</a:t>
            </a:r>
          </a:p>
          <a:p>
            <a:r>
              <a:rPr lang="en-IN" sz="800" dirty="0"/>
              <a:t>Now consider a more complex example, </a:t>
            </a:r>
            <a:r>
              <a:rPr lang="en-IN" sz="800" dirty="0" err="1"/>
              <a:t>WildcardErrorBad</a:t>
            </a:r>
            <a:r>
              <a:rPr lang="en-IN" sz="800" dirty="0"/>
              <a:t>:</a:t>
            </a:r>
          </a:p>
          <a:p>
            <a:pPr lvl="1"/>
            <a:r>
              <a:rPr lang="en-IN" sz="800" dirty="0"/>
              <a:t>public class </a:t>
            </a:r>
            <a:r>
              <a:rPr lang="en-IN" sz="800" dirty="0" err="1"/>
              <a:t>WildcardErrorBad</a:t>
            </a:r>
            <a:r>
              <a:rPr lang="en-IN" sz="800" dirty="0"/>
              <a:t> {</a:t>
            </a:r>
          </a:p>
          <a:p>
            <a:pPr marL="857250" lvl="2" indent="0">
              <a:buNone/>
            </a:pPr>
            <a:r>
              <a:rPr lang="en-IN" sz="800" dirty="0"/>
              <a:t>    void </a:t>
            </a:r>
            <a:r>
              <a:rPr lang="en-IN" sz="800" dirty="0" err="1"/>
              <a:t>swapFirst</a:t>
            </a:r>
            <a:r>
              <a:rPr lang="en-IN" sz="800" dirty="0"/>
              <a:t>(List&lt;</a:t>
            </a:r>
            <a:r>
              <a:rPr lang="en-IN" sz="800" dirty="0">
                <a:latin typeface="Times New Roman" panose="02020603050405020304" pitchFamily="18" charset="0"/>
                <a:cs typeface="Times New Roman" panose="02020603050405020304" pitchFamily="18" charset="0"/>
              </a:rPr>
              <a:t>?</a:t>
            </a:r>
            <a:r>
              <a:rPr lang="en-IN" sz="800" dirty="0"/>
              <a:t> extends Number&gt; l1, List&lt;</a:t>
            </a:r>
            <a:r>
              <a:rPr lang="en-IN" sz="800" dirty="0">
                <a:latin typeface="Times New Roman" panose="02020603050405020304" pitchFamily="18" charset="0"/>
                <a:cs typeface="Times New Roman" panose="02020603050405020304" pitchFamily="18" charset="0"/>
              </a:rPr>
              <a:t>?</a:t>
            </a:r>
            <a:r>
              <a:rPr lang="en-IN" sz="800" dirty="0"/>
              <a: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Number    } }</a:t>
            </a:r>
          </a:p>
          <a:p>
            <a:r>
              <a:rPr lang="en-IN" sz="800" dirty="0"/>
              <a:t>In this example, the code is attempting an unsafe operation. For example, consider the following invocation of the </a:t>
            </a:r>
            <a:r>
              <a:rPr lang="en-IN" sz="800" dirty="0" err="1"/>
              <a:t>swapFirst</a:t>
            </a:r>
            <a:r>
              <a:rPr lang="en-IN" sz="800" dirty="0"/>
              <a:t> method:</a:t>
            </a:r>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a:t>
            </a:r>
            <a:r>
              <a:rPr lang="en-IN" sz="800" dirty="0">
                <a:latin typeface="Times New Roman" panose="02020603050405020304" pitchFamily="18" charset="0"/>
                <a:cs typeface="Times New Roman" panose="02020603050405020304" pitchFamily="18" charset="0"/>
              </a:rPr>
              <a:t>?</a:t>
            </a:r>
            <a:r>
              <a:rPr lang="en-IN" sz="800" dirty="0"/>
              <a:t> extends Number&gt;, it is clearly incorrect to take an item from a list of Integer values and attempt to place it into a list of Double values.</a:t>
            </a:r>
          </a:p>
        </p:txBody>
      </p:sp>
    </p:spTree>
    <p:extLst>
      <p:ext uri="{BB962C8B-B14F-4D97-AF65-F5344CB8AC3E}">
        <p14:creationId xmlns:p14="http://schemas.microsoft.com/office/powerpoint/2010/main" val="359398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a:t>Compiling the code with Oracle's JDK </a:t>
            </a:r>
            <a:r>
              <a:rPr lang="en-IN" dirty="0" err="1"/>
              <a:t>javac</a:t>
            </a:r>
            <a:r>
              <a:rPr lang="en-IN" dirty="0"/>
              <a:t> compiler produces the following error: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There 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p>
          <a:p>
            <a:r>
              <a:rPr lang="en-IN" dirty="0"/>
              <a:t>You can use the "in" and "out" principle when deciding whether to use a wildcard and what type of wildcard is appropriate. The following list provides the guidelines to follow:</a:t>
            </a:r>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 Cont…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a:t>
            </a:r>
            <a:r>
              <a:rPr lang="en-IN" dirty="0">
                <a:latin typeface="Times New Roman" panose="02020603050405020304" pitchFamily="18" charset="0"/>
                <a:cs typeface="Times New Roman" panose="02020603050405020304" pitchFamily="18" charset="0"/>
              </a:rPr>
              <a:t>?</a:t>
            </a:r>
            <a:r>
              <a:rPr lang="en-IN" dirty="0"/>
              <a:t> extends ...&gt; can be informally thought of as read-only, but that is not a strict guarantee. Suppose you have the following two classes:</a:t>
            </a:r>
          </a:p>
          <a:p>
            <a:pPr lvl="1"/>
            <a:r>
              <a:rPr lang="en-IN" dirty="0"/>
              <a:t>class </a:t>
            </a:r>
            <a:r>
              <a:rPr lang="en-IN" dirty="0" err="1"/>
              <a:t>NaturalNumber</a:t>
            </a:r>
            <a:r>
              <a:rPr lang="en-IN" dirty="0"/>
              <a:t> {</a:t>
            </a:r>
          </a:p>
          <a:p>
            <a:pPr marL="857250" lvl="2" indent="0">
              <a:buNone/>
            </a:pPr>
            <a:r>
              <a:rPr lang="en-IN" dirty="0"/>
              <a:t>    private </a:t>
            </a:r>
            <a:r>
              <a:rPr lang="en-IN" dirty="0" err="1"/>
              <a:t>int</a:t>
            </a:r>
            <a:r>
              <a:rPr lang="en-IN" dirty="0"/>
              <a:t> </a:t>
            </a:r>
            <a:r>
              <a:rPr lang="en-IN" dirty="0" err="1"/>
              <a:t>i</a:t>
            </a:r>
            <a:r>
              <a:rPr lang="en-IN" dirty="0"/>
              <a:t>;</a:t>
            </a:r>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a:t>}</a:t>
            </a:r>
          </a:p>
          <a:p>
            <a:pPr marL="857250" lvl="2" indent="0">
              <a:buNone/>
            </a:pPr>
            <a:r>
              <a:rPr lang="en-IN" dirty="0"/>
              <a:t>class </a:t>
            </a:r>
            <a:r>
              <a:rPr lang="en-IN" dirty="0" err="1"/>
              <a:t>EvenNumber</a:t>
            </a:r>
            <a:r>
              <a:rPr lang="en-IN" dirty="0"/>
              <a:t> extends </a:t>
            </a:r>
            <a:r>
              <a:rPr lang="en-IN" dirty="0" err="1"/>
              <a:t>NaturalNumber</a:t>
            </a:r>
            <a:r>
              <a:rPr lang="en-IN" dirty="0"/>
              <a:t> {</a:t>
            </a:r>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p>
          <a:p>
            <a:pPr lvl="1"/>
            <a:r>
              <a:rPr lang="en-IN" dirty="0"/>
              <a:t>List&lt;</a:t>
            </a:r>
            <a:r>
              <a:rPr lang="en-IN" dirty="0" err="1"/>
              <a:t>EvenNumber</a:t>
            </a:r>
            <a:r>
              <a:rPr lang="en-IN" dirty="0"/>
              <a:t>&gt; le = new ArrayList&lt;&gt;();</a:t>
            </a:r>
          </a:p>
          <a:p>
            <a:pPr lvl="1"/>
            <a:r>
              <a:rPr lang="en-IN" dirty="0"/>
              <a:t>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you can assign le to ln. But you cannot use ln to add a natural number to a list of even numbers. The following operations on the list are possible:</a:t>
            </a:r>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a:t>
            </a:r>
            <a:r>
              <a:rPr lang="en-IN" dirty="0">
                <a:latin typeface="Times New Roman" panose="02020603050405020304" pitchFamily="18" charset="0"/>
                <a:cs typeface="Times New Roman" panose="02020603050405020304" pitchFamily="18" charset="0"/>
              </a:rPr>
              <a:t>?</a:t>
            </a:r>
            <a:r>
              <a:rPr lang="en-IN" dirty="0"/>
              <a: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a:t>Why use Generics</a:t>
            </a:r>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a:t>There are two main types of exceptions</a:t>
            </a:r>
          </a:p>
          <a:p>
            <a:pPr lvl="1"/>
            <a:r>
              <a:rPr lang="en-GB" dirty="0"/>
              <a:t>Compile Time :</a:t>
            </a:r>
          </a:p>
          <a:p>
            <a:pPr lvl="2"/>
            <a:r>
              <a:rPr lang="en-GB" dirty="0"/>
              <a:t>Can be easily detected. </a:t>
            </a:r>
          </a:p>
          <a:p>
            <a:pPr lvl="2"/>
            <a:r>
              <a:rPr lang="en-GB" dirty="0"/>
              <a:t>Compiler/Ide error messages can help us detect the issue and fix it.</a:t>
            </a:r>
          </a:p>
          <a:p>
            <a:pPr lvl="1"/>
            <a:r>
              <a:rPr lang="en-GB" dirty="0"/>
              <a:t>Run time: </a:t>
            </a:r>
          </a:p>
          <a:p>
            <a:pPr lvl="2"/>
            <a:r>
              <a:rPr lang="en-GB" dirty="0"/>
              <a:t>These are more problematic. </a:t>
            </a:r>
          </a:p>
          <a:p>
            <a:pPr lvl="2"/>
            <a:r>
              <a:rPr lang="en-GB" dirty="0"/>
              <a:t>They don’t always surface immediately and it may surface at a  point in the program that is far from the actual  cause of the problem.</a:t>
            </a:r>
            <a:endParaRPr lang="en-IN" dirty="0"/>
          </a:p>
          <a:p>
            <a:r>
              <a:rPr lang="en-IN" dirty="0"/>
              <a:t>So why are generics important:</a:t>
            </a:r>
          </a:p>
          <a:p>
            <a:pPr lvl="1"/>
            <a:r>
              <a:rPr lang="en-IN" dirty="0"/>
              <a:t>It adds stability to our code by making more bugs detectable at compile time.</a:t>
            </a:r>
          </a:p>
          <a:p>
            <a:pPr lvl="1"/>
            <a:r>
              <a:rPr lang="en-GB" dirty="0"/>
              <a:t>It helps us to re-use same code with different type of parameters.</a:t>
            </a:r>
          </a:p>
          <a:p>
            <a:pPr lvl="1"/>
            <a:r>
              <a:rPr lang="en-GB" dirty="0"/>
              <a:t>It provides stronger type checks at compile time.</a:t>
            </a:r>
          </a:p>
          <a:p>
            <a:pPr lvl="1"/>
            <a:r>
              <a:rPr lang="en-GB" dirty="0"/>
              <a:t>We can eliminate the need for type casting.</a:t>
            </a:r>
          </a:p>
          <a:p>
            <a:pPr lvl="1"/>
            <a:r>
              <a:rPr lang="en-GB" dirty="0"/>
              <a:t>We can implement generic algorithms and reuse them.</a:t>
            </a:r>
          </a:p>
        </p:txBody>
      </p:sp>
    </p:spTree>
    <p:extLst>
      <p:ext uri="{BB962C8B-B14F-4D97-AF65-F5344CB8AC3E}">
        <p14:creationId xmlns:p14="http://schemas.microsoft.com/office/powerpoint/2010/main" val="3918309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p>
          <a:p>
            <a:r>
              <a:rPr lang="en-GB" dirty="0"/>
              <a:t>Consider the following generic class that represents a node in a singly linked list:</a:t>
            </a:r>
          </a:p>
          <a:p>
            <a:pPr lvl="1"/>
            <a:r>
              <a:rPr lang="en-GB" dirty="0"/>
              <a:t>public class Node&lt;T&gt;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p>
          <a:p>
            <a:pPr lvl="1"/>
            <a:r>
              <a:rPr lang="en-GB" dirty="0"/>
              <a:t>public class Node {</a:t>
            </a:r>
          </a:p>
          <a:p>
            <a:pPr marL="857250" lvl="2" indent="0">
              <a:buNone/>
            </a:pPr>
            <a:r>
              <a:rPr lang="en-GB" dirty="0"/>
              <a:t>    private Object data;    private Node next;</a:t>
            </a:r>
          </a:p>
          <a:p>
            <a:pPr marL="857250" lvl="2" indent="0">
              <a:buNone/>
            </a:pPr>
            <a:r>
              <a:rPr lang="en-GB" dirty="0"/>
              <a:t>    public Node(Object data, Node next) {</a:t>
            </a:r>
          </a:p>
          <a:p>
            <a:pPr marL="857250" lvl="2" indent="0">
              <a:buNone/>
            </a:pPr>
            <a:r>
              <a:rPr lang="en-GB" dirty="0"/>
              <a:t>        </a:t>
            </a:r>
            <a:r>
              <a:rPr lang="en-GB" dirty="0" err="1"/>
              <a:t>this.data</a:t>
            </a:r>
            <a:r>
              <a:rPr lang="en-GB" dirty="0"/>
              <a:t> = data;        </a:t>
            </a:r>
            <a:r>
              <a:rPr lang="en-GB" dirty="0" err="1"/>
              <a:t>this.next</a:t>
            </a:r>
            <a:r>
              <a:rPr lang="en-GB" dirty="0"/>
              <a:t> = next;</a:t>
            </a:r>
          </a:p>
          <a:p>
            <a:pPr marL="857250" lvl="2" indent="0">
              <a:buNone/>
            </a:pPr>
            <a:r>
              <a:rPr lang="en-GB" dirty="0"/>
              <a:t>    }</a:t>
            </a:r>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1854116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a:t>In the following example, the generic Node class uses a bounded type parameter:</a:t>
            </a:r>
          </a:p>
          <a:p>
            <a:pPr lvl="1"/>
            <a:r>
              <a:rPr lang="en-GB" dirty="0"/>
              <a:t>public class Node&lt;T extends Comparable&lt;T&gt;&gt; {</a:t>
            </a:r>
          </a:p>
          <a:p>
            <a:pPr marL="857250" lvl="2" indent="0">
              <a:buNone/>
            </a:pPr>
            <a:r>
              <a:rPr lang="en-GB" dirty="0"/>
              <a:t>    private T data;    private Node&lt;T&gt; next;</a:t>
            </a:r>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p>
          <a:p>
            <a:pPr lvl="1"/>
            <a:r>
              <a:rPr lang="en-GB" dirty="0"/>
              <a:t>public class Node {</a:t>
            </a:r>
          </a:p>
          <a:p>
            <a:pPr marL="857250" lvl="2" indent="0">
              <a:buNone/>
            </a:pPr>
            <a:r>
              <a:rPr lang="en-GB" dirty="0"/>
              <a:t>    private Comparable data;</a:t>
            </a:r>
          </a:p>
          <a:p>
            <a:pPr marL="857250" lvl="2" indent="0">
              <a:buNone/>
            </a:pPr>
            <a:r>
              <a:rPr lang="en-GB" dirty="0"/>
              <a:t>    private Node next;</a:t>
            </a:r>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 which Counts the number of occurrences of </a:t>
            </a:r>
            <a:r>
              <a:rPr lang="en-GB" dirty="0" err="1"/>
              <a:t>elem</a:t>
            </a:r>
            <a:r>
              <a:rPr lang="en-GB" dirty="0"/>
              <a:t> in </a:t>
            </a:r>
            <a:r>
              <a:rPr lang="en-GB" dirty="0" err="1"/>
              <a:t>anArray</a:t>
            </a:r>
            <a:r>
              <a:rPr lang="en-GB" dirty="0"/>
              <a:t>.</a:t>
            </a:r>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p>
          <a:p>
            <a:pPr lvl="1"/>
            <a:r>
              <a:rPr lang="en-GB" dirty="0"/>
              <a:t>public static &lt;T extends Shape&gt; void draw(T shape) { /* ... */ }</a:t>
            </a:r>
          </a:p>
          <a:p>
            <a:r>
              <a:rPr lang="en-GB" dirty="0"/>
              <a:t>The Java compiler replaces T with Shape:</a:t>
            </a:r>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p>
          <a:p>
            <a:r>
              <a:rPr lang="en-IN" sz="1100" dirty="0"/>
              <a:t>Given the following two classes:</a:t>
            </a:r>
          </a:p>
          <a:p>
            <a:pPr lvl="1"/>
            <a:r>
              <a:rPr lang="en-IN" sz="1100" dirty="0"/>
              <a:t>public class Node&lt;T&gt; {</a:t>
            </a:r>
          </a:p>
          <a:p>
            <a:pPr marL="857250" lvl="2" indent="0">
              <a:buNone/>
            </a:pPr>
            <a:r>
              <a:rPr lang="en-IN" sz="1100" dirty="0"/>
              <a:t>    public T data;</a:t>
            </a:r>
          </a:p>
          <a:p>
            <a:pPr marL="857250" lvl="2" indent="0">
              <a:buNone/>
            </a:pPr>
            <a:r>
              <a:rPr lang="en-IN" sz="1100" dirty="0"/>
              <a:t>    public Node(T data) { </a:t>
            </a:r>
            <a:r>
              <a:rPr lang="en-IN" sz="1100" dirty="0" err="1"/>
              <a:t>this.data</a:t>
            </a:r>
            <a:r>
              <a:rPr lang="en-IN" sz="1100" dirty="0"/>
              <a:t> = data; }</a:t>
            </a:r>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    } }</a:t>
            </a:r>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    } }</a:t>
            </a:r>
          </a:p>
        </p:txBody>
      </p:sp>
    </p:spTree>
    <p:extLst>
      <p:ext uri="{BB962C8B-B14F-4D97-AF65-F5344CB8AC3E}">
        <p14:creationId xmlns:p14="http://schemas.microsoft.com/office/powerpoint/2010/main" val="1286782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 Cont…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Consider the following code:</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p>
          <a:p>
            <a:r>
              <a:rPr lang="en-IN" sz="1400" dirty="0"/>
              <a:t>After type erasure, the Node and </a:t>
            </a:r>
            <a:r>
              <a:rPr lang="en-IN" sz="1400" dirty="0" err="1"/>
              <a:t>MyNode</a:t>
            </a:r>
            <a:r>
              <a:rPr lang="en-IN" sz="1400" dirty="0"/>
              <a:t> classes become:</a:t>
            </a:r>
          </a:p>
          <a:p>
            <a:pPr lvl="1"/>
            <a:r>
              <a:rPr lang="en-IN" sz="1400" dirty="0"/>
              <a:t>public class Node {</a:t>
            </a:r>
          </a:p>
          <a:p>
            <a:pPr marL="857250" lvl="2" indent="0">
              <a:buNone/>
            </a:pPr>
            <a:r>
              <a:rPr lang="en-IN" sz="1400" dirty="0"/>
              <a:t>    public Object data;</a:t>
            </a:r>
          </a:p>
          <a:p>
            <a:pPr marL="857250" lvl="2" indent="0">
              <a:buNone/>
            </a:pPr>
            <a:r>
              <a:rPr lang="en-IN" sz="1400" dirty="0"/>
              <a:t>    public Node(Object data) { </a:t>
            </a:r>
            <a:r>
              <a:rPr lang="en-IN" sz="1400" dirty="0" err="1"/>
              <a:t>this.data</a:t>
            </a:r>
            <a:r>
              <a:rPr lang="en-IN" sz="1400" dirty="0"/>
              <a:t> = data; }</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    } }</a:t>
            </a:r>
          </a:p>
          <a:p>
            <a:pPr marL="857250" lvl="2" indent="0">
              <a:buNone/>
            </a:pPr>
            <a:r>
              <a:rPr lang="en-IN" sz="1400" dirty="0"/>
              <a:t>public class </a:t>
            </a:r>
            <a:r>
              <a:rPr lang="en-IN" sz="1400" dirty="0" err="1"/>
              <a:t>MyNode</a:t>
            </a:r>
            <a:r>
              <a:rPr lang="en-IN" sz="1400" dirty="0"/>
              <a:t> extends Node {</a:t>
            </a:r>
          </a:p>
          <a:p>
            <a:pPr marL="857250" lvl="2" indent="0">
              <a:buNone/>
            </a:pPr>
            <a:r>
              <a:rPr lang="en-IN" sz="1400" dirty="0"/>
              <a:t>    public </a:t>
            </a:r>
            <a:r>
              <a:rPr lang="en-IN" sz="1400" dirty="0" err="1"/>
              <a:t>MyNode</a:t>
            </a:r>
            <a:r>
              <a:rPr lang="en-IN" sz="1400" dirty="0"/>
              <a:t>(Integer data) { super(data);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    } }</a:t>
            </a:r>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p>
        </p:txBody>
      </p:sp>
    </p:spTree>
    <p:extLst>
      <p:ext uri="{BB962C8B-B14F-4D97-AF65-F5344CB8AC3E}">
        <p14:creationId xmlns:p14="http://schemas.microsoft.com/office/powerpoint/2010/main" val="3492707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Bridge Methods Cont…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a:t>To 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a:t>:</a:t>
            </a:r>
          </a:p>
          <a:p>
            <a:pPr lvl="1"/>
            <a:r>
              <a:rPr lang="en-IN" sz="1400" dirty="0"/>
              <a:t>class </a:t>
            </a:r>
            <a:r>
              <a:rPr lang="en-IN" sz="1400" dirty="0" err="1"/>
              <a:t>MyNode</a:t>
            </a:r>
            <a:r>
              <a:rPr lang="en-IN" sz="1400" dirty="0"/>
              <a:t> extends Node {</a:t>
            </a:r>
          </a:p>
          <a:p>
            <a:pPr marL="857250" lvl="2" indent="0">
              <a:buNone/>
            </a:pPr>
            <a:r>
              <a:rPr lang="en-IN" sz="1400" dirty="0"/>
              <a:t>    // Bridge method generated by the compiler</a:t>
            </a:r>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850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a:t>
            </a:r>
            <a:r>
              <a:rPr lang="en-IN" dirty="0" smtClean="0"/>
              <a:t>type</a:t>
            </a:r>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a:t>
            </a:r>
            <a:r>
              <a:rPr lang="en-IN" dirty="0" smtClean="0"/>
              <a:t>runtime, </a:t>
            </a:r>
            <a:r>
              <a:rPr lang="en-IN" dirty="0"/>
              <a:t>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a:t>pollution.Consider</a:t>
            </a:r>
            <a:r>
              <a:rPr lang="en-GB" dirty="0"/>
              <a:t> the following </a:t>
            </a:r>
            <a:r>
              <a:rPr lang="en-GB" dirty="0" err="1"/>
              <a:t>ArrayBuilder</a:t>
            </a:r>
            <a:r>
              <a:rPr lang="en-GB" dirty="0"/>
              <a:t> class:</a:t>
            </a:r>
          </a:p>
          <a:p>
            <a:pPr lvl="1"/>
            <a:r>
              <a:rPr lang="en-GB" dirty="0"/>
              <a:t>public class </a:t>
            </a:r>
            <a:r>
              <a:rPr lang="en-GB" dirty="0" err="1"/>
              <a:t>ArrayBuilder</a:t>
            </a:r>
            <a:r>
              <a:rPr lang="en-GB" dirty="0"/>
              <a:t> {</a:t>
            </a:r>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    }   }</a:t>
            </a:r>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here  } }</a:t>
            </a:r>
          </a:p>
          <a:p>
            <a:r>
              <a:rPr lang="en-GB" dirty="0"/>
              <a:t>The following example, </a:t>
            </a:r>
            <a:r>
              <a:rPr lang="en-GB" dirty="0" err="1"/>
              <a:t>HeapPollutionExample</a:t>
            </a:r>
            <a:r>
              <a:rPr lang="en-GB" dirty="0"/>
              <a:t> uses the </a:t>
            </a:r>
            <a:r>
              <a:rPr lang="en-GB" dirty="0" err="1"/>
              <a:t>ArrayBuiler</a:t>
            </a:r>
            <a:r>
              <a:rPr lang="en-GB" dirty="0"/>
              <a:t> class:</a:t>
            </a:r>
          </a:p>
          <a:p>
            <a:pPr lvl="1"/>
            <a:r>
              <a:rPr lang="en-GB" dirty="0"/>
              <a:t>public class </a:t>
            </a:r>
            <a:r>
              <a:rPr lang="en-GB" dirty="0" err="1"/>
              <a:t>HeapPollutionExample</a:t>
            </a:r>
            <a:r>
              <a:rPr lang="en-GB" dirty="0"/>
              <a:t> {</a:t>
            </a:r>
          </a:p>
          <a:p>
            <a:pPr marL="857250" lvl="2" indent="0">
              <a:buNone/>
            </a:pPr>
            <a:r>
              <a:rPr lang="en-GB" dirty="0"/>
              <a:t>  public static void main(String[] </a:t>
            </a:r>
            <a:r>
              <a:rPr lang="en-GB" dirty="0" err="1"/>
              <a:t>args</a:t>
            </a:r>
            <a:r>
              <a:rPr lang="en-GB" dirty="0"/>
              <a:t>) {</a:t>
            </a:r>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&lt;String&gt;();</a:t>
            </a:r>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a:t>);</a:t>
            </a:r>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a:t>Generic Types</a:t>
            </a:r>
          </a:p>
        </p:txBody>
      </p:sp>
      <p:sp>
        <p:nvSpPr>
          <p:cNvPr id="3" name="Content Placeholder 2"/>
          <p:cNvSpPr>
            <a:spLocks noGrp="1"/>
          </p:cNvSpPr>
          <p:nvPr>
            <p:ph idx="1"/>
          </p:nvPr>
        </p:nvSpPr>
        <p:spPr>
          <a:xfrm>
            <a:off x="677334" y="580845"/>
            <a:ext cx="11362266" cy="6172381"/>
          </a:xfrm>
        </p:spPr>
        <p:txBody>
          <a:bodyPr/>
          <a:lstStyle/>
          <a:p>
            <a:r>
              <a:rPr lang="en-GB" dirty="0"/>
              <a:t>We can solve the problems faced in previous slides using generics.</a:t>
            </a:r>
          </a:p>
          <a:p>
            <a:r>
              <a:rPr lang="en-GB" dirty="0"/>
              <a:t>To make a generic add method that can take multiple types of parameters, we can replace the data type of the parameters to add method by any valid java Identifier by convention we use T.</a:t>
            </a:r>
          </a:p>
          <a:p>
            <a:r>
              <a:rPr lang="en-GB" dirty="0"/>
              <a:t>Although we need to declare this just before the return type  in &lt;&gt; to let the compiler know that we are using generic types in this method. </a:t>
            </a:r>
          </a:p>
          <a:p>
            <a:r>
              <a:rPr lang="en-GB" dirty="0"/>
              <a:t>This T will be replaced by compiler into a real data type based on the data this method is called with.</a:t>
            </a:r>
          </a:p>
          <a:p>
            <a:endParaRPr lang="en-GB" dirty="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a:t>:</a:t>
            </a:r>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p>
          <a:p>
            <a:r>
              <a:rPr lang="en-IN" sz="1200" dirty="0"/>
              <a:t>Suppose you invoke </a:t>
            </a:r>
            <a:r>
              <a:rPr lang="en-IN" sz="1200" dirty="0" err="1"/>
              <a:t>ArrayBuilder.faultyMethod</a:t>
            </a:r>
            <a:r>
              <a:rPr lang="en-IN" sz="1200" dirty="0"/>
              <a:t> with the following statement:</a:t>
            </a:r>
          </a:p>
          <a:p>
            <a:r>
              <a:rPr lang="en-IN" sz="1200" dirty="0" err="1"/>
              <a:t>ArrayBuilder.faultyMethod</a:t>
            </a:r>
            <a:r>
              <a:rPr lang="en-IN" sz="1200" dirty="0"/>
              <a:t>(</a:t>
            </a:r>
            <a:r>
              <a:rPr lang="en-IN" sz="1200" dirty="0" err="1"/>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a:t>class Pair&lt;K, V&gt; {</a:t>
            </a:r>
          </a:p>
          <a:p>
            <a:pPr marL="400050" lvl="1" indent="0">
              <a:buNone/>
            </a:pPr>
            <a:r>
              <a:rPr lang="en-IN" dirty="0"/>
              <a:t>    private K key;    private V value;</a:t>
            </a:r>
          </a:p>
          <a:p>
            <a:pPr marL="400050" lvl="1" indent="0">
              <a:buNone/>
            </a:pPr>
            <a:r>
              <a:rPr lang="en-IN" dirty="0"/>
              <a:t>    public Pair(K key, V value) {</a:t>
            </a:r>
          </a:p>
          <a:p>
            <a:pPr marL="400050" lvl="1" indent="0">
              <a:buNone/>
            </a:pPr>
            <a:r>
              <a:rPr lang="en-IN" dirty="0"/>
              <a:t>        </a:t>
            </a:r>
            <a:r>
              <a:rPr lang="en-IN" dirty="0" err="1"/>
              <a:t>this.key</a:t>
            </a:r>
            <a:r>
              <a:rPr lang="en-IN" dirty="0"/>
              <a:t> = key;        </a:t>
            </a:r>
            <a:r>
              <a:rPr lang="en-IN" dirty="0" err="1"/>
              <a:t>this.value</a:t>
            </a:r>
            <a:r>
              <a:rPr lang="en-IN" dirty="0"/>
              <a:t> = value;    </a:t>
            </a:r>
          </a:p>
          <a:p>
            <a:pPr marL="800100" lvl="2" indent="0">
              <a:buNone/>
            </a:pPr>
            <a:r>
              <a:rPr lang="en-IN" dirty="0"/>
              <a:t>}</a:t>
            </a:r>
          </a:p>
          <a:p>
            <a:pPr marL="800100" lvl="2" indent="0">
              <a:buNone/>
            </a:pPr>
            <a:r>
              <a:rPr lang="en-IN" dirty="0"/>
              <a:t>}</a:t>
            </a:r>
          </a:p>
          <a:p>
            <a:r>
              <a:rPr lang="en-IN" dirty="0"/>
              <a:t>When creating a Pair object, you cannot substitute a primitive type for the type parameter K or V:</a:t>
            </a:r>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p>
          <a:p>
            <a:pPr lvl="1"/>
            <a:r>
              <a:rPr lang="en-IN" dirty="0"/>
              <a:t>Pair&lt;Integer, Character&gt; p = new Pair&lt;&gt;(8, 'a');</a:t>
            </a:r>
          </a:p>
          <a:p>
            <a:r>
              <a:rPr lang="en-IN" dirty="0"/>
              <a:t>Java compiler </a:t>
            </a:r>
            <a:r>
              <a:rPr lang="en-IN" dirty="0" err="1"/>
              <a:t>autoboxes</a:t>
            </a:r>
            <a:r>
              <a:rPr lang="en-IN" dirty="0"/>
              <a:t> 8 to </a:t>
            </a:r>
            <a:r>
              <a:rPr lang="en-IN" dirty="0" err="1"/>
              <a:t>Integer.valueOf</a:t>
            </a:r>
            <a:r>
              <a:rPr lang="en-IN" dirty="0"/>
              <a:t>(8) and 'a' to Character('a'):</a:t>
            </a:r>
          </a:p>
          <a:p>
            <a:pPr lvl="1"/>
            <a:r>
              <a:rPr lang="en-IN" dirty="0"/>
              <a:t>Pair&lt;Integer, Character&gt; p = new Pair&lt;&gt;(</a:t>
            </a:r>
            <a:r>
              <a:rPr lang="en-IN" dirty="0" err="1"/>
              <a:t>Integer.valueOf</a:t>
            </a:r>
            <a:r>
              <a:rPr lang="en-IN" dirty="0"/>
              <a:t>(8), new Character('a'));</a:t>
            </a:r>
          </a:p>
        </p:txBody>
      </p:sp>
    </p:spTree>
    <p:extLst>
      <p:ext uri="{BB962C8B-B14F-4D97-AF65-F5344CB8AC3E}">
        <p14:creationId xmlns:p14="http://schemas.microsoft.com/office/powerpoint/2010/main" val="4195735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a:t>You 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ArrayList&lt;&gt;();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latin typeface="Times New Roman" panose="02020603050405020304" pitchFamily="18" charset="0"/>
                <a:cs typeface="Times New Roman" panose="02020603050405020304" pitchFamily="18" charset="0"/>
              </a:rPr>
              <a:t>?</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ArrayList&lt;Integer&gt;)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p>
          <a:p>
            <a:pPr lvl="1"/>
            <a:r>
              <a:rPr lang="en-IN" dirty="0"/>
              <a:t>S = { ArrayList&lt;Integer&gt;, ArrayList&lt;String&gt; LinkedList&lt;Character&gt;, ... }</a:t>
            </a:r>
          </a:p>
          <a:p>
            <a:r>
              <a:rPr lang="en-IN" dirty="0"/>
              <a:t>The runtime does not keep track of type parameters, so it cannot tell the difference between an ArrayList&lt;Integer&gt; and an ArrayList&lt;String&gt;. The most you can do is to use an unbounded wildcard to verify that the list is an ArrayList:</a:t>
            </a:r>
          </a:p>
          <a:p>
            <a:pPr lvl="1"/>
            <a:r>
              <a:rPr lang="en-IN" dirty="0"/>
              <a:t>public static void </a:t>
            </a:r>
            <a:r>
              <a:rPr lang="en-IN" dirty="0" err="1"/>
              <a:t>rtti</a:t>
            </a:r>
            <a:r>
              <a:rPr lang="en-IN" dirty="0"/>
              <a:t>(List&lt;</a:t>
            </a:r>
            <a:r>
              <a:rPr lang="en-IN" dirty="0">
                <a:latin typeface="Times New Roman" panose="02020603050405020304" pitchFamily="18" charset="0"/>
                <a:cs typeface="Times New Roman" panose="02020603050405020304" pitchFamily="18" charset="0"/>
              </a:rPr>
              <a:t>?</a:t>
            </a:r>
            <a:r>
              <a:rPr lang="en-IN" dirty="0"/>
              <a:t>&gt; list) {</a:t>
            </a:r>
          </a:p>
          <a:p>
            <a:pPr marL="857250" lvl="2" indent="0">
              <a:buNone/>
            </a:pPr>
            <a:r>
              <a:rPr lang="en-IN" dirty="0"/>
              <a:t>    if (list </a:t>
            </a:r>
            <a:r>
              <a:rPr lang="en-IN" dirty="0" err="1"/>
              <a:t>instanceof</a:t>
            </a:r>
            <a:r>
              <a:rPr lang="en-IN" dirty="0"/>
              <a:t> ArrayList&lt;</a:t>
            </a:r>
            <a:r>
              <a:rPr lang="en-IN" dirty="0">
                <a:latin typeface="Times New Roman" panose="02020603050405020304" pitchFamily="18" charset="0"/>
                <a:cs typeface="Times New Roman" panose="02020603050405020304" pitchFamily="18" charset="0"/>
              </a:rPr>
              <a:t>?</a:t>
            </a:r>
            <a:r>
              <a:rPr lang="en-IN" dirty="0"/>
              <a:t>&gt;) {  // OK; </a:t>
            </a:r>
            <a:r>
              <a:rPr lang="en-IN" dirty="0" err="1"/>
              <a:t>instanceof</a:t>
            </a:r>
            <a:r>
              <a:rPr lang="en-IN" dirty="0"/>
              <a:t> requires a reifiable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p>
          <a:p>
            <a:pPr lvl="1"/>
            <a:r>
              <a:rPr lang="en-IN" dirty="0"/>
              <a:t>List&lt;Integer&gt; li = new ArrayList&lt;&gt;();</a:t>
            </a:r>
          </a:p>
          <a:p>
            <a:pPr lvl="1"/>
            <a:r>
              <a:rPr lang="en-IN" dirty="0"/>
              <a:t>List&lt;Number&gt;  ln = (List&lt;Number&gt;) li;  // compile-time error</a:t>
            </a:r>
          </a:p>
          <a:p>
            <a:r>
              <a:rPr lang="en-IN" dirty="0"/>
              <a:t>However, in some cases the compiler knows that a type parameter is always valid and allows the cast. For example:</a:t>
            </a:r>
          </a:p>
          <a:p>
            <a:pPr lvl="1"/>
            <a:r>
              <a:rPr lang="en-IN" dirty="0"/>
              <a:t>List&lt;String&gt; l1 = ...;</a:t>
            </a:r>
          </a:p>
          <a:p>
            <a:pPr lvl="1"/>
            <a:r>
              <a:rPr lang="en-IN" dirty="0"/>
              <a:t>ArrayList&lt;String&gt; l2 = (ArrayList&lt;String&gt;)l1;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ArrayList&lt;String&gt;();   // OK</a:t>
            </a:r>
          </a:p>
          <a:p>
            <a:r>
              <a:rPr lang="en-IN" dirty="0" err="1"/>
              <a:t>stringLists</a:t>
            </a:r>
            <a:r>
              <a:rPr lang="en-IN" dirty="0"/>
              <a:t>[1] = new ArrayList&lt;Integer&gt;();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p>
          <a:p>
            <a:r>
              <a:rPr lang="en-GB" dirty="0"/>
              <a:t> Extends </a:t>
            </a:r>
            <a:r>
              <a:rPr lang="en-GB" dirty="0" err="1"/>
              <a:t>Throwable</a:t>
            </a:r>
            <a:r>
              <a:rPr lang="en-GB" dirty="0"/>
              <a:t> indirectly</a:t>
            </a:r>
          </a:p>
          <a:p>
            <a:pPr lvl="1"/>
            <a:r>
              <a:rPr lang="en-GB" dirty="0"/>
              <a:t>class </a:t>
            </a:r>
            <a:r>
              <a:rPr lang="en-GB" dirty="0" err="1"/>
              <a:t>MathException</a:t>
            </a:r>
            <a:r>
              <a:rPr lang="en-GB" dirty="0"/>
              <a:t>&lt;T&gt; extends Exception { /* ... */ }    // compile-time error</a:t>
            </a:r>
          </a:p>
          <a:p>
            <a:r>
              <a:rPr lang="en-GB" dirty="0"/>
              <a:t> 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p>
          <a:p>
            <a:pPr marL="285750" indent="-285750">
              <a:lnSpc>
                <a:spcPct val="150000"/>
              </a:lnSpc>
              <a:buFont typeface="Wingdings" panose="05000000000000000000" pitchFamily="2" charset="2"/>
              <a:buChar char="Ø"/>
            </a:pPr>
            <a:r>
              <a:rPr lang="en-IN" sz="1400" dirty="0"/>
              <a:t>After Generics came into picture, we can provide a type parameter to the class and then use that type parameter as data type for method parameters /return values /instance variables.</a:t>
            </a:r>
          </a:p>
          <a:p>
            <a:pPr marL="285750" indent="-285750">
              <a:lnSpc>
                <a:spcPct val="150000"/>
              </a:lnSpc>
              <a:buFont typeface="Wingdings" panose="05000000000000000000" pitchFamily="2" charset="2"/>
              <a:buChar char="Ø"/>
            </a:pPr>
            <a:r>
              <a:rPr lang="en-IN" sz="1400" dirty="0"/>
              <a:t>For example consider the code snippet for java 1.4 (pre-generics) version  of ArrayList  class :</a:t>
            </a:r>
          </a:p>
          <a:p>
            <a:pPr marL="742950" lvl="1" indent="-285750">
              <a:lnSpc>
                <a:spcPct val="150000"/>
              </a:lnSpc>
              <a:buFont typeface="Wingdings" panose="05000000000000000000" pitchFamily="2" charset="2"/>
              <a:buChar char="Ø"/>
            </a:pPr>
            <a:r>
              <a:rPr lang="en-IN" sz="1400" dirty="0"/>
              <a:t>Class ArrayList implements List {</a:t>
            </a:r>
          </a:p>
          <a:p>
            <a:pPr lvl="1">
              <a:lnSpc>
                <a:spcPct val="150000"/>
              </a:lnSpc>
            </a:pPr>
            <a:r>
              <a:rPr lang="en-IN" sz="1400" dirty="0"/>
              <a:t>		Object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add(Object o) {…};</a:t>
            </a:r>
          </a:p>
          <a:p>
            <a:pPr lvl="1">
              <a:lnSpc>
                <a:spcPct val="150000"/>
              </a:lnSpc>
            </a:pPr>
            <a:r>
              <a:rPr lang="en-IN" sz="1400" dirty="0"/>
              <a:t>}</a:t>
            </a:r>
          </a:p>
          <a:p>
            <a:pPr marL="285750" indent="-285750">
              <a:lnSpc>
                <a:spcPct val="150000"/>
              </a:lnSpc>
              <a:buFont typeface="Wingdings" panose="05000000000000000000" pitchFamily="2" charset="2"/>
              <a:buChar char="Ø"/>
            </a:pPr>
            <a:r>
              <a:rPr lang="en-IN" sz="1400" dirty="0"/>
              <a:t>  In java 1.5 it was changed to </a:t>
            </a:r>
          </a:p>
          <a:p>
            <a:pPr marL="742950" lvl="1" indent="-285750">
              <a:lnSpc>
                <a:spcPct val="150000"/>
              </a:lnSpc>
              <a:buFont typeface="Wingdings" panose="05000000000000000000" pitchFamily="2" charset="2"/>
              <a:buChar char="Ø"/>
            </a:pPr>
            <a:r>
              <a:rPr lang="en-IN" sz="1400" dirty="0"/>
              <a:t>Class ArrayList&lt;T&gt; implements List {</a:t>
            </a:r>
          </a:p>
          <a:p>
            <a:pPr lvl="1">
              <a:lnSpc>
                <a:spcPct val="150000"/>
              </a:lnSpc>
            </a:pPr>
            <a:r>
              <a:rPr lang="en-IN" sz="1400" dirty="0"/>
              <a:t>		T 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add(T o) {…};</a:t>
            </a:r>
          </a:p>
          <a:p>
            <a:pPr lvl="1">
              <a:lnSpc>
                <a:spcPct val="150000"/>
              </a:lnSpc>
            </a:pPr>
            <a:r>
              <a:rPr lang="en-IN" sz="1400" dirty="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Foo&lt;String&gt;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integerBox = new Box&lt;Integer&gt;();</a:t>
            </a:r>
          </a:p>
          <a:p>
            <a:pPr lvl="1">
              <a:lnSpc>
                <a:spcPct val="150000"/>
              </a:lnSpc>
            </a:pPr>
            <a:endParaRPr lang="en-IN" sz="1400" dirty="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a:solidFill>
                  <a:schemeClr val="tx1"/>
                </a:solidFill>
              </a:rPr>
              <a:t>Generic Classes </a:t>
            </a:r>
            <a:r>
              <a:rPr lang="en-US" sz="3200" dirty="0" err="1">
                <a:solidFill>
                  <a:schemeClr val="tx1"/>
                </a:solidFill>
              </a:rPr>
              <a:t>Cont</a:t>
            </a:r>
            <a:r>
              <a:rPr lang="en-US" sz="3200" dirty="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a:t>Generics helps us to add type safety to collections like an ArrayList</a:t>
            </a:r>
          </a:p>
          <a:p>
            <a:pPr marL="285750" indent="-285750">
              <a:lnSpc>
                <a:spcPct val="150000"/>
              </a:lnSpc>
              <a:buFont typeface="Wingdings" panose="05000000000000000000" pitchFamily="2" charset="2"/>
              <a:buChar char="Ø"/>
            </a:pPr>
            <a:r>
              <a:rPr lang="en-IN" sz="1400" dirty="0"/>
              <a:t> Generics helps us to remove the need for type casting.</a:t>
            </a:r>
          </a:p>
          <a:p>
            <a:pPr marL="285750" indent="-285750">
              <a:lnSpc>
                <a:spcPct val="150000"/>
              </a:lnSpc>
              <a:buFont typeface="Wingdings" panose="05000000000000000000" pitchFamily="2" charset="2"/>
              <a:buChar char="Ø"/>
            </a:pPr>
            <a:r>
              <a:rPr lang="en-IN" sz="1400" dirty="0" err="1"/>
              <a:t>PolyMorphism</a:t>
            </a:r>
            <a:r>
              <a:rPr lang="en-IN" sz="1400" dirty="0"/>
              <a:t> concept :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a:t>ArrayList&lt;Object&gt; all= new ArrayList&lt;String&gt;(); is not valid even though String is a child of Object </a:t>
            </a:r>
          </a:p>
          <a:p>
            <a:pPr marL="285750" indent="-285750">
              <a:lnSpc>
                <a:spcPct val="150000"/>
              </a:lnSpc>
              <a:buFont typeface="Wingdings" panose="05000000000000000000" pitchFamily="2" charset="2"/>
              <a:buChar char="Ø"/>
            </a:pPr>
            <a:r>
              <a:rPr lang="en-IN" sz="1400" dirty="0"/>
              <a:t>List&lt;String&gt; all= new ArrayList&lt;String&gt;();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ArrayList&lt;int&gt; al = new ArrayList&lt;int&gt;(); is not valid but </a:t>
            </a:r>
          </a:p>
          <a:p>
            <a:pPr>
              <a:lnSpc>
                <a:spcPct val="200000"/>
              </a:lnSpc>
            </a:pPr>
            <a:r>
              <a:rPr lang="en-IN" sz="1400" dirty="0"/>
              <a:t>	ArrayList&lt;Integer&gt; al = new ArrayList&lt;Integer&gt;();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ArrayList</a:t>
            </a:r>
          </a:p>
          <a:p>
            <a:pPr marL="285750" indent="-285750">
              <a:lnSpc>
                <a:spcPct val="200000"/>
              </a:lnSpc>
              <a:buFont typeface="Wingdings" panose="05000000000000000000" pitchFamily="2" charset="2"/>
              <a:buChar char="Ø"/>
            </a:pPr>
            <a:r>
              <a:rPr lang="en-GB" sz="1400" dirty="0"/>
              <a:t>We can solve the problems faced in store class in previous slides using 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271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6802</TotalTime>
  <Words>11640</Words>
  <Application>Microsoft Office PowerPoint</Application>
  <PresentationFormat>Widescreen</PresentationFormat>
  <Paragraphs>907</Paragraphs>
  <Slides>70</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 Unicode MS</vt:lpstr>
      <vt:lpstr>Arial</vt:lpstr>
      <vt:lpstr>Calibri</vt:lpstr>
      <vt:lpstr>Century Gothic</vt:lpstr>
      <vt:lpstr>Times New Roman</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Generic Methods and Bounded Type Parameters Cont…</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Upper Bounded Wildcards Cont…</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336</cp:revision>
  <dcterms:created xsi:type="dcterms:W3CDTF">2020-01-09T14:54:12Z</dcterms:created>
  <dcterms:modified xsi:type="dcterms:W3CDTF">2020-04-27T23:27:15Z</dcterms:modified>
</cp:coreProperties>
</file>