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41"/>
  </p:notesMasterIdLst>
  <p:sldIdLst>
    <p:sldId id="256" r:id="rId2"/>
    <p:sldId id="26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95" r:id="rId12"/>
    <p:sldId id="257" r:id="rId13"/>
    <p:sldId id="258" r:id="rId14"/>
    <p:sldId id="285" r:id="rId15"/>
    <p:sldId id="289" r:id="rId16"/>
    <p:sldId id="290" r:id="rId17"/>
    <p:sldId id="291" r:id="rId18"/>
    <p:sldId id="287" r:id="rId19"/>
    <p:sldId id="288" r:id="rId20"/>
    <p:sldId id="292" r:id="rId21"/>
    <p:sldId id="293" r:id="rId22"/>
    <p:sldId id="261" r:id="rId23"/>
    <p:sldId id="294" r:id="rId24"/>
    <p:sldId id="259" r:id="rId25"/>
    <p:sldId id="260" r:id="rId26"/>
    <p:sldId id="262" r:id="rId27"/>
    <p:sldId id="263" r:id="rId28"/>
    <p:sldId id="264" r:id="rId29"/>
    <p:sldId id="265" r:id="rId30"/>
    <p:sldId id="266" r:id="rId31"/>
    <p:sldId id="267" r:id="rId32"/>
    <p:sldId id="269" r:id="rId33"/>
    <p:sldId id="270" r:id="rId34"/>
    <p:sldId id="271" r:id="rId35"/>
    <p:sldId id="272" r:id="rId36"/>
    <p:sldId id="273" r:id="rId37"/>
    <p:sldId id="275" r:id="rId38"/>
    <p:sldId id="276" r:id="rId39"/>
    <p:sldId id="27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C553A-48A6-41C3-AB73-2087CECBB9CF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A2956-A9EA-4F5A-9ABC-C7FF929BCE73}">
      <dgm:prSet phldrT="[Text]" custT="1"/>
      <dgm:spPr/>
      <dgm:t>
        <a:bodyPr/>
        <a:lstStyle/>
        <a:p>
          <a:r>
            <a:rPr lang="en-IN" sz="8800" dirty="0" smtClean="0"/>
            <a:t>JS</a:t>
          </a:r>
          <a:endParaRPr lang="en-US" sz="8800" dirty="0"/>
        </a:p>
      </dgm:t>
    </dgm:pt>
    <dgm:pt modelId="{F23D9241-8591-4065-920B-04E35D8A00CC}" type="parTrans" cxnId="{D23331D0-C5C7-41EF-92FB-6564C1855B79}">
      <dgm:prSet/>
      <dgm:spPr/>
      <dgm:t>
        <a:bodyPr/>
        <a:lstStyle/>
        <a:p>
          <a:endParaRPr lang="en-US"/>
        </a:p>
      </dgm:t>
    </dgm:pt>
    <dgm:pt modelId="{A573FB1E-9C4D-41D3-9E44-FB1FE870E32E}" type="sibTrans" cxnId="{D23331D0-C5C7-41EF-92FB-6564C1855B79}">
      <dgm:prSet/>
      <dgm:spPr/>
      <dgm:t>
        <a:bodyPr/>
        <a:lstStyle/>
        <a:p>
          <a:endParaRPr lang="en-US"/>
        </a:p>
      </dgm:t>
    </dgm:pt>
    <dgm:pt modelId="{D56985C6-E462-40A1-BC10-F53BF4B692A9}">
      <dgm:prSet phldrT="[Text]"/>
      <dgm:spPr/>
      <dgm:t>
        <a:bodyPr/>
        <a:lstStyle/>
        <a:p>
          <a:r>
            <a:rPr lang="en-US" dirty="0" smtClean="0"/>
            <a:t>Interpreted, on the fly</a:t>
          </a:r>
          <a:endParaRPr lang="en-US" dirty="0"/>
        </a:p>
      </dgm:t>
    </dgm:pt>
    <dgm:pt modelId="{B6E25676-6D19-47B2-8DBA-716FC4B20966}" type="parTrans" cxnId="{34EE5B8C-1283-490D-ABB7-910E37227356}">
      <dgm:prSet/>
      <dgm:spPr/>
      <dgm:t>
        <a:bodyPr/>
        <a:lstStyle/>
        <a:p>
          <a:endParaRPr lang="en-US"/>
        </a:p>
      </dgm:t>
    </dgm:pt>
    <dgm:pt modelId="{2C395029-9677-4C6F-A4F8-1AA136554618}" type="sibTrans" cxnId="{34EE5B8C-1283-490D-ABB7-910E37227356}">
      <dgm:prSet/>
      <dgm:spPr/>
      <dgm:t>
        <a:bodyPr/>
        <a:lstStyle/>
        <a:p>
          <a:endParaRPr lang="en-US"/>
        </a:p>
      </dgm:t>
    </dgm:pt>
    <dgm:pt modelId="{7AEDEC01-0053-4369-BC40-0678C548913F}">
      <dgm:prSet phldrT="[Text]"/>
      <dgm:spPr/>
      <dgm:t>
        <a:bodyPr/>
        <a:lstStyle/>
        <a:p>
          <a:r>
            <a:rPr lang="en-US" dirty="0" smtClean="0"/>
            <a:t>Dynamic, Weakly Typed Programming language</a:t>
          </a:r>
          <a:endParaRPr lang="en-US" dirty="0"/>
        </a:p>
      </dgm:t>
    </dgm:pt>
    <dgm:pt modelId="{A5041B3A-9D88-47C6-90C1-DF95AE7B2047}" type="parTrans" cxnId="{FB675505-C862-460C-A2B0-0EFD22D5A4FE}">
      <dgm:prSet/>
      <dgm:spPr/>
      <dgm:t>
        <a:bodyPr/>
        <a:lstStyle/>
        <a:p>
          <a:endParaRPr lang="en-US"/>
        </a:p>
      </dgm:t>
    </dgm:pt>
    <dgm:pt modelId="{F34F39DB-F569-408F-8D0C-D0952B1C00D6}" type="sibTrans" cxnId="{FB675505-C862-460C-A2B0-0EFD22D5A4FE}">
      <dgm:prSet/>
      <dgm:spPr/>
      <dgm:t>
        <a:bodyPr/>
        <a:lstStyle/>
        <a:p>
          <a:endParaRPr lang="en-US"/>
        </a:p>
      </dgm:t>
    </dgm:pt>
    <dgm:pt modelId="{DE527D32-5A0C-4BE6-991D-DB6F4E77306C}">
      <dgm:prSet phldrT="[Text]"/>
      <dgm:spPr/>
      <dgm:t>
        <a:bodyPr/>
        <a:lstStyle/>
        <a:p>
          <a:r>
            <a:rPr lang="en-US" dirty="0" smtClean="0"/>
            <a:t>“Hosted Language” :Runs in different Environments </a:t>
          </a:r>
          <a:r>
            <a:rPr lang="en-US" dirty="0" err="1" smtClean="0"/>
            <a:t>ike</a:t>
          </a:r>
          <a:r>
            <a:rPr lang="en-US" dirty="0" smtClean="0"/>
            <a:t> in web browser</a:t>
          </a:r>
          <a:endParaRPr lang="en-US" dirty="0"/>
        </a:p>
      </dgm:t>
    </dgm:pt>
    <dgm:pt modelId="{459D4C0E-F067-4EE0-BB08-F103D6F5087F}" type="parTrans" cxnId="{B59069C5-D8CB-4B81-8F32-C567DDC8EC5F}">
      <dgm:prSet/>
      <dgm:spPr/>
      <dgm:t>
        <a:bodyPr/>
        <a:lstStyle/>
        <a:p>
          <a:endParaRPr lang="en-US"/>
        </a:p>
      </dgm:t>
    </dgm:pt>
    <dgm:pt modelId="{4D58120F-79ED-40D4-BC9F-EC52E909E618}" type="sibTrans" cxnId="{B59069C5-D8CB-4B81-8F32-C567DDC8EC5F}">
      <dgm:prSet/>
      <dgm:spPr/>
      <dgm:t>
        <a:bodyPr/>
        <a:lstStyle/>
        <a:p>
          <a:endParaRPr lang="en-US"/>
        </a:p>
      </dgm:t>
    </dgm:pt>
    <dgm:pt modelId="{E7611855-35A9-4C4E-9E1E-5301A9F63E1F}">
      <dgm:prSet phldrT="[Text]"/>
      <dgm:spPr/>
      <dgm:t>
        <a:bodyPr/>
        <a:lstStyle/>
        <a:p>
          <a:r>
            <a:rPr lang="en-US" dirty="0" smtClean="0"/>
            <a:t>Most prominent Use Case: Run code in a browser(On a webpage)</a:t>
          </a:r>
          <a:endParaRPr lang="en-US" dirty="0"/>
        </a:p>
      </dgm:t>
    </dgm:pt>
    <dgm:pt modelId="{86D1DF58-A5B7-42D4-B983-186462696B14}" type="parTrans" cxnId="{ECEB8A0D-63D0-43FF-92E6-C184664BAD72}">
      <dgm:prSet/>
      <dgm:spPr/>
      <dgm:t>
        <a:bodyPr/>
        <a:lstStyle/>
        <a:p>
          <a:endParaRPr lang="en-US"/>
        </a:p>
      </dgm:t>
    </dgm:pt>
    <dgm:pt modelId="{C75E4106-0B34-4390-98E7-6736B8F91196}" type="sibTrans" cxnId="{ECEB8A0D-63D0-43FF-92E6-C184664BAD72}">
      <dgm:prSet/>
      <dgm:spPr/>
      <dgm:t>
        <a:bodyPr/>
        <a:lstStyle/>
        <a:p>
          <a:endParaRPr lang="en-US"/>
        </a:p>
      </dgm:t>
    </dgm:pt>
    <dgm:pt modelId="{0D028DD8-0C1B-4C48-AC60-9277278C45A1}" type="pres">
      <dgm:prSet presAssocID="{458C553A-48A6-41C3-AB73-2087CECBB9CF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A12486-30F0-45D5-8931-09A9F7B1C6D6}" type="pres">
      <dgm:prSet presAssocID="{458C553A-48A6-41C3-AB73-2087CECBB9CF}" presName="matrix" presStyleCnt="0"/>
      <dgm:spPr/>
    </dgm:pt>
    <dgm:pt modelId="{B68B46D5-0209-4EFB-A50C-BCFD3696B320}" type="pres">
      <dgm:prSet presAssocID="{458C553A-48A6-41C3-AB73-2087CECBB9CF}" presName="tile1" presStyleLbl="node1" presStyleIdx="0" presStyleCnt="4" custLinFactNeighborX="-4660" custLinFactNeighborY="-6303"/>
      <dgm:spPr/>
      <dgm:t>
        <a:bodyPr/>
        <a:lstStyle/>
        <a:p>
          <a:endParaRPr lang="en-US"/>
        </a:p>
      </dgm:t>
    </dgm:pt>
    <dgm:pt modelId="{82712D95-DD11-4948-BF97-C39D20D0418A}" type="pres">
      <dgm:prSet presAssocID="{458C553A-48A6-41C3-AB73-2087CECBB9C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7CB2A-C584-4D18-858B-444F1A71302F}" type="pres">
      <dgm:prSet presAssocID="{458C553A-48A6-41C3-AB73-2087CECBB9CF}" presName="tile2" presStyleLbl="node1" presStyleIdx="1" presStyleCnt="4"/>
      <dgm:spPr/>
      <dgm:t>
        <a:bodyPr/>
        <a:lstStyle/>
        <a:p>
          <a:endParaRPr lang="en-US"/>
        </a:p>
      </dgm:t>
    </dgm:pt>
    <dgm:pt modelId="{52E8DB86-87EB-440E-9FE0-BA9CEA8EC3E9}" type="pres">
      <dgm:prSet presAssocID="{458C553A-48A6-41C3-AB73-2087CECBB9C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AA065-2450-4710-B75E-3D921F2B0ADC}" type="pres">
      <dgm:prSet presAssocID="{458C553A-48A6-41C3-AB73-2087CECBB9CF}" presName="tile3" presStyleLbl="node1" presStyleIdx="2" presStyleCnt="4"/>
      <dgm:spPr/>
      <dgm:t>
        <a:bodyPr/>
        <a:lstStyle/>
        <a:p>
          <a:endParaRPr lang="en-US"/>
        </a:p>
      </dgm:t>
    </dgm:pt>
    <dgm:pt modelId="{B0561D51-690F-4D1F-A629-C692D2FC7405}" type="pres">
      <dgm:prSet presAssocID="{458C553A-48A6-41C3-AB73-2087CECBB9C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F3C2F-85D5-4E9F-96C7-26BE2690AF07}" type="pres">
      <dgm:prSet presAssocID="{458C553A-48A6-41C3-AB73-2087CECBB9CF}" presName="tile4" presStyleLbl="node1" presStyleIdx="3" presStyleCnt="4"/>
      <dgm:spPr/>
      <dgm:t>
        <a:bodyPr/>
        <a:lstStyle/>
        <a:p>
          <a:endParaRPr lang="en-US"/>
        </a:p>
      </dgm:t>
    </dgm:pt>
    <dgm:pt modelId="{838E855B-6C88-4B30-9988-356A7BCEF2E2}" type="pres">
      <dgm:prSet presAssocID="{458C553A-48A6-41C3-AB73-2087CECBB9C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E122B-9233-4593-B43E-7678EB31C267}" type="pres">
      <dgm:prSet presAssocID="{458C553A-48A6-41C3-AB73-2087CECBB9CF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B675505-C862-460C-A2B0-0EFD22D5A4FE}" srcId="{A92A2956-A9EA-4F5A-9ABC-C7FF929BCE73}" destId="{7AEDEC01-0053-4369-BC40-0678C548913F}" srcOrd="1" destOrd="0" parTransId="{A5041B3A-9D88-47C6-90C1-DF95AE7B2047}" sibTransId="{F34F39DB-F569-408F-8D0C-D0952B1C00D6}"/>
    <dgm:cxn modelId="{65E05D3A-3188-41C8-8DE0-135A5955FBBB}" type="presOf" srcId="{7AEDEC01-0053-4369-BC40-0678C548913F}" destId="{FE07CB2A-C584-4D18-858B-444F1A71302F}" srcOrd="0" destOrd="0" presId="urn:microsoft.com/office/officeart/2005/8/layout/matrix1"/>
    <dgm:cxn modelId="{AB155D0C-FB28-44A0-9F80-39DE9EDA048C}" type="presOf" srcId="{458C553A-48A6-41C3-AB73-2087CECBB9CF}" destId="{0D028DD8-0C1B-4C48-AC60-9277278C45A1}" srcOrd="0" destOrd="0" presId="urn:microsoft.com/office/officeart/2005/8/layout/matrix1"/>
    <dgm:cxn modelId="{FB8635D3-2FCC-4D3F-A6FD-879F0DF568E0}" type="presOf" srcId="{A92A2956-A9EA-4F5A-9ABC-C7FF929BCE73}" destId="{65CE122B-9233-4593-B43E-7678EB31C267}" srcOrd="0" destOrd="0" presId="urn:microsoft.com/office/officeart/2005/8/layout/matrix1"/>
    <dgm:cxn modelId="{D23331D0-C5C7-41EF-92FB-6564C1855B79}" srcId="{458C553A-48A6-41C3-AB73-2087CECBB9CF}" destId="{A92A2956-A9EA-4F5A-9ABC-C7FF929BCE73}" srcOrd="0" destOrd="0" parTransId="{F23D9241-8591-4065-920B-04E35D8A00CC}" sibTransId="{A573FB1E-9C4D-41D3-9E44-FB1FE870E32E}"/>
    <dgm:cxn modelId="{ADC6F391-B1E5-42B1-985C-29F6856F47D2}" type="presOf" srcId="{E7611855-35A9-4C4E-9E1E-5301A9F63E1F}" destId="{838E855B-6C88-4B30-9988-356A7BCEF2E2}" srcOrd="1" destOrd="0" presId="urn:microsoft.com/office/officeart/2005/8/layout/matrix1"/>
    <dgm:cxn modelId="{B59069C5-D8CB-4B81-8F32-C567DDC8EC5F}" srcId="{A92A2956-A9EA-4F5A-9ABC-C7FF929BCE73}" destId="{DE527D32-5A0C-4BE6-991D-DB6F4E77306C}" srcOrd="2" destOrd="0" parTransId="{459D4C0E-F067-4EE0-BB08-F103D6F5087F}" sibTransId="{4D58120F-79ED-40D4-BC9F-EC52E909E618}"/>
    <dgm:cxn modelId="{34EE5B8C-1283-490D-ABB7-910E37227356}" srcId="{A92A2956-A9EA-4F5A-9ABC-C7FF929BCE73}" destId="{D56985C6-E462-40A1-BC10-F53BF4B692A9}" srcOrd="0" destOrd="0" parTransId="{B6E25676-6D19-47B2-8DBA-716FC4B20966}" sibTransId="{2C395029-9677-4C6F-A4F8-1AA136554618}"/>
    <dgm:cxn modelId="{19E3FFFE-9C71-4106-AD43-BA106931C91A}" type="presOf" srcId="{DE527D32-5A0C-4BE6-991D-DB6F4E77306C}" destId="{B0561D51-690F-4D1F-A629-C692D2FC7405}" srcOrd="1" destOrd="0" presId="urn:microsoft.com/office/officeart/2005/8/layout/matrix1"/>
    <dgm:cxn modelId="{C6611087-45F5-4970-9493-658D4555A17F}" type="presOf" srcId="{7AEDEC01-0053-4369-BC40-0678C548913F}" destId="{52E8DB86-87EB-440E-9FE0-BA9CEA8EC3E9}" srcOrd="1" destOrd="0" presId="urn:microsoft.com/office/officeart/2005/8/layout/matrix1"/>
    <dgm:cxn modelId="{CE73891B-DCB1-4909-BFF9-349ADF6165F7}" type="presOf" srcId="{D56985C6-E462-40A1-BC10-F53BF4B692A9}" destId="{B68B46D5-0209-4EFB-A50C-BCFD3696B320}" srcOrd="0" destOrd="0" presId="urn:microsoft.com/office/officeart/2005/8/layout/matrix1"/>
    <dgm:cxn modelId="{82772D7A-0202-44D2-AC96-DE84F23310EB}" type="presOf" srcId="{E7611855-35A9-4C4E-9E1E-5301A9F63E1F}" destId="{BF8F3C2F-85D5-4E9F-96C7-26BE2690AF07}" srcOrd="0" destOrd="0" presId="urn:microsoft.com/office/officeart/2005/8/layout/matrix1"/>
    <dgm:cxn modelId="{ECEB8A0D-63D0-43FF-92E6-C184664BAD72}" srcId="{A92A2956-A9EA-4F5A-9ABC-C7FF929BCE73}" destId="{E7611855-35A9-4C4E-9E1E-5301A9F63E1F}" srcOrd="3" destOrd="0" parTransId="{86D1DF58-A5B7-42D4-B983-186462696B14}" sibTransId="{C75E4106-0B34-4390-98E7-6736B8F91196}"/>
    <dgm:cxn modelId="{4BCC3F24-9E6D-4144-A349-5287F03CDE37}" type="presOf" srcId="{D56985C6-E462-40A1-BC10-F53BF4B692A9}" destId="{82712D95-DD11-4948-BF97-C39D20D0418A}" srcOrd="1" destOrd="0" presId="urn:microsoft.com/office/officeart/2005/8/layout/matrix1"/>
    <dgm:cxn modelId="{68B38AAF-35AF-45E3-9463-97D0F32BFE25}" type="presOf" srcId="{DE527D32-5A0C-4BE6-991D-DB6F4E77306C}" destId="{D61AA065-2450-4710-B75E-3D921F2B0ADC}" srcOrd="0" destOrd="0" presId="urn:microsoft.com/office/officeart/2005/8/layout/matrix1"/>
    <dgm:cxn modelId="{3553C81A-C116-47A0-BF6F-6EE68E24DC6D}" type="presParOf" srcId="{0D028DD8-0C1B-4C48-AC60-9277278C45A1}" destId="{59A12486-30F0-45D5-8931-09A9F7B1C6D6}" srcOrd="0" destOrd="0" presId="urn:microsoft.com/office/officeart/2005/8/layout/matrix1"/>
    <dgm:cxn modelId="{77E88B46-7B73-4877-9C6A-0AC56353F4F3}" type="presParOf" srcId="{59A12486-30F0-45D5-8931-09A9F7B1C6D6}" destId="{B68B46D5-0209-4EFB-A50C-BCFD3696B320}" srcOrd="0" destOrd="0" presId="urn:microsoft.com/office/officeart/2005/8/layout/matrix1"/>
    <dgm:cxn modelId="{3DB6C6AB-88D7-4517-96A6-398D23241FD3}" type="presParOf" srcId="{59A12486-30F0-45D5-8931-09A9F7B1C6D6}" destId="{82712D95-DD11-4948-BF97-C39D20D0418A}" srcOrd="1" destOrd="0" presId="urn:microsoft.com/office/officeart/2005/8/layout/matrix1"/>
    <dgm:cxn modelId="{6E70BCE1-4036-40B3-BA07-455939098874}" type="presParOf" srcId="{59A12486-30F0-45D5-8931-09A9F7B1C6D6}" destId="{FE07CB2A-C584-4D18-858B-444F1A71302F}" srcOrd="2" destOrd="0" presId="urn:microsoft.com/office/officeart/2005/8/layout/matrix1"/>
    <dgm:cxn modelId="{2426DD0E-8F37-4A3E-BC77-0B3F730DD1BD}" type="presParOf" srcId="{59A12486-30F0-45D5-8931-09A9F7B1C6D6}" destId="{52E8DB86-87EB-440E-9FE0-BA9CEA8EC3E9}" srcOrd="3" destOrd="0" presId="urn:microsoft.com/office/officeart/2005/8/layout/matrix1"/>
    <dgm:cxn modelId="{4550FCAD-1CA1-4659-BEFC-FA0049ABE17C}" type="presParOf" srcId="{59A12486-30F0-45D5-8931-09A9F7B1C6D6}" destId="{D61AA065-2450-4710-B75E-3D921F2B0ADC}" srcOrd="4" destOrd="0" presId="urn:microsoft.com/office/officeart/2005/8/layout/matrix1"/>
    <dgm:cxn modelId="{AB9AC61A-41B6-4632-9B3A-96B62344043B}" type="presParOf" srcId="{59A12486-30F0-45D5-8931-09A9F7B1C6D6}" destId="{B0561D51-690F-4D1F-A629-C692D2FC7405}" srcOrd="5" destOrd="0" presId="urn:microsoft.com/office/officeart/2005/8/layout/matrix1"/>
    <dgm:cxn modelId="{462FC638-8BEA-4918-8F17-3F2A10C12328}" type="presParOf" srcId="{59A12486-30F0-45D5-8931-09A9F7B1C6D6}" destId="{BF8F3C2F-85D5-4E9F-96C7-26BE2690AF07}" srcOrd="6" destOrd="0" presId="urn:microsoft.com/office/officeart/2005/8/layout/matrix1"/>
    <dgm:cxn modelId="{80504610-2B7A-4657-89E8-0C82138BEFDA}" type="presParOf" srcId="{59A12486-30F0-45D5-8931-09A9F7B1C6D6}" destId="{838E855B-6C88-4B30-9988-356A7BCEF2E2}" srcOrd="7" destOrd="0" presId="urn:microsoft.com/office/officeart/2005/8/layout/matrix1"/>
    <dgm:cxn modelId="{202C55D5-BD6D-4131-9AB2-5EB355B10E37}" type="presParOf" srcId="{0D028DD8-0C1B-4C48-AC60-9277278C45A1}" destId="{65CE122B-9233-4593-B43E-7678EB31C26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B5AD5-A6C2-4B59-9B19-018EF9C9078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F8F88-0392-43D7-845B-4F0B5B2205D5}">
      <dgm:prSet/>
      <dgm:spPr/>
      <dgm:t>
        <a:bodyPr/>
        <a:lstStyle/>
        <a:p>
          <a:r>
            <a:rPr lang="en-US" dirty="0"/>
            <a:t>Inline </a:t>
          </a:r>
        </a:p>
      </dgm:t>
    </dgm:pt>
    <dgm:pt modelId="{F8E8CDBB-B297-4A92-9BE5-8979D4D3331B}" type="parTrans" cxnId="{7097756E-B653-4F02-A2D3-08FBB16D60C3}">
      <dgm:prSet/>
      <dgm:spPr/>
      <dgm:t>
        <a:bodyPr/>
        <a:lstStyle/>
        <a:p>
          <a:endParaRPr lang="en-US"/>
        </a:p>
      </dgm:t>
    </dgm:pt>
    <dgm:pt modelId="{A444E42D-AE8F-4D9C-B2B4-86A2CADA8FC3}" type="sibTrans" cxnId="{7097756E-B653-4F02-A2D3-08FBB16D60C3}">
      <dgm:prSet/>
      <dgm:spPr/>
      <dgm:t>
        <a:bodyPr/>
        <a:lstStyle/>
        <a:p>
          <a:endParaRPr lang="en-US"/>
        </a:p>
      </dgm:t>
    </dgm:pt>
    <dgm:pt modelId="{1CAEFB7B-EA4E-42BB-93D2-CF1D51322A03}">
      <dgm:prSet/>
      <dgm:spPr/>
      <dgm:t>
        <a:bodyPr/>
        <a:lstStyle/>
        <a:p>
          <a:r>
            <a:rPr lang="en-IN"/>
            <a:t>Make use of &lt;script&gt;&lt;/script&gt; tags and write js code in between.for example &lt;script&gt;console.log(“hello world”);&lt;/script&gt;</a:t>
          </a:r>
          <a:endParaRPr lang="en-US"/>
        </a:p>
      </dgm:t>
    </dgm:pt>
    <dgm:pt modelId="{B2B2BA3F-F937-400E-BF53-AAE5EF79A3F2}" type="parTrans" cxnId="{ACD5D28E-D251-4B2A-B09B-77228A66F3A8}">
      <dgm:prSet/>
      <dgm:spPr/>
      <dgm:t>
        <a:bodyPr/>
        <a:lstStyle/>
        <a:p>
          <a:endParaRPr lang="en-US"/>
        </a:p>
      </dgm:t>
    </dgm:pt>
    <dgm:pt modelId="{60A251E7-2F31-4635-8F61-29821DEBED39}" type="sibTrans" cxnId="{ACD5D28E-D251-4B2A-B09B-77228A66F3A8}">
      <dgm:prSet/>
      <dgm:spPr/>
      <dgm:t>
        <a:bodyPr/>
        <a:lstStyle/>
        <a:p>
          <a:endParaRPr lang="en-US"/>
        </a:p>
      </dgm:t>
    </dgm:pt>
    <dgm:pt modelId="{8604446F-BA62-4580-8DFD-360B63D11575}">
      <dgm:prSet/>
      <dgm:spPr/>
      <dgm:t>
        <a:bodyPr/>
        <a:lstStyle/>
        <a:p>
          <a:r>
            <a:rPr lang="en-IN"/>
            <a:t>Imported</a:t>
          </a:r>
          <a:endParaRPr lang="en-US"/>
        </a:p>
      </dgm:t>
    </dgm:pt>
    <dgm:pt modelId="{D773142A-38A6-46E1-863E-BF5551C3C1F2}" type="parTrans" cxnId="{7AF4E7BD-C02F-4C78-9037-1A6BF4955716}">
      <dgm:prSet/>
      <dgm:spPr/>
      <dgm:t>
        <a:bodyPr/>
        <a:lstStyle/>
        <a:p>
          <a:endParaRPr lang="en-US"/>
        </a:p>
      </dgm:t>
    </dgm:pt>
    <dgm:pt modelId="{BC08C1AF-83FA-4E72-9C17-9B0B7F733A14}" type="sibTrans" cxnId="{7AF4E7BD-C02F-4C78-9037-1A6BF4955716}">
      <dgm:prSet/>
      <dgm:spPr/>
      <dgm:t>
        <a:bodyPr/>
        <a:lstStyle/>
        <a:p>
          <a:endParaRPr lang="en-US"/>
        </a:p>
      </dgm:t>
    </dgm:pt>
    <dgm:pt modelId="{B2297C07-1EC0-406F-B230-0E5DD7F0E4D4}">
      <dgm:prSet/>
      <dgm:spPr/>
      <dgm:t>
        <a:bodyPr/>
        <a:lstStyle/>
        <a:p>
          <a:r>
            <a:rPr lang="en-IN"/>
            <a:t>Write js code in a separate .js file and import it again make use of  &lt;script&gt; tag use the attribute type=“text/javascript” and src=“js/main.js” for example :       &lt;script type=“text/javascript” and src=“js/main.js”&gt; &lt;/script&gt; and simply write console.log(“hiiiii”) in main.js file and place it in js folder.</a:t>
          </a:r>
          <a:endParaRPr lang="en-US"/>
        </a:p>
      </dgm:t>
    </dgm:pt>
    <dgm:pt modelId="{83377716-FAD0-4C7E-A8EE-A8B3D3B42580}" type="parTrans" cxnId="{49DD3A34-3514-4F80-B903-C81AA726038B}">
      <dgm:prSet/>
      <dgm:spPr/>
      <dgm:t>
        <a:bodyPr/>
        <a:lstStyle/>
        <a:p>
          <a:endParaRPr lang="en-US"/>
        </a:p>
      </dgm:t>
    </dgm:pt>
    <dgm:pt modelId="{D7DEC76D-81A7-472B-874B-0EF49411BF5B}" type="sibTrans" cxnId="{49DD3A34-3514-4F80-B903-C81AA726038B}">
      <dgm:prSet/>
      <dgm:spPr/>
      <dgm:t>
        <a:bodyPr/>
        <a:lstStyle/>
        <a:p>
          <a:endParaRPr lang="en-US"/>
        </a:p>
      </dgm:t>
    </dgm:pt>
    <dgm:pt modelId="{8011F89C-F3BA-423B-9512-EFFA6DDFF411}" type="pres">
      <dgm:prSet presAssocID="{28EB5AD5-A6C2-4B59-9B19-018EF9C9078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5944D4-7002-45E4-8B58-B4C21DD23B77}" type="pres">
      <dgm:prSet presAssocID="{D3CF8F88-0392-43D7-845B-4F0B5B2205D5}" presName="compNode" presStyleCnt="0"/>
      <dgm:spPr/>
      <dgm:t>
        <a:bodyPr/>
        <a:lstStyle/>
        <a:p>
          <a:endParaRPr lang="en-US"/>
        </a:p>
      </dgm:t>
    </dgm:pt>
    <dgm:pt modelId="{DF4BEA95-CD49-4EE0-A7C5-B71D555DA35C}" type="pres">
      <dgm:prSet presAssocID="{D3CF8F88-0392-43D7-845B-4F0B5B2205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7C9D18-0A3B-4AF4-A9BB-FA69701ED54E}" type="pres">
      <dgm:prSet presAssocID="{D3CF8F88-0392-43D7-845B-4F0B5B2205D5}" presName="iconSpace" presStyleCnt="0"/>
      <dgm:spPr/>
      <dgm:t>
        <a:bodyPr/>
        <a:lstStyle/>
        <a:p>
          <a:endParaRPr lang="en-US"/>
        </a:p>
      </dgm:t>
    </dgm:pt>
    <dgm:pt modelId="{3CE6783F-646E-44BF-9E6B-FFB30E1D79E6}" type="pres">
      <dgm:prSet presAssocID="{D3CF8F88-0392-43D7-845B-4F0B5B2205D5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10E24CD-589B-4115-937D-BED5F622EEE3}" type="pres">
      <dgm:prSet presAssocID="{D3CF8F88-0392-43D7-845B-4F0B5B2205D5}" presName="txSpace" presStyleCnt="0"/>
      <dgm:spPr/>
      <dgm:t>
        <a:bodyPr/>
        <a:lstStyle/>
        <a:p>
          <a:endParaRPr lang="en-US"/>
        </a:p>
      </dgm:t>
    </dgm:pt>
    <dgm:pt modelId="{6D61C22C-FE21-420E-B87E-B464090AEDD8}" type="pres">
      <dgm:prSet presAssocID="{D3CF8F88-0392-43D7-845B-4F0B5B2205D5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C0CF4267-641C-4EDF-BB21-A138406772C9}" type="pres">
      <dgm:prSet presAssocID="{A444E42D-AE8F-4D9C-B2B4-86A2CADA8FC3}" presName="sibTrans" presStyleCnt="0"/>
      <dgm:spPr/>
      <dgm:t>
        <a:bodyPr/>
        <a:lstStyle/>
        <a:p>
          <a:endParaRPr lang="en-US"/>
        </a:p>
      </dgm:t>
    </dgm:pt>
    <dgm:pt modelId="{3D491B71-38C5-4B0F-833E-A3ED84838CC6}" type="pres">
      <dgm:prSet presAssocID="{8604446F-BA62-4580-8DFD-360B63D11575}" presName="compNode" presStyleCnt="0"/>
      <dgm:spPr/>
      <dgm:t>
        <a:bodyPr/>
        <a:lstStyle/>
        <a:p>
          <a:endParaRPr lang="en-US"/>
        </a:p>
      </dgm:t>
    </dgm:pt>
    <dgm:pt modelId="{722AFA75-756E-4907-99E6-8A900BBD6855}" type="pres">
      <dgm:prSet presAssocID="{8604446F-BA62-4580-8DFD-360B63D115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E1A8B2-BA3B-45C3-A76C-53FE6F6ECC4B}" type="pres">
      <dgm:prSet presAssocID="{8604446F-BA62-4580-8DFD-360B63D11575}" presName="iconSpace" presStyleCnt="0"/>
      <dgm:spPr/>
      <dgm:t>
        <a:bodyPr/>
        <a:lstStyle/>
        <a:p>
          <a:endParaRPr lang="en-US"/>
        </a:p>
      </dgm:t>
    </dgm:pt>
    <dgm:pt modelId="{8ED452B6-2848-437F-9B61-09961A2F01EC}" type="pres">
      <dgm:prSet presAssocID="{8604446F-BA62-4580-8DFD-360B63D1157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5B4AD28-4E00-4387-9E4A-FD697FDBACEB}" type="pres">
      <dgm:prSet presAssocID="{8604446F-BA62-4580-8DFD-360B63D11575}" presName="txSpace" presStyleCnt="0"/>
      <dgm:spPr/>
      <dgm:t>
        <a:bodyPr/>
        <a:lstStyle/>
        <a:p>
          <a:endParaRPr lang="en-US"/>
        </a:p>
      </dgm:t>
    </dgm:pt>
    <dgm:pt modelId="{FD7B3109-24CA-45C1-A05F-C77E8F77C2D7}" type="pres">
      <dgm:prSet presAssocID="{8604446F-BA62-4580-8DFD-360B63D11575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A2C3BE7C-0A5E-42EB-A7CE-7A7F4486C897}" type="presOf" srcId="{B2297C07-1EC0-406F-B230-0E5DD7F0E4D4}" destId="{FD7B3109-24CA-45C1-A05F-C77E8F77C2D7}" srcOrd="0" destOrd="0" presId="urn:microsoft.com/office/officeart/2018/2/layout/IconLabelDescriptionList"/>
    <dgm:cxn modelId="{9A53CDCA-C1D3-48F0-A647-4D75AA2606DF}" type="presOf" srcId="{8604446F-BA62-4580-8DFD-360B63D11575}" destId="{8ED452B6-2848-437F-9B61-09961A2F01EC}" srcOrd="0" destOrd="0" presId="urn:microsoft.com/office/officeart/2018/2/layout/IconLabelDescriptionList"/>
    <dgm:cxn modelId="{7097756E-B653-4F02-A2D3-08FBB16D60C3}" srcId="{28EB5AD5-A6C2-4B59-9B19-018EF9C90788}" destId="{D3CF8F88-0392-43D7-845B-4F0B5B2205D5}" srcOrd="0" destOrd="0" parTransId="{F8E8CDBB-B297-4A92-9BE5-8979D4D3331B}" sibTransId="{A444E42D-AE8F-4D9C-B2B4-86A2CADA8FC3}"/>
    <dgm:cxn modelId="{ACD5D28E-D251-4B2A-B09B-77228A66F3A8}" srcId="{D3CF8F88-0392-43D7-845B-4F0B5B2205D5}" destId="{1CAEFB7B-EA4E-42BB-93D2-CF1D51322A03}" srcOrd="0" destOrd="0" parTransId="{B2B2BA3F-F937-400E-BF53-AAE5EF79A3F2}" sibTransId="{60A251E7-2F31-4635-8F61-29821DEBED39}"/>
    <dgm:cxn modelId="{49DD3A34-3514-4F80-B903-C81AA726038B}" srcId="{8604446F-BA62-4580-8DFD-360B63D11575}" destId="{B2297C07-1EC0-406F-B230-0E5DD7F0E4D4}" srcOrd="0" destOrd="0" parTransId="{83377716-FAD0-4C7E-A8EE-A8B3D3B42580}" sibTransId="{D7DEC76D-81A7-472B-874B-0EF49411BF5B}"/>
    <dgm:cxn modelId="{7AF4E7BD-C02F-4C78-9037-1A6BF4955716}" srcId="{28EB5AD5-A6C2-4B59-9B19-018EF9C90788}" destId="{8604446F-BA62-4580-8DFD-360B63D11575}" srcOrd="1" destOrd="0" parTransId="{D773142A-38A6-46E1-863E-BF5551C3C1F2}" sibTransId="{BC08C1AF-83FA-4E72-9C17-9B0B7F733A14}"/>
    <dgm:cxn modelId="{72BD1C71-DCB1-4717-8FB6-F816846D9D9A}" type="presOf" srcId="{28EB5AD5-A6C2-4B59-9B19-018EF9C90788}" destId="{8011F89C-F3BA-423B-9512-EFFA6DDFF411}" srcOrd="0" destOrd="0" presId="urn:microsoft.com/office/officeart/2018/2/layout/IconLabelDescriptionList"/>
    <dgm:cxn modelId="{2FF481A4-926F-4B99-A867-5C938FB6EDDB}" type="presOf" srcId="{D3CF8F88-0392-43D7-845B-4F0B5B2205D5}" destId="{3CE6783F-646E-44BF-9E6B-FFB30E1D79E6}" srcOrd="0" destOrd="0" presId="urn:microsoft.com/office/officeart/2018/2/layout/IconLabelDescriptionList"/>
    <dgm:cxn modelId="{7ABB3A2A-8113-4F63-817E-D4786E293DDD}" type="presOf" srcId="{1CAEFB7B-EA4E-42BB-93D2-CF1D51322A03}" destId="{6D61C22C-FE21-420E-B87E-B464090AEDD8}" srcOrd="0" destOrd="0" presId="urn:microsoft.com/office/officeart/2018/2/layout/IconLabelDescriptionList"/>
    <dgm:cxn modelId="{669AE8A3-5941-4807-87A5-B8BBE7883D56}" type="presParOf" srcId="{8011F89C-F3BA-423B-9512-EFFA6DDFF411}" destId="{615944D4-7002-45E4-8B58-B4C21DD23B77}" srcOrd="0" destOrd="0" presId="urn:microsoft.com/office/officeart/2018/2/layout/IconLabelDescriptionList"/>
    <dgm:cxn modelId="{B0B7FA6E-DDC9-4A52-8951-30A830118B68}" type="presParOf" srcId="{615944D4-7002-45E4-8B58-B4C21DD23B77}" destId="{DF4BEA95-CD49-4EE0-A7C5-B71D555DA35C}" srcOrd="0" destOrd="0" presId="urn:microsoft.com/office/officeart/2018/2/layout/IconLabelDescriptionList"/>
    <dgm:cxn modelId="{8673EF4D-B947-4449-BC58-A56F68ECC9B5}" type="presParOf" srcId="{615944D4-7002-45E4-8B58-B4C21DD23B77}" destId="{B57C9D18-0A3B-4AF4-A9BB-FA69701ED54E}" srcOrd="1" destOrd="0" presId="urn:microsoft.com/office/officeart/2018/2/layout/IconLabelDescriptionList"/>
    <dgm:cxn modelId="{C24388E0-D30F-4234-A79D-B2EB18E695CC}" type="presParOf" srcId="{615944D4-7002-45E4-8B58-B4C21DD23B77}" destId="{3CE6783F-646E-44BF-9E6B-FFB30E1D79E6}" srcOrd="2" destOrd="0" presId="urn:microsoft.com/office/officeart/2018/2/layout/IconLabelDescriptionList"/>
    <dgm:cxn modelId="{43C3B641-9597-493E-ACC5-876324DE9F1D}" type="presParOf" srcId="{615944D4-7002-45E4-8B58-B4C21DD23B77}" destId="{F10E24CD-589B-4115-937D-BED5F622EEE3}" srcOrd="3" destOrd="0" presId="urn:microsoft.com/office/officeart/2018/2/layout/IconLabelDescriptionList"/>
    <dgm:cxn modelId="{CA3DD10A-B2D0-4F83-B566-C14AE157B444}" type="presParOf" srcId="{615944D4-7002-45E4-8B58-B4C21DD23B77}" destId="{6D61C22C-FE21-420E-B87E-B464090AEDD8}" srcOrd="4" destOrd="0" presId="urn:microsoft.com/office/officeart/2018/2/layout/IconLabelDescriptionList"/>
    <dgm:cxn modelId="{81E3B8FA-19E4-4418-B3C1-42839E4EF6F1}" type="presParOf" srcId="{8011F89C-F3BA-423B-9512-EFFA6DDFF411}" destId="{C0CF4267-641C-4EDF-BB21-A138406772C9}" srcOrd="1" destOrd="0" presId="urn:microsoft.com/office/officeart/2018/2/layout/IconLabelDescriptionList"/>
    <dgm:cxn modelId="{D5CD587B-9D7F-4111-B080-226FB705AACB}" type="presParOf" srcId="{8011F89C-F3BA-423B-9512-EFFA6DDFF411}" destId="{3D491B71-38C5-4B0F-833E-A3ED84838CC6}" srcOrd="2" destOrd="0" presId="urn:microsoft.com/office/officeart/2018/2/layout/IconLabelDescriptionList"/>
    <dgm:cxn modelId="{F1F497B2-3F4E-4F6D-A25C-A468E5B598FF}" type="presParOf" srcId="{3D491B71-38C5-4B0F-833E-A3ED84838CC6}" destId="{722AFA75-756E-4907-99E6-8A900BBD6855}" srcOrd="0" destOrd="0" presId="urn:microsoft.com/office/officeart/2018/2/layout/IconLabelDescriptionList"/>
    <dgm:cxn modelId="{A0B99BDB-3FC5-4798-B945-703687F103B4}" type="presParOf" srcId="{3D491B71-38C5-4B0F-833E-A3ED84838CC6}" destId="{E4E1A8B2-BA3B-45C3-A76C-53FE6F6ECC4B}" srcOrd="1" destOrd="0" presId="urn:microsoft.com/office/officeart/2018/2/layout/IconLabelDescriptionList"/>
    <dgm:cxn modelId="{AB0A5CAE-B9B9-477D-8BCD-6BE18EC09531}" type="presParOf" srcId="{3D491B71-38C5-4B0F-833E-A3ED84838CC6}" destId="{8ED452B6-2848-437F-9B61-09961A2F01EC}" srcOrd="2" destOrd="0" presId="urn:microsoft.com/office/officeart/2018/2/layout/IconLabelDescriptionList"/>
    <dgm:cxn modelId="{60141DB7-45B9-435C-AD40-678DF34E9718}" type="presParOf" srcId="{3D491B71-38C5-4B0F-833E-A3ED84838CC6}" destId="{B5B4AD28-4E00-4387-9E4A-FD697FDBACEB}" srcOrd="3" destOrd="0" presId="urn:microsoft.com/office/officeart/2018/2/layout/IconLabelDescriptionList"/>
    <dgm:cxn modelId="{E7129CC6-8564-456C-94D6-5AD6743A2D78}" type="presParOf" srcId="{3D491B71-38C5-4B0F-833E-A3ED84838CC6}" destId="{FD7B3109-24CA-45C1-A05F-C77E8F77C2D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B46D5-0209-4EFB-A50C-BCFD3696B320}">
      <dsp:nvSpPr>
        <dsp:cNvPr id="0" name=""/>
        <dsp:cNvSpPr/>
      </dsp:nvSpPr>
      <dsp:spPr>
        <a:xfrm rot="16200000">
          <a:off x="836612" y="-836612"/>
          <a:ext cx="2624931" cy="42981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Interpreted, on the fly</a:t>
          </a:r>
          <a:endParaRPr lang="en-US" sz="2900" kern="1200" dirty="0"/>
        </a:p>
      </dsp:txBody>
      <dsp:txXfrm rot="5400000">
        <a:off x="-1" y="1"/>
        <a:ext cx="4298156" cy="1968698"/>
      </dsp:txXfrm>
    </dsp:sp>
    <dsp:sp modelId="{FE07CB2A-C584-4D18-858B-444F1A71302F}">
      <dsp:nvSpPr>
        <dsp:cNvPr id="0" name=""/>
        <dsp:cNvSpPr/>
      </dsp:nvSpPr>
      <dsp:spPr>
        <a:xfrm>
          <a:off x="4298156" y="0"/>
          <a:ext cx="4298156" cy="26249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Dynamic, Weakly Typed Programming language</a:t>
          </a:r>
          <a:endParaRPr lang="en-US" sz="2900" kern="1200" dirty="0"/>
        </a:p>
      </dsp:txBody>
      <dsp:txXfrm>
        <a:off x="4298156" y="0"/>
        <a:ext cx="4298156" cy="1968698"/>
      </dsp:txXfrm>
    </dsp:sp>
    <dsp:sp modelId="{D61AA065-2450-4710-B75E-3D921F2B0ADC}">
      <dsp:nvSpPr>
        <dsp:cNvPr id="0" name=""/>
        <dsp:cNvSpPr/>
      </dsp:nvSpPr>
      <dsp:spPr>
        <a:xfrm rot="10800000">
          <a:off x="0" y="2624931"/>
          <a:ext cx="4298156" cy="26249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“Hosted Language” :Runs in different Environments </a:t>
          </a:r>
          <a:r>
            <a:rPr lang="en-US" sz="2900" kern="1200" dirty="0" err="1" smtClean="0"/>
            <a:t>ike</a:t>
          </a:r>
          <a:r>
            <a:rPr lang="en-US" sz="2900" kern="1200" dirty="0" smtClean="0"/>
            <a:t> in web browser</a:t>
          </a:r>
          <a:endParaRPr lang="en-US" sz="2900" kern="1200" dirty="0"/>
        </a:p>
      </dsp:txBody>
      <dsp:txXfrm rot="10800000">
        <a:off x="0" y="3281163"/>
        <a:ext cx="4298156" cy="1968698"/>
      </dsp:txXfrm>
    </dsp:sp>
    <dsp:sp modelId="{BF8F3C2F-85D5-4E9F-96C7-26BE2690AF07}">
      <dsp:nvSpPr>
        <dsp:cNvPr id="0" name=""/>
        <dsp:cNvSpPr/>
      </dsp:nvSpPr>
      <dsp:spPr>
        <a:xfrm rot="5400000">
          <a:off x="5134768" y="1788318"/>
          <a:ext cx="2624931" cy="42981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Most prominent Use Case: Run code in a browser(On a webpage)</a:t>
          </a:r>
          <a:endParaRPr lang="en-US" sz="2900" kern="1200" dirty="0"/>
        </a:p>
      </dsp:txBody>
      <dsp:txXfrm rot="-5400000">
        <a:off x="4298155" y="3281163"/>
        <a:ext cx="4298156" cy="1968698"/>
      </dsp:txXfrm>
    </dsp:sp>
    <dsp:sp modelId="{65CE122B-9233-4593-B43E-7678EB31C267}">
      <dsp:nvSpPr>
        <dsp:cNvPr id="0" name=""/>
        <dsp:cNvSpPr/>
      </dsp:nvSpPr>
      <dsp:spPr>
        <a:xfrm>
          <a:off x="3008709" y="1968698"/>
          <a:ext cx="2578893" cy="131246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280" tIns="335280" rIns="335280" bIns="335280" numCol="1" spcCol="1270" anchor="ctr" anchorCtr="0">
          <a:noAutofit/>
        </a:bodyPr>
        <a:lstStyle/>
        <a:p>
          <a:pPr lvl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800" kern="1200" dirty="0" smtClean="0"/>
            <a:t>JS</a:t>
          </a:r>
          <a:endParaRPr lang="en-US" sz="8800" kern="1200" dirty="0"/>
        </a:p>
      </dsp:txBody>
      <dsp:txXfrm>
        <a:off x="3072778" y="2032767"/>
        <a:ext cx="2450755" cy="1184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BEA95-CD49-4EE0-A7C5-B71D555DA35C}">
      <dsp:nvSpPr>
        <dsp:cNvPr id="0" name=""/>
        <dsp:cNvSpPr/>
      </dsp:nvSpPr>
      <dsp:spPr>
        <a:xfrm>
          <a:off x="115654" y="75732"/>
          <a:ext cx="1510523" cy="1454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6783F-646E-44BF-9E6B-FFB30E1D79E6}">
      <dsp:nvSpPr>
        <dsp:cNvPr id="0" name=""/>
        <dsp:cNvSpPr/>
      </dsp:nvSpPr>
      <dsp:spPr>
        <a:xfrm>
          <a:off x="115654" y="1699871"/>
          <a:ext cx="4315781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Inline </a:t>
          </a:r>
        </a:p>
      </dsp:txBody>
      <dsp:txXfrm>
        <a:off x="115654" y="1699871"/>
        <a:ext cx="4315781" cy="623413"/>
      </dsp:txXfrm>
    </dsp:sp>
    <dsp:sp modelId="{6D61C22C-FE21-420E-B87E-B464090AEDD8}">
      <dsp:nvSpPr>
        <dsp:cNvPr id="0" name=""/>
        <dsp:cNvSpPr/>
      </dsp:nvSpPr>
      <dsp:spPr>
        <a:xfrm>
          <a:off x="115654" y="2402125"/>
          <a:ext cx="4315781" cy="161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Make use of &lt;script&gt;&lt;/script&gt; tags and write js code in between.for example &lt;script&gt;console.log(“hello world”);&lt;/script&gt;</a:t>
          </a:r>
          <a:endParaRPr lang="en-US" sz="1700" kern="1200"/>
        </a:p>
      </dsp:txBody>
      <dsp:txXfrm>
        <a:off x="115654" y="2402125"/>
        <a:ext cx="4315781" cy="1615624"/>
      </dsp:txXfrm>
    </dsp:sp>
    <dsp:sp modelId="{722AFA75-756E-4907-99E6-8A900BBD6855}">
      <dsp:nvSpPr>
        <dsp:cNvPr id="0" name=""/>
        <dsp:cNvSpPr/>
      </dsp:nvSpPr>
      <dsp:spPr>
        <a:xfrm>
          <a:off x="5186697" y="75732"/>
          <a:ext cx="1510523" cy="1454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52B6-2848-437F-9B61-09961A2F01EC}">
      <dsp:nvSpPr>
        <dsp:cNvPr id="0" name=""/>
        <dsp:cNvSpPr/>
      </dsp:nvSpPr>
      <dsp:spPr>
        <a:xfrm>
          <a:off x="5186697" y="1699871"/>
          <a:ext cx="4315781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/>
            <a:t>Imported</a:t>
          </a:r>
          <a:endParaRPr lang="en-US" sz="3600" kern="1200"/>
        </a:p>
      </dsp:txBody>
      <dsp:txXfrm>
        <a:off x="5186697" y="1699871"/>
        <a:ext cx="4315781" cy="623413"/>
      </dsp:txXfrm>
    </dsp:sp>
    <dsp:sp modelId="{FD7B3109-24CA-45C1-A05F-C77E8F77C2D7}">
      <dsp:nvSpPr>
        <dsp:cNvPr id="0" name=""/>
        <dsp:cNvSpPr/>
      </dsp:nvSpPr>
      <dsp:spPr>
        <a:xfrm>
          <a:off x="5186697" y="2402125"/>
          <a:ext cx="4315781" cy="1615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Write js code in a separate .js file and import it again make use of  &lt;script&gt; tag use the attribute type=“text/javascript” and src=“js/main.js” for example :       &lt;script type=“text/javascript” and src=“js/main.js”&gt; &lt;/script&gt; and simply write console.log(“hiiiii”) in main.js file and place it in js folder.</a:t>
          </a:r>
          <a:endParaRPr lang="en-US" sz="1700" kern="1200"/>
        </a:p>
      </dsp:txBody>
      <dsp:txXfrm>
        <a:off x="5186697" y="2402125"/>
        <a:ext cx="4315781" cy="1615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855C1-E584-4378-8380-66646EC4A20F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A7DF-0869-4460-8A38-26F396011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7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So How is </a:t>
            </a:r>
            <a:r>
              <a:rPr lang="en-IN" dirty="0" err="1" smtClean="0"/>
              <a:t>js</a:t>
            </a:r>
            <a:r>
              <a:rPr lang="en-IN" dirty="0" smtClean="0"/>
              <a:t> code executed in our browser or typically in any environment</a:t>
            </a:r>
          </a:p>
          <a:p>
            <a:r>
              <a:rPr lang="en-IN" dirty="0" smtClean="0"/>
              <a:t>Lets say we have a </a:t>
            </a:r>
            <a:r>
              <a:rPr lang="en-IN" dirty="0" err="1" smtClean="0"/>
              <a:t>js</a:t>
            </a:r>
            <a:r>
              <a:rPr lang="en-IN" dirty="0" smtClean="0"/>
              <a:t> code and we want it to have an effect on a webpage when we run our script</a:t>
            </a:r>
          </a:p>
          <a:p>
            <a:r>
              <a:rPr lang="en-IN" dirty="0" smtClean="0"/>
              <a:t>Then we have an important thing built into any environment capable of running </a:t>
            </a:r>
            <a:r>
              <a:rPr lang="en-IN" dirty="0" err="1" smtClean="0"/>
              <a:t>js</a:t>
            </a:r>
            <a:r>
              <a:rPr lang="en-IN" dirty="0" smtClean="0"/>
              <a:t> code </a:t>
            </a:r>
            <a:r>
              <a:rPr lang="en-IN" dirty="0" err="1" smtClean="0"/>
              <a:t>ie</a:t>
            </a:r>
            <a:r>
              <a:rPr lang="en-IN" dirty="0" smtClean="0"/>
              <a:t> a </a:t>
            </a:r>
            <a:r>
              <a:rPr lang="en-IN" dirty="0" err="1" smtClean="0"/>
              <a:t>js</a:t>
            </a:r>
            <a:r>
              <a:rPr lang="en-IN" dirty="0" smtClean="0"/>
              <a:t> engine</a:t>
            </a:r>
          </a:p>
          <a:p>
            <a:r>
              <a:rPr lang="en-IN" dirty="0" smtClean="0"/>
              <a:t>It is built into the browser</a:t>
            </a:r>
          </a:p>
          <a:p>
            <a:r>
              <a:rPr lang="en-IN" dirty="0" smtClean="0"/>
              <a:t>For example v8 in chrome</a:t>
            </a:r>
          </a:p>
          <a:p>
            <a:r>
              <a:rPr lang="en-IN" dirty="0" err="1" smtClean="0"/>
              <a:t>Spidermonkey</a:t>
            </a:r>
            <a:r>
              <a:rPr lang="en-IN" dirty="0" smtClean="0"/>
              <a:t> in Mozilla</a:t>
            </a:r>
          </a:p>
          <a:p>
            <a:r>
              <a:rPr lang="en-IN" dirty="0" smtClean="0"/>
              <a:t>And </a:t>
            </a:r>
            <a:r>
              <a:rPr lang="en-IN" dirty="0" err="1" smtClean="0"/>
              <a:t>NashHorn</a:t>
            </a:r>
            <a:r>
              <a:rPr lang="en-IN" dirty="0" smtClean="0"/>
              <a:t> in </a:t>
            </a:r>
            <a:r>
              <a:rPr lang="en-IN" dirty="0" err="1" smtClean="0"/>
              <a:t>jdk</a:t>
            </a:r>
            <a:r>
              <a:rPr lang="en-IN" dirty="0" smtClean="0"/>
              <a:t> 8 although deprecated in </a:t>
            </a:r>
            <a:r>
              <a:rPr lang="en-IN" dirty="0" err="1" smtClean="0"/>
              <a:t>jdk</a:t>
            </a:r>
            <a:r>
              <a:rPr lang="en-IN" dirty="0" smtClean="0"/>
              <a:t> 14 .</a:t>
            </a:r>
          </a:p>
          <a:p>
            <a:r>
              <a:rPr lang="en-IN" dirty="0" smtClean="0"/>
              <a:t>Other browsers often re-use these engines or even have there own engines</a:t>
            </a:r>
          </a:p>
          <a:p>
            <a:r>
              <a:rPr lang="en-IN" dirty="0" smtClean="0"/>
              <a:t>Now the job of </a:t>
            </a:r>
            <a:r>
              <a:rPr lang="en-IN" dirty="0" err="1" smtClean="0"/>
              <a:t>js</a:t>
            </a:r>
            <a:r>
              <a:rPr lang="en-IN" dirty="0" smtClean="0"/>
              <a:t> engine is </a:t>
            </a:r>
          </a:p>
          <a:p>
            <a:r>
              <a:rPr lang="en-IN" dirty="0" smtClean="0"/>
              <a:t>To parse the code compile</a:t>
            </a:r>
            <a:r>
              <a:rPr lang="en-IN" baseline="0" dirty="0" smtClean="0"/>
              <a:t> it to machine code which runs faster</a:t>
            </a:r>
          </a:p>
          <a:p>
            <a:r>
              <a:rPr lang="en-IN" baseline="0" dirty="0" smtClean="0"/>
              <a:t>Execute the code then we can see an effect on our webpage</a:t>
            </a:r>
          </a:p>
          <a:p>
            <a:r>
              <a:rPr lang="en-IN" baseline="0" dirty="0" smtClean="0"/>
              <a:t>Modern Engines have a lot of optimizations they might start running the </a:t>
            </a:r>
            <a:r>
              <a:rPr lang="en-IN" baseline="0" dirty="0" err="1" smtClean="0"/>
              <a:t>uncompiled</a:t>
            </a:r>
            <a:r>
              <a:rPr lang="en-IN" baseline="0" dirty="0" smtClean="0"/>
              <a:t> code and then dynamically shift to compiled code and so on.</a:t>
            </a:r>
          </a:p>
          <a:p>
            <a:r>
              <a:rPr lang="en-IN" baseline="0" dirty="0" smtClean="0"/>
              <a:t>All of this happens in a single thread .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code execution runs in one thread only.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A7DF-0869-4460-8A38-26F3960112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A7DF-0869-4460-8A38-26F396011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2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capabilities are inverse between </a:t>
            </a:r>
            <a:r>
              <a:rPr lang="en-IN" dirty="0" err="1" smtClean="0"/>
              <a:t>js</a:t>
            </a:r>
            <a:r>
              <a:rPr lang="en-IN" dirty="0" smtClean="0"/>
              <a:t> and Node </a:t>
            </a:r>
            <a:r>
              <a:rPr lang="en-IN" dirty="0" err="1" smtClean="0"/>
              <a:t>js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A7DF-0869-4460-8A38-26F3960112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58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European Computer Manufacturer's Association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Browsers can choose to support or not support a certain feature or may support a feature even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though it might still be under discussion at ECMA.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A7DF-0869-4460-8A38-26F3960112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8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A7DF-0869-4460-8A38-26F39601128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6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2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6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90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5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45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9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82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5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7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6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3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5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C118-8551-4CED-89C6-F63B7BEEF840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A7F887-A639-49FD-B3BF-A32523F85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D99D-4BB0-47A9-B676-90E55A5AA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7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45" y="0"/>
            <a:ext cx="11262927" cy="669360"/>
          </a:xfrm>
        </p:spPr>
        <p:txBody>
          <a:bodyPr>
            <a:normAutofit/>
          </a:bodyPr>
          <a:lstStyle/>
          <a:p>
            <a:r>
              <a:rPr lang="en-IN" dirty="0" smtClean="0"/>
              <a:t>JavaScript and ECMAScript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7407" y="871085"/>
            <a:ext cx="4624566" cy="6322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ECMAScript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7407" y="2219756"/>
            <a:ext cx="4720039" cy="874710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ECMA is a standard organization that evolves the ECMAScript language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407" y="3536768"/>
            <a:ext cx="4720039" cy="825294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ECMAScript </a:t>
            </a:r>
            <a:r>
              <a:rPr lang="en-IN" dirty="0" err="1">
                <a:solidFill>
                  <a:srgbClr val="7030A0"/>
                </a:solidFill>
              </a:rPr>
              <a:t>isint</a:t>
            </a:r>
            <a:r>
              <a:rPr lang="en-IN" dirty="0">
                <a:solidFill>
                  <a:srgbClr val="7030A0"/>
                </a:solidFill>
              </a:rPr>
              <a:t> directly used but browser vendors(</a:t>
            </a:r>
            <a:r>
              <a:rPr lang="en-IN" dirty="0" err="1">
                <a:solidFill>
                  <a:srgbClr val="7030A0"/>
                </a:solidFill>
              </a:rPr>
              <a:t>Gooogle,Mozilla,Opera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etc</a:t>
            </a:r>
            <a:r>
              <a:rPr lang="en-IN" dirty="0">
                <a:solidFill>
                  <a:srgbClr val="7030A0"/>
                </a:solidFill>
              </a:rPr>
              <a:t>) implement the standards into </a:t>
            </a:r>
            <a:r>
              <a:rPr lang="en-IN" dirty="0" err="1">
                <a:solidFill>
                  <a:srgbClr val="7030A0"/>
                </a:solidFill>
              </a:rPr>
              <a:t>js</a:t>
            </a:r>
            <a:r>
              <a:rPr lang="en-IN" dirty="0">
                <a:solidFill>
                  <a:srgbClr val="7030A0"/>
                </a:solidFill>
              </a:rPr>
              <a:t> engines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406" y="4829392"/>
            <a:ext cx="4720039" cy="893051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Under Active development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2835" y="2239334"/>
            <a:ext cx="461363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The most famous ECMAScript implementation other implementations are “ActionScript” or “JScript”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2836" y="3536768"/>
            <a:ext cx="4631236" cy="953170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Each browser comes with its own JS engine that also defines which features are actually supported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2835" y="4804362"/>
            <a:ext cx="4624566" cy="893051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Under Active development year 2015-2016 saw some paradigm shifts in the new versions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2835" y="824378"/>
            <a:ext cx="4624566" cy="63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5550032" y="156389"/>
            <a:ext cx="1430216" cy="208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Implemented By Browser Vendors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5550032" y="4959689"/>
            <a:ext cx="1430216" cy="73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92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25" grpId="0" animBg="1"/>
      <p:bldP spid="5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D99D-4BB0-47A9-B676-90E55A5AA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326" y="1770434"/>
            <a:ext cx="8823708" cy="3428266"/>
          </a:xfrm>
        </p:spPr>
        <p:txBody>
          <a:bodyPr/>
          <a:lstStyle/>
          <a:p>
            <a:pPr algn="ctr"/>
            <a:r>
              <a:rPr lang="en-US" dirty="0" smtClean="0"/>
              <a:t>Section </a:t>
            </a:r>
            <a:r>
              <a:rPr lang="en-US" dirty="0" smtClean="0"/>
              <a:t>2 </a:t>
            </a:r>
            <a:r>
              <a:rPr lang="en-US" dirty="0" smtClean="0"/>
              <a:t>– </a:t>
            </a:r>
            <a:r>
              <a:rPr lang="en-IN" b="1" dirty="0"/>
              <a:t>Basics: Variables, Data Types, Operators &amp;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4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DBA65-CF5A-435F-8017-9C8445DB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ways to use </a:t>
            </a:r>
            <a:r>
              <a:rPr lang="en-US" dirty="0" err="1"/>
              <a:t>js</a:t>
            </a:r>
            <a:endParaRPr lang="en-IN" dirty="0"/>
          </a:p>
        </p:txBody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F3200-2826-481F-A230-CFB443AEE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5659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9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78377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JS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0561"/>
            <a:ext cx="8596668" cy="5370802"/>
          </a:xfrm>
        </p:spPr>
        <p:txBody>
          <a:bodyPr/>
          <a:lstStyle/>
          <a:p>
            <a:r>
              <a:rPr lang="en-GB" dirty="0" smtClean="0"/>
              <a:t>Variable is a data container whose value can change</a:t>
            </a:r>
            <a:endParaRPr lang="en-GB" dirty="0" smtClean="0"/>
          </a:p>
          <a:p>
            <a:r>
              <a:rPr lang="en-GB" dirty="0" smtClean="0"/>
              <a:t>Variables </a:t>
            </a:r>
            <a:r>
              <a:rPr lang="en-GB" dirty="0" smtClean="0"/>
              <a:t>can be declared in </a:t>
            </a:r>
            <a:r>
              <a:rPr lang="en-GB" dirty="0" err="1" smtClean="0"/>
              <a:t>js</a:t>
            </a:r>
            <a:r>
              <a:rPr lang="en-GB" dirty="0" smtClean="0"/>
              <a:t> using the </a:t>
            </a:r>
            <a:r>
              <a:rPr lang="en-GB" dirty="0" err="1" smtClean="0"/>
              <a:t>var</a:t>
            </a:r>
            <a:r>
              <a:rPr lang="en-GB" dirty="0" smtClean="0"/>
              <a:t> keyword.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Rudhra = ‘Rudhra’;  //String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isTrue</a:t>
            </a:r>
            <a:r>
              <a:rPr lang="en-GB" dirty="0" smtClean="0"/>
              <a:t> = false; //Boolean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number = 10 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array = [56, ‘Tam </a:t>
            </a:r>
            <a:r>
              <a:rPr lang="en-GB" dirty="0" err="1" smtClean="0"/>
              <a:t>Tam’,true</a:t>
            </a:r>
            <a:r>
              <a:rPr lang="en-GB" dirty="0" smtClean="0"/>
              <a:t>, </a:t>
            </a:r>
            <a:r>
              <a:rPr lang="en-GB" dirty="0" err="1" smtClean="0"/>
              <a:t>isTrue</a:t>
            </a:r>
            <a:r>
              <a:rPr lang="en-GB" dirty="0" smtClean="0"/>
              <a:t>]; //Array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object =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name: ‘Rudhra’,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LastName</a:t>
            </a:r>
            <a:r>
              <a:rPr lang="en-GB" dirty="0" smtClean="0"/>
              <a:t>: ‘Koul’	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	}      //Array</a:t>
            </a:r>
            <a:endParaRPr lang="en-GB" dirty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9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78377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JS Variables ES6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0561"/>
            <a:ext cx="8596668" cy="5370802"/>
          </a:xfrm>
        </p:spPr>
        <p:txBody>
          <a:bodyPr/>
          <a:lstStyle/>
          <a:p>
            <a:r>
              <a:rPr lang="en-GB" dirty="0" smtClean="0"/>
              <a:t>Variables can be declared in latest </a:t>
            </a:r>
            <a:r>
              <a:rPr lang="en-GB" dirty="0" err="1" smtClean="0"/>
              <a:t>js</a:t>
            </a:r>
            <a:r>
              <a:rPr lang="en-GB" dirty="0" smtClean="0"/>
              <a:t> </a:t>
            </a:r>
            <a:r>
              <a:rPr lang="en-GB" dirty="0" err="1" smtClean="0"/>
              <a:t>versons</a:t>
            </a:r>
            <a:r>
              <a:rPr lang="en-GB" dirty="0" smtClean="0"/>
              <a:t> using the let keyword.</a:t>
            </a:r>
          </a:p>
          <a:p>
            <a:r>
              <a:rPr lang="en-GB" dirty="0" smtClean="0"/>
              <a:t>let Rudhra = ‘Rudhra’;  //String</a:t>
            </a:r>
          </a:p>
          <a:p>
            <a:r>
              <a:rPr lang="en-GB" dirty="0" smtClean="0"/>
              <a:t>let </a:t>
            </a:r>
            <a:r>
              <a:rPr lang="en-GB" dirty="0" err="1" smtClean="0"/>
              <a:t>isTrue</a:t>
            </a:r>
            <a:r>
              <a:rPr lang="en-GB" dirty="0" smtClean="0"/>
              <a:t> = false; //Boolean</a:t>
            </a:r>
          </a:p>
          <a:p>
            <a:r>
              <a:rPr lang="en-GB" dirty="0" smtClean="0"/>
              <a:t>let number = 10 ;</a:t>
            </a:r>
          </a:p>
          <a:p>
            <a:r>
              <a:rPr lang="en-GB" dirty="0" smtClean="0"/>
              <a:t>let array = [56, ‘Tam </a:t>
            </a:r>
            <a:r>
              <a:rPr lang="en-GB" dirty="0" err="1" smtClean="0"/>
              <a:t>Tam’,true</a:t>
            </a:r>
            <a:r>
              <a:rPr lang="en-GB" dirty="0" smtClean="0"/>
              <a:t>, </a:t>
            </a:r>
            <a:r>
              <a:rPr lang="en-GB" dirty="0" err="1" smtClean="0"/>
              <a:t>isTrue</a:t>
            </a:r>
            <a:r>
              <a:rPr lang="en-GB" dirty="0" smtClean="0"/>
              <a:t>]; //Array</a:t>
            </a:r>
          </a:p>
          <a:p>
            <a:r>
              <a:rPr lang="en-GB" dirty="0" smtClean="0"/>
              <a:t>let object =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name: ‘Rudhra’,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LastName</a:t>
            </a:r>
            <a:r>
              <a:rPr lang="en-GB" dirty="0" smtClean="0"/>
              <a:t>: ‘Koul’	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`			}      //Array</a:t>
            </a:r>
            <a:endParaRPr lang="en-GB" dirty="0"/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7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Let and </a:t>
            </a:r>
            <a:r>
              <a:rPr lang="en-IN" dirty="0" err="1" smtClean="0"/>
              <a:t>Var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7267"/>
            <a:ext cx="8596668" cy="5474095"/>
          </a:xfrm>
        </p:spPr>
        <p:txBody>
          <a:bodyPr/>
          <a:lstStyle/>
          <a:p>
            <a:r>
              <a:rPr lang="en-IN" dirty="0" err="1"/>
              <a:t>var</a:t>
            </a:r>
            <a:r>
              <a:rPr lang="en-IN" dirty="0"/>
              <a:t> and let are both used for variable declaration in </a:t>
            </a:r>
            <a:r>
              <a:rPr lang="en-IN" dirty="0" err="1"/>
              <a:t>javascript</a:t>
            </a:r>
            <a:r>
              <a:rPr lang="en-IN" dirty="0"/>
              <a:t> but </a:t>
            </a:r>
            <a:r>
              <a:rPr lang="en-IN" dirty="0" smtClean="0"/>
              <a:t>the main  </a:t>
            </a:r>
            <a:r>
              <a:rPr lang="en-IN" dirty="0"/>
              <a:t>difference between them is that </a:t>
            </a:r>
            <a:r>
              <a:rPr lang="en-IN" dirty="0" err="1"/>
              <a:t>var</a:t>
            </a:r>
            <a:r>
              <a:rPr lang="en-IN" dirty="0"/>
              <a:t> is function scoped and let is block </a:t>
            </a:r>
            <a:r>
              <a:rPr lang="en-IN" dirty="0" smtClean="0"/>
              <a:t>scoped.</a:t>
            </a:r>
          </a:p>
          <a:p>
            <a:r>
              <a:rPr lang="en-IN" dirty="0" smtClean="0"/>
              <a:t>It </a:t>
            </a:r>
            <a:r>
              <a:rPr lang="en-IN" dirty="0"/>
              <a:t>can be said that a variable declared with </a:t>
            </a:r>
            <a:r>
              <a:rPr lang="en-IN" dirty="0" err="1"/>
              <a:t>var</a:t>
            </a:r>
            <a:r>
              <a:rPr lang="en-IN" dirty="0"/>
              <a:t> is defined throughout the program as compared to let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ECMAScript 6 introduced let.</a:t>
            </a:r>
          </a:p>
          <a:p>
            <a:endParaRPr lang="en-IN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21" y="2650314"/>
            <a:ext cx="5235394" cy="4046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001" y="2257116"/>
            <a:ext cx="6675698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Let and </a:t>
            </a:r>
            <a:r>
              <a:rPr lang="en-IN" dirty="0" err="1" smtClean="0"/>
              <a:t>Var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7267"/>
            <a:ext cx="8596668" cy="5474095"/>
          </a:xfrm>
        </p:spPr>
        <p:txBody>
          <a:bodyPr/>
          <a:lstStyle/>
          <a:p>
            <a:endParaRPr lang="en-IN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7334" y="1007532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Scoping</a:t>
            </a:r>
            <a:r>
              <a:rPr lang="en-IN" dirty="0" smtClean="0"/>
              <a:t> rules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954867" y="1007532"/>
            <a:ext cx="4055533" cy="248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Variables declared by </a:t>
            </a:r>
            <a:r>
              <a:rPr lang="en-US" altLang="en-US" dirty="0" err="1"/>
              <a:t>var</a:t>
            </a:r>
            <a:r>
              <a:rPr lang="en-US" altLang="en-US" dirty="0"/>
              <a:t> keyword are scoped to the immediate function body (hence the function scope) while let variables are scoped to the immediate enclosing block denoted by { } (hence the block scope). </a:t>
            </a:r>
          </a:p>
          <a:p>
            <a:pPr algn="ctr"/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68" y="897352"/>
            <a:ext cx="4903452" cy="25909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7334" y="3928530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Hoisting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57734" y="3928529"/>
            <a:ext cx="4797733" cy="274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 dirty="0" smtClean="0"/>
              <a:t>Variables </a:t>
            </a:r>
            <a:r>
              <a:rPr lang="en-IN" altLang="en-US" sz="1600" dirty="0"/>
              <a:t>declared with </a:t>
            </a:r>
            <a:r>
              <a:rPr lang="en-IN" altLang="en-US" sz="1600" dirty="0" err="1"/>
              <a:t>var</a:t>
            </a:r>
            <a:r>
              <a:rPr lang="en-IN" altLang="en-US" sz="1600" dirty="0"/>
              <a:t> keyword are hoisted (initialized with undefined before the code is run) which means they are accessible in their enclosing scope even before they are </a:t>
            </a:r>
            <a:r>
              <a:rPr lang="en-IN" altLang="en-US" sz="1600" dirty="0" smtClean="0"/>
              <a:t>declared.</a:t>
            </a:r>
          </a:p>
          <a:p>
            <a:pPr algn="ctr"/>
            <a:endParaRPr lang="en-IN" altLang="en-US" sz="1600" dirty="0" smtClean="0"/>
          </a:p>
          <a:p>
            <a:pPr algn="ctr"/>
            <a:r>
              <a:rPr lang="en-IN" sz="1600" dirty="0"/>
              <a:t>let variables are not initialized until their definition is evaluated. Accessing them before the initialization results in a </a:t>
            </a:r>
            <a:r>
              <a:rPr lang="en-IN" sz="1600" dirty="0" err="1"/>
              <a:t>ReferenceError</a:t>
            </a:r>
            <a:r>
              <a:rPr lang="en-IN" sz="1600" dirty="0"/>
              <a:t>. Variable said to be in "temporal dead zone" from the start of the block until the initialization is processed.</a:t>
            </a:r>
            <a:endParaRPr lang="en-GB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133" y="3919108"/>
            <a:ext cx="4055534" cy="12497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133" y="5273531"/>
            <a:ext cx="4055533" cy="13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Let and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7267"/>
            <a:ext cx="8596668" cy="5474095"/>
          </a:xfrm>
        </p:spPr>
        <p:txBody>
          <a:bodyPr/>
          <a:lstStyle/>
          <a:p>
            <a:endParaRPr lang="en-IN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7334" y="1007532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b="1" dirty="0"/>
              <a:t>Creating global object 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954867" y="1007532"/>
            <a:ext cx="3513666" cy="248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At the top level, let, unlike </a:t>
            </a:r>
            <a:r>
              <a:rPr lang="en-IN" altLang="en-US" dirty="0" err="1"/>
              <a:t>var</a:t>
            </a:r>
            <a:r>
              <a:rPr lang="en-IN" altLang="en-US" dirty="0"/>
              <a:t>, does not create a property on the global </a:t>
            </a:r>
            <a:r>
              <a:rPr lang="en-IN" altLang="en-US" dirty="0" err="1"/>
              <a:t>object:At</a:t>
            </a:r>
            <a:r>
              <a:rPr lang="en-IN" altLang="en-US" dirty="0"/>
              <a:t> the top level, let, unlike </a:t>
            </a:r>
            <a:r>
              <a:rPr lang="en-IN" altLang="en-US" dirty="0" err="1"/>
              <a:t>var</a:t>
            </a:r>
            <a:r>
              <a:rPr lang="en-IN" altLang="en-US" dirty="0"/>
              <a:t>, does not create a property on the global </a:t>
            </a:r>
            <a:r>
              <a:rPr lang="en-IN" altLang="en-US" dirty="0" smtClean="0"/>
              <a:t>object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77334" y="3928530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b="1" dirty="0" err="1"/>
              <a:t>Redeclaration</a:t>
            </a:r>
            <a:endParaRPr lang="en-GB" b="1" dirty="0"/>
          </a:p>
        </p:txBody>
      </p:sp>
      <p:sp>
        <p:nvSpPr>
          <p:cNvPr id="14" name="Rectangle 13"/>
          <p:cNvSpPr/>
          <p:nvPr/>
        </p:nvSpPr>
        <p:spPr>
          <a:xfrm>
            <a:off x="2957734" y="3928530"/>
            <a:ext cx="3595466" cy="248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In strict mode, </a:t>
            </a:r>
            <a:r>
              <a:rPr lang="en-IN" altLang="en-US" dirty="0" err="1"/>
              <a:t>var</a:t>
            </a:r>
            <a:r>
              <a:rPr lang="en-IN" altLang="en-US" dirty="0"/>
              <a:t> will let you re-declare the same variable in the same scope while let raises a </a:t>
            </a:r>
            <a:r>
              <a:rPr lang="en-IN" altLang="en-US" dirty="0" err="1"/>
              <a:t>SyntaxError</a:t>
            </a:r>
            <a:r>
              <a:rPr lang="en-IN" altLang="en-US" dirty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669" y="924091"/>
            <a:ext cx="5088464" cy="25641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68" y="3842472"/>
            <a:ext cx="5206520" cy="25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45" y="0"/>
            <a:ext cx="11262927" cy="669360"/>
          </a:xfrm>
        </p:spPr>
        <p:txBody>
          <a:bodyPr>
            <a:normAutofit/>
          </a:bodyPr>
          <a:lstStyle/>
          <a:p>
            <a:r>
              <a:rPr lang="en-GB" dirty="0"/>
              <a:t>JS Variables ES6 </a:t>
            </a:r>
            <a:r>
              <a:rPr lang="en-GB" dirty="0" smtClean="0"/>
              <a:t>– Variable  Naming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7407" y="871085"/>
            <a:ext cx="4624566" cy="6322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Allowed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7406" y="1801979"/>
            <a:ext cx="2275400" cy="874710"/>
          </a:xfrm>
          <a:prstGeom prst="rect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let </a:t>
            </a:r>
            <a:r>
              <a:rPr lang="en-IN" dirty="0" err="1" smtClean="0">
                <a:solidFill>
                  <a:schemeClr val="accent1"/>
                </a:solidFill>
              </a:rPr>
              <a:t>userName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9395" y="1847613"/>
            <a:ext cx="190254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Best Practice:</a:t>
            </a:r>
          </a:p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camelCase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72835" y="824378"/>
            <a:ext cx="4624566" cy="63229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Not Allowed /Not </a:t>
            </a:r>
            <a:r>
              <a:rPr lang="en-IN" dirty="0" err="1" smtClean="0"/>
              <a:t>Recomended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37406" y="3042046"/>
            <a:ext cx="2275400" cy="874710"/>
          </a:xfrm>
          <a:prstGeom prst="rect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let ageGroup5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59395" y="3051835"/>
            <a:ext cx="190254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Only letters and digits allowed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7802" y="4162146"/>
            <a:ext cx="2275400" cy="874710"/>
          </a:xfrm>
          <a:prstGeom prst="rect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let $</a:t>
            </a:r>
            <a:r>
              <a:rPr lang="en-IN" dirty="0" err="1">
                <a:solidFill>
                  <a:schemeClr val="accent1"/>
                </a:solidFill>
              </a:rPr>
              <a:t>kindOfSpecial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7274" y="4181724"/>
            <a:ext cx="190254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Starting with $ is also allowed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4290" y="5325663"/>
            <a:ext cx="2275400" cy="874710"/>
          </a:xfrm>
          <a:prstGeom prst="rect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/>
                </a:solidFill>
              </a:rPr>
              <a:t>let _</a:t>
            </a:r>
            <a:r>
              <a:rPr lang="en-IN" dirty="0" err="1" smtClean="0">
                <a:solidFill>
                  <a:schemeClr val="accent1"/>
                </a:solidFill>
              </a:rPr>
              <a:t>internalValue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37274" y="5345241"/>
            <a:ext cx="190254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Starting with _ is allowed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79096" y="1858517"/>
            <a:ext cx="2275400" cy="874710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5"/>
                </a:solidFill>
              </a:rPr>
              <a:t>let </a:t>
            </a:r>
            <a:r>
              <a:rPr lang="en-IN" dirty="0" err="1" smtClean="0">
                <a:solidFill>
                  <a:schemeClr val="accent5"/>
                </a:solidFill>
              </a:rPr>
              <a:t>user_name</a:t>
            </a:r>
            <a:r>
              <a:rPr lang="en-IN" dirty="0" smtClean="0">
                <a:solidFill>
                  <a:schemeClr val="accent5"/>
                </a:solidFill>
              </a:rPr>
              <a:t> 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1085" y="1904151"/>
            <a:ext cx="190254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Allowed but Bad Practice: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snake-case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79096" y="3098584"/>
            <a:ext cx="2275400" cy="874710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/>
                </a:solidFill>
              </a:rPr>
              <a:t>let </a:t>
            </a:r>
            <a:r>
              <a:rPr lang="en-IN" dirty="0" smtClean="0">
                <a:solidFill>
                  <a:schemeClr val="accent5"/>
                </a:solidFill>
              </a:rPr>
              <a:t>21Players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01085" y="3108373"/>
            <a:ext cx="190254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Starting digits not allowed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79492" y="4218684"/>
            <a:ext cx="2275400" cy="874710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5"/>
                </a:solidFill>
              </a:rPr>
              <a:t>let </a:t>
            </a:r>
            <a:r>
              <a:rPr lang="en-IN" dirty="0" smtClean="0">
                <a:solidFill>
                  <a:schemeClr val="accent5"/>
                </a:solidFill>
              </a:rPr>
              <a:t>user-b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878964" y="4238262"/>
            <a:ext cx="190254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No special characters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15980" y="5382201"/>
            <a:ext cx="2275400" cy="874710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5"/>
                </a:solidFill>
              </a:rPr>
              <a:t>let </a:t>
            </a:r>
            <a:r>
              <a:rPr lang="en-IN" dirty="0" err="1" smtClean="0">
                <a:solidFill>
                  <a:schemeClr val="accent5"/>
                </a:solidFill>
              </a:rPr>
              <a:t>let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878964" y="5401779"/>
            <a:ext cx="190254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Keywords not allowed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2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1" y="101600"/>
            <a:ext cx="8596668" cy="5842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Defining constants using </a:t>
            </a:r>
            <a:r>
              <a:rPr lang="en-GB" dirty="0" err="1" smtClean="0"/>
              <a:t>Const</a:t>
            </a:r>
            <a:r>
              <a:rPr lang="en-GB" dirty="0" smtClean="0"/>
              <a:t> keyword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812800"/>
            <a:ext cx="8596668" cy="4889895"/>
          </a:xfrm>
        </p:spPr>
        <p:txBody>
          <a:bodyPr/>
          <a:lstStyle/>
          <a:p>
            <a:r>
              <a:rPr lang="en-GB" dirty="0" smtClean="0"/>
              <a:t>Constants are similar to variables i.e. they are used to hold data but the only difference is that the data </a:t>
            </a:r>
            <a:r>
              <a:rPr lang="en-GB" dirty="0" smtClean="0"/>
              <a:t>can’t </a:t>
            </a:r>
            <a:r>
              <a:rPr lang="en-GB" dirty="0" smtClean="0"/>
              <a:t>be changed.</a:t>
            </a:r>
          </a:p>
          <a:p>
            <a:r>
              <a:rPr lang="en-GB" dirty="0" smtClean="0"/>
              <a:t>Once declared the value of the constant cant change</a:t>
            </a:r>
          </a:p>
          <a:p>
            <a:r>
              <a:rPr lang="en-GB" dirty="0" smtClean="0"/>
              <a:t>Syntax: </a:t>
            </a:r>
          </a:p>
          <a:p>
            <a:pPr lvl="1"/>
            <a:r>
              <a:rPr lang="en-GB" dirty="0" err="1"/>
              <a:t>c</a:t>
            </a:r>
            <a:r>
              <a:rPr lang="en-GB" dirty="0" err="1" smtClean="0"/>
              <a:t>onst</a:t>
            </a:r>
            <a:r>
              <a:rPr lang="en-GB" dirty="0" smtClean="0"/>
              <a:t> </a:t>
            </a:r>
            <a:r>
              <a:rPr lang="en-GB" dirty="0" err="1" smtClean="0"/>
              <a:t>numOfUsers</a:t>
            </a:r>
            <a:r>
              <a:rPr lang="en-GB" dirty="0" smtClean="0"/>
              <a:t>=22;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3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D99D-4BB0-47A9-B676-90E55A5AA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1 – The 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9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54" y="113212"/>
            <a:ext cx="8596668" cy="687977"/>
          </a:xfrm>
        </p:spPr>
        <p:txBody>
          <a:bodyPr/>
          <a:lstStyle/>
          <a:p>
            <a:r>
              <a:rPr lang="en-GB" dirty="0" smtClean="0"/>
              <a:t>Data Types :Numbers ,Strings, Boolean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01189"/>
            <a:ext cx="8596668" cy="524017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75657" y="1341120"/>
            <a:ext cx="2743200" cy="7924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46024" y="1341120"/>
            <a:ext cx="2743200" cy="792480"/>
          </a:xfrm>
          <a:prstGeom prst="rect">
            <a:avLst/>
          </a:prstGeom>
          <a:solidFill>
            <a:srgbClr val="7030A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2,-2,2.356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75657" y="2628795"/>
            <a:ext cx="2743200" cy="7924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Strings (Text)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720047" y="2628795"/>
            <a:ext cx="2743200" cy="792480"/>
          </a:xfrm>
          <a:prstGeom prst="rect">
            <a:avLst/>
          </a:prstGeom>
          <a:solidFill>
            <a:srgbClr val="7030A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‘Hi’ , `HI`, “HI”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5657" y="3916470"/>
            <a:ext cx="2743200" cy="7924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720047" y="3938838"/>
            <a:ext cx="2743200" cy="792480"/>
          </a:xfrm>
          <a:prstGeom prst="rect">
            <a:avLst/>
          </a:prstGeom>
          <a:solidFill>
            <a:srgbClr val="7030A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  <a:r>
              <a:rPr lang="en-IN" dirty="0" smtClean="0"/>
              <a:t>rue ,false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644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97" y="142673"/>
            <a:ext cx="8596668" cy="4701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8485"/>
            <a:ext cx="8596668" cy="527287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Strings can be declared with either ‘’(single quotes), “”(double quotes) or ``(</a:t>
            </a:r>
            <a:r>
              <a:rPr lang="en-IN" dirty="0" err="1" smtClean="0"/>
              <a:t>backticks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We should stay with one of them and maintain consistency.</a:t>
            </a:r>
          </a:p>
          <a:p>
            <a:r>
              <a:rPr lang="en-IN" dirty="0" smtClean="0"/>
              <a:t>We cannot mix them </a:t>
            </a:r>
            <a:r>
              <a:rPr lang="en-IN" dirty="0" err="1" smtClean="0"/>
              <a:t>ie</a:t>
            </a:r>
            <a:r>
              <a:rPr lang="en-IN" dirty="0" smtClean="0"/>
              <a:t> we cant open a string with a double quote (”) and try to close it with a single quote (‘).</a:t>
            </a:r>
          </a:p>
          <a:p>
            <a:r>
              <a:rPr lang="en-IN" dirty="0" smtClean="0"/>
              <a:t>If we want to output a single quote(‘) we can do so by creating the string with  double quotes(“”).</a:t>
            </a:r>
          </a:p>
          <a:p>
            <a:r>
              <a:rPr lang="en-IN" dirty="0"/>
              <a:t>We can also use </a:t>
            </a:r>
            <a:r>
              <a:rPr lang="en-IN" dirty="0" smtClean="0"/>
              <a:t>\ to escape a character so if we use “</a:t>
            </a:r>
            <a:r>
              <a:rPr lang="en-IN" dirty="0" err="1" smtClean="0"/>
              <a:t>hiii</a:t>
            </a:r>
            <a:r>
              <a:rPr lang="en-IN" dirty="0" smtClean="0"/>
              <a:t> I am \’ </a:t>
            </a:r>
            <a:r>
              <a:rPr lang="en-IN" dirty="0" err="1" smtClean="0"/>
              <a:t>abcd</a:t>
            </a:r>
            <a:r>
              <a:rPr lang="en-IN" dirty="0" smtClean="0"/>
              <a:t>\’ ” this will print the single quotes .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backticks</a:t>
            </a:r>
            <a:r>
              <a:rPr lang="en-IN" dirty="0" smtClean="0"/>
              <a:t> gives us access to a special syntax we can print the result of an expression or a variable using ${expression/variable} inside our string.</a:t>
            </a:r>
          </a:p>
          <a:p>
            <a:r>
              <a:rPr lang="en-IN" dirty="0" smtClean="0"/>
              <a:t>This syntax </a:t>
            </a:r>
            <a:r>
              <a:rPr lang="en-IN" dirty="0" err="1" smtClean="0"/>
              <a:t>ie</a:t>
            </a:r>
            <a:r>
              <a:rPr lang="en-IN" dirty="0" smtClean="0"/>
              <a:t> using `` </a:t>
            </a:r>
            <a:r>
              <a:rPr lang="en-IN" dirty="0" err="1" smtClean="0"/>
              <a:t>backticks</a:t>
            </a:r>
            <a:r>
              <a:rPr lang="en-IN" dirty="0" smtClean="0"/>
              <a:t> is called a template literal.</a:t>
            </a:r>
          </a:p>
          <a:p>
            <a:r>
              <a:rPr lang="en-IN" dirty="0" smtClean="0"/>
              <a:t>It can be used to create a string with multiple lines or indentation.</a:t>
            </a:r>
          </a:p>
          <a:p>
            <a:r>
              <a:rPr lang="en-IN" dirty="0" smtClean="0"/>
              <a:t>We can also achieve this using the escape character \ .To insert a line break we can use \n and so on.</a:t>
            </a:r>
          </a:p>
          <a:p>
            <a:r>
              <a:rPr lang="en-IN" dirty="0" smtClean="0"/>
              <a:t>We can use the + operator for string concatenation.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89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98" y="-16438"/>
            <a:ext cx="8596668" cy="5011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Operators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40827" y="1131695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4197" y="1119641"/>
            <a:ext cx="314113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used for subtraction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49294" y="1810315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854198" y="1782584"/>
            <a:ext cx="3141134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used for </a:t>
            </a:r>
            <a:r>
              <a:rPr lang="en-IN" dirty="0" smtClean="0"/>
              <a:t>multiplication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618823" y="1788605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&gt;=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950215" y="1791822"/>
            <a:ext cx="3403585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greater than </a:t>
            </a:r>
            <a:r>
              <a:rPr lang="en-IN" dirty="0" err="1"/>
              <a:t>equalto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618823" y="3803820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&amp;&amp;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960794" y="4561622"/>
            <a:ext cx="3393006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logical 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08242" y="1136659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939636" y="1120874"/>
            <a:ext cx="3424742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greater than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0829" y="2519213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/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879595" y="2527396"/>
            <a:ext cx="3115737" cy="47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used for division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770459" y="3160503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879595" y="3198761"/>
            <a:ext cx="3115738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used for </a:t>
            </a:r>
            <a:r>
              <a:rPr lang="en-IN" dirty="0" smtClean="0"/>
              <a:t>finding remainder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57763" y="4501619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=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54199" y="4542189"/>
            <a:ext cx="3141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Assigning a value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7763" y="5210517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==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879595" y="5186393"/>
            <a:ext cx="3115737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equality check on the basis of value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7763" y="3798800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**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854199" y="3822801"/>
            <a:ext cx="3141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exponentiation ex 2**3=8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830" y="5882409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===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879595" y="5882409"/>
            <a:ext cx="3115737" cy="506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equality check on the basis of value and type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18823" y="3193807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  <a:r>
              <a:rPr lang="en-GB" dirty="0" smtClean="0"/>
              <a:t>=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7950216" y="3177648"/>
            <a:ext cx="3403584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less than equal to</a:t>
            </a:r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618822" y="4551597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||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971373" y="3798800"/>
            <a:ext cx="3382427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logical and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18823" y="2526593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&lt;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7950216" y="2562032"/>
            <a:ext cx="3403584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less than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0216" y="5182774"/>
            <a:ext cx="3403584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Ternary operator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6618822" y="5186393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? :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929058" y="457003"/>
            <a:ext cx="3403584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Inverting a check</a:t>
            </a:r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608243" y="484713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740828" y="530728"/>
            <a:ext cx="982133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1879595" y="530727"/>
            <a:ext cx="3115737" cy="50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used for addition and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9327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17" y="84306"/>
            <a:ext cx="8596668" cy="723089"/>
          </a:xfrm>
        </p:spPr>
        <p:txBody>
          <a:bodyPr/>
          <a:lstStyle/>
          <a:p>
            <a:r>
              <a:rPr lang="en-IN" dirty="0" smtClean="0"/>
              <a:t>Variables and Data Types Assignment 0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674" y="807395"/>
            <a:ext cx="10363031" cy="60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7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78377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 Condition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0561"/>
            <a:ext cx="8596668" cy="537080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Syntax :</a:t>
            </a:r>
          </a:p>
          <a:p>
            <a:pPr lvl="1"/>
            <a:r>
              <a:rPr lang="en-GB" dirty="0" smtClean="0"/>
              <a:t>If(//condition to check) {</a:t>
            </a:r>
          </a:p>
          <a:p>
            <a:pPr marL="457200" lvl="1" indent="0">
              <a:buNone/>
            </a:pPr>
            <a:r>
              <a:rPr lang="en-GB" dirty="0" smtClean="0"/>
              <a:t>        //Code to execute if condition is true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 smtClean="0"/>
              <a:t>       } </a:t>
            </a:r>
            <a:r>
              <a:rPr lang="en-GB" dirty="0"/>
              <a:t>else if </a:t>
            </a:r>
            <a:r>
              <a:rPr lang="en-GB" dirty="0" smtClean="0"/>
              <a:t>(//</a:t>
            </a:r>
            <a:r>
              <a:rPr lang="en-GB" dirty="0"/>
              <a:t>condition to check) {</a:t>
            </a:r>
          </a:p>
          <a:p>
            <a:pPr marL="457200" lvl="1" indent="0">
              <a:buNone/>
            </a:pPr>
            <a:r>
              <a:rPr lang="en-GB" dirty="0"/>
              <a:t>        //Code to execute if condition is </a:t>
            </a:r>
            <a:r>
              <a:rPr lang="en-GB" dirty="0" smtClean="0"/>
              <a:t>true</a:t>
            </a:r>
            <a:endParaRPr lang="en-IN" dirty="0"/>
          </a:p>
          <a:p>
            <a:pPr marL="57150" indent="0">
              <a:buNone/>
            </a:pPr>
            <a:r>
              <a:rPr lang="en-IN" dirty="0" smtClean="0"/>
              <a:t>		}</a:t>
            </a:r>
            <a:endParaRPr lang="en-GB" dirty="0"/>
          </a:p>
          <a:p>
            <a:pPr marL="57150" indent="0">
              <a:buNone/>
            </a:pPr>
            <a:r>
              <a:rPr lang="en-IN" dirty="0" smtClean="0"/>
              <a:t>	    else{</a:t>
            </a:r>
          </a:p>
          <a:p>
            <a:pPr marL="57150" indent="0">
              <a:buNone/>
            </a:pPr>
            <a:r>
              <a:rPr lang="en-GB" dirty="0" smtClean="0"/>
              <a:t>		//</a:t>
            </a:r>
            <a:r>
              <a:rPr lang="en-GB" dirty="0"/>
              <a:t>Code to execute if </a:t>
            </a:r>
            <a:r>
              <a:rPr lang="en-GB" dirty="0" smtClean="0"/>
              <a:t>both the above conditions are false</a:t>
            </a:r>
            <a:endParaRPr lang="en-IN" dirty="0"/>
          </a:p>
          <a:p>
            <a:pPr marL="57150" indent="0"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457200" lvl="1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username=‘Rudhra’;</a:t>
            </a:r>
          </a:p>
          <a:p>
            <a:pPr marL="57150" indent="0">
              <a:buNone/>
            </a:pPr>
            <a:r>
              <a:rPr lang="en-GB" dirty="0" smtClean="0"/>
              <a:t>If(username){</a:t>
            </a:r>
          </a:p>
          <a:p>
            <a:pPr marL="57150" indent="0">
              <a:buNone/>
            </a:pPr>
            <a:r>
              <a:rPr lang="en-GB" dirty="0" smtClean="0"/>
              <a:t>Console.log(</a:t>
            </a:r>
            <a:r>
              <a:rPr lang="en-IN" dirty="0" smtClean="0"/>
              <a:t>‘username has a value’</a:t>
            </a:r>
            <a:r>
              <a:rPr lang="en-GB" dirty="0" smtClean="0"/>
              <a:t>);</a:t>
            </a:r>
            <a:endParaRPr lang="en-GB" dirty="0"/>
          </a:p>
          <a:p>
            <a:pPr marL="57150" indent="0">
              <a:buNone/>
            </a:pPr>
            <a:r>
              <a:rPr lang="en-GB" dirty="0" smtClean="0"/>
              <a:t>}</a:t>
            </a:r>
          </a:p>
          <a:p>
            <a:pPr marL="57150" indent="0">
              <a:buNone/>
            </a:pPr>
            <a:r>
              <a:rPr lang="en-IN" dirty="0"/>
              <a:t>e</a:t>
            </a:r>
            <a:r>
              <a:rPr lang="en-IN" dirty="0" smtClean="0"/>
              <a:t>lse{</a:t>
            </a:r>
          </a:p>
          <a:p>
            <a:pPr marL="57150" indent="0">
              <a:buNone/>
            </a:pPr>
            <a:r>
              <a:rPr lang="en-IN" dirty="0" smtClean="0"/>
              <a:t>Console.log(‘username is empty’)</a:t>
            </a:r>
            <a:endParaRPr lang="en-IN" dirty="0"/>
          </a:p>
          <a:p>
            <a:pPr marL="57150" indent="0">
              <a:buNone/>
            </a:pPr>
            <a:r>
              <a:rPr lang="en-IN" dirty="0" smtClean="0"/>
              <a:t>}</a:t>
            </a:r>
          </a:p>
          <a:p>
            <a:pPr marL="5715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239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78377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0561"/>
            <a:ext cx="8596668" cy="5370802"/>
          </a:xfrm>
        </p:spPr>
        <p:txBody>
          <a:bodyPr>
            <a:normAutofit/>
          </a:bodyPr>
          <a:lstStyle/>
          <a:p>
            <a:r>
              <a:rPr lang="en-GB" dirty="0" smtClean="0"/>
              <a:t>Syntax :</a:t>
            </a:r>
          </a:p>
          <a:p>
            <a:pPr marL="0" indent="0">
              <a:buNone/>
            </a:pPr>
            <a:r>
              <a:rPr lang="en-GB" dirty="0"/>
              <a:t>switch </a:t>
            </a:r>
            <a:r>
              <a:rPr lang="en-GB" dirty="0" smtClean="0"/>
              <a:t>(//variable to check)</a:t>
            </a:r>
            <a:r>
              <a:rPr lang="en-GB" dirty="0"/>
              <a:t> {</a:t>
            </a:r>
          </a:p>
          <a:p>
            <a:pPr marL="400050" lvl="1" indent="0">
              <a:buNone/>
            </a:pPr>
            <a:r>
              <a:rPr lang="en-GB" dirty="0"/>
              <a:t>    case </a:t>
            </a:r>
            <a:r>
              <a:rPr lang="en-GB" dirty="0" smtClean="0"/>
              <a:t>//value to check: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    </a:t>
            </a:r>
            <a:r>
              <a:rPr lang="en-GB" dirty="0" smtClean="0"/>
              <a:t>//code to execute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        break;</a:t>
            </a:r>
          </a:p>
          <a:p>
            <a:pPr marL="400050" lvl="1" indent="0">
              <a:buNone/>
            </a:pPr>
            <a:r>
              <a:rPr lang="en-GB" dirty="0"/>
              <a:t>     </a:t>
            </a:r>
            <a:r>
              <a:rPr lang="en-GB" dirty="0" smtClean="0"/>
              <a:t>case</a:t>
            </a:r>
            <a:r>
              <a:rPr lang="en-GB" dirty="0"/>
              <a:t> //value to check:</a:t>
            </a:r>
          </a:p>
          <a:p>
            <a:pPr marL="400050" lvl="1" indent="0">
              <a:buNone/>
            </a:pPr>
            <a:r>
              <a:rPr lang="en-GB" dirty="0"/>
              <a:t>    //code to execute</a:t>
            </a:r>
          </a:p>
          <a:p>
            <a:pPr marL="400050" lvl="1" indent="0">
              <a:buNone/>
            </a:pPr>
            <a:r>
              <a:rPr lang="en-GB" dirty="0"/>
              <a:t>        break;</a:t>
            </a:r>
          </a:p>
          <a:p>
            <a:pPr marL="400050" lvl="1" indent="0">
              <a:buNone/>
            </a:pPr>
            <a:r>
              <a:rPr lang="en-GB" dirty="0"/>
              <a:t>    default:</a:t>
            </a:r>
          </a:p>
          <a:p>
            <a:pPr marL="400050" lvl="1" indent="0">
              <a:buNone/>
            </a:pPr>
            <a:r>
              <a:rPr lang="en-GB" dirty="0"/>
              <a:t>        </a:t>
            </a:r>
            <a:r>
              <a:rPr lang="en-GB" dirty="0" smtClean="0"/>
              <a:t>//code to execute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        break;</a:t>
            </a:r>
          </a:p>
          <a:p>
            <a:pPr marL="400050" lvl="1" indent="0">
              <a:buNone/>
            </a:pPr>
            <a:r>
              <a:rPr lang="en-GB" dirty="0"/>
              <a:t>}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5715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657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09" y="50435"/>
            <a:ext cx="8596668" cy="56793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7312"/>
            <a:ext cx="8596668" cy="576269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</a:t>
            </a:r>
            <a:r>
              <a:rPr lang="en-IN" dirty="0" smtClean="0"/>
              <a:t>or(start; end condition; counter </a:t>
            </a:r>
            <a:r>
              <a:rPr lang="en-IN" dirty="0" err="1" smtClean="0"/>
              <a:t>incrementer</a:t>
            </a:r>
            <a:r>
              <a:rPr lang="en-IN" dirty="0" smtClean="0"/>
              <a:t>/</a:t>
            </a:r>
            <a:r>
              <a:rPr lang="en-IN" dirty="0" err="1" smtClean="0"/>
              <a:t>Decrementer</a:t>
            </a:r>
            <a:r>
              <a:rPr lang="en-IN" dirty="0" smtClean="0"/>
              <a:t>;){</a:t>
            </a:r>
          </a:p>
          <a:p>
            <a:pPr marL="400050" lvl="1" indent="0">
              <a:buNone/>
            </a:pPr>
            <a:r>
              <a:rPr lang="en-IN" dirty="0" smtClean="0"/>
              <a:t>//loop body</a:t>
            </a:r>
            <a:endParaRPr lang="en-IN" dirty="0"/>
          </a:p>
          <a:p>
            <a:pPr marL="400050" lvl="1" indent="0">
              <a:buNone/>
            </a:pPr>
            <a:r>
              <a:rPr lang="en-IN" dirty="0" smtClean="0"/>
              <a:t>}</a:t>
            </a:r>
          </a:p>
          <a:p>
            <a:r>
              <a:rPr lang="en-IN" dirty="0"/>
              <a:t>for(start; end condition; counter </a:t>
            </a:r>
            <a:r>
              <a:rPr lang="en-IN" dirty="0" err="1"/>
              <a:t>incrementer</a:t>
            </a:r>
            <a:r>
              <a:rPr lang="en-IN" dirty="0"/>
              <a:t>/</a:t>
            </a:r>
            <a:r>
              <a:rPr lang="en-IN" dirty="0" err="1"/>
              <a:t>Decrementer</a:t>
            </a:r>
            <a:r>
              <a:rPr lang="en-IN" dirty="0"/>
              <a:t>;){</a:t>
            </a:r>
          </a:p>
          <a:p>
            <a:pPr marL="400050" lvl="1" indent="0">
              <a:buNone/>
            </a:pPr>
            <a:r>
              <a:rPr lang="en-IN" dirty="0" smtClean="0"/>
              <a:t>If(//some condition){</a:t>
            </a:r>
          </a:p>
          <a:p>
            <a:pPr marL="400050" lvl="1" indent="0">
              <a:buNone/>
            </a:pPr>
            <a:r>
              <a:rPr lang="en-IN" dirty="0" smtClean="0"/>
              <a:t>//some code </a:t>
            </a:r>
          </a:p>
          <a:p>
            <a:pPr marL="400050" lvl="1" indent="0">
              <a:buNone/>
            </a:pPr>
            <a:r>
              <a:rPr lang="en-IN" dirty="0"/>
              <a:t>b</a:t>
            </a:r>
            <a:r>
              <a:rPr lang="en-IN" dirty="0" smtClean="0"/>
              <a:t>reak;</a:t>
            </a:r>
            <a:endParaRPr lang="en-IN" dirty="0"/>
          </a:p>
          <a:p>
            <a:pPr marL="400050" lvl="1" indent="0">
              <a:buNone/>
            </a:pPr>
            <a:r>
              <a:rPr lang="en-IN" dirty="0" smtClean="0"/>
              <a:t>}</a:t>
            </a:r>
          </a:p>
          <a:p>
            <a:pPr marL="400050" lvl="1" indent="0">
              <a:buNone/>
            </a:pPr>
            <a:r>
              <a:rPr lang="en-IN" dirty="0" smtClean="0"/>
              <a:t>//some code</a:t>
            </a:r>
            <a:endParaRPr lang="en-IN" dirty="0"/>
          </a:p>
          <a:p>
            <a:pPr marL="400050" lvl="1" indent="0">
              <a:buNone/>
            </a:pPr>
            <a:r>
              <a:rPr lang="en-IN" dirty="0" smtClean="0"/>
              <a:t>}</a:t>
            </a:r>
          </a:p>
          <a:p>
            <a:r>
              <a:rPr lang="en-IN" dirty="0"/>
              <a:t>for(start; end condition; counter </a:t>
            </a:r>
            <a:r>
              <a:rPr lang="en-IN" dirty="0" err="1"/>
              <a:t>incrementer</a:t>
            </a:r>
            <a:r>
              <a:rPr lang="en-IN" dirty="0"/>
              <a:t>/</a:t>
            </a:r>
            <a:r>
              <a:rPr lang="en-IN" dirty="0" err="1"/>
              <a:t>Decrementer</a:t>
            </a:r>
            <a:r>
              <a:rPr lang="en-IN" dirty="0"/>
              <a:t>;){</a:t>
            </a:r>
          </a:p>
          <a:p>
            <a:pPr marL="400050" lvl="1" indent="0">
              <a:buNone/>
            </a:pPr>
            <a:r>
              <a:rPr lang="en-IN" dirty="0"/>
              <a:t>If(//some condition){</a:t>
            </a:r>
          </a:p>
          <a:p>
            <a:pPr marL="400050" lvl="1" indent="0">
              <a:buNone/>
            </a:pPr>
            <a:r>
              <a:rPr lang="en-IN" dirty="0"/>
              <a:t>//some code </a:t>
            </a:r>
          </a:p>
          <a:p>
            <a:pPr marL="400050" lvl="1" indent="0">
              <a:buNone/>
            </a:pPr>
            <a:r>
              <a:rPr lang="en-IN" dirty="0" smtClean="0"/>
              <a:t>continue;</a:t>
            </a:r>
            <a:endParaRPr lang="en-IN" dirty="0"/>
          </a:p>
          <a:p>
            <a:pPr marL="400050" lvl="1" indent="0">
              <a:buNone/>
            </a:pPr>
            <a:r>
              <a:rPr lang="en-IN" dirty="0"/>
              <a:t>}</a:t>
            </a:r>
          </a:p>
          <a:p>
            <a:pPr marL="400050" lvl="1" indent="0">
              <a:buNone/>
            </a:pPr>
            <a:r>
              <a:rPr lang="en-IN" dirty="0"/>
              <a:t>//some code</a:t>
            </a:r>
          </a:p>
          <a:p>
            <a:pPr marL="400050" lvl="1" indent="0">
              <a:buNone/>
            </a:pPr>
            <a:r>
              <a:rPr lang="en-IN" dirty="0"/>
              <a:t>}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69" y="88490"/>
            <a:ext cx="8596668" cy="530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8259"/>
            <a:ext cx="8596668" cy="5353104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hile(//termination condition){</a:t>
            </a:r>
          </a:p>
          <a:p>
            <a:pPr marL="400050" lvl="1" indent="0">
              <a:buNone/>
            </a:pPr>
            <a:r>
              <a:rPr lang="en-GB" dirty="0" smtClean="0"/>
              <a:t>//loop body</a:t>
            </a:r>
          </a:p>
          <a:p>
            <a:pPr marL="400050" lvl="1" indent="0">
              <a:buNone/>
            </a:pPr>
            <a:r>
              <a:rPr lang="en-GB" dirty="0" smtClean="0"/>
              <a:t>//increment/decrement counter to eventually reach termination condition</a:t>
            </a:r>
            <a:endParaRPr lang="en-GB" dirty="0"/>
          </a:p>
          <a:p>
            <a:pPr marL="400050" lvl="1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6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3" y="0"/>
            <a:ext cx="8596668" cy="51127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5743"/>
            <a:ext cx="8596668" cy="5205620"/>
          </a:xfrm>
        </p:spPr>
        <p:txBody>
          <a:bodyPr/>
          <a:lstStyle/>
          <a:p>
            <a:r>
              <a:rPr lang="en-GB" dirty="0" smtClean="0"/>
              <a:t>Syntax for declaration</a:t>
            </a:r>
          </a:p>
          <a:p>
            <a:pPr lvl="1"/>
            <a:r>
              <a:rPr lang="en-GB" sz="2400" dirty="0" smtClean="0"/>
              <a:t>function </a:t>
            </a:r>
            <a:r>
              <a:rPr lang="en-GB" sz="2400" dirty="0" err="1" smtClean="0"/>
              <a:t>functionName</a:t>
            </a:r>
            <a:r>
              <a:rPr lang="en-GB" sz="2400" dirty="0" smtClean="0"/>
              <a:t> (//0 or more Parameters) {</a:t>
            </a:r>
          </a:p>
          <a:p>
            <a:pPr marL="800100" lvl="2" indent="0">
              <a:buNone/>
            </a:pPr>
            <a:r>
              <a:rPr lang="en-GB" sz="2400" dirty="0" smtClean="0"/>
              <a:t>//function body</a:t>
            </a:r>
          </a:p>
          <a:p>
            <a:pPr marL="800100" lvl="2" indent="0">
              <a:buNone/>
            </a:pPr>
            <a:r>
              <a:rPr lang="en-GB" sz="2400" dirty="0" smtClean="0"/>
              <a:t>// optional return</a:t>
            </a:r>
            <a:endParaRPr lang="en-GB" sz="2400" dirty="0"/>
          </a:p>
          <a:p>
            <a:pPr marL="800100" lvl="2" indent="0">
              <a:buNone/>
            </a:pPr>
            <a:r>
              <a:rPr lang="en-GB" sz="2400" dirty="0" smtClean="0"/>
              <a:t>} </a:t>
            </a:r>
          </a:p>
          <a:p>
            <a:r>
              <a:rPr lang="en-GB" dirty="0" smtClean="0"/>
              <a:t>Syntax for Invoking</a:t>
            </a:r>
          </a:p>
          <a:p>
            <a:pPr lvl="1"/>
            <a:r>
              <a:rPr lang="en-GB" sz="2400" dirty="0" err="1" smtClean="0"/>
              <a:t>functionName</a:t>
            </a:r>
            <a:r>
              <a:rPr lang="en-GB" sz="2400" dirty="0" smtClean="0"/>
              <a:t>(//Arguments);</a:t>
            </a:r>
            <a:endParaRPr lang="en-GB" sz="2400" dirty="0"/>
          </a:p>
          <a:p>
            <a:pPr marL="800100" lvl="2" indent="0">
              <a:buNone/>
            </a:pPr>
            <a:r>
              <a:rPr lang="en-GB" sz="2400" dirty="0" err="1" smtClean="0"/>
              <a:t>functionName</a:t>
            </a:r>
            <a:r>
              <a:rPr lang="en-GB" sz="2400" dirty="0" smtClean="0"/>
              <a:t>();</a:t>
            </a:r>
          </a:p>
          <a:p>
            <a:pPr marL="800100" lvl="2" indent="0">
              <a:buNone/>
            </a:pPr>
            <a:r>
              <a:rPr lang="en-GB" sz="2400" dirty="0" err="1"/>
              <a:t>v</a:t>
            </a:r>
            <a:r>
              <a:rPr lang="en-GB" sz="2400" dirty="0" err="1" smtClean="0"/>
              <a:t>ar</a:t>
            </a:r>
            <a:r>
              <a:rPr lang="en-GB" sz="2400" dirty="0" smtClean="0"/>
              <a:t> result=</a:t>
            </a:r>
            <a:r>
              <a:rPr lang="en-GB" sz="2400" dirty="0" err="1"/>
              <a:t>functionName</a:t>
            </a:r>
            <a:r>
              <a:rPr lang="en-GB" sz="2400" dirty="0" smtClean="0"/>
              <a:t>(); </a:t>
            </a:r>
            <a:endParaRPr lang="en-GB" sz="2400" dirty="0"/>
          </a:p>
          <a:p>
            <a:pPr marL="800100" lvl="2" indent="0">
              <a:buNone/>
            </a:pPr>
            <a:r>
              <a:rPr lang="en-GB" sz="2400" dirty="0" err="1"/>
              <a:t>v</a:t>
            </a:r>
            <a:r>
              <a:rPr lang="en-GB" sz="2400" dirty="0" err="1" smtClean="0"/>
              <a:t>ar</a:t>
            </a:r>
            <a:r>
              <a:rPr lang="en-GB" sz="2400" dirty="0" smtClean="0"/>
              <a:t>  result= </a:t>
            </a:r>
            <a:r>
              <a:rPr lang="en-GB" sz="2400" dirty="0" err="1"/>
              <a:t>functionName</a:t>
            </a:r>
            <a:r>
              <a:rPr lang="en-GB" sz="2400" dirty="0" smtClean="0"/>
              <a:t>(//Arguments);</a:t>
            </a:r>
            <a:endParaRPr lang="en-GB" sz="2400" dirty="0"/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49" y="1347019"/>
            <a:ext cx="10019070" cy="52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4" y="60960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Java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2481"/>
            <a:ext cx="8596668" cy="5248882"/>
          </a:xfrm>
        </p:spPr>
        <p:txBody>
          <a:bodyPr/>
          <a:lstStyle/>
          <a:p>
            <a:r>
              <a:rPr lang="en-IN" dirty="0" smtClean="0"/>
              <a:t>JavaScript is a dynamic ,weakly typed programming language which is compiled at </a:t>
            </a:r>
            <a:r>
              <a:rPr lang="en-IN" dirty="0" err="1" smtClean="0"/>
              <a:t>runtime.It</a:t>
            </a:r>
            <a:r>
              <a:rPr lang="en-IN" dirty="0" smtClean="0"/>
              <a:t> can be executed as a part of a webpage in a browser or directly on any machine(“host environment”).</a:t>
            </a:r>
          </a:p>
          <a:p>
            <a:r>
              <a:rPr lang="en-IN" dirty="0" err="1" smtClean="0"/>
              <a:t>javaScript</a:t>
            </a:r>
            <a:r>
              <a:rPr lang="en-IN" dirty="0" smtClean="0"/>
              <a:t> was created to make webpages more dynamic(e.g. change content on a page directly from inside the browser). Originally, it was called </a:t>
            </a:r>
            <a:r>
              <a:rPr lang="en-IN" dirty="0" err="1" smtClean="0"/>
              <a:t>LiveScript</a:t>
            </a:r>
            <a:r>
              <a:rPr lang="en-IN" dirty="0" smtClean="0"/>
              <a:t> but due to the popularity of java ,it was renamed to JavaScript.</a:t>
            </a:r>
          </a:p>
          <a:p>
            <a:r>
              <a:rPr lang="en-IN" dirty="0" smtClean="0"/>
              <a:t>JavaScript is totally independent from Java and has nothing in common with java.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3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366" y="157316"/>
            <a:ext cx="8596668" cy="5309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Exercise 2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825910"/>
            <a:ext cx="10678395" cy="6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1" y="0"/>
            <a:ext cx="8596668" cy="5506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Exercise 3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924233"/>
            <a:ext cx="9400202" cy="51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D99D-4BB0-47A9-B676-90E55A5AA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Section </a:t>
            </a:r>
            <a:r>
              <a:rPr lang="en-US" smtClean="0"/>
              <a:t>3 </a:t>
            </a:r>
            <a:r>
              <a:rPr lang="en-US" dirty="0" smtClean="0"/>
              <a:t>– </a:t>
            </a:r>
            <a:r>
              <a:rPr lang="en-US" smtClean="0"/>
              <a:t>The DOM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7" y="147484"/>
            <a:ext cx="8596668" cy="59976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 –Document Object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045714"/>
            <a:ext cx="11012692" cy="54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60" y="127819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Dom-Window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619432"/>
            <a:ext cx="11150343" cy="63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60" y="49161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Dom-Location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60" y="678426"/>
            <a:ext cx="10444225" cy="60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60" y="49161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Dom-Document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60" y="757084"/>
            <a:ext cx="10688756" cy="58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60" y="49161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Dom-Selecting DOM elements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7666" y="678425"/>
            <a:ext cx="10364292" cy="601846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Selecting </a:t>
            </a:r>
            <a:r>
              <a:rPr lang="en-IN" dirty="0" err="1" smtClean="0"/>
              <a:t>dom</a:t>
            </a:r>
            <a:r>
              <a:rPr lang="en-IN" dirty="0" smtClean="0"/>
              <a:t> elements by id ,tag name or class name :</a:t>
            </a:r>
          </a:p>
          <a:p>
            <a:pPr lvl="1"/>
            <a:r>
              <a:rPr lang="en-IN" dirty="0" smtClean="0"/>
              <a:t>Syntax Selecting by Tag Name</a:t>
            </a:r>
          </a:p>
          <a:p>
            <a:pPr marL="800100" lvl="2" indent="0">
              <a:buNone/>
            </a:pPr>
            <a:r>
              <a:rPr lang="en-GB" dirty="0" err="1" smtClean="0"/>
              <a:t>document.getElementsByTagName</a:t>
            </a:r>
            <a:r>
              <a:rPr lang="en-GB" dirty="0" smtClean="0"/>
              <a:t>(//Tag Name);</a:t>
            </a:r>
          </a:p>
          <a:p>
            <a:pPr lvl="1"/>
            <a:r>
              <a:rPr lang="en-IN" dirty="0"/>
              <a:t>Syntax Selecting by </a:t>
            </a:r>
            <a:r>
              <a:rPr lang="en-IN" dirty="0" smtClean="0"/>
              <a:t>Class Name </a:t>
            </a:r>
            <a:endParaRPr lang="en-IN" dirty="0"/>
          </a:p>
          <a:p>
            <a:pPr marL="800100" lvl="2" indent="0">
              <a:buNone/>
            </a:pPr>
            <a:r>
              <a:rPr lang="en-GB" dirty="0" err="1" smtClean="0"/>
              <a:t>document.getElementsByClassName</a:t>
            </a:r>
            <a:r>
              <a:rPr lang="en-GB" dirty="0" smtClean="0"/>
              <a:t>(//Class </a:t>
            </a:r>
            <a:r>
              <a:rPr lang="en-GB" dirty="0"/>
              <a:t>Name);</a:t>
            </a:r>
          </a:p>
          <a:p>
            <a:pPr lvl="1"/>
            <a:r>
              <a:rPr lang="en-IN" dirty="0"/>
              <a:t>Syntax Selecting by </a:t>
            </a:r>
            <a:r>
              <a:rPr lang="en-IN" dirty="0" smtClean="0"/>
              <a:t>Id</a:t>
            </a:r>
            <a:endParaRPr lang="en-IN" dirty="0"/>
          </a:p>
          <a:p>
            <a:pPr marL="800100" lvl="2" indent="0">
              <a:buNone/>
            </a:pPr>
            <a:r>
              <a:rPr lang="en-GB" dirty="0" err="1" smtClean="0"/>
              <a:t>document.getElementById</a:t>
            </a:r>
            <a:r>
              <a:rPr lang="en-GB" dirty="0" smtClean="0"/>
              <a:t>(//Id);</a:t>
            </a:r>
            <a:endParaRPr lang="en-GB" dirty="0"/>
          </a:p>
          <a:p>
            <a:r>
              <a:rPr lang="en-IN" dirty="0" smtClean="0"/>
              <a:t>Selecting </a:t>
            </a:r>
            <a:r>
              <a:rPr lang="en-IN" dirty="0" err="1" smtClean="0"/>
              <a:t>dom</a:t>
            </a:r>
            <a:r>
              <a:rPr lang="en-IN" dirty="0" smtClean="0"/>
              <a:t> elements using </a:t>
            </a:r>
            <a:r>
              <a:rPr lang="en-IN" dirty="0" err="1" smtClean="0"/>
              <a:t>querySelector</a:t>
            </a:r>
            <a:r>
              <a:rPr lang="en-IN" dirty="0" smtClean="0"/>
              <a:t> and </a:t>
            </a:r>
            <a:r>
              <a:rPr lang="en-IN" dirty="0" err="1" smtClean="0"/>
              <a:t>querySelectorAll</a:t>
            </a:r>
            <a:endParaRPr lang="en-IN" dirty="0" smtClean="0"/>
          </a:p>
          <a:p>
            <a:pPr lvl="1"/>
            <a:r>
              <a:rPr lang="en-IN" dirty="0"/>
              <a:t>Syntax Selecting </a:t>
            </a:r>
            <a:r>
              <a:rPr lang="en-IN" dirty="0" smtClean="0"/>
              <a:t>using query </a:t>
            </a:r>
            <a:r>
              <a:rPr lang="en-IN" dirty="0" err="1" smtClean="0"/>
              <a:t>Selctor</a:t>
            </a:r>
            <a:r>
              <a:rPr lang="en-IN" dirty="0" smtClean="0"/>
              <a:t> by </a:t>
            </a:r>
            <a:r>
              <a:rPr lang="en-IN" dirty="0"/>
              <a:t>Tag Name</a:t>
            </a:r>
          </a:p>
          <a:p>
            <a:pPr marL="800100" lvl="2" indent="0">
              <a:buNone/>
            </a:pPr>
            <a:r>
              <a:rPr lang="en-GB" dirty="0" err="1" smtClean="0"/>
              <a:t>document.getquerySelector</a:t>
            </a:r>
            <a:r>
              <a:rPr lang="en-GB" dirty="0" smtClean="0"/>
              <a:t>(//</a:t>
            </a:r>
            <a:r>
              <a:rPr lang="en-GB" dirty="0"/>
              <a:t>Tag Name</a:t>
            </a:r>
            <a:r>
              <a:rPr lang="en-GB" dirty="0" smtClean="0"/>
              <a:t>);</a:t>
            </a:r>
          </a:p>
          <a:p>
            <a:pPr marL="800100" lvl="2" indent="0">
              <a:buNone/>
            </a:pPr>
            <a:r>
              <a:rPr lang="en-GB" dirty="0" err="1" smtClean="0"/>
              <a:t>document.getquerySelectorAll</a:t>
            </a:r>
            <a:r>
              <a:rPr lang="en-GB" dirty="0" smtClean="0"/>
              <a:t>(//</a:t>
            </a:r>
            <a:r>
              <a:rPr lang="en-GB" dirty="0"/>
              <a:t>Tag Name</a:t>
            </a:r>
            <a:r>
              <a:rPr lang="en-GB" dirty="0" smtClean="0"/>
              <a:t>);</a:t>
            </a:r>
            <a:endParaRPr lang="en-GB" dirty="0"/>
          </a:p>
          <a:p>
            <a:pPr lvl="1"/>
            <a:r>
              <a:rPr lang="en-IN" dirty="0"/>
              <a:t>Syntax </a:t>
            </a:r>
            <a:r>
              <a:rPr lang="en-IN" dirty="0" smtClean="0"/>
              <a:t>Selecting</a:t>
            </a:r>
            <a:r>
              <a:rPr lang="en-IN" dirty="0"/>
              <a:t> using query </a:t>
            </a:r>
            <a:r>
              <a:rPr lang="en-IN" dirty="0" err="1"/>
              <a:t>Selctor</a:t>
            </a:r>
            <a:r>
              <a:rPr lang="en-IN" dirty="0" smtClean="0"/>
              <a:t> </a:t>
            </a:r>
            <a:r>
              <a:rPr lang="en-IN" dirty="0"/>
              <a:t>by Class Name </a:t>
            </a:r>
          </a:p>
          <a:p>
            <a:pPr marL="800100" lvl="2" indent="0">
              <a:buNone/>
            </a:pPr>
            <a:r>
              <a:rPr lang="en-GB" dirty="0" err="1"/>
              <a:t>document.getquerySelector</a:t>
            </a:r>
            <a:r>
              <a:rPr lang="en-GB" dirty="0" smtClean="0"/>
              <a:t>(//</a:t>
            </a:r>
            <a:r>
              <a:rPr lang="en-GB" b="1" dirty="0" smtClean="0"/>
              <a:t>.</a:t>
            </a:r>
            <a:r>
              <a:rPr lang="en-GB" dirty="0" err="1" smtClean="0"/>
              <a:t>ClassName</a:t>
            </a:r>
            <a:r>
              <a:rPr lang="en-GB" dirty="0" smtClean="0"/>
              <a:t>);</a:t>
            </a:r>
            <a:endParaRPr lang="en-GB" dirty="0"/>
          </a:p>
          <a:p>
            <a:pPr marL="800100" lvl="2" indent="0">
              <a:buNone/>
            </a:pPr>
            <a:r>
              <a:rPr lang="en-GB" dirty="0" err="1" smtClean="0"/>
              <a:t>document.getquerySelectorAll</a:t>
            </a:r>
            <a:r>
              <a:rPr lang="en-GB" dirty="0"/>
              <a:t> (//</a:t>
            </a:r>
            <a:r>
              <a:rPr lang="en-GB" b="1" dirty="0"/>
              <a:t>.</a:t>
            </a:r>
            <a:r>
              <a:rPr lang="en-GB" dirty="0" err="1"/>
              <a:t>ClassName</a:t>
            </a:r>
            <a:r>
              <a:rPr lang="en-GB" dirty="0" smtClean="0"/>
              <a:t>);</a:t>
            </a:r>
            <a:endParaRPr lang="en-GB" dirty="0"/>
          </a:p>
          <a:p>
            <a:pPr lvl="1"/>
            <a:r>
              <a:rPr lang="en-IN" dirty="0" smtClean="0"/>
              <a:t>Syntax Selecting</a:t>
            </a:r>
            <a:r>
              <a:rPr lang="en-IN" dirty="0"/>
              <a:t> using query </a:t>
            </a:r>
            <a:r>
              <a:rPr lang="en-IN" dirty="0" err="1"/>
              <a:t>Selctor</a:t>
            </a:r>
            <a:r>
              <a:rPr lang="en-IN" dirty="0" smtClean="0"/>
              <a:t> </a:t>
            </a:r>
            <a:r>
              <a:rPr lang="en-IN" dirty="0"/>
              <a:t>by Id</a:t>
            </a:r>
          </a:p>
          <a:p>
            <a:pPr marL="800100" lvl="2" indent="0">
              <a:buNone/>
            </a:pPr>
            <a:r>
              <a:rPr lang="en-GB" dirty="0" err="1"/>
              <a:t>document.getquerySelector</a:t>
            </a:r>
            <a:r>
              <a:rPr lang="en-GB" dirty="0" smtClean="0"/>
              <a:t>(//</a:t>
            </a:r>
            <a:r>
              <a:rPr lang="en-GB" b="1" dirty="0" smtClean="0"/>
              <a:t>#</a:t>
            </a:r>
            <a:r>
              <a:rPr lang="en-GB" dirty="0" smtClean="0"/>
              <a:t>ID);</a:t>
            </a:r>
            <a:endParaRPr lang="en-GB" dirty="0"/>
          </a:p>
          <a:p>
            <a:pPr marL="800100" lvl="2" indent="0">
              <a:buNone/>
            </a:pPr>
            <a:r>
              <a:rPr lang="en-GB" dirty="0" err="1"/>
              <a:t>document.getquerySelectorAll</a:t>
            </a:r>
            <a:r>
              <a:rPr lang="en-GB" dirty="0" smtClean="0"/>
              <a:t>(</a:t>
            </a:r>
            <a:r>
              <a:rPr lang="en-GB" dirty="0"/>
              <a:t>//</a:t>
            </a:r>
            <a:r>
              <a:rPr lang="en-GB" b="1" dirty="0"/>
              <a:t>#</a:t>
            </a:r>
            <a:r>
              <a:rPr lang="en-GB" dirty="0"/>
              <a:t>ID</a:t>
            </a:r>
            <a:r>
              <a:rPr lang="en-GB" dirty="0" smtClean="0"/>
              <a:t>);</a:t>
            </a:r>
            <a:endParaRPr lang="en-GB" dirty="0"/>
          </a:p>
          <a:p>
            <a:endParaRPr lang="en-IN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6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60" y="49161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Dom-Creating and Inserting DOM elements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7666" y="678425"/>
            <a:ext cx="10364292" cy="6018465"/>
          </a:xfrm>
        </p:spPr>
        <p:txBody>
          <a:bodyPr>
            <a:normAutofit/>
          </a:bodyPr>
          <a:lstStyle/>
          <a:p>
            <a:r>
              <a:rPr lang="en-IN" dirty="0" smtClean="0"/>
              <a:t>create </a:t>
            </a:r>
            <a:r>
              <a:rPr lang="en-IN" dirty="0" err="1" smtClean="0"/>
              <a:t>dom</a:t>
            </a:r>
            <a:r>
              <a:rPr lang="en-IN" dirty="0" smtClean="0"/>
              <a:t> elements :</a:t>
            </a:r>
          </a:p>
          <a:p>
            <a:r>
              <a:rPr lang="en-IN" dirty="0" smtClean="0"/>
              <a:t>To create a new </a:t>
            </a:r>
            <a:r>
              <a:rPr lang="en-IN" dirty="0" err="1" smtClean="0"/>
              <a:t>dom</a:t>
            </a:r>
            <a:r>
              <a:rPr lang="en-IN" dirty="0" smtClean="0"/>
              <a:t> element we need to host it in </a:t>
            </a:r>
            <a:r>
              <a:rPr lang="en-IN" dirty="0"/>
              <a:t>m</a:t>
            </a:r>
            <a:r>
              <a:rPr lang="en-IN" dirty="0" smtClean="0"/>
              <a:t>emory  by saving it in a var.</a:t>
            </a:r>
          </a:p>
          <a:p>
            <a:pPr lvl="1"/>
            <a:r>
              <a:rPr lang="en-IN" dirty="0" smtClean="0"/>
              <a:t>Syntax creating a new </a:t>
            </a:r>
            <a:r>
              <a:rPr lang="en-IN" dirty="0" err="1" smtClean="0"/>
              <a:t>dom</a:t>
            </a:r>
            <a:r>
              <a:rPr lang="en-IN" dirty="0" smtClean="0"/>
              <a:t> element</a:t>
            </a:r>
          </a:p>
          <a:p>
            <a:pPr marL="800100" lvl="2" indent="0">
              <a:buNone/>
            </a:pPr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div =</a:t>
            </a:r>
            <a:r>
              <a:rPr lang="en-GB" dirty="0" err="1" smtClean="0"/>
              <a:t>document.createElement</a:t>
            </a:r>
            <a:r>
              <a:rPr lang="en-GB" dirty="0" smtClean="0"/>
              <a:t>(‘div’);</a:t>
            </a:r>
          </a:p>
          <a:p>
            <a:r>
              <a:rPr lang="en-IN" dirty="0" smtClean="0"/>
              <a:t>We can set attributes styles </a:t>
            </a:r>
            <a:r>
              <a:rPr lang="en-IN" dirty="0" err="1" smtClean="0"/>
              <a:t>etc</a:t>
            </a:r>
            <a:r>
              <a:rPr lang="en-IN" dirty="0" smtClean="0"/>
              <a:t> to this element by </a:t>
            </a:r>
            <a:r>
              <a:rPr lang="en-IN" dirty="0" err="1" smtClean="0"/>
              <a:t>accesing</a:t>
            </a:r>
            <a:r>
              <a:rPr lang="en-IN" dirty="0" smtClean="0"/>
              <a:t> the required property with.</a:t>
            </a:r>
          </a:p>
          <a:p>
            <a:r>
              <a:rPr lang="en-IN" dirty="0" smtClean="0"/>
              <a:t>For example</a:t>
            </a:r>
          </a:p>
          <a:p>
            <a:pPr lvl="1"/>
            <a:r>
              <a:rPr lang="en-IN" dirty="0" err="1" smtClean="0"/>
              <a:t>div.textContent</a:t>
            </a:r>
            <a:r>
              <a:rPr lang="en-IN" dirty="0" smtClean="0"/>
              <a:t>=‘Some content’;</a:t>
            </a:r>
          </a:p>
          <a:p>
            <a:pPr lvl="1"/>
            <a:r>
              <a:rPr lang="en-IN" dirty="0" err="1"/>
              <a:t>d</a:t>
            </a:r>
            <a:r>
              <a:rPr lang="en-IN" dirty="0" err="1" smtClean="0"/>
              <a:t>iv.style.color</a:t>
            </a:r>
            <a:r>
              <a:rPr lang="en-IN" dirty="0" smtClean="0"/>
              <a:t>=‘red’;</a:t>
            </a:r>
          </a:p>
          <a:p>
            <a:endParaRPr lang="en-IN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6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60" y="49161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Dom-Document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9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374" y="104503"/>
            <a:ext cx="8596668" cy="687977"/>
          </a:xfrm>
        </p:spPr>
        <p:txBody>
          <a:bodyPr/>
          <a:lstStyle/>
          <a:p>
            <a:r>
              <a:rPr lang="en-IN" dirty="0" smtClean="0"/>
              <a:t>How Do Webpages work?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853439"/>
            <a:ext cx="9502457" cy="55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4" y="60960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Java Script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662603"/>
              </p:ext>
            </p:extLst>
          </p:nvPr>
        </p:nvGraphicFramePr>
        <p:xfrm>
          <a:off x="677863" y="792163"/>
          <a:ext cx="8596312" cy="524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5576349" y="1402157"/>
            <a:ext cx="890081" cy="4357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45" y="0"/>
            <a:ext cx="11262927" cy="669360"/>
          </a:xfrm>
        </p:spPr>
        <p:txBody>
          <a:bodyPr>
            <a:normAutofit/>
          </a:bodyPr>
          <a:lstStyle/>
          <a:p>
            <a:r>
              <a:rPr lang="en-IN" dirty="0" smtClean="0"/>
              <a:t>How is JavaScript Executed? (</a:t>
            </a:r>
            <a:r>
              <a:rPr lang="en-US" dirty="0"/>
              <a:t>Interpreted, on the </a:t>
            </a:r>
            <a:r>
              <a:rPr lang="en-US" dirty="0" smtClean="0"/>
              <a:t>fly</a:t>
            </a:r>
            <a:r>
              <a:rPr lang="en-IN" dirty="0" smtClean="0"/>
              <a:t>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56826" y="719846"/>
            <a:ext cx="2363821" cy="6322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&lt;Your Code&gt;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69524" y="2195208"/>
            <a:ext cx="2363821" cy="6322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Built into The Browser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69523" y="3273601"/>
            <a:ext cx="2363821" cy="632298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V8 (Chrome)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69523" y="4200726"/>
            <a:ext cx="2363821" cy="632298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SpiderMonkey</a:t>
            </a:r>
            <a:r>
              <a:rPr lang="en-IN" dirty="0" smtClean="0"/>
              <a:t> (Firefox)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69522" y="5127851"/>
            <a:ext cx="2363821" cy="632298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NashHorn</a:t>
            </a:r>
            <a:r>
              <a:rPr lang="en-IN" dirty="0" smtClean="0"/>
              <a:t> Java 8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10912" y="5805298"/>
            <a:ext cx="2791838" cy="6322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Effect On  A Webpage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809014" y="1679641"/>
            <a:ext cx="2363821" cy="353924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JavaScript Engine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142053" y="1895270"/>
            <a:ext cx="2876443" cy="632298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Parse Code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42053" y="3094466"/>
            <a:ext cx="2876443" cy="632298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Compile To Machine Code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8142052" y="4362062"/>
            <a:ext cx="2876443" cy="632298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Execute Machine Code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9263976" y="5331586"/>
            <a:ext cx="1913106" cy="1010848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 A Single Thread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1" idx="2"/>
          </p:cNvCxnSpPr>
          <p:nvPr/>
        </p:nvCxnSpPr>
        <p:spPr>
          <a:xfrm flipH="1">
            <a:off x="9580273" y="2527568"/>
            <a:ext cx="2" cy="5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593330" y="3777250"/>
            <a:ext cx="2" cy="566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403124" y="4994360"/>
            <a:ext cx="1270613" cy="1139397"/>
            <a:chOff x="7403124" y="4994360"/>
            <a:chExt cx="1270613" cy="1139397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7403124" y="6121447"/>
              <a:ext cx="1270613" cy="123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673737" y="4994360"/>
              <a:ext cx="0" cy="112708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1018495" y="4678211"/>
            <a:ext cx="431622" cy="1158799"/>
            <a:chOff x="11018495" y="4678211"/>
            <a:chExt cx="431622" cy="1158799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11160891" y="5824599"/>
              <a:ext cx="289226" cy="124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1450117" y="4697512"/>
              <a:ext cx="0" cy="112708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3" idx="3"/>
            </p:cNvCxnSpPr>
            <p:nvPr/>
          </p:nvCxnSpPr>
          <p:spPr>
            <a:xfrm flipH="1">
              <a:off x="11018495" y="4678211"/>
              <a:ext cx="42138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6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45" y="0"/>
            <a:ext cx="11262927" cy="669360"/>
          </a:xfrm>
        </p:spPr>
        <p:txBody>
          <a:bodyPr>
            <a:normAutofit/>
          </a:bodyPr>
          <a:lstStyle/>
          <a:p>
            <a:r>
              <a:rPr lang="en-IN" dirty="0" smtClean="0"/>
              <a:t>Dynamic ? Weakly Typed?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7407" y="871085"/>
            <a:ext cx="4624566" cy="6322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Dynamically Interpreted Programming Language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7407" y="2219756"/>
            <a:ext cx="4720039" cy="874710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Not pre-compiled instead it is parsed and compiled “On the Fly” (e.g. in a browser)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406" y="3536767"/>
            <a:ext cx="4720039" cy="825294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Code Evaluated and Executed at Runtime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407" y="4804363"/>
            <a:ext cx="4720039" cy="893051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Code can change at Runtime (e.g. type of a variable)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2835" y="2239334"/>
            <a:ext cx="461363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Data Types are assumed or inferred dynamically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2836" y="3536768"/>
            <a:ext cx="4631236" cy="953170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You don’t have to tell Java script that some variable has  to hold a certain value (e.g. a number)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2835" y="4804362"/>
            <a:ext cx="4624566" cy="893051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Data Types are not hard bound they can change 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Plus 2"/>
          <p:cNvSpPr/>
          <p:nvPr/>
        </p:nvSpPr>
        <p:spPr>
          <a:xfrm>
            <a:off x="5261973" y="415299"/>
            <a:ext cx="1910862" cy="15438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172835" y="824378"/>
            <a:ext cx="4624566" cy="63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Weakly Typed Programming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8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45" y="0"/>
            <a:ext cx="11262927" cy="669360"/>
          </a:xfrm>
        </p:spPr>
        <p:txBody>
          <a:bodyPr>
            <a:normAutofit/>
          </a:bodyPr>
          <a:lstStyle/>
          <a:p>
            <a:r>
              <a:rPr lang="en-IN" dirty="0" smtClean="0"/>
              <a:t>Java Script Runs On A Host Environment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37407" y="871085"/>
            <a:ext cx="4624566" cy="6322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Browser-side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7407" y="2219756"/>
            <a:ext cx="4720039" cy="874710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JavaScript was invented to create more dynamic websites by executing in the browser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407" y="3536768"/>
            <a:ext cx="4720039" cy="825294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JavaScript can manipulate the HTML code, CSS ,send background Http requests &amp; much more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407" y="4804363"/>
            <a:ext cx="4720039" cy="893051"/>
          </a:xfrm>
          <a:prstGeom prst="rect">
            <a:avLst/>
          </a:prstGeom>
          <a:solidFill>
            <a:srgbClr val="7030A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JavaScript cant access the local file system ,interact with Operating system etc.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2835" y="2239334"/>
            <a:ext cx="4613632" cy="855132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Google’s JavaScript engine (V8) was extracted to run JavaScript anywhere called “</a:t>
            </a:r>
            <a:r>
              <a:rPr lang="en-IN" dirty="0" err="1" smtClean="0">
                <a:solidFill>
                  <a:schemeClr val="accent3"/>
                </a:solidFill>
              </a:rPr>
              <a:t>Node.Js</a:t>
            </a:r>
            <a:r>
              <a:rPr lang="en-IN" dirty="0" smtClean="0">
                <a:solidFill>
                  <a:schemeClr val="accent3"/>
                </a:solidFill>
              </a:rPr>
              <a:t>”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2836" y="3536768"/>
            <a:ext cx="4631236" cy="953170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Node.js can be executed on any machine and is therefore often used to build web </a:t>
            </a:r>
            <a:r>
              <a:rPr lang="en-IN" dirty="0" err="1" smtClean="0">
                <a:solidFill>
                  <a:schemeClr val="accent3"/>
                </a:solidFill>
              </a:rPr>
              <a:t>backends</a:t>
            </a:r>
            <a:r>
              <a:rPr lang="en-IN" dirty="0" smtClean="0">
                <a:solidFill>
                  <a:schemeClr val="accent3"/>
                </a:solidFill>
              </a:rPr>
              <a:t> (server-side -</a:t>
            </a:r>
            <a:r>
              <a:rPr lang="en-IN" dirty="0" err="1" smtClean="0">
                <a:solidFill>
                  <a:schemeClr val="accent3"/>
                </a:solidFill>
              </a:rPr>
              <a:t>javascripts</a:t>
            </a:r>
            <a:r>
              <a:rPr lang="en-IN" dirty="0" smtClean="0">
                <a:solidFill>
                  <a:schemeClr val="accent3"/>
                </a:solidFill>
              </a:rPr>
              <a:t>)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72835" y="4804362"/>
            <a:ext cx="4624566" cy="893051"/>
          </a:xfrm>
          <a:prstGeom prst="rect">
            <a:avLst/>
          </a:prstGeom>
          <a:solidFill>
            <a:schemeClr val="accent3">
              <a:lumMod val="60000"/>
              <a:lumOff val="4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3"/>
                </a:solidFill>
              </a:rPr>
              <a:t>Nodejs can access file system ,interact with operating system etc. It can’t manipulate HTML or </a:t>
            </a:r>
            <a:r>
              <a:rPr lang="en-IN" dirty="0" err="1" smtClean="0">
                <a:solidFill>
                  <a:schemeClr val="accent3"/>
                </a:solidFill>
              </a:rPr>
              <a:t>css</a:t>
            </a:r>
            <a:r>
              <a:rPr lang="en-IN" dirty="0" smtClean="0">
                <a:solidFill>
                  <a:schemeClr val="accent3"/>
                </a:solidFill>
              </a:rPr>
              <a:t> 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Plus 2"/>
          <p:cNvSpPr/>
          <p:nvPr/>
        </p:nvSpPr>
        <p:spPr>
          <a:xfrm>
            <a:off x="5261973" y="415299"/>
            <a:ext cx="1910862" cy="154386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172835" y="824378"/>
            <a:ext cx="4624566" cy="6322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“Other” (e.g. Server -side)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9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2" y="60960"/>
            <a:ext cx="8596668" cy="60089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 brief Overview of JS History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65245" y="1153972"/>
            <a:ext cx="2822983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dirty="0" smtClean="0"/>
              <a:t>1995</a:t>
            </a:r>
            <a:endParaRPr lang="en-GB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65246" y="2259964"/>
            <a:ext cx="2822983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1996</a:t>
            </a:r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65247" y="3283590"/>
            <a:ext cx="2822982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Late 1996</a:t>
            </a:r>
            <a:endParaRPr lang="en-GB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965246" y="4537256"/>
            <a:ext cx="2975381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1997 - 2005</a:t>
            </a:r>
            <a:endParaRPr lang="en-GB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965246" y="5695497"/>
            <a:ext cx="2975381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2006-2011</a:t>
            </a:r>
            <a:endParaRPr lang="en-GB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31413" y="1153972"/>
            <a:ext cx="7336332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Netscape Introduces “</a:t>
            </a:r>
            <a:r>
              <a:rPr lang="en-IN" dirty="0" err="1" smtClean="0"/>
              <a:t>LiveScript</a:t>
            </a:r>
            <a:r>
              <a:rPr lang="en-IN" dirty="0" smtClean="0"/>
              <a:t>” /  “JavaScript”</a:t>
            </a:r>
            <a:endParaRPr lang="en-GB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531413" y="2273022"/>
            <a:ext cx="7423881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Microsoft releases its own version for IE</a:t>
            </a:r>
            <a:endParaRPr lang="en-GB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531413" y="3296648"/>
            <a:ext cx="7423881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JavaScript submitted to ECMA International to start standardization</a:t>
            </a:r>
            <a:endParaRPr lang="en-GB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601183" y="4550314"/>
            <a:ext cx="7354111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Standardization efforts&lt;Microsoft didn’t join the Standardization but supported the standardized version in IE.</a:t>
            </a:r>
            <a:endParaRPr lang="en-GB" dirty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83811" y="5708555"/>
            <a:ext cx="7359032" cy="6791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smtClean="0"/>
              <a:t>Huge Progress in JS ecosystem. Microsoft eventually joined forces.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4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1898</TotalTime>
  <Words>2210</Words>
  <Application>Microsoft Office PowerPoint</Application>
  <PresentationFormat>Widescreen</PresentationFormat>
  <Paragraphs>313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Times New Roman</vt:lpstr>
      <vt:lpstr>Trebuchet MS</vt:lpstr>
      <vt:lpstr>Wingdings 3</vt:lpstr>
      <vt:lpstr>Facet</vt:lpstr>
      <vt:lpstr>JavaScript</vt:lpstr>
      <vt:lpstr>Section 1 – The Basics</vt:lpstr>
      <vt:lpstr>What is Java Script</vt:lpstr>
      <vt:lpstr>How Do Webpages work?</vt:lpstr>
      <vt:lpstr>What is Java Script</vt:lpstr>
      <vt:lpstr>How is JavaScript Executed? (Interpreted, on the fly)</vt:lpstr>
      <vt:lpstr>Dynamic ? Weakly Typed?</vt:lpstr>
      <vt:lpstr>Java Script Runs On A Host Environment</vt:lpstr>
      <vt:lpstr>A brief Overview of JS History</vt:lpstr>
      <vt:lpstr>JavaScript and ECMAScript</vt:lpstr>
      <vt:lpstr>Section 2 – Basics: Variables, Data Types, Operators &amp; Functions</vt:lpstr>
      <vt:lpstr>Two ways to use js</vt:lpstr>
      <vt:lpstr>JS Variables</vt:lpstr>
      <vt:lpstr>JS Variables ES6 </vt:lpstr>
      <vt:lpstr>Difference between Let and Var</vt:lpstr>
      <vt:lpstr>Difference between Let and Var</vt:lpstr>
      <vt:lpstr>Difference between Let and Var Cont…</vt:lpstr>
      <vt:lpstr>JS Variables ES6 – Variable  Naming</vt:lpstr>
      <vt:lpstr>Defining constants using Const keyword</vt:lpstr>
      <vt:lpstr>Data Types :Numbers ,Strings, Boolean</vt:lpstr>
      <vt:lpstr>Strings</vt:lpstr>
      <vt:lpstr>Operators</vt:lpstr>
      <vt:lpstr>Variables and Data Types Assignment 0</vt:lpstr>
      <vt:lpstr>If Condition</vt:lpstr>
      <vt:lpstr>Switch</vt:lpstr>
      <vt:lpstr>For Loop</vt:lpstr>
      <vt:lpstr>While Loop</vt:lpstr>
      <vt:lpstr>functions</vt:lpstr>
      <vt:lpstr>Exercise 1</vt:lpstr>
      <vt:lpstr>Exercise 2</vt:lpstr>
      <vt:lpstr>Exercise 3</vt:lpstr>
      <vt:lpstr>Section 3 – The DOM</vt:lpstr>
      <vt:lpstr>DOM –Document Object Model</vt:lpstr>
      <vt:lpstr>Dom-Window</vt:lpstr>
      <vt:lpstr>Dom-Location</vt:lpstr>
      <vt:lpstr>Dom-Document</vt:lpstr>
      <vt:lpstr>Dom-Selecting DOM elements</vt:lpstr>
      <vt:lpstr>Dom-Creating and Inserting DOM elements</vt:lpstr>
      <vt:lpstr>Dom-Document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Rudhra Koul</dc:creator>
  <cp:lastModifiedBy>Rudhra Koul</cp:lastModifiedBy>
  <cp:revision>80</cp:revision>
  <dcterms:created xsi:type="dcterms:W3CDTF">2020-05-04T19:55:09Z</dcterms:created>
  <dcterms:modified xsi:type="dcterms:W3CDTF">2020-05-17T20:15:31Z</dcterms:modified>
</cp:coreProperties>
</file>