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335" r:id="rId3"/>
    <p:sldId id="363" r:id="rId4"/>
    <p:sldId id="364" r:id="rId5"/>
    <p:sldId id="273" r:id="rId6"/>
    <p:sldId id="274" r:id="rId7"/>
    <p:sldId id="365" r:id="rId8"/>
    <p:sldId id="366" r:id="rId9"/>
    <p:sldId id="332" r:id="rId10"/>
    <p:sldId id="333" r:id="rId11"/>
    <p:sldId id="367" r:id="rId12"/>
    <p:sldId id="368" r:id="rId13"/>
    <p:sldId id="371" r:id="rId14"/>
    <p:sldId id="373" r:id="rId15"/>
    <p:sldId id="369" r:id="rId16"/>
    <p:sldId id="370" r:id="rId17"/>
    <p:sldId id="374" r:id="rId18"/>
    <p:sldId id="375" r:id="rId19"/>
    <p:sldId id="376" r:id="rId20"/>
    <p:sldId id="377" r:id="rId21"/>
    <p:sldId id="378" r:id="rId22"/>
    <p:sldId id="379" r:id="rId23"/>
    <p:sldId id="380" r:id="rId24"/>
    <p:sldId id="381" r:id="rId25"/>
    <p:sldId id="26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B3E7"/>
    <a:srgbClr val="FFFFB3"/>
    <a:srgbClr val="DEF1B5"/>
    <a:srgbClr val="7E37B3"/>
    <a:srgbClr val="7131A1"/>
    <a:srgbClr val="FFFF81"/>
    <a:srgbClr val="F470EE"/>
    <a:srgbClr val="DE0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001" autoAdjust="0"/>
  </p:normalViewPr>
  <p:slideViewPr>
    <p:cSldViewPr snapToGrid="0">
      <p:cViewPr varScale="1">
        <p:scale>
          <a:sx n="68" d="100"/>
          <a:sy n="68" d="100"/>
        </p:scale>
        <p:origin x="12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D3BCA-8732-46CA-ADDD-C24F968DBEAF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79ED6-4970-4D84-B25C-F520A9D921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387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callbacks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Type script is a java script superset.</a:t>
            </a:r>
          </a:p>
          <a:p>
            <a:r>
              <a:rPr lang="en-GB" dirty="0" smtClean="0"/>
              <a:t>It is a programming language building up on </a:t>
            </a:r>
            <a:r>
              <a:rPr lang="en-GB" dirty="0" err="1" smtClean="0"/>
              <a:t>javascript</a:t>
            </a:r>
            <a:r>
              <a:rPr lang="en-GB" dirty="0" smtClean="0"/>
              <a:t>.</a:t>
            </a:r>
          </a:p>
          <a:p>
            <a:r>
              <a:rPr lang="en-GB" dirty="0" smtClean="0"/>
              <a:t>It is a not</a:t>
            </a:r>
            <a:r>
              <a:rPr lang="en-GB" baseline="0" dirty="0" smtClean="0"/>
              <a:t> a brand new language instead it takes 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 and adds new features to </a:t>
            </a:r>
            <a:r>
              <a:rPr lang="en-GB" baseline="0" dirty="0" err="1" smtClean="0"/>
              <a:t>it.It</a:t>
            </a:r>
            <a:r>
              <a:rPr lang="en-GB" baseline="0" dirty="0" smtClean="0"/>
              <a:t> makes writing 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 code easier and more </a:t>
            </a:r>
            <a:r>
              <a:rPr lang="en-GB" baseline="0" dirty="0" err="1" smtClean="0"/>
              <a:t>powerfull</a:t>
            </a:r>
            <a:r>
              <a:rPr lang="en-GB" baseline="0" dirty="0" smtClean="0"/>
              <a:t>.</a:t>
            </a:r>
          </a:p>
          <a:p>
            <a:r>
              <a:rPr lang="en-GB" baseline="0" dirty="0" smtClean="0"/>
              <a:t>It although has a disadvantage browsers can’t execute type </a:t>
            </a:r>
            <a:r>
              <a:rPr lang="en-GB" baseline="0" dirty="0" err="1" smtClean="0"/>
              <a:t>script.So</a:t>
            </a:r>
            <a:r>
              <a:rPr lang="en-GB" baseline="0" dirty="0" smtClean="0"/>
              <a:t> the environments like </a:t>
            </a:r>
            <a:r>
              <a:rPr lang="en-GB" baseline="0" dirty="0" err="1" smtClean="0"/>
              <a:t>nodejs</a:t>
            </a:r>
            <a:r>
              <a:rPr lang="en-GB" baseline="0" dirty="0" smtClean="0"/>
              <a:t> or browsers that can execute </a:t>
            </a:r>
            <a:r>
              <a:rPr lang="en-GB" baseline="0" dirty="0" err="1" smtClean="0"/>
              <a:t>js</a:t>
            </a:r>
            <a:r>
              <a:rPr lang="en-GB" baseline="0" dirty="0" smtClean="0"/>
              <a:t> cant execute </a:t>
            </a:r>
            <a:r>
              <a:rPr lang="en-GB" baseline="0" dirty="0" err="1" smtClean="0"/>
              <a:t>ts</a:t>
            </a:r>
            <a:r>
              <a:rPr lang="en-GB" baseline="0" dirty="0" smtClean="0"/>
              <a:t>.</a:t>
            </a:r>
          </a:p>
          <a:p>
            <a:r>
              <a:rPr lang="en-GB" baseline="0" dirty="0" smtClean="0"/>
              <a:t>Type script is not only a language it is a </a:t>
            </a:r>
            <a:r>
              <a:rPr lang="en-GB" baseline="0" dirty="0" err="1" smtClean="0"/>
              <a:t>powerfull</a:t>
            </a:r>
            <a:r>
              <a:rPr lang="en-GB" baseline="0" dirty="0" smtClean="0"/>
              <a:t> compiler which runs over your code and compiles it to </a:t>
            </a:r>
            <a:r>
              <a:rPr lang="en-GB" baseline="0" dirty="0" err="1" smtClean="0"/>
              <a:t>js.So</a:t>
            </a:r>
            <a:r>
              <a:rPr lang="en-GB" baseline="0" dirty="0" smtClean="0"/>
              <a:t> we write in TS with all the new advantages and syntax and it gives us </a:t>
            </a:r>
            <a:r>
              <a:rPr lang="en-GB" baseline="0" dirty="0" err="1" smtClean="0"/>
              <a:t>js</a:t>
            </a:r>
            <a:r>
              <a:rPr lang="en-GB" baseline="0" dirty="0" smtClean="0"/>
              <a:t> which can be run on browsers.</a:t>
            </a:r>
          </a:p>
          <a:p>
            <a:r>
              <a:rPr lang="en-GB" baseline="0" dirty="0" smtClean="0"/>
              <a:t>So it can’t do anything that </a:t>
            </a:r>
            <a:r>
              <a:rPr lang="en-GB" baseline="0" dirty="0" err="1" smtClean="0"/>
              <a:t>js</a:t>
            </a:r>
            <a:r>
              <a:rPr lang="en-GB" baseline="0" dirty="0" smtClean="0"/>
              <a:t> cant do but gives us better syntax or easier programming constructs.</a:t>
            </a:r>
          </a:p>
          <a:p>
            <a:r>
              <a:rPr lang="en-IN" baseline="0" dirty="0" smtClean="0"/>
              <a:t>So it gives us a nicer easier way to do things and then compiles it to complex 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 which otherwise we would have to write ourselves.</a:t>
            </a:r>
            <a:endParaRPr lang="en-GB" baseline="0" dirty="0" smtClean="0"/>
          </a:p>
          <a:p>
            <a:r>
              <a:rPr lang="en-IN" baseline="0" dirty="0" smtClean="0"/>
              <a:t>Type script adds types to 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 which helps to identify errors bugs as compile time errors rather than at runtime.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260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hlinkClick r:id="rId3"/>
              </a:rPr>
              <a:t>https://javascript.info/callbacks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443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Ts</a:t>
            </a:r>
            <a:r>
              <a:rPr lang="en-IN" dirty="0" smtClean="0"/>
              <a:t> also adds some types which are not known to Vanilla </a:t>
            </a:r>
            <a:r>
              <a:rPr lang="en-IN" dirty="0" err="1" smtClean="0"/>
              <a:t>js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Unknown</a:t>
            </a:r>
            <a:r>
              <a:rPr lang="en-IN" baseline="0" dirty="0" smtClean="0"/>
              <a:t> Type</a:t>
            </a:r>
            <a:r>
              <a:rPr lang="en-IN" dirty="0" smtClean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solidFill>
                  <a:srgbClr val="7131A1"/>
                </a:solidFill>
              </a:rPr>
              <a:t>It specifies that we are not yet sure what will</a:t>
            </a:r>
            <a:r>
              <a:rPr lang="en-IN" baseline="0" dirty="0" smtClean="0">
                <a:solidFill>
                  <a:srgbClr val="7131A1"/>
                </a:solidFill>
              </a:rPr>
              <a:t> be saved in this type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aseline="0" dirty="0" smtClean="0">
                <a:solidFill>
                  <a:srgbClr val="7131A1"/>
                </a:solidFill>
              </a:rPr>
              <a:t>We can save anything a string ,number </a:t>
            </a:r>
            <a:r>
              <a:rPr lang="en-IN" baseline="0" dirty="0" err="1" smtClean="0">
                <a:solidFill>
                  <a:srgbClr val="7131A1"/>
                </a:solidFill>
              </a:rPr>
              <a:t>etc</a:t>
            </a:r>
            <a:r>
              <a:rPr lang="en-IN" baseline="0" dirty="0" smtClean="0">
                <a:solidFill>
                  <a:srgbClr val="7131A1"/>
                </a:solidFill>
              </a:rPr>
              <a:t> in unknown type</a:t>
            </a:r>
            <a:endParaRPr lang="en-GB" dirty="0" smtClean="0">
              <a:solidFill>
                <a:srgbClr val="7131A1"/>
              </a:solidFill>
            </a:endParaRPr>
          </a:p>
          <a:p>
            <a:r>
              <a:rPr lang="en-IN" dirty="0" smtClean="0"/>
              <a:t>It differs from any as it is</a:t>
            </a:r>
            <a:r>
              <a:rPr lang="en-IN" baseline="0" dirty="0" smtClean="0"/>
              <a:t> safer</a:t>
            </a:r>
          </a:p>
          <a:p>
            <a:r>
              <a:rPr lang="en-IN" baseline="0" dirty="0" smtClean="0"/>
              <a:t>We can save an any type variable t a fixed type variable ,but we cant save an unknown type variable to a fixed type variable even if we assign a matching type value to it.</a:t>
            </a:r>
          </a:p>
          <a:p>
            <a:r>
              <a:rPr lang="en-IN" baseline="0" dirty="0" smtClean="0"/>
              <a:t>To save a unknown type variable to a fix type variable we first need to do a type check using </a:t>
            </a:r>
            <a:r>
              <a:rPr lang="en-IN" baseline="0" dirty="0" err="1" smtClean="0"/>
              <a:t>typeOf</a:t>
            </a:r>
            <a:endParaRPr lang="en-IN" baseline="0" dirty="0" smtClean="0"/>
          </a:p>
          <a:p>
            <a:r>
              <a:rPr lang="en-IN" baseline="0" dirty="0" smtClean="0"/>
              <a:t>No such check is required for any</a:t>
            </a:r>
          </a:p>
          <a:p>
            <a:endParaRPr lang="en-IN" baseline="0" dirty="0" smtClean="0"/>
          </a:p>
          <a:p>
            <a:r>
              <a:rPr lang="en-IN" baseline="0" dirty="0" smtClean="0"/>
              <a:t>Never:</a:t>
            </a:r>
          </a:p>
          <a:p>
            <a:r>
              <a:rPr lang="en-GB" dirty="0" smtClean="0">
                <a:solidFill>
                  <a:srgbClr val="7131A1"/>
                </a:solidFill>
              </a:rPr>
              <a:t>It specifically tells that the function will never return and might have code that crashes the script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853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866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Consider a function which can add two numbers written in </a:t>
            </a:r>
            <a:r>
              <a:rPr lang="en-GB" dirty="0" err="1" smtClean="0"/>
              <a:t>js</a:t>
            </a:r>
            <a:endParaRPr lang="en-GB" dirty="0" smtClean="0"/>
          </a:p>
          <a:p>
            <a:r>
              <a:rPr lang="en-GB" dirty="0" smtClean="0"/>
              <a:t>This function adds two numbers</a:t>
            </a:r>
          </a:p>
          <a:p>
            <a:r>
              <a:rPr lang="en-GB" dirty="0" smtClean="0"/>
              <a:t>But if we pass two strings as an</a:t>
            </a:r>
            <a:r>
              <a:rPr lang="en-GB" baseline="0" dirty="0" smtClean="0"/>
              <a:t> input it will concatenate them and wont throw any error as it is syntactically valid.</a:t>
            </a:r>
          </a:p>
          <a:p>
            <a:r>
              <a:rPr lang="en-GB" baseline="0" dirty="0" smtClean="0"/>
              <a:t>This may be a logical error and can result in unwanted behaviour at runtime.</a:t>
            </a:r>
          </a:p>
          <a:p>
            <a:r>
              <a:rPr lang="en-GB" baseline="0" dirty="0" smtClean="0"/>
              <a:t>We can although fix this by maybe adding an if check to sanitize and validate input .</a:t>
            </a:r>
          </a:p>
          <a:p>
            <a:r>
              <a:rPr lang="en-GB" baseline="0" dirty="0" smtClean="0"/>
              <a:t>But developers can still write invalid code.</a:t>
            </a:r>
          </a:p>
          <a:p>
            <a:r>
              <a:rPr lang="en-GB" baseline="0" dirty="0" smtClean="0"/>
              <a:t>So typescript comes to our rescue here.</a:t>
            </a:r>
          </a:p>
          <a:p>
            <a:r>
              <a:rPr lang="en-GB" baseline="0" dirty="0" smtClean="0"/>
              <a:t>Lets look at the problem and a  </a:t>
            </a:r>
            <a:r>
              <a:rPr lang="en-GB" baseline="0" dirty="0" err="1" smtClean="0"/>
              <a:t>js</a:t>
            </a:r>
            <a:r>
              <a:rPr lang="en-GB" baseline="0" dirty="0" smtClean="0"/>
              <a:t> solution for the same IntroductionAndInitialSetup</a:t>
            </a:r>
          </a:p>
          <a:p>
            <a:r>
              <a:rPr lang="en-GB" baseline="0" dirty="0" smtClean="0"/>
              <a:t>How </a:t>
            </a:r>
            <a:r>
              <a:rPr lang="en-GB" baseline="0" dirty="0" err="1" smtClean="0"/>
              <a:t>ts</a:t>
            </a:r>
            <a:r>
              <a:rPr lang="en-GB" baseline="0" dirty="0" smtClean="0"/>
              <a:t> can help we can get to it after we first install </a:t>
            </a:r>
            <a:r>
              <a:rPr lang="en-GB" baseline="0" dirty="0" err="1" smtClean="0"/>
              <a:t>ts</a:t>
            </a:r>
            <a:r>
              <a:rPr lang="en-GB" baseline="0" dirty="0" smtClean="0"/>
              <a:t> on next slide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145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actually don’t need node </a:t>
            </a:r>
            <a:r>
              <a:rPr lang="en-GB" dirty="0" err="1" smtClean="0"/>
              <a:t>js</a:t>
            </a:r>
            <a:r>
              <a:rPr lang="en-GB" dirty="0" smtClean="0"/>
              <a:t> for Typescript</a:t>
            </a:r>
          </a:p>
          <a:p>
            <a:r>
              <a:rPr lang="en-GB" dirty="0" smtClean="0"/>
              <a:t>But node </a:t>
            </a:r>
            <a:r>
              <a:rPr lang="en-GB" dirty="0" err="1" smtClean="0"/>
              <a:t>js</a:t>
            </a:r>
            <a:r>
              <a:rPr lang="en-GB" dirty="0" smtClean="0"/>
              <a:t> will be used for some other tools we will be using throughout this course</a:t>
            </a:r>
          </a:p>
          <a:p>
            <a:r>
              <a:rPr lang="en-GB" dirty="0" smtClean="0"/>
              <a:t>Also it will provide us with </a:t>
            </a:r>
            <a:r>
              <a:rPr lang="en-GB" dirty="0" err="1" smtClean="0"/>
              <a:t>npm</a:t>
            </a:r>
            <a:r>
              <a:rPr lang="en-GB" dirty="0" smtClean="0"/>
              <a:t> or</a:t>
            </a:r>
            <a:r>
              <a:rPr lang="en-GB" baseline="0" dirty="0" smtClean="0"/>
              <a:t> node package manager which will help us install type script globally on our machine.</a:t>
            </a:r>
          </a:p>
          <a:p>
            <a:r>
              <a:rPr lang="en-GB" baseline="0" dirty="0" smtClean="0"/>
              <a:t>Installing typescript actually means we are installing the typescript compiler to compile typescript to </a:t>
            </a:r>
            <a:r>
              <a:rPr lang="en-GB" baseline="0" dirty="0" err="1" smtClean="0"/>
              <a:t>javascript</a:t>
            </a:r>
            <a:endParaRPr lang="en-GB" baseline="0" dirty="0" smtClean="0"/>
          </a:p>
          <a:p>
            <a:r>
              <a:rPr lang="en-US" dirty="0" smtClean="0"/>
              <a:t>Now we will notice some errors lets fix them and compile</a:t>
            </a:r>
            <a:r>
              <a:rPr lang="en-US" baseline="0" dirty="0" smtClean="0"/>
              <a:t> the code using </a:t>
            </a:r>
            <a:r>
              <a:rPr lang="en-US" baseline="0" dirty="0" err="1" smtClean="0"/>
              <a:t>tsc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ts-only.ts</a:t>
            </a:r>
            <a:r>
              <a:rPr lang="en-US" baseline="0" dirty="0" smtClean="0"/>
              <a:t> command</a:t>
            </a:r>
          </a:p>
          <a:p>
            <a:r>
              <a:rPr lang="en-US" baseline="0" dirty="0" smtClean="0"/>
              <a:t>This will compile the </a:t>
            </a:r>
            <a:r>
              <a:rPr lang="en-US" baseline="0" dirty="0" err="1" smtClean="0"/>
              <a:t>ts</a:t>
            </a:r>
            <a:r>
              <a:rPr lang="en-US" baseline="0" dirty="0" smtClean="0"/>
              <a:t> file to </a:t>
            </a:r>
            <a:r>
              <a:rPr lang="en-US" baseline="0" dirty="0" err="1" smtClean="0"/>
              <a:t>js</a:t>
            </a:r>
            <a:endParaRPr lang="en-US" baseline="0" dirty="0" smtClean="0"/>
          </a:p>
          <a:p>
            <a:r>
              <a:rPr lang="en-US" baseline="0" dirty="0" smtClean="0"/>
              <a:t>We need to add import for this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file in our index.html to work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739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Type script adds support for types which forces us to be</a:t>
            </a:r>
            <a:r>
              <a:rPr lang="en-GB" baseline="0" dirty="0" smtClean="0"/>
              <a:t> more explicit with out variable </a:t>
            </a:r>
            <a:r>
              <a:rPr lang="en-GB" baseline="0" dirty="0" err="1" smtClean="0"/>
              <a:t>declerations</a:t>
            </a:r>
            <a:r>
              <a:rPr lang="en-GB" baseline="0" dirty="0" smtClean="0"/>
              <a:t> thus helps us to write cleaner code.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gives us support</a:t>
            </a:r>
            <a:r>
              <a:rPr lang="en-US" baseline="0" dirty="0" smtClean="0"/>
              <a:t> to use modern </a:t>
            </a:r>
            <a:r>
              <a:rPr lang="en-US" baseline="0" dirty="0" err="1" smtClean="0"/>
              <a:t>iDE’s</a:t>
            </a:r>
            <a:r>
              <a:rPr lang="en-US" baseline="0" dirty="0" smtClean="0"/>
              <a:t> which have built in support for TS and provides us with features like </a:t>
            </a:r>
            <a:r>
              <a:rPr lang="en-US" baseline="0" dirty="0" err="1" smtClean="0"/>
              <a:t>autocompletion</a:t>
            </a:r>
            <a:r>
              <a:rPr lang="en-US" baseline="0" dirty="0" smtClean="0"/>
              <a:t> , syntax checking and built in error checking which shows errors at  compile time before we even invoke </a:t>
            </a:r>
            <a:r>
              <a:rPr lang="en-US" baseline="0" dirty="0" err="1" smtClean="0"/>
              <a:t>tsc</a:t>
            </a:r>
            <a:r>
              <a:rPr lang="en-US" baseline="0" dirty="0" smtClean="0"/>
              <a:t> to compile the code.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Ts</a:t>
            </a:r>
            <a:r>
              <a:rPr lang="en-US" baseline="0" dirty="0" smtClean="0"/>
              <a:t> gives us the feature to use Next gen or new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features which are compiled to workarounds in vanilla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to support older browsers which may not support </a:t>
            </a:r>
            <a:r>
              <a:rPr lang="en-US" baseline="0" dirty="0" err="1" smtClean="0"/>
              <a:t>thr</a:t>
            </a:r>
            <a:r>
              <a:rPr lang="en-US" baseline="0" dirty="0" smtClean="0"/>
              <a:t> feature yet.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have a tool called babel in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which allows us to do same in </a:t>
            </a:r>
            <a:r>
              <a:rPr lang="en-US" baseline="0" dirty="0" err="1" smtClean="0"/>
              <a:t>js.With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ts</a:t>
            </a:r>
            <a:r>
              <a:rPr lang="en-US" baseline="0" dirty="0" smtClean="0"/>
              <a:t> such feature is by default build into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Ts</a:t>
            </a:r>
            <a:r>
              <a:rPr lang="en-US" baseline="0" dirty="0" smtClean="0"/>
              <a:t> gives us certain non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features like generics and Interfaces which cant be converted to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but they need not be converted as they are helpful at dev time to write cleaner and better code and simply stripped of or converted to a workaround in the compiled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Ts</a:t>
            </a:r>
            <a:r>
              <a:rPr lang="en-US" baseline="0" dirty="0" smtClean="0"/>
              <a:t> provides support for meta programming features like decorators .We will look into decorators and Meta features later in the training.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Ts</a:t>
            </a:r>
            <a:r>
              <a:rPr lang="en-US" baseline="0" dirty="0" smtClean="0"/>
              <a:t> can be configured according to our needs to make it stricter or looser .We will dive into it further down the line in this training.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442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608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Typescript provides</a:t>
            </a:r>
            <a:r>
              <a:rPr lang="en-GB" baseline="0" dirty="0" smtClean="0"/>
              <a:t> many types and also supports types provided by JS.</a:t>
            </a:r>
          </a:p>
          <a:p>
            <a:r>
              <a:rPr lang="en-GB" baseline="0" dirty="0" smtClean="0"/>
              <a:t>Type script also lets us create our own types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885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both </a:t>
            </a:r>
            <a:r>
              <a:rPr lang="en-GB" dirty="0" err="1" smtClean="0"/>
              <a:t>js</a:t>
            </a:r>
            <a:r>
              <a:rPr lang="en-GB" dirty="0" smtClean="0"/>
              <a:t> and </a:t>
            </a:r>
            <a:r>
              <a:rPr lang="en-GB" dirty="0" err="1" smtClean="0"/>
              <a:t>ts</a:t>
            </a:r>
            <a:r>
              <a:rPr lang="en-GB" dirty="0" smtClean="0"/>
              <a:t> there is only one number type which is used to represent numbers ,integers floats etc.</a:t>
            </a:r>
          </a:p>
          <a:p>
            <a:r>
              <a:rPr lang="en-IN" dirty="0" smtClean="0"/>
              <a:t>A string in </a:t>
            </a:r>
            <a:r>
              <a:rPr lang="en-IN" dirty="0" err="1" smtClean="0"/>
              <a:t>ts</a:t>
            </a:r>
            <a:r>
              <a:rPr lang="en-IN" dirty="0" smtClean="0"/>
              <a:t> can be represented using single quotes(‘ ’) , or double quotes (“ ”) or we also have a special notation using</a:t>
            </a:r>
            <a:r>
              <a:rPr lang="en-IN" baseline="0" dirty="0" smtClean="0"/>
              <a:t> </a:t>
            </a:r>
            <a:r>
              <a:rPr lang="en-IN" baseline="0" dirty="0" err="1" smtClean="0"/>
              <a:t>backticks</a:t>
            </a:r>
            <a:r>
              <a:rPr lang="en-IN" baseline="0" dirty="0" smtClean="0"/>
              <a:t> (` `) which is used to create something called as a template literal which is basically just a string but values can be injected in this string</a:t>
            </a:r>
          </a:p>
          <a:p>
            <a:r>
              <a:rPr lang="en-IN" baseline="0" dirty="0" err="1" smtClean="0"/>
              <a:t>Ts</a:t>
            </a:r>
            <a:r>
              <a:rPr lang="en-IN" baseline="0" dirty="0" smtClean="0"/>
              <a:t> also supports </a:t>
            </a:r>
            <a:r>
              <a:rPr lang="en-IN" baseline="0" dirty="0" err="1" smtClean="0"/>
              <a:t>boolean</a:t>
            </a:r>
            <a:r>
              <a:rPr lang="en-IN" baseline="0" dirty="0" smtClean="0"/>
              <a:t> values represented as truth/</a:t>
            </a:r>
            <a:r>
              <a:rPr lang="en-IN" baseline="0" dirty="0" err="1" smtClean="0"/>
              <a:t>false.It</a:t>
            </a:r>
            <a:r>
              <a:rPr lang="en-IN" baseline="0" dirty="0" smtClean="0"/>
              <a:t> does not support truth or </a:t>
            </a:r>
            <a:r>
              <a:rPr lang="en-IN" baseline="0" dirty="0" err="1" smtClean="0"/>
              <a:t>falsy</a:t>
            </a:r>
            <a:r>
              <a:rPr lang="en-IN" baseline="0" dirty="0" smtClean="0"/>
              <a:t> value concept as in </a:t>
            </a:r>
            <a:r>
              <a:rPr lang="en-IN" baseline="0" dirty="0" err="1" smtClean="0"/>
              <a:t>js.Although</a:t>
            </a:r>
            <a:r>
              <a:rPr lang="en-IN" baseline="0" dirty="0" smtClean="0"/>
              <a:t> even in 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 </a:t>
            </a:r>
            <a:r>
              <a:rPr lang="en-IN" baseline="0" dirty="0" err="1" smtClean="0"/>
              <a:t>boolean</a:t>
            </a:r>
            <a:r>
              <a:rPr lang="en-IN" baseline="0" dirty="0" smtClean="0"/>
              <a:t> can have only true or false and the concept of truth </a:t>
            </a:r>
            <a:r>
              <a:rPr lang="en-IN" baseline="0" dirty="0" err="1" smtClean="0"/>
              <a:t>ot</a:t>
            </a:r>
            <a:r>
              <a:rPr lang="en-IN" baseline="0" dirty="0" smtClean="0"/>
              <a:t> </a:t>
            </a:r>
            <a:r>
              <a:rPr lang="en-IN" baseline="0" dirty="0" err="1" smtClean="0"/>
              <a:t>falsy</a:t>
            </a:r>
            <a:r>
              <a:rPr lang="en-IN" baseline="0" dirty="0" smtClean="0"/>
              <a:t> values is taken care by 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 </a:t>
            </a:r>
            <a:r>
              <a:rPr lang="en-IN" baseline="0" dirty="0" err="1" smtClean="0"/>
              <a:t>automativally</a:t>
            </a:r>
            <a:r>
              <a:rPr lang="en-IN" baseline="0" dirty="0" smtClean="0"/>
              <a:t>  when it notices a 0 in  an if condition it is treated as false.</a:t>
            </a:r>
          </a:p>
          <a:p>
            <a:r>
              <a:rPr lang="en-IN" baseline="0" dirty="0" smtClean="0"/>
              <a:t>An object in 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 looks like {key : value}.All 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 objects are supported although more specific type of objects are also present in TS.</a:t>
            </a:r>
          </a:p>
          <a:p>
            <a:endParaRPr lang="en-IN" baseline="0" dirty="0" smtClean="0"/>
          </a:p>
          <a:p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 dynamically typed </a:t>
            </a:r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types can change at runtime ,it is perfectly fine that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initially assign a number to a variable and later on assign a string</a:t>
            </a:r>
            <a:endParaRPr lang="en-I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 statically typed </a:t>
            </a:r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types are strictly defined and checked at compile/dev time they don’t usually change at runtime .Although types can change at runtime as it will be finally compiled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IN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chances are rare as we there is strict type checking at dev time.</a:t>
            </a:r>
            <a:endParaRPr lang="en-I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use the </a:t>
            </a:r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typeOf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operator in </a:t>
            </a:r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check types ,which shows </a:t>
            </a:r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aware about types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we can fail only at runtime but in </a:t>
            </a:r>
            <a:r>
              <a:rPr lang="en-IN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fail at compile/dev time to make fixing simpler.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648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907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Ts</a:t>
            </a:r>
            <a:r>
              <a:rPr lang="en-IN" dirty="0" smtClean="0"/>
              <a:t> also adds some types which are not known to Vanilla </a:t>
            </a:r>
            <a:r>
              <a:rPr lang="en-IN" dirty="0" err="1" smtClean="0"/>
              <a:t>js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Tuples: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solidFill>
                  <a:srgbClr val="7131A1"/>
                </a:solidFill>
              </a:rPr>
              <a:t>Used when we have exactly x no of variables in an array and we know the type of each</a:t>
            </a:r>
            <a:endParaRPr lang="en-GB" dirty="0" smtClean="0">
              <a:solidFill>
                <a:srgbClr val="7131A1"/>
              </a:solidFill>
            </a:endParaRPr>
          </a:p>
          <a:p>
            <a:r>
              <a:rPr lang="en-IN" dirty="0" smtClean="0"/>
              <a:t>Length check and type check of </a:t>
            </a:r>
            <a:r>
              <a:rPr lang="en-IN" dirty="0" err="1" smtClean="0"/>
              <a:t>varaiables</a:t>
            </a:r>
            <a:r>
              <a:rPr lang="en-IN" baseline="0" dirty="0" smtClean="0"/>
              <a:t> inside the tuple is enforce</a:t>
            </a:r>
          </a:p>
          <a:p>
            <a:r>
              <a:rPr lang="en-IN" baseline="0" dirty="0" smtClean="0"/>
              <a:t>Only one exception is when we use push which can override this check</a:t>
            </a:r>
          </a:p>
          <a:p>
            <a:r>
              <a:rPr lang="en-IN" baseline="0" dirty="0" smtClean="0"/>
              <a:t>Push is a mechanism to add an element to the end of an  array in 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/</a:t>
            </a:r>
            <a:r>
              <a:rPr lang="en-IN" baseline="0" dirty="0" err="1" smtClean="0"/>
              <a:t>ts</a:t>
            </a:r>
            <a:endParaRPr lang="en-IN" baseline="0" dirty="0" smtClean="0"/>
          </a:p>
          <a:p>
            <a:r>
              <a:rPr lang="en-IN" baseline="0" dirty="0" smtClean="0"/>
              <a:t>It works as a fixed length fixed types array</a:t>
            </a:r>
          </a:p>
          <a:p>
            <a:r>
              <a:rPr lang="en-IN" baseline="0" dirty="0" smtClean="0"/>
              <a:t>Converted to array after compilation to </a:t>
            </a:r>
            <a:r>
              <a:rPr lang="en-IN" baseline="0" dirty="0" err="1" smtClean="0"/>
              <a:t>js</a:t>
            </a:r>
            <a:endParaRPr lang="en-IN" baseline="0" dirty="0" smtClean="0"/>
          </a:p>
          <a:p>
            <a:endParaRPr lang="en-IN" baseline="0" dirty="0" smtClean="0"/>
          </a:p>
          <a:p>
            <a:r>
              <a:rPr lang="en-IN" baseline="0" dirty="0" err="1" smtClean="0"/>
              <a:t>Enums</a:t>
            </a:r>
            <a:r>
              <a:rPr lang="en-IN" baseline="0" dirty="0" smtClean="0"/>
              <a:t>:</a:t>
            </a:r>
          </a:p>
          <a:p>
            <a:r>
              <a:rPr lang="en-IN" baseline="0" dirty="0" smtClean="0"/>
              <a:t>Global constants to which we can assign numbers or human readable labels</a:t>
            </a:r>
          </a:p>
          <a:p>
            <a:r>
              <a:rPr lang="en-IN" baseline="0" dirty="0" err="1" smtClean="0"/>
              <a:t>Js</a:t>
            </a:r>
            <a:r>
              <a:rPr lang="en-IN" baseline="0" dirty="0" smtClean="0"/>
              <a:t> </a:t>
            </a:r>
            <a:r>
              <a:rPr lang="en-IN" baseline="0" dirty="0" err="1" smtClean="0"/>
              <a:t>dosent</a:t>
            </a:r>
            <a:r>
              <a:rPr lang="en-IN" baseline="0" dirty="0" smtClean="0"/>
              <a:t> know about </a:t>
            </a:r>
            <a:r>
              <a:rPr lang="en-IN" baseline="0" dirty="0" err="1" smtClean="0"/>
              <a:t>enums</a:t>
            </a:r>
            <a:endParaRPr lang="en-IN" baseline="0" dirty="0" smtClean="0"/>
          </a:p>
          <a:p>
            <a:r>
              <a:rPr lang="en-IN" baseline="0" dirty="0" smtClean="0"/>
              <a:t>Declared using keyword </a:t>
            </a:r>
            <a:r>
              <a:rPr lang="en-IN" baseline="0" dirty="0" err="1" smtClean="0"/>
              <a:t>enum</a:t>
            </a:r>
            <a:r>
              <a:rPr lang="en-IN" baseline="0" dirty="0" smtClean="0"/>
              <a:t> followed by values in { }</a:t>
            </a:r>
          </a:p>
          <a:p>
            <a:r>
              <a:rPr lang="en-IN" baseline="0" dirty="0" smtClean="0"/>
              <a:t>It usually assigns numbers starting with 0 to </a:t>
            </a:r>
            <a:r>
              <a:rPr lang="en-IN" baseline="0" dirty="0" err="1" smtClean="0"/>
              <a:t>enum</a:t>
            </a:r>
            <a:r>
              <a:rPr lang="en-IN" baseline="0" dirty="0" smtClean="0"/>
              <a:t> constants</a:t>
            </a:r>
          </a:p>
          <a:p>
            <a:r>
              <a:rPr lang="en-IN" baseline="0" dirty="0" smtClean="0"/>
              <a:t>But we can change this and assign any numbers</a:t>
            </a:r>
          </a:p>
          <a:p>
            <a:r>
              <a:rPr lang="en-IN" baseline="0" dirty="0" smtClean="0"/>
              <a:t>We are not limited to numbers we can go with text also can mix types</a:t>
            </a:r>
          </a:p>
          <a:p>
            <a:r>
              <a:rPr lang="en-IN" baseline="0" dirty="0" smtClean="0"/>
              <a:t>By Convention </a:t>
            </a:r>
            <a:r>
              <a:rPr lang="en-IN" baseline="0" dirty="0" err="1" smtClean="0"/>
              <a:t>enum</a:t>
            </a:r>
            <a:r>
              <a:rPr lang="en-IN" baseline="0" dirty="0" smtClean="0"/>
              <a:t> names are upper case but that is not a must do.</a:t>
            </a:r>
          </a:p>
          <a:p>
            <a:endParaRPr lang="en-IN" baseline="0" dirty="0" smtClean="0"/>
          </a:p>
          <a:p>
            <a:r>
              <a:rPr lang="en-IN" baseline="0" dirty="0" smtClean="0"/>
              <a:t>Any:</a:t>
            </a:r>
          </a:p>
          <a:p>
            <a:r>
              <a:rPr lang="en-IN" baseline="0" dirty="0" smtClean="0"/>
              <a:t>This basically tells </a:t>
            </a:r>
            <a:r>
              <a:rPr lang="en-IN" baseline="0" dirty="0" err="1" smtClean="0"/>
              <a:t>ts</a:t>
            </a:r>
            <a:r>
              <a:rPr lang="en-IN" baseline="0" dirty="0" smtClean="0"/>
              <a:t> that any type can be saved.</a:t>
            </a:r>
          </a:p>
          <a:p>
            <a:r>
              <a:rPr lang="en-IN" baseline="0" dirty="0" smtClean="0"/>
              <a:t>So there is no type checking etc.</a:t>
            </a:r>
          </a:p>
          <a:p>
            <a:r>
              <a:rPr lang="en-IN" baseline="0" dirty="0" smtClean="0"/>
              <a:t>We should try to avoid any as much as possible as it takes away all advantages offered by </a:t>
            </a:r>
            <a:r>
              <a:rPr lang="en-IN" baseline="0" dirty="0" err="1" smtClean="0"/>
              <a:t>ts</a:t>
            </a:r>
            <a:r>
              <a:rPr lang="en-IN" baseline="0" dirty="0" smtClean="0"/>
              <a:t>.</a:t>
            </a:r>
          </a:p>
          <a:p>
            <a:endParaRPr lang="en-IN" baseline="0" dirty="0" smtClean="0"/>
          </a:p>
          <a:p>
            <a:r>
              <a:rPr lang="en-IN" baseline="0" dirty="0" smtClean="0"/>
              <a:t>Union:</a:t>
            </a:r>
          </a:p>
          <a:p>
            <a:r>
              <a:rPr lang="en-IN" baseline="0" dirty="0" smtClean="0"/>
              <a:t>Union types allows us to  be more flexible with what types to expect but not as open as </a:t>
            </a:r>
            <a:r>
              <a:rPr lang="en-IN" baseline="0" dirty="0" err="1" smtClean="0"/>
              <a:t>any.It</a:t>
            </a:r>
            <a:r>
              <a:rPr lang="en-IN" baseline="0" dirty="0" smtClean="0"/>
              <a:t> still adds restrictions based on types specified</a:t>
            </a:r>
          </a:p>
          <a:p>
            <a:r>
              <a:rPr lang="en-IN" baseline="0" dirty="0" smtClean="0"/>
              <a:t>We can specify any no of types separated by | .</a:t>
            </a:r>
          </a:p>
          <a:p>
            <a:r>
              <a:rPr lang="en-IN" baseline="0" dirty="0" smtClean="0"/>
              <a:t>Ts will allow the variable to only deal with those types.</a:t>
            </a:r>
          </a:p>
          <a:p>
            <a:endParaRPr lang="en-IN" baseline="0" dirty="0" smtClean="0"/>
          </a:p>
          <a:p>
            <a:r>
              <a:rPr lang="en-IN" baseline="0" dirty="0" smtClean="0"/>
              <a:t>Literal Types:</a:t>
            </a:r>
          </a:p>
          <a:p>
            <a:r>
              <a:rPr lang="en-IN" baseline="0" dirty="0" smtClean="0"/>
              <a:t>Can be used to restrict the values supported by a variable to two or more pre-defined values.</a:t>
            </a:r>
          </a:p>
          <a:p>
            <a:r>
              <a:rPr lang="en-IN" baseline="0" dirty="0" smtClean="0"/>
              <a:t>We can use any values like string, number </a:t>
            </a:r>
            <a:r>
              <a:rPr lang="en-IN" baseline="0" dirty="0" err="1" smtClean="0"/>
              <a:t>etc</a:t>
            </a:r>
            <a:r>
              <a:rPr lang="en-IN" baseline="0" dirty="0" smtClean="0"/>
              <a:t> to specify the possible values to the literal type.</a:t>
            </a:r>
          </a:p>
          <a:p>
            <a:r>
              <a:rPr lang="en-IN" baseline="0" dirty="0" smtClean="0"/>
              <a:t>Usually used in conjunction with a union type replacing data types by actual possible values.</a:t>
            </a:r>
          </a:p>
          <a:p>
            <a:r>
              <a:rPr lang="en-IN" baseline="0" dirty="0" smtClean="0"/>
              <a:t>Ts checks that the values passed are from the allowed values thus ensuring type safety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aseline="0" dirty="0" smtClean="0"/>
              <a:t>We can have a 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literal type with multiple types as allowed 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alias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alias is used to create an alias for an existing type or types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create an alias for a single type or a union type or literal type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use any name for our type alias but it should not be a keyword in </a:t>
            </a:r>
            <a:r>
              <a:rPr lang="en-IN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IN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endParaRPr lang="en-I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00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18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18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4578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990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9019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270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605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54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62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90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05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43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35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77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31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A8270-C9CF-44CA-BE5A-02C2BDCCEDE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31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arketplace.visualstudio.com/items?itemName=alphabotsec.vscode-eclipse-keybinding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1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ypescriptlang.org/docs/handbook/compiler-options.html" TargetMode="External"/><Relationship Id="rId3" Type="http://schemas.openxmlformats.org/officeDocument/2006/relationships/hyperlink" Target="https://www.typescriptlang.org/play/index.html" TargetMode="External"/><Relationship Id="rId7" Type="http://schemas.openxmlformats.org/officeDocument/2006/relationships/hyperlink" Target="https://www.typescriptlang.org/docs/handbook/tsconfig-json.html" TargetMode="External"/><Relationship Id="rId2" Type="http://schemas.openxmlformats.org/officeDocument/2006/relationships/hyperlink" Target="https://www.typescriptlang.org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echpert/typescript-complete-course" TargetMode="External"/><Relationship Id="rId11" Type="http://schemas.openxmlformats.org/officeDocument/2006/relationships/hyperlink" Target="https://www.typescriptlang.org/docs/handbook/basic-types.html" TargetMode="External"/><Relationship Id="rId5" Type="http://schemas.openxmlformats.org/officeDocument/2006/relationships/hyperlink" Target="https://code.visualstudio.com/download" TargetMode="External"/><Relationship Id="rId10" Type="http://schemas.openxmlformats.org/officeDocument/2006/relationships/hyperlink" Target="https://jsmanifest.com/21-vscode-shortcuts-to-code-faster-and-funner/" TargetMode="External"/><Relationship Id="rId4" Type="http://schemas.openxmlformats.org/officeDocument/2006/relationships/hyperlink" Target="https://nodejs.org/en/download/" TargetMode="External"/><Relationship Id="rId9" Type="http://schemas.openxmlformats.org/officeDocument/2006/relationships/hyperlink" Target="http://kangax.github.io/compat-table/es6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dbaeumer.vscode-eslint" TargetMode="External"/><Relationship Id="rId7" Type="http://schemas.openxmlformats.org/officeDocument/2006/relationships/hyperlink" Target="https://marketplace.visualstudio.com/items?itemName=alphabotsec.vscode-eclipse-keybinding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place.visualstudio.com/items?itemName=esbenp.prettier-vscode" TargetMode="External"/><Relationship Id="rId5" Type="http://schemas.openxmlformats.org/officeDocument/2006/relationships/hyperlink" Target="https://marketplace.visualstudio.com/items?itemName=christian-kohler.path-intellisense" TargetMode="External"/><Relationship Id="rId4" Type="http://schemas.openxmlformats.org/officeDocument/2006/relationships/hyperlink" Target="https://marketplace.visualstudio.com/items?itemName=PKief.material-icon-them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3078863"/>
            <a:ext cx="7766936" cy="971970"/>
          </a:xfrm>
        </p:spPr>
        <p:txBody>
          <a:bodyPr/>
          <a:lstStyle/>
          <a:p>
            <a:r>
              <a:rPr lang="en-IN" dirty="0" err="1" smtClean="0"/>
              <a:t>TypeScript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By: Rudhra Koul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83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88" y="0"/>
            <a:ext cx="8596668" cy="731520"/>
          </a:xfrm>
        </p:spPr>
        <p:txBody>
          <a:bodyPr/>
          <a:lstStyle/>
          <a:p>
            <a:r>
              <a:rPr lang="en-IN" dirty="0" smtClean="0"/>
              <a:t>Required Setup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88" y="742071"/>
            <a:ext cx="8596668" cy="5836334"/>
          </a:xfrm>
        </p:spPr>
        <p:txBody>
          <a:bodyPr>
            <a:normAutofit fontScale="77500" lnSpcReduction="20000"/>
          </a:bodyPr>
          <a:lstStyle/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Now Open the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file and add following line to the scripts section.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start": "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-server“ :-This section contains the scripts that node runs when we run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start command we are telling it to start our little-server on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startup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Now we also want that all our typescript code gets compiled automatically to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js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and we don’t need to do it for every individual *.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ts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file. To do that we can also initialize the project with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typescript.Run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below command in the terminal :-</a:t>
            </a:r>
          </a:p>
          <a:p>
            <a:r>
              <a:rPr lang="en-IN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4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--</a:t>
            </a:r>
            <a:r>
              <a:rPr lang="en-IN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init</a:t>
            </a:r>
            <a:r>
              <a:rPr lang="en-IN" sz="14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:- 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command initializes our project with the help of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(type script compiler) and saves its default settings in a file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tsconfig.json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which will be added to our project</a:t>
            </a:r>
          </a:p>
          <a:p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Now </a:t>
            </a:r>
          </a:p>
          <a:p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 test run this project add a line console.log(‘it works’); to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and add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as a script in index.html by adding  </a:t>
            </a:r>
            <a:r>
              <a:rPr lang="en-GB" dirty="0"/>
              <a:t>&lt;script </a:t>
            </a:r>
            <a:r>
              <a:rPr lang="en-GB" dirty="0" err="1"/>
              <a:t>src</a:t>
            </a:r>
            <a:r>
              <a:rPr lang="en-GB" dirty="0"/>
              <a:t>="app.js"&gt;&lt;/script</a:t>
            </a:r>
            <a:r>
              <a:rPr lang="en-GB" dirty="0" smtClean="0"/>
              <a:t>&gt; in &lt;Head&gt; tag.</a:t>
            </a:r>
          </a:p>
          <a:p>
            <a:r>
              <a:rPr lang="en-IN" dirty="0" smtClean="0"/>
              <a:t>Open terminal and write </a:t>
            </a:r>
            <a:r>
              <a:rPr lang="en-IN" dirty="0" err="1" smtClean="0">
                <a:solidFill>
                  <a:srgbClr val="7030A0"/>
                </a:solidFill>
              </a:rPr>
              <a:t>npm</a:t>
            </a:r>
            <a:r>
              <a:rPr lang="en-IN" dirty="0" smtClean="0">
                <a:solidFill>
                  <a:srgbClr val="7030A0"/>
                </a:solidFill>
              </a:rPr>
              <a:t> start 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will open our browser typically n localhost:3000 if it is not busy or else will search a new port and render our project in the default browser on that port.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Now add some text to &lt;body&gt; of index.html we will see it gets updated on the browser and also we will notice our console.log on the console. We will also notice that our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was compiled to app.js 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Still after all this we need to manually compile all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files to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js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using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FileName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 do this automatically we can use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–w command which will start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 watch mode and whenever a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file changes it will automatically compile.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can add this command also to our start script in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But since the start script can only run one command at a time and we want to run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-w as well as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server concurrently we have to install another third part tool called concurrently using command 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install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oncurrently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–save-dev.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Then we should change our start script in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to </a:t>
            </a:r>
            <a:r>
              <a:rPr lang="en-IN" dirty="0"/>
              <a:t>"start": "</a:t>
            </a:r>
            <a:r>
              <a:rPr lang="en-IN" dirty="0" err="1"/>
              <a:t>tsc</a:t>
            </a:r>
            <a:r>
              <a:rPr lang="en-IN" dirty="0"/>
              <a:t> &amp;&amp; concurrently \"</a:t>
            </a:r>
            <a:r>
              <a:rPr lang="en-IN" dirty="0" err="1"/>
              <a:t>tsc</a:t>
            </a:r>
            <a:r>
              <a:rPr lang="en-IN" dirty="0"/>
              <a:t> -w\" \"</a:t>
            </a:r>
            <a:r>
              <a:rPr lang="en-IN" dirty="0" err="1"/>
              <a:t>lite</a:t>
            </a:r>
            <a:r>
              <a:rPr lang="en-IN" dirty="0"/>
              <a:t>-server\" ",</a:t>
            </a:r>
          </a:p>
          <a:p>
            <a:endParaRPr lang="en-GB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95117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88" y="0"/>
            <a:ext cx="8596668" cy="731520"/>
          </a:xfrm>
        </p:spPr>
        <p:txBody>
          <a:bodyPr/>
          <a:lstStyle/>
          <a:p>
            <a:r>
              <a:rPr lang="en-IN" dirty="0" smtClean="0"/>
              <a:t>Required Setup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88" y="742071"/>
            <a:ext cx="8596668" cy="5836334"/>
          </a:xfrm>
        </p:spPr>
        <p:txBody>
          <a:bodyPr>
            <a:normAutofit fontScale="92500" lnSpcReduction="20000"/>
          </a:bodyPr>
          <a:lstStyle/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Each part of this training will be divided into sections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Each section has a separate folder with its own index.html and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file.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To tell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-server to open the index.html from a proper folder as per the section being studied we need to configure it.</a:t>
            </a:r>
          </a:p>
          <a:p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-server internally works on something called as browser sync which can be configured using a file called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bs-config.json</a:t>
            </a:r>
            <a:endParaRPr lang="en-IN" sz="1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 move the index.html and </a:t>
            </a:r>
            <a:r>
              <a:rPr lang="en-GB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GB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file to a folder called Section1 and add a file in the root directory with the name </a:t>
            </a:r>
            <a:r>
              <a:rPr lang="en-GB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bs-config.json</a:t>
            </a:r>
            <a:endParaRPr lang="en-GB" sz="16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 following content to it :</a:t>
            </a:r>
          </a:p>
          <a:p>
            <a:pPr marL="457200" lvl="1" indent="0">
              <a:buNone/>
            </a:pP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dirty="0"/>
              <a:t>    "server": {</a:t>
            </a:r>
          </a:p>
          <a:p>
            <a:pPr marL="457200" lvl="1" indent="0">
              <a:buNone/>
            </a:pPr>
            <a:r>
              <a:rPr lang="en-GB" dirty="0"/>
              <a:t>        "</a:t>
            </a:r>
            <a:r>
              <a:rPr lang="en-GB" dirty="0" err="1"/>
              <a:t>baseDir</a:t>
            </a:r>
            <a:r>
              <a:rPr lang="en-GB" dirty="0"/>
              <a:t>": "Section1",</a:t>
            </a:r>
          </a:p>
          <a:p>
            <a:pPr marL="457200" lvl="1" indent="0">
              <a:buNone/>
            </a:pPr>
            <a:r>
              <a:rPr lang="en-GB" dirty="0"/>
              <a:t>        "index": "/index.html",</a:t>
            </a:r>
          </a:p>
          <a:p>
            <a:pPr marL="457200" lvl="1" indent="0">
              <a:buNone/>
            </a:pPr>
            <a:r>
              <a:rPr lang="en-GB" dirty="0"/>
              <a:t>        "routes": {</a:t>
            </a:r>
          </a:p>
          <a:p>
            <a:pPr marL="457200" lvl="1" indent="0">
              <a:buNone/>
            </a:pPr>
            <a:r>
              <a:rPr lang="en-GB" dirty="0"/>
              <a:t>            "/</a:t>
            </a:r>
            <a:r>
              <a:rPr lang="en-GB" dirty="0" err="1"/>
              <a:t>node_modules</a:t>
            </a:r>
            <a:r>
              <a:rPr lang="en-GB" dirty="0"/>
              <a:t>": "</a:t>
            </a:r>
            <a:r>
              <a:rPr lang="en-GB" dirty="0" err="1"/>
              <a:t>node_modules</a:t>
            </a:r>
            <a:r>
              <a:rPr lang="en-GB" dirty="0"/>
              <a:t>"</a:t>
            </a:r>
          </a:p>
          <a:p>
            <a:pPr marL="457200" lvl="1" indent="0">
              <a:buNone/>
            </a:pPr>
            <a:r>
              <a:rPr lang="en-GB" dirty="0"/>
              <a:t>        }</a:t>
            </a:r>
          </a:p>
          <a:p>
            <a:pPr marL="457200" lvl="1" indent="0">
              <a:buNone/>
            </a:pPr>
            <a:r>
              <a:rPr lang="en-GB" dirty="0"/>
              <a:t>    }</a:t>
            </a:r>
          </a:p>
          <a:p>
            <a:pPr marL="457200" lvl="1" indent="0">
              <a:buNone/>
            </a:pPr>
            <a:r>
              <a:rPr lang="en-GB" dirty="0" smtClean="0"/>
              <a:t>}</a:t>
            </a:r>
          </a:p>
          <a:p>
            <a:pPr indent="-285750"/>
            <a:r>
              <a:rPr lang="en-GB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Now whenever we move to another section just change the folder name in </a:t>
            </a:r>
            <a:r>
              <a:rPr lang="en-GB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baseDir</a:t>
            </a:r>
            <a:r>
              <a:rPr lang="en-GB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key</a:t>
            </a:r>
          </a:p>
          <a:p>
            <a:endParaRPr lang="en-GB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46833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412" y="2533609"/>
            <a:ext cx="9651113" cy="1320800"/>
          </a:xfrm>
        </p:spPr>
        <p:txBody>
          <a:bodyPr/>
          <a:lstStyle/>
          <a:p>
            <a:r>
              <a:rPr lang="en-IN" dirty="0" smtClean="0"/>
              <a:t>Section -2 -:TypeScript Basics and Basic Types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801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734" y="73270"/>
            <a:ext cx="8596668" cy="410308"/>
          </a:xfrm>
        </p:spPr>
        <p:txBody>
          <a:bodyPr>
            <a:noAutofit/>
          </a:bodyPr>
          <a:lstStyle/>
          <a:p>
            <a:r>
              <a:rPr lang="en-IN" sz="2400" dirty="0" smtClean="0"/>
              <a:t>Tips and Tricks in VS code – console.log shortcut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33" y="483577"/>
            <a:ext cx="10408319" cy="6172199"/>
          </a:xfrm>
        </p:spPr>
        <p:txBody>
          <a:bodyPr>
            <a:noAutofit/>
          </a:bodyPr>
          <a:lstStyle/>
          <a:p>
            <a:r>
              <a:rPr lang="en-IN" sz="800" dirty="0"/>
              <a:t>If you want to bind a keyboard shortcut to create a console log statement, you can do the following</a:t>
            </a:r>
            <a:r>
              <a:rPr lang="en-IN" sz="800" dirty="0" smtClean="0"/>
              <a:t>:</a:t>
            </a:r>
            <a:endParaRPr lang="en-IN" sz="800" dirty="0"/>
          </a:p>
          <a:p>
            <a:r>
              <a:rPr lang="en-IN" sz="800" dirty="0"/>
              <a:t>File &gt; Preferences &gt; Keyboard Shortcuts</a:t>
            </a:r>
          </a:p>
          <a:p>
            <a:r>
              <a:rPr lang="en-IN" sz="800" dirty="0"/>
              <a:t>Below the search bar you'll see a message "For advanced customizations open and edit </a:t>
            </a:r>
            <a:r>
              <a:rPr lang="en-IN" sz="800" dirty="0" err="1"/>
              <a:t>keybindings.json</a:t>
            </a:r>
            <a:r>
              <a:rPr lang="en-IN" sz="800" dirty="0"/>
              <a:t>", click on </a:t>
            </a:r>
            <a:r>
              <a:rPr lang="en-IN" sz="800" dirty="0" smtClean="0"/>
              <a:t>it Add </a:t>
            </a:r>
            <a:r>
              <a:rPr lang="en-IN" sz="800" dirty="0"/>
              <a:t>this to the JSON settings:</a:t>
            </a:r>
          </a:p>
          <a:p>
            <a:pPr marL="457200" lvl="1" indent="0">
              <a:buNone/>
            </a:pPr>
            <a:r>
              <a:rPr lang="en-IN" sz="800" dirty="0"/>
              <a:t>{</a:t>
            </a:r>
          </a:p>
          <a:p>
            <a:pPr marL="457200" lvl="1" indent="0">
              <a:buNone/>
            </a:pPr>
            <a:r>
              <a:rPr lang="en-IN" sz="800" dirty="0"/>
              <a:t>  "key": "</a:t>
            </a:r>
            <a:r>
              <a:rPr lang="en-IN" sz="800" dirty="0" err="1"/>
              <a:t>ctrl+shift+l</a:t>
            </a:r>
            <a:r>
              <a:rPr lang="en-IN" sz="800" dirty="0"/>
              <a:t>",</a:t>
            </a:r>
          </a:p>
          <a:p>
            <a:pPr marL="457200" lvl="1" indent="0">
              <a:buNone/>
            </a:pPr>
            <a:r>
              <a:rPr lang="en-IN" sz="800" dirty="0"/>
              <a:t>  "command": "</a:t>
            </a:r>
            <a:r>
              <a:rPr lang="en-IN" sz="800" dirty="0" err="1"/>
              <a:t>editor.action.insertSnippet</a:t>
            </a:r>
            <a:r>
              <a:rPr lang="en-IN" sz="800" dirty="0"/>
              <a:t>",</a:t>
            </a:r>
          </a:p>
          <a:p>
            <a:pPr marL="457200" lvl="1" indent="0">
              <a:buNone/>
            </a:pPr>
            <a:r>
              <a:rPr lang="en-IN" sz="800" dirty="0"/>
              <a:t>  "when": "</a:t>
            </a:r>
            <a:r>
              <a:rPr lang="en-IN" sz="800" dirty="0" err="1"/>
              <a:t>editorTextFocus</a:t>
            </a:r>
            <a:r>
              <a:rPr lang="en-IN" sz="800" dirty="0"/>
              <a:t>",</a:t>
            </a:r>
          </a:p>
          <a:p>
            <a:pPr marL="457200" lvl="1" indent="0">
              <a:buNone/>
            </a:pPr>
            <a:r>
              <a:rPr lang="en-IN" sz="800" dirty="0"/>
              <a:t>  "</a:t>
            </a:r>
            <a:r>
              <a:rPr lang="en-IN" sz="800" dirty="0" err="1"/>
              <a:t>args</a:t>
            </a:r>
            <a:r>
              <a:rPr lang="en-IN" sz="800" dirty="0"/>
              <a:t>": {</a:t>
            </a:r>
          </a:p>
          <a:p>
            <a:pPr marL="457200" lvl="1" indent="0">
              <a:buNone/>
            </a:pPr>
            <a:r>
              <a:rPr lang="en-IN" sz="800" dirty="0"/>
              <a:t>    "snippet": "console.log('${TM_SELECTED_TEXT}$1')$2;"</a:t>
            </a:r>
          </a:p>
          <a:p>
            <a:pPr marL="457200" lvl="1" indent="0">
              <a:buNone/>
            </a:pPr>
            <a:r>
              <a:rPr lang="en-IN" sz="800" dirty="0"/>
              <a:t>  }</a:t>
            </a:r>
          </a:p>
          <a:p>
            <a:pPr marL="457200" lvl="1" indent="0">
              <a:buNone/>
            </a:pPr>
            <a:r>
              <a:rPr lang="en-IN" sz="800" dirty="0"/>
              <a:t>}</a:t>
            </a:r>
          </a:p>
          <a:p>
            <a:r>
              <a:rPr lang="en-IN" sz="800" dirty="0"/>
              <a:t>Pressing CTRL+SHIFT+L will output the console snippet. Also, if you already have text selected it will be put inside the log statement</a:t>
            </a:r>
            <a:r>
              <a:rPr lang="en-IN" sz="800" dirty="0" smtClean="0"/>
              <a:t>.</a:t>
            </a:r>
            <a:endParaRPr lang="en-IN" sz="800" dirty="0"/>
          </a:p>
          <a:p>
            <a:r>
              <a:rPr lang="en-IN" sz="800" dirty="0"/>
              <a:t>If you rather want </a:t>
            </a:r>
            <a:r>
              <a:rPr lang="en-IN" sz="800" dirty="0" err="1"/>
              <a:t>intellisene</a:t>
            </a:r>
            <a:r>
              <a:rPr lang="en-IN" sz="800" dirty="0"/>
              <a:t>/autocomplete</a:t>
            </a:r>
            <a:r>
              <a:rPr lang="en-IN" sz="800" dirty="0" smtClean="0"/>
              <a:t>:</a:t>
            </a:r>
            <a:endParaRPr lang="en-IN" sz="800" dirty="0"/>
          </a:p>
          <a:p>
            <a:r>
              <a:rPr lang="en-IN" sz="800" dirty="0"/>
              <a:t>Go to Preferences -&gt; User Snippets -&gt; Choose Typescript (or whatever language you want). A </a:t>
            </a:r>
            <a:r>
              <a:rPr lang="en-IN" sz="800" dirty="0" err="1"/>
              <a:t>json</a:t>
            </a:r>
            <a:r>
              <a:rPr lang="en-IN" sz="800" dirty="0"/>
              <a:t> file should open. You can add code snippets </a:t>
            </a:r>
            <a:r>
              <a:rPr lang="en-IN" sz="800" dirty="0" smtClean="0"/>
              <a:t>there. There </a:t>
            </a:r>
            <a:r>
              <a:rPr lang="en-IN" sz="800" dirty="0"/>
              <a:t>is already a snippet for console.log commented out</a:t>
            </a:r>
            <a:r>
              <a:rPr lang="en-IN" sz="800" dirty="0" smtClean="0"/>
              <a:t>:</a:t>
            </a:r>
            <a:endParaRPr lang="en-IN" sz="800" dirty="0"/>
          </a:p>
          <a:p>
            <a:pPr marL="400050" lvl="1" indent="0">
              <a:buNone/>
            </a:pPr>
            <a:r>
              <a:rPr lang="en-IN" sz="800" dirty="0"/>
              <a:t>"Print to console": {</a:t>
            </a:r>
          </a:p>
          <a:p>
            <a:pPr marL="400050" lvl="1" indent="0">
              <a:buNone/>
            </a:pPr>
            <a:r>
              <a:rPr lang="en-IN" sz="800" dirty="0"/>
              <a:t>    "prefix": "log",</a:t>
            </a:r>
          </a:p>
          <a:p>
            <a:pPr marL="400050" lvl="1" indent="0">
              <a:buNone/>
            </a:pPr>
            <a:r>
              <a:rPr lang="en-IN" sz="800" dirty="0"/>
              <a:t>    "body": [</a:t>
            </a:r>
          </a:p>
          <a:p>
            <a:pPr marL="400050" lvl="1" indent="0">
              <a:buNone/>
            </a:pPr>
            <a:r>
              <a:rPr lang="en-IN" sz="800" dirty="0"/>
              <a:t>        "console.log('$1');",</a:t>
            </a:r>
          </a:p>
          <a:p>
            <a:pPr marL="400050" lvl="1" indent="0">
              <a:buNone/>
            </a:pPr>
            <a:r>
              <a:rPr lang="en-IN" sz="800" dirty="0"/>
              <a:t>        "$2"</a:t>
            </a:r>
          </a:p>
          <a:p>
            <a:pPr marL="400050" lvl="1" indent="0">
              <a:buNone/>
            </a:pPr>
            <a:r>
              <a:rPr lang="en-IN" sz="800" dirty="0"/>
              <a:t>    ],</a:t>
            </a:r>
          </a:p>
          <a:p>
            <a:pPr marL="400050" lvl="1" indent="0">
              <a:buNone/>
            </a:pPr>
            <a:r>
              <a:rPr lang="en-IN" sz="800" dirty="0"/>
              <a:t>    "description": "Log output to console"</a:t>
            </a:r>
          </a:p>
          <a:p>
            <a:pPr marL="400050" lvl="1" indent="0">
              <a:buNone/>
            </a:pPr>
            <a:r>
              <a:rPr lang="en-IN" sz="800" dirty="0" smtClean="0"/>
              <a:t>}</a:t>
            </a:r>
            <a:endParaRPr lang="en-IN" sz="800" dirty="0"/>
          </a:p>
          <a:p>
            <a:r>
              <a:rPr lang="en-IN" sz="800" dirty="0"/>
              <a:t>Also, you should set "</a:t>
            </a:r>
            <a:r>
              <a:rPr lang="en-IN" sz="800" dirty="0" err="1"/>
              <a:t>editor.snippetSuggestions</a:t>
            </a:r>
            <a:r>
              <a:rPr lang="en-IN" sz="800" dirty="0"/>
              <a:t>": "top", so your snippets appear above </a:t>
            </a:r>
            <a:r>
              <a:rPr lang="en-IN" sz="800" dirty="0" err="1"/>
              <a:t>intellisense</a:t>
            </a:r>
            <a:r>
              <a:rPr lang="en-IN" sz="800" dirty="0"/>
              <a:t>. </a:t>
            </a:r>
          </a:p>
          <a:p>
            <a:r>
              <a:rPr lang="en-IN" sz="800" dirty="0"/>
              <a:t>You can find snippet suggestions in Preferences -&gt; Text Editor -&gt; Suggestions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94834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734" y="73270"/>
            <a:ext cx="8596668" cy="410308"/>
          </a:xfrm>
        </p:spPr>
        <p:txBody>
          <a:bodyPr>
            <a:noAutofit/>
          </a:bodyPr>
          <a:lstStyle/>
          <a:p>
            <a:r>
              <a:rPr lang="en-IN" sz="2400" dirty="0" smtClean="0"/>
              <a:t>Tips and Tricks in VS code – Comment/uncomment shortcut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34" y="483578"/>
            <a:ext cx="8596668" cy="378700"/>
          </a:xfrm>
        </p:spPr>
        <p:txBody>
          <a:bodyPr>
            <a:noAutofit/>
          </a:bodyPr>
          <a:lstStyle/>
          <a:p>
            <a:r>
              <a:rPr lang="en-IN" sz="1200" dirty="0" smtClean="0"/>
              <a:t>Ctrl + / to comment and same for uncomment</a:t>
            </a:r>
            <a:endParaRPr lang="en-GB" sz="1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8734" y="862277"/>
            <a:ext cx="8596668" cy="4103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 smtClean="0"/>
              <a:t>Tips and Tricks in VS code – Refactor a method name</a:t>
            </a:r>
            <a:endParaRPr lang="en-GB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734" y="1365183"/>
            <a:ext cx="8596668" cy="378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 smtClean="0"/>
              <a:t>F2 – to refactor a method name</a:t>
            </a:r>
            <a:endParaRPr lang="en-GB" sz="1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8734" y="1839041"/>
            <a:ext cx="8596668" cy="4103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 smtClean="0"/>
              <a:t>Tips and Tricks in VS code – Show all occurrences in a file  </a:t>
            </a:r>
            <a:endParaRPr lang="en-GB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54835" y="2489857"/>
            <a:ext cx="8596668" cy="378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 smtClean="0"/>
              <a:t>Ctrl+F2 – to show all occurrences of a variable in a file</a:t>
            </a:r>
            <a:endParaRPr lang="en-GB" sz="12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1134" y="2801670"/>
            <a:ext cx="8596668" cy="4103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 smtClean="0"/>
              <a:t>Tips and Tricks in VS code – Search a file  </a:t>
            </a:r>
            <a:endParaRPr lang="en-GB" sz="24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07235" y="3452486"/>
            <a:ext cx="8596668" cy="378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 smtClean="0"/>
              <a:t>Ctrl + P– to search a file</a:t>
            </a:r>
            <a:endParaRPr lang="en-GB" sz="1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54835" y="3828664"/>
            <a:ext cx="8596668" cy="9401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 smtClean="0"/>
              <a:t>If you want to use eclipse shortcuts in vs code use following plugin -:</a:t>
            </a:r>
            <a:r>
              <a:rPr lang="en-GB" sz="2400" dirty="0">
                <a:hlinkClick r:id="rId2"/>
              </a:rPr>
              <a:t>Eclipse </a:t>
            </a:r>
            <a:r>
              <a:rPr lang="en-GB" sz="2400" dirty="0" err="1">
                <a:hlinkClick r:id="rId2"/>
              </a:rPr>
              <a:t>Keymap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9353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55" y="111889"/>
            <a:ext cx="8596668" cy="640466"/>
          </a:xfrm>
        </p:spPr>
        <p:txBody>
          <a:bodyPr/>
          <a:lstStyle/>
          <a:p>
            <a:r>
              <a:rPr lang="en-GB" dirty="0" smtClean="0"/>
              <a:t>Core Types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 flipH="1">
            <a:off x="497711" y="1088020"/>
            <a:ext cx="2511706" cy="4861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Numbers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 flipH="1">
            <a:off x="3416460" y="1088020"/>
            <a:ext cx="2511706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1,5.3,-10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H="1">
            <a:off x="6242609" y="1088020"/>
            <a:ext cx="5123727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All Numbers no difference between numbers and floats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476490" y="1784427"/>
            <a:ext cx="2511706" cy="4861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Strings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 flipH="1">
            <a:off x="3395239" y="1784427"/>
            <a:ext cx="2511706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‘hi’ , </a:t>
            </a:r>
            <a:r>
              <a:rPr lang="en-IN" dirty="0" smtClean="0">
                <a:solidFill>
                  <a:srgbClr val="7030A0"/>
                </a:solidFill>
              </a:rPr>
              <a:t>“hi” , `hi`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6221388" y="1784427"/>
            <a:ext cx="5123727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All text values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H="1">
            <a:off x="522787" y="2502059"/>
            <a:ext cx="2511706" cy="4861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Boolean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 flipH="1">
            <a:off x="3441536" y="2502059"/>
            <a:ext cx="2511706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True , false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267685" y="2502059"/>
            <a:ext cx="5123727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Just these two no truth or </a:t>
            </a:r>
            <a:r>
              <a:rPr lang="en-GB" dirty="0" err="1" smtClean="0">
                <a:solidFill>
                  <a:srgbClr val="7131A1"/>
                </a:solidFill>
              </a:rPr>
              <a:t>falsy</a:t>
            </a:r>
            <a:r>
              <a:rPr lang="en-GB" dirty="0" smtClean="0">
                <a:solidFill>
                  <a:srgbClr val="7131A1"/>
                </a:solidFill>
              </a:rPr>
              <a:t> values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5226" y="4826675"/>
            <a:ext cx="92809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Type </a:t>
            </a:r>
            <a:r>
              <a:rPr lang="en-IN" b="1" dirty="0" smtClean="0"/>
              <a:t>Casing</a:t>
            </a:r>
          </a:p>
          <a:p>
            <a:endParaRPr lang="en-IN" b="1" dirty="0"/>
          </a:p>
          <a:p>
            <a:r>
              <a:rPr lang="en-IN" dirty="0"/>
              <a:t>In TypeScript, you work with types like string or number.</a:t>
            </a:r>
          </a:p>
          <a:p>
            <a:endParaRPr lang="en-IN" dirty="0"/>
          </a:p>
          <a:p>
            <a:r>
              <a:rPr lang="en-IN" dirty="0"/>
              <a:t>Important: It is string and number (etc.), NOT String, Number etc.</a:t>
            </a:r>
          </a:p>
          <a:p>
            <a:endParaRPr lang="en-IN" dirty="0"/>
          </a:p>
          <a:p>
            <a:r>
              <a:rPr lang="en-IN" dirty="0"/>
              <a:t>The core primitive types in TypeScript are all lowercase!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 flipH="1">
            <a:off x="522787" y="3307360"/>
            <a:ext cx="2511706" cy="60873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Object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 flipH="1">
            <a:off x="3441536" y="3307360"/>
            <a:ext cx="2511706" cy="60873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{age: 30}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H="1">
            <a:off x="6267684" y="3307360"/>
            <a:ext cx="5123727" cy="60873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Any </a:t>
            </a:r>
            <a:r>
              <a:rPr lang="en-GB" dirty="0" err="1" smtClean="0">
                <a:solidFill>
                  <a:srgbClr val="7131A1"/>
                </a:solidFill>
              </a:rPr>
              <a:t>javascript</a:t>
            </a:r>
            <a:r>
              <a:rPr lang="en-GB" dirty="0" smtClean="0">
                <a:solidFill>
                  <a:srgbClr val="7131A1"/>
                </a:solidFill>
              </a:rPr>
              <a:t> Object is </a:t>
            </a:r>
            <a:r>
              <a:rPr lang="en-GB" dirty="0" err="1" smtClean="0">
                <a:solidFill>
                  <a:srgbClr val="7131A1"/>
                </a:solidFill>
              </a:rPr>
              <a:t>supported,more</a:t>
            </a:r>
            <a:r>
              <a:rPr lang="en-GB" dirty="0" smtClean="0">
                <a:solidFill>
                  <a:srgbClr val="7131A1"/>
                </a:solidFill>
              </a:rPr>
              <a:t> specific </a:t>
            </a:r>
            <a:r>
              <a:rPr lang="en-GB" dirty="0" err="1" smtClean="0">
                <a:solidFill>
                  <a:srgbClr val="7131A1"/>
                </a:solidFill>
              </a:rPr>
              <a:t>typeof</a:t>
            </a:r>
            <a:r>
              <a:rPr lang="en-GB" dirty="0" smtClean="0">
                <a:solidFill>
                  <a:srgbClr val="7131A1"/>
                </a:solidFill>
              </a:rPr>
              <a:t> objects are possible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flipH="1">
            <a:off x="565226" y="4131784"/>
            <a:ext cx="2511706" cy="4861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Arrays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 flipH="1">
            <a:off x="3483975" y="4131784"/>
            <a:ext cx="2511706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[1,2,3]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flipH="1">
            <a:off x="6310123" y="4131784"/>
            <a:ext cx="5123727" cy="1094972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Any data can be saved in arrays numbers string other arrays </a:t>
            </a:r>
            <a:r>
              <a:rPr lang="en-GB" dirty="0" err="1" smtClean="0">
                <a:solidFill>
                  <a:srgbClr val="7131A1"/>
                </a:solidFill>
              </a:rPr>
              <a:t>etc</a:t>
            </a:r>
            <a:r>
              <a:rPr lang="en-GB" dirty="0" smtClean="0">
                <a:solidFill>
                  <a:srgbClr val="7131A1"/>
                </a:solidFill>
              </a:rPr>
              <a:t> we can also have mixed data,</a:t>
            </a:r>
          </a:p>
          <a:p>
            <a:pPr algn="ctr"/>
            <a:r>
              <a:rPr lang="en-IN" dirty="0" smtClean="0">
                <a:solidFill>
                  <a:srgbClr val="7131A1"/>
                </a:solidFill>
              </a:rPr>
              <a:t>Types can be flexible or strict</a:t>
            </a:r>
            <a:endParaRPr lang="en-GB" dirty="0">
              <a:solidFill>
                <a:srgbClr val="7131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57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597" y="142673"/>
            <a:ext cx="8596668" cy="47017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Strings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68485"/>
            <a:ext cx="8596668" cy="5272877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Strings can be declared with either ‘’(single quotes), “”(double quotes) or ``(</a:t>
            </a:r>
            <a:r>
              <a:rPr lang="en-IN" dirty="0" err="1" smtClean="0"/>
              <a:t>backticks</a:t>
            </a:r>
            <a:r>
              <a:rPr lang="en-IN" dirty="0" smtClean="0"/>
              <a:t>).</a:t>
            </a:r>
          </a:p>
          <a:p>
            <a:r>
              <a:rPr lang="en-IN" dirty="0" smtClean="0"/>
              <a:t>We should stay with one of them and maintain consistency.</a:t>
            </a:r>
          </a:p>
          <a:p>
            <a:r>
              <a:rPr lang="en-IN" dirty="0" smtClean="0"/>
              <a:t>We cannot mix them </a:t>
            </a:r>
            <a:r>
              <a:rPr lang="en-IN" dirty="0" err="1" smtClean="0"/>
              <a:t>ie</a:t>
            </a:r>
            <a:r>
              <a:rPr lang="en-IN" dirty="0" smtClean="0"/>
              <a:t> we cant open a string with a double quote (”) and try to close it with a single quote (‘).</a:t>
            </a:r>
          </a:p>
          <a:p>
            <a:r>
              <a:rPr lang="en-IN" dirty="0" smtClean="0"/>
              <a:t>If we want to output a single quote(‘) we can do so by creating the string with  double quotes(“”).</a:t>
            </a:r>
          </a:p>
          <a:p>
            <a:r>
              <a:rPr lang="en-IN" dirty="0"/>
              <a:t>We can also use </a:t>
            </a:r>
            <a:r>
              <a:rPr lang="en-IN" dirty="0" smtClean="0"/>
              <a:t>\ to escape a character so if we use “</a:t>
            </a:r>
            <a:r>
              <a:rPr lang="en-IN" dirty="0" err="1" smtClean="0"/>
              <a:t>hiii</a:t>
            </a:r>
            <a:r>
              <a:rPr lang="en-IN" dirty="0" smtClean="0"/>
              <a:t> I am \’ </a:t>
            </a:r>
            <a:r>
              <a:rPr lang="en-IN" dirty="0" err="1" smtClean="0"/>
              <a:t>abcd</a:t>
            </a:r>
            <a:r>
              <a:rPr lang="en-IN" dirty="0" smtClean="0"/>
              <a:t>\’ ” this will print the single quotes .</a:t>
            </a:r>
          </a:p>
          <a:p>
            <a:r>
              <a:rPr lang="en-IN" dirty="0" smtClean="0"/>
              <a:t>Using </a:t>
            </a:r>
            <a:r>
              <a:rPr lang="en-IN" dirty="0" err="1" smtClean="0"/>
              <a:t>backticks</a:t>
            </a:r>
            <a:r>
              <a:rPr lang="en-IN" dirty="0" smtClean="0"/>
              <a:t> gives us access to a special syntax we can print the result of an expression or a variable using ${expression/variable} inside our string.</a:t>
            </a:r>
          </a:p>
          <a:p>
            <a:r>
              <a:rPr lang="en-IN" dirty="0" smtClean="0"/>
              <a:t>This syntax </a:t>
            </a:r>
            <a:r>
              <a:rPr lang="en-IN" dirty="0" err="1" smtClean="0"/>
              <a:t>ie</a:t>
            </a:r>
            <a:r>
              <a:rPr lang="en-IN" dirty="0" smtClean="0"/>
              <a:t> using `` </a:t>
            </a:r>
            <a:r>
              <a:rPr lang="en-IN" dirty="0" err="1" smtClean="0"/>
              <a:t>backticks</a:t>
            </a:r>
            <a:r>
              <a:rPr lang="en-IN" dirty="0" smtClean="0"/>
              <a:t> is called a template literal.</a:t>
            </a:r>
          </a:p>
          <a:p>
            <a:r>
              <a:rPr lang="en-IN" dirty="0" smtClean="0"/>
              <a:t>It can be used to create a string with multiple lines or indentation.</a:t>
            </a:r>
          </a:p>
          <a:p>
            <a:r>
              <a:rPr lang="en-IN" dirty="0" smtClean="0"/>
              <a:t>We can also achieve this using the escape character \ .To insert a line break we can use \n and so on.</a:t>
            </a:r>
          </a:p>
          <a:p>
            <a:r>
              <a:rPr lang="en-IN" dirty="0" smtClean="0"/>
              <a:t>We can use the + operator for string concatenation.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21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956" y="90312"/>
            <a:ext cx="8596668" cy="56444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Type Assignment and Type Inference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970847" y="965199"/>
            <a:ext cx="3183466" cy="130386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Types can be assigned explicitly in TS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15557" y="959555"/>
            <a:ext cx="2731910" cy="13095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Syntax is </a:t>
            </a:r>
          </a:p>
          <a:p>
            <a:pPr algn="ctr"/>
            <a:r>
              <a:rPr lang="en-GB" dirty="0" smtClean="0"/>
              <a:t>let </a:t>
            </a:r>
            <a:r>
              <a:rPr lang="en-GB" dirty="0" err="1" smtClean="0"/>
              <a:t>varName:type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969956" y="959555"/>
            <a:ext cx="2675466" cy="12079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l</a:t>
            </a:r>
            <a:r>
              <a:rPr lang="en-GB" dirty="0" smtClean="0">
                <a:solidFill>
                  <a:schemeClr val="accent2"/>
                </a:solidFill>
              </a:rPr>
              <a:t>et </a:t>
            </a:r>
            <a:r>
              <a:rPr lang="en-GB" dirty="0" err="1" smtClean="0">
                <a:solidFill>
                  <a:schemeClr val="accent2"/>
                </a:solidFill>
              </a:rPr>
              <a:t>abc:number</a:t>
            </a:r>
            <a:r>
              <a:rPr lang="en-GB" dirty="0" smtClean="0">
                <a:solidFill>
                  <a:schemeClr val="accent2"/>
                </a:solidFill>
              </a:rPr>
              <a:t>;</a:t>
            </a:r>
          </a:p>
          <a:p>
            <a:pPr algn="ctr"/>
            <a:r>
              <a:rPr lang="en-GB" dirty="0">
                <a:solidFill>
                  <a:schemeClr val="accent2"/>
                </a:solidFill>
              </a:rPr>
              <a:t>l</a:t>
            </a:r>
            <a:r>
              <a:rPr lang="en-GB" dirty="0" smtClean="0">
                <a:solidFill>
                  <a:schemeClr val="accent2"/>
                </a:solidFill>
              </a:rPr>
              <a:t>et </a:t>
            </a:r>
            <a:r>
              <a:rPr lang="en-GB" dirty="0" err="1" smtClean="0">
                <a:solidFill>
                  <a:schemeClr val="accent2"/>
                </a:solidFill>
              </a:rPr>
              <a:t>ab:number</a:t>
            </a:r>
            <a:r>
              <a:rPr lang="en-GB" dirty="0" smtClean="0">
                <a:solidFill>
                  <a:schemeClr val="accent2"/>
                </a:solidFill>
              </a:rPr>
              <a:t>=22;</a:t>
            </a:r>
          </a:p>
          <a:p>
            <a:pPr algn="ctr"/>
            <a:r>
              <a:rPr lang="en-GB" dirty="0" err="1">
                <a:solidFill>
                  <a:schemeClr val="accent2"/>
                </a:solidFill>
              </a:rPr>
              <a:t>c</a:t>
            </a:r>
            <a:r>
              <a:rPr lang="en-GB" dirty="0" err="1" smtClean="0">
                <a:solidFill>
                  <a:schemeClr val="accent2"/>
                </a:solidFill>
              </a:rPr>
              <a:t>onst</a:t>
            </a:r>
            <a:r>
              <a:rPr lang="en-GB" dirty="0" smtClean="0">
                <a:solidFill>
                  <a:schemeClr val="accent2"/>
                </a:solidFill>
              </a:rPr>
              <a:t> </a:t>
            </a:r>
            <a:r>
              <a:rPr lang="en-GB" dirty="0" err="1" smtClean="0">
                <a:solidFill>
                  <a:schemeClr val="accent2"/>
                </a:solidFill>
              </a:rPr>
              <a:t>abcd:number</a:t>
            </a:r>
            <a:r>
              <a:rPr lang="en-GB" dirty="0" smtClean="0">
                <a:solidFill>
                  <a:schemeClr val="accent2"/>
                </a:solidFill>
              </a:rPr>
              <a:t>=10;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0847" y="2839155"/>
            <a:ext cx="3183466" cy="982134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TypeScript also has a feature to automatically judge the type based on assigned value</a:t>
            </a:r>
          </a:p>
        </p:txBody>
      </p:sp>
      <p:sp>
        <p:nvSpPr>
          <p:cNvPr id="8" name="Rectangle 7"/>
          <p:cNvSpPr/>
          <p:nvPr/>
        </p:nvSpPr>
        <p:spPr>
          <a:xfrm>
            <a:off x="4515557" y="2901244"/>
            <a:ext cx="2731911" cy="9821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Syntax is </a:t>
            </a:r>
          </a:p>
          <a:p>
            <a:pPr algn="ctr"/>
            <a:r>
              <a:rPr lang="en-GB" dirty="0"/>
              <a:t>let </a:t>
            </a:r>
            <a:r>
              <a:rPr lang="en-GB" dirty="0" err="1"/>
              <a:t>varName</a:t>
            </a:r>
            <a:r>
              <a:rPr lang="en-GB" dirty="0"/>
              <a:t> =value;</a:t>
            </a:r>
          </a:p>
        </p:txBody>
      </p:sp>
      <p:sp>
        <p:nvSpPr>
          <p:cNvPr id="9" name="Rectangle 8"/>
          <p:cNvSpPr/>
          <p:nvPr/>
        </p:nvSpPr>
        <p:spPr>
          <a:xfrm>
            <a:off x="7969956" y="2892778"/>
            <a:ext cx="2675466" cy="8579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let </a:t>
            </a:r>
            <a:r>
              <a:rPr lang="en-GB" dirty="0" err="1">
                <a:solidFill>
                  <a:schemeClr val="accent2"/>
                </a:solidFill>
              </a:rPr>
              <a:t>abc</a:t>
            </a:r>
            <a:r>
              <a:rPr lang="en-GB" dirty="0">
                <a:solidFill>
                  <a:schemeClr val="accent2"/>
                </a:solidFill>
              </a:rPr>
              <a:t>=22;</a:t>
            </a:r>
          </a:p>
          <a:p>
            <a:pPr algn="ctr"/>
            <a:r>
              <a:rPr lang="en-GB" dirty="0" err="1">
                <a:solidFill>
                  <a:schemeClr val="accent2"/>
                </a:solidFill>
              </a:rPr>
              <a:t>const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 err="1">
                <a:solidFill>
                  <a:schemeClr val="accent2"/>
                </a:solidFill>
              </a:rPr>
              <a:t>abcd</a:t>
            </a:r>
            <a:r>
              <a:rPr lang="en-GB" dirty="0">
                <a:solidFill>
                  <a:schemeClr val="accent2"/>
                </a:solidFill>
              </a:rPr>
              <a:t> =10;</a:t>
            </a:r>
          </a:p>
        </p:txBody>
      </p:sp>
      <p:cxnSp>
        <p:nvCxnSpPr>
          <p:cNvPr id="13" name="Straight Connector 12"/>
          <p:cNvCxnSpPr>
            <a:stCxn id="4" idx="1"/>
          </p:cNvCxnSpPr>
          <p:nvPr/>
        </p:nvCxnSpPr>
        <p:spPr>
          <a:xfrm flipH="1">
            <a:off x="440273" y="1617133"/>
            <a:ext cx="530574" cy="8467"/>
          </a:xfrm>
          <a:prstGeom prst="line">
            <a:avLst/>
          </a:prstGeom>
          <a:ln w="25400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440273" y="1614311"/>
            <a:ext cx="33863" cy="4233333"/>
          </a:xfrm>
          <a:prstGeom prst="line">
            <a:avLst/>
          </a:prstGeom>
          <a:ln w="25400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74136" y="5847644"/>
            <a:ext cx="3341508" cy="0"/>
          </a:xfrm>
          <a:prstGeom prst="straightConnector1">
            <a:avLst/>
          </a:prstGeom>
          <a:ln w="25400" cmpd="sng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815644" y="5192889"/>
            <a:ext cx="3431823" cy="13659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Not a good practice until explicitly </a:t>
            </a:r>
            <a:r>
              <a:rPr lang="en-GB" dirty="0" smtClean="0">
                <a:solidFill>
                  <a:schemeClr val="tx1"/>
                </a:solidFill>
              </a:rPr>
              <a:t>required. It </a:t>
            </a:r>
            <a:r>
              <a:rPr lang="en-GB" dirty="0">
                <a:solidFill>
                  <a:schemeClr val="tx1"/>
                </a:solidFill>
              </a:rPr>
              <a:t>is redundant code  as </a:t>
            </a:r>
            <a:r>
              <a:rPr lang="en-GB" dirty="0" smtClean="0">
                <a:solidFill>
                  <a:schemeClr val="tx1"/>
                </a:solidFill>
              </a:rPr>
              <a:t>TS </a:t>
            </a:r>
            <a:r>
              <a:rPr lang="en-GB" dirty="0">
                <a:solidFill>
                  <a:schemeClr val="tx1"/>
                </a:solidFill>
              </a:rPr>
              <a:t>can already judge the type by its value</a:t>
            </a:r>
          </a:p>
        </p:txBody>
      </p:sp>
      <p:cxnSp>
        <p:nvCxnSpPr>
          <p:cNvPr id="23" name="Straight Connector 22"/>
          <p:cNvCxnSpPr>
            <a:stCxn id="7" idx="2"/>
          </p:cNvCxnSpPr>
          <p:nvPr/>
        </p:nvCxnSpPr>
        <p:spPr>
          <a:xfrm>
            <a:off x="2562580" y="3821289"/>
            <a:ext cx="0" cy="1055510"/>
          </a:xfrm>
          <a:prstGeom prst="line">
            <a:avLst/>
          </a:prstGeom>
          <a:ln w="25400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562580" y="4876799"/>
            <a:ext cx="5407376" cy="0"/>
          </a:xfrm>
          <a:prstGeom prst="straightConnector1">
            <a:avLst/>
          </a:prstGeom>
          <a:ln w="25400" cmpd="sng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969956" y="4281311"/>
            <a:ext cx="3793066" cy="13292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Is considered a good practice as code redundancy is reduced.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8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9" grpId="0" animBg="1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55" y="111889"/>
            <a:ext cx="8596668" cy="640466"/>
          </a:xfrm>
        </p:spPr>
        <p:txBody>
          <a:bodyPr/>
          <a:lstStyle/>
          <a:p>
            <a:r>
              <a:rPr lang="en-GB" dirty="0"/>
              <a:t>Types added by Ts</a:t>
            </a:r>
          </a:p>
        </p:txBody>
      </p:sp>
      <p:sp>
        <p:nvSpPr>
          <p:cNvPr id="4" name="Rectangle 3"/>
          <p:cNvSpPr/>
          <p:nvPr/>
        </p:nvSpPr>
        <p:spPr>
          <a:xfrm flipH="1">
            <a:off x="497711" y="1088020"/>
            <a:ext cx="2511706" cy="69640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Tuples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 flipH="1">
            <a:off x="3416460" y="1088019"/>
            <a:ext cx="2511706" cy="614771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[1,’hiii’]</a:t>
            </a:r>
          </a:p>
        </p:txBody>
      </p:sp>
      <p:sp>
        <p:nvSpPr>
          <p:cNvPr id="6" name="Rectangle 5"/>
          <p:cNvSpPr/>
          <p:nvPr/>
        </p:nvSpPr>
        <p:spPr>
          <a:xfrm flipH="1">
            <a:off x="6242608" y="1088019"/>
            <a:ext cx="5123727" cy="696407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131A1"/>
                </a:solidFill>
              </a:rPr>
              <a:t>Fixed length fixed Types array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497711" y="1966478"/>
            <a:ext cx="2579221" cy="4861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Enums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 flipH="1">
            <a:off x="3393306" y="1911546"/>
            <a:ext cx="2511706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rgbClr val="7030A0"/>
                </a:solidFill>
              </a:rPr>
              <a:t>enum</a:t>
            </a:r>
            <a:r>
              <a:rPr lang="en-IN" dirty="0" smtClean="0">
                <a:solidFill>
                  <a:srgbClr val="7030A0"/>
                </a:solidFill>
              </a:rPr>
              <a:t> {NEW,OLD}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6242608" y="1966478"/>
            <a:ext cx="5123727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Added by TS :Automatically enumerated global constant identifiers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H="1">
            <a:off x="497711" y="2755481"/>
            <a:ext cx="2579221" cy="4861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Any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 flipH="1">
            <a:off x="3393306" y="2755481"/>
            <a:ext cx="2511706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030A0"/>
                </a:solidFill>
              </a:rPr>
              <a:t>Let </a:t>
            </a:r>
            <a:r>
              <a:rPr lang="en-IN" dirty="0" err="1" smtClean="0">
                <a:solidFill>
                  <a:srgbClr val="7030A0"/>
                </a:solidFill>
              </a:rPr>
              <a:t>abc:any</a:t>
            </a:r>
            <a:r>
              <a:rPr lang="en-IN" dirty="0" smtClean="0">
                <a:solidFill>
                  <a:srgbClr val="7030A0"/>
                </a:solidFill>
              </a:rPr>
              <a:t>;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flipH="1">
            <a:off x="6221386" y="2755481"/>
            <a:ext cx="5123727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Any kind of value no specific type assignment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flipH="1">
            <a:off x="497709" y="3544483"/>
            <a:ext cx="2579221" cy="66818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Union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 flipH="1">
            <a:off x="3393306" y="3556872"/>
            <a:ext cx="2511706" cy="655799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030A0"/>
                </a:solidFill>
              </a:rPr>
              <a:t>Let </a:t>
            </a:r>
            <a:r>
              <a:rPr lang="en-IN" dirty="0" err="1" smtClean="0">
                <a:solidFill>
                  <a:srgbClr val="7030A0"/>
                </a:solidFill>
              </a:rPr>
              <a:t>abc</a:t>
            </a:r>
            <a:r>
              <a:rPr lang="en-IN" dirty="0" smtClean="0">
                <a:solidFill>
                  <a:srgbClr val="7030A0"/>
                </a:solidFill>
              </a:rPr>
              <a:t> :number |string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H="1">
            <a:off x="6242607" y="3544484"/>
            <a:ext cx="5123727" cy="66818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131A1"/>
                </a:solidFill>
              </a:rPr>
              <a:t>Be flexible with what to accept but with restrictions like accept only string and number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flipH="1">
            <a:off x="514641" y="4351640"/>
            <a:ext cx="2579221" cy="66818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Literal types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 flipH="1">
            <a:off x="3410238" y="4364029"/>
            <a:ext cx="2511706" cy="655799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030A0"/>
                </a:solidFill>
              </a:rPr>
              <a:t>Let </a:t>
            </a:r>
            <a:r>
              <a:rPr lang="en-IN" dirty="0" err="1" smtClean="0">
                <a:solidFill>
                  <a:srgbClr val="7030A0"/>
                </a:solidFill>
              </a:rPr>
              <a:t>abc</a:t>
            </a:r>
            <a:r>
              <a:rPr lang="en-IN" dirty="0" smtClean="0">
                <a:solidFill>
                  <a:srgbClr val="7030A0"/>
                </a:solidFill>
              </a:rPr>
              <a:t> :’rudhra’ |</a:t>
            </a:r>
            <a:r>
              <a:rPr lang="en-IN" dirty="0" err="1" smtClean="0">
                <a:solidFill>
                  <a:srgbClr val="7030A0"/>
                </a:solidFill>
              </a:rPr>
              <a:t>neeraj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flipH="1">
            <a:off x="6259539" y="4351641"/>
            <a:ext cx="5123727" cy="66818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131A1"/>
                </a:solidFill>
              </a:rPr>
              <a:t>Restrict values for a variable to a set of well defined constants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flipH="1">
            <a:off x="554151" y="5192668"/>
            <a:ext cx="2579221" cy="66818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Type Alias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 flipH="1">
            <a:off x="3449748" y="5205057"/>
            <a:ext cx="2511706" cy="655799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030A0"/>
                </a:solidFill>
              </a:rPr>
              <a:t>type combinable =number </a:t>
            </a:r>
            <a:r>
              <a:rPr lang="en-IN" dirty="0">
                <a:solidFill>
                  <a:srgbClr val="7030A0"/>
                </a:solidFill>
              </a:rPr>
              <a:t>|</a:t>
            </a:r>
            <a:r>
              <a:rPr lang="en-IN" dirty="0" smtClean="0">
                <a:solidFill>
                  <a:srgbClr val="7030A0"/>
                </a:solidFill>
              </a:rPr>
              <a:t>string; 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 flipH="1">
            <a:off x="6299049" y="5192669"/>
            <a:ext cx="5123727" cy="66818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131A1"/>
                </a:solidFill>
              </a:rPr>
              <a:t>Create alias for a union type of a literal type</a:t>
            </a:r>
            <a:endParaRPr lang="en-GB" dirty="0">
              <a:solidFill>
                <a:srgbClr val="7131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2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823" y="135466"/>
            <a:ext cx="8596668" cy="57573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12801"/>
            <a:ext cx="8596668" cy="5228562"/>
          </a:xfrm>
        </p:spPr>
        <p:txBody>
          <a:bodyPr/>
          <a:lstStyle/>
          <a:p>
            <a:r>
              <a:rPr lang="en-IN" dirty="0" smtClean="0"/>
              <a:t>Functions in </a:t>
            </a:r>
            <a:r>
              <a:rPr lang="en-IN" dirty="0" err="1" smtClean="0"/>
              <a:t>ts</a:t>
            </a:r>
            <a:r>
              <a:rPr lang="en-IN" dirty="0" smtClean="0"/>
              <a:t> are declared with function keyword</a:t>
            </a:r>
          </a:p>
          <a:p>
            <a:r>
              <a:rPr lang="en-IN" dirty="0" smtClean="0"/>
              <a:t>A function can accept any number of parameters</a:t>
            </a:r>
          </a:p>
          <a:p>
            <a:r>
              <a:rPr lang="en-IN" dirty="0" smtClean="0"/>
              <a:t>A function has a return type which can be explicitly specified by using : type after closing parenthesis </a:t>
            </a:r>
          </a:p>
          <a:p>
            <a:r>
              <a:rPr lang="en-IN" dirty="0" smtClean="0"/>
              <a:t>TS usually infers the return type automatically.</a:t>
            </a:r>
          </a:p>
          <a:p>
            <a:r>
              <a:rPr lang="en-IN" dirty="0" smtClean="0"/>
              <a:t>We can have a function that does not return anything </a:t>
            </a:r>
            <a:r>
              <a:rPr lang="en-IN" dirty="0" err="1" smtClean="0"/>
              <a:t>ts</a:t>
            </a:r>
            <a:r>
              <a:rPr lang="en-IN" dirty="0" smtClean="0"/>
              <a:t> infers its return type as void</a:t>
            </a:r>
          </a:p>
          <a:p>
            <a:r>
              <a:rPr lang="en-IN" dirty="0" smtClean="0"/>
              <a:t>If we have a return statement in a function but don’t return a value </a:t>
            </a:r>
            <a:r>
              <a:rPr lang="en-IN" dirty="0" err="1" smtClean="0"/>
              <a:t>ts</a:t>
            </a:r>
            <a:r>
              <a:rPr lang="en-IN" dirty="0" smtClean="0"/>
              <a:t> infers its return type as void but we can set it explicitly to undefined.</a:t>
            </a:r>
          </a:p>
          <a:p>
            <a:r>
              <a:rPr lang="en-IN" dirty="0" smtClean="0"/>
              <a:t>We can use undefined as a type for a variable but void is only used with functions</a:t>
            </a:r>
          </a:p>
          <a:p>
            <a:r>
              <a:rPr lang="en-IN" dirty="0" smtClean="0"/>
              <a:t>If we try to use return value from a function that has void or undefined type we get undefined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9733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69" y="2637781"/>
            <a:ext cx="8892928" cy="1320800"/>
          </a:xfrm>
        </p:spPr>
        <p:txBody>
          <a:bodyPr/>
          <a:lstStyle/>
          <a:p>
            <a:r>
              <a:rPr lang="en-IN" dirty="0" smtClean="0"/>
              <a:t>Section -1 -:Introduction and Initial Setup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1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6755"/>
            <a:ext cx="8596668" cy="677333"/>
          </a:xfrm>
        </p:spPr>
        <p:txBody>
          <a:bodyPr/>
          <a:lstStyle/>
          <a:p>
            <a:r>
              <a:rPr lang="en-IN" dirty="0" smtClean="0"/>
              <a:t>Functions as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36979"/>
            <a:ext cx="8596668" cy="5104384"/>
          </a:xfrm>
        </p:spPr>
        <p:txBody>
          <a:bodyPr/>
          <a:lstStyle/>
          <a:p>
            <a:r>
              <a:rPr lang="en-IN" dirty="0" smtClean="0"/>
              <a:t>Functions can be used as types in TS</a:t>
            </a:r>
          </a:p>
          <a:p>
            <a:r>
              <a:rPr lang="en-IN" dirty="0" smtClean="0"/>
              <a:t>This essentially means in </a:t>
            </a:r>
            <a:r>
              <a:rPr lang="en-IN" dirty="0" err="1" smtClean="0"/>
              <a:t>Js</a:t>
            </a:r>
            <a:r>
              <a:rPr lang="en-IN" dirty="0" smtClean="0"/>
              <a:t> </a:t>
            </a:r>
            <a:r>
              <a:rPr lang="en-IN" dirty="0" err="1" smtClean="0"/>
              <a:t>prespective</a:t>
            </a:r>
            <a:r>
              <a:rPr lang="en-IN" dirty="0" smtClean="0"/>
              <a:t> that we can store a pointer to a function in a variable and then use that variable to execute that function.</a:t>
            </a:r>
          </a:p>
          <a:p>
            <a:r>
              <a:rPr lang="en-IN" dirty="0" smtClean="0"/>
              <a:t>We can create a function type of variable using Function  as a type but it only restricts the variables to save a function but we wont have any control of the type of function it should save</a:t>
            </a:r>
          </a:p>
          <a:p>
            <a:r>
              <a:rPr lang="en-IN" dirty="0" smtClean="0"/>
              <a:t>We can restrict a variable to save only functions that match a particular signature using </a:t>
            </a:r>
            <a:r>
              <a:rPr lang="en-IN" b="1" dirty="0" smtClean="0"/>
              <a:t>( formal </a:t>
            </a:r>
            <a:r>
              <a:rPr lang="en-IN" b="1" dirty="0" err="1" smtClean="0"/>
              <a:t>args</a:t>
            </a:r>
            <a:r>
              <a:rPr lang="en-IN" b="1" dirty="0" smtClean="0"/>
              <a:t>: types) =&gt; return type</a:t>
            </a:r>
            <a:r>
              <a:rPr lang="en-IN" dirty="0" smtClean="0"/>
              <a:t> syntax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715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6755"/>
            <a:ext cx="8596668" cy="677333"/>
          </a:xfrm>
        </p:spPr>
        <p:txBody>
          <a:bodyPr/>
          <a:lstStyle/>
          <a:p>
            <a:r>
              <a:rPr lang="en-IN" dirty="0" smtClean="0"/>
              <a:t>Function Types &amp; </a:t>
            </a:r>
            <a:r>
              <a:rPr lang="en-IN" dirty="0" err="1" smtClean="0"/>
              <a:t>Callbacks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36979"/>
            <a:ext cx="8596668" cy="5104384"/>
          </a:xfrm>
        </p:spPr>
        <p:txBody>
          <a:bodyPr/>
          <a:lstStyle/>
          <a:p>
            <a:r>
              <a:rPr lang="en-IN" dirty="0"/>
              <a:t>A </a:t>
            </a:r>
            <a:r>
              <a:rPr lang="en-IN" dirty="0" err="1"/>
              <a:t>callback</a:t>
            </a:r>
            <a:r>
              <a:rPr lang="en-IN" dirty="0"/>
              <a:t> function is a function passed into another function as an argument, which is then invoked inside the outer function to complete some kind of routine or action</a:t>
            </a:r>
            <a:r>
              <a:rPr lang="en-IN" dirty="0" smtClean="0"/>
              <a:t>.</a:t>
            </a:r>
          </a:p>
          <a:p>
            <a:r>
              <a:rPr lang="en-IN" dirty="0" smtClean="0"/>
              <a:t>Function Types are used to create parameters capable of holding functions so as to specify </a:t>
            </a:r>
            <a:r>
              <a:rPr lang="en-IN" dirty="0" err="1" smtClean="0"/>
              <a:t>callbacks</a:t>
            </a:r>
            <a:r>
              <a:rPr lang="en-IN" dirty="0" smtClean="0"/>
              <a:t>.</a:t>
            </a:r>
          </a:p>
          <a:p>
            <a:r>
              <a:rPr lang="en-IN" dirty="0" smtClean="0"/>
              <a:t>We can use a function type to specify the exact signature the </a:t>
            </a:r>
            <a:r>
              <a:rPr lang="en-IN" dirty="0" err="1" smtClean="0"/>
              <a:t>callback</a:t>
            </a:r>
            <a:r>
              <a:rPr lang="en-IN" dirty="0" smtClean="0"/>
              <a:t> function is supposed to follow.</a:t>
            </a:r>
          </a:p>
          <a:p>
            <a:r>
              <a:rPr lang="en-IN" dirty="0" smtClean="0"/>
              <a:t>There is a strict checking on parameters but not on return type, because by specifying return type as void we are establishing a contract that the </a:t>
            </a:r>
            <a:r>
              <a:rPr lang="en-IN" dirty="0" err="1" smtClean="0"/>
              <a:t>callback</a:t>
            </a:r>
            <a:r>
              <a:rPr lang="en-IN" dirty="0" smtClean="0"/>
              <a:t> will ignore the return </a:t>
            </a:r>
            <a:r>
              <a:rPr lang="en-IN" dirty="0" err="1" smtClean="0"/>
              <a:t>value,if</a:t>
            </a:r>
            <a:r>
              <a:rPr lang="en-IN" dirty="0" smtClean="0"/>
              <a:t> we pass in a function that has a return value instead of void to a </a:t>
            </a:r>
            <a:r>
              <a:rPr lang="en-IN" dirty="0" err="1" smtClean="0"/>
              <a:t>callback</a:t>
            </a:r>
            <a:r>
              <a:rPr lang="en-IN" dirty="0" smtClean="0"/>
              <a:t> that specifies return type as void </a:t>
            </a:r>
            <a:r>
              <a:rPr lang="en-IN" dirty="0" err="1" smtClean="0"/>
              <a:t>ts</a:t>
            </a:r>
            <a:r>
              <a:rPr lang="en-IN" dirty="0" smtClean="0"/>
              <a:t> will ignore it.</a:t>
            </a:r>
          </a:p>
          <a:p>
            <a:endParaRPr lang="en-IN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4572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55" y="111889"/>
            <a:ext cx="8596668" cy="640466"/>
          </a:xfrm>
        </p:spPr>
        <p:txBody>
          <a:bodyPr/>
          <a:lstStyle/>
          <a:p>
            <a:r>
              <a:rPr lang="en-GB" dirty="0" smtClean="0"/>
              <a:t>Unknown type and Never Type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 flipH="1">
            <a:off x="497711" y="1088020"/>
            <a:ext cx="2511706" cy="69640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Unknown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 flipH="1">
            <a:off x="3416460" y="1088019"/>
            <a:ext cx="2511706" cy="614771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Let </a:t>
            </a:r>
            <a:r>
              <a:rPr lang="en-GB" dirty="0" err="1" smtClean="0">
                <a:solidFill>
                  <a:srgbClr val="7030A0"/>
                </a:solidFill>
              </a:rPr>
              <a:t>userInput</a:t>
            </a:r>
            <a:r>
              <a:rPr lang="en-GB" dirty="0" smtClean="0">
                <a:solidFill>
                  <a:srgbClr val="7030A0"/>
                </a:solidFill>
              </a:rPr>
              <a:t>: unknown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H="1">
            <a:off x="6242608" y="1088019"/>
            <a:ext cx="5123727" cy="696407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>
              <a:defRPr/>
            </a:pPr>
            <a:r>
              <a:rPr lang="en-IN" dirty="0">
                <a:solidFill>
                  <a:srgbClr val="7131A1"/>
                </a:solidFill>
              </a:rPr>
              <a:t>It specifies that we are not yet sure what will be saved in this type</a:t>
            </a:r>
          </a:p>
        </p:txBody>
      </p:sp>
      <p:sp>
        <p:nvSpPr>
          <p:cNvPr id="7" name="Rectangle 6"/>
          <p:cNvSpPr/>
          <p:nvPr/>
        </p:nvSpPr>
        <p:spPr>
          <a:xfrm flipH="1">
            <a:off x="497711" y="1966478"/>
            <a:ext cx="2579221" cy="4861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Never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 flipH="1">
            <a:off x="3393306" y="1911546"/>
            <a:ext cx="2511706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() =&gt; never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6242607" y="1966477"/>
            <a:ext cx="5123727" cy="789003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It specifically tells that the function will never return and might have code that crashes the script</a:t>
            </a:r>
            <a:endParaRPr lang="en-GB" dirty="0">
              <a:solidFill>
                <a:srgbClr val="7131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36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 </a:t>
            </a:r>
            <a:r>
              <a:rPr lang="en-IN" dirty="0" err="1" smtClean="0"/>
              <a:t>Browsersync</a:t>
            </a:r>
            <a:r>
              <a:rPr lang="en-IN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Navigate to </a:t>
            </a:r>
            <a:r>
              <a:rPr lang="en-GB" dirty="0">
                <a:hlinkClick r:id="rId3"/>
              </a:rPr>
              <a:t>http://localhost:3001/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715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69" y="2637781"/>
            <a:ext cx="8892928" cy="1320800"/>
          </a:xfrm>
        </p:spPr>
        <p:txBody>
          <a:bodyPr/>
          <a:lstStyle/>
          <a:p>
            <a:r>
              <a:rPr lang="en-IN" dirty="0" smtClean="0"/>
              <a:t>Section </a:t>
            </a:r>
            <a:r>
              <a:rPr lang="en-IN" dirty="0" smtClean="0"/>
              <a:t>-3 -:</a:t>
            </a:r>
            <a:r>
              <a:rPr lang="en-GB" b="1" dirty="0"/>
              <a:t> The TypeScript Compiler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298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3860" y="2754147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5400" b="1" smtClean="0"/>
              <a:t>Thanks!!!!!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397768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64" y="66136"/>
            <a:ext cx="8596668" cy="52046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What is </a:t>
            </a:r>
            <a:r>
              <a:rPr lang="en-GB" dirty="0" err="1" smtClean="0"/>
              <a:t>TypeScript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439343" y="1078301"/>
            <a:ext cx="1570008" cy="131121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600" b="1" dirty="0" smtClean="0">
                <a:ln w="22225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</a:rPr>
              <a:t>TS</a:t>
            </a:r>
            <a:endParaRPr lang="en-GB" sz="6600" b="1" dirty="0">
              <a:ln w="22225">
                <a:solidFill>
                  <a:srgbClr val="0070C0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68902" y="1019534"/>
            <a:ext cx="3673744" cy="71437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 JavaScript Superset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7268902" y="2041854"/>
            <a:ext cx="3633799" cy="695325"/>
          </a:xfrm>
          <a:prstGeom prst="roundRect">
            <a:avLst/>
          </a:prstGeom>
          <a:solidFill>
            <a:srgbClr val="F470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 Language building up on </a:t>
            </a:r>
            <a:r>
              <a:rPr lang="en-GB" dirty="0" err="1" smtClean="0"/>
              <a:t>javaScript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238492" y="1333869"/>
            <a:ext cx="3445304" cy="7079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Adds new features + Advantages to </a:t>
            </a:r>
            <a:r>
              <a:rPr lang="en-GB" dirty="0" err="1" smtClean="0"/>
              <a:t>javaScript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412111" y="2389516"/>
            <a:ext cx="3271685" cy="619902"/>
          </a:xfrm>
          <a:prstGeom prst="rect">
            <a:avLst/>
          </a:prstGeom>
          <a:solidFill>
            <a:srgbClr val="FFFF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Browsers can’t execute Ts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702069" y="2565759"/>
            <a:ext cx="1044555" cy="1867346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544274" y="4609349"/>
            <a:ext cx="1585732" cy="180302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JS</a:t>
            </a:r>
            <a:endParaRPr lang="en-GB" sz="96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46624" y="3009418"/>
            <a:ext cx="174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3"/>
                </a:solidFill>
              </a:rPr>
              <a:t>Compiled to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7858" y="3378750"/>
            <a:ext cx="3669175" cy="9038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/>
                </a:solidFill>
              </a:rPr>
              <a:t>The features are compiled to JS workarounds. Possible errors are thrown.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08739" y="3727048"/>
            <a:ext cx="3588152" cy="8823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accent2"/>
                </a:solidFill>
              </a:rPr>
              <a:t>As the name suggests it adds types to </a:t>
            </a:r>
            <a:r>
              <a:rPr lang="en-IN" dirty="0" err="1" smtClean="0">
                <a:solidFill>
                  <a:schemeClr val="accent2"/>
                </a:solidFill>
              </a:rPr>
              <a:t>js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8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9762"/>
            <a:ext cx="8596668" cy="640466"/>
          </a:xfrm>
        </p:spPr>
        <p:txBody>
          <a:bodyPr/>
          <a:lstStyle/>
          <a:p>
            <a:r>
              <a:rPr lang="en-GB" dirty="0" smtClean="0"/>
              <a:t>Why 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568" y="755248"/>
            <a:ext cx="10932074" cy="582785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004841" y="1271291"/>
            <a:ext cx="2210764" cy="5555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JavaScript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198954" y="1921393"/>
            <a:ext cx="3838454" cy="1435260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7030A0"/>
                </a:solidFill>
              </a:rPr>
              <a:t>function add(num1, num2) {</a:t>
            </a:r>
          </a:p>
          <a:p>
            <a:r>
              <a:rPr lang="pt-BR" dirty="0">
                <a:solidFill>
                  <a:srgbClr val="7030A0"/>
                </a:solidFill>
              </a:rPr>
              <a:t>  return num1 + num2;</a:t>
            </a:r>
          </a:p>
          <a:p>
            <a:r>
              <a:rPr lang="pt-BR" dirty="0" smtClean="0">
                <a:solidFill>
                  <a:srgbClr val="7030A0"/>
                </a:solidFill>
              </a:rPr>
              <a:t>}</a:t>
            </a:r>
          </a:p>
          <a:p>
            <a:r>
              <a:rPr lang="en-GB" sz="2000" b="1" dirty="0" smtClean="0">
                <a:solidFill>
                  <a:srgbClr val="7030A0"/>
                </a:solidFill>
              </a:rPr>
              <a:t>Console.log(                    </a:t>
            </a:r>
            <a:r>
              <a:rPr lang="en-GB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64048" y="2777919"/>
            <a:ext cx="1351557" cy="509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add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(‘2’,’3’)</a:t>
            </a:r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683170" y="3287205"/>
            <a:ext cx="0" cy="648182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2476982" y="3935387"/>
            <a:ext cx="3206188" cy="964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76982" y="3935387"/>
            <a:ext cx="0" cy="520861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00484" y="4456248"/>
            <a:ext cx="3599727" cy="6597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/>
                </a:solidFill>
              </a:rPr>
              <a:t>Unwanted Behaviour At Runtime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618299" y="4565242"/>
            <a:ext cx="1597306" cy="43983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6215605" y="4785161"/>
            <a:ext cx="3599727" cy="8497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/>
                </a:solidFill>
              </a:rPr>
              <a:t>Add if check to add function . Validate and Sanitize User Input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15605" y="4213179"/>
            <a:ext cx="3646025" cy="5555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Mitigation </a:t>
            </a:r>
            <a:r>
              <a:rPr lang="en-GB" dirty="0" err="1" smtClean="0">
                <a:solidFill>
                  <a:schemeClr val="tx1"/>
                </a:solidFill>
              </a:rPr>
              <a:t>Stratergies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8015468" y="5634935"/>
            <a:ext cx="410902" cy="54594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6215605" y="6220421"/>
            <a:ext cx="4872942" cy="563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Developers can still write invalid code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Left Arrow 22"/>
          <p:cNvSpPr/>
          <p:nvPr/>
        </p:nvSpPr>
        <p:spPr>
          <a:xfrm>
            <a:off x="4447575" y="6244534"/>
            <a:ext cx="1602878" cy="373291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442732" y="6088283"/>
            <a:ext cx="3857479" cy="6959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TypeScript</a:t>
            </a:r>
            <a:r>
              <a:rPr lang="en-GB" dirty="0" smtClean="0">
                <a:solidFill>
                  <a:schemeClr val="tx1"/>
                </a:solidFill>
              </a:rPr>
              <a:t> is a tool that helps developers write better code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1145" y="5627220"/>
            <a:ext cx="3857479" cy="497233"/>
          </a:xfrm>
          <a:prstGeom prst="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TypeScript</a:t>
            </a:r>
            <a:r>
              <a:rPr lang="en-GB" dirty="0" smtClean="0">
                <a:solidFill>
                  <a:schemeClr val="tx1"/>
                </a:solidFill>
              </a:rPr>
              <a:t> To the Rescue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2873"/>
          </a:xfrm>
        </p:spPr>
        <p:txBody>
          <a:bodyPr/>
          <a:lstStyle/>
          <a:p>
            <a:r>
              <a:rPr lang="en-IN" dirty="0" smtClean="0"/>
              <a:t>Important Links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2473"/>
            <a:ext cx="8596668" cy="4498889"/>
          </a:xfrm>
        </p:spPr>
        <p:txBody>
          <a:bodyPr>
            <a:normAutofit/>
          </a:bodyPr>
          <a:lstStyle/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Typescript-Official</a:t>
            </a: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1400" dirty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Typescript-Playground </a:t>
            </a:r>
            <a:endParaRPr lang="en-GB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Nodejs-Download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5"/>
              </a:rPr>
              <a:t>Vs-Code 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5"/>
              </a:rPr>
              <a:t>Download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6"/>
              </a:rPr>
              <a:t>GitHub-Repository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7"/>
              </a:rPr>
              <a:t>TsConfigjson-Docs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err="1" smtClean="0">
                <a:latin typeface="Verdana" panose="020B0604030504040204" pitchFamily="34" charset="0"/>
                <a:ea typeface="Verdana" panose="020B0604030504040204" pitchFamily="34" charset="0"/>
                <a:hlinkClick r:id="rId8"/>
              </a:rPr>
              <a:t>TsConfig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8"/>
              </a:rPr>
              <a:t>-</a:t>
            </a:r>
            <a:r>
              <a:rPr lang="en-IN" dirty="0" err="1" smtClean="0">
                <a:latin typeface="Verdana" panose="020B0604030504040204" pitchFamily="34" charset="0"/>
                <a:ea typeface="Verdana" panose="020B0604030504040204" pitchFamily="34" charset="0"/>
                <a:hlinkClick r:id="rId8"/>
              </a:rPr>
              <a:t>CompilerOption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8"/>
              </a:rPr>
              <a:t>-docs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9"/>
              </a:rPr>
              <a:t>TS-ES6-Comparison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10"/>
              </a:rPr>
              <a:t>Vs-</a:t>
            </a:r>
            <a:r>
              <a:rPr lang="en-IN" dirty="0" err="1" smtClean="0">
                <a:latin typeface="Verdana" panose="020B0604030504040204" pitchFamily="34" charset="0"/>
                <a:ea typeface="Verdana" panose="020B0604030504040204" pitchFamily="34" charset="0"/>
                <a:hlinkClick r:id="rId10"/>
              </a:rPr>
              <a:t>Code_shortCuts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11"/>
              </a:rPr>
              <a:t>Ts-Basic-Types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91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520"/>
          </a:xfrm>
        </p:spPr>
        <p:txBody>
          <a:bodyPr/>
          <a:lstStyle/>
          <a:p>
            <a:r>
              <a:rPr lang="en-IN" dirty="0" smtClean="0"/>
              <a:t>Required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4044"/>
            <a:ext cx="8596668" cy="5270977"/>
          </a:xfrm>
        </p:spPr>
        <p:txBody>
          <a:bodyPr/>
          <a:lstStyle/>
          <a:p>
            <a:r>
              <a:rPr lang="en-IN" dirty="0"/>
              <a:t>Go to nodejs.org and download the latest version - uninstall (all) installed versions on your machine </a:t>
            </a:r>
            <a:r>
              <a:rPr lang="en-IN" dirty="0" smtClean="0"/>
              <a:t>first. Install node-</a:t>
            </a:r>
            <a:r>
              <a:rPr lang="en-IN" dirty="0" err="1" smtClean="0"/>
              <a:t>js</a:t>
            </a:r>
            <a:r>
              <a:rPr lang="en-IN" dirty="0" smtClean="0"/>
              <a:t> the setup is fairly simple. </a:t>
            </a:r>
            <a:endParaRPr lang="en-IN" dirty="0"/>
          </a:p>
          <a:p>
            <a:r>
              <a:rPr lang="en-IN" dirty="0" smtClean="0"/>
              <a:t>If you already have Node-</a:t>
            </a:r>
            <a:r>
              <a:rPr lang="en-IN" dirty="0" err="1" smtClean="0"/>
              <a:t>js</a:t>
            </a:r>
            <a:r>
              <a:rPr lang="en-IN" dirty="0" smtClean="0"/>
              <a:t> and just want to Update </a:t>
            </a:r>
            <a:r>
              <a:rPr lang="en-IN" dirty="0" err="1" smtClean="0"/>
              <a:t>npm</a:t>
            </a:r>
            <a:r>
              <a:rPr lang="en-IN" dirty="0" smtClean="0"/>
              <a:t>(node package manager):</a:t>
            </a:r>
            <a:endParaRPr lang="en-IN" dirty="0"/>
          </a:p>
          <a:p>
            <a:r>
              <a:rPr lang="en-IN" dirty="0" err="1" smtClean="0">
                <a:solidFill>
                  <a:srgbClr val="7030A0"/>
                </a:solidFill>
              </a:rPr>
              <a:t>npm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>
                <a:solidFill>
                  <a:srgbClr val="7030A0"/>
                </a:solidFill>
              </a:rPr>
              <a:t>install -g </a:t>
            </a:r>
            <a:r>
              <a:rPr lang="en-IN" dirty="0" err="1" smtClean="0">
                <a:solidFill>
                  <a:srgbClr val="7030A0"/>
                </a:solidFill>
              </a:rPr>
              <a:t>npm</a:t>
            </a:r>
            <a:endParaRPr lang="en-IN" dirty="0" smtClean="0">
              <a:solidFill>
                <a:srgbClr val="7030A0"/>
              </a:solidFill>
            </a:endParaRPr>
          </a:p>
          <a:p>
            <a:r>
              <a:rPr lang="en-IN" dirty="0" smtClean="0"/>
              <a:t>Install type script:-</a:t>
            </a:r>
          </a:p>
          <a:p>
            <a:r>
              <a:rPr lang="en-IN" dirty="0" smtClean="0"/>
              <a:t>Open Node-</a:t>
            </a:r>
            <a:r>
              <a:rPr lang="en-IN" dirty="0" err="1" smtClean="0"/>
              <a:t>js</a:t>
            </a:r>
            <a:r>
              <a:rPr lang="en-IN" dirty="0" smtClean="0"/>
              <a:t> command prompt and type below command to install typescript using </a:t>
            </a:r>
            <a:r>
              <a:rPr lang="en-IN" dirty="0" err="1" smtClean="0"/>
              <a:t>npm</a:t>
            </a:r>
            <a:r>
              <a:rPr lang="en-IN" dirty="0" smtClean="0"/>
              <a:t> :</a:t>
            </a:r>
          </a:p>
          <a:p>
            <a:r>
              <a:rPr lang="en-IN" dirty="0" err="1">
                <a:solidFill>
                  <a:srgbClr val="7030A0"/>
                </a:solidFill>
              </a:rPr>
              <a:t>npm</a:t>
            </a:r>
            <a:r>
              <a:rPr lang="en-IN" dirty="0">
                <a:solidFill>
                  <a:srgbClr val="7030A0"/>
                </a:solidFill>
              </a:rPr>
              <a:t> install -g typescript</a:t>
            </a:r>
          </a:p>
          <a:p>
            <a:r>
              <a:rPr lang="en-IN" dirty="0" smtClean="0"/>
              <a:t>Create a folder named </a:t>
            </a:r>
            <a:r>
              <a:rPr lang="en-GB" dirty="0" smtClean="0"/>
              <a:t>typescript</a:t>
            </a:r>
            <a:endParaRPr lang="en-GB" dirty="0"/>
          </a:p>
          <a:p>
            <a:r>
              <a:rPr lang="en-IN" dirty="0" smtClean="0"/>
              <a:t>Create two files in this folder index.html and </a:t>
            </a:r>
            <a:r>
              <a:rPr lang="en-IN" dirty="0" err="1" smtClean="0"/>
              <a:t>ts-only.ts</a:t>
            </a:r>
            <a:r>
              <a:rPr lang="en-IN" dirty="0" smtClean="0"/>
              <a:t>.</a:t>
            </a:r>
          </a:p>
          <a:p>
            <a:r>
              <a:rPr lang="en-IN" dirty="0" smtClean="0"/>
              <a:t>Install vs code and open the folder in vs code.</a:t>
            </a:r>
          </a:p>
          <a:p>
            <a:r>
              <a:rPr lang="en-IN" dirty="0" smtClean="0"/>
              <a:t>Open  a new terminal in vs code by clicking terminal-&gt;new terminal or using the </a:t>
            </a:r>
            <a:r>
              <a:rPr lang="en-IN" dirty="0" err="1" smtClean="0"/>
              <a:t>vscode</a:t>
            </a:r>
            <a:r>
              <a:rPr lang="en-IN" dirty="0" smtClean="0"/>
              <a:t> shortcut </a:t>
            </a:r>
            <a:r>
              <a:rPr lang="en-IN" dirty="0" err="1" smtClean="0">
                <a:solidFill>
                  <a:srgbClr val="7030A0"/>
                </a:solidFill>
              </a:rPr>
              <a:t>ctrl+shift</a:t>
            </a:r>
            <a:r>
              <a:rPr lang="en-IN" dirty="0" smtClean="0">
                <a:solidFill>
                  <a:srgbClr val="7030A0"/>
                </a:solidFill>
              </a:rPr>
              <a:t>+`</a:t>
            </a:r>
          </a:p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75434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9762"/>
            <a:ext cx="8596668" cy="640466"/>
          </a:xfrm>
        </p:spPr>
        <p:txBody>
          <a:bodyPr/>
          <a:lstStyle/>
          <a:p>
            <a:r>
              <a:rPr lang="en-GB" dirty="0" err="1" smtClean="0"/>
              <a:t>TypeScriptOverview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004841" y="1271291"/>
            <a:ext cx="4296948" cy="82220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TypeScript</a:t>
            </a:r>
            <a:r>
              <a:rPr lang="en-GB" dirty="0" smtClean="0"/>
              <a:t> adds….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544037" y="2287939"/>
            <a:ext cx="5074710" cy="7199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Types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50453" y="2238426"/>
            <a:ext cx="5912911" cy="74601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Next-gen JavaScript Features compiled into workarounds in vanilla </a:t>
            </a:r>
            <a:r>
              <a:rPr lang="en-GB" dirty="0" err="1" smtClean="0">
                <a:solidFill>
                  <a:schemeClr val="bg1"/>
                </a:solidFill>
              </a:rPr>
              <a:t>js</a:t>
            </a:r>
            <a:r>
              <a:rPr lang="en-GB" dirty="0" smtClean="0">
                <a:solidFill>
                  <a:schemeClr val="bg1"/>
                </a:solidFill>
              </a:rPr>
              <a:t> to support older browsers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4037" y="3466409"/>
            <a:ext cx="5158932" cy="74601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Non-</a:t>
            </a:r>
            <a:r>
              <a:rPr lang="en-GB" dirty="0" err="1" smtClean="0">
                <a:solidFill>
                  <a:schemeClr val="bg1"/>
                </a:solidFill>
              </a:rPr>
              <a:t>Js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eatures</a:t>
            </a:r>
            <a:r>
              <a:rPr lang="en-GB" dirty="0" smtClean="0">
                <a:solidFill>
                  <a:schemeClr val="bg1"/>
                </a:solidFill>
              </a:rPr>
              <a:t> like interfaces and generics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72610" y="3407682"/>
            <a:ext cx="5890754" cy="74601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Meta Programming features like Decorators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44037" y="4647428"/>
            <a:ext cx="5158932" cy="74601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Rich configuration Options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9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955" y="188495"/>
            <a:ext cx="8596668" cy="73152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Vs Code Recommended Extensions (Optional)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4044"/>
            <a:ext cx="8596668" cy="5270977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EsLint</a:t>
            </a:r>
            <a:r>
              <a:rPr lang="en-US" dirty="0" smtClean="0"/>
              <a:t> – for </a:t>
            </a:r>
            <a:r>
              <a:rPr lang="en-US" dirty="0" err="1" smtClean="0"/>
              <a:t>Linting</a:t>
            </a:r>
            <a:r>
              <a:rPr lang="en-US" dirty="0" smtClean="0"/>
              <a:t> support</a:t>
            </a:r>
          </a:p>
          <a:p>
            <a:r>
              <a:rPr lang="en-US" dirty="0" smtClean="0">
                <a:hlinkClick r:id="rId4"/>
              </a:rPr>
              <a:t>Material Icon </a:t>
            </a:r>
            <a:r>
              <a:rPr lang="en-US" dirty="0" smtClean="0"/>
              <a:t>– For some great icons</a:t>
            </a:r>
          </a:p>
          <a:p>
            <a:r>
              <a:rPr lang="en-US" dirty="0" smtClean="0">
                <a:hlinkClick r:id="rId5"/>
              </a:rPr>
              <a:t>Path </a:t>
            </a:r>
            <a:r>
              <a:rPr lang="en-US" dirty="0" err="1" smtClean="0">
                <a:hlinkClick r:id="rId5"/>
              </a:rPr>
              <a:t>Intellisense</a:t>
            </a:r>
            <a:r>
              <a:rPr lang="en-US" dirty="0" smtClean="0">
                <a:hlinkClick r:id="rId5"/>
              </a:rPr>
              <a:t> </a:t>
            </a:r>
            <a:r>
              <a:rPr lang="en-US" dirty="0" smtClean="0"/>
              <a:t>-  For better </a:t>
            </a:r>
            <a:r>
              <a:rPr lang="en-US" dirty="0" err="1" smtClean="0"/>
              <a:t>intellisense</a:t>
            </a:r>
            <a:r>
              <a:rPr lang="en-US" dirty="0" smtClean="0"/>
              <a:t> with imports and stuff</a:t>
            </a:r>
          </a:p>
          <a:p>
            <a:r>
              <a:rPr lang="en-US" dirty="0" smtClean="0">
                <a:hlinkClick r:id="rId6"/>
              </a:rPr>
              <a:t>Prettier</a:t>
            </a:r>
            <a:r>
              <a:rPr lang="en-US" dirty="0" smtClean="0"/>
              <a:t> – Helps to format code</a:t>
            </a:r>
          </a:p>
          <a:p>
            <a:r>
              <a:rPr lang="en-GB" b="1" dirty="0">
                <a:hlinkClick r:id="rId7"/>
              </a:rPr>
              <a:t>Eclipse </a:t>
            </a:r>
            <a:r>
              <a:rPr lang="en-GB" b="1" dirty="0" err="1" smtClean="0">
                <a:hlinkClick r:id="rId7"/>
              </a:rPr>
              <a:t>Keymap</a:t>
            </a:r>
            <a:r>
              <a:rPr lang="en-GB" b="1" dirty="0" smtClean="0"/>
              <a:t> – Adds eclipse shortcuts to vs code</a:t>
            </a:r>
            <a:endParaRPr lang="en-GB" sz="2400" dirty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13234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520"/>
          </a:xfrm>
        </p:spPr>
        <p:txBody>
          <a:bodyPr/>
          <a:lstStyle/>
          <a:p>
            <a:r>
              <a:rPr lang="en-IN" dirty="0" smtClean="0"/>
              <a:t>Required Setup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1086"/>
            <a:ext cx="8596668" cy="5117781"/>
          </a:xfrm>
        </p:spPr>
        <p:txBody>
          <a:bodyPr>
            <a:normAutofit lnSpcReduction="10000"/>
          </a:bodyPr>
          <a:lstStyle/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Now lets put this project under the control of node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js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.This step is required if we want any further dependencies that our project might require to be handled by node.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In the command terminal write </a:t>
            </a:r>
            <a:r>
              <a:rPr lang="en-IN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IN" sz="14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init</a:t>
            </a:r>
            <a:endParaRPr lang="en-IN" sz="1400" dirty="0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 will ask you a bunch of details which you can provide or else just type enter to accept the defaults. Below is the details I provided for the sample I will use for this training.</a:t>
            </a: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command will create a new file with the name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which will contains all details that are needed by node(dependencies, test commands, run commands etc.) and also any dependencies that your project needs will be added here.</a:t>
            </a:r>
          </a:p>
          <a:p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Now lets add a simple server that will serve our content on the web browser and will automatically re-render after re-compilation any changes that we do.</a:t>
            </a:r>
          </a:p>
          <a:p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Run </a:t>
            </a:r>
            <a:r>
              <a:rPr lang="en-IN" sz="1400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IN" sz="1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install </a:t>
            </a:r>
            <a:r>
              <a:rPr lang="en-IN" sz="1400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-server --save-dev 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-:This commands installs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-server as a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devtime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dependency using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npm.It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add it as a development time dependency to our project by making an entry in the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file.We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also notice that it adds a new folder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node_modules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to our project that will have all the required dependencies.</a:t>
            </a: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261" y="3052476"/>
            <a:ext cx="7486650" cy="140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5733</TotalTime>
  <Words>3926</Words>
  <Application>Microsoft Office PowerPoint</Application>
  <PresentationFormat>Widescreen</PresentationFormat>
  <Paragraphs>388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Times New Roman</vt:lpstr>
      <vt:lpstr>Trebuchet MS</vt:lpstr>
      <vt:lpstr>Verdana</vt:lpstr>
      <vt:lpstr>Wingdings 3</vt:lpstr>
      <vt:lpstr>Facet</vt:lpstr>
      <vt:lpstr>TypeScript</vt:lpstr>
      <vt:lpstr>Section -1 -:Introduction and Initial Setup</vt:lpstr>
      <vt:lpstr>What is TypeScript?</vt:lpstr>
      <vt:lpstr>Why Ts</vt:lpstr>
      <vt:lpstr>Important Links</vt:lpstr>
      <vt:lpstr>Required Setup</vt:lpstr>
      <vt:lpstr>TypeScriptOverview</vt:lpstr>
      <vt:lpstr>Vs Code Recommended Extensions (Optional)</vt:lpstr>
      <vt:lpstr>Required Setup cont…</vt:lpstr>
      <vt:lpstr>Required Setup cont…</vt:lpstr>
      <vt:lpstr>Required Setup cont…</vt:lpstr>
      <vt:lpstr>Section -2 -:TypeScript Basics and Basic Types</vt:lpstr>
      <vt:lpstr>Tips and Tricks in VS code – console.log shortcut</vt:lpstr>
      <vt:lpstr>Tips and Tricks in VS code – Comment/uncomment shortcut</vt:lpstr>
      <vt:lpstr>Core Types</vt:lpstr>
      <vt:lpstr>Strings</vt:lpstr>
      <vt:lpstr>Type Assignment and Type Inference</vt:lpstr>
      <vt:lpstr>Types added by Ts</vt:lpstr>
      <vt:lpstr>Functions</vt:lpstr>
      <vt:lpstr>Functions as types</vt:lpstr>
      <vt:lpstr>Function Types &amp; Callbacks</vt:lpstr>
      <vt:lpstr>Unknown type and Never Type</vt:lpstr>
      <vt:lpstr>Demo Browsersync </vt:lpstr>
      <vt:lpstr>Section -3 -: The TypeScript Compiler 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Mockito</dc:title>
  <dc:creator>Rudhra Koul</dc:creator>
  <cp:lastModifiedBy>Rudhra Koul</cp:lastModifiedBy>
  <cp:revision>272</cp:revision>
  <dcterms:created xsi:type="dcterms:W3CDTF">2019-03-17T17:13:50Z</dcterms:created>
  <dcterms:modified xsi:type="dcterms:W3CDTF">2020-06-03T21:45:44Z</dcterms:modified>
</cp:coreProperties>
</file>