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35" r:id="rId3"/>
    <p:sldId id="363" r:id="rId4"/>
    <p:sldId id="364" r:id="rId5"/>
    <p:sldId id="273" r:id="rId6"/>
    <p:sldId id="274" r:id="rId7"/>
    <p:sldId id="365" r:id="rId8"/>
    <p:sldId id="366" r:id="rId9"/>
    <p:sldId id="332" r:id="rId10"/>
    <p:sldId id="333" r:id="rId11"/>
    <p:sldId id="367" r:id="rId12"/>
    <p:sldId id="368" r:id="rId13"/>
    <p:sldId id="371" r:id="rId14"/>
    <p:sldId id="373" r:id="rId15"/>
    <p:sldId id="369" r:id="rId16"/>
    <p:sldId id="370" r:id="rId17"/>
    <p:sldId id="3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3E7"/>
    <a:srgbClr val="FFFFB3"/>
    <a:srgbClr val="DEF1B5"/>
    <a:srgbClr val="7E37B3"/>
    <a:srgbClr val="7131A1"/>
    <a:srgbClr val="FFFF81"/>
    <a:srgbClr val="F470EE"/>
    <a:srgbClr val="DE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885" autoAdjust="0"/>
  </p:normalViewPr>
  <p:slideViewPr>
    <p:cSldViewPr snapToGrid="0">
      <p:cViewPr varScale="1">
        <p:scale>
          <a:sx n="68" d="100"/>
          <a:sy n="68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3BCA-8732-46CA-ADDD-C24F968DBEAF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9ED6-4970-4D84-B25C-F520A9D92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 script is a java script superset.</a:t>
            </a:r>
          </a:p>
          <a:p>
            <a:r>
              <a:rPr lang="en-GB" dirty="0" smtClean="0"/>
              <a:t>It is a programming language building up on </a:t>
            </a:r>
            <a:r>
              <a:rPr lang="en-GB" dirty="0" err="1" smtClean="0"/>
              <a:t>javascript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a not</a:t>
            </a:r>
            <a:r>
              <a:rPr lang="en-GB" baseline="0" dirty="0" smtClean="0"/>
              <a:t> a brand new language instead it takes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and adds new features to </a:t>
            </a:r>
            <a:r>
              <a:rPr lang="en-GB" baseline="0" dirty="0" err="1" smtClean="0"/>
              <a:t>it.It</a:t>
            </a:r>
            <a:r>
              <a:rPr lang="en-GB" baseline="0" dirty="0" smtClean="0"/>
              <a:t> makes writing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code easier and more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It although has a disadvantage browsers can’t execute type </a:t>
            </a:r>
            <a:r>
              <a:rPr lang="en-GB" baseline="0" dirty="0" err="1" smtClean="0"/>
              <a:t>script.So</a:t>
            </a:r>
            <a:r>
              <a:rPr lang="en-GB" baseline="0" dirty="0" smtClean="0"/>
              <a:t> the environments like </a:t>
            </a:r>
            <a:r>
              <a:rPr lang="en-GB" baseline="0" dirty="0" err="1" smtClean="0"/>
              <a:t>nodejs</a:t>
            </a:r>
            <a:r>
              <a:rPr lang="en-GB" baseline="0" dirty="0" smtClean="0"/>
              <a:t> or browsers that can execute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execute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Type script is not only a language it is a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 compiler which runs over your code and compiles it to </a:t>
            </a:r>
            <a:r>
              <a:rPr lang="en-GB" baseline="0" dirty="0" err="1" smtClean="0"/>
              <a:t>js.So</a:t>
            </a:r>
            <a:r>
              <a:rPr lang="en-GB" baseline="0" dirty="0" smtClean="0"/>
              <a:t> we write in TS with all the new advantages and syntax and it gives us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which can be run on browsers.</a:t>
            </a:r>
          </a:p>
          <a:p>
            <a:r>
              <a:rPr lang="en-GB" baseline="0" dirty="0" smtClean="0"/>
              <a:t>So it can’t do anything that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do but gives us better syntax or easier programming constructs.</a:t>
            </a:r>
          </a:p>
          <a:p>
            <a:r>
              <a:rPr lang="en-IN" baseline="0" dirty="0" smtClean="0"/>
              <a:t>So it gives us a nicer easier way to do things and then compiles it to complex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otherwise we would have to write ourselves.</a:t>
            </a:r>
            <a:endParaRPr lang="en-GB" baseline="0" dirty="0" smtClean="0"/>
          </a:p>
          <a:p>
            <a:r>
              <a:rPr lang="en-IN" baseline="0" dirty="0" smtClean="0"/>
              <a:t>Type script adds types to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helps to identify errors bugs as compile time errors rather than at runtime.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Consider a function which can add two numbers written in </a:t>
            </a:r>
            <a:r>
              <a:rPr lang="en-GB" dirty="0" err="1" smtClean="0"/>
              <a:t>js</a:t>
            </a:r>
            <a:endParaRPr lang="en-GB" dirty="0" smtClean="0"/>
          </a:p>
          <a:p>
            <a:r>
              <a:rPr lang="en-GB" dirty="0" smtClean="0"/>
              <a:t>This function adds two numbers</a:t>
            </a:r>
          </a:p>
          <a:p>
            <a:r>
              <a:rPr lang="en-GB" dirty="0" smtClean="0"/>
              <a:t>But if we pass two strings as an</a:t>
            </a:r>
            <a:r>
              <a:rPr lang="en-GB" baseline="0" dirty="0" smtClean="0"/>
              <a:t> input it will concatenate them and wont throw any error as it is syntactically valid.</a:t>
            </a:r>
          </a:p>
          <a:p>
            <a:r>
              <a:rPr lang="en-GB" baseline="0" dirty="0" smtClean="0"/>
              <a:t>This may be a logical error and can result in unwanted behaviour at runtime.</a:t>
            </a:r>
          </a:p>
          <a:p>
            <a:r>
              <a:rPr lang="en-GB" baseline="0" dirty="0" smtClean="0"/>
              <a:t>We can although fix this by maybe adding an if check to sanitize and validate input .</a:t>
            </a:r>
          </a:p>
          <a:p>
            <a:r>
              <a:rPr lang="en-GB" baseline="0" dirty="0" smtClean="0"/>
              <a:t>But developers can still write invalid code.</a:t>
            </a:r>
          </a:p>
          <a:p>
            <a:r>
              <a:rPr lang="en-GB" baseline="0" dirty="0" smtClean="0"/>
              <a:t>So typescript comes to our rescue here.</a:t>
            </a:r>
          </a:p>
          <a:p>
            <a:r>
              <a:rPr lang="en-GB" baseline="0" dirty="0" smtClean="0"/>
              <a:t>Lets look at the problem and a 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solution for the same IntroductionAndInitialSetup</a:t>
            </a:r>
          </a:p>
          <a:p>
            <a:r>
              <a:rPr lang="en-GB" baseline="0" dirty="0" smtClean="0"/>
              <a:t>How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can help we can get to it after we first install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on next slide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14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actually don’t need node </a:t>
            </a:r>
            <a:r>
              <a:rPr lang="en-GB" dirty="0" err="1" smtClean="0"/>
              <a:t>js</a:t>
            </a:r>
            <a:r>
              <a:rPr lang="en-GB" dirty="0" smtClean="0"/>
              <a:t> for Typescript</a:t>
            </a:r>
          </a:p>
          <a:p>
            <a:r>
              <a:rPr lang="en-GB" dirty="0" smtClean="0"/>
              <a:t>But node </a:t>
            </a:r>
            <a:r>
              <a:rPr lang="en-GB" dirty="0" err="1" smtClean="0"/>
              <a:t>js</a:t>
            </a:r>
            <a:r>
              <a:rPr lang="en-GB" dirty="0" smtClean="0"/>
              <a:t> will be used for some other tools we will be using throughout this course</a:t>
            </a:r>
          </a:p>
          <a:p>
            <a:r>
              <a:rPr lang="en-GB" dirty="0" smtClean="0"/>
              <a:t>Also it will provide us with </a:t>
            </a:r>
            <a:r>
              <a:rPr lang="en-GB" dirty="0" err="1" smtClean="0"/>
              <a:t>npm</a:t>
            </a:r>
            <a:r>
              <a:rPr lang="en-GB" dirty="0" smtClean="0"/>
              <a:t> or</a:t>
            </a:r>
            <a:r>
              <a:rPr lang="en-GB" baseline="0" dirty="0" smtClean="0"/>
              <a:t> node package manager which will help us install type script globally on our machine.</a:t>
            </a:r>
          </a:p>
          <a:p>
            <a:r>
              <a:rPr lang="en-GB" baseline="0" dirty="0" smtClean="0"/>
              <a:t>Installing typescript actually means we are installing the typescript compiler to compile typescript to </a:t>
            </a:r>
            <a:r>
              <a:rPr lang="en-GB" baseline="0" dirty="0" err="1" smtClean="0"/>
              <a:t>javascript</a:t>
            </a:r>
            <a:endParaRPr lang="en-GB" baseline="0" dirty="0" smtClean="0"/>
          </a:p>
          <a:p>
            <a:r>
              <a:rPr lang="en-US" dirty="0" smtClean="0"/>
              <a:t>Now we will notice some errors lets fix them and compile</a:t>
            </a:r>
            <a:r>
              <a:rPr lang="en-US" baseline="0" dirty="0" smtClean="0"/>
              <a:t> the code using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ts-only.ts</a:t>
            </a:r>
            <a:r>
              <a:rPr lang="en-US" baseline="0" dirty="0" smtClean="0"/>
              <a:t> command</a:t>
            </a:r>
          </a:p>
          <a:p>
            <a:r>
              <a:rPr lang="en-US" baseline="0" dirty="0" smtClean="0"/>
              <a:t>This will compile the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 to </a:t>
            </a:r>
            <a:r>
              <a:rPr lang="en-US" baseline="0" dirty="0" err="1" smtClean="0"/>
              <a:t>js</a:t>
            </a:r>
            <a:endParaRPr lang="en-US" baseline="0" dirty="0" smtClean="0"/>
          </a:p>
          <a:p>
            <a:r>
              <a:rPr lang="en-US" baseline="0" dirty="0" smtClean="0"/>
              <a:t>We need to add import for this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 in our index.html to work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3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Type script adds support for types which forces us to be</a:t>
            </a:r>
            <a:r>
              <a:rPr lang="en-GB" baseline="0" dirty="0" smtClean="0"/>
              <a:t> more explicit with out variable </a:t>
            </a:r>
            <a:r>
              <a:rPr lang="en-GB" baseline="0" dirty="0" err="1" smtClean="0"/>
              <a:t>declerations</a:t>
            </a:r>
            <a:r>
              <a:rPr lang="en-GB" baseline="0" dirty="0" smtClean="0"/>
              <a:t> thus helps us to write cleaner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gives us support</a:t>
            </a:r>
            <a:r>
              <a:rPr lang="en-US" baseline="0" dirty="0" smtClean="0"/>
              <a:t> to use modern </a:t>
            </a:r>
            <a:r>
              <a:rPr lang="en-US" baseline="0" dirty="0" err="1" smtClean="0"/>
              <a:t>iDE’s</a:t>
            </a:r>
            <a:r>
              <a:rPr lang="en-US" baseline="0" dirty="0" smtClean="0"/>
              <a:t> which have built in support for TS and provides us with features like </a:t>
            </a:r>
            <a:r>
              <a:rPr lang="en-US" baseline="0" dirty="0" err="1" smtClean="0"/>
              <a:t>autocompletion</a:t>
            </a:r>
            <a:r>
              <a:rPr lang="en-US" baseline="0" dirty="0" smtClean="0"/>
              <a:t> , syntax checking and built in error checking which shows errors at  compile time before we even invoke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to compile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the feature to use Next gen or new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which are compiled to workarounds in vanilla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to support older browsers which may not support </a:t>
            </a:r>
            <a:r>
              <a:rPr lang="en-US" baseline="0" dirty="0" err="1" smtClean="0"/>
              <a:t>thr</a:t>
            </a:r>
            <a:r>
              <a:rPr lang="en-US" baseline="0" dirty="0" smtClean="0"/>
              <a:t> feature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have a tool called babel in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which allows us to do same in </a:t>
            </a:r>
            <a:r>
              <a:rPr lang="en-US" baseline="0" dirty="0" err="1" smtClean="0"/>
              <a:t>js.With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such feature is by default build into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certain non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like generics and Interfaces which cant be converted to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but they need not be converted as they are helpful at dev time to write cleaner and better code and simply stripped of or converted to a workaround in the compiled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provides support for meta programming features like decorators .We will look into decorators and Meta features later in the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can be configured according to our needs to make it stricter or looser .We will dive into it further down the line in this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44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0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Typescript provides</a:t>
            </a:r>
            <a:r>
              <a:rPr lang="en-GB" baseline="0" dirty="0" smtClean="0"/>
              <a:t> many types and also supports types provided by JS.</a:t>
            </a:r>
          </a:p>
          <a:p>
            <a:r>
              <a:rPr lang="en-GB" baseline="0" dirty="0" smtClean="0"/>
              <a:t>Type script also lets us create our own types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88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both </a:t>
            </a:r>
            <a:r>
              <a:rPr lang="en-GB" dirty="0" err="1" smtClean="0"/>
              <a:t>js</a:t>
            </a:r>
            <a:r>
              <a:rPr lang="en-GB" dirty="0" smtClean="0"/>
              <a:t> and </a:t>
            </a:r>
            <a:r>
              <a:rPr lang="en-GB" dirty="0" err="1" smtClean="0"/>
              <a:t>ts</a:t>
            </a:r>
            <a:r>
              <a:rPr lang="en-GB" dirty="0" smtClean="0"/>
              <a:t> there is only one number type which is used to represent numbers ,integers floats etc.</a:t>
            </a:r>
          </a:p>
          <a:p>
            <a:r>
              <a:rPr lang="en-IN" dirty="0" smtClean="0"/>
              <a:t>A string in </a:t>
            </a:r>
            <a:r>
              <a:rPr lang="en-IN" dirty="0" err="1" smtClean="0"/>
              <a:t>ts</a:t>
            </a:r>
            <a:r>
              <a:rPr lang="en-IN" dirty="0" smtClean="0"/>
              <a:t> can be represented using single quotes(‘ ’) , or double quotes (“ ”) or we also have a special notation using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backticks</a:t>
            </a:r>
            <a:r>
              <a:rPr lang="en-IN" baseline="0" dirty="0" smtClean="0"/>
              <a:t> (` `) which is used to create something called as a template literal which is basically just a string but values can be injected in this string</a:t>
            </a:r>
          </a:p>
          <a:p>
            <a:r>
              <a:rPr lang="en-IN" baseline="0" dirty="0" err="1" smtClean="0"/>
              <a:t>Ts</a:t>
            </a:r>
            <a:r>
              <a:rPr lang="en-IN" baseline="0" dirty="0" smtClean="0"/>
              <a:t> also supports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values represented as truth/</a:t>
            </a:r>
            <a:r>
              <a:rPr lang="en-IN" baseline="0" dirty="0" err="1" smtClean="0"/>
              <a:t>false.It</a:t>
            </a:r>
            <a:r>
              <a:rPr lang="en-IN" baseline="0" dirty="0" smtClean="0"/>
              <a:t> does not support truth or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 concept as in </a:t>
            </a:r>
            <a:r>
              <a:rPr lang="en-IN" baseline="0" dirty="0" err="1" smtClean="0"/>
              <a:t>js.Although</a:t>
            </a:r>
            <a:r>
              <a:rPr lang="en-IN" baseline="0" dirty="0" smtClean="0"/>
              <a:t> even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can have only true or false and the concept of truth </a:t>
            </a:r>
            <a:r>
              <a:rPr lang="en-IN" baseline="0" dirty="0" err="1" smtClean="0"/>
              <a:t>ot</a:t>
            </a:r>
            <a:r>
              <a:rPr lang="en-IN" baseline="0" dirty="0" smtClean="0"/>
              <a:t>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values is taken care by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automativally</a:t>
            </a:r>
            <a:r>
              <a:rPr lang="en-IN" baseline="0" dirty="0" smtClean="0"/>
              <a:t>  when it notices a 0 in  an if condition it is treated as false.</a:t>
            </a:r>
          </a:p>
          <a:p>
            <a:endParaRPr lang="en-IN" baseline="0" dirty="0" smtClean="0"/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dynamically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can change at runtime ,it is perfectly fine that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initially assign a number to a variable and later on assign a string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statically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are strictly defined and checked at compile/dev time they don’t usually change at runtime .Although types can change at runtime as it will be finally compiled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chances are rare as we there is strict type checking at dev time.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the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in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check types ,which shows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aware about types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we can fail only at runtime but in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fail at compile/dev time to make fixing simpler.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64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0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alphabotsec.vscode-eclipse-keybinding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compiler-options.html" TargetMode="External"/><Relationship Id="rId3" Type="http://schemas.openxmlformats.org/officeDocument/2006/relationships/hyperlink" Target="https://www.typescriptlang.org/play/index.html" TargetMode="External"/><Relationship Id="rId7" Type="http://schemas.openxmlformats.org/officeDocument/2006/relationships/hyperlink" Target="https://www.typescriptlang.org/docs/handbook/tsconfig-json.html" TargetMode="External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chpert/typescript-complete-course" TargetMode="External"/><Relationship Id="rId5" Type="http://schemas.openxmlformats.org/officeDocument/2006/relationships/hyperlink" Target="https://code.visualstudio.com/download" TargetMode="External"/><Relationship Id="rId10" Type="http://schemas.openxmlformats.org/officeDocument/2006/relationships/hyperlink" Target="https://jsmanifest.com/21-vscode-shortcuts-to-code-faster-and-funner/" TargetMode="External"/><Relationship Id="rId4" Type="http://schemas.openxmlformats.org/officeDocument/2006/relationships/hyperlink" Target="https://nodejs.org/en/download/" TargetMode="External"/><Relationship Id="rId9" Type="http://schemas.openxmlformats.org/officeDocument/2006/relationships/hyperlink" Target="http://kangax.github.io/compat-table/es6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dbaeumer.vscode-eslint" TargetMode="External"/><Relationship Id="rId7" Type="http://schemas.openxmlformats.org/officeDocument/2006/relationships/hyperlink" Target="https://marketplace.visualstudio.com/items?itemName=alphabotsec.vscode-eclipse-keybinding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esbenp.prettier-vscode" TargetMode="External"/><Relationship Id="rId5" Type="http://schemas.openxmlformats.org/officeDocument/2006/relationships/hyperlink" Target="https://marketplace.visualstudio.com/items?itemName=christian-kohler.path-intellisense" TargetMode="External"/><Relationship Id="rId4" Type="http://schemas.openxmlformats.org/officeDocument/2006/relationships/hyperlink" Target="https://marketplace.visualstudio.com/items?itemName=PKief.material-icon-them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078863"/>
            <a:ext cx="7766936" cy="971970"/>
          </a:xfrm>
        </p:spPr>
        <p:txBody>
          <a:bodyPr/>
          <a:lstStyle/>
          <a:p>
            <a:r>
              <a:rPr lang="en-IN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77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Open the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 and add following line to the scripts section.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start": "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-server“ :-This section contains the scripts that node runs when we run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start command we are telling it to start our little-server on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we also want that all our typescript code gets compiled automatically to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we don’t need to do it for every individual *.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 To do that we can also initialize the project with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typescript.Run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below command in the terminal :-</a:t>
            </a:r>
          </a:p>
          <a:p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:-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initializes our project with the help of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(type script compiler) and saves its default settings in a file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be added to our project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test run this project add a line console.log(‘it works’); to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add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a script in index.html by adding  </a:t>
            </a: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="app.js"&gt;&lt;/script</a:t>
            </a:r>
            <a:r>
              <a:rPr lang="en-GB" dirty="0" smtClean="0"/>
              <a:t>&gt; in &lt;Head&gt; tag.</a:t>
            </a:r>
          </a:p>
          <a:p>
            <a:r>
              <a:rPr lang="en-IN" dirty="0" smtClean="0"/>
              <a:t>Open terminal and write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start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our browser typically n localhost:3000 if it is not busy or else will search a new port and render our project in the default browser on that port.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add some text to &lt;body&gt; of index.html we will see it gets updated on the browser and also we will notice our console.log on the console. We will also notice that our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was compiled to app.js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Still after all this we need to manually compile 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files to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using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FileName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do this automatically we can use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–w command which will start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watch mode and whenever a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changes it will automatically compile.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add this command also to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 since the start script can only run one command at a time and we want to run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-w as well as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server concurrently we have to install another third part tool called concurrently using command 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oncurrently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–save-dev.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we should change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IN" dirty="0"/>
              <a:t>"start": "</a:t>
            </a:r>
            <a:r>
              <a:rPr lang="en-IN" dirty="0" err="1"/>
              <a:t>tsc</a:t>
            </a:r>
            <a:r>
              <a:rPr lang="en-IN" dirty="0"/>
              <a:t> &amp;&amp; concurrently \"</a:t>
            </a:r>
            <a:r>
              <a:rPr lang="en-IN" dirty="0" err="1"/>
              <a:t>tsc</a:t>
            </a:r>
            <a:r>
              <a:rPr lang="en-IN" dirty="0"/>
              <a:t> -w\" \"</a:t>
            </a:r>
            <a:r>
              <a:rPr lang="en-IN" dirty="0" err="1"/>
              <a:t>lite</a:t>
            </a:r>
            <a:r>
              <a:rPr lang="en-IN" dirty="0"/>
              <a:t>-server\" ",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1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part of this training will be divided into sections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section has a separate folder with its own index.html and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To tell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to open the index.html from a proper folder as per the section being studied we need to configure it.</a:t>
            </a:r>
          </a:p>
          <a:p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internally works on something called as browser sync which can be configured using a file called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 move the index.html and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to a folder called Section1 and add a file in the root directory with the name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GB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following content to it :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    "server": {</a:t>
            </a:r>
          </a:p>
          <a:p>
            <a:pPr marL="457200" lvl="1" indent="0">
              <a:buNone/>
            </a:pPr>
            <a:r>
              <a:rPr lang="en-GB" dirty="0"/>
              <a:t>        "</a:t>
            </a:r>
            <a:r>
              <a:rPr lang="en-GB" dirty="0" err="1"/>
              <a:t>baseDir</a:t>
            </a:r>
            <a:r>
              <a:rPr lang="en-GB" dirty="0"/>
              <a:t>": "Section1",</a:t>
            </a:r>
          </a:p>
          <a:p>
            <a:pPr marL="457200" lvl="1" indent="0">
              <a:buNone/>
            </a:pPr>
            <a:r>
              <a:rPr lang="en-GB" dirty="0"/>
              <a:t>        "index": "/index.html",</a:t>
            </a:r>
          </a:p>
          <a:p>
            <a:pPr marL="457200" lvl="1" indent="0">
              <a:buNone/>
            </a:pPr>
            <a:r>
              <a:rPr lang="en-GB" dirty="0"/>
              <a:t>        "routes": {</a:t>
            </a:r>
          </a:p>
          <a:p>
            <a:pPr marL="457200" lvl="1" indent="0">
              <a:buNone/>
            </a:pPr>
            <a:r>
              <a:rPr lang="en-GB" dirty="0"/>
              <a:t>            "/</a:t>
            </a:r>
            <a:r>
              <a:rPr lang="en-GB" dirty="0" err="1"/>
              <a:t>node_modules</a:t>
            </a:r>
            <a:r>
              <a:rPr lang="en-GB" dirty="0"/>
              <a:t>": "</a:t>
            </a:r>
            <a:r>
              <a:rPr lang="en-GB" dirty="0" err="1"/>
              <a:t>node_modules</a:t>
            </a:r>
            <a:r>
              <a:rPr lang="en-GB" dirty="0"/>
              <a:t>"</a:t>
            </a:r>
          </a:p>
          <a:p>
            <a:pPr marL="457200" lvl="1" indent="0">
              <a:buNone/>
            </a:pPr>
            <a:r>
              <a:rPr lang="en-GB" dirty="0"/>
              <a:t>        }</a:t>
            </a:r>
          </a:p>
          <a:p>
            <a:pPr marL="457200" lvl="1" indent="0">
              <a:buNone/>
            </a:pPr>
            <a:r>
              <a:rPr lang="en-GB" dirty="0"/>
              <a:t>    }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pPr indent="-285750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whenever we move to another section just change the folder name in </a:t>
            </a:r>
            <a:r>
              <a:rPr lang="en-GB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baseDir</a:t>
            </a: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key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683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12" y="2533609"/>
            <a:ext cx="9651113" cy="1320800"/>
          </a:xfrm>
        </p:spPr>
        <p:txBody>
          <a:bodyPr/>
          <a:lstStyle/>
          <a:p>
            <a:r>
              <a:rPr lang="en-IN" dirty="0" smtClean="0"/>
              <a:t>Section -2 -:TypeScript Basics and Basic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0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console.log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483577"/>
            <a:ext cx="10408319" cy="6172199"/>
          </a:xfrm>
        </p:spPr>
        <p:txBody>
          <a:bodyPr>
            <a:noAutofit/>
          </a:bodyPr>
          <a:lstStyle/>
          <a:p>
            <a:r>
              <a:rPr lang="en-IN" sz="800" dirty="0"/>
              <a:t>If you want to bind a keyboard shortcut to create a console log statement, you can do the following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File &gt; Preferences &gt; Keyboard Shortcuts</a:t>
            </a:r>
          </a:p>
          <a:p>
            <a:r>
              <a:rPr lang="en-IN" sz="800" dirty="0"/>
              <a:t>Below the search bar you'll see a message "For advanced customizations open and edit </a:t>
            </a:r>
            <a:r>
              <a:rPr lang="en-IN" sz="800" dirty="0" err="1"/>
              <a:t>keybindings.json</a:t>
            </a:r>
            <a:r>
              <a:rPr lang="en-IN" sz="800" dirty="0"/>
              <a:t>", click on </a:t>
            </a:r>
            <a:r>
              <a:rPr lang="en-IN" sz="800" dirty="0" smtClean="0"/>
              <a:t>it Add </a:t>
            </a:r>
            <a:r>
              <a:rPr lang="en-IN" sz="800" dirty="0"/>
              <a:t>this to the JSON settings:</a:t>
            </a:r>
          </a:p>
          <a:p>
            <a:pPr marL="457200" lvl="1" indent="0">
              <a:buNone/>
            </a:pPr>
            <a:r>
              <a:rPr lang="en-IN" sz="800" dirty="0"/>
              <a:t>{</a:t>
            </a:r>
          </a:p>
          <a:p>
            <a:pPr marL="457200" lvl="1" indent="0">
              <a:buNone/>
            </a:pPr>
            <a:r>
              <a:rPr lang="en-IN" sz="800" dirty="0"/>
              <a:t>  "key": "</a:t>
            </a:r>
            <a:r>
              <a:rPr lang="en-IN" sz="800" dirty="0" err="1"/>
              <a:t>ctrl+shift+l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"command": "</a:t>
            </a:r>
            <a:r>
              <a:rPr lang="en-IN" sz="800" dirty="0" err="1"/>
              <a:t>editor.action.insertSnippet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"when": "</a:t>
            </a:r>
            <a:r>
              <a:rPr lang="en-IN" sz="800" dirty="0" err="1"/>
              <a:t>editorTextFocus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</a:t>
            </a:r>
            <a:r>
              <a:rPr lang="en-IN" sz="800" dirty="0" err="1"/>
              <a:t>args</a:t>
            </a:r>
            <a:r>
              <a:rPr lang="en-IN" sz="800" dirty="0"/>
              <a:t>": {</a:t>
            </a:r>
          </a:p>
          <a:p>
            <a:pPr marL="457200" lvl="1" indent="0">
              <a:buNone/>
            </a:pPr>
            <a:r>
              <a:rPr lang="en-IN" sz="800" dirty="0"/>
              <a:t>    "snippet": "console.log('${TM_SELECTED_TEXT}$1')$2;"</a:t>
            </a:r>
          </a:p>
          <a:p>
            <a:pPr marL="457200" lvl="1" indent="0">
              <a:buNone/>
            </a:pPr>
            <a:r>
              <a:rPr lang="en-IN" sz="800" dirty="0"/>
              <a:t>  }</a:t>
            </a:r>
          </a:p>
          <a:p>
            <a:pPr marL="457200" lvl="1" indent="0">
              <a:buNone/>
            </a:pPr>
            <a:r>
              <a:rPr lang="en-IN" sz="800" dirty="0"/>
              <a:t>}</a:t>
            </a:r>
          </a:p>
          <a:p>
            <a:r>
              <a:rPr lang="en-IN" sz="800" dirty="0"/>
              <a:t>Pressing CTRL+SHIFT+L will output the console snippet. Also, if you already have text selected it will be put inside the log statement</a:t>
            </a:r>
            <a:r>
              <a:rPr lang="en-IN" sz="800" dirty="0" smtClean="0"/>
              <a:t>.</a:t>
            </a:r>
            <a:endParaRPr lang="en-IN" sz="800" dirty="0"/>
          </a:p>
          <a:p>
            <a:r>
              <a:rPr lang="en-IN" sz="800" dirty="0"/>
              <a:t>If you rather want </a:t>
            </a:r>
            <a:r>
              <a:rPr lang="en-IN" sz="800" dirty="0" err="1"/>
              <a:t>intellisene</a:t>
            </a:r>
            <a:r>
              <a:rPr lang="en-IN" sz="800" dirty="0"/>
              <a:t>/autocomplete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Go to Preferences -&gt; User Snippets -&gt; Choose Typescript (or whatever language you want). A </a:t>
            </a:r>
            <a:r>
              <a:rPr lang="en-IN" sz="800" dirty="0" err="1"/>
              <a:t>json</a:t>
            </a:r>
            <a:r>
              <a:rPr lang="en-IN" sz="800" dirty="0"/>
              <a:t> file should open. You can add code snippets </a:t>
            </a:r>
            <a:r>
              <a:rPr lang="en-IN" sz="800" dirty="0" smtClean="0"/>
              <a:t>there. There </a:t>
            </a:r>
            <a:r>
              <a:rPr lang="en-IN" sz="800" dirty="0"/>
              <a:t>is already a snippet for console.log commented out</a:t>
            </a:r>
            <a:r>
              <a:rPr lang="en-IN" sz="800" dirty="0" smtClean="0"/>
              <a:t>:</a:t>
            </a:r>
            <a:endParaRPr lang="en-IN" sz="800" dirty="0"/>
          </a:p>
          <a:p>
            <a:pPr marL="400050" lvl="1" indent="0">
              <a:buNone/>
            </a:pPr>
            <a:r>
              <a:rPr lang="en-IN" sz="800" dirty="0"/>
              <a:t>"Print to console": {</a:t>
            </a:r>
          </a:p>
          <a:p>
            <a:pPr marL="400050" lvl="1" indent="0">
              <a:buNone/>
            </a:pPr>
            <a:r>
              <a:rPr lang="en-IN" sz="800" dirty="0"/>
              <a:t>    "prefix": "log",</a:t>
            </a:r>
          </a:p>
          <a:p>
            <a:pPr marL="400050" lvl="1" indent="0">
              <a:buNone/>
            </a:pPr>
            <a:r>
              <a:rPr lang="en-IN" sz="800" dirty="0"/>
              <a:t>    "body": [</a:t>
            </a:r>
          </a:p>
          <a:p>
            <a:pPr marL="400050" lvl="1" indent="0">
              <a:buNone/>
            </a:pPr>
            <a:r>
              <a:rPr lang="en-IN" sz="800" dirty="0"/>
              <a:t>        "console.log('$1');",</a:t>
            </a:r>
          </a:p>
          <a:p>
            <a:pPr marL="400050" lvl="1" indent="0">
              <a:buNone/>
            </a:pPr>
            <a:r>
              <a:rPr lang="en-IN" sz="800" dirty="0"/>
              <a:t>        "$2"</a:t>
            </a:r>
          </a:p>
          <a:p>
            <a:pPr marL="400050" lvl="1" indent="0">
              <a:buNone/>
            </a:pPr>
            <a:r>
              <a:rPr lang="en-IN" sz="800" dirty="0"/>
              <a:t>    ],</a:t>
            </a:r>
          </a:p>
          <a:p>
            <a:pPr marL="400050" lvl="1" indent="0">
              <a:buNone/>
            </a:pPr>
            <a:r>
              <a:rPr lang="en-IN" sz="800" dirty="0"/>
              <a:t>    "description": "Log output to console"</a:t>
            </a:r>
          </a:p>
          <a:p>
            <a:pPr marL="400050" lvl="1" indent="0">
              <a:buNone/>
            </a:pPr>
            <a:r>
              <a:rPr lang="en-IN" sz="800" dirty="0" smtClean="0"/>
              <a:t>}</a:t>
            </a:r>
            <a:endParaRPr lang="en-IN" sz="800" dirty="0"/>
          </a:p>
          <a:p>
            <a:r>
              <a:rPr lang="en-IN" sz="800" dirty="0"/>
              <a:t>Also, you should set "</a:t>
            </a:r>
            <a:r>
              <a:rPr lang="en-IN" sz="800" dirty="0" err="1"/>
              <a:t>editor.snippetSuggestions</a:t>
            </a:r>
            <a:r>
              <a:rPr lang="en-IN" sz="800" dirty="0"/>
              <a:t>": "top", so your snippets appear above </a:t>
            </a:r>
            <a:r>
              <a:rPr lang="en-IN" sz="800" dirty="0" err="1"/>
              <a:t>intellisense</a:t>
            </a:r>
            <a:r>
              <a:rPr lang="en-IN" sz="800" dirty="0"/>
              <a:t>. </a:t>
            </a:r>
          </a:p>
          <a:p>
            <a:r>
              <a:rPr lang="en-IN" sz="800" dirty="0"/>
              <a:t>You can find snippet suggestions in Preferences -&gt; Text Editor -&gt; Suggestions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9483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Comment/uncomment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483578"/>
            <a:ext cx="8596668" cy="378700"/>
          </a:xfrm>
        </p:spPr>
        <p:txBody>
          <a:bodyPr>
            <a:noAutofit/>
          </a:bodyPr>
          <a:lstStyle/>
          <a:p>
            <a:r>
              <a:rPr lang="en-IN" sz="1200" dirty="0" smtClean="0"/>
              <a:t>Ctrl + / to comment and same for uncomment</a:t>
            </a:r>
            <a:endParaRPr lang="en-GB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734" y="862277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Refactor a method name</a:t>
            </a:r>
            <a:endParaRPr lang="en-GB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734" y="1365183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F2 – to refactor a method name</a:t>
            </a:r>
            <a:endParaRPr lang="en-GB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8734" y="1839041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Show all occurrences in a file  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4835" y="2489857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Ctrl+F2 – to show all occurrences of a variable in a file</a:t>
            </a:r>
            <a:endParaRPr lang="en-GB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1134" y="2801670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Search a file  </a:t>
            </a:r>
            <a:endParaRPr lang="en-GB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7235" y="3452486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 + P– to search a file</a:t>
            </a:r>
            <a:endParaRPr lang="en-GB" sz="1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4835" y="3828664"/>
            <a:ext cx="8596668" cy="940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If you want to use eclipse shortcuts in vs code use following plugin -:</a:t>
            </a:r>
            <a:r>
              <a:rPr lang="en-GB" b="1" dirty="0">
                <a:hlinkClick r:id="rId2"/>
              </a:rPr>
              <a:t>Eclipse </a:t>
            </a:r>
            <a:r>
              <a:rPr lang="en-GB" b="1" dirty="0" err="1">
                <a:hlinkClick r:id="rId2"/>
              </a:rPr>
              <a:t>Keymap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35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 smtClean="0"/>
              <a:t>Core Types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Numbers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20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1,5.3,-10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9" y="1088020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Numbers no difference between numbers and floats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76490" y="1784427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5239" y="1784427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‘hi’ , </a:t>
            </a:r>
            <a:r>
              <a:rPr lang="en-IN" dirty="0" smtClean="0">
                <a:solidFill>
                  <a:srgbClr val="7030A0"/>
                </a:solidFill>
              </a:rPr>
              <a:t>“hi” , `hi`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21388" y="1784427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text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522787" y="2502059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H="1">
            <a:off x="3441536" y="2502059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True , false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267685" y="2502059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Just these two no truth or </a:t>
            </a:r>
            <a:r>
              <a:rPr lang="en-GB" dirty="0" err="1" smtClean="0">
                <a:solidFill>
                  <a:srgbClr val="7131A1"/>
                </a:solidFill>
              </a:rPr>
              <a:t>falsy</a:t>
            </a:r>
            <a:r>
              <a:rPr lang="en-GB" dirty="0" smtClean="0">
                <a:solidFill>
                  <a:srgbClr val="7131A1"/>
                </a:solidFill>
              </a:rPr>
              <a:t>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787" y="3669175"/>
            <a:ext cx="928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 </a:t>
            </a:r>
            <a:r>
              <a:rPr lang="en-IN" b="1" dirty="0" smtClean="0"/>
              <a:t>Casing</a:t>
            </a:r>
          </a:p>
          <a:p>
            <a:endParaRPr lang="en-IN" b="1" dirty="0"/>
          </a:p>
          <a:p>
            <a:r>
              <a:rPr lang="en-IN" dirty="0"/>
              <a:t>In TypeScript, you work with types like string or number.</a:t>
            </a:r>
          </a:p>
          <a:p>
            <a:endParaRPr lang="en-IN" dirty="0"/>
          </a:p>
          <a:p>
            <a:r>
              <a:rPr lang="en-IN" dirty="0"/>
              <a:t>Important: It is string and number (etc.), NOT String, Number etc.</a:t>
            </a:r>
          </a:p>
          <a:p>
            <a:endParaRPr lang="en-IN" dirty="0"/>
          </a:p>
          <a:p>
            <a:r>
              <a:rPr lang="en-IN" dirty="0"/>
              <a:t>The core primitive types in TypeScript are all lowercase!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5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97" y="142673"/>
            <a:ext cx="8596668" cy="4701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8485"/>
            <a:ext cx="8596668" cy="527287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Strings can be declared with either ‘’(single quotes), “”(double quotes) or ``(</a:t>
            </a:r>
            <a:r>
              <a:rPr lang="en-IN" dirty="0" err="1" smtClean="0"/>
              <a:t>backticks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We should stay with one of them and maintain consistency.</a:t>
            </a:r>
          </a:p>
          <a:p>
            <a:r>
              <a:rPr lang="en-IN" dirty="0" smtClean="0"/>
              <a:t>We cannot mix them </a:t>
            </a:r>
            <a:r>
              <a:rPr lang="en-IN" dirty="0" err="1" smtClean="0"/>
              <a:t>ie</a:t>
            </a:r>
            <a:r>
              <a:rPr lang="en-IN" dirty="0" smtClean="0"/>
              <a:t> we cant open a string with a double quote (”) and try to close it with a single quote (‘).</a:t>
            </a:r>
          </a:p>
          <a:p>
            <a:r>
              <a:rPr lang="en-IN" dirty="0" smtClean="0"/>
              <a:t>If we want to output a single quote(‘) we can do so by creating the string with  double quotes(“”).</a:t>
            </a:r>
          </a:p>
          <a:p>
            <a:r>
              <a:rPr lang="en-IN" dirty="0"/>
              <a:t>We can also use </a:t>
            </a:r>
            <a:r>
              <a:rPr lang="en-IN" dirty="0" smtClean="0"/>
              <a:t>\ to escape a character so if we use “</a:t>
            </a:r>
            <a:r>
              <a:rPr lang="en-IN" dirty="0" err="1" smtClean="0"/>
              <a:t>hiii</a:t>
            </a:r>
            <a:r>
              <a:rPr lang="en-IN" dirty="0" smtClean="0"/>
              <a:t> I am \’ </a:t>
            </a:r>
            <a:r>
              <a:rPr lang="en-IN" dirty="0" err="1" smtClean="0"/>
              <a:t>abcd</a:t>
            </a:r>
            <a:r>
              <a:rPr lang="en-IN" dirty="0" smtClean="0"/>
              <a:t>\’ ” this will print the single quotes .</a:t>
            </a:r>
          </a:p>
          <a:p>
            <a:r>
              <a:rPr lang="en-IN" dirty="0" smtClean="0"/>
              <a:t>Using </a:t>
            </a:r>
            <a:r>
              <a:rPr lang="en-IN" dirty="0" err="1" smtClean="0"/>
              <a:t>backticks</a:t>
            </a:r>
            <a:r>
              <a:rPr lang="en-IN" dirty="0" smtClean="0"/>
              <a:t> gives us access to a special syntax we can print the result of an expression or a variable using ${expression/variable} inside our string.</a:t>
            </a:r>
          </a:p>
          <a:p>
            <a:r>
              <a:rPr lang="en-IN" dirty="0" smtClean="0"/>
              <a:t>This syntax </a:t>
            </a:r>
            <a:r>
              <a:rPr lang="en-IN" dirty="0" err="1" smtClean="0"/>
              <a:t>ie</a:t>
            </a:r>
            <a:r>
              <a:rPr lang="en-IN" dirty="0" smtClean="0"/>
              <a:t> using `` </a:t>
            </a:r>
            <a:r>
              <a:rPr lang="en-IN" dirty="0" err="1" smtClean="0"/>
              <a:t>backticks</a:t>
            </a:r>
            <a:r>
              <a:rPr lang="en-IN" dirty="0" smtClean="0"/>
              <a:t> is called a template literal.</a:t>
            </a:r>
          </a:p>
          <a:p>
            <a:r>
              <a:rPr lang="en-IN" dirty="0" smtClean="0"/>
              <a:t>It can be used to create a string with multiple lines or indentation.</a:t>
            </a:r>
          </a:p>
          <a:p>
            <a:r>
              <a:rPr lang="en-IN" dirty="0" smtClean="0"/>
              <a:t>We can also achieve this using the escape character \ .To insert a line break we can use \n and so on.</a:t>
            </a:r>
          </a:p>
          <a:p>
            <a:r>
              <a:rPr lang="en-IN" dirty="0" smtClean="0"/>
              <a:t>We can use the + operator for string concatenation.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56" y="90312"/>
            <a:ext cx="8596668" cy="5644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 Assignment and Type Inference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0847" y="965199"/>
            <a:ext cx="3183466" cy="130386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Types can be assigned explicitly in TS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5557" y="959555"/>
            <a:ext cx="2731910" cy="1309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Syntax is </a:t>
            </a:r>
          </a:p>
          <a:p>
            <a:pPr algn="ctr"/>
            <a:r>
              <a:rPr lang="en-GB" dirty="0" smtClean="0"/>
              <a:t>let </a:t>
            </a:r>
            <a:r>
              <a:rPr lang="en-GB" dirty="0" err="1" smtClean="0"/>
              <a:t>varName:type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969956" y="959555"/>
            <a:ext cx="2675466" cy="1207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abc:number</a:t>
            </a:r>
            <a:r>
              <a:rPr lang="en-GB" dirty="0" smtClean="0">
                <a:solidFill>
                  <a:schemeClr val="accent2"/>
                </a:solidFill>
              </a:rPr>
              <a:t>;</a:t>
            </a:r>
          </a:p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ab:number</a:t>
            </a:r>
            <a:r>
              <a:rPr lang="en-GB" dirty="0" smtClean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</a:t>
            </a:r>
            <a:r>
              <a:rPr lang="en-GB" dirty="0" err="1" smtClean="0">
                <a:solidFill>
                  <a:schemeClr val="accent2"/>
                </a:solidFill>
              </a:rPr>
              <a:t>onst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abcd:number</a:t>
            </a:r>
            <a:r>
              <a:rPr lang="en-GB" dirty="0" smtClean="0">
                <a:solidFill>
                  <a:schemeClr val="accent2"/>
                </a:solidFill>
              </a:rPr>
              <a:t>=10;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0847" y="2839155"/>
            <a:ext cx="3183466" cy="982134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TypeScript also has a feature to automatically judge the type based on assigned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5557" y="2901244"/>
            <a:ext cx="2731911" cy="98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Syntax is </a:t>
            </a:r>
          </a:p>
          <a:p>
            <a:pPr algn="ctr"/>
            <a:r>
              <a:rPr lang="en-GB" dirty="0"/>
              <a:t>let </a:t>
            </a:r>
            <a:r>
              <a:rPr lang="en-GB" dirty="0" err="1"/>
              <a:t>varName</a:t>
            </a:r>
            <a:r>
              <a:rPr lang="en-GB" dirty="0"/>
              <a:t> =value;</a:t>
            </a:r>
          </a:p>
        </p:txBody>
      </p:sp>
      <p:sp>
        <p:nvSpPr>
          <p:cNvPr id="9" name="Rectangle 8"/>
          <p:cNvSpPr/>
          <p:nvPr/>
        </p:nvSpPr>
        <p:spPr>
          <a:xfrm>
            <a:off x="7969956" y="2892778"/>
            <a:ext cx="2675466" cy="8579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let </a:t>
            </a:r>
            <a:r>
              <a:rPr lang="en-GB" dirty="0" err="1">
                <a:solidFill>
                  <a:schemeClr val="accent2"/>
                </a:solidFill>
              </a:rPr>
              <a:t>abc</a:t>
            </a:r>
            <a:r>
              <a:rPr lang="en-GB" dirty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const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abcd</a:t>
            </a:r>
            <a:r>
              <a:rPr lang="en-GB" dirty="0">
                <a:solidFill>
                  <a:schemeClr val="accent2"/>
                </a:solidFill>
              </a:rPr>
              <a:t> =10;</a:t>
            </a:r>
          </a:p>
        </p:txBody>
      </p:sp>
      <p:cxnSp>
        <p:nvCxnSpPr>
          <p:cNvPr id="13" name="Straight Connector 12"/>
          <p:cNvCxnSpPr>
            <a:stCxn id="4" idx="1"/>
          </p:cNvCxnSpPr>
          <p:nvPr/>
        </p:nvCxnSpPr>
        <p:spPr>
          <a:xfrm flipH="1">
            <a:off x="440273" y="1617133"/>
            <a:ext cx="530574" cy="8467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40273" y="1614311"/>
            <a:ext cx="33863" cy="4233333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136" y="5847644"/>
            <a:ext cx="3341508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5644" y="5192889"/>
            <a:ext cx="3431823" cy="13659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Not a good practice until explicitly </a:t>
            </a:r>
            <a:r>
              <a:rPr lang="en-GB" dirty="0" smtClean="0">
                <a:solidFill>
                  <a:schemeClr val="tx1"/>
                </a:solidFill>
              </a:rPr>
              <a:t>required. It </a:t>
            </a:r>
            <a:r>
              <a:rPr lang="en-GB" dirty="0">
                <a:solidFill>
                  <a:schemeClr val="tx1"/>
                </a:solidFill>
              </a:rPr>
              <a:t>is redundant code  as </a:t>
            </a:r>
            <a:r>
              <a:rPr lang="en-GB" dirty="0" smtClean="0">
                <a:solidFill>
                  <a:schemeClr val="tx1"/>
                </a:solidFill>
              </a:rPr>
              <a:t>TS </a:t>
            </a:r>
            <a:r>
              <a:rPr lang="en-GB" dirty="0">
                <a:solidFill>
                  <a:schemeClr val="tx1"/>
                </a:solidFill>
              </a:rPr>
              <a:t>can already judge the type by its value</a:t>
            </a:r>
          </a:p>
        </p:txBody>
      </p:sp>
      <p:cxnSp>
        <p:nvCxnSpPr>
          <p:cNvPr id="23" name="Straight Connector 22"/>
          <p:cNvCxnSpPr>
            <a:stCxn id="7" idx="2"/>
          </p:cNvCxnSpPr>
          <p:nvPr/>
        </p:nvCxnSpPr>
        <p:spPr>
          <a:xfrm>
            <a:off x="2562580" y="3821289"/>
            <a:ext cx="0" cy="1055510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2580" y="4876799"/>
            <a:ext cx="5407376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69956" y="4281311"/>
            <a:ext cx="3793066" cy="13292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considered a good practice as code redundancy is reduced.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64" y="66136"/>
            <a:ext cx="8596668" cy="5204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</a:t>
            </a:r>
            <a:r>
              <a:rPr lang="en-GB" dirty="0" err="1" smtClean="0"/>
              <a:t>TypeScript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85005"/>
            <a:ext cx="11714691" cy="596303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39343" y="1078301"/>
            <a:ext cx="1570008" cy="13112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</a:rPr>
              <a:t>TS</a:t>
            </a:r>
            <a:endParaRPr lang="en-GB" sz="6600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8902" y="1019534"/>
            <a:ext cx="3673744" cy="714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JavaScript Superset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268902" y="2041854"/>
            <a:ext cx="3633799" cy="695325"/>
          </a:xfrm>
          <a:prstGeom prst="roundRect">
            <a:avLst/>
          </a:prstGeom>
          <a:solidFill>
            <a:srgbClr val="F47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Language building up on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38492" y="1333869"/>
            <a:ext cx="3445304" cy="707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Adds new features + Advantages to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412111" y="2389516"/>
            <a:ext cx="3271685" cy="619902"/>
          </a:xfrm>
          <a:prstGeom prst="rect">
            <a:avLst/>
          </a:prstGeom>
          <a:solidFill>
            <a:srgbClr val="FFFF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Browsers can’t execute </a:t>
            </a:r>
            <a:r>
              <a:rPr lang="en-GB" dirty="0" err="1" smtClean="0">
                <a:solidFill>
                  <a:schemeClr val="tx1"/>
                </a:solidFill>
              </a:rPr>
              <a:t>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702069" y="2565759"/>
            <a:ext cx="1044555" cy="186734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544274" y="4609349"/>
            <a:ext cx="1585732" cy="18030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JS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6624" y="3009418"/>
            <a:ext cx="174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Compiled to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7858" y="3378750"/>
            <a:ext cx="3669175" cy="903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The features are compiled to JS workarounds. Possible errors are thrown.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8739" y="3727048"/>
            <a:ext cx="3588152" cy="882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/>
                </a:solidFill>
              </a:rPr>
              <a:t>As the name suggests it adds types to </a:t>
            </a:r>
            <a:r>
              <a:rPr lang="en-IN" dirty="0" err="1" smtClean="0">
                <a:solidFill>
                  <a:schemeClr val="accent2"/>
                </a:solidFill>
              </a:rPr>
              <a:t>js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68" y="755248"/>
            <a:ext cx="10932074" cy="58278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2210764" cy="5555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98954" y="1921393"/>
            <a:ext cx="3838454" cy="1435260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</a:rPr>
              <a:t>function add(num1, num2) {</a:t>
            </a:r>
          </a:p>
          <a:p>
            <a:r>
              <a:rPr lang="pt-BR" dirty="0">
                <a:solidFill>
                  <a:srgbClr val="7030A0"/>
                </a:solidFill>
              </a:rPr>
              <a:t>  return num1 + num2;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GB" sz="2000" b="1" dirty="0" smtClean="0">
                <a:solidFill>
                  <a:srgbClr val="7030A0"/>
                </a:solidFill>
              </a:rPr>
              <a:t>Console.log(                    </a:t>
            </a:r>
            <a:r>
              <a:rPr lang="en-GB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4048" y="2777919"/>
            <a:ext cx="1351557" cy="50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add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(‘2’,’3’)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83170" y="3287205"/>
            <a:ext cx="0" cy="64818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476982" y="3935387"/>
            <a:ext cx="3206188" cy="964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76982" y="3935387"/>
            <a:ext cx="0" cy="52086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0484" y="4456248"/>
            <a:ext cx="3599727" cy="6597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Unwanted Behaviour At Runtime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618299" y="4565242"/>
            <a:ext cx="1597306" cy="43983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215605" y="4785161"/>
            <a:ext cx="3599727" cy="849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Add if check to add function . Validate and Sanitize User Input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5605" y="4213179"/>
            <a:ext cx="3646025" cy="555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Mitigation </a:t>
            </a:r>
            <a:r>
              <a:rPr lang="en-GB" dirty="0" err="1" smtClean="0">
                <a:solidFill>
                  <a:schemeClr val="tx1"/>
                </a:solidFill>
              </a:rPr>
              <a:t>Stratergies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8015468" y="5634935"/>
            <a:ext cx="410902" cy="5459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215605" y="6220421"/>
            <a:ext cx="4872942" cy="563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Developers can still write invalid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447575" y="6244534"/>
            <a:ext cx="1602878" cy="37329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42732" y="6088283"/>
            <a:ext cx="3857479" cy="6959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is a tool that helps developers write better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1145" y="5627220"/>
            <a:ext cx="3857479" cy="497233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To the Rescue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Typescript-Official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Typescript-Playground 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Nodejs-Download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Vs-Code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Download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GitHub-Repository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TsConfigjson-Docs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TsConfig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CompilerOption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9"/>
              </a:rPr>
              <a:t>TS-ES6-Comparison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Vs-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Code_shortCuts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IN" dirty="0"/>
              <a:t>Go to nodejs.org and download the latest version - uninstall (all) installed versions on your machine </a:t>
            </a:r>
            <a:r>
              <a:rPr lang="en-IN" dirty="0" smtClean="0"/>
              <a:t>first. Install node-</a:t>
            </a:r>
            <a:r>
              <a:rPr lang="en-IN" dirty="0" err="1" smtClean="0"/>
              <a:t>js</a:t>
            </a:r>
            <a:r>
              <a:rPr lang="en-IN" dirty="0" smtClean="0"/>
              <a:t> the setup is fairly simple. </a:t>
            </a:r>
            <a:endParaRPr lang="en-IN" dirty="0"/>
          </a:p>
          <a:p>
            <a:r>
              <a:rPr lang="en-IN" dirty="0" smtClean="0"/>
              <a:t>If you already have Node-</a:t>
            </a:r>
            <a:r>
              <a:rPr lang="en-IN" dirty="0" err="1" smtClean="0"/>
              <a:t>js</a:t>
            </a:r>
            <a:r>
              <a:rPr lang="en-IN" dirty="0" smtClean="0"/>
              <a:t> and just want to Update </a:t>
            </a:r>
            <a:r>
              <a:rPr lang="en-IN" dirty="0" err="1" smtClean="0"/>
              <a:t>npm</a:t>
            </a:r>
            <a:r>
              <a:rPr lang="en-IN" dirty="0" smtClean="0"/>
              <a:t>(node package manager):</a:t>
            </a:r>
            <a:endParaRPr lang="en-IN" dirty="0"/>
          </a:p>
          <a:p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install -g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Install type script:-</a:t>
            </a:r>
          </a:p>
          <a:p>
            <a:r>
              <a:rPr lang="en-IN" dirty="0" smtClean="0"/>
              <a:t>Open Node-</a:t>
            </a:r>
            <a:r>
              <a:rPr lang="en-IN" dirty="0" err="1" smtClean="0"/>
              <a:t>js</a:t>
            </a:r>
            <a:r>
              <a:rPr lang="en-IN" dirty="0" smtClean="0"/>
              <a:t> command prompt and type below command to install typescript using </a:t>
            </a:r>
            <a:r>
              <a:rPr lang="en-IN" dirty="0" err="1" smtClean="0"/>
              <a:t>npm</a:t>
            </a:r>
            <a:r>
              <a:rPr lang="en-IN" dirty="0" smtClean="0"/>
              <a:t> :</a:t>
            </a:r>
          </a:p>
          <a:p>
            <a:r>
              <a:rPr lang="en-IN" dirty="0" err="1">
                <a:solidFill>
                  <a:srgbClr val="7030A0"/>
                </a:solidFill>
              </a:rPr>
              <a:t>npm</a:t>
            </a:r>
            <a:r>
              <a:rPr lang="en-IN" dirty="0">
                <a:solidFill>
                  <a:srgbClr val="7030A0"/>
                </a:solidFill>
              </a:rPr>
              <a:t> install -g typescript</a:t>
            </a:r>
          </a:p>
          <a:p>
            <a:r>
              <a:rPr lang="en-IN" dirty="0" smtClean="0"/>
              <a:t>Create a folder named </a:t>
            </a:r>
            <a:r>
              <a:rPr lang="en-GB" dirty="0" smtClean="0"/>
              <a:t>typescript</a:t>
            </a:r>
            <a:endParaRPr lang="en-GB" dirty="0"/>
          </a:p>
          <a:p>
            <a:r>
              <a:rPr lang="en-IN" dirty="0" smtClean="0"/>
              <a:t>Create two files in this folder index.html and </a:t>
            </a:r>
            <a:r>
              <a:rPr lang="en-IN" dirty="0" err="1" smtClean="0"/>
              <a:t>ts-only.ts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Install vs code and open the folder in vs code.</a:t>
            </a:r>
          </a:p>
          <a:p>
            <a:r>
              <a:rPr lang="en-IN" dirty="0" smtClean="0"/>
              <a:t>Open  a new terminal in vs code by clicking terminal-&gt;new terminal or using the </a:t>
            </a:r>
            <a:r>
              <a:rPr lang="en-IN" dirty="0" err="1" smtClean="0"/>
              <a:t>vscode</a:t>
            </a:r>
            <a:r>
              <a:rPr lang="en-IN" dirty="0" smtClean="0"/>
              <a:t> shortcut </a:t>
            </a:r>
            <a:r>
              <a:rPr lang="en-IN" dirty="0" err="1" smtClean="0">
                <a:solidFill>
                  <a:srgbClr val="7030A0"/>
                </a:solidFill>
              </a:rPr>
              <a:t>ctrl+shift</a:t>
            </a:r>
            <a:r>
              <a:rPr lang="en-IN" dirty="0" smtClean="0">
                <a:solidFill>
                  <a:srgbClr val="7030A0"/>
                </a:solidFill>
              </a:rPr>
              <a:t>+`</a:t>
            </a: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4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err="1" smtClean="0"/>
              <a:t>TypeScriptOverview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4296948" cy="822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TypeScript</a:t>
            </a:r>
            <a:r>
              <a:rPr lang="en-GB" dirty="0" smtClean="0"/>
              <a:t> adds….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44037" y="2287939"/>
            <a:ext cx="5074710" cy="7199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Types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50453" y="2238426"/>
            <a:ext cx="5912911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Next-gen JavaScript Features compiled into workarounds in vanilla 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to support older browsers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4037" y="3466409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Non-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eatures</a:t>
            </a:r>
            <a:r>
              <a:rPr lang="en-GB" dirty="0" smtClean="0">
                <a:solidFill>
                  <a:schemeClr val="bg1"/>
                </a:solidFill>
              </a:rPr>
              <a:t> like interfaces and generics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72610" y="3407682"/>
            <a:ext cx="5890754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Meta Programming features like Decorators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4037" y="4647428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Rich configuration Options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Vs Code Recommended Extensions 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EsLint</a:t>
            </a:r>
            <a:r>
              <a:rPr lang="en-US" dirty="0" smtClean="0"/>
              <a:t> – for </a:t>
            </a:r>
            <a:r>
              <a:rPr lang="en-US" dirty="0" err="1" smtClean="0"/>
              <a:t>Linting</a:t>
            </a:r>
            <a:r>
              <a:rPr lang="en-US" dirty="0" smtClean="0"/>
              <a:t> support</a:t>
            </a:r>
          </a:p>
          <a:p>
            <a:r>
              <a:rPr lang="en-US" dirty="0" smtClean="0">
                <a:hlinkClick r:id="rId4"/>
              </a:rPr>
              <a:t>Material Icon </a:t>
            </a:r>
            <a:r>
              <a:rPr lang="en-US" dirty="0" smtClean="0"/>
              <a:t>– For some great icons</a:t>
            </a:r>
          </a:p>
          <a:p>
            <a:r>
              <a:rPr lang="en-US" dirty="0" smtClean="0">
                <a:hlinkClick r:id="rId5"/>
              </a:rPr>
              <a:t>Path </a:t>
            </a:r>
            <a:r>
              <a:rPr lang="en-US" dirty="0" err="1" smtClean="0">
                <a:hlinkClick r:id="rId5"/>
              </a:rPr>
              <a:t>Intellisense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-  For better </a:t>
            </a:r>
            <a:r>
              <a:rPr lang="en-US" dirty="0" err="1" smtClean="0"/>
              <a:t>intellisense</a:t>
            </a:r>
            <a:r>
              <a:rPr lang="en-US" dirty="0" smtClean="0"/>
              <a:t> with imports and stuff</a:t>
            </a:r>
          </a:p>
          <a:p>
            <a:r>
              <a:rPr lang="en-US" dirty="0" smtClean="0">
                <a:hlinkClick r:id="rId6"/>
              </a:rPr>
              <a:t>Prettier</a:t>
            </a:r>
            <a:r>
              <a:rPr lang="en-US" dirty="0" smtClean="0"/>
              <a:t> – Helps to format </a:t>
            </a:r>
            <a:r>
              <a:rPr lang="en-US" dirty="0" smtClean="0"/>
              <a:t>code</a:t>
            </a:r>
          </a:p>
          <a:p>
            <a:r>
              <a:rPr lang="en-GB" b="1" dirty="0">
                <a:hlinkClick r:id="rId7"/>
              </a:rPr>
              <a:t>Eclipse </a:t>
            </a:r>
            <a:r>
              <a:rPr lang="en-GB" b="1" dirty="0" err="1" smtClean="0">
                <a:hlinkClick r:id="rId7"/>
              </a:rPr>
              <a:t>Keymap</a:t>
            </a:r>
            <a:r>
              <a:rPr lang="en-GB" b="1" dirty="0" smtClean="0"/>
              <a:t> – Adds eclipse shortcuts to vs code</a:t>
            </a:r>
            <a:endParaRPr lang="en-GB" sz="2400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2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lets put this project under the control of node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.This step is required if we want any further dependencies that our project might require to be handled by node.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the command terminal write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endParaRPr lang="en-IN" sz="1400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will create a new file with the name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contains all details that are needed by node(dependencies, test commands, run commands etc.) and also any dependencies that your project needs will be added here.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lets add a simple server that will serve our content on the web browser and will automatically re-render after re-compilation any changes that we do.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--save-dev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-:This commands installs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as a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devtime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dependency using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npm.It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add it as a development time dependency to our project by making an entry in the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file.We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it adds a new folder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node_modules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our project that will have all the required dependencies.</a:t>
            </a: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1" y="3052476"/>
            <a:ext cx="7486650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4124</TotalTime>
  <Words>2781</Words>
  <Application>Microsoft Office PowerPoint</Application>
  <PresentationFormat>Widescreen</PresentationFormat>
  <Paragraphs>262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Verdana</vt:lpstr>
      <vt:lpstr>Wingdings 3</vt:lpstr>
      <vt:lpstr>Facet</vt:lpstr>
      <vt:lpstr>TypeScript</vt:lpstr>
      <vt:lpstr>Section -1 -:Introduction and Initial Setup</vt:lpstr>
      <vt:lpstr>What is TypeScript?</vt:lpstr>
      <vt:lpstr>Why Ts</vt:lpstr>
      <vt:lpstr>Important Links</vt:lpstr>
      <vt:lpstr>Required Setup</vt:lpstr>
      <vt:lpstr>TypeScriptOverview</vt:lpstr>
      <vt:lpstr>Vs Code Recommended Extensions (Optional)</vt:lpstr>
      <vt:lpstr>Required Setup cont…</vt:lpstr>
      <vt:lpstr>Required Setup cont…</vt:lpstr>
      <vt:lpstr>Required Setup cont…</vt:lpstr>
      <vt:lpstr>Section -2 -:TypeScript Basics and Basic Types</vt:lpstr>
      <vt:lpstr>Tips and Tricks in VS code – console.log shortcut</vt:lpstr>
      <vt:lpstr>Tips and Tricks in VS code – Comment/uncomment shortcut</vt:lpstr>
      <vt:lpstr>Core Types</vt:lpstr>
      <vt:lpstr>Strings</vt:lpstr>
      <vt:lpstr>Type Assignment and Type Inference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243</cp:revision>
  <dcterms:created xsi:type="dcterms:W3CDTF">2019-03-17T17:13:50Z</dcterms:created>
  <dcterms:modified xsi:type="dcterms:W3CDTF">2020-05-26T20:46:29Z</dcterms:modified>
</cp:coreProperties>
</file>