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335" r:id="rId3"/>
    <p:sldId id="363" r:id="rId4"/>
    <p:sldId id="364" r:id="rId5"/>
    <p:sldId id="273" r:id="rId6"/>
    <p:sldId id="274" r:id="rId7"/>
    <p:sldId id="365" r:id="rId8"/>
    <p:sldId id="366" r:id="rId9"/>
    <p:sldId id="332" r:id="rId10"/>
    <p:sldId id="333" r:id="rId11"/>
    <p:sldId id="3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B3"/>
    <a:srgbClr val="DEF1B5"/>
    <a:srgbClr val="D1B3E7"/>
    <a:srgbClr val="7E37B3"/>
    <a:srgbClr val="7131A1"/>
    <a:srgbClr val="FFFF81"/>
    <a:srgbClr val="F470EE"/>
    <a:srgbClr val="DE0A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1379" autoAdjust="0"/>
  </p:normalViewPr>
  <p:slideViewPr>
    <p:cSldViewPr snapToGrid="0">
      <p:cViewPr varScale="1">
        <p:scale>
          <a:sx n="66" d="100"/>
          <a:sy n="66" d="100"/>
        </p:scale>
        <p:origin x="13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D3BCA-8732-46CA-ADDD-C24F968DBEAF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79ED6-4970-4D84-B25C-F520A9D921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387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Type script is a java script superset.</a:t>
            </a:r>
          </a:p>
          <a:p>
            <a:r>
              <a:rPr lang="en-GB" dirty="0" smtClean="0"/>
              <a:t>It is a programming language building up on </a:t>
            </a:r>
            <a:r>
              <a:rPr lang="en-GB" dirty="0" err="1" smtClean="0"/>
              <a:t>javascript</a:t>
            </a:r>
            <a:r>
              <a:rPr lang="en-GB" dirty="0" smtClean="0"/>
              <a:t>.</a:t>
            </a:r>
          </a:p>
          <a:p>
            <a:r>
              <a:rPr lang="en-GB" dirty="0" smtClean="0"/>
              <a:t>It is a not</a:t>
            </a:r>
            <a:r>
              <a:rPr lang="en-GB" baseline="0" dirty="0" smtClean="0"/>
              <a:t> a brand new language instead it takes </a:t>
            </a:r>
            <a:r>
              <a:rPr lang="en-GB" baseline="0" dirty="0" err="1" smtClean="0"/>
              <a:t>javascript</a:t>
            </a:r>
            <a:r>
              <a:rPr lang="en-GB" baseline="0" dirty="0" smtClean="0"/>
              <a:t> and adds new features to </a:t>
            </a:r>
            <a:r>
              <a:rPr lang="en-GB" baseline="0" dirty="0" err="1" smtClean="0"/>
              <a:t>it.It</a:t>
            </a:r>
            <a:r>
              <a:rPr lang="en-GB" baseline="0" dirty="0" smtClean="0"/>
              <a:t> makes writing </a:t>
            </a:r>
            <a:r>
              <a:rPr lang="en-GB" baseline="0" dirty="0" err="1" smtClean="0"/>
              <a:t>javascript</a:t>
            </a:r>
            <a:r>
              <a:rPr lang="en-GB" baseline="0" dirty="0" smtClean="0"/>
              <a:t> code easier and more </a:t>
            </a:r>
            <a:r>
              <a:rPr lang="en-GB" baseline="0" dirty="0" err="1" smtClean="0"/>
              <a:t>powerfull</a:t>
            </a:r>
            <a:r>
              <a:rPr lang="en-GB" baseline="0" dirty="0" smtClean="0"/>
              <a:t>.</a:t>
            </a:r>
          </a:p>
          <a:p>
            <a:r>
              <a:rPr lang="en-GB" baseline="0" dirty="0" smtClean="0"/>
              <a:t>It although has a disadvantage browsers can’t execute type </a:t>
            </a:r>
            <a:r>
              <a:rPr lang="en-GB" baseline="0" dirty="0" err="1" smtClean="0"/>
              <a:t>script.So</a:t>
            </a:r>
            <a:r>
              <a:rPr lang="en-GB" baseline="0" dirty="0" smtClean="0"/>
              <a:t> the environments like </a:t>
            </a:r>
            <a:r>
              <a:rPr lang="en-GB" baseline="0" dirty="0" err="1" smtClean="0"/>
              <a:t>nodejs</a:t>
            </a:r>
            <a:r>
              <a:rPr lang="en-GB" baseline="0" dirty="0" smtClean="0"/>
              <a:t> or browsers that can execute </a:t>
            </a:r>
            <a:r>
              <a:rPr lang="en-GB" baseline="0" dirty="0" err="1" smtClean="0"/>
              <a:t>js</a:t>
            </a:r>
            <a:r>
              <a:rPr lang="en-GB" baseline="0" dirty="0" smtClean="0"/>
              <a:t> cant execute </a:t>
            </a:r>
            <a:r>
              <a:rPr lang="en-GB" baseline="0" dirty="0" err="1" smtClean="0"/>
              <a:t>ts</a:t>
            </a:r>
            <a:r>
              <a:rPr lang="en-GB" baseline="0" dirty="0" smtClean="0"/>
              <a:t>.</a:t>
            </a:r>
          </a:p>
          <a:p>
            <a:r>
              <a:rPr lang="en-GB" baseline="0" dirty="0" smtClean="0"/>
              <a:t>Type script is not only a language it is a </a:t>
            </a:r>
            <a:r>
              <a:rPr lang="en-GB" baseline="0" dirty="0" err="1" smtClean="0"/>
              <a:t>powerfull</a:t>
            </a:r>
            <a:r>
              <a:rPr lang="en-GB" baseline="0" dirty="0" smtClean="0"/>
              <a:t> compiler which runs over your code and compiles it to </a:t>
            </a:r>
            <a:r>
              <a:rPr lang="en-GB" baseline="0" dirty="0" err="1" smtClean="0"/>
              <a:t>js.So</a:t>
            </a:r>
            <a:r>
              <a:rPr lang="en-GB" baseline="0" dirty="0" smtClean="0"/>
              <a:t> we write in TS with all the new advantages and syntax and it gives us </a:t>
            </a:r>
            <a:r>
              <a:rPr lang="en-GB" baseline="0" dirty="0" err="1" smtClean="0"/>
              <a:t>js</a:t>
            </a:r>
            <a:r>
              <a:rPr lang="en-GB" baseline="0" dirty="0" smtClean="0"/>
              <a:t> which can be run on browsers.</a:t>
            </a:r>
          </a:p>
          <a:p>
            <a:r>
              <a:rPr lang="en-GB" baseline="0" dirty="0" smtClean="0"/>
              <a:t>So it can’t do anything that </a:t>
            </a:r>
            <a:r>
              <a:rPr lang="en-GB" baseline="0" dirty="0" err="1" smtClean="0"/>
              <a:t>js</a:t>
            </a:r>
            <a:r>
              <a:rPr lang="en-GB" baseline="0" dirty="0" smtClean="0"/>
              <a:t> cant do but gives us better syntax or easier programming constructs.</a:t>
            </a:r>
          </a:p>
          <a:p>
            <a:r>
              <a:rPr lang="en-IN" baseline="0" dirty="0" smtClean="0"/>
              <a:t>So it gives us a nicer easier way to do things and then compiles it to complex </a:t>
            </a:r>
            <a:r>
              <a:rPr lang="en-IN" baseline="0" dirty="0" err="1" smtClean="0"/>
              <a:t>js</a:t>
            </a:r>
            <a:r>
              <a:rPr lang="en-IN" baseline="0" dirty="0" smtClean="0"/>
              <a:t> which otherwise we would have to write ourselves.</a:t>
            </a:r>
            <a:endParaRPr lang="en-GB" baseline="0" dirty="0" smtClean="0"/>
          </a:p>
          <a:p>
            <a:r>
              <a:rPr lang="en-IN" baseline="0" dirty="0" smtClean="0"/>
              <a:t>Type script adds types to </a:t>
            </a:r>
            <a:r>
              <a:rPr lang="en-IN" baseline="0" dirty="0" err="1" smtClean="0"/>
              <a:t>js</a:t>
            </a:r>
            <a:r>
              <a:rPr lang="en-IN" baseline="0" dirty="0" smtClean="0"/>
              <a:t> which helps to identify errors bugs as compile time errors rather than at runtime.</a:t>
            </a:r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260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Consider a function which can add two numbers written in </a:t>
            </a:r>
            <a:r>
              <a:rPr lang="en-GB" dirty="0" err="1" smtClean="0"/>
              <a:t>js</a:t>
            </a:r>
            <a:endParaRPr lang="en-GB" dirty="0" smtClean="0"/>
          </a:p>
          <a:p>
            <a:r>
              <a:rPr lang="en-GB" dirty="0" smtClean="0"/>
              <a:t>This function adds two numbers</a:t>
            </a:r>
          </a:p>
          <a:p>
            <a:r>
              <a:rPr lang="en-GB" dirty="0" smtClean="0"/>
              <a:t>But if we pass two strings as an</a:t>
            </a:r>
            <a:r>
              <a:rPr lang="en-GB" baseline="0" dirty="0" smtClean="0"/>
              <a:t> input it will concatenate them and wont throw any error as it is syntactically valid.</a:t>
            </a:r>
          </a:p>
          <a:p>
            <a:r>
              <a:rPr lang="en-GB" baseline="0" dirty="0" smtClean="0"/>
              <a:t>This may be a logical error and can result in unwanted behaviour at runtime.</a:t>
            </a:r>
          </a:p>
          <a:p>
            <a:r>
              <a:rPr lang="en-GB" baseline="0" dirty="0" smtClean="0"/>
              <a:t>We can although fix this by maybe adding an if check to sanitize and validate input .</a:t>
            </a:r>
          </a:p>
          <a:p>
            <a:r>
              <a:rPr lang="en-GB" baseline="0" dirty="0" smtClean="0"/>
              <a:t>But developers can still write invalid code.</a:t>
            </a:r>
          </a:p>
          <a:p>
            <a:r>
              <a:rPr lang="en-GB" baseline="0" dirty="0" smtClean="0"/>
              <a:t>So typescript comes to our rescue here.</a:t>
            </a:r>
          </a:p>
          <a:p>
            <a:r>
              <a:rPr lang="en-GB" baseline="0" dirty="0" smtClean="0"/>
              <a:t>Lets look at the problem and a  </a:t>
            </a:r>
            <a:r>
              <a:rPr lang="en-GB" baseline="0" dirty="0" err="1" smtClean="0"/>
              <a:t>js</a:t>
            </a:r>
            <a:r>
              <a:rPr lang="en-GB" baseline="0" dirty="0" smtClean="0"/>
              <a:t> solution for the same IntroductionAndInitialSetup</a:t>
            </a:r>
          </a:p>
          <a:p>
            <a:r>
              <a:rPr lang="en-GB" baseline="0" dirty="0" smtClean="0"/>
              <a:t>How </a:t>
            </a:r>
            <a:r>
              <a:rPr lang="en-GB" baseline="0" dirty="0" err="1" smtClean="0"/>
              <a:t>ts</a:t>
            </a:r>
            <a:r>
              <a:rPr lang="en-GB" baseline="0" dirty="0" smtClean="0"/>
              <a:t> can help we can get to it after we first install </a:t>
            </a:r>
            <a:r>
              <a:rPr lang="en-GB" baseline="0" dirty="0" err="1" smtClean="0"/>
              <a:t>ts</a:t>
            </a:r>
            <a:r>
              <a:rPr lang="en-GB" baseline="0" dirty="0" smtClean="0"/>
              <a:t> on next slide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145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 actually don’t need node </a:t>
            </a:r>
            <a:r>
              <a:rPr lang="en-GB" dirty="0" err="1" smtClean="0"/>
              <a:t>js</a:t>
            </a:r>
            <a:r>
              <a:rPr lang="en-GB" dirty="0" smtClean="0"/>
              <a:t> for Typescript</a:t>
            </a:r>
          </a:p>
          <a:p>
            <a:r>
              <a:rPr lang="en-GB" dirty="0" smtClean="0"/>
              <a:t>But node </a:t>
            </a:r>
            <a:r>
              <a:rPr lang="en-GB" dirty="0" err="1" smtClean="0"/>
              <a:t>js</a:t>
            </a:r>
            <a:r>
              <a:rPr lang="en-GB" dirty="0" smtClean="0"/>
              <a:t> will be used for some other tools we will be using throughout this course</a:t>
            </a:r>
          </a:p>
          <a:p>
            <a:r>
              <a:rPr lang="en-GB" dirty="0" smtClean="0"/>
              <a:t>Also it will provide us with </a:t>
            </a:r>
            <a:r>
              <a:rPr lang="en-GB" dirty="0" err="1" smtClean="0"/>
              <a:t>npm</a:t>
            </a:r>
            <a:r>
              <a:rPr lang="en-GB" dirty="0" smtClean="0"/>
              <a:t> or</a:t>
            </a:r>
            <a:r>
              <a:rPr lang="en-GB" baseline="0" dirty="0" smtClean="0"/>
              <a:t> node package manager which will help us install type script globally on our machine.</a:t>
            </a:r>
          </a:p>
          <a:p>
            <a:r>
              <a:rPr lang="en-GB" baseline="0" dirty="0" smtClean="0"/>
              <a:t>Installing typescript actually means we are installing the typescript compiler to compile typescript to </a:t>
            </a:r>
            <a:r>
              <a:rPr lang="en-GB" baseline="0" dirty="0" err="1" smtClean="0"/>
              <a:t>javascript</a:t>
            </a:r>
            <a:endParaRPr lang="en-GB" baseline="0" dirty="0" smtClean="0"/>
          </a:p>
          <a:p>
            <a:r>
              <a:rPr lang="en-US" dirty="0" smtClean="0"/>
              <a:t>Now we will notice some errors lets fix them and compile</a:t>
            </a:r>
            <a:r>
              <a:rPr lang="en-US" baseline="0" dirty="0" smtClean="0"/>
              <a:t> the code using </a:t>
            </a:r>
            <a:r>
              <a:rPr lang="en-US" baseline="0" dirty="0" err="1" smtClean="0"/>
              <a:t>tsc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ts-only.ts</a:t>
            </a:r>
            <a:r>
              <a:rPr lang="en-US" baseline="0" dirty="0" smtClean="0"/>
              <a:t> command</a:t>
            </a:r>
          </a:p>
          <a:p>
            <a:r>
              <a:rPr lang="en-US" baseline="0" dirty="0" smtClean="0"/>
              <a:t>This will compile the </a:t>
            </a:r>
            <a:r>
              <a:rPr lang="en-US" baseline="0" dirty="0" err="1" smtClean="0"/>
              <a:t>ts</a:t>
            </a:r>
            <a:r>
              <a:rPr lang="en-US" baseline="0" dirty="0" smtClean="0"/>
              <a:t> file to </a:t>
            </a:r>
            <a:r>
              <a:rPr lang="en-US" baseline="0" dirty="0" err="1" smtClean="0"/>
              <a:t>js</a:t>
            </a:r>
            <a:endParaRPr lang="en-US" baseline="0" dirty="0" smtClean="0"/>
          </a:p>
          <a:p>
            <a:r>
              <a:rPr lang="en-US" baseline="0" dirty="0" smtClean="0"/>
              <a:t>We need to add import for this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file in our index.html to work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739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Type script adds support for types which forces us to be</a:t>
            </a:r>
            <a:r>
              <a:rPr lang="en-GB" baseline="0" dirty="0" smtClean="0"/>
              <a:t> more explicit with out variable </a:t>
            </a:r>
            <a:r>
              <a:rPr lang="en-GB" baseline="0" dirty="0" err="1" smtClean="0"/>
              <a:t>declerations</a:t>
            </a:r>
            <a:r>
              <a:rPr lang="en-GB" baseline="0" dirty="0" smtClean="0"/>
              <a:t> thus helps us to write cleaner code.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It gives us support</a:t>
            </a:r>
            <a:r>
              <a:rPr lang="en-US" baseline="0" dirty="0" smtClean="0"/>
              <a:t> to use modern </a:t>
            </a:r>
            <a:r>
              <a:rPr lang="en-US" baseline="0" dirty="0" err="1" smtClean="0"/>
              <a:t>iDE’s</a:t>
            </a:r>
            <a:r>
              <a:rPr lang="en-US" baseline="0" dirty="0" smtClean="0"/>
              <a:t> which have built in support for TS and provides us with features like </a:t>
            </a:r>
            <a:r>
              <a:rPr lang="en-US" baseline="0" dirty="0" err="1" smtClean="0"/>
              <a:t>autocompletion</a:t>
            </a:r>
            <a:r>
              <a:rPr lang="en-US" baseline="0" dirty="0" smtClean="0"/>
              <a:t> , syntax checking and built in error checking which shows errors at  compile time before we even invoke </a:t>
            </a:r>
            <a:r>
              <a:rPr lang="en-US" baseline="0" dirty="0" err="1" smtClean="0"/>
              <a:t>tsc</a:t>
            </a:r>
            <a:r>
              <a:rPr lang="en-US" baseline="0" dirty="0" smtClean="0"/>
              <a:t> to compile the code.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Ts</a:t>
            </a:r>
            <a:r>
              <a:rPr lang="en-US" baseline="0" dirty="0" smtClean="0"/>
              <a:t> gives us the feature to use Next gen or new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features which are compiled to workarounds in vanilla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to support older browsers which may not support </a:t>
            </a:r>
            <a:r>
              <a:rPr lang="en-US" baseline="0" dirty="0" err="1" smtClean="0"/>
              <a:t>thr</a:t>
            </a:r>
            <a:r>
              <a:rPr lang="en-US" baseline="0" dirty="0" smtClean="0"/>
              <a:t> feature yet.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have a tool called babel in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which allows us to do same in </a:t>
            </a:r>
            <a:r>
              <a:rPr lang="en-US" baseline="0" dirty="0" err="1" smtClean="0"/>
              <a:t>js.With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ts</a:t>
            </a:r>
            <a:r>
              <a:rPr lang="en-US" baseline="0" dirty="0" smtClean="0"/>
              <a:t> such feature is by default build into it.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Ts</a:t>
            </a:r>
            <a:r>
              <a:rPr lang="en-US" baseline="0" dirty="0" smtClean="0"/>
              <a:t> gives us certain non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features like generics and Interfaces which cant be converted to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but they need not be converted as they are helpful at dev time to write cleaner and better code and simply stripped of or converted to a workaround in the compiled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Ts</a:t>
            </a:r>
            <a:r>
              <a:rPr lang="en-US" baseline="0" dirty="0" smtClean="0"/>
              <a:t> provides support for meta programming features like decorators .We will look into decorators and Meta features later in the training.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Ts</a:t>
            </a:r>
            <a:r>
              <a:rPr lang="en-US" baseline="0" dirty="0" smtClean="0"/>
              <a:t> can be configured according to our needs to make it stricter or looser .We will dive into it further down the line in this training.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442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608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181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181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4578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990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9019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270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605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54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623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90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050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437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35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771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31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A8270-C9CF-44CA-BE5A-02C2BDCCEDE4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31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ypescriptlang.org/docs/handbook/compiler-options.html" TargetMode="External"/><Relationship Id="rId3" Type="http://schemas.openxmlformats.org/officeDocument/2006/relationships/hyperlink" Target="https://www.typescriptlang.org/play/index.html" TargetMode="External"/><Relationship Id="rId7" Type="http://schemas.openxmlformats.org/officeDocument/2006/relationships/hyperlink" Target="https://www.typescriptlang.org/docs/handbook/tsconfig-json.html" TargetMode="External"/><Relationship Id="rId2" Type="http://schemas.openxmlformats.org/officeDocument/2006/relationships/hyperlink" Target="https://www.typescriptlang.org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echpert/typescript-complete-course" TargetMode="External"/><Relationship Id="rId5" Type="http://schemas.openxmlformats.org/officeDocument/2006/relationships/hyperlink" Target="https://code.visualstudio.com/download" TargetMode="External"/><Relationship Id="rId10" Type="http://schemas.openxmlformats.org/officeDocument/2006/relationships/hyperlink" Target="https://jsmanifest.com/21-vscode-shortcuts-to-code-faster-and-funner/" TargetMode="External"/><Relationship Id="rId4" Type="http://schemas.openxmlformats.org/officeDocument/2006/relationships/hyperlink" Target="https://nodejs.org/en/download/" TargetMode="External"/><Relationship Id="rId9" Type="http://schemas.openxmlformats.org/officeDocument/2006/relationships/hyperlink" Target="http://kangax.github.io/compat-table/es6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dbaeumer.vscode-eslin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rketplace.visualstudio.com/items?itemName=esbenp.prettier-vscode" TargetMode="External"/><Relationship Id="rId5" Type="http://schemas.openxmlformats.org/officeDocument/2006/relationships/hyperlink" Target="https://marketplace.visualstudio.com/items?itemName=christian-kohler.path-intellisense" TargetMode="External"/><Relationship Id="rId4" Type="http://schemas.openxmlformats.org/officeDocument/2006/relationships/hyperlink" Target="https://marketplace.visualstudio.com/items?itemName=PKief.material-icon-theme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TypeScript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By: Rudhra Koul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583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488" y="0"/>
            <a:ext cx="8596668" cy="731520"/>
          </a:xfrm>
        </p:spPr>
        <p:txBody>
          <a:bodyPr/>
          <a:lstStyle/>
          <a:p>
            <a:r>
              <a:rPr lang="en-IN" dirty="0" smtClean="0"/>
              <a:t>Required Setup </a:t>
            </a:r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88" y="742071"/>
            <a:ext cx="8596668" cy="5836334"/>
          </a:xfrm>
        </p:spPr>
        <p:txBody>
          <a:bodyPr>
            <a:normAutofit fontScale="77500" lnSpcReduction="20000"/>
          </a:bodyPr>
          <a:lstStyle/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Now Open the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package.json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file and add following line to the scripts section.</a:t>
            </a:r>
          </a:p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"</a:t>
            </a: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start": "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lite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-server“ :-This section contains the scripts that node runs when we run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npm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start command we are telling it to start our little-server on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startup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</a:p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Now we also want that all our typescript code gets compiled automatically to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js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and we don’t need to do it for every individual *.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ts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file. To do that we can also initialize the project with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typescript.Run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below command in the terminal :-</a:t>
            </a:r>
          </a:p>
          <a:p>
            <a:r>
              <a:rPr lang="en-IN" sz="1400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tsc</a:t>
            </a:r>
            <a:r>
              <a:rPr lang="en-IN" sz="14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--</a:t>
            </a:r>
            <a:r>
              <a:rPr lang="en-IN" sz="1400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init</a:t>
            </a:r>
            <a:r>
              <a:rPr lang="en-IN" sz="14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:- </a:t>
            </a:r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 command initializes our project with the help of </a:t>
            </a:r>
            <a:r>
              <a:rPr lang="en-IN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tsc</a:t>
            </a:r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(type script compiler) and saves its default settings in a file </a:t>
            </a:r>
            <a:r>
              <a:rPr lang="en-IN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tsconfig.json</a:t>
            </a:r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which will be added to our project</a:t>
            </a:r>
          </a:p>
          <a:p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Now </a:t>
            </a:r>
          </a:p>
          <a:p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 test run this project add a line console.log(‘it works’); to </a:t>
            </a:r>
            <a:r>
              <a:rPr lang="en-IN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app.ts</a:t>
            </a:r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and add </a:t>
            </a:r>
            <a:r>
              <a:rPr lang="en-IN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app.ts</a:t>
            </a:r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as a script in index.html by adding  </a:t>
            </a:r>
            <a:r>
              <a:rPr lang="en-GB" dirty="0"/>
              <a:t>&lt;script </a:t>
            </a:r>
            <a:r>
              <a:rPr lang="en-GB" dirty="0" err="1"/>
              <a:t>src</a:t>
            </a:r>
            <a:r>
              <a:rPr lang="en-GB" dirty="0"/>
              <a:t>="app.js"&gt;&lt;/script</a:t>
            </a:r>
            <a:r>
              <a:rPr lang="en-GB" dirty="0" smtClean="0"/>
              <a:t>&gt; in &lt;Head&gt; tag.</a:t>
            </a:r>
          </a:p>
          <a:p>
            <a:r>
              <a:rPr lang="en-IN" dirty="0" smtClean="0"/>
              <a:t>Open terminal and write </a:t>
            </a:r>
            <a:r>
              <a:rPr lang="en-IN" dirty="0" err="1" smtClean="0">
                <a:solidFill>
                  <a:srgbClr val="7030A0"/>
                </a:solidFill>
              </a:rPr>
              <a:t>npm</a:t>
            </a:r>
            <a:r>
              <a:rPr lang="en-IN" dirty="0" smtClean="0">
                <a:solidFill>
                  <a:srgbClr val="7030A0"/>
                </a:solidFill>
              </a:rPr>
              <a:t> start </a:t>
            </a:r>
          </a:p>
          <a:p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 will open our browser typically n localhost:3000 if it is not busy or else will search a new port and render our project in the default browser on that port.</a:t>
            </a:r>
          </a:p>
          <a:p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Now add some text to &lt;body&gt; of index.html we will see it gets updated on the browser and also we will notice our console.log on the console. We will also notice that our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app.ts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was compiled to app.js </a:t>
            </a:r>
          </a:p>
          <a:p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Still after all this we need to manually compile all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files to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js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using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tsc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FileName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 do this automatically we can use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tsc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–w command which will start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tsc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 watch mode and whenever a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file changes it will automatically compile.</a:t>
            </a:r>
          </a:p>
          <a:p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can add this command also to our start script in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package.json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But since the start script can only run one command at a time and we want to run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tsc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-w as well as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lite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server concurrently we have to install another third part tool called concurrently using command 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npm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install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oncurrently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–save-dev.</a:t>
            </a:r>
          </a:p>
          <a:p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Then we should change our start script in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package.json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to </a:t>
            </a:r>
            <a:r>
              <a:rPr lang="en-IN" dirty="0"/>
              <a:t>"start": "</a:t>
            </a:r>
            <a:r>
              <a:rPr lang="en-IN" dirty="0" err="1"/>
              <a:t>tsc</a:t>
            </a:r>
            <a:r>
              <a:rPr lang="en-IN" dirty="0"/>
              <a:t> &amp;&amp; concurrently \"</a:t>
            </a:r>
            <a:r>
              <a:rPr lang="en-IN" dirty="0" err="1"/>
              <a:t>tsc</a:t>
            </a:r>
            <a:r>
              <a:rPr lang="en-IN" dirty="0"/>
              <a:t> -w\" \"</a:t>
            </a:r>
            <a:r>
              <a:rPr lang="en-IN" dirty="0" err="1"/>
              <a:t>lite</a:t>
            </a:r>
            <a:r>
              <a:rPr lang="en-IN" dirty="0"/>
              <a:t>-server\" ",</a:t>
            </a:r>
          </a:p>
          <a:p>
            <a:endParaRPr lang="en-GB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IN" dirty="0" smtClean="0">
              <a:solidFill>
                <a:srgbClr val="7030A0"/>
              </a:solidFill>
            </a:endParaRP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95117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488" y="0"/>
            <a:ext cx="8596668" cy="731520"/>
          </a:xfrm>
        </p:spPr>
        <p:txBody>
          <a:bodyPr/>
          <a:lstStyle/>
          <a:p>
            <a:r>
              <a:rPr lang="en-IN" dirty="0" smtClean="0"/>
              <a:t>Required Setup </a:t>
            </a:r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88" y="742071"/>
            <a:ext cx="8596668" cy="5836334"/>
          </a:xfrm>
        </p:spPr>
        <p:txBody>
          <a:bodyPr>
            <a:normAutofit fontScale="92500" lnSpcReduction="20000"/>
          </a:bodyPr>
          <a:lstStyle/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Each part of this training will be divided into sections</a:t>
            </a:r>
          </a:p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Each section has a separate folder with its own index.html and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app.ts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file.</a:t>
            </a:r>
          </a:p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To tell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lite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-server to open the index.html from a proper folder as per the section being studied we need to configure it.</a:t>
            </a:r>
          </a:p>
          <a:p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Lite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-server internally works on something called as browser sync which can be configured using a file called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bs-config.json</a:t>
            </a:r>
            <a:endParaRPr lang="en-IN" sz="14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 move the index.html and </a:t>
            </a:r>
            <a:r>
              <a:rPr lang="en-GB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app.ts</a:t>
            </a:r>
            <a:r>
              <a:rPr lang="en-GB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file to a folder called Section1 and add a file in the root directory with the name </a:t>
            </a:r>
            <a:r>
              <a:rPr lang="en-GB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bs-config.json</a:t>
            </a:r>
            <a:endParaRPr lang="en-GB" sz="16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Add following content to it :</a:t>
            </a:r>
          </a:p>
          <a:p>
            <a:pPr marL="457200" lvl="1" indent="0">
              <a:buNone/>
            </a:pPr>
            <a:r>
              <a:rPr lang="en-GB" dirty="0"/>
              <a:t>{</a:t>
            </a:r>
          </a:p>
          <a:p>
            <a:pPr marL="457200" lvl="1" indent="0">
              <a:buNone/>
            </a:pPr>
            <a:r>
              <a:rPr lang="en-GB" dirty="0"/>
              <a:t>    "server": {</a:t>
            </a:r>
          </a:p>
          <a:p>
            <a:pPr marL="457200" lvl="1" indent="0">
              <a:buNone/>
            </a:pPr>
            <a:r>
              <a:rPr lang="en-GB" dirty="0"/>
              <a:t>        "</a:t>
            </a:r>
            <a:r>
              <a:rPr lang="en-GB" dirty="0" err="1"/>
              <a:t>baseDir</a:t>
            </a:r>
            <a:r>
              <a:rPr lang="en-GB" dirty="0"/>
              <a:t>": "Section1",</a:t>
            </a:r>
          </a:p>
          <a:p>
            <a:pPr marL="457200" lvl="1" indent="0">
              <a:buNone/>
            </a:pPr>
            <a:r>
              <a:rPr lang="en-GB" dirty="0"/>
              <a:t>        "index": "/index.html",</a:t>
            </a:r>
          </a:p>
          <a:p>
            <a:pPr marL="457200" lvl="1" indent="0">
              <a:buNone/>
            </a:pPr>
            <a:r>
              <a:rPr lang="en-GB" dirty="0"/>
              <a:t>        "routes": {</a:t>
            </a:r>
          </a:p>
          <a:p>
            <a:pPr marL="457200" lvl="1" indent="0">
              <a:buNone/>
            </a:pPr>
            <a:r>
              <a:rPr lang="en-GB" dirty="0"/>
              <a:t>            "/</a:t>
            </a:r>
            <a:r>
              <a:rPr lang="en-GB" dirty="0" err="1"/>
              <a:t>node_modules</a:t>
            </a:r>
            <a:r>
              <a:rPr lang="en-GB" dirty="0"/>
              <a:t>": "</a:t>
            </a:r>
            <a:r>
              <a:rPr lang="en-GB" dirty="0" err="1"/>
              <a:t>node_modules</a:t>
            </a:r>
            <a:r>
              <a:rPr lang="en-GB" dirty="0"/>
              <a:t>"</a:t>
            </a:r>
          </a:p>
          <a:p>
            <a:pPr marL="457200" lvl="1" indent="0">
              <a:buNone/>
            </a:pPr>
            <a:r>
              <a:rPr lang="en-GB" dirty="0"/>
              <a:t>        }</a:t>
            </a:r>
          </a:p>
          <a:p>
            <a:pPr marL="457200" lvl="1" indent="0">
              <a:buNone/>
            </a:pPr>
            <a:r>
              <a:rPr lang="en-GB" dirty="0"/>
              <a:t>    }</a:t>
            </a:r>
          </a:p>
          <a:p>
            <a:pPr marL="457200" lvl="1" indent="0">
              <a:buNone/>
            </a:pPr>
            <a:r>
              <a:rPr lang="en-GB" dirty="0" smtClean="0"/>
              <a:t>}</a:t>
            </a:r>
          </a:p>
          <a:p>
            <a:pPr indent="-285750"/>
            <a:r>
              <a:rPr lang="en-GB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Now whenever we move to another section just change the folder name in </a:t>
            </a:r>
            <a:r>
              <a:rPr lang="en-GB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baseDir</a:t>
            </a:r>
            <a:r>
              <a:rPr lang="en-GB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key</a:t>
            </a:r>
          </a:p>
          <a:p>
            <a:endParaRPr lang="en-GB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IN" dirty="0" smtClean="0">
              <a:solidFill>
                <a:srgbClr val="7030A0"/>
              </a:solidFill>
            </a:endParaRP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46833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3860" y="2754147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5400" b="1" smtClean="0"/>
              <a:t>Thanks!!!!!</a:t>
            </a:r>
            <a:endParaRPr lang="en-GB" sz="5400" b="1" dirty="0"/>
          </a:p>
        </p:txBody>
      </p:sp>
    </p:spTree>
    <p:extLst>
      <p:ext uri="{BB962C8B-B14F-4D97-AF65-F5344CB8AC3E}">
        <p14:creationId xmlns:p14="http://schemas.microsoft.com/office/powerpoint/2010/main" val="397768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69" y="2637781"/>
            <a:ext cx="8892928" cy="1320800"/>
          </a:xfrm>
        </p:spPr>
        <p:txBody>
          <a:bodyPr/>
          <a:lstStyle/>
          <a:p>
            <a:r>
              <a:rPr lang="en-IN" dirty="0" smtClean="0"/>
              <a:t>Section -1 -:Introduction and Initial Setup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515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64" y="66136"/>
            <a:ext cx="8596668" cy="52046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What is </a:t>
            </a:r>
            <a:r>
              <a:rPr lang="en-GB" dirty="0" err="1" smtClean="0"/>
              <a:t>TypeScript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785005"/>
            <a:ext cx="11714691" cy="5963036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439343" y="1078301"/>
            <a:ext cx="1570008" cy="131121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600" b="1" dirty="0" smtClean="0">
                <a:ln w="22225">
                  <a:solidFill>
                    <a:srgbClr val="0070C0"/>
                  </a:solidFill>
                  <a:prstDash val="solid"/>
                </a:ln>
                <a:solidFill>
                  <a:schemeClr val="bg1"/>
                </a:solidFill>
              </a:rPr>
              <a:t>TS</a:t>
            </a:r>
            <a:endParaRPr lang="en-GB" sz="6600" b="1" dirty="0">
              <a:ln w="22225">
                <a:solidFill>
                  <a:srgbClr val="0070C0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68902" y="1019534"/>
            <a:ext cx="3673744" cy="71437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 JavaScript Superset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7268902" y="2041854"/>
            <a:ext cx="3633799" cy="695325"/>
          </a:xfrm>
          <a:prstGeom prst="roundRect">
            <a:avLst/>
          </a:prstGeom>
          <a:solidFill>
            <a:srgbClr val="F470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 Language building up on </a:t>
            </a:r>
            <a:r>
              <a:rPr lang="en-GB" dirty="0" err="1" smtClean="0"/>
              <a:t>javaScript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238492" y="1333869"/>
            <a:ext cx="3445304" cy="7079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Adds new features + Advantages to </a:t>
            </a:r>
            <a:r>
              <a:rPr lang="en-GB" dirty="0" err="1" smtClean="0"/>
              <a:t>javaScript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1412111" y="2389516"/>
            <a:ext cx="3271685" cy="619902"/>
          </a:xfrm>
          <a:prstGeom prst="rect">
            <a:avLst/>
          </a:prstGeom>
          <a:solidFill>
            <a:srgbClr val="FFFF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Browsers can’t execute </a:t>
            </a:r>
            <a:r>
              <a:rPr lang="en-GB" dirty="0" err="1" smtClean="0">
                <a:solidFill>
                  <a:schemeClr val="tx1"/>
                </a:solidFill>
              </a:rPr>
              <a:t>Ts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5702069" y="2565759"/>
            <a:ext cx="1044555" cy="1867346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544274" y="4609349"/>
            <a:ext cx="1585732" cy="180302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</a:rPr>
              <a:t>JS</a:t>
            </a:r>
            <a:endParaRPr lang="en-GB" sz="96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46624" y="3009418"/>
            <a:ext cx="1749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3"/>
                </a:solidFill>
              </a:rPr>
              <a:t>Compiled to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27858" y="3378750"/>
            <a:ext cx="3669175" cy="9038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3"/>
                </a:solidFill>
              </a:rPr>
              <a:t>The features are compiled to JS workarounds. Possible errors are thrown.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08739" y="3727048"/>
            <a:ext cx="3588152" cy="8823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accent2"/>
                </a:solidFill>
              </a:rPr>
              <a:t>As the name suggests it adds types to </a:t>
            </a:r>
            <a:r>
              <a:rPr lang="en-IN" dirty="0" err="1" smtClean="0">
                <a:solidFill>
                  <a:schemeClr val="accent2"/>
                </a:solidFill>
              </a:rPr>
              <a:t>js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8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69762"/>
            <a:ext cx="8596668" cy="640466"/>
          </a:xfrm>
        </p:spPr>
        <p:txBody>
          <a:bodyPr/>
          <a:lstStyle/>
          <a:p>
            <a:r>
              <a:rPr lang="en-GB" dirty="0" smtClean="0"/>
              <a:t>Why </a:t>
            </a:r>
            <a:r>
              <a:rPr lang="en-GB" dirty="0" err="1" smtClean="0"/>
              <a:t>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568" y="755248"/>
            <a:ext cx="10932074" cy="582785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004841" y="1271291"/>
            <a:ext cx="2210764" cy="5555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JavaScript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198954" y="1921393"/>
            <a:ext cx="3838454" cy="1435260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rgbClr val="7030A0"/>
                </a:solidFill>
              </a:rPr>
              <a:t>function add(num1, num2) {</a:t>
            </a:r>
          </a:p>
          <a:p>
            <a:r>
              <a:rPr lang="pt-BR" dirty="0">
                <a:solidFill>
                  <a:srgbClr val="7030A0"/>
                </a:solidFill>
              </a:rPr>
              <a:t>  return num1 + num2;</a:t>
            </a:r>
          </a:p>
          <a:p>
            <a:r>
              <a:rPr lang="pt-BR" dirty="0" smtClean="0">
                <a:solidFill>
                  <a:srgbClr val="7030A0"/>
                </a:solidFill>
              </a:rPr>
              <a:t>}</a:t>
            </a:r>
          </a:p>
          <a:p>
            <a:r>
              <a:rPr lang="en-GB" sz="2000" b="1" dirty="0" smtClean="0">
                <a:solidFill>
                  <a:srgbClr val="7030A0"/>
                </a:solidFill>
              </a:rPr>
              <a:t>Console.log(                    </a:t>
            </a:r>
            <a:r>
              <a:rPr lang="en-GB" sz="2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2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64048" y="2777919"/>
            <a:ext cx="1351557" cy="5092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add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(‘2’,’3’)</a:t>
            </a:r>
            <a:endParaRPr lang="en-GB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683170" y="3287205"/>
            <a:ext cx="0" cy="648182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2476982" y="3935387"/>
            <a:ext cx="3206188" cy="9646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476982" y="3935387"/>
            <a:ext cx="0" cy="520861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00484" y="4456248"/>
            <a:ext cx="3599727" cy="65975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3"/>
                </a:solidFill>
              </a:rPr>
              <a:t>Unwanted Behaviour At Runtime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618299" y="4565242"/>
            <a:ext cx="1597306" cy="439838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6215605" y="4785161"/>
            <a:ext cx="3599727" cy="8497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3"/>
                </a:solidFill>
              </a:rPr>
              <a:t>Add if check to add function . Validate and Sanitize User Input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215605" y="4213179"/>
            <a:ext cx="3646025" cy="55558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Mitigation </a:t>
            </a:r>
            <a:r>
              <a:rPr lang="en-GB" dirty="0" err="1" smtClean="0">
                <a:solidFill>
                  <a:schemeClr val="tx1"/>
                </a:solidFill>
              </a:rPr>
              <a:t>Stratergies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8015468" y="5634935"/>
            <a:ext cx="410902" cy="545946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6215605" y="6220421"/>
            <a:ext cx="4872942" cy="563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Developers can still write invalid code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Left Arrow 22"/>
          <p:cNvSpPr/>
          <p:nvPr/>
        </p:nvSpPr>
        <p:spPr>
          <a:xfrm>
            <a:off x="4447575" y="6244534"/>
            <a:ext cx="1602878" cy="373291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442732" y="6088283"/>
            <a:ext cx="3857479" cy="6959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TypeScript</a:t>
            </a:r>
            <a:r>
              <a:rPr lang="en-GB" dirty="0" smtClean="0">
                <a:solidFill>
                  <a:schemeClr val="tx1"/>
                </a:solidFill>
              </a:rPr>
              <a:t> is a tool that helps developers write better code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51145" y="5627220"/>
            <a:ext cx="3857479" cy="497233"/>
          </a:xfrm>
          <a:prstGeom prst="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TypeScript</a:t>
            </a:r>
            <a:r>
              <a:rPr lang="en-GB" dirty="0" smtClean="0">
                <a:solidFill>
                  <a:schemeClr val="tx1"/>
                </a:solidFill>
              </a:rPr>
              <a:t> To the Rescue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9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2873"/>
          </a:xfrm>
        </p:spPr>
        <p:txBody>
          <a:bodyPr/>
          <a:lstStyle/>
          <a:p>
            <a:r>
              <a:rPr lang="en-IN" dirty="0" smtClean="0"/>
              <a:t>Important Links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2473"/>
            <a:ext cx="8596668" cy="4498889"/>
          </a:xfrm>
        </p:spPr>
        <p:txBody>
          <a:bodyPr>
            <a:normAutofit/>
          </a:bodyPr>
          <a:lstStyle/>
          <a:p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Typescript-Official</a:t>
            </a:r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1400" dirty="0"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Typescript-Playground </a:t>
            </a:r>
            <a:endParaRPr lang="en-GB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hlinkClick r:id="rId4"/>
              </a:rPr>
              <a:t>Nodejs-Download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hlinkClick r:id="rId5"/>
              </a:rPr>
              <a:t>Vs-Code </a:t>
            </a: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5"/>
              </a:rPr>
              <a:t>Download</a:t>
            </a:r>
            <a:endParaRPr lang="en-IN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6"/>
              </a:rPr>
              <a:t>GitHub-Repository</a:t>
            </a:r>
            <a:endParaRPr lang="en-IN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7"/>
              </a:rPr>
              <a:t>TsConfigjson-Docs</a:t>
            </a:r>
            <a:endParaRPr lang="en-IN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 err="1" smtClean="0">
                <a:latin typeface="Verdana" panose="020B0604030504040204" pitchFamily="34" charset="0"/>
                <a:ea typeface="Verdana" panose="020B0604030504040204" pitchFamily="34" charset="0"/>
                <a:hlinkClick r:id="rId8"/>
              </a:rPr>
              <a:t>TsConfig</a:t>
            </a: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8"/>
              </a:rPr>
              <a:t>-</a:t>
            </a:r>
            <a:r>
              <a:rPr lang="en-IN" dirty="0" err="1" smtClean="0">
                <a:latin typeface="Verdana" panose="020B0604030504040204" pitchFamily="34" charset="0"/>
                <a:ea typeface="Verdana" panose="020B0604030504040204" pitchFamily="34" charset="0"/>
                <a:hlinkClick r:id="rId8"/>
              </a:rPr>
              <a:t>CompilerOption</a:t>
            </a: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8"/>
              </a:rPr>
              <a:t>-docs</a:t>
            </a:r>
            <a:endParaRPr lang="en-IN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9"/>
              </a:rPr>
              <a:t>TS-ES6-Comparison</a:t>
            </a:r>
            <a:endParaRPr lang="en-IN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10"/>
              </a:rPr>
              <a:t>Vs-</a:t>
            </a:r>
            <a:r>
              <a:rPr lang="en-IN" dirty="0" err="1" smtClean="0">
                <a:latin typeface="Verdana" panose="020B0604030504040204" pitchFamily="34" charset="0"/>
                <a:ea typeface="Verdana" panose="020B0604030504040204" pitchFamily="34" charset="0"/>
                <a:hlinkClick r:id="rId10"/>
              </a:rPr>
              <a:t>Code_shortCuts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91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520"/>
          </a:xfrm>
        </p:spPr>
        <p:txBody>
          <a:bodyPr/>
          <a:lstStyle/>
          <a:p>
            <a:r>
              <a:rPr lang="en-IN" dirty="0" smtClean="0"/>
              <a:t>Required Setup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14044"/>
            <a:ext cx="8596668" cy="5270977"/>
          </a:xfrm>
        </p:spPr>
        <p:txBody>
          <a:bodyPr/>
          <a:lstStyle/>
          <a:p>
            <a:r>
              <a:rPr lang="en-IN" dirty="0"/>
              <a:t>Go to nodejs.org and download the latest version - uninstall (all) installed versions on your machine </a:t>
            </a:r>
            <a:r>
              <a:rPr lang="en-IN" dirty="0" smtClean="0"/>
              <a:t>first. Install node-</a:t>
            </a:r>
            <a:r>
              <a:rPr lang="en-IN" dirty="0" err="1" smtClean="0"/>
              <a:t>js</a:t>
            </a:r>
            <a:r>
              <a:rPr lang="en-IN" dirty="0" smtClean="0"/>
              <a:t> the setup is fairly simple. </a:t>
            </a:r>
            <a:endParaRPr lang="en-IN" dirty="0"/>
          </a:p>
          <a:p>
            <a:r>
              <a:rPr lang="en-IN" dirty="0" smtClean="0"/>
              <a:t>If you already have Node-</a:t>
            </a:r>
            <a:r>
              <a:rPr lang="en-IN" dirty="0" err="1" smtClean="0"/>
              <a:t>js</a:t>
            </a:r>
            <a:r>
              <a:rPr lang="en-IN" dirty="0" smtClean="0"/>
              <a:t> and just want to Update </a:t>
            </a:r>
            <a:r>
              <a:rPr lang="en-IN" dirty="0" err="1" smtClean="0"/>
              <a:t>npm</a:t>
            </a:r>
            <a:r>
              <a:rPr lang="en-IN" dirty="0" smtClean="0"/>
              <a:t>(node package manager):</a:t>
            </a:r>
            <a:endParaRPr lang="en-IN" dirty="0"/>
          </a:p>
          <a:p>
            <a:r>
              <a:rPr lang="en-IN" dirty="0" err="1" smtClean="0">
                <a:solidFill>
                  <a:srgbClr val="7030A0"/>
                </a:solidFill>
              </a:rPr>
              <a:t>npm</a:t>
            </a:r>
            <a:r>
              <a:rPr lang="en-IN" dirty="0" smtClean="0">
                <a:solidFill>
                  <a:srgbClr val="7030A0"/>
                </a:solidFill>
              </a:rPr>
              <a:t> </a:t>
            </a:r>
            <a:r>
              <a:rPr lang="en-IN" dirty="0">
                <a:solidFill>
                  <a:srgbClr val="7030A0"/>
                </a:solidFill>
              </a:rPr>
              <a:t>install -g </a:t>
            </a:r>
            <a:r>
              <a:rPr lang="en-IN" dirty="0" err="1" smtClean="0">
                <a:solidFill>
                  <a:srgbClr val="7030A0"/>
                </a:solidFill>
              </a:rPr>
              <a:t>npm</a:t>
            </a:r>
            <a:endParaRPr lang="en-IN" dirty="0" smtClean="0">
              <a:solidFill>
                <a:srgbClr val="7030A0"/>
              </a:solidFill>
            </a:endParaRPr>
          </a:p>
          <a:p>
            <a:r>
              <a:rPr lang="en-IN" dirty="0" smtClean="0"/>
              <a:t>Install type script:-</a:t>
            </a:r>
          </a:p>
          <a:p>
            <a:r>
              <a:rPr lang="en-IN" dirty="0" smtClean="0"/>
              <a:t>Open Node-</a:t>
            </a:r>
            <a:r>
              <a:rPr lang="en-IN" dirty="0" err="1" smtClean="0"/>
              <a:t>js</a:t>
            </a:r>
            <a:r>
              <a:rPr lang="en-IN" dirty="0" smtClean="0"/>
              <a:t> command prompt and type below command to install typescript using </a:t>
            </a:r>
            <a:r>
              <a:rPr lang="en-IN" dirty="0" err="1" smtClean="0"/>
              <a:t>npm</a:t>
            </a:r>
            <a:r>
              <a:rPr lang="en-IN" dirty="0" smtClean="0"/>
              <a:t> :</a:t>
            </a:r>
          </a:p>
          <a:p>
            <a:r>
              <a:rPr lang="en-IN" dirty="0" err="1">
                <a:solidFill>
                  <a:srgbClr val="7030A0"/>
                </a:solidFill>
              </a:rPr>
              <a:t>npm</a:t>
            </a:r>
            <a:r>
              <a:rPr lang="en-IN" dirty="0">
                <a:solidFill>
                  <a:srgbClr val="7030A0"/>
                </a:solidFill>
              </a:rPr>
              <a:t> install -g typescript</a:t>
            </a:r>
          </a:p>
          <a:p>
            <a:r>
              <a:rPr lang="en-IN" dirty="0" smtClean="0"/>
              <a:t>Create a folder named </a:t>
            </a:r>
            <a:r>
              <a:rPr lang="en-GB" dirty="0" smtClean="0"/>
              <a:t>typescript</a:t>
            </a:r>
            <a:endParaRPr lang="en-GB" dirty="0"/>
          </a:p>
          <a:p>
            <a:r>
              <a:rPr lang="en-IN" dirty="0" smtClean="0"/>
              <a:t>Create two files in this folder index.html and </a:t>
            </a:r>
            <a:r>
              <a:rPr lang="en-IN" dirty="0" err="1" smtClean="0"/>
              <a:t>ts-only.ts</a:t>
            </a:r>
            <a:r>
              <a:rPr lang="en-IN" dirty="0" smtClean="0"/>
              <a:t>.</a:t>
            </a:r>
          </a:p>
          <a:p>
            <a:r>
              <a:rPr lang="en-IN" dirty="0" smtClean="0"/>
              <a:t>Install vs code and open the folder in vs code.</a:t>
            </a:r>
          </a:p>
          <a:p>
            <a:r>
              <a:rPr lang="en-IN" dirty="0" smtClean="0"/>
              <a:t>Open  a new terminal in vs code by clicking terminal-&gt;new terminal or using the </a:t>
            </a:r>
            <a:r>
              <a:rPr lang="en-IN" dirty="0" err="1" smtClean="0"/>
              <a:t>vscode</a:t>
            </a:r>
            <a:r>
              <a:rPr lang="en-IN" dirty="0" smtClean="0"/>
              <a:t> shortcut </a:t>
            </a:r>
            <a:r>
              <a:rPr lang="en-IN" dirty="0" err="1" smtClean="0">
                <a:solidFill>
                  <a:srgbClr val="7030A0"/>
                </a:solidFill>
              </a:rPr>
              <a:t>ctrl+shift</a:t>
            </a:r>
            <a:r>
              <a:rPr lang="en-IN" dirty="0" smtClean="0">
                <a:solidFill>
                  <a:srgbClr val="7030A0"/>
                </a:solidFill>
              </a:rPr>
              <a:t>+`</a:t>
            </a:r>
          </a:p>
          <a:p>
            <a:pPr marL="0" indent="0">
              <a:buNone/>
            </a:pPr>
            <a:endParaRPr lang="en-IN" dirty="0" smtClean="0">
              <a:solidFill>
                <a:srgbClr val="7030A0"/>
              </a:solidFill>
            </a:endParaRP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75434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69762"/>
            <a:ext cx="8596668" cy="640466"/>
          </a:xfrm>
        </p:spPr>
        <p:txBody>
          <a:bodyPr/>
          <a:lstStyle/>
          <a:p>
            <a:r>
              <a:rPr lang="en-GB" dirty="0" err="1" smtClean="0"/>
              <a:t>TypeScriptOverview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004841" y="1271291"/>
            <a:ext cx="4296948" cy="82220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TypeScript</a:t>
            </a:r>
            <a:r>
              <a:rPr lang="en-GB" dirty="0" smtClean="0"/>
              <a:t> adds….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544037" y="2287939"/>
            <a:ext cx="5074710" cy="7199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Types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50453" y="2238426"/>
            <a:ext cx="5912911" cy="74601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Next-gen JavaScript Features compiled into workarounds in vanilla </a:t>
            </a:r>
            <a:r>
              <a:rPr lang="en-GB" dirty="0" err="1" smtClean="0">
                <a:solidFill>
                  <a:schemeClr val="bg1"/>
                </a:solidFill>
              </a:rPr>
              <a:t>js</a:t>
            </a:r>
            <a:r>
              <a:rPr lang="en-GB" dirty="0" smtClean="0">
                <a:solidFill>
                  <a:schemeClr val="bg1"/>
                </a:solidFill>
              </a:rPr>
              <a:t> to support older browsers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4037" y="3466409"/>
            <a:ext cx="5158932" cy="74601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Non-</a:t>
            </a:r>
            <a:r>
              <a:rPr lang="en-GB" dirty="0" err="1" smtClean="0">
                <a:solidFill>
                  <a:schemeClr val="bg1"/>
                </a:solidFill>
              </a:rPr>
              <a:t>Js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eatures</a:t>
            </a:r>
            <a:r>
              <a:rPr lang="en-GB" dirty="0" smtClean="0">
                <a:solidFill>
                  <a:schemeClr val="bg1"/>
                </a:solidFill>
              </a:rPr>
              <a:t> like interfaces and generics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072610" y="3407682"/>
            <a:ext cx="5890754" cy="74601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Meta Programming features like Decorators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44037" y="4647428"/>
            <a:ext cx="5158932" cy="74601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Rich configuration Options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9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955" y="188495"/>
            <a:ext cx="8596668" cy="73152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Vs Code Recommended Extensions (Optional)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14044"/>
            <a:ext cx="8596668" cy="5270977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EsLint</a:t>
            </a:r>
            <a:r>
              <a:rPr lang="en-US" dirty="0" smtClean="0"/>
              <a:t> – for </a:t>
            </a:r>
            <a:r>
              <a:rPr lang="en-US" dirty="0" err="1" smtClean="0"/>
              <a:t>Linting</a:t>
            </a:r>
            <a:r>
              <a:rPr lang="en-US" dirty="0" smtClean="0"/>
              <a:t> support</a:t>
            </a:r>
          </a:p>
          <a:p>
            <a:r>
              <a:rPr lang="en-US" dirty="0" smtClean="0">
                <a:hlinkClick r:id="rId4"/>
              </a:rPr>
              <a:t>Material Icon </a:t>
            </a:r>
            <a:r>
              <a:rPr lang="en-US" dirty="0" smtClean="0"/>
              <a:t>– For some great icons</a:t>
            </a:r>
          </a:p>
          <a:p>
            <a:r>
              <a:rPr lang="en-US" dirty="0" smtClean="0">
                <a:hlinkClick r:id="rId5"/>
              </a:rPr>
              <a:t>Path </a:t>
            </a:r>
            <a:r>
              <a:rPr lang="en-US" dirty="0" err="1" smtClean="0">
                <a:hlinkClick r:id="rId5"/>
              </a:rPr>
              <a:t>Intellisense</a:t>
            </a:r>
            <a:r>
              <a:rPr lang="en-US" dirty="0" smtClean="0">
                <a:hlinkClick r:id="rId5"/>
              </a:rPr>
              <a:t> </a:t>
            </a:r>
            <a:r>
              <a:rPr lang="en-US" dirty="0" smtClean="0"/>
              <a:t>-  For better </a:t>
            </a:r>
            <a:r>
              <a:rPr lang="en-US" dirty="0" err="1" smtClean="0"/>
              <a:t>intellisense</a:t>
            </a:r>
            <a:r>
              <a:rPr lang="en-US" dirty="0" smtClean="0"/>
              <a:t> with imports and stuff</a:t>
            </a:r>
          </a:p>
          <a:p>
            <a:r>
              <a:rPr lang="en-US" dirty="0" smtClean="0">
                <a:hlinkClick r:id="rId6"/>
              </a:rPr>
              <a:t>Prettier</a:t>
            </a:r>
            <a:r>
              <a:rPr lang="en-US" dirty="0" smtClean="0"/>
              <a:t> – Helps to format code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13234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520"/>
          </a:xfrm>
        </p:spPr>
        <p:txBody>
          <a:bodyPr/>
          <a:lstStyle/>
          <a:p>
            <a:r>
              <a:rPr lang="en-IN" dirty="0" smtClean="0"/>
              <a:t>Required Setup </a:t>
            </a:r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1086"/>
            <a:ext cx="8596668" cy="5117781"/>
          </a:xfrm>
        </p:spPr>
        <p:txBody>
          <a:bodyPr>
            <a:normAutofit lnSpcReduction="10000"/>
          </a:bodyPr>
          <a:lstStyle/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Now lets put this project under the control of node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js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.This step is required if we want any further dependencies that our project might require to be handled by node.</a:t>
            </a:r>
          </a:p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In the command terminal write </a:t>
            </a:r>
            <a:r>
              <a:rPr lang="en-IN" sz="1400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npm</a:t>
            </a:r>
            <a:r>
              <a:rPr lang="en-IN" sz="14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400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init</a:t>
            </a:r>
            <a:endParaRPr lang="en-IN" sz="1400" dirty="0" smtClean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It will ask you a bunch of details which you can provide or else just type enter to accept the defaults. Below is the details I provided for the sample I will use for this training.</a:t>
            </a: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 command will create a new file with the name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package.json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which will contains all details that are needed by node(dependencies, test commands, run commands etc.) and also any dependencies that your project needs will be added here.</a:t>
            </a:r>
          </a:p>
          <a:p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Now lets add a simple server that will serve our content on the web browser and will automatically re-render after re-compilation any changes that we do.</a:t>
            </a:r>
          </a:p>
          <a:p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Run </a:t>
            </a:r>
            <a:r>
              <a:rPr lang="en-IN" sz="1400" dirty="0" err="1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npm</a:t>
            </a:r>
            <a:r>
              <a:rPr lang="en-IN" sz="14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install </a:t>
            </a:r>
            <a:r>
              <a:rPr lang="en-IN" sz="1400" dirty="0" err="1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lite</a:t>
            </a:r>
            <a:r>
              <a:rPr lang="en-IN" sz="14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-server --save-dev 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-:This commands installs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lite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-server as a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devtime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dependency using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npm.It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add it as a development time dependency to our project by making an entry in the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package.json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file.We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also notice that it adds a new folder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node_modules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to our project that will have all the required dependencies.</a:t>
            </a:r>
          </a:p>
          <a:p>
            <a:endParaRPr lang="en-IN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IN" dirty="0" smtClean="0">
              <a:solidFill>
                <a:srgbClr val="7030A0"/>
              </a:solidFill>
            </a:endParaRPr>
          </a:p>
          <a:p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261" y="3052476"/>
            <a:ext cx="7486650" cy="140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4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3762</TotalTime>
  <Words>1761</Words>
  <Application>Microsoft Office PowerPoint</Application>
  <PresentationFormat>Widescreen</PresentationFormat>
  <Paragraphs>171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Times New Roman</vt:lpstr>
      <vt:lpstr>Trebuchet MS</vt:lpstr>
      <vt:lpstr>Verdana</vt:lpstr>
      <vt:lpstr>Wingdings 3</vt:lpstr>
      <vt:lpstr>Facet</vt:lpstr>
      <vt:lpstr>TypeScript</vt:lpstr>
      <vt:lpstr>Section -1 -:Introduction and Initial Setup</vt:lpstr>
      <vt:lpstr>What is TypeScript?</vt:lpstr>
      <vt:lpstr>Why Ts</vt:lpstr>
      <vt:lpstr>Important Links</vt:lpstr>
      <vt:lpstr>Required Setup</vt:lpstr>
      <vt:lpstr>TypeScriptOverview</vt:lpstr>
      <vt:lpstr>Vs Code Recommended Extensions (Optional)</vt:lpstr>
      <vt:lpstr>Required Setup cont…</vt:lpstr>
      <vt:lpstr>Required Setup cont…</vt:lpstr>
      <vt:lpstr>Required Setup cont…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Mockito</dc:title>
  <dc:creator>Rudhra Koul</dc:creator>
  <cp:lastModifiedBy>Rudhra Koul</cp:lastModifiedBy>
  <cp:revision>222</cp:revision>
  <dcterms:created xsi:type="dcterms:W3CDTF">2019-03-17T17:13:50Z</dcterms:created>
  <dcterms:modified xsi:type="dcterms:W3CDTF">2020-05-25T15:36:10Z</dcterms:modified>
</cp:coreProperties>
</file>