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8"/>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486" r:id="rId128"/>
    <p:sldId id="485" r:id="rId129"/>
    <p:sldId id="487" r:id="rId130"/>
    <p:sldId id="488" r:id="rId131"/>
    <p:sldId id="489" r:id="rId132"/>
    <p:sldId id="490" r:id="rId133"/>
    <p:sldId id="491" r:id="rId134"/>
    <p:sldId id="492" r:id="rId135"/>
    <p:sldId id="493" r:id="rId136"/>
    <p:sldId id="268" r:id="rId1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28/10/2020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28/10/2020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28/10/2020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28/10/2020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28/10/2020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s://developer.mozilla.org/en-US/docs/Web/API/HTML_Drag_and_Drop_API"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p>
          <a:p>
            <a:pPr lvl="1"/>
            <a:r>
              <a:rPr lang="en-IN" dirty="0" smtClean="0"/>
              <a:t>To do this we will 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p>
          <a:p>
            <a:pPr lvl="1"/>
            <a:r>
              <a:rPr lang="en-IN" dirty="0" smtClean="0"/>
              <a:t>To do this we will 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Class</a:t>
            </a:r>
            <a:endParaRPr lang="en-GB" sz="2800" dirty="0"/>
          </a:p>
        </p:txBody>
      </p:sp>
      <p:sp>
        <p:nvSpPr>
          <p:cNvPr id="3" name="Content Placeholder 2"/>
          <p:cNvSpPr>
            <a:spLocks noGrp="1"/>
          </p:cNvSpPr>
          <p:nvPr>
            <p:ph idx="1"/>
          </p:nvPr>
        </p:nvSpPr>
        <p:spPr>
          <a:xfrm>
            <a:off x="677334" y="932873"/>
            <a:ext cx="8596668" cy="5541818"/>
          </a:xfrm>
        </p:spPr>
        <p:txBody>
          <a:bodyPr>
            <a:normAutofit fontScale="92500" lnSpcReduction="20000"/>
          </a:bodyPr>
          <a:lstStyle/>
          <a:p>
            <a:r>
              <a:rPr lang="en-IN" dirty="0" smtClean="0"/>
              <a:t>We are following a pattern in our project whenever we instantiate a </a:t>
            </a:r>
            <a:r>
              <a:rPr lang="en-IN" dirty="0" err="1" smtClean="0"/>
              <a:t>ProjectInput</a:t>
            </a:r>
            <a:r>
              <a:rPr lang="en-IN" dirty="0" smtClean="0"/>
              <a:t> class a project input form will be displayed whenever a </a:t>
            </a:r>
            <a:r>
              <a:rPr lang="en-IN" dirty="0" err="1" smtClean="0"/>
              <a:t>ProjectList</a:t>
            </a:r>
            <a:r>
              <a:rPr lang="en-IN" dirty="0" smtClean="0"/>
              <a:t> class is instantiated a list is displayed we should also follow the same structure for </a:t>
            </a:r>
            <a:r>
              <a:rPr lang="en-IN" dirty="0" err="1" smtClean="0"/>
              <a:t>projectItem</a:t>
            </a:r>
            <a:r>
              <a:rPr lang="en-IN" dirty="0" smtClean="0"/>
              <a:t> in the list </a:t>
            </a:r>
            <a:r>
              <a:rPr lang="en-IN" dirty="0" err="1" smtClean="0"/>
              <a:t>ie</a:t>
            </a:r>
            <a:r>
              <a:rPr lang="en-IN" dirty="0" smtClean="0"/>
              <a:t> we have a class and whenever it is instantiated a list item is added to the list.</a:t>
            </a:r>
          </a:p>
          <a:p>
            <a:r>
              <a:rPr lang="en-IN" dirty="0" smtClean="0"/>
              <a:t>Step 1-Lets add a new class for </a:t>
            </a:r>
            <a:r>
              <a:rPr lang="en-IN" dirty="0" err="1" smtClean="0"/>
              <a:t>ProjectItem</a:t>
            </a:r>
            <a:endParaRPr lang="en-IN" dirty="0" smtClean="0"/>
          </a:p>
          <a:p>
            <a:pPr lvl="1"/>
            <a:r>
              <a:rPr lang="en-IN" dirty="0" smtClean="0"/>
              <a:t>Create a new class named </a:t>
            </a:r>
            <a:r>
              <a:rPr lang="en-IN" dirty="0" err="1" smtClean="0"/>
              <a:t>ProjectItem</a:t>
            </a:r>
            <a:endParaRPr lang="en-IN" dirty="0" smtClean="0"/>
          </a:p>
          <a:p>
            <a:pPr lvl="1"/>
            <a:r>
              <a:rPr lang="en-IN" dirty="0" smtClean="0"/>
              <a:t>Since </a:t>
            </a:r>
            <a:r>
              <a:rPr lang="en-IN" dirty="0" err="1" smtClean="0"/>
              <a:t>projectItem</a:t>
            </a:r>
            <a:r>
              <a:rPr lang="en-IN" dirty="0" smtClean="0"/>
              <a:t> will also render to the </a:t>
            </a:r>
            <a:r>
              <a:rPr lang="en-IN" dirty="0" err="1" smtClean="0"/>
              <a:t>ui</a:t>
            </a:r>
            <a:r>
              <a:rPr lang="en-IN" dirty="0" smtClean="0"/>
              <a:t> it will also inherit from the Component class and the generic types will be as follows the first type is for the host element </a:t>
            </a:r>
            <a:r>
              <a:rPr lang="en-IN" dirty="0" err="1" smtClean="0"/>
              <a:t>ie</a:t>
            </a:r>
            <a:r>
              <a:rPr lang="en-IN" dirty="0" smtClean="0"/>
              <a:t> where we want </a:t>
            </a:r>
            <a:r>
              <a:rPr lang="en-IN" dirty="0" err="1" smtClean="0"/>
              <a:t>ot</a:t>
            </a:r>
            <a:r>
              <a:rPr lang="en-IN" dirty="0" smtClean="0"/>
              <a:t> render something so in this case it will be </a:t>
            </a:r>
            <a:r>
              <a:rPr lang="en-IN" dirty="0" err="1" smtClean="0"/>
              <a:t>HTMLUListElement,the</a:t>
            </a:r>
            <a:r>
              <a:rPr lang="en-IN" dirty="0" smtClean="0"/>
              <a:t> second argument is the type of element being rendered which in this case will be </a:t>
            </a:r>
            <a:r>
              <a:rPr lang="en-IN" dirty="0" err="1" smtClean="0"/>
              <a:t>HTMLLiElement</a:t>
            </a:r>
            <a:endParaRPr lang="en-IN" dirty="0" smtClean="0"/>
          </a:p>
          <a:p>
            <a:pPr lvl="1"/>
            <a:r>
              <a:rPr lang="en-IN" dirty="0" smtClean="0"/>
              <a:t>We need to call the super constructor the parameters will be as </a:t>
            </a:r>
            <a:r>
              <a:rPr lang="en-IN" dirty="0" err="1" smtClean="0"/>
              <a:t>follows,the</a:t>
            </a:r>
            <a:r>
              <a:rPr lang="en-IN" dirty="0" smtClean="0"/>
              <a:t> first parameter will be the id of template which in our case is ‘single-</a:t>
            </a:r>
            <a:r>
              <a:rPr lang="en-IN" dirty="0" err="1" smtClean="0"/>
              <a:t>project‘,the</a:t>
            </a:r>
            <a:r>
              <a:rPr lang="en-IN" dirty="0" smtClean="0"/>
              <a:t> second parameter is the id of the element where data should be rendered since we have two lists this will be passed as </a:t>
            </a:r>
            <a:r>
              <a:rPr lang="en-IN" dirty="0" err="1" smtClean="0"/>
              <a:t>aparameter</a:t>
            </a:r>
            <a:r>
              <a:rPr lang="en-IN" dirty="0" smtClean="0"/>
              <a:t> to constructor of </a:t>
            </a:r>
            <a:r>
              <a:rPr lang="en-IN" dirty="0" err="1" smtClean="0"/>
              <a:t>ProjectItem</a:t>
            </a:r>
            <a:r>
              <a:rPr lang="en-IN" dirty="0" smtClean="0"/>
              <a:t> </a:t>
            </a:r>
            <a:r>
              <a:rPr lang="en-IN" dirty="0" err="1" smtClean="0"/>
              <a:t>class,the</a:t>
            </a:r>
            <a:r>
              <a:rPr lang="en-IN" dirty="0" smtClean="0"/>
              <a:t> third argument is where it should be appended in our case it is </a:t>
            </a:r>
            <a:r>
              <a:rPr lang="en-IN" dirty="0" err="1" smtClean="0"/>
              <a:t>beforeend,the</a:t>
            </a:r>
            <a:r>
              <a:rPr lang="en-IN" dirty="0" smtClean="0"/>
              <a:t> fourth parameter is the id of the newly created element which will also be passed to the constructor.</a:t>
            </a:r>
          </a:p>
          <a:p>
            <a:pPr lvl="1"/>
            <a:r>
              <a:rPr lang="en-IN" dirty="0" smtClean="0"/>
              <a:t>It is also sensible to store as a field the Project that we will create so create a field for it and take it as a constructor parameter.</a:t>
            </a:r>
          </a:p>
          <a:p>
            <a:pPr lvl="1"/>
            <a:r>
              <a:rPr lang="en-IN" dirty="0" smtClean="0"/>
              <a:t>We also need to add a configure() and </a:t>
            </a:r>
            <a:r>
              <a:rPr lang="en-IN" dirty="0" err="1" smtClean="0"/>
              <a:t>renderContent</a:t>
            </a:r>
            <a:r>
              <a:rPr lang="en-IN" dirty="0" smtClean="0"/>
              <a:t> method to satisfy the requirement of base class also call these methods from the constructor</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655716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a:t>
            </a:r>
            <a:r>
              <a:rPr lang="en-IN" sz="2800" dirty="0" smtClean="0"/>
              <a:t>Class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2-Lets modify the template and </a:t>
            </a:r>
            <a:r>
              <a:rPr lang="en-IN" dirty="0" err="1" smtClean="0"/>
              <a:t>renderContent</a:t>
            </a:r>
            <a:r>
              <a:rPr lang="en-IN" dirty="0" smtClean="0"/>
              <a:t> method</a:t>
            </a:r>
          </a:p>
          <a:p>
            <a:pPr lvl="1"/>
            <a:r>
              <a:rPr lang="en-IN" dirty="0" smtClean="0"/>
              <a:t>Our template is a bit simple lets add a h2,h3 and p tag to the li tag in the template for the title </a:t>
            </a:r>
            <a:r>
              <a:rPr lang="en-IN" dirty="0" err="1" smtClean="0"/>
              <a:t>noOfPeople</a:t>
            </a:r>
            <a:r>
              <a:rPr lang="en-IN" dirty="0" smtClean="0"/>
              <a:t> and description respectively</a:t>
            </a:r>
          </a:p>
          <a:p>
            <a:pPr lvl="1"/>
            <a:r>
              <a:rPr lang="en-IN" dirty="0" smtClean="0"/>
              <a:t>In our </a:t>
            </a:r>
            <a:r>
              <a:rPr lang="en-IN" dirty="0" err="1" smtClean="0"/>
              <a:t>renderContent</a:t>
            </a:r>
            <a:r>
              <a:rPr lang="en-IN" dirty="0" smtClean="0"/>
              <a:t> method we need to access the tags created above and render the project </a:t>
            </a:r>
            <a:r>
              <a:rPr lang="en-IN" dirty="0" err="1" smtClean="0"/>
              <a:t>details,using</a:t>
            </a:r>
            <a:r>
              <a:rPr lang="en-IN" dirty="0" smtClean="0"/>
              <a:t> the </a:t>
            </a:r>
            <a:r>
              <a:rPr lang="en-IN" dirty="0" err="1" smtClean="0"/>
              <a:t>querySelector</a:t>
            </a:r>
            <a:r>
              <a:rPr lang="en-IN" dirty="0" smtClean="0"/>
              <a:t> on </a:t>
            </a:r>
            <a:r>
              <a:rPr lang="en-IN" dirty="0" err="1" smtClean="0"/>
              <a:t>this.element</a:t>
            </a:r>
            <a:r>
              <a:rPr lang="en-IN" dirty="0" smtClean="0"/>
              <a:t> we can get access to these tags and set the </a:t>
            </a:r>
            <a:r>
              <a:rPr lang="en-IN" dirty="0" err="1" smtClean="0"/>
              <a:t>textContent</a:t>
            </a:r>
            <a:r>
              <a:rPr lang="en-IN" dirty="0" smtClean="0"/>
              <a:t> field to </a:t>
            </a:r>
            <a:r>
              <a:rPr lang="en-IN" dirty="0" err="1" smtClean="0"/>
              <a:t>title,noOfPeople</a:t>
            </a:r>
            <a:r>
              <a:rPr lang="en-IN" dirty="0" smtClean="0"/>
              <a:t> and description fetching it from </a:t>
            </a:r>
            <a:r>
              <a:rPr lang="en-IN" dirty="0" err="1" smtClean="0"/>
              <a:t>this.project</a:t>
            </a:r>
            <a:endParaRPr lang="en-IN" dirty="0" smtClean="0"/>
          </a:p>
          <a:p>
            <a:r>
              <a:rPr lang="en-IN" dirty="0" smtClean="0"/>
              <a:t>Step 3 –Lets use this class now to add list items</a:t>
            </a:r>
          </a:p>
          <a:p>
            <a:pPr lvl="1"/>
            <a:r>
              <a:rPr lang="en-IN" dirty="0" smtClean="0"/>
              <a:t>To use this we need to modify the </a:t>
            </a:r>
            <a:r>
              <a:rPr lang="en-IN" dirty="0" err="1" smtClean="0"/>
              <a:t>renderProjects</a:t>
            </a:r>
            <a:r>
              <a:rPr lang="en-IN" dirty="0" smtClean="0"/>
              <a:t> method of </a:t>
            </a:r>
            <a:r>
              <a:rPr lang="en-IN" dirty="0" err="1" smtClean="0"/>
              <a:t>ProjectList</a:t>
            </a:r>
            <a:r>
              <a:rPr lang="en-IN" dirty="0" smtClean="0"/>
              <a:t> </a:t>
            </a:r>
            <a:r>
              <a:rPr lang="en-IN" dirty="0" err="1" smtClean="0"/>
              <a:t>class.Inside</a:t>
            </a:r>
            <a:r>
              <a:rPr lang="en-IN" dirty="0" smtClean="0"/>
              <a:t> this method where we loop through the projects we need to instantiate the </a:t>
            </a:r>
            <a:r>
              <a:rPr lang="en-IN" dirty="0" err="1" smtClean="0"/>
              <a:t>ProjectItem</a:t>
            </a:r>
            <a:r>
              <a:rPr lang="en-IN" dirty="0" smtClean="0"/>
              <a:t> class instead of manually creating li</a:t>
            </a:r>
          </a:p>
          <a:p>
            <a:pPr lvl="1"/>
            <a:r>
              <a:rPr lang="en-IN" dirty="0" smtClean="0"/>
              <a:t>Now  if we notice we just get a number for </a:t>
            </a:r>
            <a:r>
              <a:rPr lang="en-IN" dirty="0" err="1" smtClean="0"/>
              <a:t>noOfPeople</a:t>
            </a:r>
            <a:r>
              <a:rPr lang="en-IN" dirty="0" smtClean="0"/>
              <a:t> lets create a getter to return proper info with text like 1person assigned or 2 persons assigned</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722409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12 </a:t>
            </a:r>
            <a:r>
              <a:rPr lang="en-IN" sz="2800" dirty="0"/>
              <a:t>- Utilizing Interfaces to Implement Drag &amp; Drop</a:t>
            </a:r>
            <a:endParaRPr lang="en-GB" sz="2800" dirty="0"/>
          </a:p>
        </p:txBody>
      </p:sp>
      <p:sp>
        <p:nvSpPr>
          <p:cNvPr id="3" name="Content Placeholder 2"/>
          <p:cNvSpPr>
            <a:spLocks noGrp="1"/>
          </p:cNvSpPr>
          <p:nvPr>
            <p:ph idx="1"/>
          </p:nvPr>
        </p:nvSpPr>
        <p:spPr>
          <a:xfrm>
            <a:off x="677334" y="932873"/>
            <a:ext cx="8596668" cy="5541818"/>
          </a:xfrm>
        </p:spPr>
        <p:txBody>
          <a:bodyPr>
            <a:normAutofit fontScale="77500" lnSpcReduction="20000"/>
          </a:bodyPr>
          <a:lstStyle/>
          <a:p>
            <a:r>
              <a:rPr lang="en-IN" dirty="0" smtClean="0"/>
              <a:t>To implement drag and drop functionality we will make use of </a:t>
            </a:r>
            <a:r>
              <a:rPr lang="en-IN" dirty="0" err="1" smtClean="0"/>
              <a:t>interfaces.We</a:t>
            </a:r>
            <a:r>
              <a:rPr lang="en-IN" dirty="0" smtClean="0"/>
              <a:t> will need to add two interfaces one for the drag functionality and another for drop </a:t>
            </a:r>
            <a:r>
              <a:rPr lang="en-IN" dirty="0" err="1" smtClean="0"/>
              <a:t>functionality.Whenever</a:t>
            </a:r>
            <a:r>
              <a:rPr lang="en-IN" dirty="0" smtClean="0"/>
              <a:t> a drag and drop happens we need to make visual change and also change the state in Project state to reflect the changes</a:t>
            </a:r>
          </a:p>
          <a:p>
            <a:r>
              <a:rPr lang="en-IN" dirty="0" smtClean="0"/>
              <a:t>Step </a:t>
            </a:r>
            <a:r>
              <a:rPr lang="en-IN" dirty="0"/>
              <a:t>1</a:t>
            </a:r>
            <a:r>
              <a:rPr lang="en-IN" dirty="0" smtClean="0"/>
              <a:t>-Lets Create the </a:t>
            </a:r>
            <a:r>
              <a:rPr lang="en-IN" dirty="0" err="1"/>
              <a:t>D</a:t>
            </a:r>
            <a:r>
              <a:rPr lang="en-IN" dirty="0" err="1" smtClean="0"/>
              <a:t>raggable</a:t>
            </a:r>
            <a:r>
              <a:rPr lang="en-IN" dirty="0" smtClean="0"/>
              <a:t> interface</a:t>
            </a:r>
          </a:p>
          <a:p>
            <a:pPr lvl="1"/>
            <a:r>
              <a:rPr lang="en-IN" dirty="0" smtClean="0"/>
              <a:t>Create an interface named </a:t>
            </a:r>
            <a:r>
              <a:rPr lang="en-IN" dirty="0" err="1" smtClean="0"/>
              <a:t>Draggable</a:t>
            </a:r>
            <a:r>
              <a:rPr lang="en-IN" dirty="0" smtClean="0"/>
              <a:t> add two event handling methods </a:t>
            </a:r>
            <a:r>
              <a:rPr lang="en-IN" dirty="0" err="1" smtClean="0"/>
              <a:t>dragStartHandler</a:t>
            </a:r>
            <a:r>
              <a:rPr lang="en-IN" dirty="0" smtClean="0"/>
              <a:t>() and </a:t>
            </a:r>
            <a:r>
              <a:rPr lang="en-IN" dirty="0" err="1" smtClean="0"/>
              <a:t>dragEndHandler</a:t>
            </a:r>
            <a:r>
              <a:rPr lang="en-IN" dirty="0" smtClean="0"/>
              <a:t>()</a:t>
            </a:r>
          </a:p>
          <a:p>
            <a:pPr lvl="1"/>
            <a:r>
              <a:rPr lang="en-IN" dirty="0" smtClean="0"/>
              <a:t>The </a:t>
            </a:r>
            <a:r>
              <a:rPr lang="en-IN" dirty="0" err="1" smtClean="0"/>
              <a:t>dragStartHandler</a:t>
            </a:r>
            <a:r>
              <a:rPr lang="en-IN" dirty="0" smtClean="0"/>
              <a:t>() method will listen to the start of a drag event and any code that needs to be written on drag start will be written here this method gets a parameter of type </a:t>
            </a:r>
            <a:r>
              <a:rPr lang="en-IN" dirty="0" err="1" smtClean="0"/>
              <a:t>DragEvent</a:t>
            </a:r>
            <a:r>
              <a:rPr lang="en-IN" dirty="0" smtClean="0"/>
              <a:t> which is a built in type in </a:t>
            </a:r>
            <a:r>
              <a:rPr lang="en-IN" dirty="0" err="1" smtClean="0"/>
              <a:t>ts.This</a:t>
            </a:r>
            <a:r>
              <a:rPr lang="en-IN" dirty="0" smtClean="0"/>
              <a:t> method returns void.</a:t>
            </a:r>
          </a:p>
          <a:p>
            <a:pPr lvl="1"/>
            <a:r>
              <a:rPr lang="en-IN" dirty="0"/>
              <a:t>The </a:t>
            </a:r>
            <a:r>
              <a:rPr lang="en-IN" dirty="0" err="1" smtClean="0"/>
              <a:t>dragEndHandler</a:t>
            </a:r>
            <a:r>
              <a:rPr lang="en-IN" dirty="0"/>
              <a:t>() method will listen to the </a:t>
            </a:r>
            <a:r>
              <a:rPr lang="en-IN" dirty="0" smtClean="0"/>
              <a:t>end </a:t>
            </a:r>
            <a:r>
              <a:rPr lang="en-IN" dirty="0"/>
              <a:t>of a drag event and any code that needs to be written on drag </a:t>
            </a:r>
            <a:r>
              <a:rPr lang="en-IN" dirty="0" smtClean="0"/>
              <a:t>end </a:t>
            </a:r>
            <a:r>
              <a:rPr lang="en-IN" dirty="0"/>
              <a:t>will be written here this method gets a parameter of type </a:t>
            </a:r>
            <a:r>
              <a:rPr lang="en-IN" dirty="0" err="1"/>
              <a:t>DragEvent</a:t>
            </a:r>
            <a:r>
              <a:rPr lang="en-IN" dirty="0"/>
              <a:t> which is a built in type in </a:t>
            </a:r>
            <a:r>
              <a:rPr lang="en-IN" dirty="0" err="1"/>
              <a:t>ts</a:t>
            </a:r>
            <a:r>
              <a:rPr lang="en-IN" dirty="0" smtClean="0"/>
              <a:t>.</a:t>
            </a:r>
            <a:r>
              <a:rPr lang="en-IN" dirty="0"/>
              <a:t> This method returns void</a:t>
            </a:r>
            <a:r>
              <a:rPr lang="en-IN" dirty="0" smtClean="0"/>
              <a:t>.</a:t>
            </a:r>
          </a:p>
          <a:p>
            <a:r>
              <a:rPr lang="en-IN" dirty="0" smtClean="0"/>
              <a:t>Step 2 –Lets create a </a:t>
            </a:r>
            <a:r>
              <a:rPr lang="en-IN" dirty="0"/>
              <a:t>and </a:t>
            </a:r>
            <a:r>
              <a:rPr lang="en-IN" dirty="0" err="1"/>
              <a:t>DragTarget</a:t>
            </a:r>
            <a:r>
              <a:rPr lang="en-IN" dirty="0"/>
              <a:t> </a:t>
            </a:r>
            <a:r>
              <a:rPr lang="en-IN" dirty="0" smtClean="0"/>
              <a:t> Interface</a:t>
            </a:r>
          </a:p>
          <a:p>
            <a:pPr lvl="1"/>
            <a:r>
              <a:rPr lang="en-IN" dirty="0"/>
              <a:t>Create an interface named </a:t>
            </a:r>
            <a:r>
              <a:rPr lang="en-IN" dirty="0" err="1"/>
              <a:t>DragTarget</a:t>
            </a:r>
            <a:r>
              <a:rPr lang="en-IN" dirty="0" smtClean="0"/>
              <a:t> </a:t>
            </a:r>
            <a:r>
              <a:rPr lang="en-IN" dirty="0"/>
              <a:t>add </a:t>
            </a:r>
            <a:r>
              <a:rPr lang="en-IN" dirty="0" smtClean="0"/>
              <a:t>three </a:t>
            </a:r>
            <a:r>
              <a:rPr lang="en-IN" dirty="0"/>
              <a:t>event handling methods </a:t>
            </a:r>
            <a:r>
              <a:rPr lang="en-IN" dirty="0" err="1" smtClean="0"/>
              <a:t>dragOverHandler</a:t>
            </a:r>
            <a:r>
              <a:rPr lang="en-IN" dirty="0"/>
              <a:t>() </a:t>
            </a:r>
            <a:r>
              <a:rPr lang="en-IN" dirty="0" smtClean="0"/>
              <a:t>,</a:t>
            </a:r>
            <a:r>
              <a:rPr lang="en-IN" dirty="0" err="1" smtClean="0"/>
              <a:t>dropHandler</a:t>
            </a:r>
            <a:r>
              <a:rPr lang="en-IN" dirty="0" smtClean="0"/>
              <a:t>() and  </a:t>
            </a:r>
            <a:r>
              <a:rPr lang="en-IN" dirty="0" err="1" smtClean="0"/>
              <a:t>dragLeaveHandler</a:t>
            </a:r>
            <a:r>
              <a:rPr lang="en-IN" dirty="0"/>
              <a:t>()</a:t>
            </a:r>
          </a:p>
          <a:p>
            <a:pPr lvl="1"/>
            <a:r>
              <a:rPr lang="en-IN" dirty="0"/>
              <a:t>The </a:t>
            </a:r>
            <a:r>
              <a:rPr lang="en-IN" dirty="0" err="1"/>
              <a:t>dragOverHandler</a:t>
            </a:r>
            <a:r>
              <a:rPr lang="en-IN" dirty="0" smtClean="0"/>
              <a:t>() </a:t>
            </a:r>
            <a:r>
              <a:rPr lang="en-IN" dirty="0"/>
              <a:t>method will </a:t>
            </a:r>
            <a:r>
              <a:rPr lang="en-IN" dirty="0" smtClean="0"/>
              <a:t>be used to signal the browser that this element is a valid drop target whenever something is being dragged over this element,</a:t>
            </a:r>
            <a:r>
              <a:rPr lang="en-IN" dirty="0"/>
              <a:t> method will be used to give some visual feedback to the user whenever it drags something over to the droppable area like change the colour to signify where to drop </a:t>
            </a:r>
            <a:r>
              <a:rPr lang="en-IN" dirty="0" smtClean="0"/>
              <a:t>so this method is used to permit the drop  this </a:t>
            </a:r>
            <a:r>
              <a:rPr lang="en-IN" dirty="0"/>
              <a:t>method gets a parameter of type </a:t>
            </a:r>
            <a:r>
              <a:rPr lang="en-IN" dirty="0" err="1"/>
              <a:t>DragEvent</a:t>
            </a:r>
            <a:r>
              <a:rPr lang="en-IN" dirty="0"/>
              <a:t> which is a built in type in </a:t>
            </a:r>
            <a:r>
              <a:rPr lang="en-IN" dirty="0" err="1"/>
              <a:t>ts.This</a:t>
            </a:r>
            <a:r>
              <a:rPr lang="en-IN" dirty="0"/>
              <a:t> method returns void.</a:t>
            </a:r>
          </a:p>
          <a:p>
            <a:pPr lvl="1"/>
            <a:r>
              <a:rPr lang="en-IN" dirty="0"/>
              <a:t>The </a:t>
            </a:r>
            <a:r>
              <a:rPr lang="en-IN" dirty="0" err="1" smtClean="0"/>
              <a:t>dropHandler</a:t>
            </a:r>
            <a:r>
              <a:rPr lang="en-IN" dirty="0" smtClean="0"/>
              <a:t>() </a:t>
            </a:r>
            <a:r>
              <a:rPr lang="en-IN" dirty="0"/>
              <a:t>method will </a:t>
            </a:r>
            <a:r>
              <a:rPr lang="en-IN" dirty="0" smtClean="0"/>
              <a:t>be used to handle the actual </a:t>
            </a:r>
            <a:r>
              <a:rPr lang="en-IN" dirty="0" err="1" smtClean="0"/>
              <a:t>drop.,so</a:t>
            </a:r>
            <a:r>
              <a:rPr lang="en-IN" dirty="0" smtClean="0"/>
              <a:t> this method is used to handle the drop.  this method gets </a:t>
            </a:r>
            <a:r>
              <a:rPr lang="en-IN" dirty="0"/>
              <a:t>a parameter of type </a:t>
            </a:r>
            <a:r>
              <a:rPr lang="en-IN" dirty="0" err="1"/>
              <a:t>DragEvent</a:t>
            </a:r>
            <a:r>
              <a:rPr lang="en-IN" dirty="0"/>
              <a:t> which is a built in type in </a:t>
            </a:r>
            <a:r>
              <a:rPr lang="en-IN" dirty="0" err="1"/>
              <a:t>ts</a:t>
            </a:r>
            <a:r>
              <a:rPr lang="en-IN" dirty="0"/>
              <a:t>. This method returns void</a:t>
            </a:r>
            <a:r>
              <a:rPr lang="en-IN" dirty="0" smtClean="0"/>
              <a:t>.</a:t>
            </a:r>
          </a:p>
          <a:p>
            <a:pPr lvl="1"/>
            <a:r>
              <a:rPr lang="en-IN" dirty="0"/>
              <a:t>The </a:t>
            </a:r>
            <a:r>
              <a:rPr lang="en-IN" dirty="0" err="1" smtClean="0"/>
              <a:t>dragLeaveHandler</a:t>
            </a:r>
            <a:r>
              <a:rPr lang="en-IN" dirty="0"/>
              <a:t>() </a:t>
            </a:r>
            <a:r>
              <a:rPr lang="en-IN" dirty="0" smtClean="0"/>
              <a:t>is used if the user cancels the drop or moves the element away to revert the visual changes done in </a:t>
            </a:r>
            <a:r>
              <a:rPr lang="en-IN" dirty="0" err="1" smtClean="0"/>
              <a:t>dragOverHandler</a:t>
            </a:r>
            <a:r>
              <a:rPr lang="en-IN" dirty="0" smtClean="0"/>
              <a:t>(). this </a:t>
            </a:r>
            <a:r>
              <a:rPr lang="en-IN" dirty="0"/>
              <a:t>method gets a parameter of type </a:t>
            </a:r>
            <a:r>
              <a:rPr lang="en-IN" dirty="0" err="1"/>
              <a:t>DragEvent</a:t>
            </a:r>
            <a:r>
              <a:rPr lang="en-IN" dirty="0"/>
              <a:t> which is a built in type in </a:t>
            </a:r>
            <a:r>
              <a:rPr lang="en-IN" dirty="0" err="1"/>
              <a:t>ts</a:t>
            </a:r>
            <a:r>
              <a:rPr lang="en-IN" dirty="0"/>
              <a:t>. This method returns void.</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6561730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12 </a:t>
            </a:r>
            <a:r>
              <a:rPr lang="en-IN" sz="2400" dirty="0"/>
              <a:t>- Utilizing Interfaces to Implement Drag &amp; </a:t>
            </a:r>
            <a:r>
              <a:rPr lang="en-IN" sz="2400" dirty="0" smtClean="0"/>
              <a:t>Drop </a:t>
            </a:r>
            <a:r>
              <a:rPr lang="en-IN" sz="2400" dirty="0" err="1" smtClean="0"/>
              <a:t>cont</a:t>
            </a:r>
            <a:r>
              <a:rPr lang="en-IN" sz="2400" dirty="0" smtClean="0"/>
              <a: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3-Lets use the </a:t>
            </a:r>
            <a:r>
              <a:rPr lang="en-IN" dirty="0" err="1"/>
              <a:t>D</a:t>
            </a:r>
            <a:r>
              <a:rPr lang="en-IN" dirty="0" err="1" smtClean="0"/>
              <a:t>raggable</a:t>
            </a:r>
            <a:r>
              <a:rPr lang="en-IN" dirty="0" smtClean="0"/>
              <a:t> interface</a:t>
            </a:r>
          </a:p>
          <a:p>
            <a:pPr lvl="1"/>
            <a:r>
              <a:rPr lang="en-IN" dirty="0" smtClean="0"/>
              <a:t>In our case the </a:t>
            </a:r>
            <a:r>
              <a:rPr lang="en-IN" dirty="0" err="1" smtClean="0"/>
              <a:t>draggable</a:t>
            </a:r>
            <a:r>
              <a:rPr lang="en-IN" dirty="0" smtClean="0"/>
              <a:t> element is the </a:t>
            </a:r>
            <a:r>
              <a:rPr lang="en-IN" dirty="0" err="1" smtClean="0"/>
              <a:t>ProjectItem</a:t>
            </a:r>
            <a:r>
              <a:rPr lang="en-IN" dirty="0" smtClean="0"/>
              <a:t> so lets modify the </a:t>
            </a:r>
            <a:r>
              <a:rPr lang="en-IN" dirty="0" err="1" smtClean="0"/>
              <a:t>ProjectItem</a:t>
            </a:r>
            <a:r>
              <a:rPr lang="en-IN" dirty="0" smtClean="0"/>
              <a:t> class to implement this interface.</a:t>
            </a:r>
          </a:p>
          <a:p>
            <a:pPr lvl="1"/>
            <a:r>
              <a:rPr lang="en-IN" dirty="0" smtClean="0"/>
              <a:t>We would now need to add the </a:t>
            </a:r>
            <a:r>
              <a:rPr lang="en-IN" dirty="0" err="1" smtClean="0"/>
              <a:t>dragStartHandler</a:t>
            </a:r>
            <a:r>
              <a:rPr lang="en-IN" dirty="0" smtClean="0"/>
              <a:t> and </a:t>
            </a:r>
            <a:r>
              <a:rPr lang="en-IN" dirty="0" err="1" smtClean="0"/>
              <a:t>DragStopHandler</a:t>
            </a:r>
            <a:r>
              <a:rPr lang="en-IN" dirty="0" smtClean="0"/>
              <a:t> methods</a:t>
            </a:r>
          </a:p>
          <a:p>
            <a:pPr lvl="1"/>
            <a:r>
              <a:rPr lang="en-IN" dirty="0" smtClean="0"/>
              <a:t>So now to actually listen for the drag start event we can modify the configure method and add an </a:t>
            </a:r>
            <a:r>
              <a:rPr lang="en-IN" dirty="0" err="1" smtClean="0"/>
              <a:t>eventListener</a:t>
            </a:r>
            <a:r>
              <a:rPr lang="en-IN" dirty="0" smtClean="0"/>
              <a:t> to our element for </a:t>
            </a:r>
            <a:r>
              <a:rPr lang="en-IN" dirty="0" err="1" smtClean="0"/>
              <a:t>dragstart</a:t>
            </a:r>
            <a:r>
              <a:rPr lang="en-IN" dirty="0" smtClean="0"/>
              <a:t> event and pass </a:t>
            </a:r>
            <a:r>
              <a:rPr lang="en-IN" dirty="0" err="1" smtClean="0"/>
              <a:t>dragStartHandler</a:t>
            </a:r>
            <a:r>
              <a:rPr lang="en-IN" dirty="0" smtClean="0"/>
              <a:t> as the </a:t>
            </a:r>
            <a:r>
              <a:rPr lang="en-IN" dirty="0" err="1" smtClean="0"/>
              <a:t>callback</a:t>
            </a:r>
            <a:r>
              <a:rPr lang="en-IN" dirty="0" smtClean="0"/>
              <a:t> method</a:t>
            </a:r>
          </a:p>
          <a:p>
            <a:pPr lvl="1"/>
            <a:r>
              <a:rPr lang="en-IN" dirty="0" smtClean="0"/>
              <a:t>We would need to fix the this binding by placing our @</a:t>
            </a:r>
            <a:r>
              <a:rPr lang="en-IN" dirty="0" err="1" smtClean="0"/>
              <a:t>autobind</a:t>
            </a:r>
            <a:r>
              <a:rPr lang="en-IN" dirty="0" smtClean="0"/>
              <a:t> annotation over the </a:t>
            </a:r>
            <a:r>
              <a:rPr lang="en-IN" dirty="0" err="1" smtClean="0"/>
              <a:t>dragStartHandler</a:t>
            </a:r>
            <a:r>
              <a:rPr lang="en-IN" dirty="0" smtClean="0"/>
              <a:t> method</a:t>
            </a:r>
          </a:p>
          <a:p>
            <a:pPr lvl="1"/>
            <a:r>
              <a:rPr lang="en-IN" dirty="0" smtClean="0"/>
              <a:t>For time being just console log the drag events received in both the methods</a:t>
            </a:r>
          </a:p>
          <a:p>
            <a:pPr lvl="1"/>
            <a:r>
              <a:rPr lang="en-IN" dirty="0" smtClean="0"/>
              <a:t>We will also need to set the </a:t>
            </a:r>
            <a:r>
              <a:rPr lang="en-IN" dirty="0" err="1" smtClean="0"/>
              <a:t>draggable</a:t>
            </a:r>
            <a:r>
              <a:rPr lang="en-IN" dirty="0" smtClean="0"/>
              <a:t> attribute to true on our li element in our html</a:t>
            </a:r>
          </a:p>
          <a:p>
            <a:pPr lvl="1"/>
            <a:r>
              <a:rPr lang="en-IN" dirty="0" smtClean="0"/>
              <a:t>We can also optionally add a background colour white to l1 in the app </a:t>
            </a:r>
            <a:r>
              <a:rPr lang="en-IN" dirty="0" err="1" smtClean="0"/>
              <a:t>css</a:t>
            </a:r>
            <a:r>
              <a:rPr lang="en-IN" dirty="0" smtClean="0"/>
              <a:t> simply so that we can see the drag better</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372232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13 </a:t>
            </a:r>
            <a:r>
              <a:rPr lang="en-IN" sz="2400" dirty="0"/>
              <a:t>- Drag Events &amp; Reflecting the Current State in the UI</a:t>
            </a:r>
            <a:endParaRPr lang="en-GB" sz="2400" dirty="0"/>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Step 1-Lets use the </a:t>
            </a:r>
            <a:r>
              <a:rPr lang="en-IN" dirty="0" err="1" smtClean="0"/>
              <a:t>DragTarget</a:t>
            </a:r>
            <a:r>
              <a:rPr lang="en-IN" dirty="0" smtClean="0"/>
              <a:t> interface</a:t>
            </a:r>
          </a:p>
          <a:p>
            <a:pPr lvl="1"/>
            <a:r>
              <a:rPr lang="en-IN" dirty="0" smtClean="0"/>
              <a:t>In our case the drag target element is the </a:t>
            </a:r>
            <a:r>
              <a:rPr lang="en-IN" dirty="0" err="1" smtClean="0"/>
              <a:t>ProjectList</a:t>
            </a:r>
            <a:r>
              <a:rPr lang="en-IN" dirty="0" smtClean="0"/>
              <a:t> so lets modify the </a:t>
            </a:r>
            <a:r>
              <a:rPr lang="en-IN" dirty="0" err="1"/>
              <a:t>ProjectList</a:t>
            </a:r>
            <a:r>
              <a:rPr lang="en-IN" dirty="0"/>
              <a:t> </a:t>
            </a:r>
            <a:r>
              <a:rPr lang="en-IN" dirty="0" smtClean="0"/>
              <a:t>class to implement this interface.</a:t>
            </a:r>
          </a:p>
          <a:p>
            <a:pPr lvl="1"/>
            <a:r>
              <a:rPr lang="en-IN" dirty="0" smtClean="0"/>
              <a:t>We would now need to add the </a:t>
            </a:r>
            <a:r>
              <a:rPr lang="en-IN" dirty="0" err="1"/>
              <a:t>dragOverHandler</a:t>
            </a:r>
            <a:r>
              <a:rPr lang="en-IN" dirty="0"/>
              <a:t>() ,</a:t>
            </a:r>
            <a:r>
              <a:rPr lang="en-IN" dirty="0" err="1"/>
              <a:t>dropHandler</a:t>
            </a:r>
            <a:r>
              <a:rPr lang="en-IN" dirty="0"/>
              <a:t>() and  </a:t>
            </a:r>
            <a:r>
              <a:rPr lang="en-IN" dirty="0" err="1"/>
              <a:t>dragLeaveHandler</a:t>
            </a:r>
            <a:r>
              <a:rPr lang="en-IN" dirty="0" smtClean="0"/>
              <a:t>() methods</a:t>
            </a:r>
          </a:p>
          <a:p>
            <a:pPr lvl="1"/>
            <a:r>
              <a:rPr lang="en-IN" dirty="0" smtClean="0"/>
              <a:t>In </a:t>
            </a:r>
            <a:r>
              <a:rPr lang="en-IN" dirty="0"/>
              <a:t>the </a:t>
            </a:r>
            <a:r>
              <a:rPr lang="en-IN" dirty="0" err="1" smtClean="0"/>
              <a:t>dragOverHandler</a:t>
            </a:r>
            <a:r>
              <a:rPr lang="en-IN" dirty="0" smtClean="0"/>
              <a:t>() we can write code to change the appearance of the list to signify it is a droppable </a:t>
            </a:r>
            <a:r>
              <a:rPr lang="en-IN" dirty="0" err="1" smtClean="0"/>
              <a:t>area.To</a:t>
            </a:r>
            <a:r>
              <a:rPr lang="en-IN" dirty="0" smtClean="0"/>
              <a:t> do that we add a </a:t>
            </a:r>
            <a:r>
              <a:rPr lang="en-IN" dirty="0" err="1" smtClean="0"/>
              <a:t>css</a:t>
            </a:r>
            <a:r>
              <a:rPr lang="en-IN" dirty="0" smtClean="0"/>
              <a:t> class droppable which is already present in our app.css file to the list whenever a dragged item is over the </a:t>
            </a:r>
            <a:r>
              <a:rPr lang="en-IN" dirty="0" err="1" smtClean="0"/>
              <a:t>list.To</a:t>
            </a:r>
            <a:r>
              <a:rPr lang="en-IN" dirty="0" smtClean="0"/>
              <a:t> do this we will fetch the </a:t>
            </a:r>
            <a:r>
              <a:rPr lang="en-IN" dirty="0" err="1" smtClean="0"/>
              <a:t>ul</a:t>
            </a:r>
            <a:r>
              <a:rPr lang="en-IN" dirty="0" smtClean="0"/>
              <a:t> from </a:t>
            </a:r>
            <a:r>
              <a:rPr lang="en-IN" dirty="0" err="1" smtClean="0"/>
              <a:t>this.element</a:t>
            </a:r>
            <a:r>
              <a:rPr lang="en-IN" dirty="0" smtClean="0"/>
              <a:t> using query selector and then use the add method of </a:t>
            </a:r>
            <a:r>
              <a:rPr lang="en-IN" dirty="0" err="1" smtClean="0"/>
              <a:t>classList</a:t>
            </a:r>
            <a:r>
              <a:rPr lang="en-IN" dirty="0" smtClean="0"/>
              <a:t> property to add the droppable </a:t>
            </a:r>
            <a:r>
              <a:rPr lang="en-IN" dirty="0" err="1" smtClean="0"/>
              <a:t>class.Since</a:t>
            </a:r>
            <a:r>
              <a:rPr lang="en-IN" dirty="0" smtClean="0"/>
              <a:t> we are using the this reference we need to add the @</a:t>
            </a:r>
            <a:r>
              <a:rPr lang="en-IN" dirty="0" err="1" smtClean="0"/>
              <a:t>autobind</a:t>
            </a:r>
            <a:r>
              <a:rPr lang="en-IN" dirty="0" smtClean="0"/>
              <a:t> directive to the method.</a:t>
            </a:r>
          </a:p>
          <a:p>
            <a:pPr lvl="1"/>
            <a:r>
              <a:rPr lang="en-IN" dirty="0" smtClean="0"/>
              <a:t>We also need to make </a:t>
            </a:r>
            <a:r>
              <a:rPr lang="en-IN" dirty="0"/>
              <a:t>sure that </a:t>
            </a:r>
            <a:r>
              <a:rPr lang="en-IN" dirty="0" err="1" smtClean="0"/>
              <a:t>dragOverHandler</a:t>
            </a:r>
            <a:r>
              <a:rPr lang="en-IN" dirty="0" smtClean="0"/>
              <a:t> is actually fired to do that inside the configure method we add a event listener to listen to  </a:t>
            </a:r>
            <a:r>
              <a:rPr lang="en-IN" dirty="0" err="1" smtClean="0"/>
              <a:t>dragover</a:t>
            </a:r>
            <a:r>
              <a:rPr lang="en-IN" dirty="0" smtClean="0"/>
              <a:t> event passing the </a:t>
            </a:r>
            <a:r>
              <a:rPr lang="en-IN" dirty="0" err="1" smtClean="0"/>
              <a:t>dragOverHandler</a:t>
            </a:r>
            <a:r>
              <a:rPr lang="en-IN" dirty="0" smtClean="0"/>
              <a:t> as </a:t>
            </a:r>
            <a:r>
              <a:rPr lang="en-IN" dirty="0" err="1" smtClean="0"/>
              <a:t>callback</a:t>
            </a:r>
            <a:r>
              <a:rPr lang="en-IN" dirty="0" smtClean="0"/>
              <a:t> method</a:t>
            </a:r>
          </a:p>
          <a:p>
            <a:pPr lvl="1"/>
            <a:r>
              <a:rPr lang="en-IN" dirty="0" smtClean="0"/>
              <a:t>Similarly we will also add listeners to listen to </a:t>
            </a:r>
            <a:r>
              <a:rPr lang="en-IN" dirty="0" err="1" smtClean="0"/>
              <a:t>dragleave</a:t>
            </a:r>
            <a:r>
              <a:rPr lang="en-IN" dirty="0" smtClean="0"/>
              <a:t> and drop event and </a:t>
            </a:r>
            <a:r>
              <a:rPr lang="en-IN" dirty="0"/>
              <a:t>pass </a:t>
            </a:r>
            <a:r>
              <a:rPr lang="en-IN" dirty="0" err="1" smtClean="0"/>
              <a:t>dragLeaveHandler</a:t>
            </a:r>
            <a:r>
              <a:rPr lang="en-IN" dirty="0" smtClean="0"/>
              <a:t> and </a:t>
            </a:r>
            <a:r>
              <a:rPr lang="en-IN" dirty="0" err="1" smtClean="0"/>
              <a:t>dropHandler</a:t>
            </a:r>
            <a:r>
              <a:rPr lang="en-IN" dirty="0" smtClean="0"/>
              <a:t> methods as </a:t>
            </a:r>
            <a:r>
              <a:rPr lang="en-IN" dirty="0" err="1" smtClean="0"/>
              <a:t>callbacks</a:t>
            </a:r>
            <a:r>
              <a:rPr lang="en-IN" dirty="0" smtClean="0"/>
              <a:t> </a:t>
            </a:r>
            <a:r>
              <a:rPr lang="en-IN" dirty="0" err="1" smtClean="0"/>
              <a:t>respectively.also</a:t>
            </a:r>
            <a:r>
              <a:rPr lang="en-IN" dirty="0" smtClean="0"/>
              <a:t> we need to add @</a:t>
            </a:r>
            <a:r>
              <a:rPr lang="en-IN" dirty="0" err="1" smtClean="0"/>
              <a:t>autobind</a:t>
            </a:r>
            <a:r>
              <a:rPr lang="en-IN" dirty="0" smtClean="0"/>
              <a:t> decorators to </a:t>
            </a:r>
            <a:r>
              <a:rPr lang="en-IN" dirty="0" err="1"/>
              <a:t>dragLeaveHandler</a:t>
            </a:r>
            <a:r>
              <a:rPr lang="en-IN" dirty="0"/>
              <a:t> and </a:t>
            </a:r>
            <a:r>
              <a:rPr lang="en-IN" dirty="0" err="1"/>
              <a:t>dropHandler</a:t>
            </a:r>
            <a:r>
              <a:rPr lang="en-IN" dirty="0"/>
              <a:t> methods </a:t>
            </a:r>
            <a:r>
              <a:rPr lang="en-IN" dirty="0" smtClean="0"/>
              <a:t>to fix the this reference.</a:t>
            </a:r>
          </a:p>
          <a:p>
            <a:pPr lvl="1"/>
            <a:r>
              <a:rPr lang="en-IN" dirty="0" smtClean="0"/>
              <a:t>We also need to revert the </a:t>
            </a:r>
            <a:r>
              <a:rPr lang="en-IN" dirty="0" err="1" smtClean="0"/>
              <a:t>ui</a:t>
            </a:r>
            <a:r>
              <a:rPr lang="en-IN" dirty="0" smtClean="0"/>
              <a:t> changes when we stop or leave the drag to do that inside </a:t>
            </a:r>
            <a:r>
              <a:rPr lang="en-IN" dirty="0"/>
              <a:t>our </a:t>
            </a:r>
            <a:r>
              <a:rPr lang="en-IN" dirty="0" err="1"/>
              <a:t>dragLeaveHandler</a:t>
            </a:r>
            <a:r>
              <a:rPr lang="en-IN" dirty="0"/>
              <a:t> </a:t>
            </a:r>
            <a:r>
              <a:rPr lang="en-IN" dirty="0" smtClean="0"/>
              <a:t> we will again </a:t>
            </a:r>
            <a:r>
              <a:rPr lang="en-IN" dirty="0"/>
              <a:t>fetch the </a:t>
            </a:r>
            <a:r>
              <a:rPr lang="en-IN" dirty="0" err="1"/>
              <a:t>ul</a:t>
            </a:r>
            <a:r>
              <a:rPr lang="en-IN" dirty="0"/>
              <a:t> from </a:t>
            </a:r>
            <a:r>
              <a:rPr lang="en-IN" dirty="0" err="1"/>
              <a:t>this.element</a:t>
            </a:r>
            <a:r>
              <a:rPr lang="en-IN" dirty="0"/>
              <a:t> using query selector and then use the </a:t>
            </a:r>
            <a:r>
              <a:rPr lang="en-IN" dirty="0" smtClean="0"/>
              <a:t>remove </a:t>
            </a:r>
            <a:r>
              <a:rPr lang="en-IN" dirty="0"/>
              <a:t>method of </a:t>
            </a:r>
            <a:r>
              <a:rPr lang="en-IN" dirty="0" err="1"/>
              <a:t>classList</a:t>
            </a:r>
            <a:r>
              <a:rPr lang="en-IN" dirty="0"/>
              <a:t> property to </a:t>
            </a:r>
            <a:r>
              <a:rPr lang="en-IN" dirty="0" smtClean="0"/>
              <a:t>remove </a:t>
            </a:r>
            <a:r>
              <a:rPr lang="en-IN" dirty="0"/>
              <a:t>the droppable class</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0634856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Area</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Visually we are able to drag and drop but technically nothing actually changes so we actually need to make changes to handle this</a:t>
            </a:r>
          </a:p>
          <a:p>
            <a:r>
              <a:rPr lang="en-IN" dirty="0" smtClean="0"/>
              <a:t>Step 1-Lets use the </a:t>
            </a:r>
            <a:r>
              <a:rPr lang="en-IN" dirty="0" err="1" smtClean="0"/>
              <a:t>dragStartHandler</a:t>
            </a:r>
            <a:r>
              <a:rPr lang="en-IN" dirty="0" smtClean="0"/>
              <a:t> to save the data that needs to be moved</a:t>
            </a:r>
          </a:p>
          <a:p>
            <a:pPr lvl="1"/>
            <a:r>
              <a:rPr lang="en-IN" dirty="0" smtClean="0"/>
              <a:t>The drag event has a </a:t>
            </a:r>
            <a:r>
              <a:rPr lang="en-IN" dirty="0" err="1" smtClean="0"/>
              <a:t>dataTransfer</a:t>
            </a:r>
            <a:r>
              <a:rPr lang="en-IN" dirty="0" smtClean="0"/>
              <a:t> field that we can use to save some data that needs to be transferred from drag start location to drop location.</a:t>
            </a:r>
          </a:p>
          <a:p>
            <a:pPr lvl="1"/>
            <a:r>
              <a:rPr lang="en-IN" dirty="0" smtClean="0"/>
              <a:t>To set the data we need to call the </a:t>
            </a:r>
            <a:r>
              <a:rPr lang="en-IN" dirty="0" err="1" smtClean="0"/>
              <a:t>setData</a:t>
            </a:r>
            <a:r>
              <a:rPr lang="en-IN" dirty="0" smtClean="0"/>
              <a:t> method on the </a:t>
            </a:r>
            <a:r>
              <a:rPr lang="en-IN" dirty="0" err="1" smtClean="0"/>
              <a:t>dataTransfer</a:t>
            </a:r>
            <a:r>
              <a:rPr lang="en-IN" dirty="0" smtClean="0"/>
              <a:t> property of drag event inside </a:t>
            </a:r>
            <a:r>
              <a:rPr lang="en-IN" dirty="0" err="1" smtClean="0"/>
              <a:t>dragStartHandler</a:t>
            </a:r>
            <a:r>
              <a:rPr lang="en-IN" dirty="0" smtClean="0"/>
              <a:t> this method takes in two arguments first is the format of data being transferred and next is the actual data but both are strings.in our format we will set text/plain and in our data we will just send the project id because we can fetch the actual project from our app state using that </a:t>
            </a:r>
            <a:r>
              <a:rPr lang="en-IN" dirty="0" err="1" smtClean="0"/>
              <a:t>id.We</a:t>
            </a:r>
            <a:r>
              <a:rPr lang="en-IN" dirty="0" smtClean="0"/>
              <a:t> also need to set another property on </a:t>
            </a:r>
            <a:r>
              <a:rPr lang="en-IN" dirty="0" err="1" smtClean="0"/>
              <a:t>dataTransfer</a:t>
            </a:r>
            <a:r>
              <a:rPr lang="en-IN" dirty="0" smtClean="0"/>
              <a:t> that is </a:t>
            </a:r>
            <a:r>
              <a:rPr lang="en-IN" dirty="0" err="1" smtClean="0"/>
              <a:t>effectAllowed</a:t>
            </a:r>
            <a:r>
              <a:rPr lang="en-IN" dirty="0" smtClean="0"/>
              <a:t> and the value will be </a:t>
            </a:r>
            <a:r>
              <a:rPr lang="en-IN" dirty="0" err="1" smtClean="0"/>
              <a:t>move.This</a:t>
            </a:r>
            <a:r>
              <a:rPr lang="en-IN" dirty="0" smtClean="0"/>
              <a:t> is used to signify to browser about what we intend to do with the data and browser changes the shape of our cursor </a:t>
            </a:r>
            <a:r>
              <a:rPr lang="en-IN" dirty="0" err="1" smtClean="0"/>
              <a:t>accordingly.other</a:t>
            </a:r>
            <a:r>
              <a:rPr lang="en-IN" dirty="0" smtClean="0"/>
              <a:t> possible options are </a:t>
            </a:r>
            <a:r>
              <a:rPr lang="en-IN" dirty="0" err="1" smtClean="0"/>
              <a:t>copy,move</a:t>
            </a:r>
            <a:r>
              <a:rPr lang="en-IN" dirty="0" smtClean="0"/>
              <a:t> etc.</a:t>
            </a:r>
          </a:p>
          <a:p>
            <a:pPr lvl="1"/>
            <a:r>
              <a:rPr lang="en-IN" dirty="0" smtClean="0"/>
              <a:t>In this app we have just one thing that can be dragged and dropped </a:t>
            </a:r>
            <a:r>
              <a:rPr lang="en-IN" dirty="0" err="1" smtClean="0"/>
              <a:t>i.e</a:t>
            </a:r>
            <a:r>
              <a:rPr lang="en-IN" dirty="0" smtClean="0"/>
              <a:t> the project item but in larger projects multiple things can be dragged and everything is not allowed to be dropped everywhere so we need to check if that particular item is allowed to be dropped at a particular drag target.to do this we </a:t>
            </a:r>
            <a:r>
              <a:rPr lang="en-IN" dirty="0" err="1" smtClean="0"/>
              <a:t>cansimply</a:t>
            </a:r>
            <a:r>
              <a:rPr lang="en-IN" dirty="0" smtClean="0"/>
              <a:t> check inside our </a:t>
            </a:r>
            <a:r>
              <a:rPr lang="en-IN" dirty="0" err="1" smtClean="0"/>
              <a:t>dragOverHandler</a:t>
            </a:r>
            <a:r>
              <a:rPr lang="en-IN" dirty="0" smtClean="0"/>
              <a:t> whether the </a:t>
            </a:r>
            <a:r>
              <a:rPr lang="en-IN" dirty="0" err="1" smtClean="0"/>
              <a:t>event.dataTransfer.types</a:t>
            </a:r>
            <a:r>
              <a:rPr lang="en-IN" dirty="0" smtClean="0"/>
              <a:t>[0] is ‘text/plain’ as we set it to text plain and only run rest of the code if the condition is </a:t>
            </a:r>
            <a:r>
              <a:rPr lang="en-IN" dirty="0" err="1" smtClean="0"/>
              <a:t>satisfied.By</a:t>
            </a:r>
            <a:r>
              <a:rPr lang="en-IN" dirty="0" smtClean="0"/>
              <a:t> default </a:t>
            </a:r>
            <a:r>
              <a:rPr lang="en-IN" dirty="0" err="1" smtClean="0"/>
              <a:t>ts</a:t>
            </a:r>
            <a:r>
              <a:rPr lang="en-IN" dirty="0" smtClean="0"/>
              <a:t>/</a:t>
            </a:r>
            <a:r>
              <a:rPr lang="en-IN" dirty="0" err="1" smtClean="0"/>
              <a:t>js</a:t>
            </a:r>
            <a:r>
              <a:rPr lang="en-IN" dirty="0" smtClean="0"/>
              <a:t> doesn’t allow a drop so we need to tell </a:t>
            </a:r>
            <a:r>
              <a:rPr lang="en-IN" dirty="0" err="1" smtClean="0"/>
              <a:t>ts</a:t>
            </a:r>
            <a:r>
              <a:rPr lang="en-IN" dirty="0" smtClean="0"/>
              <a:t>/</a:t>
            </a:r>
            <a:r>
              <a:rPr lang="en-IN" dirty="0" err="1" smtClean="0"/>
              <a:t>js</a:t>
            </a:r>
            <a:r>
              <a:rPr lang="en-IN" dirty="0" smtClean="0"/>
              <a:t> to allow it to o that in our </a:t>
            </a:r>
            <a:r>
              <a:rPr lang="en-IN" dirty="0" err="1" smtClean="0"/>
              <a:t>DragOverHandler</a:t>
            </a:r>
            <a:r>
              <a:rPr lang="en-IN" dirty="0" smtClean="0"/>
              <a:t> we need to call </a:t>
            </a:r>
            <a:r>
              <a:rPr lang="en-IN" dirty="0" err="1" smtClean="0"/>
              <a:t>event.PreventDeafult</a:t>
            </a:r>
            <a:r>
              <a:rPr lang="en-IN" dirty="0" smtClean="0"/>
              <a:t>() then only the drop event fires otherwise it wont fire when user drops</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630648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 </a:t>
            </a:r>
            <a:r>
              <a:rPr lang="en-GB" sz="2400" dirty="0"/>
              <a:t>Adding a Droppable </a:t>
            </a:r>
            <a:r>
              <a:rPr lang="en-GB" sz="2400" dirty="0" smtClean="0"/>
              <a:t>Area cont..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Now since the drop event will fire for time being lets just log the </a:t>
            </a:r>
            <a:r>
              <a:rPr lang="en-IN" dirty="0" err="1" smtClean="0"/>
              <a:t>event.dataTransfer.getData</a:t>
            </a:r>
            <a:r>
              <a:rPr lang="en-IN" dirty="0" smtClean="0"/>
              <a:t>() to console inside the </a:t>
            </a:r>
            <a:r>
              <a:rPr lang="en-IN" dirty="0" err="1" smtClean="0"/>
              <a:t>dropHandler</a:t>
            </a:r>
            <a:r>
              <a:rPr lang="en-IN" dirty="0" smtClean="0"/>
              <a:t> to print the </a:t>
            </a:r>
            <a:r>
              <a:rPr lang="en-IN" dirty="0" err="1" smtClean="0"/>
              <a:t>projectId</a:t>
            </a:r>
            <a:r>
              <a:rPr lang="en-IN" dirty="0" smtClean="0"/>
              <a:t> to </a:t>
            </a:r>
            <a:r>
              <a:rPr lang="en-IN" dirty="0" err="1" smtClean="0"/>
              <a:t>console.This</a:t>
            </a:r>
            <a:r>
              <a:rPr lang="en-IN" dirty="0" smtClean="0"/>
              <a:t> method takes in the data format </a:t>
            </a:r>
            <a:r>
              <a:rPr lang="en-IN" dirty="0" err="1" smtClean="0"/>
              <a:t>i.e</a:t>
            </a:r>
            <a:r>
              <a:rPr lang="en-IN" dirty="0" smtClean="0"/>
              <a:t> text/plain</a:t>
            </a:r>
            <a:r>
              <a:rPr lang="en-IN" dirty="0"/>
              <a:t> </a:t>
            </a:r>
            <a:r>
              <a:rPr lang="en-IN" dirty="0" smtClean="0"/>
              <a:t>in our case as a parameter.</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442210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15 </a:t>
            </a:r>
            <a:r>
              <a:rPr lang="en-IN" sz="2400" dirty="0"/>
              <a:t>- </a:t>
            </a:r>
            <a:r>
              <a:rPr lang="en-GB" sz="2400" dirty="0"/>
              <a:t>Finishing Drag &amp; Drop</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Now we just need to update state and re render the </a:t>
            </a:r>
            <a:r>
              <a:rPr lang="en-IN" dirty="0" err="1" smtClean="0"/>
              <a:t>ui</a:t>
            </a:r>
            <a:endParaRPr lang="en-IN" dirty="0" smtClean="0"/>
          </a:p>
          <a:p>
            <a:r>
              <a:rPr lang="en-IN" dirty="0" smtClean="0"/>
              <a:t>Step -1 create a method  </a:t>
            </a:r>
            <a:r>
              <a:rPr lang="en-IN" dirty="0" err="1" smtClean="0"/>
              <a:t>moveProject</a:t>
            </a:r>
            <a:r>
              <a:rPr lang="en-IN" dirty="0" smtClean="0"/>
              <a:t> in </a:t>
            </a:r>
            <a:r>
              <a:rPr lang="en-IN" dirty="0" err="1" smtClean="0"/>
              <a:t>ProjectState</a:t>
            </a:r>
            <a:r>
              <a:rPr lang="en-IN" dirty="0" smtClean="0"/>
              <a:t> Class </a:t>
            </a:r>
          </a:p>
          <a:p>
            <a:pPr lvl="1"/>
            <a:r>
              <a:rPr lang="en-IN" dirty="0" smtClean="0"/>
              <a:t>The goal of this method is to switch the project </a:t>
            </a:r>
            <a:r>
              <a:rPr lang="en-IN" dirty="0" err="1" smtClean="0"/>
              <a:t>status,we</a:t>
            </a:r>
            <a:r>
              <a:rPr lang="en-IN" dirty="0" smtClean="0"/>
              <a:t> could just flip the status but user can drag and drop to same list which we need to </a:t>
            </a:r>
            <a:r>
              <a:rPr lang="en-IN" dirty="0" err="1" smtClean="0"/>
              <a:t>handle,so</a:t>
            </a:r>
            <a:r>
              <a:rPr lang="en-IN" dirty="0" smtClean="0"/>
              <a:t> instead in move project we have to know which project to move and to which status to </a:t>
            </a:r>
            <a:r>
              <a:rPr lang="en-IN" dirty="0" err="1" smtClean="0"/>
              <a:t>set,so</a:t>
            </a:r>
            <a:r>
              <a:rPr lang="en-IN" dirty="0" smtClean="0"/>
              <a:t> these two will be passed as parameter </a:t>
            </a:r>
            <a:r>
              <a:rPr lang="en-IN" dirty="0" err="1" smtClean="0"/>
              <a:t>ie</a:t>
            </a:r>
            <a:r>
              <a:rPr lang="en-IN" dirty="0" smtClean="0"/>
              <a:t> </a:t>
            </a:r>
            <a:r>
              <a:rPr lang="en-IN" dirty="0" err="1" smtClean="0"/>
              <a:t>projectId:string</a:t>
            </a:r>
            <a:r>
              <a:rPr lang="en-IN" dirty="0" smtClean="0"/>
              <a:t> </a:t>
            </a:r>
            <a:r>
              <a:rPr lang="en-IN" dirty="0" err="1" smtClean="0"/>
              <a:t>nad</a:t>
            </a:r>
            <a:r>
              <a:rPr lang="en-IN" dirty="0" smtClean="0"/>
              <a:t> </a:t>
            </a:r>
            <a:r>
              <a:rPr lang="en-IN" dirty="0" err="1" smtClean="0"/>
              <a:t>newStatus:ProjectStatus</a:t>
            </a:r>
            <a:endParaRPr lang="en-IN" dirty="0" smtClean="0"/>
          </a:p>
          <a:p>
            <a:pPr lvl="1"/>
            <a:r>
              <a:rPr lang="en-IN" dirty="0" smtClean="0"/>
              <a:t>In this method we have to find the project with given id from the projects array and change its state to the given </a:t>
            </a:r>
            <a:r>
              <a:rPr lang="en-IN" dirty="0" err="1" smtClean="0"/>
              <a:t>state.To</a:t>
            </a:r>
            <a:r>
              <a:rPr lang="en-IN" dirty="0" smtClean="0"/>
              <a:t> find the project we will use the find method which takes in a function(predicate) as a parameter and iterates the array and returns the object for which our function returns </a:t>
            </a:r>
            <a:r>
              <a:rPr lang="en-IN" dirty="0" err="1" smtClean="0"/>
              <a:t>true.We</a:t>
            </a:r>
            <a:r>
              <a:rPr lang="en-IN" dirty="0" smtClean="0"/>
              <a:t> will pass a arrow function to compare the </a:t>
            </a:r>
            <a:r>
              <a:rPr lang="en-IN" dirty="0" err="1" smtClean="0"/>
              <a:t>projectId</a:t>
            </a:r>
            <a:r>
              <a:rPr lang="en-IN" dirty="0" smtClean="0"/>
              <a:t> with the one supplied and once we get the object change its state to the supplied state.</a:t>
            </a:r>
          </a:p>
          <a:p>
            <a:pPr lvl="1"/>
            <a:r>
              <a:rPr lang="en-IN" dirty="0" err="1" smtClean="0"/>
              <a:t>Nowe</a:t>
            </a:r>
            <a:r>
              <a:rPr lang="en-IN" dirty="0" smtClean="0"/>
              <a:t> we also need to let everyone know of the change to do this we first move the for loop to call all listeners from </a:t>
            </a:r>
            <a:r>
              <a:rPr lang="en-IN" dirty="0" err="1" smtClean="0"/>
              <a:t>addProject</a:t>
            </a:r>
            <a:r>
              <a:rPr lang="en-IN" dirty="0" smtClean="0"/>
              <a:t> method to a new  method maybe </a:t>
            </a:r>
            <a:r>
              <a:rPr lang="en-IN" dirty="0" err="1" smtClean="0"/>
              <a:t>UpdateListeners</a:t>
            </a:r>
            <a:r>
              <a:rPr lang="en-IN" dirty="0" smtClean="0"/>
              <a:t> and call this method from both </a:t>
            </a:r>
            <a:r>
              <a:rPr lang="en-IN" dirty="0" err="1" smtClean="0"/>
              <a:t>addProjects</a:t>
            </a:r>
            <a:r>
              <a:rPr lang="en-IN" dirty="0" smtClean="0"/>
              <a:t> and </a:t>
            </a:r>
            <a:r>
              <a:rPr lang="en-IN" dirty="0" err="1" smtClean="0"/>
              <a:t>moveProject</a:t>
            </a:r>
            <a:endParaRPr lang="en-IN" dirty="0" smtClean="0"/>
          </a:p>
          <a:p>
            <a:r>
              <a:rPr lang="en-IN" dirty="0" smtClean="0"/>
              <a:t>Step -2 Call </a:t>
            </a:r>
            <a:r>
              <a:rPr lang="en-IN" dirty="0" err="1" smtClean="0"/>
              <a:t>moveProject</a:t>
            </a:r>
            <a:r>
              <a:rPr lang="en-IN" dirty="0" smtClean="0"/>
              <a:t> from drop handler</a:t>
            </a:r>
          </a:p>
          <a:p>
            <a:pPr lvl="1"/>
            <a:r>
              <a:rPr lang="en-IN" dirty="0" smtClean="0"/>
              <a:t>Call the </a:t>
            </a:r>
            <a:r>
              <a:rPr lang="en-IN" dirty="0" err="1" smtClean="0"/>
              <a:t>moveProject</a:t>
            </a:r>
            <a:r>
              <a:rPr lang="en-IN" dirty="0" smtClean="0"/>
              <a:t> method from </a:t>
            </a:r>
            <a:r>
              <a:rPr lang="en-IN" dirty="0" err="1" smtClean="0"/>
              <a:t>dropHandler</a:t>
            </a:r>
            <a:r>
              <a:rPr lang="en-IN" dirty="0" smtClean="0"/>
              <a:t> and we can get the project id from the event and the state can be judged based on which list the project is dropped on</a:t>
            </a:r>
          </a:p>
          <a:p>
            <a:pPr lvl="1"/>
            <a:r>
              <a:rPr lang="en-IN" dirty="0" smtClean="0"/>
              <a:t>To judge the list to which project is dropped we can use the </a:t>
            </a:r>
            <a:r>
              <a:rPr lang="en-IN" dirty="0" err="1" smtClean="0"/>
              <a:t>this.type</a:t>
            </a:r>
            <a:r>
              <a:rPr lang="en-IN" dirty="0" smtClean="0"/>
              <a:t> property and translate it to our </a:t>
            </a:r>
            <a:r>
              <a:rPr lang="en-IN" dirty="0" err="1" smtClean="0"/>
              <a:t>enum</a:t>
            </a:r>
            <a:r>
              <a:rPr lang="en-IN" dirty="0" smtClean="0"/>
              <a:t> values</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352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0"/>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367247"/>
            <a:ext cx="8596668" cy="4674116"/>
          </a:xfrm>
        </p:spPr>
        <p:txBody>
          <a:bodyPr/>
          <a:lstStyle/>
          <a:p>
            <a:r>
              <a:rPr lang="en-IN" dirty="0" smtClean="0">
                <a:hlinkClick r:id="rId2"/>
              </a:rPr>
              <a:t>More on drag and drop</a:t>
            </a:r>
            <a:endParaRPr lang="en-GB" dirty="0"/>
          </a:p>
        </p:txBody>
      </p:sp>
    </p:spTree>
    <p:extLst>
      <p:ext uri="{BB962C8B-B14F-4D97-AF65-F5344CB8AC3E}">
        <p14:creationId xmlns:p14="http://schemas.microsoft.com/office/powerpoint/2010/main" val="8106712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smtClean="0"/>
              <a:t>Section -10 </a:t>
            </a:r>
            <a:r>
              <a:rPr lang="en-IN" dirty="0" smtClean="0"/>
              <a:t>-:</a:t>
            </a:r>
            <a:r>
              <a:rPr lang="en-GB" b="1" dirty="0"/>
              <a:t>Modules &amp; Namespaces</a:t>
            </a:r>
            <a:endParaRPr lang="en-GB" dirty="0"/>
          </a:p>
        </p:txBody>
      </p:sp>
    </p:spTree>
    <p:extLst>
      <p:ext uri="{BB962C8B-B14F-4D97-AF65-F5344CB8AC3E}">
        <p14:creationId xmlns:p14="http://schemas.microsoft.com/office/powerpoint/2010/main" val="29681848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Splitting code into Multiple files </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r>
              <a:rPr lang="en-GB" dirty="0" smtClean="0"/>
              <a:t>We have three options to split our code into multiple files:-</a:t>
            </a:r>
          </a:p>
          <a:p>
            <a:pPr lvl="1"/>
            <a:r>
              <a:rPr lang="en-GB" dirty="0" smtClean="0"/>
              <a:t>Simply write multiple </a:t>
            </a:r>
            <a:r>
              <a:rPr lang="en-GB" dirty="0" err="1" smtClean="0"/>
              <a:t>ts</a:t>
            </a:r>
            <a:r>
              <a:rPr lang="en-GB" dirty="0" smtClean="0"/>
              <a:t> file .Ts will compile them in to multiple </a:t>
            </a:r>
            <a:r>
              <a:rPr lang="en-GB" dirty="0" err="1" smtClean="0"/>
              <a:t>js</a:t>
            </a:r>
            <a:r>
              <a:rPr lang="en-GB" dirty="0" smtClean="0"/>
              <a:t> files and we can manually import them into our html </a:t>
            </a:r>
            <a:r>
              <a:rPr lang="en-GB" dirty="0" err="1" smtClean="0"/>
              <a:t>files.For</a:t>
            </a:r>
            <a:r>
              <a:rPr lang="en-GB" dirty="0" smtClean="0"/>
              <a:t> very small projects this might work but for large projects this becomes cumbersome and error prone as we need to manually manage all </a:t>
            </a:r>
            <a:r>
              <a:rPr lang="en-GB" dirty="0" err="1" smtClean="0"/>
              <a:t>imports.Also</a:t>
            </a:r>
            <a:r>
              <a:rPr lang="en-GB" dirty="0" smtClean="0"/>
              <a:t> we might end up loosing types support if a type is defined in file a used in file B and file B has no information about its type and so on.so this is not a great option.</a:t>
            </a:r>
          </a:p>
          <a:p>
            <a:pPr lvl="1"/>
            <a:r>
              <a:rPr lang="en-GB" dirty="0" smtClean="0"/>
              <a:t>Use namespaces :In this approach we add files under namespaces and  import these namespaces in other files where we want to use code from that </a:t>
            </a:r>
            <a:r>
              <a:rPr lang="en-GB" dirty="0" err="1" smtClean="0"/>
              <a:t>file.Per</a:t>
            </a:r>
            <a:r>
              <a:rPr lang="en-GB" dirty="0" smtClean="0"/>
              <a:t> file or bundled compilation is possible so we have less imports to manage </a:t>
            </a:r>
            <a:r>
              <a:rPr lang="en-GB" dirty="0" err="1" smtClean="0"/>
              <a:t>i.e</a:t>
            </a:r>
            <a:r>
              <a:rPr lang="en-GB" dirty="0" smtClean="0"/>
              <a:t> we write code in multiple files but </a:t>
            </a:r>
            <a:r>
              <a:rPr lang="en-GB" dirty="0" err="1" smtClean="0"/>
              <a:t>ts</a:t>
            </a:r>
            <a:r>
              <a:rPr lang="en-GB" dirty="0" smtClean="0"/>
              <a:t> bundles them together so we have less imports to manage.</a:t>
            </a:r>
          </a:p>
          <a:p>
            <a:pPr lvl="1"/>
            <a:r>
              <a:rPr lang="en-GB" dirty="0" smtClean="0"/>
              <a:t>Use Modules(ES6 imports/Exports).Actually ES6 handles this problem in an efficient modern way also called as modules.ES6 out of the box supports import and export statements which allows you to specify which file depends on which </a:t>
            </a:r>
            <a:r>
              <a:rPr lang="en-GB" dirty="0" err="1" smtClean="0"/>
              <a:t>file.Browser</a:t>
            </a:r>
            <a:r>
              <a:rPr lang="en-GB" dirty="0" smtClean="0"/>
              <a:t> understands and downloads the appropriate files when one depends upon </a:t>
            </a:r>
            <a:r>
              <a:rPr lang="en-GB" dirty="0" err="1" smtClean="0"/>
              <a:t>another.We</a:t>
            </a:r>
            <a:r>
              <a:rPr lang="en-GB" dirty="0" smtClean="0"/>
              <a:t> use the ES6 import/export syntax which is supported by </a:t>
            </a:r>
            <a:r>
              <a:rPr lang="en-GB" dirty="0" err="1" smtClean="0"/>
              <a:t>TS.Per</a:t>
            </a:r>
            <a:r>
              <a:rPr lang="en-GB" dirty="0" smtClean="0"/>
              <a:t> file compilation and single script import</a:t>
            </a:r>
          </a:p>
          <a:p>
            <a:pPr lvl="1"/>
            <a:r>
              <a:rPr lang="en-GB" dirty="0" smtClean="0"/>
              <a:t>With above concepts we will work with multiple files and still don’t need to manage much imports in html but it has a downside since it increases the http request to download files whenever they are required or if one file depends on another and so </a:t>
            </a:r>
            <a:r>
              <a:rPr lang="en-GB" dirty="0" err="1" smtClean="0"/>
              <a:t>on.To</a:t>
            </a:r>
            <a:r>
              <a:rPr lang="en-GB" dirty="0" smtClean="0"/>
              <a:t> solve this we can bundle multiple files together and still have a single import in html but we need third party tools like </a:t>
            </a:r>
            <a:r>
              <a:rPr lang="en-GB" dirty="0" err="1" smtClean="0"/>
              <a:t>webpack</a:t>
            </a:r>
            <a:r>
              <a:rPr lang="en-GB" dirty="0" smtClean="0"/>
              <a:t> for the same.</a:t>
            </a:r>
          </a:p>
          <a:p>
            <a:pPr lvl="1"/>
            <a:endParaRPr lang="en-GB" dirty="0" smtClean="0"/>
          </a:p>
          <a:p>
            <a:pPr lvl="1"/>
            <a:endParaRPr lang="en-GB" dirty="0"/>
          </a:p>
        </p:txBody>
      </p:sp>
    </p:spTree>
    <p:extLst>
      <p:ext uri="{BB962C8B-B14F-4D97-AF65-F5344CB8AC3E}">
        <p14:creationId xmlns:p14="http://schemas.microsoft.com/office/powerpoint/2010/main" val="25779052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a:t>
            </a:r>
            <a:endParaRPr lang="en-GB" dirty="0"/>
          </a:p>
        </p:txBody>
      </p:sp>
      <p:sp>
        <p:nvSpPr>
          <p:cNvPr id="3" name="Content Placeholder 2"/>
          <p:cNvSpPr>
            <a:spLocks noGrp="1"/>
          </p:cNvSpPr>
          <p:nvPr>
            <p:ph idx="1"/>
          </p:nvPr>
        </p:nvSpPr>
        <p:spPr>
          <a:xfrm>
            <a:off x="616374" y="801189"/>
            <a:ext cx="8596668" cy="5695405"/>
          </a:xfrm>
        </p:spPr>
        <p:txBody>
          <a:bodyPr>
            <a:normAutofit fontScale="92500"/>
          </a:bodyPr>
          <a:lstStyle/>
          <a:p>
            <a:pPr lvl="1"/>
            <a:r>
              <a:rPr lang="en-IN" dirty="0" smtClean="0"/>
              <a:t>Lets move dragging related interfaces to a separate file/namespace</a:t>
            </a:r>
          </a:p>
          <a:p>
            <a:pPr lvl="1"/>
            <a:r>
              <a:rPr lang="en-IN" dirty="0" smtClean="0"/>
              <a:t>Create a new file drag-drop-</a:t>
            </a:r>
            <a:r>
              <a:rPr lang="en-IN" dirty="0" err="1" smtClean="0"/>
              <a:t>interfaces.ts</a:t>
            </a:r>
            <a:endParaRPr lang="en-IN" dirty="0" smtClean="0"/>
          </a:p>
          <a:p>
            <a:pPr lvl="1"/>
            <a:r>
              <a:rPr lang="en-IN" dirty="0" smtClean="0"/>
              <a:t>Create a new namespace inside this file the syntax is namespace &lt;Name for the namespace&gt;{ elements of namespace }.Lets name our namespace App.</a:t>
            </a:r>
          </a:p>
          <a:p>
            <a:pPr lvl="1"/>
            <a:r>
              <a:rPr lang="en-IN" dirty="0" smtClean="0"/>
              <a:t>The elements of namespaces can be anything </a:t>
            </a:r>
            <a:r>
              <a:rPr lang="en-IN" dirty="0" err="1" smtClean="0"/>
              <a:t>interfaces,classes</a:t>
            </a:r>
            <a:r>
              <a:rPr lang="en-IN" dirty="0" smtClean="0"/>
              <a:t> ,constants </a:t>
            </a:r>
            <a:r>
              <a:rPr lang="en-IN" dirty="0" err="1" smtClean="0"/>
              <a:t>etc.Since</a:t>
            </a:r>
            <a:r>
              <a:rPr lang="en-IN" dirty="0" smtClean="0"/>
              <a:t> this is a </a:t>
            </a:r>
            <a:r>
              <a:rPr lang="en-IN" dirty="0" err="1" smtClean="0"/>
              <a:t>ts</a:t>
            </a:r>
            <a:r>
              <a:rPr lang="en-IN" dirty="0" smtClean="0"/>
              <a:t> feature and not a </a:t>
            </a:r>
            <a:r>
              <a:rPr lang="en-IN" dirty="0" err="1" smtClean="0"/>
              <a:t>js</a:t>
            </a:r>
            <a:r>
              <a:rPr lang="en-IN" dirty="0" smtClean="0"/>
              <a:t> feature </a:t>
            </a:r>
            <a:r>
              <a:rPr lang="en-IN" dirty="0" err="1" smtClean="0"/>
              <a:t>js</a:t>
            </a:r>
            <a:r>
              <a:rPr lang="en-IN" dirty="0" smtClean="0"/>
              <a:t> will finally convert it into a class.</a:t>
            </a:r>
          </a:p>
          <a:p>
            <a:pPr lvl="1"/>
            <a:r>
              <a:rPr lang="en-IN" dirty="0" smtClean="0"/>
              <a:t>Move the </a:t>
            </a:r>
            <a:r>
              <a:rPr lang="en-IN" dirty="0" err="1" smtClean="0"/>
              <a:t>Draggable</a:t>
            </a:r>
            <a:r>
              <a:rPr lang="en-IN" dirty="0" smtClean="0"/>
              <a:t> and </a:t>
            </a:r>
            <a:r>
              <a:rPr lang="en-IN" dirty="0" err="1" smtClean="0"/>
              <a:t>DragTarget</a:t>
            </a:r>
            <a:r>
              <a:rPr lang="en-IN" dirty="0" smtClean="0"/>
              <a:t> interface to the body of this namespace</a:t>
            </a:r>
          </a:p>
          <a:p>
            <a:pPr lvl="1"/>
            <a:r>
              <a:rPr lang="en-IN" dirty="0" smtClean="0"/>
              <a:t>To export an element from a namespace </a:t>
            </a:r>
            <a:r>
              <a:rPr lang="en-IN" dirty="0" err="1" smtClean="0"/>
              <a:t>ie</a:t>
            </a:r>
            <a:r>
              <a:rPr lang="en-IN" dirty="0" smtClean="0"/>
              <a:t> to make it available wherever this namespace is imported add the export keyword </a:t>
            </a:r>
            <a:r>
              <a:rPr lang="en-IN" dirty="0" err="1" smtClean="0"/>
              <a:t>befor</a:t>
            </a:r>
            <a:r>
              <a:rPr lang="en-IN" dirty="0" smtClean="0"/>
              <a:t> all the elements that you want to export so in our case we will add an export keyword </a:t>
            </a:r>
            <a:r>
              <a:rPr lang="en-IN" dirty="0" err="1" smtClean="0"/>
              <a:t>befor</a:t>
            </a:r>
            <a:r>
              <a:rPr lang="en-IN" dirty="0" smtClean="0"/>
              <a:t> the </a:t>
            </a:r>
            <a:r>
              <a:rPr lang="en-IN" dirty="0" err="1" smtClean="0"/>
              <a:t>draggable</a:t>
            </a:r>
            <a:r>
              <a:rPr lang="en-IN" dirty="0" smtClean="0"/>
              <a:t> and </a:t>
            </a:r>
            <a:r>
              <a:rPr lang="en-IN" dirty="0" err="1" smtClean="0"/>
              <a:t>DragTarget</a:t>
            </a:r>
            <a:r>
              <a:rPr lang="en-IN" dirty="0" smtClean="0"/>
              <a:t> Interface.</a:t>
            </a:r>
            <a:endParaRPr lang="en-GB" dirty="0" smtClean="0"/>
          </a:p>
          <a:p>
            <a:pPr lvl="1"/>
            <a:r>
              <a:rPr lang="en-IN" dirty="0" smtClean="0"/>
              <a:t>Importing a namespace :To import a namespace we have a special syntax in </a:t>
            </a:r>
            <a:r>
              <a:rPr lang="en-IN" dirty="0" err="1" smtClean="0"/>
              <a:t>ts.The</a:t>
            </a:r>
            <a:r>
              <a:rPr lang="en-IN" dirty="0" smtClean="0"/>
              <a:t> syntax is  /// &lt;reference Path =“file name to import</a:t>
            </a:r>
            <a:r>
              <a:rPr lang="en-IN" dirty="0" smtClean="0"/>
              <a:t>” /&gt;.</a:t>
            </a:r>
            <a:r>
              <a:rPr lang="en-IN" dirty="0" smtClean="0"/>
              <a:t>So in our case it will be           /// &lt;reference path =“drag-drop-</a:t>
            </a:r>
            <a:r>
              <a:rPr lang="en-IN" dirty="0" err="1" smtClean="0"/>
              <a:t>interfaces.ts</a:t>
            </a:r>
            <a:r>
              <a:rPr lang="en-IN" dirty="0" smtClean="0"/>
              <a:t>“ /&gt; </a:t>
            </a:r>
            <a:r>
              <a:rPr lang="en-IN" dirty="0" smtClean="0"/>
              <a:t>.There should be three /// before this code so that it is not treated as a normal comment by </a:t>
            </a:r>
            <a:r>
              <a:rPr lang="en-IN" dirty="0" err="1" smtClean="0"/>
              <a:t>ts</a:t>
            </a:r>
            <a:r>
              <a:rPr lang="en-IN" dirty="0" smtClean="0"/>
              <a:t>.</a:t>
            </a:r>
          </a:p>
          <a:p>
            <a:pPr lvl="1"/>
            <a:r>
              <a:rPr lang="en-IN" dirty="0" smtClean="0"/>
              <a:t>Now to use the Interfaces we need to create a namespace will same name </a:t>
            </a:r>
            <a:r>
              <a:rPr lang="en-IN" dirty="0" err="1" smtClean="0"/>
              <a:t>ie</a:t>
            </a:r>
            <a:r>
              <a:rPr lang="en-IN" dirty="0" smtClean="0"/>
              <a:t> APP in our case and add all our code to body of this namespace.</a:t>
            </a:r>
          </a:p>
          <a:p>
            <a:pPr lvl="1"/>
            <a:r>
              <a:rPr lang="en-IN" dirty="0" smtClean="0"/>
              <a:t>Now if we check our </a:t>
            </a:r>
            <a:r>
              <a:rPr lang="en-IN" dirty="0" err="1" smtClean="0"/>
              <a:t>dist</a:t>
            </a:r>
            <a:r>
              <a:rPr lang="en-IN" dirty="0" smtClean="0"/>
              <a:t> folder we will notice we have two </a:t>
            </a:r>
            <a:r>
              <a:rPr lang="en-IN" dirty="0" err="1" smtClean="0"/>
              <a:t>js</a:t>
            </a:r>
            <a:r>
              <a:rPr lang="en-IN" dirty="0" smtClean="0"/>
              <a:t> files app.js and drag-derop-interfaces.js but the second file is empty this is because interfaces don’t exist in </a:t>
            </a:r>
            <a:r>
              <a:rPr lang="en-IN" dirty="0" err="1" smtClean="0"/>
              <a:t>js</a:t>
            </a:r>
            <a:r>
              <a:rPr lang="en-IN" dirty="0" smtClean="0"/>
              <a:t> world and are not compiled to </a:t>
            </a:r>
            <a:r>
              <a:rPr lang="en-IN" dirty="0" err="1" smtClean="0"/>
              <a:t>js</a:t>
            </a:r>
            <a:r>
              <a:rPr lang="en-IN" dirty="0" smtClean="0"/>
              <a:t>.</a:t>
            </a:r>
          </a:p>
          <a:p>
            <a:pPr lvl="1"/>
            <a:endParaRPr lang="en-GB" dirty="0"/>
          </a:p>
        </p:txBody>
      </p:sp>
    </p:spTree>
    <p:extLst>
      <p:ext uri="{BB962C8B-B14F-4D97-AF65-F5344CB8AC3E}">
        <p14:creationId xmlns:p14="http://schemas.microsoft.com/office/powerpoint/2010/main" val="16330627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374" y="209005"/>
            <a:ext cx="8596668" cy="661851"/>
          </a:xfrm>
        </p:spPr>
        <p:txBody>
          <a:bodyPr/>
          <a:lstStyle/>
          <a:p>
            <a:r>
              <a:rPr lang="en-GB" dirty="0" smtClean="0"/>
              <a:t>Working with Namespaces </a:t>
            </a:r>
            <a:r>
              <a:rPr lang="en-GB" dirty="0" err="1" smtClean="0"/>
              <a:t>cont</a:t>
            </a:r>
            <a:r>
              <a:rPr lang="en-GB" dirty="0" smtClean="0"/>
              <a:t>…</a:t>
            </a:r>
            <a:endParaRPr lang="en-GB" dirty="0"/>
          </a:p>
        </p:txBody>
      </p:sp>
      <p:sp>
        <p:nvSpPr>
          <p:cNvPr id="3" name="Content Placeholder 2"/>
          <p:cNvSpPr>
            <a:spLocks noGrp="1"/>
          </p:cNvSpPr>
          <p:nvPr>
            <p:ph idx="1"/>
          </p:nvPr>
        </p:nvSpPr>
        <p:spPr>
          <a:xfrm>
            <a:off x="616374" y="801189"/>
            <a:ext cx="8596668" cy="5695405"/>
          </a:xfrm>
        </p:spPr>
        <p:txBody>
          <a:bodyPr>
            <a:normAutofit lnSpcReduction="10000"/>
          </a:bodyPr>
          <a:lstStyle/>
          <a:p>
            <a:pPr lvl="1"/>
            <a:r>
              <a:rPr lang="en-IN" dirty="0" smtClean="0"/>
              <a:t>Lets now create a new file and move some code that is actually compiled to something in </a:t>
            </a:r>
            <a:r>
              <a:rPr lang="en-IN" dirty="0" err="1" smtClean="0"/>
              <a:t>js</a:t>
            </a:r>
            <a:r>
              <a:rPr lang="en-IN" dirty="0" smtClean="0"/>
              <a:t>.</a:t>
            </a:r>
          </a:p>
          <a:p>
            <a:pPr lvl="1"/>
            <a:r>
              <a:rPr lang="en-IN" dirty="0" smtClean="0"/>
              <a:t>Lets move the project status </a:t>
            </a:r>
            <a:r>
              <a:rPr lang="en-IN" dirty="0" err="1" smtClean="0"/>
              <a:t>enum</a:t>
            </a:r>
            <a:r>
              <a:rPr lang="en-IN" dirty="0" smtClean="0"/>
              <a:t> and Project class to a file project-</a:t>
            </a:r>
            <a:r>
              <a:rPr lang="en-IN" dirty="0" err="1" smtClean="0"/>
              <a:t>model.ts</a:t>
            </a:r>
            <a:r>
              <a:rPr lang="en-IN" dirty="0" smtClean="0"/>
              <a:t> and add it to same App Namespace</a:t>
            </a:r>
          </a:p>
          <a:p>
            <a:pPr lvl="1"/>
            <a:r>
              <a:rPr lang="en-IN" dirty="0" smtClean="0"/>
              <a:t>Export both the class and </a:t>
            </a:r>
            <a:r>
              <a:rPr lang="en-IN" dirty="0" err="1" smtClean="0"/>
              <a:t>enum</a:t>
            </a:r>
            <a:r>
              <a:rPr lang="en-IN" dirty="0" smtClean="0"/>
              <a:t> using export keyword</a:t>
            </a:r>
          </a:p>
          <a:p>
            <a:pPr lvl="1"/>
            <a:r>
              <a:rPr lang="en-IN" dirty="0" smtClean="0"/>
              <a:t>Import this file in our </a:t>
            </a:r>
            <a:r>
              <a:rPr lang="en-IN" dirty="0" err="1" smtClean="0"/>
              <a:t>app.ts</a:t>
            </a:r>
            <a:r>
              <a:rPr lang="en-IN" dirty="0" smtClean="0"/>
              <a:t> using syntax                                                           /// </a:t>
            </a:r>
            <a:r>
              <a:rPr lang="en-IN" dirty="0"/>
              <a:t>&lt;</a:t>
            </a:r>
            <a:r>
              <a:rPr lang="en-IN" dirty="0" smtClean="0"/>
              <a:t>reference </a:t>
            </a:r>
            <a:r>
              <a:rPr lang="en-IN" dirty="0"/>
              <a:t>path </a:t>
            </a:r>
            <a:r>
              <a:rPr lang="en-IN" dirty="0" smtClean="0"/>
              <a:t>=“project-</a:t>
            </a:r>
            <a:r>
              <a:rPr lang="en-IN" dirty="0" err="1" smtClean="0"/>
              <a:t>model.ts</a:t>
            </a:r>
            <a:r>
              <a:rPr lang="en-IN" dirty="0" smtClean="0"/>
              <a:t>“ /&gt;</a:t>
            </a:r>
            <a:endParaRPr lang="en-IN" dirty="0" smtClean="0"/>
          </a:p>
          <a:p>
            <a:pPr lvl="1"/>
            <a:r>
              <a:rPr lang="en-IN" dirty="0" smtClean="0"/>
              <a:t>Now if we check the </a:t>
            </a:r>
            <a:r>
              <a:rPr lang="en-IN" dirty="0" err="1" smtClean="0"/>
              <a:t>dist</a:t>
            </a:r>
            <a:r>
              <a:rPr lang="en-IN" dirty="0" smtClean="0"/>
              <a:t> folder we will notice that we do have a separate file for project-model.js and it has our code but if we try to add a project in browser we will see that we have an error on console that it is not able to reference the </a:t>
            </a:r>
            <a:r>
              <a:rPr lang="en-IN" dirty="0" err="1" smtClean="0"/>
              <a:t>enum</a:t>
            </a:r>
            <a:r>
              <a:rPr lang="en-IN" dirty="0" smtClean="0"/>
              <a:t>.</a:t>
            </a:r>
          </a:p>
          <a:p>
            <a:pPr lvl="1"/>
            <a:r>
              <a:rPr lang="en-IN" dirty="0" smtClean="0"/>
              <a:t>This is because namespaces are a </a:t>
            </a:r>
            <a:r>
              <a:rPr lang="en-IN" dirty="0" err="1" smtClean="0"/>
              <a:t>ts</a:t>
            </a:r>
            <a:r>
              <a:rPr lang="en-IN" dirty="0" smtClean="0"/>
              <a:t> feature not </a:t>
            </a:r>
            <a:r>
              <a:rPr lang="en-IN" dirty="0" err="1" smtClean="0"/>
              <a:t>js</a:t>
            </a:r>
            <a:r>
              <a:rPr lang="en-IN" dirty="0" smtClean="0"/>
              <a:t> so </a:t>
            </a:r>
            <a:r>
              <a:rPr lang="en-IN" dirty="0" err="1" smtClean="0"/>
              <a:t>ts</a:t>
            </a:r>
            <a:r>
              <a:rPr lang="en-IN" dirty="0" smtClean="0"/>
              <a:t> is aware of the imports and doesn’t complain at </a:t>
            </a:r>
            <a:r>
              <a:rPr lang="en-IN" dirty="0" err="1" smtClean="0"/>
              <a:t>compilke</a:t>
            </a:r>
            <a:r>
              <a:rPr lang="en-IN" dirty="0" smtClean="0"/>
              <a:t> time but at runtime </a:t>
            </a:r>
            <a:r>
              <a:rPr lang="en-IN" dirty="0" err="1" smtClean="0"/>
              <a:t>js</a:t>
            </a:r>
            <a:r>
              <a:rPr lang="en-IN" dirty="0" smtClean="0"/>
              <a:t> doesn’t find the </a:t>
            </a:r>
            <a:r>
              <a:rPr lang="en-IN" dirty="0" err="1" smtClean="0"/>
              <a:t>im</a:t>
            </a:r>
            <a:r>
              <a:rPr lang="en-IN" dirty="0" smtClean="0"/>
              <a:t> ported stuff from other files .So to make it run we need to modify </a:t>
            </a:r>
            <a:r>
              <a:rPr lang="en-IN" dirty="0" err="1" smtClean="0"/>
              <a:t>tsconfig</a:t>
            </a:r>
            <a:r>
              <a:rPr lang="en-IN" dirty="0" smtClean="0"/>
              <a:t> to let </a:t>
            </a:r>
            <a:r>
              <a:rPr lang="en-IN" dirty="0" err="1" smtClean="0"/>
              <a:t>tsc</a:t>
            </a:r>
            <a:r>
              <a:rPr lang="en-IN" dirty="0" smtClean="0"/>
              <a:t> know that a single file needs to be created for the multiple generated files.</a:t>
            </a:r>
          </a:p>
          <a:p>
            <a:pPr lvl="1"/>
            <a:r>
              <a:rPr lang="en-IN" dirty="0" smtClean="0"/>
              <a:t>Uncomment the </a:t>
            </a:r>
            <a:r>
              <a:rPr lang="en-IN" dirty="0" err="1" smtClean="0"/>
              <a:t>outFile</a:t>
            </a:r>
            <a:r>
              <a:rPr lang="en-IN" dirty="0" smtClean="0"/>
              <a:t> property and set its value to </a:t>
            </a:r>
            <a:r>
              <a:rPr lang="en-GB" dirty="0"/>
              <a:t>./</a:t>
            </a:r>
            <a:r>
              <a:rPr lang="en-GB" dirty="0" smtClean="0"/>
              <a:t>Section10/</a:t>
            </a:r>
            <a:r>
              <a:rPr lang="en-GB" dirty="0" err="1" smtClean="0"/>
              <a:t>dist</a:t>
            </a:r>
            <a:r>
              <a:rPr lang="en-GB" dirty="0" smtClean="0"/>
              <a:t>/bundle.js </a:t>
            </a:r>
            <a:r>
              <a:rPr lang="en-IN" dirty="0" smtClean="0"/>
              <a:t>but we will see it gives an </a:t>
            </a:r>
            <a:r>
              <a:rPr lang="en-IN" dirty="0"/>
              <a:t>error like Only '</a:t>
            </a:r>
            <a:r>
              <a:rPr lang="en-IN" dirty="0" err="1"/>
              <a:t>amd</a:t>
            </a:r>
            <a:r>
              <a:rPr lang="en-IN" dirty="0"/>
              <a:t>' and 'system' modules are supported alongside </a:t>
            </a:r>
            <a:r>
              <a:rPr lang="en-IN" dirty="0" smtClean="0"/>
              <a:t>–</a:t>
            </a:r>
            <a:r>
              <a:rPr lang="en-IN" dirty="0" err="1" smtClean="0"/>
              <a:t>outFile</a:t>
            </a:r>
            <a:r>
              <a:rPr lang="en-IN" dirty="0" smtClean="0"/>
              <a:t> so we need to change the module key to </a:t>
            </a:r>
            <a:r>
              <a:rPr lang="en-IN" dirty="0" err="1" smtClean="0"/>
              <a:t>amd.This</a:t>
            </a:r>
            <a:r>
              <a:rPr lang="en-IN" dirty="0" smtClean="0"/>
              <a:t> actually specifies how </a:t>
            </a:r>
            <a:r>
              <a:rPr lang="en-IN" dirty="0" err="1" smtClean="0"/>
              <a:t>js</a:t>
            </a:r>
            <a:r>
              <a:rPr lang="en-IN" dirty="0" smtClean="0"/>
              <a:t> files are bundled together.</a:t>
            </a:r>
          </a:p>
          <a:p>
            <a:pPr lvl="1"/>
            <a:r>
              <a:rPr lang="en-IN" dirty="0" smtClean="0"/>
              <a:t>Now just delete everything inside </a:t>
            </a:r>
            <a:r>
              <a:rPr lang="en-IN" dirty="0" err="1" smtClean="0"/>
              <a:t>dist</a:t>
            </a:r>
            <a:r>
              <a:rPr lang="en-IN" dirty="0" smtClean="0"/>
              <a:t> folder and save </a:t>
            </a:r>
            <a:r>
              <a:rPr lang="en-IN" dirty="0" err="1" smtClean="0"/>
              <a:t>index.ts</a:t>
            </a:r>
            <a:r>
              <a:rPr lang="en-IN" dirty="0" smtClean="0"/>
              <a:t> again and we will notice we have only one file bundle.js there lets change the import in index.html to bundle.js instead of app.js and now the code will work fine</a:t>
            </a:r>
            <a:endParaRPr lang="en-GB" dirty="0"/>
          </a:p>
        </p:txBody>
      </p:sp>
    </p:spTree>
    <p:extLst>
      <p:ext uri="{BB962C8B-B14F-4D97-AF65-F5344CB8AC3E}">
        <p14:creationId xmlns:p14="http://schemas.microsoft.com/office/powerpoint/2010/main" val="25723047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832" y="139337"/>
            <a:ext cx="8596668" cy="792480"/>
          </a:xfrm>
        </p:spPr>
        <p:txBody>
          <a:bodyPr>
            <a:normAutofit fontScale="90000"/>
          </a:bodyPr>
          <a:lstStyle/>
          <a:p>
            <a:r>
              <a:rPr lang="en-GB" dirty="0"/>
              <a:t>Organizing Files &amp; </a:t>
            </a:r>
            <a:r>
              <a:rPr lang="en-GB" dirty="0" smtClean="0"/>
              <a:t>Folders with Namespaces</a:t>
            </a:r>
            <a:endParaRPr lang="en-GB" dirty="0"/>
          </a:p>
        </p:txBody>
      </p:sp>
      <p:sp>
        <p:nvSpPr>
          <p:cNvPr id="3" name="Content Placeholder 2"/>
          <p:cNvSpPr>
            <a:spLocks noGrp="1"/>
          </p:cNvSpPr>
          <p:nvPr>
            <p:ph idx="1"/>
          </p:nvPr>
        </p:nvSpPr>
        <p:spPr>
          <a:xfrm>
            <a:off x="677334" y="931817"/>
            <a:ext cx="8596668" cy="5109545"/>
          </a:xfrm>
        </p:spPr>
        <p:txBody>
          <a:bodyPr>
            <a:normAutofit lnSpcReduction="10000"/>
          </a:bodyPr>
          <a:lstStyle/>
          <a:p>
            <a:r>
              <a:rPr lang="en-IN" dirty="0" smtClean="0"/>
              <a:t>Lets move the project state management into a separate file</a:t>
            </a:r>
          </a:p>
          <a:p>
            <a:r>
              <a:rPr lang="en-IN" dirty="0" smtClean="0"/>
              <a:t>Move the class </a:t>
            </a:r>
            <a:r>
              <a:rPr lang="en-IN" dirty="0" err="1" smtClean="0"/>
              <a:t>State,ProjectState</a:t>
            </a:r>
            <a:r>
              <a:rPr lang="en-IN" dirty="0" smtClean="0"/>
              <a:t> , the constant </a:t>
            </a:r>
            <a:r>
              <a:rPr lang="en-IN" dirty="0" err="1" smtClean="0"/>
              <a:t>projectState</a:t>
            </a:r>
            <a:r>
              <a:rPr lang="en-IN" dirty="0" smtClean="0"/>
              <a:t> and the type Listener to a new file project-</a:t>
            </a:r>
            <a:r>
              <a:rPr lang="en-IN" dirty="0" err="1" smtClean="0"/>
              <a:t>state.ts</a:t>
            </a:r>
            <a:r>
              <a:rPr lang="en-IN" dirty="0" smtClean="0"/>
              <a:t> and move them to app namespace </a:t>
            </a:r>
          </a:p>
          <a:p>
            <a:r>
              <a:rPr lang="en-IN" dirty="0" smtClean="0"/>
              <a:t>export only the things that are needed outside </a:t>
            </a:r>
            <a:r>
              <a:rPr lang="en-IN" dirty="0" err="1" smtClean="0"/>
              <a:t>ie</a:t>
            </a:r>
            <a:r>
              <a:rPr lang="en-IN" dirty="0" smtClean="0"/>
              <a:t> the </a:t>
            </a:r>
            <a:r>
              <a:rPr lang="en-IN" dirty="0" err="1" smtClean="0"/>
              <a:t>ProjectState</a:t>
            </a:r>
            <a:r>
              <a:rPr lang="en-IN" dirty="0" smtClean="0"/>
              <a:t> class and constant rest all is used only within this file and doesn’t need to be </a:t>
            </a:r>
            <a:r>
              <a:rPr lang="en-IN" dirty="0" err="1" smtClean="0"/>
              <a:t>excported</a:t>
            </a:r>
            <a:r>
              <a:rPr lang="en-IN" dirty="0" smtClean="0"/>
              <a:t>.</a:t>
            </a:r>
          </a:p>
          <a:p>
            <a:r>
              <a:rPr lang="en-IN" dirty="0" smtClean="0"/>
              <a:t>Also import this file to </a:t>
            </a:r>
            <a:r>
              <a:rPr lang="en-IN" dirty="0" err="1" smtClean="0"/>
              <a:t>app.ts</a:t>
            </a:r>
            <a:endParaRPr lang="en-IN" dirty="0" smtClean="0"/>
          </a:p>
          <a:p>
            <a:r>
              <a:rPr lang="en-IN" dirty="0" smtClean="0"/>
              <a:t>We can do same for other components of our app and even move them into separate folders but we need to give the folder path while </a:t>
            </a:r>
            <a:r>
              <a:rPr lang="en-IN" dirty="0" err="1" smtClean="0"/>
              <a:t>importing.If</a:t>
            </a:r>
            <a:r>
              <a:rPr lang="en-IN" dirty="0" smtClean="0"/>
              <a:t> we are importing something from the same folder </a:t>
            </a:r>
            <a:r>
              <a:rPr lang="en-IN" dirty="0" smtClean="0"/>
              <a:t>then </a:t>
            </a:r>
            <a:r>
              <a:rPr lang="en-IN" dirty="0" err="1" smtClean="0"/>
              <a:t>foldername</a:t>
            </a:r>
            <a:r>
              <a:rPr lang="en-IN" dirty="0" smtClean="0"/>
              <a:t> is not required</a:t>
            </a:r>
            <a:endParaRPr lang="en-IN" dirty="0" smtClean="0"/>
          </a:p>
          <a:p>
            <a:r>
              <a:rPr lang="en-IN" dirty="0" smtClean="0"/>
              <a:t>Also since now most of the code is moved from </a:t>
            </a:r>
            <a:r>
              <a:rPr lang="en-IN" dirty="0" err="1" smtClean="0"/>
              <a:t>app.ts</a:t>
            </a:r>
            <a:r>
              <a:rPr lang="en-IN" dirty="0" smtClean="0"/>
              <a:t> it has only instantiation of </a:t>
            </a:r>
            <a:r>
              <a:rPr lang="en-IN" dirty="0" err="1" smtClean="0"/>
              <a:t>ProjectInput</a:t>
            </a:r>
            <a:r>
              <a:rPr lang="en-IN" dirty="0" smtClean="0"/>
              <a:t> and </a:t>
            </a:r>
            <a:r>
              <a:rPr lang="en-IN" dirty="0" err="1" smtClean="0"/>
              <a:t>ProjectList</a:t>
            </a:r>
            <a:r>
              <a:rPr lang="en-IN" dirty="0" smtClean="0"/>
              <a:t> class and therefore needs imports for only these two the rest of the imports should be moved to the files where those classes </a:t>
            </a:r>
            <a:r>
              <a:rPr lang="en-IN" dirty="0" err="1" smtClean="0"/>
              <a:t>etc</a:t>
            </a:r>
            <a:r>
              <a:rPr lang="en-IN" dirty="0" smtClean="0"/>
              <a:t> are used as it is a bad practice to have all imports in one global file.</a:t>
            </a:r>
            <a:endParaRPr lang="en-GB" dirty="0"/>
          </a:p>
        </p:txBody>
      </p:sp>
    </p:spTree>
    <p:extLst>
      <p:ext uri="{BB962C8B-B14F-4D97-AF65-F5344CB8AC3E}">
        <p14:creationId xmlns:p14="http://schemas.microsoft.com/office/powerpoint/2010/main" val="30749131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62"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13197</TotalTime>
  <Words>18879</Words>
  <Application>Microsoft Office PowerPoint</Application>
  <PresentationFormat>Widescreen</PresentationFormat>
  <Paragraphs>1550</Paragraphs>
  <Slides>136</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136</vt:i4>
      </vt:variant>
    </vt:vector>
  </HeadingPairs>
  <TitlesOfParts>
    <vt:vector size="144"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Step 11 - Rendering Project Items with a Class</vt:lpstr>
      <vt:lpstr>Step 11 - Rendering Project Items with a Class cont…</vt:lpstr>
      <vt:lpstr>Step 12 - Utilizing Interfaces to Implement Drag &amp; Drop</vt:lpstr>
      <vt:lpstr>Step 12 - Utilizing Interfaces to Implement Drag &amp; Drop cont…</vt:lpstr>
      <vt:lpstr>Step 13 - Drag Events &amp; Reflecting the Current State in the UI</vt:lpstr>
      <vt:lpstr>Step 14 - Adding a Droppable Area</vt:lpstr>
      <vt:lpstr>Step 14 - Adding a Droppable Area cont..</vt:lpstr>
      <vt:lpstr>Step 15 - Finishing Drag &amp; Drop</vt:lpstr>
      <vt:lpstr>Useful Links</vt:lpstr>
      <vt:lpstr>Section -10 -:Modules &amp; Namespaces</vt:lpstr>
      <vt:lpstr>Splitting code into Multiple files </vt:lpstr>
      <vt:lpstr>Working with Namespaces</vt:lpstr>
      <vt:lpstr>Working with Namespaces cont…</vt:lpstr>
      <vt:lpstr>Organizing Files &amp; Folders with Namespaces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539</cp:revision>
  <dcterms:created xsi:type="dcterms:W3CDTF">2019-03-17T17:13:50Z</dcterms:created>
  <dcterms:modified xsi:type="dcterms:W3CDTF">2020-10-28T14:22:55Z</dcterms:modified>
</cp:coreProperties>
</file>