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1"/>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478" r:id="rId121"/>
    <p:sldId id="479" r:id="rId122"/>
    <p:sldId id="480" r:id="rId123"/>
    <p:sldId id="481" r:id="rId124"/>
    <p:sldId id="482" r:id="rId125"/>
    <p:sldId id="483" r:id="rId126"/>
    <p:sldId id="484" r:id="rId127"/>
    <p:sldId id="486" r:id="rId128"/>
    <p:sldId id="485" r:id="rId129"/>
    <p:sldId id="487" r:id="rId130"/>
    <p:sldId id="488" r:id="rId131"/>
    <p:sldId id="489" r:id="rId132"/>
    <p:sldId id="490" r:id="rId133"/>
    <p:sldId id="491" r:id="rId134"/>
    <p:sldId id="492" r:id="rId135"/>
    <p:sldId id="493" r:id="rId136"/>
    <p:sldId id="494" r:id="rId137"/>
    <p:sldId id="495" r:id="rId138"/>
    <p:sldId id="496" r:id="rId139"/>
    <p:sldId id="497" r:id="rId140"/>
    <p:sldId id="498" r:id="rId141"/>
    <p:sldId id="499" r:id="rId142"/>
    <p:sldId id="500" r:id="rId143"/>
    <p:sldId id="501" r:id="rId144"/>
    <p:sldId id="502" r:id="rId145"/>
    <p:sldId id="503" r:id="rId146"/>
    <p:sldId id="504" r:id="rId147"/>
    <p:sldId id="505" r:id="rId148"/>
    <p:sldId id="506" r:id="rId149"/>
    <p:sldId id="507" r:id="rId150"/>
    <p:sldId id="508" r:id="rId151"/>
    <p:sldId id="509" r:id="rId152"/>
    <p:sldId id="510" r:id="rId153"/>
    <p:sldId id="511" r:id="rId154"/>
    <p:sldId id="512" r:id="rId155"/>
    <p:sldId id="513" r:id="rId156"/>
    <p:sldId id="514" r:id="rId157"/>
    <p:sldId id="515" r:id="rId158"/>
    <p:sldId id="516" r:id="rId159"/>
    <p:sldId id="268" r:id="rId1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29/10/2020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29/10/2020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29/10/2020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29/10/2020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29/10/2020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29/10/2020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29/10/2020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29/10/2020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s://developer.mozilla.org/en-US/docs/Web/API/HTML_Drag_and_Drop_API"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hyperlink" Target="https://medium.com/computed-comparisons/commonjs-vs-amd-vs-requirejs-vs-es6-modules-2e814b114a0b" TargetMode="External"/><Relationship Id="rId2" Type="http://schemas.openxmlformats.org/officeDocument/2006/relationships/hyperlink" Target="https://developer.mozilla.org/en-US/docs/Web/JavaScript/Guide/Modules"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s://webpack.js.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hyperlink" Target="https://github.com/typestack/class-validator" TargetMode="External"/><Relationship Id="rId2" Type="http://schemas.openxmlformats.org/officeDocument/2006/relationships/hyperlink" Target="https://github.com/typestack/class-transformer" TargetMode="External"/><Relationship Id="rId1" Type="http://schemas.openxmlformats.org/officeDocument/2006/relationships/slideLayout" Target="../slideLayouts/slideLayout2.xml"/><Relationship Id="rId6" Type="http://schemas.openxmlformats.org/officeDocument/2006/relationships/hyperlink" Target="https://github.com/DefinitelyTyped/DefinitelyTyped" TargetMode="External"/><Relationship Id="rId5" Type="http://schemas.openxmlformats.org/officeDocument/2006/relationships/hyperlink" Target="https://www.npmjs.com/package/@types/lodash" TargetMode="External"/><Relationship Id="rId4" Type="http://schemas.openxmlformats.org/officeDocument/2006/relationships/hyperlink" Target="https://lodash.com/" TargetMode="Externa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reach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and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element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and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callback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before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4-</a:t>
            </a:r>
            <a:r>
              <a:rPr lang="en-GB" dirty="0" smtClean="0"/>
              <a:t> </a:t>
            </a:r>
            <a:r>
              <a:rPr lang="en-GB" dirty="0"/>
              <a:t>Fetching User Input</a:t>
            </a:r>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gather all our input values.</a:t>
            </a:r>
          </a:p>
          <a:p>
            <a:pPr lvl="1"/>
            <a:r>
              <a:rPr lang="en-IN" dirty="0" smtClean="0"/>
              <a:t>To gather user input lets create a method </a:t>
            </a:r>
            <a:r>
              <a:rPr lang="en-IN" dirty="0" err="1" smtClean="0"/>
              <a:t>gatherUserInput</a:t>
            </a:r>
            <a:r>
              <a:rPr lang="en-IN" dirty="0" smtClean="0"/>
              <a: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t>
            </a:r>
            <a:r>
              <a:rPr lang="en-IN" smtClean="0"/>
              <a:t>always returned </a:t>
            </a:r>
            <a:r>
              <a:rPr lang="en-IN" dirty="0" smtClean="0"/>
              <a:t>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create a </a:t>
            </a:r>
            <a:r>
              <a:rPr lang="en-IN" dirty="0" err="1" smtClean="0"/>
              <a:t>validatable</a:t>
            </a:r>
            <a:r>
              <a:rPr lang="en-IN" dirty="0" smtClean="0"/>
              <a:t> interface to define what all can be validated.</a:t>
            </a:r>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Lists</a:t>
            </a:r>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–Lets create a project class and a project list class.</a:t>
            </a:r>
          </a:p>
          <a:p>
            <a:pPr lvl="1"/>
            <a:r>
              <a:rPr lang="en-IN" dirty="0" smtClean="0"/>
              <a:t>Create a class named </a:t>
            </a:r>
            <a:r>
              <a:rPr lang="en-IN" dirty="0" err="1" smtClean="0"/>
              <a:t>ProjectList</a:t>
            </a:r>
            <a:r>
              <a:rPr lang="en-IN" dirty="0" smtClean="0"/>
              <a:t>.</a:t>
            </a:r>
          </a:p>
          <a:p>
            <a:pPr lvl="1"/>
            <a:r>
              <a:rPr lang="en-IN" dirty="0" smtClean="0"/>
              <a:t>Create fields to fetch the </a:t>
            </a:r>
            <a:r>
              <a:rPr lang="en-IN" dirty="0" err="1" smtClean="0"/>
              <a:t>hostElement</a:t>
            </a:r>
            <a:r>
              <a:rPr lang="en-IN" dirty="0" smtClean="0"/>
              <a:t> </a:t>
            </a:r>
            <a:r>
              <a:rPr lang="en-IN" dirty="0" err="1" smtClean="0"/>
              <a:t>ie</a:t>
            </a:r>
            <a:r>
              <a:rPr lang="en-IN" dirty="0" smtClean="0"/>
              <a:t> the div and the template element </a:t>
            </a:r>
            <a:r>
              <a:rPr lang="en-IN" dirty="0" err="1" smtClean="0"/>
              <a:t>ie</a:t>
            </a:r>
            <a:r>
              <a:rPr lang="en-IN" dirty="0" smtClean="0"/>
              <a:t> the template with id </a:t>
            </a:r>
            <a:r>
              <a:rPr lang="en-GB" dirty="0" smtClean="0"/>
              <a:t>project-list and the element to render which in this case is a section inside the template since we don’t have a specialized type for section the type will be </a:t>
            </a:r>
            <a:r>
              <a:rPr lang="en-GB" dirty="0" err="1" smtClean="0"/>
              <a:t>HTMLElement</a:t>
            </a:r>
            <a:r>
              <a:rPr lang="en-GB" dirty="0" smtClean="0"/>
              <a:t>.</a:t>
            </a:r>
            <a:endParaRPr lang="en-GB" dirty="0"/>
          </a:p>
          <a:p>
            <a:r>
              <a:rPr lang="en-IN" dirty="0"/>
              <a:t>Step 2-Import the contents of the template element so that it can be rendered to dom.</a:t>
            </a:r>
          </a:p>
          <a:p>
            <a:pPr lvl="1"/>
            <a:r>
              <a:rPr lang="en-IN" dirty="0"/>
              <a:t>To import the content we use the </a:t>
            </a:r>
            <a:r>
              <a:rPr lang="en-IN" dirty="0" err="1"/>
              <a:t>document.importNode</a:t>
            </a:r>
            <a:r>
              <a:rPr lang="en-IN" dirty="0"/>
              <a:t>() method passing the pointer to content property of the template as an </a:t>
            </a:r>
            <a:r>
              <a:rPr lang="en-IN" dirty="0" err="1"/>
              <a:t>argument.Content</a:t>
            </a:r>
            <a:r>
              <a:rPr lang="en-IN" dirty="0"/>
              <a:t> is a property of </a:t>
            </a:r>
            <a:r>
              <a:rPr lang="en-IN" dirty="0" err="1"/>
              <a:t>HTMLTemplate</a:t>
            </a:r>
            <a:r>
              <a:rPr lang="en-IN" dirty="0"/>
              <a:t> . </a:t>
            </a:r>
            <a:r>
              <a:rPr lang="en-IN" dirty="0" err="1"/>
              <a:t>document.importNode</a:t>
            </a:r>
            <a:r>
              <a:rPr lang="en-IN" dirty="0"/>
              <a:t>() takes one more parameter which is a </a:t>
            </a:r>
            <a:r>
              <a:rPr lang="en-IN" dirty="0" err="1"/>
              <a:t>boolean</a:t>
            </a:r>
            <a:r>
              <a:rPr lang="en-IN" dirty="0"/>
              <a:t> specifying whether or not to do a deep </a:t>
            </a:r>
            <a:r>
              <a:rPr lang="en-IN" dirty="0" err="1"/>
              <a:t>clone.lets</a:t>
            </a:r>
            <a:r>
              <a:rPr lang="en-IN" dirty="0"/>
              <a:t> pass it as true.</a:t>
            </a:r>
          </a:p>
          <a:p>
            <a:pPr lvl="1"/>
            <a:r>
              <a:rPr lang="en-IN" dirty="0"/>
              <a:t>This gives us an object of </a:t>
            </a:r>
            <a:r>
              <a:rPr lang="en-GB" dirty="0" err="1"/>
              <a:t>DocumentFragment.To</a:t>
            </a:r>
            <a:r>
              <a:rPr lang="en-GB" dirty="0"/>
              <a:t> get a handle to actual element we need to access the child element inside it </a:t>
            </a:r>
            <a:r>
              <a:rPr lang="en-GB" dirty="0" err="1"/>
              <a:t>ie</a:t>
            </a:r>
            <a:r>
              <a:rPr lang="en-GB" dirty="0"/>
              <a:t> an </a:t>
            </a:r>
            <a:r>
              <a:rPr lang="en-GB" dirty="0" err="1" smtClean="0"/>
              <a:t>HTMLElement</a:t>
            </a:r>
            <a:endParaRPr lang="en-IN" dirty="0"/>
          </a:p>
          <a:p>
            <a:r>
              <a:rPr lang="en-IN" dirty="0" smtClean="0"/>
              <a:t>Step 3 – We want to have two lists in the final project one for the active projects and one for the inactive projects so we would need some additional info in the constructor </a:t>
            </a:r>
            <a:r>
              <a:rPr lang="en-IN" dirty="0" err="1" smtClean="0"/>
              <a:t>i.e</a:t>
            </a:r>
            <a:r>
              <a:rPr lang="en-IN" dirty="0" smtClean="0"/>
              <a:t> the type of project which would be a union of literals ‘active’ | ‘finished’</a:t>
            </a:r>
          </a:p>
          <a:p>
            <a:pPr lvl="1"/>
            <a:r>
              <a:rPr lang="en-IN" dirty="0" smtClean="0"/>
              <a:t>We will assign the id to elements dynamically it can either be active-projects or finished-projects so we assign id as `${</a:t>
            </a:r>
            <a:r>
              <a:rPr lang="en-IN" dirty="0" err="1" smtClean="0"/>
              <a:t>this.type</a:t>
            </a:r>
            <a:r>
              <a:rPr lang="en-IN" dirty="0" smtClean="0"/>
              <a:t>}-projects`</a:t>
            </a:r>
          </a:p>
          <a:p>
            <a:r>
              <a:rPr lang="en-IN" dirty="0"/>
              <a:t>Step </a:t>
            </a:r>
            <a:r>
              <a:rPr lang="en-IN" dirty="0" smtClean="0"/>
              <a:t>4 </a:t>
            </a:r>
            <a:r>
              <a:rPr lang="en-IN" dirty="0"/>
              <a:t>– Render the content to </a:t>
            </a:r>
            <a:r>
              <a:rPr lang="en-IN" dirty="0" err="1"/>
              <a:t>dom</a:t>
            </a:r>
            <a:endParaRPr lang="en-IN" dirty="0"/>
          </a:p>
          <a:p>
            <a:pPr lvl="1"/>
            <a:r>
              <a:rPr lang="en-IN" dirty="0"/>
              <a:t>To render the content to the div lets </a:t>
            </a:r>
            <a:r>
              <a:rPr lang="en-IN" dirty="0" err="1"/>
              <a:t>creatre</a:t>
            </a:r>
            <a:r>
              <a:rPr lang="en-IN" dirty="0"/>
              <a:t> a separate method named attach so that we can separate our selection and rendering logic</a:t>
            </a:r>
          </a:p>
          <a:p>
            <a:pPr lvl="1"/>
            <a:r>
              <a:rPr lang="en-IN" dirty="0"/>
              <a:t>Inside our attach method we can call the </a:t>
            </a:r>
            <a:r>
              <a:rPr lang="en-IN" dirty="0" err="1"/>
              <a:t>addAdjacent</a:t>
            </a:r>
            <a:r>
              <a:rPr lang="en-IN" dirty="0"/>
              <a:t> element method of the host element and pass in the position where to attach in this case  just </a:t>
            </a:r>
            <a:r>
              <a:rPr lang="en-IN" dirty="0" smtClean="0"/>
              <a:t>before </a:t>
            </a:r>
            <a:r>
              <a:rPr lang="en-IN" dirty="0"/>
              <a:t>the </a:t>
            </a:r>
            <a:r>
              <a:rPr lang="en-IN" dirty="0" smtClean="0"/>
              <a:t>ending </a:t>
            </a:r>
            <a:r>
              <a:rPr lang="en-IN" dirty="0"/>
              <a:t>of the tag and the element to be </a:t>
            </a:r>
            <a:r>
              <a:rPr lang="en-IN" dirty="0" err="1"/>
              <a:t>attached.Last</a:t>
            </a:r>
            <a:r>
              <a:rPr lang="en-IN" dirty="0"/>
              <a:t> we need to call the attach method from the constructor</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360713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a:t>
            </a:r>
            <a:r>
              <a:rPr lang="en-GB" dirty="0" smtClean="0"/>
              <a:t>Lists Cont..</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–The template has an header h2 and other tags like </a:t>
            </a:r>
            <a:r>
              <a:rPr lang="en-IN" dirty="0" err="1" smtClean="0"/>
              <a:t>ul</a:t>
            </a:r>
            <a:r>
              <a:rPr lang="en-IN" dirty="0" smtClean="0"/>
              <a:t> tag in the section lets add some content to it.</a:t>
            </a:r>
          </a:p>
          <a:p>
            <a:pPr lvl="1"/>
            <a:r>
              <a:rPr lang="en-IN" dirty="0" smtClean="0"/>
              <a:t>To do this we create a separate method </a:t>
            </a:r>
            <a:r>
              <a:rPr lang="en-IN" dirty="0" err="1"/>
              <a:t>r</a:t>
            </a:r>
            <a:r>
              <a:rPr lang="en-IN" dirty="0" err="1" smtClean="0"/>
              <a:t>enderContent</a:t>
            </a:r>
            <a:r>
              <a:rPr lang="en-IN" dirty="0" smtClean="0"/>
              <a:t>.</a:t>
            </a:r>
          </a:p>
          <a:p>
            <a:pPr lvl="1"/>
            <a:r>
              <a:rPr lang="en-IN" dirty="0" smtClean="0"/>
              <a:t>Lets first add an id to the </a:t>
            </a:r>
            <a:r>
              <a:rPr lang="en-IN" dirty="0" err="1" smtClean="0"/>
              <a:t>ul</a:t>
            </a:r>
            <a:r>
              <a:rPr lang="en-IN" dirty="0" smtClean="0"/>
              <a:t> tag dynamically based on the list type so the id will be `${</a:t>
            </a:r>
            <a:r>
              <a:rPr lang="en-IN" dirty="0" err="1" smtClean="0"/>
              <a:t>this.type</a:t>
            </a:r>
            <a:r>
              <a:rPr lang="en-IN" dirty="0" smtClean="0"/>
              <a:t>}-projects-list`</a:t>
            </a:r>
            <a:r>
              <a:rPr lang="en-GB" dirty="0" smtClean="0"/>
              <a:t>.create such an id in a </a:t>
            </a:r>
            <a:r>
              <a:rPr lang="en-GB" dirty="0" err="1" smtClean="0"/>
              <a:t>const</a:t>
            </a:r>
            <a:r>
              <a:rPr lang="en-GB" dirty="0" smtClean="0"/>
              <a:t> fetch the </a:t>
            </a:r>
            <a:r>
              <a:rPr lang="en-GB" dirty="0" err="1" smtClean="0"/>
              <a:t>ul</a:t>
            </a:r>
            <a:r>
              <a:rPr lang="en-GB" dirty="0" smtClean="0"/>
              <a:t> tag from the element using </a:t>
            </a:r>
            <a:r>
              <a:rPr lang="en-GB" dirty="0" err="1" smtClean="0"/>
              <a:t>querySelector</a:t>
            </a:r>
            <a:r>
              <a:rPr lang="en-GB" dirty="0" smtClean="0"/>
              <a:t> and set the id property equal to this constant</a:t>
            </a:r>
          </a:p>
          <a:p>
            <a:pPr lvl="1"/>
            <a:r>
              <a:rPr lang="en-IN" dirty="0" smtClean="0"/>
              <a:t>Similarly </a:t>
            </a:r>
            <a:r>
              <a:rPr lang="en-IN" dirty="0" err="1" smtClean="0"/>
              <a:t>usding</a:t>
            </a:r>
            <a:r>
              <a:rPr lang="en-IN" dirty="0" smtClean="0"/>
              <a:t> the </a:t>
            </a:r>
            <a:r>
              <a:rPr lang="en-IN" dirty="0" err="1" smtClean="0"/>
              <a:t>querySelector</a:t>
            </a:r>
            <a:r>
              <a:rPr lang="en-IN" dirty="0" smtClean="0"/>
              <a:t> fetch the h2 tag and set its </a:t>
            </a:r>
            <a:r>
              <a:rPr lang="en-IN" dirty="0" err="1" smtClean="0"/>
              <a:t>textContent</a:t>
            </a:r>
            <a:r>
              <a:rPr lang="en-IN" dirty="0" smtClean="0"/>
              <a:t> dynamically to ACTIVE PROJECTS OR FINISHED PROJECTS using </a:t>
            </a:r>
            <a:r>
              <a:rPr lang="en-IN" dirty="0" err="1" smtClean="0"/>
              <a:t>this.type.toUpperCase</a:t>
            </a:r>
            <a:r>
              <a:rPr lang="en-IN" dirty="0" smtClean="0"/>
              <a:t>() +  ‘ PROJECTS’.</a:t>
            </a:r>
          </a:p>
          <a:p>
            <a:pPr lvl="1"/>
            <a:r>
              <a:rPr lang="en-IN" dirty="0" smtClean="0"/>
              <a:t>Call this method from the constructor after we attach the list to the dom.</a:t>
            </a:r>
          </a:p>
          <a:p>
            <a:pPr lvl="1"/>
            <a:r>
              <a:rPr lang="en-IN" dirty="0" smtClean="0"/>
              <a:t>To see all this in action just instantiate the </a:t>
            </a:r>
            <a:r>
              <a:rPr lang="en-IN" dirty="0" err="1" smtClean="0"/>
              <a:t>projectsList</a:t>
            </a:r>
            <a:r>
              <a:rPr lang="en-IN" dirty="0" smtClean="0"/>
              <a:t> class twice one for </a:t>
            </a:r>
            <a:r>
              <a:rPr lang="en-IN" dirty="0" err="1" smtClean="0"/>
              <a:t>activeList</a:t>
            </a:r>
            <a:r>
              <a:rPr lang="en-IN" dirty="0" smtClean="0"/>
              <a:t> and another for finished lists passing in appropriate type to constructor</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11834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7-</a:t>
            </a:r>
            <a:r>
              <a:rPr lang="en-IN" dirty="0"/>
              <a:t>Managing Application State with Singletons</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So now our goal is whenever a project is created it gets added to the </a:t>
            </a:r>
            <a:r>
              <a:rPr lang="en-IN" dirty="0" err="1" smtClean="0"/>
              <a:t>list.We</a:t>
            </a:r>
            <a:r>
              <a:rPr lang="en-IN" dirty="0" smtClean="0"/>
              <a:t> can do this in many ways but we want to do it in an object oriented abstract </a:t>
            </a:r>
            <a:r>
              <a:rPr lang="en-IN" dirty="0" err="1" smtClean="0"/>
              <a:t>way.We</a:t>
            </a:r>
            <a:r>
              <a:rPr lang="en-IN" dirty="0" smtClean="0"/>
              <a:t> will build a singleton class that manages our application state just like </a:t>
            </a:r>
            <a:r>
              <a:rPr lang="en-IN" dirty="0" err="1" smtClean="0"/>
              <a:t>NgRx</a:t>
            </a:r>
            <a:r>
              <a:rPr lang="en-IN" dirty="0" smtClean="0"/>
              <a:t> in angular and we will setup listeners to notify different parts of our application about changes in </a:t>
            </a:r>
            <a:r>
              <a:rPr lang="en-IN" dirty="0" err="1" smtClean="0"/>
              <a:t>state.The</a:t>
            </a:r>
            <a:r>
              <a:rPr lang="en-IN" dirty="0" smtClean="0"/>
              <a:t> application parts that want to be notified of changes would need to subscribe to listen to changes.</a:t>
            </a:r>
          </a:p>
          <a:p>
            <a:r>
              <a:rPr lang="en-IN" dirty="0" smtClean="0"/>
              <a:t>Step </a:t>
            </a:r>
            <a:r>
              <a:rPr lang="en-IN" dirty="0"/>
              <a:t>1</a:t>
            </a:r>
            <a:r>
              <a:rPr lang="en-IN" dirty="0" smtClean="0"/>
              <a:t> –Add a class for project state management.</a:t>
            </a:r>
          </a:p>
          <a:p>
            <a:pPr lvl="1"/>
            <a:r>
              <a:rPr lang="en-IN" dirty="0" smtClean="0"/>
              <a:t>To do this we create a class named </a:t>
            </a:r>
            <a:r>
              <a:rPr lang="en-IN" dirty="0" err="1" smtClean="0"/>
              <a:t>ProjectState</a:t>
            </a:r>
            <a:r>
              <a:rPr lang="en-IN" dirty="0" smtClean="0"/>
              <a:t>.</a:t>
            </a:r>
          </a:p>
          <a:p>
            <a:pPr lvl="1"/>
            <a:r>
              <a:rPr lang="en-IN" dirty="0" smtClean="0"/>
              <a:t>We need to have a private field that holds an array of </a:t>
            </a:r>
            <a:r>
              <a:rPr lang="en-IN" dirty="0" err="1" smtClean="0"/>
              <a:t>projects,since</a:t>
            </a:r>
            <a:r>
              <a:rPr lang="en-IN" dirty="0" smtClean="0"/>
              <a:t> we haven’t defined a concrete class for project yet for time being we will create an array of type any</a:t>
            </a:r>
            <a:endParaRPr lang="en-GB" dirty="0" smtClean="0"/>
          </a:p>
          <a:p>
            <a:r>
              <a:rPr lang="en-IN" dirty="0" smtClean="0"/>
              <a:t>Step 2 –Add a project to the list whenever add project button is clicked</a:t>
            </a:r>
          </a:p>
          <a:p>
            <a:pPr lvl="1"/>
            <a:r>
              <a:rPr lang="en-IN" dirty="0" smtClean="0"/>
              <a:t>To do this create a public method </a:t>
            </a:r>
            <a:r>
              <a:rPr lang="en-IN" dirty="0" err="1" smtClean="0"/>
              <a:t>addProject</a:t>
            </a:r>
            <a:r>
              <a:rPr lang="en-IN" dirty="0" smtClean="0"/>
              <a:t> in the state management class which takes in a string title and description and </a:t>
            </a:r>
            <a:r>
              <a:rPr lang="en-IN" dirty="0" err="1" smtClean="0"/>
              <a:t>numberofPeople</a:t>
            </a:r>
            <a:r>
              <a:rPr lang="en-IN" dirty="0" smtClean="0"/>
              <a:t> type number as parameters.</a:t>
            </a:r>
          </a:p>
          <a:p>
            <a:pPr lvl="1"/>
            <a:r>
              <a:rPr lang="en-IN" dirty="0" smtClean="0"/>
              <a:t>Inside the project create anew object using object literal notation using the three parameters and also add a random number as </a:t>
            </a:r>
            <a:r>
              <a:rPr lang="en-IN" dirty="0" err="1" smtClean="0"/>
              <a:t>projectId</a:t>
            </a:r>
            <a:r>
              <a:rPr lang="en-IN" dirty="0" smtClean="0"/>
              <a:t>. Add this project to project array using push method.</a:t>
            </a:r>
          </a:p>
          <a:p>
            <a:pPr lvl="1"/>
            <a:r>
              <a:rPr lang="en-IN" dirty="0" smtClean="0"/>
              <a:t>Now this method needs to be called whenever the add project button is clicked but to access the method we need a concrete object of </a:t>
            </a:r>
            <a:r>
              <a:rPr lang="en-IN" dirty="0" err="1" smtClean="0"/>
              <a:t>projectstate</a:t>
            </a:r>
            <a:r>
              <a:rPr lang="en-IN" dirty="0" smtClean="0"/>
              <a:t> </a:t>
            </a:r>
            <a:r>
              <a:rPr lang="en-IN" dirty="0" err="1" smtClean="0"/>
              <a:t>class.lets</a:t>
            </a:r>
            <a:r>
              <a:rPr lang="en-IN" dirty="0" smtClean="0"/>
              <a:t> create such an object in next step</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883342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3 –Instantiate project state management.</a:t>
            </a:r>
          </a:p>
          <a:p>
            <a:pPr lvl="1"/>
            <a:r>
              <a:rPr lang="en-IN" dirty="0" smtClean="0"/>
              <a:t>Before instantiating the class lets convert it to a singleton.</a:t>
            </a:r>
          </a:p>
          <a:p>
            <a:pPr lvl="1"/>
            <a:r>
              <a:rPr lang="en-IN" dirty="0" smtClean="0"/>
              <a:t>Create a private static field instance of Type </a:t>
            </a:r>
            <a:r>
              <a:rPr lang="en-IN" dirty="0" err="1" smtClean="0"/>
              <a:t>ProjectState</a:t>
            </a:r>
            <a:r>
              <a:rPr lang="en-IN" dirty="0" smtClean="0"/>
              <a:t>.</a:t>
            </a:r>
          </a:p>
          <a:p>
            <a:pPr lvl="1"/>
            <a:r>
              <a:rPr lang="en-IN" dirty="0" smtClean="0"/>
              <a:t>Create a private constructor</a:t>
            </a:r>
          </a:p>
          <a:p>
            <a:pPr lvl="1"/>
            <a:r>
              <a:rPr lang="en-IN" dirty="0" smtClean="0"/>
              <a:t>Create a static public method </a:t>
            </a:r>
            <a:r>
              <a:rPr lang="en-IN" dirty="0" err="1" smtClean="0"/>
              <a:t>getInstance</a:t>
            </a:r>
            <a:r>
              <a:rPr lang="en-IN" dirty="0" smtClean="0"/>
              <a:t> which returns the above instance if it exists else creates and returns the above instance guaranteeing we will always have just one instance of this class</a:t>
            </a:r>
          </a:p>
          <a:p>
            <a:pPr lvl="1"/>
            <a:r>
              <a:rPr lang="en-IN" dirty="0" smtClean="0"/>
              <a:t>Create a constant by calling the </a:t>
            </a:r>
            <a:r>
              <a:rPr lang="en-IN" dirty="0" err="1" smtClean="0"/>
              <a:t>getInstance</a:t>
            </a:r>
            <a:r>
              <a:rPr lang="en-IN" dirty="0" smtClean="0"/>
              <a:t> method which will act as the global state of our application.</a:t>
            </a:r>
          </a:p>
          <a:p>
            <a:pPr lvl="1"/>
            <a:r>
              <a:rPr lang="en-IN" dirty="0" smtClean="0"/>
              <a:t>Use this constant to call </a:t>
            </a:r>
            <a:r>
              <a:rPr lang="en-IN" dirty="0" err="1" smtClean="0"/>
              <a:t>addProject</a:t>
            </a:r>
            <a:r>
              <a:rPr lang="en-IN" dirty="0" smtClean="0"/>
              <a:t> method from the </a:t>
            </a:r>
            <a:r>
              <a:rPr lang="en-IN" dirty="0" err="1" smtClean="0"/>
              <a:t>submitHandler</a:t>
            </a:r>
            <a:r>
              <a:rPr lang="en-IN" dirty="0" smtClean="0"/>
              <a:t> of add project button in project input class  </a:t>
            </a:r>
            <a:endParaRPr lang="en-GB" dirty="0" smtClean="0"/>
          </a:p>
          <a:p>
            <a:r>
              <a:rPr lang="en-IN" dirty="0" smtClean="0"/>
              <a:t>Step 4 –Push information about project creation to </a:t>
            </a:r>
            <a:r>
              <a:rPr lang="en-IN" dirty="0" err="1" smtClean="0"/>
              <a:t>projectList</a:t>
            </a:r>
            <a:r>
              <a:rPr lang="en-IN" dirty="0" smtClean="0"/>
              <a:t> class to display the project in the list</a:t>
            </a:r>
          </a:p>
          <a:p>
            <a:pPr lvl="1"/>
            <a:r>
              <a:rPr lang="en-IN" dirty="0" smtClean="0"/>
              <a:t>To do this we will setup a subscription pattern .we will maintain a list of Listeners inside the </a:t>
            </a:r>
            <a:r>
              <a:rPr lang="en-IN" dirty="0" err="1" smtClean="0"/>
              <a:t>Projectstate</a:t>
            </a:r>
            <a:r>
              <a:rPr lang="en-IN" dirty="0" smtClean="0"/>
              <a:t> </a:t>
            </a:r>
            <a:r>
              <a:rPr lang="en-IN" dirty="0" err="1" smtClean="0"/>
              <a:t>ie</a:t>
            </a:r>
            <a:r>
              <a:rPr lang="en-IN" dirty="0" smtClean="0"/>
              <a:t> a list of functions that need to be invoked </a:t>
            </a:r>
            <a:r>
              <a:rPr lang="en-IN" dirty="0" err="1" smtClean="0"/>
              <a:t>ehenever</a:t>
            </a:r>
            <a:r>
              <a:rPr lang="en-IN" dirty="0" smtClean="0"/>
              <a:t> a particular condition is met like a new project added.</a:t>
            </a:r>
          </a:p>
          <a:p>
            <a:pPr lvl="1"/>
            <a:r>
              <a:rPr lang="en-IN" dirty="0" smtClean="0"/>
              <a:t>To do this add a new private property listeners which will be an array of type </a:t>
            </a:r>
            <a:r>
              <a:rPr lang="en-IN" dirty="0" err="1" smtClean="0"/>
              <a:t>any.Add</a:t>
            </a:r>
            <a:r>
              <a:rPr lang="en-IN" dirty="0" smtClean="0"/>
              <a:t> a new function named </a:t>
            </a:r>
            <a:r>
              <a:rPr lang="en-IN" dirty="0" err="1" smtClean="0"/>
              <a:t>addListeners</a:t>
            </a:r>
            <a:r>
              <a:rPr lang="en-IN" dirty="0" smtClean="0"/>
              <a:t> that take in  a function as an argument and push that function to listeners array.</a:t>
            </a:r>
          </a:p>
          <a:p>
            <a:pPr lvl="1"/>
            <a:r>
              <a:rPr lang="en-IN" dirty="0" smtClean="0"/>
              <a:t>Inside the </a:t>
            </a:r>
            <a:r>
              <a:rPr lang="en-IN" dirty="0" err="1" smtClean="0"/>
              <a:t>addProject</a:t>
            </a:r>
            <a:r>
              <a:rPr lang="en-IN" dirty="0" smtClean="0"/>
              <a:t> method loop through the listeners array and call all the listener functions as soon as </a:t>
            </a:r>
            <a:r>
              <a:rPr lang="en-IN" dirty="0" err="1" smtClean="0"/>
              <a:t>th</a:t>
            </a:r>
            <a:r>
              <a:rPr lang="en-IN" dirty="0" smtClean="0"/>
              <a:t> new project is pushed to the projects </a:t>
            </a:r>
            <a:r>
              <a:rPr lang="en-IN" dirty="0" err="1" smtClean="0"/>
              <a:t>array.pass</a:t>
            </a:r>
            <a:r>
              <a:rPr lang="en-IN" dirty="0" smtClean="0"/>
              <a:t> a copy of the projects array as an argument to the listener functions so that they can only use it but not modify the original array.to do this use the slice method of array.</a:t>
            </a:r>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47461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–listen to project state changes and add the project to list whenever a new project is created.</a:t>
            </a:r>
          </a:p>
          <a:p>
            <a:pPr lvl="1"/>
            <a:r>
              <a:rPr lang="en-IN" dirty="0" smtClean="0"/>
              <a:t>To do this we will call the add listener </a:t>
            </a:r>
            <a:r>
              <a:rPr lang="en-IN" dirty="0" err="1" smtClean="0"/>
              <a:t>methd</a:t>
            </a:r>
            <a:r>
              <a:rPr lang="en-IN" smtClean="0"/>
              <a:t> of </a:t>
            </a:r>
            <a:r>
              <a:rPr lang="en-IN" dirty="0" err="1" smtClean="0"/>
              <a:t>projectState</a:t>
            </a:r>
            <a:r>
              <a:rPr lang="en-IN" dirty="0" smtClean="0"/>
              <a:t> passing in an arrow function from the constructor of </a:t>
            </a:r>
            <a:r>
              <a:rPr lang="en-IN" dirty="0" err="1" smtClean="0"/>
              <a:t>ProjectList</a:t>
            </a:r>
            <a:r>
              <a:rPr lang="en-IN" dirty="0" smtClean="0"/>
              <a:t> class.</a:t>
            </a:r>
          </a:p>
          <a:p>
            <a:pPr lvl="1"/>
            <a:r>
              <a:rPr lang="en-IN" dirty="0" smtClean="0"/>
              <a:t>We will create a new array field called </a:t>
            </a:r>
            <a:r>
              <a:rPr lang="en-IN" dirty="0" err="1" smtClean="0"/>
              <a:t>assignedProjects</a:t>
            </a:r>
            <a:r>
              <a:rPr lang="en-IN" dirty="0" smtClean="0"/>
              <a:t> to the Projects list class and set it to an empty array inside the constructor.</a:t>
            </a:r>
          </a:p>
          <a:p>
            <a:pPr lvl="1"/>
            <a:r>
              <a:rPr lang="en-IN" dirty="0" smtClean="0"/>
              <a:t>Inside our arrow function we will assign the projects list to this array.</a:t>
            </a:r>
          </a:p>
          <a:p>
            <a:pPr lvl="1"/>
            <a:r>
              <a:rPr lang="en-IN" dirty="0" smtClean="0"/>
              <a:t>To display this array inside our list we add a new method </a:t>
            </a:r>
            <a:r>
              <a:rPr lang="en-IN" dirty="0" err="1" smtClean="0"/>
              <a:t>renderProjects</a:t>
            </a:r>
            <a:r>
              <a:rPr lang="en-IN" dirty="0" smtClean="0"/>
              <a:t> to the projects list class and also call this method from  our arrow function</a:t>
            </a:r>
          </a:p>
          <a:p>
            <a:pPr lvl="1"/>
            <a:r>
              <a:rPr lang="en-IN" dirty="0" smtClean="0"/>
              <a:t>Inside the </a:t>
            </a:r>
            <a:r>
              <a:rPr lang="en-IN" dirty="0" err="1" smtClean="0"/>
              <a:t>renderProjects</a:t>
            </a:r>
            <a:r>
              <a:rPr lang="en-IN" dirty="0" smtClean="0"/>
              <a:t> method we get a handle to the list using the id we assigned to the list earlier inside the </a:t>
            </a:r>
            <a:r>
              <a:rPr lang="en-IN" dirty="0" err="1" smtClean="0"/>
              <a:t>renderContent</a:t>
            </a:r>
            <a:r>
              <a:rPr lang="en-IN" dirty="0" smtClean="0"/>
              <a:t> method and cast it to an </a:t>
            </a:r>
            <a:r>
              <a:rPr lang="en-IN" dirty="0" err="1" smtClean="0"/>
              <a:t>HTMLUListElement</a:t>
            </a:r>
            <a:r>
              <a:rPr lang="en-IN" dirty="0" smtClean="0"/>
              <a:t>.</a:t>
            </a:r>
          </a:p>
          <a:p>
            <a:pPr lvl="1"/>
            <a:r>
              <a:rPr lang="en-IN" dirty="0" smtClean="0"/>
              <a:t>Loop </a:t>
            </a:r>
            <a:r>
              <a:rPr lang="en-IN" dirty="0" err="1" smtClean="0"/>
              <a:t>thgrough</a:t>
            </a:r>
            <a:r>
              <a:rPr lang="en-IN" dirty="0" smtClean="0"/>
              <a:t> the assigned projects list and create a new li element using </a:t>
            </a:r>
            <a:r>
              <a:rPr lang="en-IN" dirty="0" err="1" smtClean="0"/>
              <a:t>document.createElement</a:t>
            </a:r>
            <a:r>
              <a:rPr lang="en-IN" dirty="0" smtClean="0"/>
              <a:t>(‘li’) method and set its </a:t>
            </a:r>
            <a:r>
              <a:rPr lang="en-IN" dirty="0" err="1" smtClean="0"/>
              <a:t>textContent</a:t>
            </a:r>
            <a:r>
              <a:rPr lang="en-IN" dirty="0" smtClean="0"/>
              <a:t> equal to the project title</a:t>
            </a:r>
          </a:p>
          <a:p>
            <a:pPr lvl="1"/>
            <a:r>
              <a:rPr lang="en-IN" dirty="0" smtClean="0"/>
              <a:t>call </a:t>
            </a:r>
            <a:r>
              <a:rPr lang="en-IN" dirty="0" err="1" smtClean="0"/>
              <a:t>appendChild</a:t>
            </a:r>
            <a:r>
              <a:rPr lang="en-IN" dirty="0" smtClean="0"/>
              <a:t> method on the </a:t>
            </a:r>
            <a:r>
              <a:rPr lang="en-IN" dirty="0" err="1" smtClean="0"/>
              <a:t>listElement</a:t>
            </a:r>
            <a:r>
              <a:rPr lang="en-IN" dirty="0" smtClean="0"/>
              <a:t> and pass in the li created above</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2396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8 - More classes and Custom Types</a:t>
            </a:r>
            <a:endParaRPr lang="en-GB" sz="2800"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The application state that we made in last step had many bugs and uses any type in many places lets fix them with some more classes and custom types</a:t>
            </a:r>
          </a:p>
          <a:p>
            <a:r>
              <a:rPr lang="en-IN" dirty="0" smtClean="0"/>
              <a:t>Step </a:t>
            </a:r>
            <a:r>
              <a:rPr lang="en-IN" dirty="0"/>
              <a:t>1</a:t>
            </a:r>
            <a:r>
              <a:rPr lang="en-IN" dirty="0" smtClean="0"/>
              <a:t> –Lets create a custom class for Project.</a:t>
            </a:r>
          </a:p>
          <a:p>
            <a:pPr lvl="1"/>
            <a:r>
              <a:rPr lang="en-IN" dirty="0" smtClean="0"/>
              <a:t>To do this we will add a new class Project and add fields to constructor for id, title, description and no of people. We will also add a new field to reflect the status of the project whether active or finished.</a:t>
            </a:r>
          </a:p>
          <a:p>
            <a:pPr lvl="1"/>
            <a:r>
              <a:rPr lang="en-IN" dirty="0" smtClean="0"/>
              <a:t>For the status field we will create a new </a:t>
            </a:r>
            <a:r>
              <a:rPr lang="en-IN" dirty="0" err="1" smtClean="0"/>
              <a:t>enum</a:t>
            </a:r>
            <a:r>
              <a:rPr lang="en-IN" dirty="0" smtClean="0"/>
              <a:t> named </a:t>
            </a:r>
            <a:r>
              <a:rPr lang="en-IN" dirty="0" err="1" smtClean="0"/>
              <a:t>ProjectStatus</a:t>
            </a:r>
            <a:r>
              <a:rPr lang="en-IN" dirty="0" smtClean="0"/>
              <a:t> which will have two values </a:t>
            </a:r>
            <a:r>
              <a:rPr lang="en-IN" dirty="0" err="1" smtClean="0"/>
              <a:t>Active,Finished</a:t>
            </a:r>
            <a:endParaRPr lang="en-IN" dirty="0" smtClean="0"/>
          </a:p>
          <a:p>
            <a:r>
              <a:rPr lang="en-IN" dirty="0"/>
              <a:t>Step </a:t>
            </a:r>
            <a:r>
              <a:rPr lang="en-IN" dirty="0" smtClean="0"/>
              <a:t>2 –Lets use these </a:t>
            </a:r>
            <a:r>
              <a:rPr lang="en-IN" dirty="0" err="1" smtClean="0"/>
              <a:t>enums</a:t>
            </a:r>
            <a:r>
              <a:rPr lang="en-IN" dirty="0" smtClean="0"/>
              <a:t> and classes</a:t>
            </a:r>
          </a:p>
          <a:p>
            <a:pPr lvl="1"/>
            <a:r>
              <a:rPr lang="en-IN" dirty="0" smtClean="0"/>
              <a:t>The type of Project field in </a:t>
            </a:r>
            <a:r>
              <a:rPr lang="en-IN" dirty="0" err="1" smtClean="0"/>
              <a:t>ProjectState</a:t>
            </a:r>
            <a:r>
              <a:rPr lang="en-IN" dirty="0" smtClean="0"/>
              <a:t> will now be Project[]</a:t>
            </a:r>
          </a:p>
          <a:p>
            <a:pPr lvl="1"/>
            <a:r>
              <a:rPr lang="en-IN" dirty="0" smtClean="0"/>
              <a:t>The constant for new Project in </a:t>
            </a:r>
            <a:r>
              <a:rPr lang="en-IN" dirty="0" err="1" smtClean="0"/>
              <a:t>addProject</a:t>
            </a:r>
            <a:r>
              <a:rPr lang="en-IN" dirty="0" smtClean="0"/>
              <a:t> method will now be created  using new keyword and Project class and also Project </a:t>
            </a:r>
            <a:r>
              <a:rPr lang="en-IN" dirty="0" err="1" smtClean="0"/>
              <a:t>status.Active</a:t>
            </a:r>
            <a:r>
              <a:rPr lang="en-IN" dirty="0" smtClean="0"/>
              <a:t> will also be passed as last parameter to the constructor</a:t>
            </a:r>
          </a:p>
          <a:p>
            <a:pPr lvl="1"/>
            <a:r>
              <a:rPr lang="en-IN" dirty="0" smtClean="0"/>
              <a:t>The field </a:t>
            </a:r>
            <a:r>
              <a:rPr lang="en-IN" dirty="0" err="1" smtClean="0"/>
              <a:t>assignedProjects</a:t>
            </a:r>
            <a:r>
              <a:rPr lang="en-IN" dirty="0" smtClean="0"/>
              <a:t> will also now be of type Project[]</a:t>
            </a:r>
          </a:p>
          <a:p>
            <a:pPr lvl="1"/>
            <a:r>
              <a:rPr lang="en-IN" dirty="0" smtClean="0"/>
              <a:t>We should also create a custom type for our listeners such as type Listeners =(</a:t>
            </a:r>
            <a:r>
              <a:rPr lang="en-IN" dirty="0" err="1" smtClean="0"/>
              <a:t>items:Project</a:t>
            </a:r>
            <a:r>
              <a:rPr lang="en-IN" dirty="0" smtClean="0"/>
              <a:t>[])=&gt;void;</a:t>
            </a:r>
          </a:p>
          <a:p>
            <a:pPr lvl="1"/>
            <a:r>
              <a:rPr lang="en-IN" dirty="0" smtClean="0"/>
              <a:t>Use this type for </a:t>
            </a:r>
            <a:r>
              <a:rPr lang="en-IN" dirty="0" err="1" smtClean="0"/>
              <a:t>addListener</a:t>
            </a:r>
            <a:r>
              <a:rPr lang="en-IN" dirty="0" smtClean="0"/>
              <a:t> method parameter and wherever it is called the parameter to listener method is of Project[]</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5800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a:t>9</a:t>
            </a:r>
            <a:r>
              <a:rPr lang="en-IN" sz="2800" dirty="0" smtClean="0"/>
              <a:t> </a:t>
            </a:r>
            <a:r>
              <a:rPr lang="en-IN" sz="2800" dirty="0"/>
              <a:t>- </a:t>
            </a:r>
            <a:r>
              <a:rPr lang="en-GB" sz="2800" dirty="0"/>
              <a:t>Filtering Projects with </a:t>
            </a:r>
            <a:r>
              <a:rPr lang="en-GB" sz="2800" dirty="0" err="1"/>
              <a:t>Enums</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We have an issue that duplicate projects get added whenever we add a new project also the project gets added to both lists so we want to add some filtering</a:t>
            </a:r>
          </a:p>
          <a:p>
            <a:r>
              <a:rPr lang="en-IN" dirty="0" smtClean="0"/>
              <a:t>Step </a:t>
            </a:r>
            <a:r>
              <a:rPr lang="en-IN" dirty="0"/>
              <a:t>1</a:t>
            </a:r>
            <a:r>
              <a:rPr lang="en-IN" dirty="0" smtClean="0"/>
              <a:t> –Project should be added to only </a:t>
            </a:r>
            <a:r>
              <a:rPr lang="en-IN" dirty="0" err="1" smtClean="0"/>
              <a:t>activeprojects</a:t>
            </a:r>
            <a:r>
              <a:rPr lang="en-IN" dirty="0" smtClean="0"/>
              <a:t> list.</a:t>
            </a:r>
          </a:p>
          <a:p>
            <a:pPr lvl="1"/>
            <a:r>
              <a:rPr lang="en-IN" dirty="0" smtClean="0"/>
              <a:t>To do this we will navigate to the place where we are adding a listener and using filter method create a new array which has only active projects.</a:t>
            </a:r>
          </a:p>
          <a:p>
            <a:pPr lvl="1"/>
            <a:r>
              <a:rPr lang="en-IN" dirty="0" smtClean="0"/>
              <a:t>Filter is a method </a:t>
            </a:r>
            <a:r>
              <a:rPr lang="en-IN" dirty="0" err="1" smtClean="0"/>
              <a:t>avaialable</a:t>
            </a:r>
            <a:r>
              <a:rPr lang="en-IN" dirty="0" smtClean="0"/>
              <a:t> to all array types which takes in a function and returns a new array with only those elements for which the passed method returns true we will save this new array to </a:t>
            </a:r>
            <a:r>
              <a:rPr lang="en-IN" dirty="0" err="1" smtClean="0"/>
              <a:t>assignedProjects</a:t>
            </a:r>
            <a:r>
              <a:rPr lang="en-IN" dirty="0" smtClean="0"/>
              <a:t> array.</a:t>
            </a:r>
          </a:p>
          <a:p>
            <a:r>
              <a:rPr lang="en-IN" dirty="0"/>
              <a:t>Step </a:t>
            </a:r>
            <a:r>
              <a:rPr lang="en-IN" dirty="0" smtClean="0"/>
              <a:t>2 –Duplicates in rendered list should be removed</a:t>
            </a:r>
          </a:p>
          <a:p>
            <a:pPr lvl="1"/>
            <a:r>
              <a:rPr lang="en-IN" dirty="0" smtClean="0"/>
              <a:t>To do this go to the </a:t>
            </a:r>
            <a:r>
              <a:rPr lang="en-IN" dirty="0" err="1" smtClean="0"/>
              <a:t>renderProjects</a:t>
            </a:r>
            <a:r>
              <a:rPr lang="en-IN" dirty="0" smtClean="0"/>
              <a:t> method and before rendering set the </a:t>
            </a:r>
            <a:r>
              <a:rPr lang="en-IN" dirty="0" err="1" smtClean="0"/>
              <a:t>innerHtml</a:t>
            </a:r>
            <a:r>
              <a:rPr lang="en-IN" dirty="0" smtClean="0"/>
              <a:t> property of list to a blank string to remove anything already on the </a:t>
            </a:r>
            <a:r>
              <a:rPr lang="en-IN" dirty="0" err="1" smtClean="0"/>
              <a:t>dom</a:t>
            </a:r>
            <a:r>
              <a:rPr lang="en-IN" dirty="0" smtClean="0"/>
              <a:t> before rendering the whole list again. </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136259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10 </a:t>
            </a:r>
            <a:r>
              <a:rPr lang="en-IN" sz="2800" dirty="0"/>
              <a:t>- </a:t>
            </a:r>
            <a:r>
              <a:rPr lang="en-GB" sz="2800" dirty="0"/>
              <a:t>Adding Inheritance &amp; Generics</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We have a lot of common functionality in </a:t>
            </a:r>
            <a:r>
              <a:rPr lang="en-IN" dirty="0" err="1" smtClean="0"/>
              <a:t>ProjectInput</a:t>
            </a:r>
            <a:r>
              <a:rPr lang="en-IN" dirty="0" smtClean="0"/>
              <a:t> and </a:t>
            </a:r>
            <a:r>
              <a:rPr lang="en-IN" dirty="0" err="1" smtClean="0"/>
              <a:t>ProjectList</a:t>
            </a:r>
            <a:r>
              <a:rPr lang="en-IN" dirty="0" smtClean="0"/>
              <a:t> classes like </a:t>
            </a:r>
            <a:r>
              <a:rPr lang="en-IN" dirty="0" err="1" smtClean="0"/>
              <a:t>hostElement</a:t>
            </a:r>
            <a:r>
              <a:rPr lang="en-IN" dirty="0" smtClean="0"/>
              <a:t>, </a:t>
            </a:r>
            <a:r>
              <a:rPr lang="en-IN" dirty="0" err="1" smtClean="0"/>
              <a:t>templateElement</a:t>
            </a:r>
            <a:r>
              <a:rPr lang="en-IN" dirty="0" smtClean="0"/>
              <a:t>, element, attach() </a:t>
            </a:r>
            <a:r>
              <a:rPr lang="en-IN" dirty="0" err="1" smtClean="0"/>
              <a:t>etc</a:t>
            </a:r>
            <a:r>
              <a:rPr lang="en-IN" dirty="0" smtClean="0"/>
              <a:t> it is better to take these common things out in a base class</a:t>
            </a:r>
          </a:p>
          <a:p>
            <a:r>
              <a:rPr lang="en-IN" dirty="0" smtClean="0"/>
              <a:t>Step 1-Lets add a new base class</a:t>
            </a:r>
          </a:p>
          <a:p>
            <a:pPr lvl="1"/>
            <a:r>
              <a:rPr lang="en-IN" dirty="0" smtClean="0"/>
              <a:t>Create a new class named Component </a:t>
            </a:r>
          </a:p>
          <a:p>
            <a:pPr lvl="1"/>
            <a:r>
              <a:rPr lang="en-IN" dirty="0" smtClean="0"/>
              <a:t>It will have </a:t>
            </a:r>
            <a:r>
              <a:rPr lang="en-IN" dirty="0" err="1"/>
              <a:t>hostElement</a:t>
            </a:r>
            <a:r>
              <a:rPr lang="en-IN" dirty="0"/>
              <a:t>, </a:t>
            </a:r>
            <a:r>
              <a:rPr lang="en-IN" dirty="0" err="1"/>
              <a:t>templateElement</a:t>
            </a:r>
            <a:r>
              <a:rPr lang="en-IN" dirty="0"/>
              <a:t>, </a:t>
            </a:r>
            <a:r>
              <a:rPr lang="en-IN" dirty="0" smtClean="0"/>
              <a:t>element fields but the type of element and </a:t>
            </a:r>
            <a:r>
              <a:rPr lang="en-IN" dirty="0" err="1" smtClean="0"/>
              <a:t>hostElement</a:t>
            </a:r>
            <a:r>
              <a:rPr lang="en-IN" dirty="0" smtClean="0"/>
              <a:t> will change in each subclasses so we need to take care of that so to do that we add two generic types&lt;T,U&gt; to the class as types for </a:t>
            </a:r>
            <a:r>
              <a:rPr lang="en-IN" dirty="0" err="1" smtClean="0"/>
              <a:t>hostElement</a:t>
            </a:r>
            <a:r>
              <a:rPr lang="en-IN" dirty="0" smtClean="0"/>
              <a:t> and </a:t>
            </a:r>
            <a:r>
              <a:rPr lang="en-IN" dirty="0" err="1" smtClean="0"/>
              <a:t>element.We</a:t>
            </a:r>
            <a:r>
              <a:rPr lang="en-IN" dirty="0" smtClean="0"/>
              <a:t> can also add some constraints like </a:t>
            </a:r>
            <a:r>
              <a:rPr lang="en-IN" dirty="0"/>
              <a:t>&lt;</a:t>
            </a:r>
            <a:r>
              <a:rPr lang="en-IN" dirty="0" smtClean="0"/>
              <a:t>T extends </a:t>
            </a:r>
            <a:r>
              <a:rPr lang="en-IN" dirty="0" err="1" smtClean="0"/>
              <a:t>HTMLElement,Uextends</a:t>
            </a:r>
            <a:r>
              <a:rPr lang="en-IN" dirty="0" smtClean="0"/>
              <a:t> </a:t>
            </a:r>
            <a:r>
              <a:rPr lang="en-IN" dirty="0" err="1"/>
              <a:t>HTMLElement</a:t>
            </a:r>
            <a:r>
              <a:rPr lang="en-IN" dirty="0" smtClean="0"/>
              <a:t>&gt; </a:t>
            </a:r>
          </a:p>
          <a:p>
            <a:pPr lvl="1"/>
            <a:r>
              <a:rPr lang="en-IN" dirty="0" smtClean="0"/>
              <a:t>We also need to add a constructor and take following parameters he id </a:t>
            </a:r>
            <a:r>
              <a:rPr lang="en-IN" dirty="0" err="1" smtClean="0"/>
              <a:t>hostElement</a:t>
            </a:r>
            <a:r>
              <a:rPr lang="en-IN" dirty="0" smtClean="0"/>
              <a:t> and template element also an optional id to be assigned to the new </a:t>
            </a:r>
            <a:r>
              <a:rPr lang="en-IN" dirty="0" err="1" smtClean="0"/>
              <a:t>element,we</a:t>
            </a:r>
            <a:r>
              <a:rPr lang="en-IN" dirty="0" smtClean="0"/>
              <a:t> also need the location where the new element will be added </a:t>
            </a:r>
            <a:r>
              <a:rPr lang="en-IN" dirty="0" err="1" smtClean="0"/>
              <a:t>ie</a:t>
            </a:r>
            <a:r>
              <a:rPr lang="en-IN" dirty="0" smtClean="0"/>
              <a:t> </a:t>
            </a:r>
            <a:r>
              <a:rPr lang="en-IN" dirty="0" err="1" smtClean="0"/>
              <a:t>afterbegin</a:t>
            </a:r>
            <a:r>
              <a:rPr lang="en-IN" dirty="0" smtClean="0"/>
              <a:t> ,</a:t>
            </a:r>
            <a:r>
              <a:rPr lang="en-IN" dirty="0" err="1" smtClean="0"/>
              <a:t>beforend</a:t>
            </a:r>
            <a:r>
              <a:rPr lang="en-IN" dirty="0" smtClean="0"/>
              <a:t> </a:t>
            </a:r>
            <a:r>
              <a:rPr lang="en-IN" dirty="0" err="1" smtClean="0"/>
              <a:t>etc</a:t>
            </a:r>
            <a:endParaRPr lang="en-IN" dirty="0" smtClean="0"/>
          </a:p>
          <a:p>
            <a:pPr lvl="1"/>
            <a:r>
              <a:rPr lang="en-IN" dirty="0" smtClean="0"/>
              <a:t>Now we can move the code to fetch </a:t>
            </a:r>
            <a:r>
              <a:rPr lang="en-IN" dirty="0" err="1" smtClean="0"/>
              <a:t>template,host</a:t>
            </a:r>
            <a:r>
              <a:rPr lang="en-IN" dirty="0" smtClean="0"/>
              <a:t> and element to the constructor also move the attach method</a:t>
            </a:r>
          </a:p>
          <a:p>
            <a:pPr lvl="1"/>
            <a:r>
              <a:rPr lang="en-IN" dirty="0" smtClean="0"/>
              <a:t>To make sure this class is only used for Inheritance and not instantiated make it abstract</a:t>
            </a:r>
          </a:p>
          <a:p>
            <a:pPr lvl="1"/>
            <a:r>
              <a:rPr lang="en-IN" dirty="0" smtClean="0"/>
              <a:t>We will also add two abstract methods configure() and </a:t>
            </a:r>
            <a:r>
              <a:rPr lang="en-IN" dirty="0" err="1" smtClean="0"/>
              <a:t>renderContent</a:t>
            </a:r>
            <a:r>
              <a:rPr lang="en-IN" dirty="0" smtClean="0"/>
              <a:t>() to force any inheriting class to implement them</a:t>
            </a:r>
          </a:p>
          <a:p>
            <a:pPr lvl="1"/>
            <a:r>
              <a:rPr lang="en-IN" dirty="0" smtClean="0"/>
              <a:t>Restructure the </a:t>
            </a:r>
            <a:r>
              <a:rPr lang="en-IN" dirty="0" err="1" smtClean="0"/>
              <a:t>ProjectList</a:t>
            </a:r>
            <a:r>
              <a:rPr lang="en-IN" dirty="0" smtClean="0"/>
              <a:t> and </a:t>
            </a:r>
            <a:r>
              <a:rPr lang="en-IN" dirty="0" err="1" smtClean="0"/>
              <a:t>ProjectInput</a:t>
            </a:r>
            <a:r>
              <a:rPr lang="en-IN" dirty="0" smtClean="0"/>
              <a:t> class to use the base class.</a:t>
            </a:r>
          </a:p>
          <a:p>
            <a:pPr lvl="1"/>
            <a:r>
              <a:rPr lang="en-IN" dirty="0" smtClean="0"/>
              <a:t>We can do a similar hierarchy of abstract generic base class for </a:t>
            </a:r>
            <a:r>
              <a:rPr lang="en-IN" dirty="0" err="1" smtClean="0"/>
              <a:t>ProjectState</a:t>
            </a:r>
            <a:endParaRPr lang="en-IN" dirty="0" smtClean="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872842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Class</a:t>
            </a:r>
            <a:endParaRPr lang="en-GB" sz="2800" dirty="0"/>
          </a:p>
        </p:txBody>
      </p:sp>
      <p:sp>
        <p:nvSpPr>
          <p:cNvPr id="3" name="Content Placeholder 2"/>
          <p:cNvSpPr>
            <a:spLocks noGrp="1"/>
          </p:cNvSpPr>
          <p:nvPr>
            <p:ph idx="1"/>
          </p:nvPr>
        </p:nvSpPr>
        <p:spPr>
          <a:xfrm>
            <a:off x="677334" y="932873"/>
            <a:ext cx="8596668" cy="5541818"/>
          </a:xfrm>
        </p:spPr>
        <p:txBody>
          <a:bodyPr>
            <a:normAutofit fontScale="92500" lnSpcReduction="20000"/>
          </a:bodyPr>
          <a:lstStyle/>
          <a:p>
            <a:r>
              <a:rPr lang="en-IN" dirty="0" smtClean="0"/>
              <a:t>We are following a pattern in our project whenever we instantiate a </a:t>
            </a:r>
            <a:r>
              <a:rPr lang="en-IN" dirty="0" err="1" smtClean="0"/>
              <a:t>ProjectInput</a:t>
            </a:r>
            <a:r>
              <a:rPr lang="en-IN" dirty="0" smtClean="0"/>
              <a:t> class a project input form will be displayed whenever a </a:t>
            </a:r>
            <a:r>
              <a:rPr lang="en-IN" dirty="0" err="1" smtClean="0"/>
              <a:t>ProjectList</a:t>
            </a:r>
            <a:r>
              <a:rPr lang="en-IN" dirty="0" smtClean="0"/>
              <a:t> class is instantiated a list is displayed we should also follow the same structure for </a:t>
            </a:r>
            <a:r>
              <a:rPr lang="en-IN" dirty="0" err="1" smtClean="0"/>
              <a:t>projectItem</a:t>
            </a:r>
            <a:r>
              <a:rPr lang="en-IN" dirty="0" smtClean="0"/>
              <a:t> in the list </a:t>
            </a:r>
            <a:r>
              <a:rPr lang="en-IN" dirty="0" err="1" smtClean="0"/>
              <a:t>ie</a:t>
            </a:r>
            <a:r>
              <a:rPr lang="en-IN" dirty="0" smtClean="0"/>
              <a:t> we have a class and whenever it is instantiated a list item is added to the list.</a:t>
            </a:r>
          </a:p>
          <a:p>
            <a:r>
              <a:rPr lang="en-IN" dirty="0" smtClean="0"/>
              <a:t>Step 1-Lets add a new class for </a:t>
            </a:r>
            <a:r>
              <a:rPr lang="en-IN" dirty="0" err="1" smtClean="0"/>
              <a:t>ProjectItem</a:t>
            </a:r>
            <a:endParaRPr lang="en-IN" dirty="0" smtClean="0"/>
          </a:p>
          <a:p>
            <a:pPr lvl="1"/>
            <a:r>
              <a:rPr lang="en-IN" dirty="0" smtClean="0"/>
              <a:t>Create a new class named </a:t>
            </a:r>
            <a:r>
              <a:rPr lang="en-IN" dirty="0" err="1" smtClean="0"/>
              <a:t>ProjectItem</a:t>
            </a:r>
            <a:endParaRPr lang="en-IN" dirty="0" smtClean="0"/>
          </a:p>
          <a:p>
            <a:pPr lvl="1"/>
            <a:r>
              <a:rPr lang="en-IN" dirty="0" smtClean="0"/>
              <a:t>Since </a:t>
            </a:r>
            <a:r>
              <a:rPr lang="en-IN" dirty="0" err="1" smtClean="0"/>
              <a:t>projectItem</a:t>
            </a:r>
            <a:r>
              <a:rPr lang="en-IN" dirty="0" smtClean="0"/>
              <a:t> will also render to the </a:t>
            </a:r>
            <a:r>
              <a:rPr lang="en-IN" dirty="0" err="1" smtClean="0"/>
              <a:t>ui</a:t>
            </a:r>
            <a:r>
              <a:rPr lang="en-IN" dirty="0" smtClean="0"/>
              <a:t> it will also inherit from the Component class and the generic types will be as follows the first type is for the host element </a:t>
            </a:r>
            <a:r>
              <a:rPr lang="en-IN" dirty="0" err="1" smtClean="0"/>
              <a:t>ie</a:t>
            </a:r>
            <a:r>
              <a:rPr lang="en-IN" dirty="0" smtClean="0"/>
              <a:t> where we want </a:t>
            </a:r>
            <a:r>
              <a:rPr lang="en-IN" dirty="0" err="1" smtClean="0"/>
              <a:t>ot</a:t>
            </a:r>
            <a:r>
              <a:rPr lang="en-IN" dirty="0" smtClean="0"/>
              <a:t> render something so in this case it will be </a:t>
            </a:r>
            <a:r>
              <a:rPr lang="en-IN" dirty="0" err="1" smtClean="0"/>
              <a:t>HTMLUListElement,the</a:t>
            </a:r>
            <a:r>
              <a:rPr lang="en-IN" dirty="0" smtClean="0"/>
              <a:t> second argument is the type of element being rendered which in this case will be </a:t>
            </a:r>
            <a:r>
              <a:rPr lang="en-IN" dirty="0" err="1" smtClean="0"/>
              <a:t>HTMLLiElement</a:t>
            </a:r>
            <a:endParaRPr lang="en-IN" dirty="0" smtClean="0"/>
          </a:p>
          <a:p>
            <a:pPr lvl="1"/>
            <a:r>
              <a:rPr lang="en-IN" dirty="0" smtClean="0"/>
              <a:t>We need to call the super constructor the parameters will be as </a:t>
            </a:r>
            <a:r>
              <a:rPr lang="en-IN" dirty="0" err="1" smtClean="0"/>
              <a:t>follows,the</a:t>
            </a:r>
            <a:r>
              <a:rPr lang="en-IN" dirty="0" smtClean="0"/>
              <a:t> first parameter will be the id of template which in our case is ‘single-</a:t>
            </a:r>
            <a:r>
              <a:rPr lang="en-IN" dirty="0" err="1" smtClean="0"/>
              <a:t>project‘,the</a:t>
            </a:r>
            <a:r>
              <a:rPr lang="en-IN" dirty="0" smtClean="0"/>
              <a:t> second parameter is the id of the element where data should be rendered since we have two lists this will be passed as </a:t>
            </a:r>
            <a:r>
              <a:rPr lang="en-IN" dirty="0" err="1" smtClean="0"/>
              <a:t>aparameter</a:t>
            </a:r>
            <a:r>
              <a:rPr lang="en-IN" dirty="0" smtClean="0"/>
              <a:t> to constructor of </a:t>
            </a:r>
            <a:r>
              <a:rPr lang="en-IN" dirty="0" err="1" smtClean="0"/>
              <a:t>ProjectItem</a:t>
            </a:r>
            <a:r>
              <a:rPr lang="en-IN" dirty="0" smtClean="0"/>
              <a:t> </a:t>
            </a:r>
            <a:r>
              <a:rPr lang="en-IN" dirty="0" err="1" smtClean="0"/>
              <a:t>class,the</a:t>
            </a:r>
            <a:r>
              <a:rPr lang="en-IN" dirty="0" smtClean="0"/>
              <a:t> third argument is where it should be appended in our case it is </a:t>
            </a:r>
            <a:r>
              <a:rPr lang="en-IN" dirty="0" err="1" smtClean="0"/>
              <a:t>beforeend,the</a:t>
            </a:r>
            <a:r>
              <a:rPr lang="en-IN" dirty="0" smtClean="0"/>
              <a:t> fourth parameter is the id of the newly created element which will also be passed to the constructor.</a:t>
            </a:r>
          </a:p>
          <a:p>
            <a:pPr lvl="1"/>
            <a:r>
              <a:rPr lang="en-IN" dirty="0" smtClean="0"/>
              <a:t>It is also sensible to store as a field the Project that we will create so create a field for it and take it as a constructor parameter.</a:t>
            </a:r>
          </a:p>
          <a:p>
            <a:pPr lvl="1"/>
            <a:r>
              <a:rPr lang="en-IN" dirty="0" smtClean="0"/>
              <a:t>We also need to add a configure() and </a:t>
            </a:r>
            <a:r>
              <a:rPr lang="en-IN" dirty="0" err="1" smtClean="0"/>
              <a:t>renderContent</a:t>
            </a:r>
            <a:r>
              <a:rPr lang="en-IN" dirty="0" smtClean="0"/>
              <a:t> method to satisfy the requirement of base class also call these methods from the constructor</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655716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a:t>
            </a:r>
            <a:r>
              <a:rPr lang="en-IN" sz="2800" dirty="0" smtClean="0"/>
              <a:t>Class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2-Lets modify the template and </a:t>
            </a:r>
            <a:r>
              <a:rPr lang="en-IN" dirty="0" err="1" smtClean="0"/>
              <a:t>renderContent</a:t>
            </a:r>
            <a:r>
              <a:rPr lang="en-IN" dirty="0" smtClean="0"/>
              <a:t> method</a:t>
            </a:r>
          </a:p>
          <a:p>
            <a:pPr lvl="1"/>
            <a:r>
              <a:rPr lang="en-IN" dirty="0" smtClean="0"/>
              <a:t>Our template is a bit simple lets add a h2,h3 and p tag to the li tag in the template for the title </a:t>
            </a:r>
            <a:r>
              <a:rPr lang="en-IN" dirty="0" err="1" smtClean="0"/>
              <a:t>noOfPeople</a:t>
            </a:r>
            <a:r>
              <a:rPr lang="en-IN" dirty="0" smtClean="0"/>
              <a:t> and description respectively</a:t>
            </a:r>
          </a:p>
          <a:p>
            <a:pPr lvl="1"/>
            <a:r>
              <a:rPr lang="en-IN" dirty="0" smtClean="0"/>
              <a:t>In our </a:t>
            </a:r>
            <a:r>
              <a:rPr lang="en-IN" dirty="0" err="1" smtClean="0"/>
              <a:t>renderContent</a:t>
            </a:r>
            <a:r>
              <a:rPr lang="en-IN" dirty="0" smtClean="0"/>
              <a:t> method we need to access the tags created above and render the project </a:t>
            </a:r>
            <a:r>
              <a:rPr lang="en-IN" dirty="0" err="1" smtClean="0"/>
              <a:t>details,using</a:t>
            </a:r>
            <a:r>
              <a:rPr lang="en-IN" dirty="0" smtClean="0"/>
              <a:t> the </a:t>
            </a:r>
            <a:r>
              <a:rPr lang="en-IN" dirty="0" err="1" smtClean="0"/>
              <a:t>querySelector</a:t>
            </a:r>
            <a:r>
              <a:rPr lang="en-IN" dirty="0" smtClean="0"/>
              <a:t> on </a:t>
            </a:r>
            <a:r>
              <a:rPr lang="en-IN" dirty="0" err="1" smtClean="0"/>
              <a:t>this.element</a:t>
            </a:r>
            <a:r>
              <a:rPr lang="en-IN" dirty="0" smtClean="0"/>
              <a:t> we can get access to these tags and set the </a:t>
            </a:r>
            <a:r>
              <a:rPr lang="en-IN" dirty="0" err="1" smtClean="0"/>
              <a:t>textContent</a:t>
            </a:r>
            <a:r>
              <a:rPr lang="en-IN" dirty="0" smtClean="0"/>
              <a:t> field to </a:t>
            </a:r>
            <a:r>
              <a:rPr lang="en-IN" dirty="0" err="1" smtClean="0"/>
              <a:t>title,noOfPeople</a:t>
            </a:r>
            <a:r>
              <a:rPr lang="en-IN" dirty="0" smtClean="0"/>
              <a:t> and description fetching it from </a:t>
            </a:r>
            <a:r>
              <a:rPr lang="en-IN" dirty="0" err="1" smtClean="0"/>
              <a:t>this.project</a:t>
            </a:r>
            <a:endParaRPr lang="en-IN" dirty="0" smtClean="0"/>
          </a:p>
          <a:p>
            <a:r>
              <a:rPr lang="en-IN" dirty="0" smtClean="0"/>
              <a:t>Step 3 –Lets use this class now to add list items</a:t>
            </a:r>
          </a:p>
          <a:p>
            <a:pPr lvl="1"/>
            <a:r>
              <a:rPr lang="en-IN" dirty="0" smtClean="0"/>
              <a:t>To use this we need to modify the </a:t>
            </a:r>
            <a:r>
              <a:rPr lang="en-IN" dirty="0" err="1" smtClean="0"/>
              <a:t>renderProjects</a:t>
            </a:r>
            <a:r>
              <a:rPr lang="en-IN" dirty="0" smtClean="0"/>
              <a:t> method of </a:t>
            </a:r>
            <a:r>
              <a:rPr lang="en-IN" dirty="0" err="1" smtClean="0"/>
              <a:t>ProjectList</a:t>
            </a:r>
            <a:r>
              <a:rPr lang="en-IN" dirty="0" smtClean="0"/>
              <a:t> </a:t>
            </a:r>
            <a:r>
              <a:rPr lang="en-IN" dirty="0" err="1" smtClean="0"/>
              <a:t>class.Inside</a:t>
            </a:r>
            <a:r>
              <a:rPr lang="en-IN" dirty="0" smtClean="0"/>
              <a:t> this method where we loop through the projects we need to instantiate the </a:t>
            </a:r>
            <a:r>
              <a:rPr lang="en-IN" dirty="0" err="1" smtClean="0"/>
              <a:t>ProjectItem</a:t>
            </a:r>
            <a:r>
              <a:rPr lang="en-IN" dirty="0" smtClean="0"/>
              <a:t> class instead of manually creating li</a:t>
            </a:r>
          </a:p>
          <a:p>
            <a:pPr lvl="1"/>
            <a:r>
              <a:rPr lang="en-IN" dirty="0" smtClean="0"/>
              <a:t>Now  if we notice we just get a number for </a:t>
            </a:r>
            <a:r>
              <a:rPr lang="en-IN" dirty="0" err="1" smtClean="0"/>
              <a:t>noOfPeople</a:t>
            </a:r>
            <a:r>
              <a:rPr lang="en-IN" dirty="0" smtClean="0"/>
              <a:t> lets create a getter to return proper info with text like 1person assigned or 2 persons assigned</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7224096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12 </a:t>
            </a:r>
            <a:r>
              <a:rPr lang="en-IN" sz="2800" dirty="0"/>
              <a:t>- Utilizing Interfaces to Implement Drag &amp; Drop</a:t>
            </a:r>
            <a:endParaRPr lang="en-GB" sz="2800" dirty="0"/>
          </a:p>
        </p:txBody>
      </p:sp>
      <p:sp>
        <p:nvSpPr>
          <p:cNvPr id="3" name="Content Placeholder 2"/>
          <p:cNvSpPr>
            <a:spLocks noGrp="1"/>
          </p:cNvSpPr>
          <p:nvPr>
            <p:ph idx="1"/>
          </p:nvPr>
        </p:nvSpPr>
        <p:spPr>
          <a:xfrm>
            <a:off x="677334" y="932873"/>
            <a:ext cx="8596668" cy="5541818"/>
          </a:xfrm>
        </p:spPr>
        <p:txBody>
          <a:bodyPr>
            <a:normAutofit fontScale="77500" lnSpcReduction="20000"/>
          </a:bodyPr>
          <a:lstStyle/>
          <a:p>
            <a:r>
              <a:rPr lang="en-IN" dirty="0" smtClean="0"/>
              <a:t>To implement drag and drop functionality we will make use of </a:t>
            </a:r>
            <a:r>
              <a:rPr lang="en-IN" dirty="0" err="1" smtClean="0"/>
              <a:t>interfaces.We</a:t>
            </a:r>
            <a:r>
              <a:rPr lang="en-IN" dirty="0" smtClean="0"/>
              <a:t> will need to add two interfaces one for the drag functionality and another for drop </a:t>
            </a:r>
            <a:r>
              <a:rPr lang="en-IN" dirty="0" err="1" smtClean="0"/>
              <a:t>functionality.Whenever</a:t>
            </a:r>
            <a:r>
              <a:rPr lang="en-IN" dirty="0" smtClean="0"/>
              <a:t> a drag and drop happens we need to make visual change and also change the state in Project state to reflect the changes</a:t>
            </a:r>
          </a:p>
          <a:p>
            <a:r>
              <a:rPr lang="en-IN" dirty="0" smtClean="0"/>
              <a:t>Step </a:t>
            </a:r>
            <a:r>
              <a:rPr lang="en-IN" dirty="0"/>
              <a:t>1</a:t>
            </a:r>
            <a:r>
              <a:rPr lang="en-IN" dirty="0" smtClean="0"/>
              <a:t>-Lets Create the </a:t>
            </a:r>
            <a:r>
              <a:rPr lang="en-IN" dirty="0" err="1"/>
              <a:t>D</a:t>
            </a:r>
            <a:r>
              <a:rPr lang="en-IN" dirty="0" err="1" smtClean="0"/>
              <a:t>raggable</a:t>
            </a:r>
            <a:r>
              <a:rPr lang="en-IN" dirty="0" smtClean="0"/>
              <a:t> interface</a:t>
            </a:r>
          </a:p>
          <a:p>
            <a:pPr lvl="1"/>
            <a:r>
              <a:rPr lang="en-IN" dirty="0" smtClean="0"/>
              <a:t>Create an interface named </a:t>
            </a:r>
            <a:r>
              <a:rPr lang="en-IN" dirty="0" err="1" smtClean="0"/>
              <a:t>Draggable</a:t>
            </a:r>
            <a:r>
              <a:rPr lang="en-IN" dirty="0" smtClean="0"/>
              <a:t> add two event handling methods </a:t>
            </a:r>
            <a:r>
              <a:rPr lang="en-IN" dirty="0" err="1" smtClean="0"/>
              <a:t>dragStartHandler</a:t>
            </a:r>
            <a:r>
              <a:rPr lang="en-IN" dirty="0" smtClean="0"/>
              <a:t>() and </a:t>
            </a:r>
            <a:r>
              <a:rPr lang="en-IN" dirty="0" err="1" smtClean="0"/>
              <a:t>dragEndHandler</a:t>
            </a:r>
            <a:r>
              <a:rPr lang="en-IN" dirty="0" smtClean="0"/>
              <a:t>()</a:t>
            </a:r>
          </a:p>
          <a:p>
            <a:pPr lvl="1"/>
            <a:r>
              <a:rPr lang="en-IN" dirty="0" smtClean="0"/>
              <a:t>The </a:t>
            </a:r>
            <a:r>
              <a:rPr lang="en-IN" dirty="0" err="1" smtClean="0"/>
              <a:t>dragStartHandler</a:t>
            </a:r>
            <a:r>
              <a:rPr lang="en-IN" dirty="0" smtClean="0"/>
              <a:t>() method will listen to the start of a drag event and any code that needs to be written on drag start will be written here this method gets a parameter of type </a:t>
            </a:r>
            <a:r>
              <a:rPr lang="en-IN" dirty="0" err="1" smtClean="0"/>
              <a:t>DragEvent</a:t>
            </a:r>
            <a:r>
              <a:rPr lang="en-IN" dirty="0" smtClean="0"/>
              <a:t> which is a built in type in </a:t>
            </a:r>
            <a:r>
              <a:rPr lang="en-IN" dirty="0" err="1" smtClean="0"/>
              <a:t>ts.This</a:t>
            </a:r>
            <a:r>
              <a:rPr lang="en-IN" dirty="0" smtClean="0"/>
              <a:t> method returns void.</a:t>
            </a:r>
          </a:p>
          <a:p>
            <a:pPr lvl="1"/>
            <a:r>
              <a:rPr lang="en-IN" dirty="0"/>
              <a:t>The </a:t>
            </a:r>
            <a:r>
              <a:rPr lang="en-IN" dirty="0" err="1" smtClean="0"/>
              <a:t>dragEndHandler</a:t>
            </a:r>
            <a:r>
              <a:rPr lang="en-IN" dirty="0"/>
              <a:t>() method will listen to the </a:t>
            </a:r>
            <a:r>
              <a:rPr lang="en-IN" dirty="0" smtClean="0"/>
              <a:t>end </a:t>
            </a:r>
            <a:r>
              <a:rPr lang="en-IN" dirty="0"/>
              <a:t>of a drag event and any code that needs to be written on drag </a:t>
            </a:r>
            <a:r>
              <a:rPr lang="en-IN" dirty="0" smtClean="0"/>
              <a:t>end </a:t>
            </a:r>
            <a:r>
              <a:rPr lang="en-IN" dirty="0"/>
              <a:t>will be written here this method gets a parameter of type </a:t>
            </a:r>
            <a:r>
              <a:rPr lang="en-IN" dirty="0" err="1"/>
              <a:t>DragEvent</a:t>
            </a:r>
            <a:r>
              <a:rPr lang="en-IN" dirty="0"/>
              <a:t> which is a built in type in </a:t>
            </a:r>
            <a:r>
              <a:rPr lang="en-IN" dirty="0" err="1"/>
              <a:t>ts</a:t>
            </a:r>
            <a:r>
              <a:rPr lang="en-IN" dirty="0" smtClean="0"/>
              <a:t>.</a:t>
            </a:r>
            <a:r>
              <a:rPr lang="en-IN" dirty="0"/>
              <a:t> This method returns void</a:t>
            </a:r>
            <a:r>
              <a:rPr lang="en-IN" dirty="0" smtClean="0"/>
              <a:t>.</a:t>
            </a:r>
          </a:p>
          <a:p>
            <a:r>
              <a:rPr lang="en-IN" dirty="0" smtClean="0"/>
              <a:t>Step 2 –Lets create a </a:t>
            </a:r>
            <a:r>
              <a:rPr lang="en-IN" dirty="0"/>
              <a:t>and </a:t>
            </a:r>
            <a:r>
              <a:rPr lang="en-IN" dirty="0" err="1"/>
              <a:t>DragTarget</a:t>
            </a:r>
            <a:r>
              <a:rPr lang="en-IN" dirty="0"/>
              <a:t> </a:t>
            </a:r>
            <a:r>
              <a:rPr lang="en-IN" dirty="0" smtClean="0"/>
              <a:t> Interface</a:t>
            </a:r>
          </a:p>
          <a:p>
            <a:pPr lvl="1"/>
            <a:r>
              <a:rPr lang="en-IN" dirty="0"/>
              <a:t>Create an interface named </a:t>
            </a:r>
            <a:r>
              <a:rPr lang="en-IN" dirty="0" err="1"/>
              <a:t>DragTarget</a:t>
            </a:r>
            <a:r>
              <a:rPr lang="en-IN" dirty="0" smtClean="0"/>
              <a:t> </a:t>
            </a:r>
            <a:r>
              <a:rPr lang="en-IN" dirty="0"/>
              <a:t>add </a:t>
            </a:r>
            <a:r>
              <a:rPr lang="en-IN" dirty="0" smtClean="0"/>
              <a:t>three </a:t>
            </a:r>
            <a:r>
              <a:rPr lang="en-IN" dirty="0"/>
              <a:t>event handling methods </a:t>
            </a:r>
            <a:r>
              <a:rPr lang="en-IN" dirty="0" err="1" smtClean="0"/>
              <a:t>dragOverHandler</a:t>
            </a:r>
            <a:r>
              <a:rPr lang="en-IN" dirty="0"/>
              <a:t>() </a:t>
            </a:r>
            <a:r>
              <a:rPr lang="en-IN" dirty="0" smtClean="0"/>
              <a:t>,</a:t>
            </a:r>
            <a:r>
              <a:rPr lang="en-IN" dirty="0" err="1" smtClean="0"/>
              <a:t>dropHandler</a:t>
            </a:r>
            <a:r>
              <a:rPr lang="en-IN" dirty="0" smtClean="0"/>
              <a:t>() and  </a:t>
            </a:r>
            <a:r>
              <a:rPr lang="en-IN" dirty="0" err="1" smtClean="0"/>
              <a:t>dragLeaveHandler</a:t>
            </a:r>
            <a:r>
              <a:rPr lang="en-IN" dirty="0"/>
              <a:t>()</a:t>
            </a:r>
          </a:p>
          <a:p>
            <a:pPr lvl="1"/>
            <a:r>
              <a:rPr lang="en-IN" dirty="0"/>
              <a:t>The </a:t>
            </a:r>
            <a:r>
              <a:rPr lang="en-IN" dirty="0" err="1"/>
              <a:t>dragOverHandler</a:t>
            </a:r>
            <a:r>
              <a:rPr lang="en-IN" dirty="0" smtClean="0"/>
              <a:t>() </a:t>
            </a:r>
            <a:r>
              <a:rPr lang="en-IN" dirty="0"/>
              <a:t>method will </a:t>
            </a:r>
            <a:r>
              <a:rPr lang="en-IN" dirty="0" smtClean="0"/>
              <a:t>be used to signal the browser that this element is a valid drop target whenever something is being dragged over this element,</a:t>
            </a:r>
            <a:r>
              <a:rPr lang="en-IN" dirty="0"/>
              <a:t> method will be used to give some visual feedback to the user whenever it drags something over to the droppable area like change the colour to signify where to drop </a:t>
            </a:r>
            <a:r>
              <a:rPr lang="en-IN" dirty="0" smtClean="0"/>
              <a:t>so this method is used to permit the drop  this </a:t>
            </a:r>
            <a:r>
              <a:rPr lang="en-IN" dirty="0"/>
              <a:t>method gets a parameter of type </a:t>
            </a:r>
            <a:r>
              <a:rPr lang="en-IN" dirty="0" err="1"/>
              <a:t>DragEvent</a:t>
            </a:r>
            <a:r>
              <a:rPr lang="en-IN" dirty="0"/>
              <a:t> which is a built in type in </a:t>
            </a:r>
            <a:r>
              <a:rPr lang="en-IN" dirty="0" err="1"/>
              <a:t>ts.This</a:t>
            </a:r>
            <a:r>
              <a:rPr lang="en-IN" dirty="0"/>
              <a:t> method returns void.</a:t>
            </a:r>
          </a:p>
          <a:p>
            <a:pPr lvl="1"/>
            <a:r>
              <a:rPr lang="en-IN" dirty="0"/>
              <a:t>The </a:t>
            </a:r>
            <a:r>
              <a:rPr lang="en-IN" dirty="0" err="1" smtClean="0"/>
              <a:t>dropHandler</a:t>
            </a:r>
            <a:r>
              <a:rPr lang="en-IN" dirty="0" smtClean="0"/>
              <a:t>() </a:t>
            </a:r>
            <a:r>
              <a:rPr lang="en-IN" dirty="0"/>
              <a:t>method will </a:t>
            </a:r>
            <a:r>
              <a:rPr lang="en-IN" dirty="0" smtClean="0"/>
              <a:t>be used to handle the actual </a:t>
            </a:r>
            <a:r>
              <a:rPr lang="en-IN" dirty="0" err="1" smtClean="0"/>
              <a:t>drop.,so</a:t>
            </a:r>
            <a:r>
              <a:rPr lang="en-IN" dirty="0" smtClean="0"/>
              <a:t> this method is used to handle the drop.  this method gets </a:t>
            </a:r>
            <a:r>
              <a:rPr lang="en-IN" dirty="0"/>
              <a:t>a parameter of type </a:t>
            </a:r>
            <a:r>
              <a:rPr lang="en-IN" dirty="0" err="1"/>
              <a:t>DragEvent</a:t>
            </a:r>
            <a:r>
              <a:rPr lang="en-IN" dirty="0"/>
              <a:t> which is a built in type in </a:t>
            </a:r>
            <a:r>
              <a:rPr lang="en-IN" dirty="0" err="1"/>
              <a:t>ts</a:t>
            </a:r>
            <a:r>
              <a:rPr lang="en-IN" dirty="0"/>
              <a:t>. This method returns void</a:t>
            </a:r>
            <a:r>
              <a:rPr lang="en-IN" dirty="0" smtClean="0"/>
              <a:t>.</a:t>
            </a:r>
          </a:p>
          <a:p>
            <a:pPr lvl="1"/>
            <a:r>
              <a:rPr lang="en-IN" dirty="0"/>
              <a:t>The </a:t>
            </a:r>
            <a:r>
              <a:rPr lang="en-IN" dirty="0" err="1" smtClean="0"/>
              <a:t>dragLeaveHandler</a:t>
            </a:r>
            <a:r>
              <a:rPr lang="en-IN" dirty="0"/>
              <a:t>() </a:t>
            </a:r>
            <a:r>
              <a:rPr lang="en-IN" dirty="0" smtClean="0"/>
              <a:t>is used if the user cancels the drop or moves the element away to revert the visual changes done in </a:t>
            </a:r>
            <a:r>
              <a:rPr lang="en-IN" dirty="0" err="1" smtClean="0"/>
              <a:t>dragOverHandler</a:t>
            </a:r>
            <a:r>
              <a:rPr lang="en-IN" dirty="0" smtClean="0"/>
              <a:t>(). this </a:t>
            </a:r>
            <a:r>
              <a:rPr lang="en-IN" dirty="0"/>
              <a:t>method gets a parameter of type </a:t>
            </a:r>
            <a:r>
              <a:rPr lang="en-IN" dirty="0" err="1"/>
              <a:t>DragEvent</a:t>
            </a:r>
            <a:r>
              <a:rPr lang="en-IN" dirty="0"/>
              <a:t> which is a built in type in </a:t>
            </a:r>
            <a:r>
              <a:rPr lang="en-IN" dirty="0" err="1"/>
              <a:t>ts</a:t>
            </a:r>
            <a:r>
              <a:rPr lang="en-IN" dirty="0"/>
              <a:t>. This method returns void.</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6561730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12 </a:t>
            </a:r>
            <a:r>
              <a:rPr lang="en-IN" sz="2400" dirty="0"/>
              <a:t>- Utilizing Interfaces to Implement Drag &amp; </a:t>
            </a:r>
            <a:r>
              <a:rPr lang="en-IN" sz="2400" dirty="0" smtClean="0"/>
              <a:t>Drop </a:t>
            </a:r>
            <a:r>
              <a:rPr lang="en-IN" sz="2400" dirty="0" err="1" smtClean="0"/>
              <a:t>cont</a:t>
            </a:r>
            <a:r>
              <a:rPr lang="en-IN" sz="2400" dirty="0" smtClean="0"/>
              <a: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3-Lets use the </a:t>
            </a:r>
            <a:r>
              <a:rPr lang="en-IN" dirty="0" err="1"/>
              <a:t>D</a:t>
            </a:r>
            <a:r>
              <a:rPr lang="en-IN" dirty="0" err="1" smtClean="0"/>
              <a:t>raggable</a:t>
            </a:r>
            <a:r>
              <a:rPr lang="en-IN" dirty="0" smtClean="0"/>
              <a:t> interface</a:t>
            </a:r>
          </a:p>
          <a:p>
            <a:pPr lvl="1"/>
            <a:r>
              <a:rPr lang="en-IN" dirty="0" smtClean="0"/>
              <a:t>In our case the </a:t>
            </a:r>
            <a:r>
              <a:rPr lang="en-IN" dirty="0" err="1" smtClean="0"/>
              <a:t>draggable</a:t>
            </a:r>
            <a:r>
              <a:rPr lang="en-IN" dirty="0" smtClean="0"/>
              <a:t> element is the </a:t>
            </a:r>
            <a:r>
              <a:rPr lang="en-IN" dirty="0" err="1" smtClean="0"/>
              <a:t>ProjectItem</a:t>
            </a:r>
            <a:r>
              <a:rPr lang="en-IN" dirty="0" smtClean="0"/>
              <a:t> so lets modify the </a:t>
            </a:r>
            <a:r>
              <a:rPr lang="en-IN" dirty="0" err="1" smtClean="0"/>
              <a:t>ProjectItem</a:t>
            </a:r>
            <a:r>
              <a:rPr lang="en-IN" dirty="0" smtClean="0"/>
              <a:t> class to implement this interface.</a:t>
            </a:r>
          </a:p>
          <a:p>
            <a:pPr lvl="1"/>
            <a:r>
              <a:rPr lang="en-IN" dirty="0" smtClean="0"/>
              <a:t>We would now need to add the </a:t>
            </a:r>
            <a:r>
              <a:rPr lang="en-IN" dirty="0" err="1" smtClean="0"/>
              <a:t>dragStartHandler</a:t>
            </a:r>
            <a:r>
              <a:rPr lang="en-IN" dirty="0" smtClean="0"/>
              <a:t> and </a:t>
            </a:r>
            <a:r>
              <a:rPr lang="en-IN" dirty="0" err="1" smtClean="0"/>
              <a:t>DragStopHandler</a:t>
            </a:r>
            <a:r>
              <a:rPr lang="en-IN" dirty="0" smtClean="0"/>
              <a:t> methods</a:t>
            </a:r>
          </a:p>
          <a:p>
            <a:pPr lvl="1"/>
            <a:r>
              <a:rPr lang="en-IN" dirty="0" smtClean="0"/>
              <a:t>So now to actually listen for the drag start event we can modify the configure method and add an </a:t>
            </a:r>
            <a:r>
              <a:rPr lang="en-IN" dirty="0" err="1" smtClean="0"/>
              <a:t>eventListener</a:t>
            </a:r>
            <a:r>
              <a:rPr lang="en-IN" dirty="0" smtClean="0"/>
              <a:t> to our element for </a:t>
            </a:r>
            <a:r>
              <a:rPr lang="en-IN" dirty="0" err="1" smtClean="0"/>
              <a:t>dragstart</a:t>
            </a:r>
            <a:r>
              <a:rPr lang="en-IN" dirty="0" smtClean="0"/>
              <a:t> event and pass </a:t>
            </a:r>
            <a:r>
              <a:rPr lang="en-IN" dirty="0" err="1" smtClean="0"/>
              <a:t>dragStartHandler</a:t>
            </a:r>
            <a:r>
              <a:rPr lang="en-IN" dirty="0" smtClean="0"/>
              <a:t> as the </a:t>
            </a:r>
            <a:r>
              <a:rPr lang="en-IN" dirty="0" err="1" smtClean="0"/>
              <a:t>callback</a:t>
            </a:r>
            <a:r>
              <a:rPr lang="en-IN" dirty="0" smtClean="0"/>
              <a:t> method</a:t>
            </a:r>
          </a:p>
          <a:p>
            <a:pPr lvl="1"/>
            <a:r>
              <a:rPr lang="en-IN" dirty="0" smtClean="0"/>
              <a:t>We would need to fix the this binding by placing our @</a:t>
            </a:r>
            <a:r>
              <a:rPr lang="en-IN" dirty="0" err="1" smtClean="0"/>
              <a:t>autobind</a:t>
            </a:r>
            <a:r>
              <a:rPr lang="en-IN" dirty="0" smtClean="0"/>
              <a:t> annotation over the </a:t>
            </a:r>
            <a:r>
              <a:rPr lang="en-IN" dirty="0" err="1" smtClean="0"/>
              <a:t>dragStartHandler</a:t>
            </a:r>
            <a:r>
              <a:rPr lang="en-IN" dirty="0" smtClean="0"/>
              <a:t> method</a:t>
            </a:r>
          </a:p>
          <a:p>
            <a:pPr lvl="1"/>
            <a:r>
              <a:rPr lang="en-IN" dirty="0" smtClean="0"/>
              <a:t>For time being just console log the drag events received in both the methods</a:t>
            </a:r>
          </a:p>
          <a:p>
            <a:pPr lvl="1"/>
            <a:r>
              <a:rPr lang="en-IN" dirty="0" smtClean="0"/>
              <a:t>We will also need to set the </a:t>
            </a:r>
            <a:r>
              <a:rPr lang="en-IN" dirty="0" err="1" smtClean="0"/>
              <a:t>draggable</a:t>
            </a:r>
            <a:r>
              <a:rPr lang="en-IN" dirty="0" smtClean="0"/>
              <a:t> attribute to true on our li element in our html</a:t>
            </a:r>
          </a:p>
          <a:p>
            <a:pPr lvl="1"/>
            <a:r>
              <a:rPr lang="en-IN" dirty="0" smtClean="0"/>
              <a:t>We can also optionally add a background colour white to l1 in the app </a:t>
            </a:r>
            <a:r>
              <a:rPr lang="en-IN" dirty="0" err="1" smtClean="0"/>
              <a:t>css</a:t>
            </a:r>
            <a:r>
              <a:rPr lang="en-IN" dirty="0" smtClean="0"/>
              <a:t> simply so that we can see the drag better</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372232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13 </a:t>
            </a:r>
            <a:r>
              <a:rPr lang="en-IN" sz="2400" dirty="0"/>
              <a:t>- Drag Events &amp; Reflecting the Current State in the UI</a:t>
            </a:r>
            <a:endParaRPr lang="en-GB" sz="2400" dirty="0"/>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Step 1-Lets use the </a:t>
            </a:r>
            <a:r>
              <a:rPr lang="en-IN" dirty="0" err="1" smtClean="0"/>
              <a:t>DragTarget</a:t>
            </a:r>
            <a:r>
              <a:rPr lang="en-IN" dirty="0" smtClean="0"/>
              <a:t> interface</a:t>
            </a:r>
          </a:p>
          <a:p>
            <a:pPr lvl="1"/>
            <a:r>
              <a:rPr lang="en-IN" dirty="0" smtClean="0"/>
              <a:t>In our case the drag target element is the </a:t>
            </a:r>
            <a:r>
              <a:rPr lang="en-IN" dirty="0" err="1" smtClean="0"/>
              <a:t>ProjectList</a:t>
            </a:r>
            <a:r>
              <a:rPr lang="en-IN" dirty="0" smtClean="0"/>
              <a:t> so lets modify the </a:t>
            </a:r>
            <a:r>
              <a:rPr lang="en-IN" dirty="0" err="1"/>
              <a:t>ProjectList</a:t>
            </a:r>
            <a:r>
              <a:rPr lang="en-IN" dirty="0"/>
              <a:t> </a:t>
            </a:r>
            <a:r>
              <a:rPr lang="en-IN" dirty="0" smtClean="0"/>
              <a:t>class to implement this interface.</a:t>
            </a:r>
          </a:p>
          <a:p>
            <a:pPr lvl="1"/>
            <a:r>
              <a:rPr lang="en-IN" dirty="0" smtClean="0"/>
              <a:t>We would now need to add the </a:t>
            </a:r>
            <a:r>
              <a:rPr lang="en-IN" dirty="0" err="1"/>
              <a:t>dragOverHandler</a:t>
            </a:r>
            <a:r>
              <a:rPr lang="en-IN" dirty="0"/>
              <a:t>() ,</a:t>
            </a:r>
            <a:r>
              <a:rPr lang="en-IN" dirty="0" err="1"/>
              <a:t>dropHandler</a:t>
            </a:r>
            <a:r>
              <a:rPr lang="en-IN" dirty="0"/>
              <a:t>() and  </a:t>
            </a:r>
            <a:r>
              <a:rPr lang="en-IN" dirty="0" err="1"/>
              <a:t>dragLeaveHandler</a:t>
            </a:r>
            <a:r>
              <a:rPr lang="en-IN" dirty="0" smtClean="0"/>
              <a:t>() methods</a:t>
            </a:r>
          </a:p>
          <a:p>
            <a:pPr lvl="1"/>
            <a:r>
              <a:rPr lang="en-IN" dirty="0" smtClean="0"/>
              <a:t>In </a:t>
            </a:r>
            <a:r>
              <a:rPr lang="en-IN" dirty="0"/>
              <a:t>the </a:t>
            </a:r>
            <a:r>
              <a:rPr lang="en-IN" dirty="0" err="1" smtClean="0"/>
              <a:t>dragOverHandler</a:t>
            </a:r>
            <a:r>
              <a:rPr lang="en-IN" dirty="0" smtClean="0"/>
              <a:t>() we can write code to change the appearance of the list to signify it is a droppable </a:t>
            </a:r>
            <a:r>
              <a:rPr lang="en-IN" dirty="0" err="1" smtClean="0"/>
              <a:t>area.To</a:t>
            </a:r>
            <a:r>
              <a:rPr lang="en-IN" dirty="0" smtClean="0"/>
              <a:t> do that we add a </a:t>
            </a:r>
            <a:r>
              <a:rPr lang="en-IN" dirty="0" err="1" smtClean="0"/>
              <a:t>css</a:t>
            </a:r>
            <a:r>
              <a:rPr lang="en-IN" dirty="0" smtClean="0"/>
              <a:t> class droppable which is already present in our app.css file to the list whenever a dragged item is over the </a:t>
            </a:r>
            <a:r>
              <a:rPr lang="en-IN" dirty="0" err="1" smtClean="0"/>
              <a:t>list.To</a:t>
            </a:r>
            <a:r>
              <a:rPr lang="en-IN" dirty="0" smtClean="0"/>
              <a:t> do this we will fetch the </a:t>
            </a:r>
            <a:r>
              <a:rPr lang="en-IN" dirty="0" err="1" smtClean="0"/>
              <a:t>ul</a:t>
            </a:r>
            <a:r>
              <a:rPr lang="en-IN" dirty="0" smtClean="0"/>
              <a:t> from </a:t>
            </a:r>
            <a:r>
              <a:rPr lang="en-IN" dirty="0" err="1" smtClean="0"/>
              <a:t>this.element</a:t>
            </a:r>
            <a:r>
              <a:rPr lang="en-IN" dirty="0" smtClean="0"/>
              <a:t> using query selector and then use the add method of </a:t>
            </a:r>
            <a:r>
              <a:rPr lang="en-IN" dirty="0" err="1" smtClean="0"/>
              <a:t>classList</a:t>
            </a:r>
            <a:r>
              <a:rPr lang="en-IN" dirty="0" smtClean="0"/>
              <a:t> property to add the droppable </a:t>
            </a:r>
            <a:r>
              <a:rPr lang="en-IN" dirty="0" err="1" smtClean="0"/>
              <a:t>class.Since</a:t>
            </a:r>
            <a:r>
              <a:rPr lang="en-IN" dirty="0" smtClean="0"/>
              <a:t> we are using the this reference we need to add the @</a:t>
            </a:r>
            <a:r>
              <a:rPr lang="en-IN" dirty="0" err="1" smtClean="0"/>
              <a:t>autobind</a:t>
            </a:r>
            <a:r>
              <a:rPr lang="en-IN" dirty="0" smtClean="0"/>
              <a:t> directive to the method.</a:t>
            </a:r>
          </a:p>
          <a:p>
            <a:pPr lvl="1"/>
            <a:r>
              <a:rPr lang="en-IN" dirty="0" smtClean="0"/>
              <a:t>We also need to make </a:t>
            </a:r>
            <a:r>
              <a:rPr lang="en-IN" dirty="0"/>
              <a:t>sure that </a:t>
            </a:r>
            <a:r>
              <a:rPr lang="en-IN" dirty="0" err="1" smtClean="0"/>
              <a:t>dragOverHandler</a:t>
            </a:r>
            <a:r>
              <a:rPr lang="en-IN" dirty="0" smtClean="0"/>
              <a:t> is actually fired to do that inside the configure method we add a event listener to listen to  </a:t>
            </a:r>
            <a:r>
              <a:rPr lang="en-IN" dirty="0" err="1" smtClean="0"/>
              <a:t>dragover</a:t>
            </a:r>
            <a:r>
              <a:rPr lang="en-IN" dirty="0" smtClean="0"/>
              <a:t> event passing the </a:t>
            </a:r>
            <a:r>
              <a:rPr lang="en-IN" dirty="0" err="1" smtClean="0"/>
              <a:t>dragOverHandler</a:t>
            </a:r>
            <a:r>
              <a:rPr lang="en-IN" dirty="0" smtClean="0"/>
              <a:t> as </a:t>
            </a:r>
            <a:r>
              <a:rPr lang="en-IN" dirty="0" err="1" smtClean="0"/>
              <a:t>callback</a:t>
            </a:r>
            <a:r>
              <a:rPr lang="en-IN" dirty="0" smtClean="0"/>
              <a:t> method</a:t>
            </a:r>
          </a:p>
          <a:p>
            <a:pPr lvl="1"/>
            <a:r>
              <a:rPr lang="en-IN" dirty="0" smtClean="0"/>
              <a:t>Similarly we will also add listeners to listen to </a:t>
            </a:r>
            <a:r>
              <a:rPr lang="en-IN" dirty="0" err="1" smtClean="0"/>
              <a:t>dragleave</a:t>
            </a:r>
            <a:r>
              <a:rPr lang="en-IN" dirty="0" smtClean="0"/>
              <a:t> and drop event and </a:t>
            </a:r>
            <a:r>
              <a:rPr lang="en-IN" dirty="0"/>
              <a:t>pass </a:t>
            </a:r>
            <a:r>
              <a:rPr lang="en-IN" dirty="0" err="1" smtClean="0"/>
              <a:t>dragLeaveHandler</a:t>
            </a:r>
            <a:r>
              <a:rPr lang="en-IN" dirty="0" smtClean="0"/>
              <a:t> and </a:t>
            </a:r>
            <a:r>
              <a:rPr lang="en-IN" dirty="0" err="1" smtClean="0"/>
              <a:t>dropHandler</a:t>
            </a:r>
            <a:r>
              <a:rPr lang="en-IN" dirty="0" smtClean="0"/>
              <a:t> methods as </a:t>
            </a:r>
            <a:r>
              <a:rPr lang="en-IN" dirty="0" err="1" smtClean="0"/>
              <a:t>callbacks</a:t>
            </a:r>
            <a:r>
              <a:rPr lang="en-IN" dirty="0" smtClean="0"/>
              <a:t> </a:t>
            </a:r>
            <a:r>
              <a:rPr lang="en-IN" dirty="0" err="1" smtClean="0"/>
              <a:t>respectively.also</a:t>
            </a:r>
            <a:r>
              <a:rPr lang="en-IN" dirty="0" smtClean="0"/>
              <a:t> we need to add @</a:t>
            </a:r>
            <a:r>
              <a:rPr lang="en-IN" dirty="0" err="1" smtClean="0"/>
              <a:t>autobind</a:t>
            </a:r>
            <a:r>
              <a:rPr lang="en-IN" dirty="0" smtClean="0"/>
              <a:t> decorators to </a:t>
            </a:r>
            <a:r>
              <a:rPr lang="en-IN" dirty="0" err="1"/>
              <a:t>dragLeaveHandler</a:t>
            </a:r>
            <a:r>
              <a:rPr lang="en-IN" dirty="0"/>
              <a:t> and </a:t>
            </a:r>
            <a:r>
              <a:rPr lang="en-IN" dirty="0" err="1"/>
              <a:t>dropHandler</a:t>
            </a:r>
            <a:r>
              <a:rPr lang="en-IN" dirty="0"/>
              <a:t> methods </a:t>
            </a:r>
            <a:r>
              <a:rPr lang="en-IN" dirty="0" smtClean="0"/>
              <a:t>to fix the this reference.</a:t>
            </a:r>
          </a:p>
          <a:p>
            <a:pPr lvl="1"/>
            <a:r>
              <a:rPr lang="en-IN" dirty="0" smtClean="0"/>
              <a:t>We also need to revert the </a:t>
            </a:r>
            <a:r>
              <a:rPr lang="en-IN" dirty="0" err="1" smtClean="0"/>
              <a:t>ui</a:t>
            </a:r>
            <a:r>
              <a:rPr lang="en-IN" dirty="0" smtClean="0"/>
              <a:t> changes when we stop or leave the drag to do that inside </a:t>
            </a:r>
            <a:r>
              <a:rPr lang="en-IN" dirty="0"/>
              <a:t>our </a:t>
            </a:r>
            <a:r>
              <a:rPr lang="en-IN" dirty="0" err="1"/>
              <a:t>dragLeaveHandler</a:t>
            </a:r>
            <a:r>
              <a:rPr lang="en-IN" dirty="0"/>
              <a:t> </a:t>
            </a:r>
            <a:r>
              <a:rPr lang="en-IN" dirty="0" smtClean="0"/>
              <a:t> we will again </a:t>
            </a:r>
            <a:r>
              <a:rPr lang="en-IN" dirty="0"/>
              <a:t>fetch the </a:t>
            </a:r>
            <a:r>
              <a:rPr lang="en-IN" dirty="0" err="1"/>
              <a:t>ul</a:t>
            </a:r>
            <a:r>
              <a:rPr lang="en-IN" dirty="0"/>
              <a:t> from </a:t>
            </a:r>
            <a:r>
              <a:rPr lang="en-IN" dirty="0" err="1"/>
              <a:t>this.element</a:t>
            </a:r>
            <a:r>
              <a:rPr lang="en-IN" dirty="0"/>
              <a:t> using query selector and then use the </a:t>
            </a:r>
            <a:r>
              <a:rPr lang="en-IN" dirty="0" smtClean="0"/>
              <a:t>remove </a:t>
            </a:r>
            <a:r>
              <a:rPr lang="en-IN" dirty="0"/>
              <a:t>method of </a:t>
            </a:r>
            <a:r>
              <a:rPr lang="en-IN" dirty="0" err="1"/>
              <a:t>classList</a:t>
            </a:r>
            <a:r>
              <a:rPr lang="en-IN" dirty="0"/>
              <a:t> property to </a:t>
            </a:r>
            <a:r>
              <a:rPr lang="en-IN" dirty="0" smtClean="0"/>
              <a:t>remove </a:t>
            </a:r>
            <a:r>
              <a:rPr lang="en-IN" dirty="0"/>
              <a:t>the droppable class</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0634856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Area</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Visually we are able to drag and drop but technically nothing actually changes so we actually need to make changes to handle this</a:t>
            </a:r>
          </a:p>
          <a:p>
            <a:r>
              <a:rPr lang="en-IN" dirty="0" smtClean="0"/>
              <a:t>Step 1-Lets use the </a:t>
            </a:r>
            <a:r>
              <a:rPr lang="en-IN" dirty="0" err="1" smtClean="0"/>
              <a:t>dragStartHandler</a:t>
            </a:r>
            <a:r>
              <a:rPr lang="en-IN" dirty="0" smtClean="0"/>
              <a:t> to save the data that needs to be moved</a:t>
            </a:r>
          </a:p>
          <a:p>
            <a:pPr lvl="1"/>
            <a:r>
              <a:rPr lang="en-IN" dirty="0" smtClean="0"/>
              <a:t>The drag event has a </a:t>
            </a:r>
            <a:r>
              <a:rPr lang="en-IN" dirty="0" err="1" smtClean="0"/>
              <a:t>dataTransfer</a:t>
            </a:r>
            <a:r>
              <a:rPr lang="en-IN" dirty="0" smtClean="0"/>
              <a:t> field that we can use to save some data that needs to be transferred from drag start location to drop location.</a:t>
            </a:r>
          </a:p>
          <a:p>
            <a:pPr lvl="1"/>
            <a:r>
              <a:rPr lang="en-IN" dirty="0" smtClean="0"/>
              <a:t>To set the data we need to call the </a:t>
            </a:r>
            <a:r>
              <a:rPr lang="en-IN" dirty="0" err="1" smtClean="0"/>
              <a:t>setData</a:t>
            </a:r>
            <a:r>
              <a:rPr lang="en-IN" dirty="0" smtClean="0"/>
              <a:t> method on the </a:t>
            </a:r>
            <a:r>
              <a:rPr lang="en-IN" dirty="0" err="1" smtClean="0"/>
              <a:t>dataTransfer</a:t>
            </a:r>
            <a:r>
              <a:rPr lang="en-IN" dirty="0" smtClean="0"/>
              <a:t> property of drag event inside </a:t>
            </a:r>
            <a:r>
              <a:rPr lang="en-IN" dirty="0" err="1" smtClean="0"/>
              <a:t>dragStartHandler</a:t>
            </a:r>
            <a:r>
              <a:rPr lang="en-IN" dirty="0" smtClean="0"/>
              <a:t> this method takes in two arguments first is the format of data being transferred and next is the actual data but both are strings.in our format we will set text/plain and in our data we will just send the project id because we can fetch the actual project from our app state using that </a:t>
            </a:r>
            <a:r>
              <a:rPr lang="en-IN" dirty="0" err="1" smtClean="0"/>
              <a:t>id.We</a:t>
            </a:r>
            <a:r>
              <a:rPr lang="en-IN" dirty="0" smtClean="0"/>
              <a:t> also need to set another property on </a:t>
            </a:r>
            <a:r>
              <a:rPr lang="en-IN" dirty="0" err="1" smtClean="0"/>
              <a:t>dataTransfer</a:t>
            </a:r>
            <a:r>
              <a:rPr lang="en-IN" dirty="0" smtClean="0"/>
              <a:t> that is </a:t>
            </a:r>
            <a:r>
              <a:rPr lang="en-IN" dirty="0" err="1" smtClean="0"/>
              <a:t>effectAllowed</a:t>
            </a:r>
            <a:r>
              <a:rPr lang="en-IN" dirty="0" smtClean="0"/>
              <a:t> and the value will be </a:t>
            </a:r>
            <a:r>
              <a:rPr lang="en-IN" dirty="0" err="1" smtClean="0"/>
              <a:t>move.This</a:t>
            </a:r>
            <a:r>
              <a:rPr lang="en-IN" dirty="0" smtClean="0"/>
              <a:t> is used to signify to browser about what we intend to do with the data and browser changes the shape of our cursor </a:t>
            </a:r>
            <a:r>
              <a:rPr lang="en-IN" dirty="0" err="1" smtClean="0"/>
              <a:t>accordingly.other</a:t>
            </a:r>
            <a:r>
              <a:rPr lang="en-IN" dirty="0" smtClean="0"/>
              <a:t> possible options are </a:t>
            </a:r>
            <a:r>
              <a:rPr lang="en-IN" dirty="0" err="1" smtClean="0"/>
              <a:t>copy,move</a:t>
            </a:r>
            <a:r>
              <a:rPr lang="en-IN" dirty="0" smtClean="0"/>
              <a:t> etc.</a:t>
            </a:r>
          </a:p>
          <a:p>
            <a:pPr lvl="1"/>
            <a:r>
              <a:rPr lang="en-IN" dirty="0" smtClean="0"/>
              <a:t>In this app we have just one thing that can be dragged and dropped </a:t>
            </a:r>
            <a:r>
              <a:rPr lang="en-IN" dirty="0" err="1" smtClean="0"/>
              <a:t>i.e</a:t>
            </a:r>
            <a:r>
              <a:rPr lang="en-IN" dirty="0" smtClean="0"/>
              <a:t> the project item but in larger projects multiple things can be dragged and everything is not allowed to be dropped everywhere so we need to check if that particular item is allowed to be dropped at a particular drag target.to do this we </a:t>
            </a:r>
            <a:r>
              <a:rPr lang="en-IN" dirty="0" err="1" smtClean="0"/>
              <a:t>cansimply</a:t>
            </a:r>
            <a:r>
              <a:rPr lang="en-IN" dirty="0" smtClean="0"/>
              <a:t> check inside our </a:t>
            </a:r>
            <a:r>
              <a:rPr lang="en-IN" dirty="0" err="1" smtClean="0"/>
              <a:t>dragOverHandler</a:t>
            </a:r>
            <a:r>
              <a:rPr lang="en-IN" dirty="0" smtClean="0"/>
              <a:t> whether the </a:t>
            </a:r>
            <a:r>
              <a:rPr lang="en-IN" dirty="0" err="1" smtClean="0"/>
              <a:t>event.dataTransfer.types</a:t>
            </a:r>
            <a:r>
              <a:rPr lang="en-IN" dirty="0" smtClean="0"/>
              <a:t>[0] is ‘text/plain’ as we set it to text plain and only run rest of the code if the condition is </a:t>
            </a:r>
            <a:r>
              <a:rPr lang="en-IN" dirty="0" err="1" smtClean="0"/>
              <a:t>satisfied.By</a:t>
            </a:r>
            <a:r>
              <a:rPr lang="en-IN" dirty="0" smtClean="0"/>
              <a:t> default </a:t>
            </a:r>
            <a:r>
              <a:rPr lang="en-IN" dirty="0" err="1" smtClean="0"/>
              <a:t>ts</a:t>
            </a:r>
            <a:r>
              <a:rPr lang="en-IN" dirty="0" smtClean="0"/>
              <a:t>/</a:t>
            </a:r>
            <a:r>
              <a:rPr lang="en-IN" dirty="0" err="1" smtClean="0"/>
              <a:t>js</a:t>
            </a:r>
            <a:r>
              <a:rPr lang="en-IN" dirty="0" smtClean="0"/>
              <a:t> doesn’t allow a drop so we need to tell </a:t>
            </a:r>
            <a:r>
              <a:rPr lang="en-IN" dirty="0" err="1" smtClean="0"/>
              <a:t>ts</a:t>
            </a:r>
            <a:r>
              <a:rPr lang="en-IN" dirty="0" smtClean="0"/>
              <a:t>/</a:t>
            </a:r>
            <a:r>
              <a:rPr lang="en-IN" dirty="0" err="1" smtClean="0"/>
              <a:t>js</a:t>
            </a:r>
            <a:r>
              <a:rPr lang="en-IN" dirty="0" smtClean="0"/>
              <a:t> to allow it to o that in our </a:t>
            </a:r>
            <a:r>
              <a:rPr lang="en-IN" dirty="0" err="1" smtClean="0"/>
              <a:t>DragOverHandler</a:t>
            </a:r>
            <a:r>
              <a:rPr lang="en-IN" dirty="0" smtClean="0"/>
              <a:t> we need to call </a:t>
            </a:r>
            <a:r>
              <a:rPr lang="en-IN" dirty="0" err="1" smtClean="0"/>
              <a:t>event.PreventDeafult</a:t>
            </a:r>
            <a:r>
              <a:rPr lang="en-IN" dirty="0" smtClean="0"/>
              <a:t>() then only the drop event fires otherwise it wont fire when user drops</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630648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t>
            </a:r>
            <a:r>
              <a:rPr lang="en-GB" sz="2400" dirty="0" smtClean="0"/>
              <a:t>Area cont..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Now since the drop event will fire for time being lets just log the </a:t>
            </a:r>
            <a:r>
              <a:rPr lang="en-IN" dirty="0" err="1" smtClean="0"/>
              <a:t>event.dataTransfer.getData</a:t>
            </a:r>
            <a:r>
              <a:rPr lang="en-IN" dirty="0" smtClean="0"/>
              <a:t>() to console inside the </a:t>
            </a:r>
            <a:r>
              <a:rPr lang="en-IN" dirty="0" err="1" smtClean="0"/>
              <a:t>dropHandler</a:t>
            </a:r>
            <a:r>
              <a:rPr lang="en-IN" dirty="0" smtClean="0"/>
              <a:t> to print the </a:t>
            </a:r>
            <a:r>
              <a:rPr lang="en-IN" dirty="0" err="1" smtClean="0"/>
              <a:t>projectId</a:t>
            </a:r>
            <a:r>
              <a:rPr lang="en-IN" dirty="0" smtClean="0"/>
              <a:t> to </a:t>
            </a:r>
            <a:r>
              <a:rPr lang="en-IN" dirty="0" err="1" smtClean="0"/>
              <a:t>console.This</a:t>
            </a:r>
            <a:r>
              <a:rPr lang="en-IN" dirty="0" smtClean="0"/>
              <a:t> method takes in the data format </a:t>
            </a:r>
            <a:r>
              <a:rPr lang="en-IN" dirty="0" err="1" smtClean="0"/>
              <a:t>i.e</a:t>
            </a:r>
            <a:r>
              <a:rPr lang="en-IN" dirty="0" smtClean="0"/>
              <a:t> text/plain</a:t>
            </a:r>
            <a:r>
              <a:rPr lang="en-IN" dirty="0"/>
              <a:t> </a:t>
            </a:r>
            <a:r>
              <a:rPr lang="en-IN" dirty="0" smtClean="0"/>
              <a:t>in our case as a parameter.</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442210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15 </a:t>
            </a:r>
            <a:r>
              <a:rPr lang="en-IN" sz="2400" dirty="0"/>
              <a:t>- </a:t>
            </a:r>
            <a:r>
              <a:rPr lang="en-GB" sz="2400" dirty="0"/>
              <a:t>Finishing Drag &amp; Drop</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Now we just need to update state and re render the </a:t>
            </a:r>
            <a:r>
              <a:rPr lang="en-IN" dirty="0" err="1" smtClean="0"/>
              <a:t>ui</a:t>
            </a:r>
            <a:endParaRPr lang="en-IN" dirty="0" smtClean="0"/>
          </a:p>
          <a:p>
            <a:r>
              <a:rPr lang="en-IN" dirty="0" smtClean="0"/>
              <a:t>Step -1 create a method  </a:t>
            </a:r>
            <a:r>
              <a:rPr lang="en-IN" dirty="0" err="1" smtClean="0"/>
              <a:t>moveProject</a:t>
            </a:r>
            <a:r>
              <a:rPr lang="en-IN" dirty="0" smtClean="0"/>
              <a:t> in </a:t>
            </a:r>
            <a:r>
              <a:rPr lang="en-IN" dirty="0" err="1" smtClean="0"/>
              <a:t>ProjectState</a:t>
            </a:r>
            <a:r>
              <a:rPr lang="en-IN" dirty="0" smtClean="0"/>
              <a:t> Class </a:t>
            </a:r>
          </a:p>
          <a:p>
            <a:pPr lvl="1"/>
            <a:r>
              <a:rPr lang="en-IN" dirty="0" smtClean="0"/>
              <a:t>The goal of this method is to switch the project </a:t>
            </a:r>
            <a:r>
              <a:rPr lang="en-IN" dirty="0" err="1" smtClean="0"/>
              <a:t>status,we</a:t>
            </a:r>
            <a:r>
              <a:rPr lang="en-IN" dirty="0" smtClean="0"/>
              <a:t> could just flip the status but user can drag and drop to same list which we need to </a:t>
            </a:r>
            <a:r>
              <a:rPr lang="en-IN" dirty="0" err="1" smtClean="0"/>
              <a:t>handle,so</a:t>
            </a:r>
            <a:r>
              <a:rPr lang="en-IN" dirty="0" smtClean="0"/>
              <a:t> instead in move project we have to know which project to move and to which status to </a:t>
            </a:r>
            <a:r>
              <a:rPr lang="en-IN" dirty="0" err="1" smtClean="0"/>
              <a:t>set,so</a:t>
            </a:r>
            <a:r>
              <a:rPr lang="en-IN" dirty="0" smtClean="0"/>
              <a:t> these two will be passed as parameter </a:t>
            </a:r>
            <a:r>
              <a:rPr lang="en-IN" dirty="0" err="1" smtClean="0"/>
              <a:t>ie</a:t>
            </a:r>
            <a:r>
              <a:rPr lang="en-IN" dirty="0" smtClean="0"/>
              <a:t> </a:t>
            </a:r>
            <a:r>
              <a:rPr lang="en-IN" dirty="0" err="1" smtClean="0"/>
              <a:t>projectId:string</a:t>
            </a:r>
            <a:r>
              <a:rPr lang="en-IN" dirty="0" smtClean="0"/>
              <a:t> </a:t>
            </a:r>
            <a:r>
              <a:rPr lang="en-IN" dirty="0" err="1" smtClean="0"/>
              <a:t>nad</a:t>
            </a:r>
            <a:r>
              <a:rPr lang="en-IN" dirty="0" smtClean="0"/>
              <a:t> </a:t>
            </a:r>
            <a:r>
              <a:rPr lang="en-IN" dirty="0" err="1" smtClean="0"/>
              <a:t>newStatus:ProjectStatus</a:t>
            </a:r>
            <a:endParaRPr lang="en-IN" dirty="0" smtClean="0"/>
          </a:p>
          <a:p>
            <a:pPr lvl="1"/>
            <a:r>
              <a:rPr lang="en-IN" dirty="0" smtClean="0"/>
              <a:t>In this method we have to find the project with given id from the projects array and change its state to the given </a:t>
            </a:r>
            <a:r>
              <a:rPr lang="en-IN" dirty="0" err="1" smtClean="0"/>
              <a:t>state.To</a:t>
            </a:r>
            <a:r>
              <a:rPr lang="en-IN" dirty="0" smtClean="0"/>
              <a:t> find the project we will use the find method which takes in a function(predicate) as a parameter and iterates the array and returns the object for which our function returns </a:t>
            </a:r>
            <a:r>
              <a:rPr lang="en-IN" dirty="0" err="1" smtClean="0"/>
              <a:t>true.We</a:t>
            </a:r>
            <a:r>
              <a:rPr lang="en-IN" dirty="0" smtClean="0"/>
              <a:t> will pass a arrow function to compare the </a:t>
            </a:r>
            <a:r>
              <a:rPr lang="en-IN" dirty="0" err="1" smtClean="0"/>
              <a:t>projectId</a:t>
            </a:r>
            <a:r>
              <a:rPr lang="en-IN" dirty="0" smtClean="0"/>
              <a:t> with the one supplied and once we get the object change its state to the supplied state.</a:t>
            </a:r>
          </a:p>
          <a:p>
            <a:pPr lvl="1"/>
            <a:r>
              <a:rPr lang="en-IN" dirty="0" err="1" smtClean="0"/>
              <a:t>Nowe</a:t>
            </a:r>
            <a:r>
              <a:rPr lang="en-IN" dirty="0" smtClean="0"/>
              <a:t> we also need to let everyone know of the change to do this we first move the for loop to call all listeners from </a:t>
            </a:r>
            <a:r>
              <a:rPr lang="en-IN" dirty="0" err="1" smtClean="0"/>
              <a:t>addProject</a:t>
            </a:r>
            <a:r>
              <a:rPr lang="en-IN" dirty="0" smtClean="0"/>
              <a:t> method to a new  method maybe </a:t>
            </a:r>
            <a:r>
              <a:rPr lang="en-IN" dirty="0" err="1" smtClean="0"/>
              <a:t>UpdateListeners</a:t>
            </a:r>
            <a:r>
              <a:rPr lang="en-IN" dirty="0" smtClean="0"/>
              <a:t> and call this method from both </a:t>
            </a:r>
            <a:r>
              <a:rPr lang="en-IN" dirty="0" err="1" smtClean="0"/>
              <a:t>addProjects</a:t>
            </a:r>
            <a:r>
              <a:rPr lang="en-IN" dirty="0" smtClean="0"/>
              <a:t> and </a:t>
            </a:r>
            <a:r>
              <a:rPr lang="en-IN" dirty="0" err="1" smtClean="0"/>
              <a:t>moveProject</a:t>
            </a:r>
            <a:endParaRPr lang="en-IN" dirty="0" smtClean="0"/>
          </a:p>
          <a:p>
            <a:r>
              <a:rPr lang="en-IN" dirty="0" smtClean="0"/>
              <a:t>Step -2 Call </a:t>
            </a:r>
            <a:r>
              <a:rPr lang="en-IN" dirty="0" err="1" smtClean="0"/>
              <a:t>moveProject</a:t>
            </a:r>
            <a:r>
              <a:rPr lang="en-IN" dirty="0" smtClean="0"/>
              <a:t> from drop handler</a:t>
            </a:r>
          </a:p>
          <a:p>
            <a:pPr lvl="1"/>
            <a:r>
              <a:rPr lang="en-IN" dirty="0" smtClean="0"/>
              <a:t>Call the </a:t>
            </a:r>
            <a:r>
              <a:rPr lang="en-IN" dirty="0" err="1" smtClean="0"/>
              <a:t>moveProject</a:t>
            </a:r>
            <a:r>
              <a:rPr lang="en-IN" dirty="0" smtClean="0"/>
              <a:t> method from </a:t>
            </a:r>
            <a:r>
              <a:rPr lang="en-IN" dirty="0" err="1" smtClean="0"/>
              <a:t>dropHandler</a:t>
            </a:r>
            <a:r>
              <a:rPr lang="en-IN" dirty="0" smtClean="0"/>
              <a:t> and we can get the project id from the event and the state can be judged based on which list the project is dropped on</a:t>
            </a:r>
          </a:p>
          <a:p>
            <a:pPr lvl="1"/>
            <a:r>
              <a:rPr lang="en-IN" dirty="0" smtClean="0"/>
              <a:t>To judge the list to which project is dropped we can use the </a:t>
            </a:r>
            <a:r>
              <a:rPr lang="en-IN" dirty="0" err="1" smtClean="0"/>
              <a:t>this.type</a:t>
            </a:r>
            <a:r>
              <a:rPr lang="en-IN" dirty="0" smtClean="0"/>
              <a:t> property and translate it to our </a:t>
            </a:r>
            <a:r>
              <a:rPr lang="en-IN" dirty="0" err="1" smtClean="0"/>
              <a:t>enum</a:t>
            </a:r>
            <a:r>
              <a:rPr lang="en-IN" dirty="0" smtClean="0"/>
              <a:t> values</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352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7680"/>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367247"/>
            <a:ext cx="8596668" cy="4674116"/>
          </a:xfrm>
        </p:spPr>
        <p:txBody>
          <a:bodyPr/>
          <a:lstStyle/>
          <a:p>
            <a:r>
              <a:rPr lang="en-IN" dirty="0" smtClean="0">
                <a:hlinkClick r:id="rId2"/>
              </a:rPr>
              <a:t>More on drag and drop</a:t>
            </a:r>
            <a:endParaRPr lang="en-GB" dirty="0"/>
          </a:p>
        </p:txBody>
      </p:sp>
    </p:spTree>
    <p:extLst>
      <p:ext uri="{BB962C8B-B14F-4D97-AF65-F5344CB8AC3E}">
        <p14:creationId xmlns:p14="http://schemas.microsoft.com/office/powerpoint/2010/main" val="8106712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smtClean="0"/>
              <a:t>Section -10 </a:t>
            </a:r>
            <a:r>
              <a:rPr lang="en-IN" dirty="0" smtClean="0"/>
              <a:t>-:</a:t>
            </a:r>
            <a:r>
              <a:rPr lang="en-GB" b="1" dirty="0"/>
              <a:t>Modules &amp; Namespaces</a:t>
            </a:r>
            <a:endParaRPr lang="en-GB" dirty="0"/>
          </a:p>
        </p:txBody>
      </p:sp>
    </p:spTree>
    <p:extLst>
      <p:ext uri="{BB962C8B-B14F-4D97-AF65-F5344CB8AC3E}">
        <p14:creationId xmlns:p14="http://schemas.microsoft.com/office/powerpoint/2010/main" val="296818484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Splitting code into Multiple files </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r>
              <a:rPr lang="en-GB" dirty="0" smtClean="0"/>
              <a:t>We have three options to split our code into multiple files:-</a:t>
            </a:r>
          </a:p>
          <a:p>
            <a:pPr lvl="1"/>
            <a:r>
              <a:rPr lang="en-GB" dirty="0" smtClean="0"/>
              <a:t>Simply write multiple </a:t>
            </a:r>
            <a:r>
              <a:rPr lang="en-GB" dirty="0" err="1" smtClean="0"/>
              <a:t>ts</a:t>
            </a:r>
            <a:r>
              <a:rPr lang="en-GB" dirty="0" smtClean="0"/>
              <a:t> file .Ts will compile them in to multiple </a:t>
            </a:r>
            <a:r>
              <a:rPr lang="en-GB" dirty="0" err="1" smtClean="0"/>
              <a:t>js</a:t>
            </a:r>
            <a:r>
              <a:rPr lang="en-GB" dirty="0" smtClean="0"/>
              <a:t> files and we can manually import them into our html </a:t>
            </a:r>
            <a:r>
              <a:rPr lang="en-GB" dirty="0" err="1" smtClean="0"/>
              <a:t>files.For</a:t>
            </a:r>
            <a:r>
              <a:rPr lang="en-GB" dirty="0" smtClean="0"/>
              <a:t> very small projects this might work but for large projects this becomes cumbersome and error prone as we need to manually manage all </a:t>
            </a:r>
            <a:r>
              <a:rPr lang="en-GB" dirty="0" err="1" smtClean="0"/>
              <a:t>imports.Also</a:t>
            </a:r>
            <a:r>
              <a:rPr lang="en-GB" dirty="0" smtClean="0"/>
              <a:t> we might end up loosing types support if a type is defined in file a used in file B and file B has no information about its type and so on.so this is not a great option.</a:t>
            </a:r>
          </a:p>
          <a:p>
            <a:pPr lvl="1"/>
            <a:r>
              <a:rPr lang="en-GB" dirty="0" smtClean="0"/>
              <a:t>Use namespaces :In this approach we add files under namespaces and  import these namespaces in other files where we want to use code from that </a:t>
            </a:r>
            <a:r>
              <a:rPr lang="en-GB" dirty="0" err="1" smtClean="0"/>
              <a:t>file.Per</a:t>
            </a:r>
            <a:r>
              <a:rPr lang="en-GB" dirty="0" smtClean="0"/>
              <a:t> file or bundled compilation is possible so we have less imports to manage </a:t>
            </a:r>
            <a:r>
              <a:rPr lang="en-GB" dirty="0" err="1" smtClean="0"/>
              <a:t>i.e</a:t>
            </a:r>
            <a:r>
              <a:rPr lang="en-GB" dirty="0" smtClean="0"/>
              <a:t> we write code in multiple files but </a:t>
            </a:r>
            <a:r>
              <a:rPr lang="en-GB" dirty="0" err="1" smtClean="0"/>
              <a:t>ts</a:t>
            </a:r>
            <a:r>
              <a:rPr lang="en-GB" dirty="0" smtClean="0"/>
              <a:t> bundles them together so we have less imports to manage.</a:t>
            </a:r>
          </a:p>
          <a:p>
            <a:pPr lvl="1"/>
            <a:r>
              <a:rPr lang="en-GB" dirty="0" smtClean="0"/>
              <a:t>Use Modules(ES6 imports/Exports).Actually ES6 handles this problem in an efficient modern way also called as modules.ES6 out of the box supports import and export statements which allows you to specify which file depends on which </a:t>
            </a:r>
            <a:r>
              <a:rPr lang="en-GB" dirty="0" err="1" smtClean="0"/>
              <a:t>file.Browser</a:t>
            </a:r>
            <a:r>
              <a:rPr lang="en-GB" dirty="0" smtClean="0"/>
              <a:t> understands and downloads the appropriate files when one depends upon </a:t>
            </a:r>
            <a:r>
              <a:rPr lang="en-GB" dirty="0" err="1" smtClean="0"/>
              <a:t>another.We</a:t>
            </a:r>
            <a:r>
              <a:rPr lang="en-GB" dirty="0" smtClean="0"/>
              <a:t> use the ES6 import/export syntax which is supported by </a:t>
            </a:r>
            <a:r>
              <a:rPr lang="en-GB" dirty="0" err="1" smtClean="0"/>
              <a:t>TS.Per</a:t>
            </a:r>
            <a:r>
              <a:rPr lang="en-GB" dirty="0" smtClean="0"/>
              <a:t> file compilation and single script import</a:t>
            </a:r>
          </a:p>
          <a:p>
            <a:pPr lvl="1"/>
            <a:r>
              <a:rPr lang="en-GB" dirty="0" smtClean="0"/>
              <a:t>With above concepts we will work with multiple files and still don’t need to manage much imports in html but it has a downside since it increases the http request to download files whenever they are required or if one file depends on another and so </a:t>
            </a:r>
            <a:r>
              <a:rPr lang="en-GB" dirty="0" err="1" smtClean="0"/>
              <a:t>on.To</a:t>
            </a:r>
            <a:r>
              <a:rPr lang="en-GB" dirty="0" smtClean="0"/>
              <a:t> solve this we can bundle multiple files together and still have a single import in html but we need third party tools like </a:t>
            </a:r>
            <a:r>
              <a:rPr lang="en-GB" dirty="0" err="1" smtClean="0"/>
              <a:t>webpack</a:t>
            </a:r>
            <a:r>
              <a:rPr lang="en-GB" dirty="0" smtClean="0"/>
              <a:t> for the same.</a:t>
            </a:r>
          </a:p>
          <a:p>
            <a:pPr lvl="1"/>
            <a:endParaRPr lang="en-GB" dirty="0" smtClean="0"/>
          </a:p>
          <a:p>
            <a:pPr lvl="1"/>
            <a:endParaRPr lang="en-GB" dirty="0"/>
          </a:p>
        </p:txBody>
      </p:sp>
    </p:spTree>
    <p:extLst>
      <p:ext uri="{BB962C8B-B14F-4D97-AF65-F5344CB8AC3E}">
        <p14:creationId xmlns:p14="http://schemas.microsoft.com/office/powerpoint/2010/main" val="25779052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Namespaces</a:t>
            </a:r>
            <a:endParaRPr lang="en-GB" dirty="0"/>
          </a:p>
        </p:txBody>
      </p:sp>
      <p:sp>
        <p:nvSpPr>
          <p:cNvPr id="3" name="Content Placeholder 2"/>
          <p:cNvSpPr>
            <a:spLocks noGrp="1"/>
          </p:cNvSpPr>
          <p:nvPr>
            <p:ph idx="1"/>
          </p:nvPr>
        </p:nvSpPr>
        <p:spPr>
          <a:xfrm>
            <a:off x="616374" y="801189"/>
            <a:ext cx="8596668" cy="5695405"/>
          </a:xfrm>
        </p:spPr>
        <p:txBody>
          <a:bodyPr>
            <a:normAutofit fontScale="92500"/>
          </a:bodyPr>
          <a:lstStyle/>
          <a:p>
            <a:pPr lvl="1"/>
            <a:r>
              <a:rPr lang="en-IN" dirty="0" smtClean="0"/>
              <a:t>Lets move dragging related interfaces to a separate file/namespace</a:t>
            </a:r>
          </a:p>
          <a:p>
            <a:pPr lvl="1"/>
            <a:r>
              <a:rPr lang="en-IN" dirty="0" smtClean="0"/>
              <a:t>Create a new file drag-drop-</a:t>
            </a:r>
            <a:r>
              <a:rPr lang="en-IN" dirty="0" err="1" smtClean="0"/>
              <a:t>interfaces.ts</a:t>
            </a:r>
            <a:endParaRPr lang="en-IN" dirty="0" smtClean="0"/>
          </a:p>
          <a:p>
            <a:pPr lvl="1"/>
            <a:r>
              <a:rPr lang="en-IN" dirty="0" smtClean="0"/>
              <a:t>Create a new namespace inside this file the syntax is namespace &lt;Name for the namespace&gt;{ elements of namespace }.Lets name our namespace App.</a:t>
            </a:r>
          </a:p>
          <a:p>
            <a:pPr lvl="1"/>
            <a:r>
              <a:rPr lang="en-IN" dirty="0" smtClean="0"/>
              <a:t>The elements of namespaces can be anything </a:t>
            </a:r>
            <a:r>
              <a:rPr lang="en-IN" dirty="0" err="1" smtClean="0"/>
              <a:t>interfaces,classes</a:t>
            </a:r>
            <a:r>
              <a:rPr lang="en-IN" dirty="0" smtClean="0"/>
              <a:t> ,constants </a:t>
            </a:r>
            <a:r>
              <a:rPr lang="en-IN" dirty="0" err="1" smtClean="0"/>
              <a:t>etc.Since</a:t>
            </a:r>
            <a:r>
              <a:rPr lang="en-IN" dirty="0" smtClean="0"/>
              <a:t> this is a </a:t>
            </a:r>
            <a:r>
              <a:rPr lang="en-IN" dirty="0" err="1" smtClean="0"/>
              <a:t>ts</a:t>
            </a:r>
            <a:r>
              <a:rPr lang="en-IN" dirty="0" smtClean="0"/>
              <a:t> feature and not a </a:t>
            </a:r>
            <a:r>
              <a:rPr lang="en-IN" dirty="0" err="1" smtClean="0"/>
              <a:t>js</a:t>
            </a:r>
            <a:r>
              <a:rPr lang="en-IN" dirty="0" smtClean="0"/>
              <a:t> feature </a:t>
            </a:r>
            <a:r>
              <a:rPr lang="en-IN" dirty="0" err="1" smtClean="0"/>
              <a:t>js</a:t>
            </a:r>
            <a:r>
              <a:rPr lang="en-IN" dirty="0" smtClean="0"/>
              <a:t> will finally convert it into a class.</a:t>
            </a:r>
          </a:p>
          <a:p>
            <a:pPr lvl="1"/>
            <a:r>
              <a:rPr lang="en-IN" dirty="0" smtClean="0"/>
              <a:t>Move the </a:t>
            </a:r>
            <a:r>
              <a:rPr lang="en-IN" dirty="0" err="1" smtClean="0"/>
              <a:t>Draggable</a:t>
            </a:r>
            <a:r>
              <a:rPr lang="en-IN" dirty="0" smtClean="0"/>
              <a:t> and </a:t>
            </a:r>
            <a:r>
              <a:rPr lang="en-IN" dirty="0" err="1" smtClean="0"/>
              <a:t>DragTarget</a:t>
            </a:r>
            <a:r>
              <a:rPr lang="en-IN" dirty="0" smtClean="0"/>
              <a:t> interface to the body of this namespace</a:t>
            </a:r>
          </a:p>
          <a:p>
            <a:pPr lvl="1"/>
            <a:r>
              <a:rPr lang="en-IN" dirty="0" smtClean="0"/>
              <a:t>To export an element from a namespace </a:t>
            </a:r>
            <a:r>
              <a:rPr lang="en-IN" dirty="0" err="1" smtClean="0"/>
              <a:t>ie</a:t>
            </a:r>
            <a:r>
              <a:rPr lang="en-IN" dirty="0" smtClean="0"/>
              <a:t> to make it available wherever this namespace is imported add the export keyword </a:t>
            </a:r>
            <a:r>
              <a:rPr lang="en-IN" dirty="0" err="1" smtClean="0"/>
              <a:t>befor</a:t>
            </a:r>
            <a:r>
              <a:rPr lang="en-IN" dirty="0" smtClean="0"/>
              <a:t> all the elements that you want to export so in our case we will add an export keyword </a:t>
            </a:r>
            <a:r>
              <a:rPr lang="en-IN" dirty="0" err="1" smtClean="0"/>
              <a:t>befor</a:t>
            </a:r>
            <a:r>
              <a:rPr lang="en-IN" dirty="0" smtClean="0"/>
              <a:t> the </a:t>
            </a:r>
            <a:r>
              <a:rPr lang="en-IN" dirty="0" err="1" smtClean="0"/>
              <a:t>draggable</a:t>
            </a:r>
            <a:r>
              <a:rPr lang="en-IN" dirty="0" smtClean="0"/>
              <a:t> and </a:t>
            </a:r>
            <a:r>
              <a:rPr lang="en-IN" dirty="0" err="1" smtClean="0"/>
              <a:t>DragTarget</a:t>
            </a:r>
            <a:r>
              <a:rPr lang="en-IN" dirty="0" smtClean="0"/>
              <a:t> Interface.</a:t>
            </a:r>
            <a:endParaRPr lang="en-GB" dirty="0" smtClean="0"/>
          </a:p>
          <a:p>
            <a:pPr lvl="1"/>
            <a:r>
              <a:rPr lang="en-IN" dirty="0" smtClean="0"/>
              <a:t>Importing a namespace :To import a namespace we have a special syntax in </a:t>
            </a:r>
            <a:r>
              <a:rPr lang="en-IN" dirty="0" err="1" smtClean="0"/>
              <a:t>ts.The</a:t>
            </a:r>
            <a:r>
              <a:rPr lang="en-IN" dirty="0" smtClean="0"/>
              <a:t> syntax is  /// &lt;reference Path =“file name to import” /&gt;.So in our case it will be           /// &lt;reference path =“drag-drop-</a:t>
            </a:r>
            <a:r>
              <a:rPr lang="en-IN" dirty="0" err="1" smtClean="0"/>
              <a:t>interfaces.ts</a:t>
            </a:r>
            <a:r>
              <a:rPr lang="en-IN" dirty="0" smtClean="0"/>
              <a:t>“ /&gt; .There should be three /// before this code so that it is not treated as a normal comment by </a:t>
            </a:r>
            <a:r>
              <a:rPr lang="en-IN" dirty="0" err="1" smtClean="0"/>
              <a:t>ts</a:t>
            </a:r>
            <a:r>
              <a:rPr lang="en-IN" dirty="0" smtClean="0"/>
              <a:t>.</a:t>
            </a:r>
          </a:p>
          <a:p>
            <a:pPr lvl="1"/>
            <a:r>
              <a:rPr lang="en-IN" dirty="0" smtClean="0"/>
              <a:t>Now to use the Interfaces we need to create a namespace will same name </a:t>
            </a:r>
            <a:r>
              <a:rPr lang="en-IN" dirty="0" err="1" smtClean="0"/>
              <a:t>ie</a:t>
            </a:r>
            <a:r>
              <a:rPr lang="en-IN" dirty="0" smtClean="0"/>
              <a:t> APP in our case and add all our code to body of this namespace.</a:t>
            </a:r>
          </a:p>
          <a:p>
            <a:pPr lvl="1"/>
            <a:r>
              <a:rPr lang="en-IN" dirty="0" smtClean="0"/>
              <a:t>Now if we check our </a:t>
            </a:r>
            <a:r>
              <a:rPr lang="en-IN" dirty="0" err="1" smtClean="0"/>
              <a:t>dist</a:t>
            </a:r>
            <a:r>
              <a:rPr lang="en-IN" dirty="0" smtClean="0"/>
              <a:t> folder we will notice we have two </a:t>
            </a:r>
            <a:r>
              <a:rPr lang="en-IN" dirty="0" err="1" smtClean="0"/>
              <a:t>js</a:t>
            </a:r>
            <a:r>
              <a:rPr lang="en-IN" dirty="0" smtClean="0"/>
              <a:t> files app.js and drag-derop-interfaces.js but the second file is empty this is because interfaces don’t exist in </a:t>
            </a:r>
            <a:r>
              <a:rPr lang="en-IN" dirty="0" err="1" smtClean="0"/>
              <a:t>js</a:t>
            </a:r>
            <a:r>
              <a:rPr lang="en-IN" dirty="0" smtClean="0"/>
              <a:t> world and are not compiled to </a:t>
            </a:r>
            <a:r>
              <a:rPr lang="en-IN" dirty="0" err="1" smtClean="0"/>
              <a:t>js</a:t>
            </a:r>
            <a:r>
              <a:rPr lang="en-IN" dirty="0" smtClean="0"/>
              <a:t>.</a:t>
            </a:r>
          </a:p>
          <a:p>
            <a:pPr lvl="1"/>
            <a:endParaRPr lang="en-GB" dirty="0"/>
          </a:p>
        </p:txBody>
      </p:sp>
    </p:spTree>
    <p:extLst>
      <p:ext uri="{BB962C8B-B14F-4D97-AF65-F5344CB8AC3E}">
        <p14:creationId xmlns:p14="http://schemas.microsoft.com/office/powerpoint/2010/main" val="16330627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Namespaces </a:t>
            </a:r>
            <a:r>
              <a:rPr lang="en-GB" dirty="0" err="1" smtClean="0"/>
              <a:t>cont</a:t>
            </a:r>
            <a:r>
              <a:rPr lang="en-GB" dirty="0" smtClean="0"/>
              <a:t>…</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pPr lvl="1"/>
            <a:r>
              <a:rPr lang="en-IN" dirty="0" smtClean="0"/>
              <a:t>Lets now create a new file and move some code that is actually compiled to something in </a:t>
            </a:r>
            <a:r>
              <a:rPr lang="en-IN" dirty="0" err="1" smtClean="0"/>
              <a:t>js</a:t>
            </a:r>
            <a:r>
              <a:rPr lang="en-IN" dirty="0" smtClean="0"/>
              <a:t>.</a:t>
            </a:r>
          </a:p>
          <a:p>
            <a:pPr lvl="1"/>
            <a:r>
              <a:rPr lang="en-IN" dirty="0" smtClean="0"/>
              <a:t>Lets move the project status </a:t>
            </a:r>
            <a:r>
              <a:rPr lang="en-IN" dirty="0" err="1" smtClean="0"/>
              <a:t>enum</a:t>
            </a:r>
            <a:r>
              <a:rPr lang="en-IN" dirty="0" smtClean="0"/>
              <a:t> and Project class to a file project-</a:t>
            </a:r>
            <a:r>
              <a:rPr lang="en-IN" dirty="0" err="1" smtClean="0"/>
              <a:t>model.ts</a:t>
            </a:r>
            <a:r>
              <a:rPr lang="en-IN" dirty="0" smtClean="0"/>
              <a:t> and add it to same App Namespace</a:t>
            </a:r>
          </a:p>
          <a:p>
            <a:pPr lvl="1"/>
            <a:r>
              <a:rPr lang="en-IN" dirty="0" smtClean="0"/>
              <a:t>Export both the class and </a:t>
            </a:r>
            <a:r>
              <a:rPr lang="en-IN" dirty="0" err="1" smtClean="0"/>
              <a:t>enum</a:t>
            </a:r>
            <a:r>
              <a:rPr lang="en-IN" dirty="0" smtClean="0"/>
              <a:t> using export keyword</a:t>
            </a:r>
          </a:p>
          <a:p>
            <a:pPr lvl="1"/>
            <a:r>
              <a:rPr lang="en-IN" dirty="0" smtClean="0"/>
              <a:t>Import this file in our </a:t>
            </a:r>
            <a:r>
              <a:rPr lang="en-IN" dirty="0" err="1" smtClean="0"/>
              <a:t>app.ts</a:t>
            </a:r>
            <a:r>
              <a:rPr lang="en-IN" dirty="0" smtClean="0"/>
              <a:t> using syntax                                                           /// </a:t>
            </a:r>
            <a:r>
              <a:rPr lang="en-IN" dirty="0"/>
              <a:t>&lt;</a:t>
            </a:r>
            <a:r>
              <a:rPr lang="en-IN" dirty="0" smtClean="0"/>
              <a:t>reference </a:t>
            </a:r>
            <a:r>
              <a:rPr lang="en-IN" dirty="0"/>
              <a:t>path </a:t>
            </a:r>
            <a:r>
              <a:rPr lang="en-IN" dirty="0" smtClean="0"/>
              <a:t>=“project-</a:t>
            </a:r>
            <a:r>
              <a:rPr lang="en-IN" dirty="0" err="1" smtClean="0"/>
              <a:t>model.ts</a:t>
            </a:r>
            <a:r>
              <a:rPr lang="en-IN" dirty="0" smtClean="0"/>
              <a:t>“ /&gt;</a:t>
            </a:r>
          </a:p>
          <a:p>
            <a:pPr lvl="1"/>
            <a:r>
              <a:rPr lang="en-IN" dirty="0" smtClean="0"/>
              <a:t>Now if we check the </a:t>
            </a:r>
            <a:r>
              <a:rPr lang="en-IN" dirty="0" err="1" smtClean="0"/>
              <a:t>dist</a:t>
            </a:r>
            <a:r>
              <a:rPr lang="en-IN" dirty="0" smtClean="0"/>
              <a:t> folder we will notice that we do have a separate file for project-model.js and it has our code but if we try to add a project in browser we will see that we have an error on console that it is not able to reference the </a:t>
            </a:r>
            <a:r>
              <a:rPr lang="en-IN" dirty="0" err="1" smtClean="0"/>
              <a:t>enum</a:t>
            </a:r>
            <a:r>
              <a:rPr lang="en-IN" dirty="0" smtClean="0"/>
              <a:t>.</a:t>
            </a:r>
          </a:p>
          <a:p>
            <a:pPr lvl="1"/>
            <a:r>
              <a:rPr lang="en-IN" dirty="0" smtClean="0"/>
              <a:t>This is because namespaces are a </a:t>
            </a:r>
            <a:r>
              <a:rPr lang="en-IN" dirty="0" err="1" smtClean="0"/>
              <a:t>ts</a:t>
            </a:r>
            <a:r>
              <a:rPr lang="en-IN" dirty="0" smtClean="0"/>
              <a:t> feature not </a:t>
            </a:r>
            <a:r>
              <a:rPr lang="en-IN" dirty="0" err="1" smtClean="0"/>
              <a:t>js</a:t>
            </a:r>
            <a:r>
              <a:rPr lang="en-IN" dirty="0" smtClean="0"/>
              <a:t> so </a:t>
            </a:r>
            <a:r>
              <a:rPr lang="en-IN" dirty="0" err="1" smtClean="0"/>
              <a:t>ts</a:t>
            </a:r>
            <a:r>
              <a:rPr lang="en-IN" dirty="0" smtClean="0"/>
              <a:t> is aware of the imports and doesn’t complain at </a:t>
            </a:r>
            <a:r>
              <a:rPr lang="en-IN" dirty="0" err="1" smtClean="0"/>
              <a:t>compilke</a:t>
            </a:r>
            <a:r>
              <a:rPr lang="en-IN" dirty="0" smtClean="0"/>
              <a:t> time but at runtime </a:t>
            </a:r>
            <a:r>
              <a:rPr lang="en-IN" dirty="0" err="1" smtClean="0"/>
              <a:t>js</a:t>
            </a:r>
            <a:r>
              <a:rPr lang="en-IN" dirty="0" smtClean="0"/>
              <a:t> doesn’t find the </a:t>
            </a:r>
            <a:r>
              <a:rPr lang="en-IN" dirty="0" err="1" smtClean="0"/>
              <a:t>im</a:t>
            </a:r>
            <a:r>
              <a:rPr lang="en-IN" dirty="0" smtClean="0"/>
              <a:t> ported stuff from other files .So to make it run we need to modify </a:t>
            </a:r>
            <a:r>
              <a:rPr lang="en-IN" dirty="0" err="1" smtClean="0"/>
              <a:t>tsconfig</a:t>
            </a:r>
            <a:r>
              <a:rPr lang="en-IN" dirty="0" smtClean="0"/>
              <a:t> to let </a:t>
            </a:r>
            <a:r>
              <a:rPr lang="en-IN" dirty="0" err="1" smtClean="0"/>
              <a:t>tsc</a:t>
            </a:r>
            <a:r>
              <a:rPr lang="en-IN" dirty="0" smtClean="0"/>
              <a:t> know that a single file needs to be created for the multiple generated files.</a:t>
            </a:r>
          </a:p>
          <a:p>
            <a:pPr lvl="1"/>
            <a:r>
              <a:rPr lang="en-IN" dirty="0" smtClean="0"/>
              <a:t>Uncomment the </a:t>
            </a:r>
            <a:r>
              <a:rPr lang="en-IN" dirty="0" err="1" smtClean="0"/>
              <a:t>outFile</a:t>
            </a:r>
            <a:r>
              <a:rPr lang="en-IN" dirty="0" smtClean="0"/>
              <a:t> property and set its value to </a:t>
            </a:r>
            <a:r>
              <a:rPr lang="en-GB" dirty="0"/>
              <a:t>./</a:t>
            </a:r>
            <a:r>
              <a:rPr lang="en-GB" dirty="0" smtClean="0"/>
              <a:t>Section10/</a:t>
            </a:r>
            <a:r>
              <a:rPr lang="en-GB" dirty="0" err="1" smtClean="0"/>
              <a:t>dist</a:t>
            </a:r>
            <a:r>
              <a:rPr lang="en-GB" dirty="0" smtClean="0"/>
              <a:t>/bundle.js </a:t>
            </a:r>
            <a:r>
              <a:rPr lang="en-IN" dirty="0" smtClean="0"/>
              <a:t>but we will see it gives an </a:t>
            </a:r>
            <a:r>
              <a:rPr lang="en-IN" dirty="0"/>
              <a:t>error like Only '</a:t>
            </a:r>
            <a:r>
              <a:rPr lang="en-IN" dirty="0" err="1"/>
              <a:t>amd</a:t>
            </a:r>
            <a:r>
              <a:rPr lang="en-IN" dirty="0"/>
              <a:t>' and 'system' modules are supported alongside </a:t>
            </a:r>
            <a:r>
              <a:rPr lang="en-IN" dirty="0" smtClean="0"/>
              <a:t>–</a:t>
            </a:r>
            <a:r>
              <a:rPr lang="en-IN" dirty="0" err="1" smtClean="0"/>
              <a:t>outFile</a:t>
            </a:r>
            <a:r>
              <a:rPr lang="en-IN" dirty="0" smtClean="0"/>
              <a:t> so we need to change the module key to </a:t>
            </a:r>
            <a:r>
              <a:rPr lang="en-IN" dirty="0" err="1" smtClean="0"/>
              <a:t>amd.This</a:t>
            </a:r>
            <a:r>
              <a:rPr lang="en-IN" dirty="0" smtClean="0"/>
              <a:t> actually specifies how </a:t>
            </a:r>
            <a:r>
              <a:rPr lang="en-IN" dirty="0" err="1" smtClean="0"/>
              <a:t>js</a:t>
            </a:r>
            <a:r>
              <a:rPr lang="en-IN" dirty="0" smtClean="0"/>
              <a:t> files are bundled together.</a:t>
            </a:r>
          </a:p>
          <a:p>
            <a:pPr lvl="1"/>
            <a:r>
              <a:rPr lang="en-IN" dirty="0" smtClean="0"/>
              <a:t>Now just delete everything inside </a:t>
            </a:r>
            <a:r>
              <a:rPr lang="en-IN" dirty="0" err="1" smtClean="0"/>
              <a:t>dist</a:t>
            </a:r>
            <a:r>
              <a:rPr lang="en-IN" dirty="0" smtClean="0"/>
              <a:t> folder and save </a:t>
            </a:r>
            <a:r>
              <a:rPr lang="en-IN" dirty="0" err="1" smtClean="0"/>
              <a:t>index.ts</a:t>
            </a:r>
            <a:r>
              <a:rPr lang="en-IN" dirty="0" smtClean="0"/>
              <a:t> again and we will notice we have only one file bundle.js there lets change the import in index.html to bundle.js instead of app.js and now the code will work fine</a:t>
            </a:r>
            <a:endParaRPr lang="en-GB" dirty="0"/>
          </a:p>
        </p:txBody>
      </p:sp>
    </p:spTree>
    <p:extLst>
      <p:ext uri="{BB962C8B-B14F-4D97-AF65-F5344CB8AC3E}">
        <p14:creationId xmlns:p14="http://schemas.microsoft.com/office/powerpoint/2010/main" val="25723047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832" y="139337"/>
            <a:ext cx="8596668" cy="792480"/>
          </a:xfrm>
        </p:spPr>
        <p:txBody>
          <a:bodyPr>
            <a:normAutofit fontScale="90000"/>
          </a:bodyPr>
          <a:lstStyle/>
          <a:p>
            <a:r>
              <a:rPr lang="en-GB" dirty="0"/>
              <a:t>Organizing Files &amp; </a:t>
            </a:r>
            <a:r>
              <a:rPr lang="en-GB" dirty="0" smtClean="0"/>
              <a:t>Folders with Namespaces</a:t>
            </a:r>
            <a:endParaRPr lang="en-GB" dirty="0"/>
          </a:p>
        </p:txBody>
      </p:sp>
      <p:sp>
        <p:nvSpPr>
          <p:cNvPr id="3" name="Content Placeholder 2"/>
          <p:cNvSpPr>
            <a:spLocks noGrp="1"/>
          </p:cNvSpPr>
          <p:nvPr>
            <p:ph idx="1"/>
          </p:nvPr>
        </p:nvSpPr>
        <p:spPr>
          <a:xfrm>
            <a:off x="677334" y="931817"/>
            <a:ext cx="8596668" cy="5109545"/>
          </a:xfrm>
        </p:spPr>
        <p:txBody>
          <a:bodyPr>
            <a:normAutofit lnSpcReduction="10000"/>
          </a:bodyPr>
          <a:lstStyle/>
          <a:p>
            <a:r>
              <a:rPr lang="en-IN" dirty="0" smtClean="0"/>
              <a:t>Lets move the project state management into a separate file</a:t>
            </a:r>
          </a:p>
          <a:p>
            <a:r>
              <a:rPr lang="en-IN" dirty="0" smtClean="0"/>
              <a:t>Move the class </a:t>
            </a:r>
            <a:r>
              <a:rPr lang="en-IN" dirty="0" err="1" smtClean="0"/>
              <a:t>State,ProjectState</a:t>
            </a:r>
            <a:r>
              <a:rPr lang="en-IN" dirty="0" smtClean="0"/>
              <a:t> , the constant </a:t>
            </a:r>
            <a:r>
              <a:rPr lang="en-IN" dirty="0" err="1" smtClean="0"/>
              <a:t>projectState</a:t>
            </a:r>
            <a:r>
              <a:rPr lang="en-IN" dirty="0" smtClean="0"/>
              <a:t> and the type Listener to a new file project-</a:t>
            </a:r>
            <a:r>
              <a:rPr lang="en-IN" dirty="0" err="1" smtClean="0"/>
              <a:t>state.ts</a:t>
            </a:r>
            <a:r>
              <a:rPr lang="en-IN" dirty="0" smtClean="0"/>
              <a:t> and move them to app namespace </a:t>
            </a:r>
          </a:p>
          <a:p>
            <a:r>
              <a:rPr lang="en-IN" dirty="0" smtClean="0"/>
              <a:t>export only the things that are needed outside </a:t>
            </a:r>
            <a:r>
              <a:rPr lang="en-IN" dirty="0" err="1" smtClean="0"/>
              <a:t>ie</a:t>
            </a:r>
            <a:r>
              <a:rPr lang="en-IN" dirty="0" smtClean="0"/>
              <a:t> the </a:t>
            </a:r>
            <a:r>
              <a:rPr lang="en-IN" dirty="0" err="1" smtClean="0"/>
              <a:t>ProjectState</a:t>
            </a:r>
            <a:r>
              <a:rPr lang="en-IN" dirty="0" smtClean="0"/>
              <a:t> class and constant rest all is used only within this file and doesn’t need to be </a:t>
            </a:r>
            <a:r>
              <a:rPr lang="en-IN" dirty="0" err="1" smtClean="0"/>
              <a:t>excported</a:t>
            </a:r>
            <a:r>
              <a:rPr lang="en-IN" dirty="0" smtClean="0"/>
              <a:t>.</a:t>
            </a:r>
          </a:p>
          <a:p>
            <a:r>
              <a:rPr lang="en-IN" dirty="0" smtClean="0"/>
              <a:t>Also import this file to </a:t>
            </a:r>
            <a:r>
              <a:rPr lang="en-IN" dirty="0" err="1" smtClean="0"/>
              <a:t>app.ts</a:t>
            </a:r>
            <a:endParaRPr lang="en-IN" dirty="0" smtClean="0"/>
          </a:p>
          <a:p>
            <a:r>
              <a:rPr lang="en-IN" dirty="0" smtClean="0"/>
              <a:t>We can do same for other components of our app and even move them into separate folders but we need to give the folder path while </a:t>
            </a:r>
            <a:r>
              <a:rPr lang="en-IN" dirty="0" err="1" smtClean="0"/>
              <a:t>importing.If</a:t>
            </a:r>
            <a:r>
              <a:rPr lang="en-IN" dirty="0" smtClean="0"/>
              <a:t> we are importing something from the same folder then </a:t>
            </a:r>
            <a:r>
              <a:rPr lang="en-IN" dirty="0" err="1" smtClean="0"/>
              <a:t>foldername</a:t>
            </a:r>
            <a:r>
              <a:rPr lang="en-IN" dirty="0" smtClean="0"/>
              <a:t> is not required</a:t>
            </a:r>
          </a:p>
          <a:p>
            <a:r>
              <a:rPr lang="en-IN" dirty="0" smtClean="0"/>
              <a:t>Also since now most of the code is moved from </a:t>
            </a:r>
            <a:r>
              <a:rPr lang="en-IN" dirty="0" err="1" smtClean="0"/>
              <a:t>app.ts</a:t>
            </a:r>
            <a:r>
              <a:rPr lang="en-IN" dirty="0" smtClean="0"/>
              <a:t> it has only instantiation of </a:t>
            </a:r>
            <a:r>
              <a:rPr lang="en-IN" dirty="0" err="1" smtClean="0"/>
              <a:t>ProjectInput</a:t>
            </a:r>
            <a:r>
              <a:rPr lang="en-IN" dirty="0" smtClean="0"/>
              <a:t> and </a:t>
            </a:r>
            <a:r>
              <a:rPr lang="en-IN" dirty="0" err="1" smtClean="0"/>
              <a:t>ProjectList</a:t>
            </a:r>
            <a:r>
              <a:rPr lang="en-IN" dirty="0" smtClean="0"/>
              <a:t> class and therefore needs imports for only these two the rest of the imports should be moved to the files where those classes </a:t>
            </a:r>
            <a:r>
              <a:rPr lang="en-IN" dirty="0" err="1" smtClean="0"/>
              <a:t>etc</a:t>
            </a:r>
            <a:r>
              <a:rPr lang="en-IN" dirty="0" smtClean="0"/>
              <a:t> are used as it is a bad practice to have all imports in one global file.</a:t>
            </a:r>
            <a:endParaRPr lang="en-GB" dirty="0"/>
          </a:p>
        </p:txBody>
      </p:sp>
    </p:spTree>
    <p:extLst>
      <p:ext uri="{BB962C8B-B14F-4D97-AF65-F5344CB8AC3E}">
        <p14:creationId xmlns:p14="http://schemas.microsoft.com/office/powerpoint/2010/main" val="30749131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6" y="113211"/>
            <a:ext cx="8596668" cy="583474"/>
          </a:xfrm>
        </p:spPr>
        <p:txBody>
          <a:bodyPr>
            <a:normAutofit fontScale="90000"/>
          </a:bodyPr>
          <a:lstStyle/>
          <a:p>
            <a:r>
              <a:rPr lang="en-GB" dirty="0"/>
              <a:t>Using ES Modules</a:t>
            </a:r>
          </a:p>
        </p:txBody>
      </p:sp>
      <p:sp>
        <p:nvSpPr>
          <p:cNvPr id="3" name="Content Placeholder 2"/>
          <p:cNvSpPr>
            <a:spLocks noGrp="1"/>
          </p:cNvSpPr>
          <p:nvPr>
            <p:ph idx="1"/>
          </p:nvPr>
        </p:nvSpPr>
        <p:spPr>
          <a:xfrm>
            <a:off x="677334" y="696685"/>
            <a:ext cx="8596668" cy="5344677"/>
          </a:xfrm>
        </p:spPr>
        <p:txBody>
          <a:bodyPr>
            <a:normAutofit fontScale="85000" lnSpcReduction="20000"/>
          </a:bodyPr>
          <a:lstStyle/>
          <a:p>
            <a:r>
              <a:rPr lang="en-IN" dirty="0" smtClean="0"/>
              <a:t>Using namespaces even if we miss some import but some other file internally imports the thing we need and we imported that file the code works but this behaviour can be dangerous and can cause problems</a:t>
            </a:r>
          </a:p>
          <a:p>
            <a:r>
              <a:rPr lang="en-IN" dirty="0" smtClean="0"/>
              <a:t>A better approach is the ES6 modules where we have to explicitly declare what code comes from what import</a:t>
            </a:r>
          </a:p>
          <a:p>
            <a:r>
              <a:rPr lang="en-IN" dirty="0" smtClean="0"/>
              <a:t>To use es6 imports we need to remove the namespace from all files but keep the exports also remove the reference imports</a:t>
            </a:r>
          </a:p>
          <a:p>
            <a:r>
              <a:rPr lang="en-IN" dirty="0" smtClean="0"/>
              <a:t>Then we need to  import whatever is required in each </a:t>
            </a:r>
            <a:r>
              <a:rPr lang="en-IN" dirty="0" err="1" smtClean="0"/>
              <a:t>fdile</a:t>
            </a:r>
            <a:r>
              <a:rPr lang="en-IN" dirty="0" smtClean="0"/>
              <a:t> as we will be seeing errors everywhere.</a:t>
            </a:r>
          </a:p>
          <a:p>
            <a:r>
              <a:rPr lang="en-IN" dirty="0" smtClean="0"/>
              <a:t>To import we need to use below syntax import { whatever we want to import} from &lt;relative file path.js&gt; remember we need to use .</a:t>
            </a:r>
            <a:r>
              <a:rPr lang="en-IN" dirty="0" err="1" smtClean="0"/>
              <a:t>js</a:t>
            </a:r>
            <a:r>
              <a:rPr lang="en-IN" dirty="0" smtClean="0"/>
              <a:t> extension as imports are a </a:t>
            </a:r>
            <a:r>
              <a:rPr lang="en-IN" dirty="0" err="1" smtClean="0"/>
              <a:t>js</a:t>
            </a:r>
            <a:r>
              <a:rPr lang="en-IN" dirty="0" smtClean="0"/>
              <a:t> feature and would work on runtime with </a:t>
            </a:r>
            <a:r>
              <a:rPr lang="en-IN" dirty="0" err="1" smtClean="0"/>
              <a:t>js</a:t>
            </a:r>
            <a:r>
              <a:rPr lang="en-IN" dirty="0" smtClean="0"/>
              <a:t> files</a:t>
            </a:r>
          </a:p>
          <a:p>
            <a:r>
              <a:rPr lang="en-IN" dirty="0" smtClean="0"/>
              <a:t>Now since we are using es6 features we need to change module back to es2015 and comment out </a:t>
            </a:r>
            <a:r>
              <a:rPr lang="en-IN" dirty="0" err="1" smtClean="0"/>
              <a:t>outfile</a:t>
            </a:r>
            <a:r>
              <a:rPr lang="en-IN" dirty="0" smtClean="0"/>
              <a:t> property in </a:t>
            </a:r>
            <a:r>
              <a:rPr lang="en-IN" dirty="0" err="1" smtClean="0"/>
              <a:t>tsconfig</a:t>
            </a:r>
            <a:r>
              <a:rPr lang="en-IN" dirty="0" smtClean="0"/>
              <a:t> this way we tell </a:t>
            </a:r>
            <a:r>
              <a:rPr lang="en-IN" dirty="0" err="1" smtClean="0"/>
              <a:t>tsc</a:t>
            </a:r>
            <a:r>
              <a:rPr lang="en-IN" dirty="0" smtClean="0"/>
              <a:t> to not change our imports the modern browsers will automatically understand them also we now need to change the import in index.html back to app.js</a:t>
            </a:r>
          </a:p>
          <a:p>
            <a:r>
              <a:rPr lang="en-IN" dirty="0" smtClean="0"/>
              <a:t>We would notice we still get an error cannot use imports outside a module actually modern browsers do support imports but we need to explicitly tell them to do this open index.html and in our script tag remove the defer keyword and add type=“module”</a:t>
            </a:r>
          </a:p>
          <a:p>
            <a:r>
              <a:rPr lang="en-IN" dirty="0" smtClean="0"/>
              <a:t>Now when we run our </a:t>
            </a:r>
            <a:r>
              <a:rPr lang="en-IN" dirty="0" err="1" smtClean="0"/>
              <a:t>ui</a:t>
            </a:r>
            <a:r>
              <a:rPr lang="en-IN" dirty="0" smtClean="0"/>
              <a:t> and go to network tab we will notice a bunch of http request for our </a:t>
            </a:r>
            <a:r>
              <a:rPr lang="en-IN" dirty="0" err="1" smtClean="0"/>
              <a:t>js</a:t>
            </a:r>
            <a:r>
              <a:rPr lang="en-IN" dirty="0" smtClean="0"/>
              <a:t> files that are required for our code to run they are requested by browser automatically when it encounters an import.</a:t>
            </a:r>
          </a:p>
          <a:p>
            <a:r>
              <a:rPr lang="en-IN" dirty="0" smtClean="0"/>
              <a:t>When we use a </a:t>
            </a:r>
            <a:r>
              <a:rPr lang="en-IN" dirty="0" err="1" smtClean="0"/>
              <a:t>webpack</a:t>
            </a:r>
            <a:r>
              <a:rPr lang="en-IN" dirty="0" smtClean="0"/>
              <a:t> we can omit the .</a:t>
            </a:r>
            <a:r>
              <a:rPr lang="en-IN" dirty="0" err="1" smtClean="0"/>
              <a:t>js</a:t>
            </a:r>
            <a:r>
              <a:rPr lang="en-IN" dirty="0" smtClean="0"/>
              <a:t> extension in imports</a:t>
            </a:r>
            <a:endParaRPr lang="en-GB" dirty="0"/>
          </a:p>
        </p:txBody>
      </p:sp>
    </p:spTree>
    <p:extLst>
      <p:ext uri="{BB962C8B-B14F-4D97-AF65-F5344CB8AC3E}">
        <p14:creationId xmlns:p14="http://schemas.microsoft.com/office/powerpoint/2010/main" val="298270113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6" y="113211"/>
            <a:ext cx="8596668" cy="583474"/>
          </a:xfrm>
        </p:spPr>
        <p:txBody>
          <a:bodyPr>
            <a:normAutofit/>
          </a:bodyPr>
          <a:lstStyle/>
          <a:p>
            <a:r>
              <a:rPr lang="en-GB" sz="2400" dirty="0"/>
              <a:t>Understanding various Import &amp; Export Syntaxes</a:t>
            </a:r>
          </a:p>
        </p:txBody>
      </p:sp>
      <p:sp>
        <p:nvSpPr>
          <p:cNvPr id="3" name="Content Placeholder 2"/>
          <p:cNvSpPr>
            <a:spLocks noGrp="1"/>
          </p:cNvSpPr>
          <p:nvPr>
            <p:ph idx="1"/>
          </p:nvPr>
        </p:nvSpPr>
        <p:spPr>
          <a:xfrm>
            <a:off x="677334" y="696685"/>
            <a:ext cx="8596668" cy="5344677"/>
          </a:xfrm>
        </p:spPr>
        <p:txBody>
          <a:bodyPr>
            <a:normAutofit fontScale="85000" lnSpcReduction="10000"/>
          </a:bodyPr>
          <a:lstStyle/>
          <a:p>
            <a:r>
              <a:rPr lang="en-IN" dirty="0" smtClean="0"/>
              <a:t>There are some variations of export and import syntaxes in ES6 modules that we can use:</a:t>
            </a:r>
          </a:p>
          <a:p>
            <a:r>
              <a:rPr lang="en-IN" dirty="0" smtClean="0"/>
              <a:t>Bundled imports we can import everything from a file and save it to an alias and then use the dot(.) operator on that alias to refer to </a:t>
            </a:r>
            <a:r>
              <a:rPr lang="en-IN" dirty="0" err="1" smtClean="0"/>
              <a:t>indivisual</a:t>
            </a:r>
            <a:r>
              <a:rPr lang="en-IN" dirty="0" smtClean="0"/>
              <a:t> elements for example in </a:t>
            </a:r>
            <a:r>
              <a:rPr lang="en-IN" dirty="0" err="1" smtClean="0"/>
              <a:t>ProjectInput</a:t>
            </a:r>
            <a:r>
              <a:rPr lang="en-IN" dirty="0" smtClean="0"/>
              <a:t> class we have an import : </a:t>
            </a:r>
            <a:r>
              <a:rPr lang="en-GB" dirty="0"/>
              <a:t>import { </a:t>
            </a:r>
            <a:r>
              <a:rPr lang="en-GB" dirty="0" err="1"/>
              <a:t>Validatable</a:t>
            </a:r>
            <a:r>
              <a:rPr lang="en-GB" dirty="0"/>
              <a:t>, validate } from '../</a:t>
            </a:r>
            <a:r>
              <a:rPr lang="en-GB" dirty="0" err="1"/>
              <a:t>util</a:t>
            </a:r>
            <a:r>
              <a:rPr lang="en-GB" dirty="0"/>
              <a:t>/validation.js</a:t>
            </a:r>
            <a:r>
              <a:rPr lang="en-GB" dirty="0" smtClean="0"/>
              <a:t>'; </a:t>
            </a:r>
            <a:r>
              <a:rPr lang="en-IN" dirty="0" smtClean="0"/>
              <a:t>this can be converted into bundle form as follows : </a:t>
            </a:r>
            <a:r>
              <a:rPr lang="en-GB" dirty="0"/>
              <a:t>import * as Validation from '../</a:t>
            </a:r>
            <a:r>
              <a:rPr lang="en-GB" dirty="0" err="1"/>
              <a:t>util</a:t>
            </a:r>
            <a:r>
              <a:rPr lang="en-GB" dirty="0"/>
              <a:t>/validation.js</a:t>
            </a:r>
            <a:r>
              <a:rPr lang="en-GB" dirty="0" smtClean="0"/>
              <a:t>'; now wherever we are using </a:t>
            </a:r>
            <a:r>
              <a:rPr lang="en-GB" dirty="0" err="1" smtClean="0"/>
              <a:t>Validatable</a:t>
            </a:r>
            <a:r>
              <a:rPr lang="en-GB" dirty="0" smtClean="0"/>
              <a:t> and validate we have to refer to it as </a:t>
            </a:r>
            <a:r>
              <a:rPr lang="en-GB" dirty="0" err="1" smtClean="0"/>
              <a:t>Validation.Validatable</a:t>
            </a:r>
            <a:r>
              <a:rPr lang="en-GB" dirty="0" smtClean="0"/>
              <a:t> and </a:t>
            </a:r>
            <a:r>
              <a:rPr lang="en-GB" dirty="0" err="1" smtClean="0"/>
              <a:t>Validation.validate.This</a:t>
            </a:r>
            <a:r>
              <a:rPr lang="en-GB" dirty="0" smtClean="0"/>
              <a:t> syntax is very useful to avoid a clash with something of same name in our file or to specify grouping.</a:t>
            </a:r>
          </a:p>
          <a:p>
            <a:r>
              <a:rPr lang="en-GB" dirty="0" smtClean="0"/>
              <a:t>Aliasing for a single import: The alias can be created even for a single import like in </a:t>
            </a:r>
            <a:r>
              <a:rPr lang="en-GB" dirty="0" err="1" smtClean="0"/>
              <a:t>ProjectInput</a:t>
            </a:r>
            <a:r>
              <a:rPr lang="en-GB" dirty="0" smtClean="0"/>
              <a:t> class we have an import :  </a:t>
            </a:r>
            <a:r>
              <a:rPr lang="en-GB" dirty="0"/>
              <a:t>import { </a:t>
            </a:r>
            <a:r>
              <a:rPr lang="en-GB" dirty="0" err="1"/>
              <a:t>autobind</a:t>
            </a:r>
            <a:r>
              <a:rPr lang="en-GB" dirty="0"/>
              <a:t> } from '../decorators/autobind.js</a:t>
            </a:r>
            <a:r>
              <a:rPr lang="en-GB" dirty="0" smtClean="0"/>
              <a:t>'; we can use an alias here as : </a:t>
            </a:r>
            <a:r>
              <a:rPr lang="en-GB" dirty="0"/>
              <a:t>import { </a:t>
            </a:r>
            <a:r>
              <a:rPr lang="en-GB" dirty="0" err="1" smtClean="0"/>
              <a:t>autobind</a:t>
            </a:r>
            <a:r>
              <a:rPr lang="en-GB" dirty="0" smtClean="0"/>
              <a:t> as </a:t>
            </a:r>
            <a:r>
              <a:rPr lang="en-GB" dirty="0" err="1" smtClean="0"/>
              <a:t>Autobind</a:t>
            </a:r>
            <a:r>
              <a:rPr lang="en-GB" dirty="0"/>
              <a:t> } from '../decorators/autobind.js</a:t>
            </a:r>
            <a:r>
              <a:rPr lang="en-GB" dirty="0" smtClean="0"/>
              <a:t>'; now we will not use </a:t>
            </a:r>
            <a:r>
              <a:rPr lang="en-IN" dirty="0" smtClean="0"/>
              <a:t>@</a:t>
            </a:r>
            <a:r>
              <a:rPr lang="en-GB" dirty="0" err="1" smtClean="0"/>
              <a:t>autobind</a:t>
            </a:r>
            <a:r>
              <a:rPr lang="en-GB" dirty="0" smtClean="0"/>
              <a:t>  instead we will use @</a:t>
            </a:r>
            <a:r>
              <a:rPr lang="en-GB" dirty="0" err="1" smtClean="0"/>
              <a:t>Autobind.This</a:t>
            </a:r>
            <a:r>
              <a:rPr lang="en-GB" dirty="0" smtClean="0"/>
              <a:t> is very helpful to change names of exported elements by aliasing them </a:t>
            </a:r>
          </a:p>
          <a:p>
            <a:r>
              <a:rPr lang="en-IN" dirty="0" smtClean="0"/>
              <a:t>Default exports : When we have a file that export only one thing we can add a default keyword to it although it is not necessary that a c lass exports only one thing to use default exports but we can have only one default export per </a:t>
            </a:r>
            <a:r>
              <a:rPr lang="en-IN" dirty="0" err="1" smtClean="0"/>
              <a:t>file.If</a:t>
            </a:r>
            <a:r>
              <a:rPr lang="en-IN" dirty="0" smtClean="0"/>
              <a:t> a file has a default export we can import it to any name of our choice using import </a:t>
            </a:r>
            <a:r>
              <a:rPr lang="en-IN" dirty="0" err="1" smtClean="0"/>
              <a:t>anyName</a:t>
            </a:r>
            <a:r>
              <a:rPr lang="en-IN" dirty="0" smtClean="0"/>
              <a:t> from file now the default exported element will be imported to the alias </a:t>
            </a:r>
            <a:r>
              <a:rPr lang="en-IN" dirty="0" err="1" smtClean="0"/>
              <a:t>anyName</a:t>
            </a:r>
            <a:r>
              <a:rPr lang="en-IN" dirty="0" smtClean="0"/>
              <a:t>.</a:t>
            </a:r>
          </a:p>
          <a:p>
            <a:r>
              <a:rPr lang="en-IN" dirty="0" smtClean="0"/>
              <a:t>The code inside our files like the constant that we export from </a:t>
            </a:r>
            <a:r>
              <a:rPr lang="en-IN" dirty="0" err="1" smtClean="0"/>
              <a:t>ProjectState</a:t>
            </a:r>
            <a:r>
              <a:rPr lang="en-IN" dirty="0" smtClean="0"/>
              <a:t> runs only once when it is first imported into another file this can be validated by adding </a:t>
            </a:r>
            <a:r>
              <a:rPr lang="en-IN" smtClean="0"/>
              <a:t>a console.log</a:t>
            </a:r>
            <a:endParaRPr lang="en-GB" dirty="0"/>
          </a:p>
          <a:p>
            <a:endParaRPr lang="en-GB" dirty="0"/>
          </a:p>
          <a:p>
            <a:endParaRPr lang="en-GB" dirty="0"/>
          </a:p>
          <a:p>
            <a:pPr lvl="1"/>
            <a:endParaRPr lang="en-IN" dirty="0"/>
          </a:p>
          <a:p>
            <a:pPr lvl="1"/>
            <a:endParaRPr lang="en-GB" dirty="0"/>
          </a:p>
        </p:txBody>
      </p:sp>
    </p:spTree>
    <p:extLst>
      <p:ext uri="{BB962C8B-B14F-4D97-AF65-F5344CB8AC3E}">
        <p14:creationId xmlns:p14="http://schemas.microsoft.com/office/powerpoint/2010/main" val="287666596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4766"/>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184367"/>
            <a:ext cx="8596668" cy="4856996"/>
          </a:xfrm>
        </p:spPr>
        <p:txBody>
          <a:bodyPr/>
          <a:lstStyle/>
          <a:p>
            <a:r>
              <a:rPr lang="en-IN" dirty="0" smtClean="0">
                <a:hlinkClick r:id="rId2"/>
              </a:rPr>
              <a:t>JavaScript Modules</a:t>
            </a:r>
            <a:endParaRPr lang="en-IN" dirty="0" smtClean="0"/>
          </a:p>
          <a:p>
            <a:r>
              <a:rPr lang="en-IN" dirty="0" smtClean="0">
                <a:hlinkClick r:id="rId3"/>
              </a:rPr>
              <a:t>ES6 modules</a:t>
            </a:r>
            <a:endParaRPr lang="en-GB" dirty="0"/>
          </a:p>
        </p:txBody>
      </p:sp>
    </p:spTree>
    <p:extLst>
      <p:ext uri="{BB962C8B-B14F-4D97-AF65-F5344CB8AC3E}">
        <p14:creationId xmlns:p14="http://schemas.microsoft.com/office/powerpoint/2010/main" val="36286887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05" y="2672615"/>
            <a:ext cx="10326635" cy="1320800"/>
          </a:xfrm>
        </p:spPr>
        <p:txBody>
          <a:bodyPr/>
          <a:lstStyle/>
          <a:p>
            <a:r>
              <a:rPr lang="en-IN" dirty="0" smtClean="0"/>
              <a:t>Section -11 -:</a:t>
            </a:r>
            <a:r>
              <a:rPr lang="en-GB" b="1" dirty="0"/>
              <a:t>Using </a:t>
            </a:r>
            <a:r>
              <a:rPr lang="en-GB" b="1" dirty="0" err="1"/>
              <a:t>Webpack</a:t>
            </a:r>
            <a:r>
              <a:rPr lang="en-GB" b="1" dirty="0"/>
              <a:t> with TypeScript</a:t>
            </a:r>
            <a:endParaRPr lang="en-GB" dirty="0"/>
          </a:p>
        </p:txBody>
      </p:sp>
    </p:spTree>
    <p:extLst>
      <p:ext uri="{BB962C8B-B14F-4D97-AF65-F5344CB8AC3E}">
        <p14:creationId xmlns:p14="http://schemas.microsoft.com/office/powerpoint/2010/main" val="4237192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37" y="191589"/>
            <a:ext cx="8596668" cy="687977"/>
          </a:xfrm>
        </p:spPr>
        <p:txBody>
          <a:bodyPr/>
          <a:lstStyle/>
          <a:p>
            <a:r>
              <a:rPr lang="en-IN" dirty="0"/>
              <a:t>What is </a:t>
            </a:r>
            <a:r>
              <a:rPr lang="en-IN" dirty="0" err="1"/>
              <a:t>Webpack</a:t>
            </a:r>
            <a:r>
              <a:rPr lang="en-IN" dirty="0"/>
              <a:t> &amp; Why do we need it?</a:t>
            </a:r>
            <a:endParaRPr lang="en-GB" dirty="0"/>
          </a:p>
        </p:txBody>
      </p:sp>
      <p:sp>
        <p:nvSpPr>
          <p:cNvPr id="3" name="Content Placeholder 2"/>
          <p:cNvSpPr>
            <a:spLocks noGrp="1"/>
          </p:cNvSpPr>
          <p:nvPr>
            <p:ph idx="1"/>
          </p:nvPr>
        </p:nvSpPr>
        <p:spPr>
          <a:xfrm>
            <a:off x="677334" y="1071155"/>
            <a:ext cx="8596668" cy="4970208"/>
          </a:xfrm>
        </p:spPr>
        <p:txBody>
          <a:bodyPr/>
          <a:lstStyle/>
          <a:p>
            <a:r>
              <a:rPr lang="en-IN" dirty="0" smtClean="0"/>
              <a:t>Disadvantages with existing setup:</a:t>
            </a:r>
          </a:p>
          <a:p>
            <a:r>
              <a:rPr lang="en-IN" dirty="0" smtClean="0"/>
              <a:t>If we load our </a:t>
            </a:r>
            <a:r>
              <a:rPr lang="en-IN" dirty="0" err="1" smtClean="0"/>
              <a:t>ui</a:t>
            </a:r>
            <a:r>
              <a:rPr lang="en-IN" dirty="0" smtClean="0"/>
              <a:t> and go to network tab we will notice multiple http calls for all the </a:t>
            </a:r>
            <a:r>
              <a:rPr lang="en-IN" dirty="0" err="1" smtClean="0"/>
              <a:t>js</a:t>
            </a:r>
            <a:r>
              <a:rPr lang="en-IN" dirty="0" smtClean="0"/>
              <a:t> files that we </a:t>
            </a:r>
            <a:r>
              <a:rPr lang="en-IN" dirty="0" err="1" smtClean="0"/>
              <a:t>nned.Although</a:t>
            </a:r>
            <a:r>
              <a:rPr lang="en-IN" dirty="0" smtClean="0"/>
              <a:t> if we look at the size column the size of our files are very small so that’s not an issue but the issue is highlighted if we notice the waterfall </a:t>
            </a:r>
            <a:r>
              <a:rPr lang="en-IN" dirty="0" err="1" smtClean="0"/>
              <a:t>column.The</a:t>
            </a:r>
            <a:r>
              <a:rPr lang="en-IN" dirty="0" smtClean="0"/>
              <a:t> green bar graph is the actual time the http request took but the white bar before the green bar is the time that browser takes to formulate that request there is a base delay associated with every http request and since there are multiple requests for multiple files it slows down our app.</a:t>
            </a:r>
          </a:p>
          <a:p>
            <a:r>
              <a:rPr lang="en-IN" dirty="0" smtClean="0"/>
              <a:t>So a solution is offered by use of </a:t>
            </a:r>
            <a:r>
              <a:rPr lang="en-IN" dirty="0" err="1" smtClean="0"/>
              <a:t>webpack</a:t>
            </a:r>
            <a:r>
              <a:rPr lang="en-IN" dirty="0" smtClean="0"/>
              <a:t> that bundles all our </a:t>
            </a:r>
            <a:r>
              <a:rPr lang="en-IN" dirty="0" err="1" smtClean="0"/>
              <a:t>js</a:t>
            </a:r>
            <a:r>
              <a:rPr lang="en-IN" dirty="0" smtClean="0"/>
              <a:t> files to a single file so we can still split files into multiple files for development ,use the ES6 imports/Exports feature and at the end just get one single file as output which reduces the no of http calls thus improving the speed of our app</a:t>
            </a:r>
          </a:p>
          <a:p>
            <a:r>
              <a:rPr lang="en-IN" dirty="0" err="1" smtClean="0"/>
              <a:t>Webpack</a:t>
            </a:r>
            <a:r>
              <a:rPr lang="en-IN" dirty="0" smtClean="0"/>
              <a:t> is very large and has a lot of features we will be using only a selected few here.</a:t>
            </a:r>
            <a:endParaRPr lang="en-GB" dirty="0"/>
          </a:p>
        </p:txBody>
      </p:sp>
    </p:spTree>
    <p:extLst>
      <p:ext uri="{BB962C8B-B14F-4D97-AF65-F5344CB8AC3E}">
        <p14:creationId xmlns:p14="http://schemas.microsoft.com/office/powerpoint/2010/main" val="4089470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37" y="191589"/>
            <a:ext cx="8596668" cy="687977"/>
          </a:xfrm>
        </p:spPr>
        <p:txBody>
          <a:bodyPr/>
          <a:lstStyle/>
          <a:p>
            <a:r>
              <a:rPr lang="en-IN" dirty="0"/>
              <a:t>What is </a:t>
            </a:r>
            <a:r>
              <a:rPr lang="en-IN" dirty="0" err="1"/>
              <a:t>Webpack</a:t>
            </a:r>
            <a:r>
              <a:rPr lang="en-IN" dirty="0"/>
              <a:t> &amp; Why do we need it?</a:t>
            </a:r>
            <a:endParaRPr lang="en-GB" dirty="0"/>
          </a:p>
        </p:txBody>
      </p:sp>
      <p:sp>
        <p:nvSpPr>
          <p:cNvPr id="3" name="Content Placeholder 2"/>
          <p:cNvSpPr>
            <a:spLocks noGrp="1"/>
          </p:cNvSpPr>
          <p:nvPr>
            <p:ph idx="1"/>
          </p:nvPr>
        </p:nvSpPr>
        <p:spPr>
          <a:xfrm>
            <a:off x="677334" y="1071155"/>
            <a:ext cx="8596668" cy="4970208"/>
          </a:xfrm>
        </p:spPr>
        <p:txBody>
          <a:bodyPr/>
          <a:lstStyle/>
          <a:p>
            <a:r>
              <a:rPr lang="en-IN" dirty="0" err="1" smtClean="0"/>
              <a:t>Webpack</a:t>
            </a:r>
            <a:r>
              <a:rPr lang="en-IN" dirty="0" smtClean="0"/>
              <a:t> is a bundling and orchestration tool that helps us to split our files into multiple while developing and then bundles them together with some optimizations</a:t>
            </a:r>
          </a:p>
          <a:p>
            <a:r>
              <a:rPr lang="en-IN" dirty="0" smtClean="0"/>
              <a:t>It also allows us to add multiple build steps like for </a:t>
            </a:r>
            <a:r>
              <a:rPr lang="en-IN" dirty="0" err="1" smtClean="0"/>
              <a:t>css</a:t>
            </a:r>
            <a:r>
              <a:rPr lang="en-IN" dirty="0" smtClean="0"/>
              <a:t> files </a:t>
            </a:r>
            <a:r>
              <a:rPr lang="en-IN" dirty="0" err="1" smtClean="0"/>
              <a:t>etc</a:t>
            </a:r>
            <a:endParaRPr lang="en-IN" dirty="0" smtClean="0"/>
          </a:p>
          <a:p>
            <a:r>
              <a:rPr lang="en-IN" dirty="0" smtClean="0"/>
              <a:t>It bundles code and thus less imports are required </a:t>
            </a:r>
          </a:p>
          <a:p>
            <a:r>
              <a:rPr lang="en-IN" dirty="0" smtClean="0"/>
              <a:t>It optimizes(minifies) </a:t>
            </a:r>
            <a:r>
              <a:rPr lang="en-IN" dirty="0" err="1" smtClean="0"/>
              <a:t>code,so</a:t>
            </a:r>
            <a:r>
              <a:rPr lang="en-IN" dirty="0" smtClean="0"/>
              <a:t> we have less code to download</a:t>
            </a:r>
          </a:p>
          <a:p>
            <a:r>
              <a:rPr lang="en-IN" dirty="0" smtClean="0"/>
              <a:t>More build steps can be easily added</a:t>
            </a:r>
          </a:p>
          <a:p>
            <a:endParaRPr lang="en-GB" dirty="0"/>
          </a:p>
        </p:txBody>
      </p:sp>
    </p:spTree>
    <p:extLst>
      <p:ext uri="{BB962C8B-B14F-4D97-AF65-F5344CB8AC3E}">
        <p14:creationId xmlns:p14="http://schemas.microsoft.com/office/powerpoint/2010/main" val="303633438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1223"/>
          </a:xfrm>
        </p:spPr>
        <p:txBody>
          <a:bodyPr>
            <a:normAutofit/>
          </a:bodyPr>
          <a:lstStyle/>
          <a:p>
            <a:r>
              <a:rPr lang="en-GB" sz="2800" dirty="0"/>
              <a:t> Installing </a:t>
            </a:r>
            <a:r>
              <a:rPr lang="en-GB" sz="2800" dirty="0" err="1"/>
              <a:t>Webpack</a:t>
            </a:r>
            <a:r>
              <a:rPr lang="en-GB" sz="2800" dirty="0"/>
              <a:t> &amp; Important Dependencies</a:t>
            </a:r>
          </a:p>
        </p:txBody>
      </p:sp>
      <p:sp>
        <p:nvSpPr>
          <p:cNvPr id="3" name="Content Placeholder 2"/>
          <p:cNvSpPr>
            <a:spLocks noGrp="1"/>
          </p:cNvSpPr>
          <p:nvPr>
            <p:ph idx="1"/>
          </p:nvPr>
        </p:nvSpPr>
        <p:spPr>
          <a:xfrm>
            <a:off x="677334" y="1271451"/>
            <a:ext cx="8596668" cy="4769911"/>
          </a:xfrm>
        </p:spPr>
        <p:txBody>
          <a:bodyPr>
            <a:normAutofit lnSpcReduction="10000"/>
          </a:bodyPr>
          <a:lstStyle/>
          <a:p>
            <a:r>
              <a:rPr lang="en-IN" dirty="0" smtClean="0"/>
              <a:t>Run the following command on a terminal </a:t>
            </a:r>
            <a:r>
              <a:rPr lang="en-IN" dirty="0" err="1" smtClean="0"/>
              <a:t>npm</a:t>
            </a:r>
            <a:r>
              <a:rPr lang="en-IN" dirty="0" smtClean="0"/>
              <a:t> install –save-dev webpack@4.41.2 webpack-cli@3.3.10 webpack-dev-server@3.9.0 type</a:t>
            </a:r>
            <a:r>
              <a:rPr lang="en-IN" dirty="0"/>
              <a:t>script </a:t>
            </a:r>
            <a:r>
              <a:rPr lang="en-IN" dirty="0" err="1" smtClean="0"/>
              <a:t>ts</a:t>
            </a:r>
            <a:r>
              <a:rPr lang="en-IN" dirty="0" smtClean="0"/>
              <a:t>-loader</a:t>
            </a:r>
          </a:p>
          <a:p>
            <a:r>
              <a:rPr lang="en-IN" dirty="0" smtClean="0"/>
              <a:t>So now if we open the </a:t>
            </a:r>
            <a:r>
              <a:rPr lang="en-IN" dirty="0" err="1" smtClean="0"/>
              <a:t>package.json</a:t>
            </a:r>
            <a:r>
              <a:rPr lang="en-IN" dirty="0" smtClean="0"/>
              <a:t> we will notice a lot of new dev dependencies:</a:t>
            </a:r>
          </a:p>
          <a:p>
            <a:r>
              <a:rPr lang="en-IN" dirty="0" err="1" smtClean="0"/>
              <a:t>Webpack</a:t>
            </a:r>
            <a:r>
              <a:rPr lang="en-IN" dirty="0" smtClean="0"/>
              <a:t> : it is the heart of the  features we want it is core </a:t>
            </a:r>
            <a:r>
              <a:rPr lang="en-IN" dirty="0" err="1" smtClean="0"/>
              <a:t>webpack</a:t>
            </a:r>
            <a:r>
              <a:rPr lang="en-IN" dirty="0" smtClean="0"/>
              <a:t> </a:t>
            </a:r>
            <a:r>
              <a:rPr lang="en-IN" dirty="0" err="1" smtClean="0"/>
              <a:t>dependency.It</a:t>
            </a:r>
            <a:r>
              <a:rPr lang="en-IN" dirty="0" smtClean="0"/>
              <a:t> allows us to </a:t>
            </a:r>
            <a:r>
              <a:rPr lang="en-IN" dirty="0" err="1" smtClean="0"/>
              <a:t>bundle,transform</a:t>
            </a:r>
            <a:r>
              <a:rPr lang="en-IN" dirty="0" smtClean="0"/>
              <a:t> our </a:t>
            </a:r>
            <a:r>
              <a:rPr lang="en-IN" dirty="0" err="1" smtClean="0"/>
              <a:t>code.Webpack</a:t>
            </a:r>
            <a:r>
              <a:rPr lang="en-IN" dirty="0" smtClean="0"/>
              <a:t> will compile our </a:t>
            </a:r>
            <a:r>
              <a:rPr lang="en-IN" dirty="0" err="1" smtClean="0"/>
              <a:t>ts</a:t>
            </a:r>
            <a:r>
              <a:rPr lang="en-IN" dirty="0" smtClean="0"/>
              <a:t> to </a:t>
            </a:r>
            <a:r>
              <a:rPr lang="en-IN" dirty="0" err="1" smtClean="0"/>
              <a:t>js</a:t>
            </a:r>
            <a:r>
              <a:rPr lang="en-IN" dirty="0" smtClean="0"/>
              <a:t> and also bundle it to a single </a:t>
            </a:r>
            <a:r>
              <a:rPr lang="en-IN" dirty="0" err="1" smtClean="0"/>
              <a:t>js</a:t>
            </a:r>
            <a:r>
              <a:rPr lang="en-IN" dirty="0" smtClean="0"/>
              <a:t> file</a:t>
            </a:r>
          </a:p>
          <a:p>
            <a:r>
              <a:rPr lang="en-IN" dirty="0" err="1" smtClean="0"/>
              <a:t>Webpack</a:t>
            </a:r>
            <a:r>
              <a:rPr lang="en-IN" dirty="0" smtClean="0"/>
              <a:t>-cli: It is used to run </a:t>
            </a:r>
            <a:r>
              <a:rPr lang="en-IN" dirty="0" err="1" smtClean="0"/>
              <a:t>webpack</a:t>
            </a:r>
            <a:r>
              <a:rPr lang="en-IN" dirty="0" smtClean="0"/>
              <a:t> commands in our project</a:t>
            </a:r>
          </a:p>
          <a:p>
            <a:r>
              <a:rPr lang="en-IN" dirty="0" err="1" smtClean="0"/>
              <a:t>Webpack</a:t>
            </a:r>
            <a:r>
              <a:rPr lang="en-IN" dirty="0" smtClean="0"/>
              <a:t>-dev-server : It gives us a </a:t>
            </a:r>
            <a:r>
              <a:rPr lang="en-IN" dirty="0" err="1" smtClean="0"/>
              <a:t>lite</a:t>
            </a:r>
            <a:r>
              <a:rPr lang="en-IN" dirty="0" smtClean="0"/>
              <a:t> development server that compiles our files and listens to changes and recompiles and also serves our files</a:t>
            </a:r>
          </a:p>
          <a:p>
            <a:r>
              <a:rPr lang="en-IN" dirty="0" smtClean="0"/>
              <a:t>Typescript: we although already have globally installed typescript on our machines but it is also a good practice to add </a:t>
            </a:r>
            <a:r>
              <a:rPr lang="en-IN" dirty="0" err="1" smtClean="0"/>
              <a:t>ts</a:t>
            </a:r>
            <a:r>
              <a:rPr lang="en-IN" dirty="0" smtClean="0"/>
              <a:t> to our projects so that if we change our global </a:t>
            </a:r>
            <a:r>
              <a:rPr lang="en-IN" dirty="0" err="1" smtClean="0"/>
              <a:t>ts</a:t>
            </a:r>
            <a:r>
              <a:rPr lang="en-IN" dirty="0" smtClean="0"/>
              <a:t> version it doesn’t break our project</a:t>
            </a:r>
          </a:p>
          <a:p>
            <a:r>
              <a:rPr lang="en-IN" dirty="0" smtClean="0"/>
              <a:t>Ts-loader: it is a package that tells </a:t>
            </a:r>
            <a:r>
              <a:rPr lang="en-IN" dirty="0" err="1" smtClean="0"/>
              <a:t>webpack</a:t>
            </a:r>
            <a:r>
              <a:rPr lang="en-IN" dirty="0" smtClean="0"/>
              <a:t> how to convert </a:t>
            </a:r>
            <a:r>
              <a:rPr lang="en-IN" dirty="0" err="1" smtClean="0"/>
              <a:t>ts</a:t>
            </a:r>
            <a:r>
              <a:rPr lang="en-IN" dirty="0" smtClean="0"/>
              <a:t> to </a:t>
            </a:r>
            <a:r>
              <a:rPr lang="en-IN" dirty="0" err="1" smtClean="0"/>
              <a:t>js</a:t>
            </a:r>
            <a:endParaRPr lang="en-GB" dirty="0"/>
          </a:p>
        </p:txBody>
      </p:sp>
    </p:spTree>
    <p:extLst>
      <p:ext uri="{BB962C8B-B14F-4D97-AF65-F5344CB8AC3E}">
        <p14:creationId xmlns:p14="http://schemas.microsoft.com/office/powerpoint/2010/main" val="186623997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fontScale="90000"/>
          </a:bodyPr>
          <a:lstStyle/>
          <a:p>
            <a:r>
              <a:rPr lang="en-GB" dirty="0"/>
              <a:t>Adding Entry &amp; Output Configuration</a:t>
            </a:r>
          </a:p>
        </p:txBody>
      </p:sp>
      <p:sp>
        <p:nvSpPr>
          <p:cNvPr id="3" name="Content Placeholder 2"/>
          <p:cNvSpPr>
            <a:spLocks noGrp="1"/>
          </p:cNvSpPr>
          <p:nvPr>
            <p:ph idx="1"/>
          </p:nvPr>
        </p:nvSpPr>
        <p:spPr>
          <a:xfrm>
            <a:off x="677334" y="740229"/>
            <a:ext cx="8596668" cy="5301133"/>
          </a:xfrm>
        </p:spPr>
        <p:txBody>
          <a:bodyPr>
            <a:normAutofit fontScale="92500" lnSpcReduction="20000"/>
          </a:bodyPr>
          <a:lstStyle/>
          <a:p>
            <a:r>
              <a:rPr lang="en-GB" dirty="0" smtClean="0"/>
              <a:t>We need to make configurational changes in </a:t>
            </a:r>
            <a:r>
              <a:rPr lang="en-GB" dirty="0" err="1" smtClean="0"/>
              <a:t>tsConfig.json</a:t>
            </a:r>
            <a:endParaRPr lang="en-GB" dirty="0" smtClean="0"/>
          </a:p>
          <a:p>
            <a:pPr lvl="1"/>
            <a:r>
              <a:rPr lang="en-GB" dirty="0" smtClean="0"/>
              <a:t>Target should be set to es6, module to es2015 </a:t>
            </a:r>
            <a:r>
              <a:rPr lang="en-GB" dirty="0" err="1" smtClean="0"/>
              <a:t>webpack</a:t>
            </a:r>
            <a:r>
              <a:rPr lang="en-GB" dirty="0" smtClean="0"/>
              <a:t> and </a:t>
            </a:r>
            <a:r>
              <a:rPr lang="en-GB" dirty="0" err="1" smtClean="0"/>
              <a:t>ts</a:t>
            </a:r>
            <a:r>
              <a:rPr lang="en-GB" dirty="0" smtClean="0"/>
              <a:t> will use this setting to understand how </a:t>
            </a:r>
            <a:r>
              <a:rPr lang="en-GB" dirty="0" err="1" smtClean="0"/>
              <a:t>ts</a:t>
            </a:r>
            <a:r>
              <a:rPr lang="en-GB" dirty="0" smtClean="0"/>
              <a:t> should be compiled to </a:t>
            </a:r>
            <a:r>
              <a:rPr lang="en-GB" dirty="0" err="1" smtClean="0"/>
              <a:t>js</a:t>
            </a:r>
            <a:r>
              <a:rPr lang="en-GB" dirty="0" smtClean="0"/>
              <a:t> should it run only on new </a:t>
            </a:r>
            <a:r>
              <a:rPr lang="en-GB" dirty="0" err="1" smtClean="0"/>
              <a:t>browsersas</a:t>
            </a:r>
            <a:r>
              <a:rPr lang="en-GB" dirty="0" smtClean="0"/>
              <a:t> with es6 or is  older browser support needed.</a:t>
            </a:r>
          </a:p>
          <a:p>
            <a:pPr lvl="1"/>
            <a:r>
              <a:rPr lang="en-GB" dirty="0" err="1" smtClean="0"/>
              <a:t>outputDir</a:t>
            </a:r>
            <a:r>
              <a:rPr lang="en-GB" dirty="0" smtClean="0"/>
              <a:t> should point to the directory where we want the </a:t>
            </a:r>
            <a:r>
              <a:rPr lang="en-GB" dirty="0" err="1" smtClean="0"/>
              <a:t>js</a:t>
            </a:r>
            <a:r>
              <a:rPr lang="en-GB" dirty="0" smtClean="0"/>
              <a:t> files to be generated in my case it is ./Section11/</a:t>
            </a:r>
            <a:r>
              <a:rPr lang="en-GB" dirty="0" err="1" smtClean="0"/>
              <a:t>dist.rootDir</a:t>
            </a:r>
            <a:r>
              <a:rPr lang="en-GB" dirty="0" smtClean="0"/>
              <a:t> and </a:t>
            </a:r>
            <a:r>
              <a:rPr lang="en-GB" dirty="0" err="1" smtClean="0"/>
              <a:t>sourceRoot</a:t>
            </a:r>
            <a:r>
              <a:rPr lang="en-GB" dirty="0" smtClean="0"/>
              <a:t> is no longer needed as </a:t>
            </a:r>
            <a:r>
              <a:rPr lang="en-GB" dirty="0" err="1" smtClean="0"/>
              <a:t>webpack</a:t>
            </a:r>
            <a:r>
              <a:rPr lang="en-GB" dirty="0" smtClean="0"/>
              <a:t> will take over there and determine where the source files are</a:t>
            </a:r>
          </a:p>
          <a:p>
            <a:r>
              <a:rPr lang="en-GB" dirty="0" smtClean="0"/>
              <a:t>We also need a new </a:t>
            </a:r>
            <a:r>
              <a:rPr lang="en-GB" dirty="0" err="1" smtClean="0"/>
              <a:t>config</a:t>
            </a:r>
            <a:r>
              <a:rPr lang="en-GB" dirty="0" smtClean="0"/>
              <a:t> file to configure </a:t>
            </a:r>
            <a:r>
              <a:rPr lang="en-GB" dirty="0" err="1" smtClean="0"/>
              <a:t>webpack</a:t>
            </a:r>
            <a:r>
              <a:rPr lang="en-GB" dirty="0" smtClean="0"/>
              <a:t> named webpack.config.js</a:t>
            </a:r>
          </a:p>
          <a:p>
            <a:pPr lvl="1"/>
            <a:r>
              <a:rPr lang="en-GB" dirty="0" smtClean="0"/>
              <a:t>Create a new file with name webpack.config.js the file name should be exact as </a:t>
            </a:r>
            <a:r>
              <a:rPr lang="en-GB" dirty="0" err="1" smtClean="0"/>
              <a:t>webpack</a:t>
            </a:r>
            <a:r>
              <a:rPr lang="en-GB" dirty="0" smtClean="0"/>
              <a:t> will by default look for this file and this file will tell </a:t>
            </a:r>
            <a:r>
              <a:rPr lang="en-GB" dirty="0" err="1" smtClean="0"/>
              <a:t>webpack</a:t>
            </a:r>
            <a:r>
              <a:rPr lang="en-GB" dirty="0" smtClean="0"/>
              <a:t> how to work with our project</a:t>
            </a:r>
          </a:p>
          <a:p>
            <a:pPr lvl="1"/>
            <a:r>
              <a:rPr lang="en-GB" dirty="0" smtClean="0"/>
              <a:t>This </a:t>
            </a:r>
            <a:r>
              <a:rPr lang="en-GB" dirty="0" err="1" smtClean="0"/>
              <a:t>config</a:t>
            </a:r>
            <a:r>
              <a:rPr lang="en-GB" dirty="0" smtClean="0"/>
              <a:t> file uses </a:t>
            </a:r>
            <a:r>
              <a:rPr lang="en-GB" dirty="0" err="1" smtClean="0"/>
              <a:t>js</a:t>
            </a:r>
            <a:r>
              <a:rPr lang="en-GB" dirty="0" smtClean="0"/>
              <a:t>  actually some node.js features so we want to use the </a:t>
            </a:r>
            <a:r>
              <a:rPr lang="en-GB" dirty="0" err="1" smtClean="0"/>
              <a:t>nodejs</a:t>
            </a:r>
            <a:r>
              <a:rPr lang="en-GB" dirty="0" smtClean="0"/>
              <a:t> export syntax which looks like </a:t>
            </a:r>
            <a:r>
              <a:rPr lang="en-GB" dirty="0" err="1" smtClean="0"/>
              <a:t>module.exports</a:t>
            </a:r>
            <a:r>
              <a:rPr lang="en-GB" dirty="0" smtClean="0"/>
              <a:t>= {}; This exports a </a:t>
            </a:r>
            <a:r>
              <a:rPr lang="en-GB" dirty="0" err="1" smtClean="0"/>
              <a:t>javascript</a:t>
            </a:r>
            <a:r>
              <a:rPr lang="en-GB" dirty="0" smtClean="0"/>
              <a:t> object which acts as configuration object that </a:t>
            </a:r>
            <a:r>
              <a:rPr lang="en-GB" dirty="0" err="1" smtClean="0"/>
              <a:t>webpack</a:t>
            </a:r>
            <a:r>
              <a:rPr lang="en-GB" dirty="0" smtClean="0"/>
              <a:t> picks up</a:t>
            </a:r>
          </a:p>
          <a:p>
            <a:pPr lvl="1"/>
            <a:r>
              <a:rPr lang="en-GB" dirty="0" smtClean="0"/>
              <a:t>The first configuration that </a:t>
            </a:r>
            <a:r>
              <a:rPr lang="en-GB" dirty="0" err="1" smtClean="0"/>
              <a:t>webpack</a:t>
            </a:r>
            <a:r>
              <a:rPr lang="en-GB" dirty="0" smtClean="0"/>
              <a:t> needs is the file that is the start of our project like in our case </a:t>
            </a:r>
            <a:r>
              <a:rPr lang="en-GB" dirty="0" err="1" smtClean="0"/>
              <a:t>app.ts</a:t>
            </a:r>
            <a:r>
              <a:rPr lang="en-GB" dirty="0" smtClean="0"/>
              <a:t> then it will automatically check its imports go to these files check there imports </a:t>
            </a:r>
            <a:r>
              <a:rPr lang="en-GB" dirty="0" err="1" smtClean="0"/>
              <a:t>etc</a:t>
            </a:r>
            <a:r>
              <a:rPr lang="en-GB" dirty="0" smtClean="0"/>
              <a:t> and thus traverse the </a:t>
            </a:r>
            <a:r>
              <a:rPr lang="en-GB" dirty="0" err="1" smtClean="0"/>
              <a:t>wholew</a:t>
            </a:r>
            <a:r>
              <a:rPr lang="en-GB" dirty="0" smtClean="0"/>
              <a:t> code to compile it with the help of </a:t>
            </a:r>
            <a:r>
              <a:rPr lang="en-GB" dirty="0" err="1" smtClean="0"/>
              <a:t>ts</a:t>
            </a:r>
            <a:r>
              <a:rPr lang="en-GB" dirty="0" smtClean="0"/>
              <a:t>-loader </a:t>
            </a:r>
            <a:r>
              <a:rPr lang="en-GB" dirty="0" err="1" smtClean="0"/>
              <a:t>package.To</a:t>
            </a:r>
            <a:r>
              <a:rPr lang="en-GB" dirty="0" smtClean="0"/>
              <a:t> make </a:t>
            </a:r>
            <a:r>
              <a:rPr lang="en-GB" dirty="0" err="1" smtClean="0"/>
              <a:t>webpack</a:t>
            </a:r>
            <a:r>
              <a:rPr lang="en-GB" dirty="0" smtClean="0"/>
              <a:t> work correctly we should now remove all.js extensions from the imports as </a:t>
            </a:r>
            <a:r>
              <a:rPr lang="en-GB" dirty="0" err="1" smtClean="0"/>
              <a:t>webpack</a:t>
            </a:r>
            <a:r>
              <a:rPr lang="en-GB" dirty="0" smtClean="0"/>
              <a:t> will automatically look for .</a:t>
            </a:r>
            <a:r>
              <a:rPr lang="en-GB" dirty="0" err="1" smtClean="0"/>
              <a:t>js</a:t>
            </a:r>
            <a:r>
              <a:rPr lang="en-GB" dirty="0" smtClean="0"/>
              <a:t> and certain other extensions and if we have ,</a:t>
            </a:r>
            <a:r>
              <a:rPr lang="en-GB" dirty="0" err="1" smtClean="0"/>
              <a:t>js</a:t>
            </a:r>
            <a:r>
              <a:rPr lang="en-GB" dirty="0" smtClean="0"/>
              <a:t> in imports it will look for ..js.js which is </a:t>
            </a:r>
            <a:r>
              <a:rPr lang="en-GB" dirty="0" err="1" smtClean="0"/>
              <a:t>wrong.To</a:t>
            </a:r>
            <a:r>
              <a:rPr lang="en-GB" dirty="0" smtClean="0"/>
              <a:t> add the entry point create a key entry </a:t>
            </a:r>
            <a:r>
              <a:rPr lang="en-GB" dirty="0" err="1" smtClean="0"/>
              <a:t>snd</a:t>
            </a:r>
            <a:r>
              <a:rPr lang="en-GB" dirty="0" smtClean="0"/>
              <a:t> set its value to the entry point file in our case ./Section11/</a:t>
            </a:r>
            <a:r>
              <a:rPr lang="en-GB" dirty="0" err="1" smtClean="0"/>
              <a:t>src</a:t>
            </a:r>
            <a:r>
              <a:rPr lang="en-GB" dirty="0" smtClean="0"/>
              <a:t>/</a:t>
            </a:r>
            <a:r>
              <a:rPr lang="en-GB" dirty="0" err="1" smtClean="0"/>
              <a:t>app.ts</a:t>
            </a:r>
            <a:endParaRPr lang="en-GB" dirty="0" smtClean="0"/>
          </a:p>
          <a:p>
            <a:pPr lvl="1"/>
            <a:endParaRPr lang="en-GB" dirty="0" smtClean="0"/>
          </a:p>
          <a:p>
            <a:pPr lvl="1"/>
            <a:endParaRPr lang="en-GB" dirty="0"/>
          </a:p>
        </p:txBody>
      </p:sp>
    </p:spTree>
    <p:extLst>
      <p:ext uri="{BB962C8B-B14F-4D97-AF65-F5344CB8AC3E}">
        <p14:creationId xmlns:p14="http://schemas.microsoft.com/office/powerpoint/2010/main" val="229739492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fontScale="90000"/>
          </a:bodyPr>
          <a:lstStyle/>
          <a:p>
            <a:r>
              <a:rPr lang="en-GB" dirty="0"/>
              <a:t>Adding Entry &amp; Output </a:t>
            </a:r>
            <a:r>
              <a:rPr lang="en-GB" dirty="0" smtClean="0"/>
              <a:t>Configuration cont..</a:t>
            </a:r>
            <a:endParaRPr lang="en-GB"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Add an output file name </a:t>
            </a:r>
            <a:r>
              <a:rPr lang="en-GB" dirty="0" err="1" smtClean="0"/>
              <a:t>ie</a:t>
            </a:r>
            <a:r>
              <a:rPr lang="en-GB" dirty="0" smtClean="0"/>
              <a:t> the file that will be generated as a combined file at the </a:t>
            </a:r>
            <a:r>
              <a:rPr lang="en-GB" dirty="0" err="1" smtClean="0"/>
              <a:t>end,To</a:t>
            </a:r>
            <a:r>
              <a:rPr lang="en-GB" dirty="0" smtClean="0"/>
              <a:t> set this create an output key whose value is an object which has a key filename and value of filename is the output file name in our case it will be something like: output:{ </a:t>
            </a:r>
          </a:p>
          <a:p>
            <a:pPr marL="457200" lvl="1" indent="0">
              <a:buNone/>
            </a:pPr>
            <a:r>
              <a:rPr lang="en-GB" dirty="0" smtClean="0"/>
              <a:t>             filename: ’bundle.js’</a:t>
            </a:r>
            <a:endParaRPr lang="en-GB" dirty="0"/>
          </a:p>
          <a:p>
            <a:pPr marL="457200" lvl="1" indent="0">
              <a:buNone/>
            </a:pPr>
            <a:r>
              <a:rPr lang="en-GB" dirty="0" smtClean="0"/>
              <a:t>          }</a:t>
            </a:r>
          </a:p>
          <a:p>
            <a:pPr marL="457200" lvl="1" indent="0">
              <a:buNone/>
            </a:pPr>
            <a:r>
              <a:rPr lang="en-GB" dirty="0" smtClean="0"/>
              <a:t>To the above output object we need to add another key path: to specify where the output needs to be generated it should match the path given in </a:t>
            </a:r>
            <a:r>
              <a:rPr lang="en-GB" dirty="0" err="1" smtClean="0"/>
              <a:t>tsconfiig.json</a:t>
            </a:r>
            <a:r>
              <a:rPr lang="en-GB" dirty="0" smtClean="0"/>
              <a:t> file  </a:t>
            </a:r>
            <a:r>
              <a:rPr lang="en-GB" dirty="0" err="1" smtClean="0"/>
              <a:t>outDir</a:t>
            </a:r>
            <a:r>
              <a:rPr lang="en-GB" dirty="0" smtClean="0"/>
              <a:t> </a:t>
            </a:r>
            <a:r>
              <a:rPr lang="en-GB" dirty="0" err="1" smtClean="0"/>
              <a:t>key.But</a:t>
            </a:r>
            <a:r>
              <a:rPr lang="en-GB" dirty="0" smtClean="0"/>
              <a:t> unlike </a:t>
            </a:r>
            <a:r>
              <a:rPr lang="en-GB" dirty="0" err="1" smtClean="0"/>
              <a:t>tsconfig.json</a:t>
            </a:r>
            <a:r>
              <a:rPr lang="en-GB" dirty="0" smtClean="0"/>
              <a:t> we cant give a relative path here </a:t>
            </a:r>
            <a:r>
              <a:rPr lang="en-GB" dirty="0" err="1" smtClean="0"/>
              <a:t>webpack</a:t>
            </a:r>
            <a:r>
              <a:rPr lang="en-GB" dirty="0" smtClean="0"/>
              <a:t> wants an absolute path and for that we will use a </a:t>
            </a:r>
            <a:r>
              <a:rPr lang="en-GB" dirty="0" err="1" smtClean="0"/>
              <a:t>nodejs</a:t>
            </a:r>
            <a:r>
              <a:rPr lang="en-GB" dirty="0" smtClean="0"/>
              <a:t> module path to import it we use the </a:t>
            </a:r>
            <a:r>
              <a:rPr lang="en-GB" dirty="0" err="1" smtClean="0"/>
              <a:t>nodejs</a:t>
            </a:r>
            <a:r>
              <a:rPr lang="en-GB" dirty="0" smtClean="0"/>
              <a:t> import syntax </a:t>
            </a:r>
            <a:r>
              <a:rPr lang="en-GB" dirty="0" err="1" smtClean="0"/>
              <a:t>const</a:t>
            </a:r>
            <a:r>
              <a:rPr lang="en-GB" dirty="0" smtClean="0"/>
              <a:t> path=require(‘path’) ; at the top of file to import the path </a:t>
            </a:r>
            <a:r>
              <a:rPr lang="en-GB" dirty="0" err="1" smtClean="0"/>
              <a:t>module.Now</a:t>
            </a:r>
            <a:r>
              <a:rPr lang="en-GB" dirty="0" smtClean="0"/>
              <a:t> for the value of the path key in output object we will use </a:t>
            </a:r>
            <a:r>
              <a:rPr lang="en-GB" dirty="0" err="1" smtClean="0"/>
              <a:t>path.resolve</a:t>
            </a:r>
            <a:r>
              <a:rPr lang="en-GB" dirty="0" smtClean="0"/>
              <a:t>() </a:t>
            </a:r>
            <a:r>
              <a:rPr lang="en-GB" dirty="0" err="1" smtClean="0"/>
              <a:t>method.The</a:t>
            </a:r>
            <a:r>
              <a:rPr lang="en-GB" dirty="0" smtClean="0"/>
              <a:t> first argument that we pass to this method is a special constant __</a:t>
            </a:r>
            <a:r>
              <a:rPr lang="en-GB" dirty="0" err="1" smtClean="0"/>
              <a:t>dirname</a:t>
            </a:r>
            <a:r>
              <a:rPr lang="en-GB" dirty="0" smtClean="0"/>
              <a:t> that is available globally in a </a:t>
            </a:r>
            <a:r>
              <a:rPr lang="en-GB" dirty="0" err="1" smtClean="0"/>
              <a:t>nodejs</a:t>
            </a:r>
            <a:r>
              <a:rPr lang="en-GB" dirty="0" smtClean="0"/>
              <a:t> </a:t>
            </a:r>
            <a:r>
              <a:rPr lang="en-GB" dirty="0" err="1" smtClean="0"/>
              <a:t>environment.The</a:t>
            </a:r>
            <a:r>
              <a:rPr lang="en-GB" dirty="0" smtClean="0"/>
              <a:t> second argument is the output path which in our case is ‘Section11/</a:t>
            </a:r>
            <a:r>
              <a:rPr lang="en-GB" dirty="0" err="1" smtClean="0"/>
              <a:t>dist</a:t>
            </a:r>
            <a:r>
              <a:rPr lang="en-GB" dirty="0" smtClean="0"/>
              <a:t>’</a:t>
            </a:r>
          </a:p>
          <a:p>
            <a:pPr marL="457200" lvl="1" indent="0">
              <a:buNone/>
            </a:pPr>
            <a:r>
              <a:rPr lang="en-GB" dirty="0"/>
              <a:t> </a:t>
            </a:r>
            <a:endParaRPr lang="en-GB" dirty="0" smtClean="0"/>
          </a:p>
          <a:p>
            <a:pPr lvl="1"/>
            <a:endParaRPr lang="en-GB" dirty="0"/>
          </a:p>
        </p:txBody>
      </p:sp>
    </p:spTree>
    <p:extLst>
      <p:ext uri="{BB962C8B-B14F-4D97-AF65-F5344CB8AC3E}">
        <p14:creationId xmlns:p14="http://schemas.microsoft.com/office/powerpoint/2010/main" val="188501841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a:bodyPr>
          <a:lstStyle/>
          <a:p>
            <a:r>
              <a:rPr lang="en-IN" sz="2400" dirty="0"/>
              <a:t>Adding TypeScript Support with the </a:t>
            </a:r>
            <a:r>
              <a:rPr lang="en-IN" sz="2400" dirty="0" err="1"/>
              <a:t>ts</a:t>
            </a:r>
            <a:r>
              <a:rPr lang="en-IN" sz="2400" dirty="0"/>
              <a:t>-loader Package</a:t>
            </a:r>
            <a:endParaRPr lang="en-GB" sz="2400"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Now to tell </a:t>
            </a:r>
            <a:r>
              <a:rPr lang="en-GB" dirty="0" err="1" smtClean="0"/>
              <a:t>webpack</a:t>
            </a:r>
            <a:r>
              <a:rPr lang="en-GB" dirty="0" smtClean="0"/>
              <a:t> what to do with the </a:t>
            </a:r>
            <a:r>
              <a:rPr lang="en-GB" dirty="0" err="1" smtClean="0"/>
              <a:t>ts</a:t>
            </a:r>
            <a:r>
              <a:rPr lang="en-GB" dirty="0" smtClean="0"/>
              <a:t> files we need to add a new entry to the configuration object </a:t>
            </a:r>
            <a:r>
              <a:rPr lang="en-GB" dirty="0" err="1" smtClean="0"/>
              <a:t>i.e</a:t>
            </a:r>
            <a:r>
              <a:rPr lang="en-GB" dirty="0" smtClean="0"/>
              <a:t> the module which is gain an object that tells </a:t>
            </a:r>
            <a:r>
              <a:rPr lang="en-GB" dirty="0" err="1" smtClean="0"/>
              <a:t>webpack</a:t>
            </a:r>
            <a:r>
              <a:rPr lang="en-GB" dirty="0" smtClean="0"/>
              <a:t> how to deal with the files and the imports in them.</a:t>
            </a:r>
          </a:p>
          <a:p>
            <a:pPr lvl="1"/>
            <a:r>
              <a:rPr lang="en-GB" dirty="0" smtClean="0"/>
              <a:t>We need to add a rules array to the module object to specify what needs to be done with </a:t>
            </a:r>
            <a:r>
              <a:rPr lang="en-GB" dirty="0" err="1" smtClean="0"/>
              <a:t>ts</a:t>
            </a:r>
            <a:r>
              <a:rPr lang="en-GB" dirty="0" smtClean="0"/>
              <a:t> </a:t>
            </a:r>
            <a:r>
              <a:rPr lang="en-GB" dirty="0" err="1" smtClean="0"/>
              <a:t>files.For</a:t>
            </a:r>
            <a:r>
              <a:rPr lang="en-GB" dirty="0" smtClean="0"/>
              <a:t> a more complex project multiple rules are added for different files like </a:t>
            </a:r>
            <a:r>
              <a:rPr lang="en-GB" dirty="0" err="1" smtClean="0"/>
              <a:t>jpeg,css</a:t>
            </a:r>
            <a:r>
              <a:rPr lang="en-GB" dirty="0" smtClean="0"/>
              <a:t> </a:t>
            </a:r>
            <a:r>
              <a:rPr lang="en-GB" dirty="0" err="1" smtClean="0"/>
              <a:t>etc.we</a:t>
            </a:r>
            <a:r>
              <a:rPr lang="en-GB" dirty="0" smtClean="0"/>
              <a:t> need to add a loader to the rules array to tell </a:t>
            </a:r>
            <a:r>
              <a:rPr lang="en-GB" dirty="0" err="1" smtClean="0"/>
              <a:t>webpack</a:t>
            </a:r>
            <a:r>
              <a:rPr lang="en-GB" dirty="0" smtClean="0"/>
              <a:t> what to do with a certain file type.</a:t>
            </a:r>
          </a:p>
          <a:p>
            <a:pPr lvl="1"/>
            <a:r>
              <a:rPr lang="en-GB" dirty="0" smtClean="0"/>
              <a:t>So we add a rule which is just a </a:t>
            </a:r>
            <a:r>
              <a:rPr lang="en-GB" dirty="0" err="1" smtClean="0"/>
              <a:t>js</a:t>
            </a:r>
            <a:r>
              <a:rPr lang="en-GB" dirty="0" smtClean="0"/>
              <a:t> object the first key is test which specifies how to test if this rule applies to a certain file ,in our case this is just a regex for files ending in .</a:t>
            </a:r>
            <a:r>
              <a:rPr lang="en-GB" dirty="0" err="1" smtClean="0"/>
              <a:t>ts</a:t>
            </a:r>
            <a:r>
              <a:rPr lang="en-GB" dirty="0" smtClean="0"/>
              <a:t> </a:t>
            </a:r>
            <a:r>
              <a:rPr lang="en-GB" dirty="0" err="1" smtClean="0"/>
              <a:t>i.e</a:t>
            </a:r>
            <a:r>
              <a:rPr lang="en-GB" dirty="0" smtClean="0"/>
              <a:t> /</a:t>
            </a:r>
            <a:r>
              <a:rPr lang="en-IN" dirty="0" smtClean="0"/>
              <a:t>\</a:t>
            </a:r>
            <a:r>
              <a:rPr lang="en-GB" dirty="0" smtClean="0"/>
              <a:t>.</a:t>
            </a:r>
            <a:r>
              <a:rPr lang="en-GB" dirty="0" err="1" smtClean="0"/>
              <a:t>ts</a:t>
            </a:r>
            <a:r>
              <a:rPr lang="en-GB" dirty="0" smtClean="0"/>
              <a:t>$/.</a:t>
            </a:r>
          </a:p>
          <a:p>
            <a:pPr lvl="1"/>
            <a:r>
              <a:rPr lang="en-IN" dirty="0" smtClean="0"/>
              <a:t>The next key in the rule is use which tells </a:t>
            </a:r>
            <a:r>
              <a:rPr lang="en-IN" dirty="0" err="1" smtClean="0"/>
              <a:t>webpack</a:t>
            </a:r>
            <a:r>
              <a:rPr lang="en-IN" dirty="0" smtClean="0"/>
              <a:t> what to use to compile such files in our case it will be ‘</a:t>
            </a:r>
            <a:r>
              <a:rPr lang="en-IN" dirty="0" err="1" smtClean="0"/>
              <a:t>ts</a:t>
            </a:r>
            <a:r>
              <a:rPr lang="en-IN" dirty="0" smtClean="0"/>
              <a:t>-loader’ the loader package we will use to compile </a:t>
            </a:r>
            <a:r>
              <a:rPr lang="en-IN" dirty="0" err="1" smtClean="0"/>
              <a:t>ts</a:t>
            </a:r>
            <a:r>
              <a:rPr lang="en-IN" dirty="0" smtClean="0"/>
              <a:t> </a:t>
            </a:r>
            <a:r>
              <a:rPr lang="en-IN" dirty="0" err="1" smtClean="0"/>
              <a:t>files.This</a:t>
            </a:r>
            <a:r>
              <a:rPr lang="en-IN" dirty="0" smtClean="0"/>
              <a:t> will tell </a:t>
            </a:r>
            <a:r>
              <a:rPr lang="en-IN" dirty="0" err="1" smtClean="0"/>
              <a:t>webpack</a:t>
            </a:r>
            <a:r>
              <a:rPr lang="en-IN" dirty="0" smtClean="0"/>
              <a:t> that whenever you encounter a </a:t>
            </a:r>
            <a:r>
              <a:rPr lang="en-IN" dirty="0" err="1" smtClean="0"/>
              <a:t>ts</a:t>
            </a:r>
            <a:r>
              <a:rPr lang="en-IN" dirty="0" smtClean="0"/>
              <a:t> file let </a:t>
            </a:r>
            <a:r>
              <a:rPr lang="en-IN" dirty="0" err="1" smtClean="0"/>
              <a:t>ts</a:t>
            </a:r>
            <a:r>
              <a:rPr lang="en-IN" dirty="0" smtClean="0"/>
              <a:t>-loader handle it which in turn knows what to do with the </a:t>
            </a:r>
            <a:r>
              <a:rPr lang="en-IN" dirty="0" err="1" smtClean="0"/>
              <a:t>file,ts</a:t>
            </a:r>
            <a:r>
              <a:rPr lang="en-IN" dirty="0" smtClean="0"/>
              <a:t>-loader automatically takes into account the </a:t>
            </a:r>
            <a:r>
              <a:rPr lang="en-IN" dirty="0" err="1" smtClean="0"/>
              <a:t>tsconfig.json</a:t>
            </a:r>
            <a:r>
              <a:rPr lang="en-IN" dirty="0" smtClean="0"/>
              <a:t> file.</a:t>
            </a:r>
          </a:p>
          <a:p>
            <a:pPr lvl="1"/>
            <a:r>
              <a:rPr lang="en-IN" dirty="0" smtClean="0"/>
              <a:t>The last key added to the rule is exclude to specify what needs to be excluded and the value is /node-modules/ so that </a:t>
            </a:r>
            <a:r>
              <a:rPr lang="en-IN" dirty="0" err="1" smtClean="0"/>
              <a:t>webpack</a:t>
            </a:r>
            <a:r>
              <a:rPr lang="en-IN" dirty="0" smtClean="0"/>
              <a:t> ignores </a:t>
            </a:r>
            <a:r>
              <a:rPr lang="en-IN" dirty="0" err="1" smtClean="0"/>
              <a:t>ts</a:t>
            </a:r>
            <a:r>
              <a:rPr lang="en-IN" dirty="0" smtClean="0"/>
              <a:t> files in node-modules</a:t>
            </a:r>
            <a:endParaRPr lang="en-GB" dirty="0"/>
          </a:p>
        </p:txBody>
      </p:sp>
    </p:spTree>
    <p:extLst>
      <p:ext uri="{BB962C8B-B14F-4D97-AF65-F5344CB8AC3E}">
        <p14:creationId xmlns:p14="http://schemas.microsoft.com/office/powerpoint/2010/main" val="30528784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a:bodyPr>
          <a:lstStyle/>
          <a:p>
            <a:r>
              <a:rPr lang="en-IN" sz="2400" dirty="0"/>
              <a:t>Adding TypeScript Support with the </a:t>
            </a:r>
            <a:r>
              <a:rPr lang="en-IN" sz="2400" dirty="0" err="1"/>
              <a:t>ts</a:t>
            </a:r>
            <a:r>
              <a:rPr lang="en-IN" sz="2400" dirty="0"/>
              <a:t>-loader Package</a:t>
            </a:r>
            <a:endParaRPr lang="en-GB" sz="2400"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Now to tell </a:t>
            </a:r>
            <a:r>
              <a:rPr lang="en-GB" dirty="0" err="1" smtClean="0"/>
              <a:t>webpack</a:t>
            </a:r>
            <a:r>
              <a:rPr lang="en-GB" dirty="0" smtClean="0"/>
              <a:t> what file extensions to check when resolving imports we need to add </a:t>
            </a:r>
            <a:r>
              <a:rPr lang="en-GB" dirty="0" err="1" smtClean="0"/>
              <a:t>akey</a:t>
            </a:r>
            <a:r>
              <a:rPr lang="en-GB" dirty="0" smtClean="0"/>
              <a:t> resolve which is again a </a:t>
            </a:r>
            <a:r>
              <a:rPr lang="en-GB" dirty="0" err="1" smtClean="0"/>
              <a:t>js</a:t>
            </a:r>
            <a:r>
              <a:rPr lang="en-GB" dirty="0" smtClean="0"/>
              <a:t> object that has a key extensions which is an array containing extensions to look for we will add ‘.</a:t>
            </a:r>
            <a:r>
              <a:rPr lang="en-GB" dirty="0" err="1" smtClean="0"/>
              <a:t>ts</a:t>
            </a:r>
            <a:r>
              <a:rPr lang="en-GB" dirty="0" smtClean="0"/>
              <a:t>’ and ‘.</a:t>
            </a:r>
            <a:r>
              <a:rPr lang="en-GB" dirty="0" err="1" smtClean="0"/>
              <a:t>js</a:t>
            </a:r>
            <a:r>
              <a:rPr lang="en-GB" dirty="0" smtClean="0"/>
              <a:t>’ both and therefore </a:t>
            </a:r>
            <a:r>
              <a:rPr lang="en-GB" dirty="0" err="1" smtClean="0"/>
              <a:t>webpack</a:t>
            </a:r>
            <a:r>
              <a:rPr lang="en-GB" dirty="0" smtClean="0"/>
              <a:t> will look for .</a:t>
            </a:r>
            <a:r>
              <a:rPr lang="en-GB" dirty="0" err="1" smtClean="0"/>
              <a:t>ts</a:t>
            </a:r>
            <a:r>
              <a:rPr lang="en-GB" dirty="0" smtClean="0"/>
              <a:t> and .</a:t>
            </a:r>
            <a:r>
              <a:rPr lang="en-GB" dirty="0" err="1" smtClean="0"/>
              <a:t>js</a:t>
            </a:r>
            <a:r>
              <a:rPr lang="en-GB" dirty="0" smtClean="0"/>
              <a:t> extensions while resolving imports.</a:t>
            </a:r>
          </a:p>
          <a:p>
            <a:pPr lvl="1"/>
            <a:r>
              <a:rPr lang="en-IN" dirty="0" smtClean="0"/>
              <a:t>We should have </a:t>
            </a:r>
            <a:r>
              <a:rPr lang="en-IN" dirty="0" err="1" smtClean="0"/>
              <a:t>sourcemap</a:t>
            </a:r>
            <a:r>
              <a:rPr lang="en-IN" dirty="0" smtClean="0"/>
              <a:t> set to true in our </a:t>
            </a:r>
            <a:r>
              <a:rPr lang="en-IN" dirty="0" err="1" smtClean="0"/>
              <a:t>tsconfig.json</a:t>
            </a:r>
            <a:r>
              <a:rPr lang="en-IN" dirty="0" smtClean="0"/>
              <a:t> so that we can debug in </a:t>
            </a:r>
            <a:r>
              <a:rPr lang="en-IN" dirty="0" err="1" smtClean="0"/>
              <a:t>ts</a:t>
            </a:r>
            <a:r>
              <a:rPr lang="en-IN" dirty="0" smtClean="0"/>
              <a:t> files instead of one </a:t>
            </a:r>
            <a:r>
              <a:rPr lang="en-IN" dirty="0" err="1" smtClean="0"/>
              <a:t>bundle.js.we</a:t>
            </a:r>
            <a:r>
              <a:rPr lang="en-IN" dirty="0" smtClean="0"/>
              <a:t> need to add a key </a:t>
            </a:r>
            <a:r>
              <a:rPr lang="en-IN" dirty="0" err="1" smtClean="0"/>
              <a:t>devtool</a:t>
            </a:r>
            <a:r>
              <a:rPr lang="en-IN" dirty="0" smtClean="0"/>
              <a:t> to our </a:t>
            </a:r>
            <a:r>
              <a:rPr lang="en-IN" dirty="0" err="1" smtClean="0"/>
              <a:t>config</a:t>
            </a:r>
            <a:r>
              <a:rPr lang="en-IN" dirty="0" smtClean="0"/>
              <a:t> object just above the module with </a:t>
            </a:r>
            <a:r>
              <a:rPr lang="en-IN" dirty="0" err="1" smtClean="0"/>
              <a:t>value’inline</a:t>
            </a:r>
            <a:r>
              <a:rPr lang="en-IN" dirty="0" smtClean="0"/>
              <a:t>-source-map’ which tells </a:t>
            </a:r>
            <a:r>
              <a:rPr lang="en-IN" dirty="0" err="1" smtClean="0"/>
              <a:t>webpack</a:t>
            </a:r>
            <a:r>
              <a:rPr lang="en-IN" dirty="0" smtClean="0"/>
              <a:t> that there will be generated </a:t>
            </a:r>
            <a:r>
              <a:rPr lang="en-IN" dirty="0" err="1" smtClean="0"/>
              <a:t>sourcemaps</a:t>
            </a:r>
            <a:r>
              <a:rPr lang="en-IN" dirty="0" smtClean="0"/>
              <a:t> which it should </a:t>
            </a:r>
            <a:r>
              <a:rPr lang="en-IN" dirty="0" err="1" smtClean="0"/>
              <a:t>wireup</a:t>
            </a:r>
            <a:r>
              <a:rPr lang="en-IN" dirty="0" smtClean="0"/>
              <a:t> and link to bundle.js to make debugging in </a:t>
            </a:r>
            <a:r>
              <a:rPr lang="en-IN" dirty="0" err="1" smtClean="0"/>
              <a:t>ts</a:t>
            </a:r>
            <a:r>
              <a:rPr lang="en-IN" dirty="0" smtClean="0"/>
              <a:t> possible.</a:t>
            </a:r>
          </a:p>
          <a:p>
            <a:pPr lvl="1"/>
            <a:r>
              <a:rPr lang="en-IN" dirty="0" smtClean="0"/>
              <a:t>Now lets try to run </a:t>
            </a:r>
            <a:r>
              <a:rPr lang="en-IN" dirty="0" err="1" smtClean="0"/>
              <a:t>webpack</a:t>
            </a:r>
            <a:r>
              <a:rPr lang="en-IN" dirty="0" smtClean="0"/>
              <a:t> stop any running </a:t>
            </a:r>
            <a:r>
              <a:rPr lang="en-IN" dirty="0" err="1" smtClean="0"/>
              <a:t>lite</a:t>
            </a:r>
            <a:r>
              <a:rPr lang="en-IN" dirty="0" smtClean="0"/>
              <a:t> server go to </a:t>
            </a:r>
            <a:r>
              <a:rPr lang="en-IN" dirty="0" err="1" smtClean="0"/>
              <a:t>package.json</a:t>
            </a:r>
            <a:r>
              <a:rPr lang="en-IN" dirty="0" smtClean="0"/>
              <a:t> and add a script named build with value “</a:t>
            </a:r>
            <a:r>
              <a:rPr lang="en-IN" dirty="0" err="1" smtClean="0"/>
              <a:t>webpack”add</a:t>
            </a:r>
            <a:r>
              <a:rPr lang="en-IN" dirty="0" smtClean="0"/>
              <a:t> another script named </a:t>
            </a:r>
            <a:r>
              <a:rPr lang="en-IN" dirty="0" err="1" smtClean="0"/>
              <a:t>lite</a:t>
            </a:r>
            <a:r>
              <a:rPr lang="en-IN" dirty="0" smtClean="0"/>
              <a:t> value </a:t>
            </a:r>
            <a:r>
              <a:rPr lang="en-IN" dirty="0" err="1" smtClean="0"/>
              <a:t>lite</a:t>
            </a:r>
            <a:r>
              <a:rPr lang="en-IN" dirty="0" smtClean="0"/>
              <a:t>-server .delete the contents of the </a:t>
            </a:r>
            <a:r>
              <a:rPr lang="en-IN" dirty="0" err="1" smtClean="0"/>
              <a:t>dist</a:t>
            </a:r>
            <a:r>
              <a:rPr lang="en-IN" dirty="0" smtClean="0"/>
              <a:t> folder also change the import in index.html to </a:t>
            </a:r>
            <a:r>
              <a:rPr lang="en-GB" dirty="0" smtClean="0"/>
              <a:t>Section11/</a:t>
            </a:r>
            <a:r>
              <a:rPr lang="en-GB" dirty="0" err="1" smtClean="0"/>
              <a:t>dist</a:t>
            </a:r>
            <a:r>
              <a:rPr lang="en-GB" dirty="0" smtClean="0"/>
              <a:t>/bundle.js</a:t>
            </a:r>
            <a:r>
              <a:rPr lang="en-IN" dirty="0" smtClean="0"/>
              <a:t> rather than </a:t>
            </a:r>
            <a:r>
              <a:rPr lang="en-IN" dirty="0" err="1" smtClean="0"/>
              <a:t>dist</a:t>
            </a:r>
            <a:r>
              <a:rPr lang="en-IN" dirty="0" smtClean="0"/>
              <a:t>/</a:t>
            </a:r>
            <a:r>
              <a:rPr lang="en-IN" dirty="0" err="1" smtClean="0"/>
              <a:t>app.js.Run</a:t>
            </a:r>
            <a:r>
              <a:rPr lang="en-IN" dirty="0" smtClean="0"/>
              <a:t> </a:t>
            </a:r>
            <a:r>
              <a:rPr lang="en-IN" dirty="0" err="1" smtClean="0"/>
              <a:t>npm</a:t>
            </a:r>
            <a:r>
              <a:rPr lang="en-IN" dirty="0" smtClean="0"/>
              <a:t> run build from </a:t>
            </a:r>
            <a:r>
              <a:rPr lang="en-IN" dirty="0" err="1" smtClean="0"/>
              <a:t>cmd</a:t>
            </a:r>
            <a:r>
              <a:rPr lang="en-IN" dirty="0" smtClean="0"/>
              <a:t> we will see a bundle.js generated in </a:t>
            </a:r>
            <a:r>
              <a:rPr lang="en-IN" dirty="0" err="1" smtClean="0"/>
              <a:t>dist</a:t>
            </a:r>
            <a:r>
              <a:rPr lang="en-IN" dirty="0" smtClean="0"/>
              <a:t> </a:t>
            </a:r>
            <a:r>
              <a:rPr lang="en-IN" dirty="0" err="1" smtClean="0"/>
              <a:t>folder.Now</a:t>
            </a:r>
            <a:r>
              <a:rPr lang="en-IN" dirty="0" smtClean="0"/>
              <a:t> run </a:t>
            </a:r>
            <a:r>
              <a:rPr lang="en-IN" dirty="0" err="1" smtClean="0"/>
              <a:t>npm</a:t>
            </a:r>
            <a:r>
              <a:rPr lang="en-IN" dirty="0" smtClean="0"/>
              <a:t> run </a:t>
            </a:r>
            <a:r>
              <a:rPr lang="en-IN" dirty="0" err="1" smtClean="0"/>
              <a:t>lite.This</a:t>
            </a:r>
            <a:r>
              <a:rPr lang="en-IN" dirty="0" smtClean="0"/>
              <a:t> will open the browser and the project runs fine.</a:t>
            </a:r>
          </a:p>
          <a:p>
            <a:pPr lvl="1"/>
            <a:r>
              <a:rPr lang="en-IN" dirty="0" smtClean="0"/>
              <a:t>If you go to the sources tab in </a:t>
            </a:r>
            <a:r>
              <a:rPr lang="en-IN" dirty="0" err="1" smtClean="0"/>
              <a:t>devtools</a:t>
            </a:r>
            <a:r>
              <a:rPr lang="en-IN" dirty="0" smtClean="0"/>
              <a:t> you will notice that we have our </a:t>
            </a:r>
            <a:r>
              <a:rPr lang="en-IN" dirty="0" err="1" smtClean="0"/>
              <a:t>ts</a:t>
            </a:r>
            <a:r>
              <a:rPr lang="en-IN" dirty="0" smtClean="0"/>
              <a:t> files under </a:t>
            </a:r>
            <a:r>
              <a:rPr lang="en-IN" dirty="0" err="1" smtClean="0"/>
              <a:t>webpack</a:t>
            </a:r>
            <a:r>
              <a:rPr lang="en-IN" dirty="0" smtClean="0"/>
              <a:t>/. folder which we can add breakpoints to</a:t>
            </a:r>
            <a:endParaRPr lang="en-GB" dirty="0"/>
          </a:p>
        </p:txBody>
      </p:sp>
    </p:spTree>
    <p:extLst>
      <p:ext uri="{BB962C8B-B14F-4D97-AF65-F5344CB8AC3E}">
        <p14:creationId xmlns:p14="http://schemas.microsoft.com/office/powerpoint/2010/main" val="191944114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03" y="104503"/>
            <a:ext cx="8596668" cy="635726"/>
          </a:xfrm>
        </p:spPr>
        <p:txBody>
          <a:bodyPr>
            <a:normAutofit/>
          </a:bodyPr>
          <a:lstStyle/>
          <a:p>
            <a:r>
              <a:rPr lang="en-IN" sz="2800" dirty="0"/>
              <a:t>Finishing the Setup &amp; Adding </a:t>
            </a:r>
            <a:r>
              <a:rPr lang="en-IN" sz="2800" dirty="0" err="1"/>
              <a:t>webpack</a:t>
            </a:r>
            <a:r>
              <a:rPr lang="en-IN" sz="2800" dirty="0"/>
              <a:t>-dev-server</a:t>
            </a:r>
            <a:endParaRPr lang="en-GB" sz="2800" dirty="0"/>
          </a:p>
        </p:txBody>
      </p:sp>
      <p:sp>
        <p:nvSpPr>
          <p:cNvPr id="3" name="Content Placeholder 2"/>
          <p:cNvSpPr>
            <a:spLocks noGrp="1"/>
          </p:cNvSpPr>
          <p:nvPr>
            <p:ph idx="1"/>
          </p:nvPr>
        </p:nvSpPr>
        <p:spPr>
          <a:xfrm>
            <a:off x="677334" y="740229"/>
            <a:ext cx="8596668" cy="5301133"/>
          </a:xfrm>
        </p:spPr>
        <p:txBody>
          <a:bodyPr>
            <a:normAutofit/>
          </a:bodyPr>
          <a:lstStyle/>
          <a:p>
            <a:pPr lvl="1"/>
            <a:r>
              <a:rPr lang="en-GB" dirty="0" smtClean="0"/>
              <a:t>Now </a:t>
            </a:r>
            <a:r>
              <a:rPr lang="en-IN" dirty="0" smtClean="0"/>
              <a:t>lets use the </a:t>
            </a:r>
            <a:r>
              <a:rPr lang="en-IN" dirty="0" err="1" smtClean="0"/>
              <a:t>webpack</a:t>
            </a:r>
            <a:r>
              <a:rPr lang="en-IN" dirty="0" smtClean="0"/>
              <a:t> dev server instead of </a:t>
            </a:r>
            <a:r>
              <a:rPr lang="en-IN" dirty="0" err="1" smtClean="0"/>
              <a:t>lite</a:t>
            </a:r>
            <a:r>
              <a:rPr lang="en-IN" dirty="0" smtClean="0"/>
              <a:t> server</a:t>
            </a:r>
          </a:p>
          <a:p>
            <a:pPr lvl="1"/>
            <a:r>
              <a:rPr lang="en-IN" dirty="0" smtClean="0"/>
              <a:t>Create a new script named </a:t>
            </a:r>
            <a:r>
              <a:rPr lang="en-IN" dirty="0" err="1" smtClean="0"/>
              <a:t>startweb</a:t>
            </a:r>
            <a:r>
              <a:rPr lang="en-IN" dirty="0" smtClean="0"/>
              <a:t> in </a:t>
            </a:r>
            <a:r>
              <a:rPr lang="en-IN" dirty="0" err="1" smtClean="0"/>
              <a:t>package.json</a:t>
            </a:r>
            <a:r>
              <a:rPr lang="en-IN" dirty="0" smtClean="0"/>
              <a:t> and set its value to “</a:t>
            </a:r>
            <a:r>
              <a:rPr lang="en-IN" dirty="0" err="1" smtClean="0"/>
              <a:t>webpack</a:t>
            </a:r>
            <a:r>
              <a:rPr lang="en-IN" dirty="0" smtClean="0"/>
              <a:t>-dev-server”.</a:t>
            </a:r>
          </a:p>
          <a:p>
            <a:pPr lvl="1"/>
            <a:r>
              <a:rPr lang="en-IN" dirty="0" smtClean="0"/>
              <a:t>Add a new key to output object </a:t>
            </a:r>
            <a:r>
              <a:rPr lang="en-IN" dirty="0" err="1" smtClean="0"/>
              <a:t>publicPath</a:t>
            </a:r>
            <a:r>
              <a:rPr lang="en-IN" dirty="0" smtClean="0"/>
              <a:t> with value </a:t>
            </a:r>
            <a:r>
              <a:rPr lang="en-GB" dirty="0"/>
              <a:t>'Section11/</a:t>
            </a:r>
            <a:r>
              <a:rPr lang="en-GB" dirty="0" err="1"/>
              <a:t>dist</a:t>
            </a:r>
            <a:r>
              <a:rPr lang="en-GB" dirty="0"/>
              <a:t>'</a:t>
            </a:r>
          </a:p>
          <a:p>
            <a:pPr lvl="1"/>
            <a:r>
              <a:rPr lang="en-IN" dirty="0" smtClean="0"/>
              <a:t>Also add below object right below the output object to configure port and location of index file to dev server :</a:t>
            </a:r>
          </a:p>
          <a:p>
            <a:pPr lvl="2"/>
            <a:r>
              <a:rPr lang="fr-FR" dirty="0" err="1"/>
              <a:t>devServer</a:t>
            </a:r>
            <a:r>
              <a:rPr lang="fr-FR" dirty="0"/>
              <a:t>: {</a:t>
            </a:r>
          </a:p>
          <a:p>
            <a:pPr marL="914400" lvl="2" indent="0">
              <a:buNone/>
            </a:pPr>
            <a:r>
              <a:rPr lang="fr-FR" dirty="0"/>
              <a:t>        </a:t>
            </a:r>
            <a:r>
              <a:rPr lang="fr-FR" dirty="0" err="1"/>
              <a:t>contentBase</a:t>
            </a:r>
            <a:r>
              <a:rPr lang="fr-FR" dirty="0"/>
              <a:t>: __</a:t>
            </a:r>
            <a:r>
              <a:rPr lang="fr-FR" dirty="0" err="1"/>
              <a:t>dirname</a:t>
            </a:r>
            <a:r>
              <a:rPr lang="fr-FR" dirty="0"/>
              <a:t> + "/Section11/</a:t>
            </a:r>
            <a:r>
              <a:rPr lang="fr-FR" dirty="0" err="1"/>
              <a:t>src</a:t>
            </a:r>
            <a:r>
              <a:rPr lang="fr-FR" dirty="0"/>
              <a:t>",</a:t>
            </a:r>
          </a:p>
          <a:p>
            <a:pPr marL="914400" lvl="2" indent="0">
              <a:buNone/>
            </a:pPr>
            <a:r>
              <a:rPr lang="fr-FR" dirty="0"/>
              <a:t>        port: 9000</a:t>
            </a:r>
          </a:p>
          <a:p>
            <a:pPr marL="914400" lvl="2" indent="0">
              <a:buNone/>
            </a:pPr>
            <a:r>
              <a:rPr lang="fr-FR" dirty="0"/>
              <a:t>    }</a:t>
            </a:r>
          </a:p>
          <a:p>
            <a:pPr lvl="1"/>
            <a:r>
              <a:rPr lang="en-IN" dirty="0" smtClean="0"/>
              <a:t>Final configuration is add a key </a:t>
            </a:r>
            <a:r>
              <a:rPr lang="en-IN" dirty="0" err="1" smtClean="0"/>
              <a:t>mode:’development</a:t>
            </a:r>
            <a:r>
              <a:rPr lang="en-IN" dirty="0" smtClean="0"/>
              <a:t>’ this tells </a:t>
            </a:r>
            <a:r>
              <a:rPr lang="en-IN" dirty="0" err="1" smtClean="0"/>
              <a:t>webpack</a:t>
            </a:r>
            <a:r>
              <a:rPr lang="en-IN" dirty="0" smtClean="0"/>
              <a:t> that we are doing development and it does lesser optimizations making development easier more meaningful errors </a:t>
            </a:r>
            <a:r>
              <a:rPr lang="en-IN" dirty="0" err="1" smtClean="0"/>
              <a:t>etc</a:t>
            </a:r>
            <a:endParaRPr lang="en-GB" dirty="0"/>
          </a:p>
        </p:txBody>
      </p:sp>
    </p:spTree>
    <p:extLst>
      <p:ext uri="{BB962C8B-B14F-4D97-AF65-F5344CB8AC3E}">
        <p14:creationId xmlns:p14="http://schemas.microsoft.com/office/powerpoint/2010/main" val="97517752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419" y="104503"/>
            <a:ext cx="8596668" cy="600891"/>
          </a:xfrm>
        </p:spPr>
        <p:txBody>
          <a:bodyPr>
            <a:normAutofit fontScale="90000"/>
          </a:bodyPr>
          <a:lstStyle/>
          <a:p>
            <a:r>
              <a:rPr lang="en-GB" dirty="0"/>
              <a:t>Adding a Production Workflow</a:t>
            </a:r>
          </a:p>
        </p:txBody>
      </p:sp>
      <p:sp>
        <p:nvSpPr>
          <p:cNvPr id="3" name="Content Placeholder 2"/>
          <p:cNvSpPr>
            <a:spLocks noGrp="1"/>
          </p:cNvSpPr>
          <p:nvPr>
            <p:ph idx="1"/>
          </p:nvPr>
        </p:nvSpPr>
        <p:spPr>
          <a:xfrm>
            <a:off x="677334" y="836023"/>
            <a:ext cx="8596668" cy="5205339"/>
          </a:xfrm>
        </p:spPr>
        <p:txBody>
          <a:bodyPr/>
          <a:lstStyle/>
          <a:p>
            <a:r>
              <a:rPr lang="en-IN" dirty="0"/>
              <a:t>For production make a copy of webpack.config.js named </a:t>
            </a:r>
            <a:r>
              <a:rPr lang="en-IN" dirty="0" smtClean="0"/>
              <a:t>webpack.config.prod.js</a:t>
            </a:r>
          </a:p>
          <a:p>
            <a:r>
              <a:rPr lang="en-IN" dirty="0" smtClean="0"/>
              <a:t>Set mode to </a:t>
            </a:r>
            <a:r>
              <a:rPr lang="en-IN" dirty="0" err="1" smtClean="0"/>
              <a:t>production,get</a:t>
            </a:r>
            <a:r>
              <a:rPr lang="en-IN" dirty="0" smtClean="0"/>
              <a:t> rid of </a:t>
            </a:r>
            <a:r>
              <a:rPr lang="en-IN" dirty="0" err="1" smtClean="0"/>
              <a:t>publicPath</a:t>
            </a:r>
            <a:r>
              <a:rPr lang="en-IN" dirty="0" smtClean="0"/>
              <a:t> as the path is required for dev server and will not be used </a:t>
            </a:r>
            <a:r>
              <a:rPr lang="en-IN" dirty="0" err="1" smtClean="0"/>
              <a:t>here,we</a:t>
            </a:r>
            <a:r>
              <a:rPr lang="en-IN" dirty="0" smtClean="0"/>
              <a:t> can set it o not generate source maps by setting </a:t>
            </a:r>
            <a:r>
              <a:rPr lang="en-IN" dirty="0" err="1" smtClean="0"/>
              <a:t>devtool</a:t>
            </a:r>
            <a:r>
              <a:rPr lang="en-IN" dirty="0" smtClean="0"/>
              <a:t>=‘none’</a:t>
            </a:r>
          </a:p>
          <a:p>
            <a:r>
              <a:rPr lang="en-IN" dirty="0" smtClean="0"/>
              <a:t>We can also setup webpage workflows which will be applied to all </a:t>
            </a:r>
            <a:r>
              <a:rPr lang="en-IN" dirty="0" err="1" smtClean="0"/>
              <a:t>files,rules</a:t>
            </a:r>
            <a:r>
              <a:rPr lang="en-IN" dirty="0" smtClean="0"/>
              <a:t> are per file plugins are per project.</a:t>
            </a:r>
          </a:p>
          <a:p>
            <a:r>
              <a:rPr lang="en-IN" dirty="0" smtClean="0"/>
              <a:t>Add </a:t>
            </a:r>
            <a:r>
              <a:rPr lang="en-IN" dirty="0" err="1" smtClean="0"/>
              <a:t>aplugins</a:t>
            </a:r>
            <a:r>
              <a:rPr lang="en-IN" dirty="0" smtClean="0"/>
              <a:t> section and first install a plugin </a:t>
            </a:r>
            <a:r>
              <a:rPr lang="en-IN" dirty="0" err="1" smtClean="0"/>
              <a:t>npm</a:t>
            </a:r>
            <a:r>
              <a:rPr lang="en-IN" dirty="0" smtClean="0"/>
              <a:t> install –save-dev clean-</a:t>
            </a:r>
            <a:r>
              <a:rPr lang="en-IN" dirty="0" err="1" smtClean="0"/>
              <a:t>webpack</a:t>
            </a:r>
            <a:r>
              <a:rPr lang="en-IN" dirty="0" smtClean="0"/>
              <a:t>-plugin</a:t>
            </a:r>
          </a:p>
          <a:p>
            <a:r>
              <a:rPr lang="en-IN" dirty="0" smtClean="0"/>
              <a:t>This will </a:t>
            </a:r>
            <a:r>
              <a:rPr lang="en-IN" dirty="0" err="1" smtClean="0"/>
              <a:t>cleanup</a:t>
            </a:r>
            <a:r>
              <a:rPr lang="en-IN" dirty="0" smtClean="0"/>
              <a:t> the </a:t>
            </a:r>
            <a:r>
              <a:rPr lang="en-IN" dirty="0" err="1" smtClean="0"/>
              <a:t>dist</a:t>
            </a:r>
            <a:r>
              <a:rPr lang="en-IN" dirty="0" smtClean="0"/>
              <a:t> folder whenever we rebuild our project</a:t>
            </a:r>
          </a:p>
          <a:p>
            <a:r>
              <a:rPr lang="en-IN" dirty="0" smtClean="0"/>
              <a:t>To use it import it in our </a:t>
            </a:r>
            <a:r>
              <a:rPr lang="en-IN" dirty="0" err="1" smtClean="0"/>
              <a:t>config</a:t>
            </a:r>
            <a:r>
              <a:rPr lang="en-IN" dirty="0" smtClean="0"/>
              <a:t> file using require(‘clean-</a:t>
            </a:r>
            <a:r>
              <a:rPr lang="en-IN" dirty="0" err="1" smtClean="0"/>
              <a:t>webpack</a:t>
            </a:r>
            <a:r>
              <a:rPr lang="en-IN" dirty="0" smtClean="0"/>
              <a:t>-plugin’)</a:t>
            </a:r>
          </a:p>
          <a:p>
            <a:r>
              <a:rPr lang="en-IN" dirty="0" smtClean="0"/>
              <a:t>Now in the plugins array just instantiate the </a:t>
            </a:r>
            <a:r>
              <a:rPr lang="en-IN" dirty="0" err="1" smtClean="0"/>
              <a:t>webpack</a:t>
            </a:r>
            <a:r>
              <a:rPr lang="en-IN" dirty="0" smtClean="0"/>
              <a:t> clean plugin</a:t>
            </a:r>
          </a:p>
          <a:p>
            <a:r>
              <a:rPr lang="en-IN" dirty="0" smtClean="0"/>
              <a:t>To tell </a:t>
            </a:r>
            <a:r>
              <a:rPr lang="en-IN" dirty="0" err="1" smtClean="0"/>
              <a:t>webpack</a:t>
            </a:r>
            <a:r>
              <a:rPr lang="en-IN" dirty="0" smtClean="0"/>
              <a:t> to use it lets add a script to </a:t>
            </a:r>
            <a:r>
              <a:rPr lang="en-IN" dirty="0" err="1" smtClean="0"/>
              <a:t>package.json</a:t>
            </a:r>
            <a:r>
              <a:rPr lang="en-IN" dirty="0" smtClean="0"/>
              <a:t> for example </a:t>
            </a:r>
            <a:r>
              <a:rPr lang="en-IN" dirty="0" err="1" smtClean="0"/>
              <a:t>buildProd</a:t>
            </a:r>
            <a:r>
              <a:rPr lang="en-IN" dirty="0" smtClean="0"/>
              <a:t> and value </a:t>
            </a:r>
            <a:r>
              <a:rPr lang="en-IN" dirty="0" err="1" smtClean="0"/>
              <a:t>webpack</a:t>
            </a:r>
            <a:r>
              <a:rPr lang="en-IN" dirty="0" smtClean="0"/>
              <a:t> –-</a:t>
            </a:r>
            <a:r>
              <a:rPr lang="en-IN" dirty="0" err="1" smtClean="0"/>
              <a:t>config</a:t>
            </a:r>
            <a:r>
              <a:rPr lang="en-IN" dirty="0" smtClean="0"/>
              <a:t> </a:t>
            </a:r>
            <a:r>
              <a:rPr lang="en-IN" dirty="0"/>
              <a:t>webpack.config.prod.js</a:t>
            </a:r>
          </a:p>
          <a:p>
            <a:endParaRPr lang="en-GB" dirty="0"/>
          </a:p>
        </p:txBody>
      </p:sp>
    </p:spTree>
    <p:extLst>
      <p:ext uri="{BB962C8B-B14F-4D97-AF65-F5344CB8AC3E}">
        <p14:creationId xmlns:p14="http://schemas.microsoft.com/office/powerpoint/2010/main" val="123567532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7349"/>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471749"/>
            <a:ext cx="8596668" cy="4569613"/>
          </a:xfrm>
        </p:spPr>
        <p:txBody>
          <a:bodyPr/>
          <a:lstStyle/>
          <a:p>
            <a:r>
              <a:rPr lang="en-IN" dirty="0" err="1" smtClean="0">
                <a:hlinkClick r:id="rId2"/>
              </a:rPr>
              <a:t>Webpack</a:t>
            </a:r>
            <a:r>
              <a:rPr lang="en-IN" dirty="0" smtClean="0">
                <a:hlinkClick r:id="rId2"/>
              </a:rPr>
              <a:t> docs</a:t>
            </a:r>
            <a:endParaRPr lang="en-GB" dirty="0"/>
          </a:p>
        </p:txBody>
      </p:sp>
    </p:spTree>
    <p:extLst>
      <p:ext uri="{BB962C8B-B14F-4D97-AF65-F5344CB8AC3E}">
        <p14:creationId xmlns:p14="http://schemas.microsoft.com/office/powerpoint/2010/main" val="134472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05" y="2672615"/>
            <a:ext cx="10326635" cy="1320800"/>
          </a:xfrm>
        </p:spPr>
        <p:txBody>
          <a:bodyPr/>
          <a:lstStyle/>
          <a:p>
            <a:r>
              <a:rPr lang="en-IN" dirty="0" smtClean="0"/>
              <a:t>Section -12 -:</a:t>
            </a:r>
            <a:r>
              <a:rPr lang="en-GB" b="1" dirty="0"/>
              <a:t>3rd Party Libraries &amp; TypeScript</a:t>
            </a:r>
            <a:endParaRPr lang="en-GB" dirty="0"/>
          </a:p>
        </p:txBody>
      </p:sp>
    </p:spTree>
    <p:extLst>
      <p:ext uri="{BB962C8B-B14F-4D97-AF65-F5344CB8AC3E}">
        <p14:creationId xmlns:p14="http://schemas.microsoft.com/office/powerpoint/2010/main" val="364880656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lstStyle/>
          <a:p>
            <a:r>
              <a:rPr lang="en-GB" b="1" dirty="0"/>
              <a:t>3rd Party Libraries &amp; TypeScript</a:t>
            </a:r>
            <a:endParaRPr lang="en-GB" dirty="0"/>
          </a:p>
        </p:txBody>
      </p:sp>
      <p:sp>
        <p:nvSpPr>
          <p:cNvPr id="3" name="Content Placeholder 2"/>
          <p:cNvSpPr>
            <a:spLocks noGrp="1"/>
          </p:cNvSpPr>
          <p:nvPr>
            <p:ph idx="1"/>
          </p:nvPr>
        </p:nvSpPr>
        <p:spPr>
          <a:xfrm>
            <a:off x="677334" y="905691"/>
            <a:ext cx="8596668" cy="5135671"/>
          </a:xfrm>
        </p:spPr>
        <p:txBody>
          <a:bodyPr/>
          <a:lstStyle/>
          <a:p>
            <a:r>
              <a:rPr lang="en-IN" dirty="0" smtClean="0"/>
              <a:t>In modern web development we typically work with third party </a:t>
            </a:r>
            <a:r>
              <a:rPr lang="en-IN" dirty="0" err="1" smtClean="0"/>
              <a:t>libraries,we</a:t>
            </a:r>
            <a:r>
              <a:rPr lang="en-IN" dirty="0" smtClean="0"/>
              <a:t> typically don’t write the whole logic on our own instead we utilize third party libraries so that we don’t have to always re invent the wheel and instead focus on our core logic </a:t>
            </a:r>
            <a:endParaRPr lang="en-GB" dirty="0"/>
          </a:p>
        </p:txBody>
      </p:sp>
    </p:spTree>
    <p:extLst>
      <p:ext uri="{BB962C8B-B14F-4D97-AF65-F5344CB8AC3E}">
        <p14:creationId xmlns:p14="http://schemas.microsoft.com/office/powerpoint/2010/main" val="174791605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fontScale="90000"/>
          </a:bodyPr>
          <a:lstStyle/>
          <a:p>
            <a:r>
              <a:rPr lang="en-IN" dirty="0"/>
              <a:t>Using JavaScript (!) Libraries with TypeScript</a:t>
            </a:r>
            <a:endParaRPr lang="en-GB" dirty="0"/>
          </a:p>
        </p:txBody>
      </p:sp>
      <p:sp>
        <p:nvSpPr>
          <p:cNvPr id="3" name="Content Placeholder 2"/>
          <p:cNvSpPr>
            <a:spLocks noGrp="1"/>
          </p:cNvSpPr>
          <p:nvPr>
            <p:ph idx="1"/>
          </p:nvPr>
        </p:nvSpPr>
        <p:spPr>
          <a:xfrm>
            <a:off x="677334" y="905691"/>
            <a:ext cx="8596668" cy="5135671"/>
          </a:xfrm>
        </p:spPr>
        <p:txBody>
          <a:bodyPr>
            <a:normAutofit lnSpcReduction="10000"/>
          </a:bodyPr>
          <a:lstStyle/>
          <a:p>
            <a:r>
              <a:rPr lang="en-IN" dirty="0" smtClean="0"/>
              <a:t>We will start with a very popular library </a:t>
            </a:r>
            <a:r>
              <a:rPr lang="en-IN" dirty="0" err="1" smtClean="0"/>
              <a:t>lodash</a:t>
            </a:r>
            <a:r>
              <a:rPr lang="en-IN" dirty="0" smtClean="0"/>
              <a:t> but the steps we follow here will more or less be common for using any </a:t>
            </a:r>
            <a:r>
              <a:rPr lang="en-IN" dirty="0" err="1" smtClean="0"/>
              <a:t>js</a:t>
            </a:r>
            <a:r>
              <a:rPr lang="en-IN" dirty="0" smtClean="0"/>
              <a:t> library with </a:t>
            </a:r>
            <a:r>
              <a:rPr lang="en-IN" dirty="0" err="1" smtClean="0"/>
              <a:t>ts</a:t>
            </a:r>
            <a:endParaRPr lang="en-IN" dirty="0" smtClean="0"/>
          </a:p>
          <a:p>
            <a:r>
              <a:rPr lang="en-IN" dirty="0" smtClean="0"/>
              <a:t>To install </a:t>
            </a:r>
            <a:r>
              <a:rPr lang="en-IN" dirty="0" err="1" smtClean="0"/>
              <a:t>lodash</a:t>
            </a:r>
            <a:r>
              <a:rPr lang="en-IN" dirty="0" smtClean="0"/>
              <a:t> run </a:t>
            </a:r>
            <a:r>
              <a:rPr lang="en-IN" dirty="0" err="1" smtClean="0"/>
              <a:t>npm</a:t>
            </a:r>
            <a:r>
              <a:rPr lang="en-IN" dirty="0" smtClean="0"/>
              <a:t> install –save </a:t>
            </a:r>
            <a:r>
              <a:rPr lang="en-IN" dirty="0" err="1" smtClean="0"/>
              <a:t>loadash</a:t>
            </a:r>
            <a:r>
              <a:rPr lang="en-IN" dirty="0" smtClean="0"/>
              <a:t> this adds </a:t>
            </a:r>
            <a:r>
              <a:rPr lang="en-IN" dirty="0" err="1" smtClean="0"/>
              <a:t>lodash</a:t>
            </a:r>
            <a:r>
              <a:rPr lang="en-IN" dirty="0" smtClean="0"/>
              <a:t> to our project</a:t>
            </a:r>
          </a:p>
          <a:p>
            <a:r>
              <a:rPr lang="en-IN" dirty="0" smtClean="0"/>
              <a:t>Now in our </a:t>
            </a:r>
            <a:r>
              <a:rPr lang="en-IN" dirty="0" err="1" smtClean="0"/>
              <a:t>app.ts</a:t>
            </a:r>
            <a:r>
              <a:rPr lang="en-IN" dirty="0" smtClean="0"/>
              <a:t> add following code</a:t>
            </a:r>
          </a:p>
          <a:p>
            <a:pPr lvl="4"/>
            <a:r>
              <a:rPr lang="en-IN" dirty="0" smtClean="0"/>
              <a:t> </a:t>
            </a:r>
            <a:r>
              <a:rPr lang="en-GB" dirty="0"/>
              <a:t>import _ from '</a:t>
            </a:r>
            <a:r>
              <a:rPr lang="en-GB" dirty="0" err="1"/>
              <a:t>lodash</a:t>
            </a:r>
            <a:r>
              <a:rPr lang="en-GB" dirty="0"/>
              <a:t>';</a:t>
            </a:r>
          </a:p>
          <a:p>
            <a:pPr marL="1828800" lvl="4" indent="0">
              <a:buNone/>
            </a:pPr>
            <a:r>
              <a:rPr lang="en-GB" dirty="0"/>
              <a:t>console.log(_.shuffle([1, 2, 3</a:t>
            </a:r>
            <a:r>
              <a:rPr lang="en-GB" dirty="0" smtClean="0"/>
              <a:t>]));</a:t>
            </a:r>
            <a:endParaRPr lang="en-GB" dirty="0"/>
          </a:p>
          <a:p>
            <a:pPr marL="400050" indent="-285750"/>
            <a:r>
              <a:rPr lang="en-GB" dirty="0" smtClean="0"/>
              <a:t>We will notice that it gives an error on the import but if we set the </a:t>
            </a:r>
            <a:r>
              <a:rPr lang="en-GB" dirty="0" err="1" smtClean="0"/>
              <a:t>noEmitOnError</a:t>
            </a:r>
            <a:r>
              <a:rPr lang="en-GB" dirty="0"/>
              <a:t> </a:t>
            </a:r>
            <a:r>
              <a:rPr lang="en-IN" dirty="0" smtClean="0"/>
              <a:t>property to false  in </a:t>
            </a:r>
            <a:r>
              <a:rPr lang="en-IN" dirty="0" err="1" smtClean="0"/>
              <a:t>tsConfig.json</a:t>
            </a:r>
            <a:r>
              <a:rPr lang="en-IN" dirty="0" smtClean="0"/>
              <a:t> </a:t>
            </a:r>
            <a:r>
              <a:rPr lang="en-IN" dirty="0" err="1" smtClean="0"/>
              <a:t>ts</a:t>
            </a:r>
            <a:r>
              <a:rPr lang="en-IN" dirty="0" smtClean="0"/>
              <a:t> will still generate output even on errors and we can see on console that even though there is an error but the code is working and we are getting a shuffled array.</a:t>
            </a:r>
          </a:p>
          <a:p>
            <a:pPr marL="400050" indent="-285750"/>
            <a:r>
              <a:rPr lang="en-IN" dirty="0" smtClean="0"/>
              <a:t>This happens because </a:t>
            </a:r>
            <a:r>
              <a:rPr lang="en-IN" dirty="0" err="1" smtClean="0"/>
              <a:t>lodash</a:t>
            </a:r>
            <a:r>
              <a:rPr lang="en-IN" dirty="0" smtClean="0"/>
              <a:t> is actually written in </a:t>
            </a:r>
            <a:r>
              <a:rPr lang="en-IN" dirty="0" err="1" smtClean="0"/>
              <a:t>js</a:t>
            </a:r>
            <a:r>
              <a:rPr lang="en-IN" dirty="0" smtClean="0"/>
              <a:t> not </a:t>
            </a:r>
            <a:r>
              <a:rPr lang="en-IN" dirty="0" err="1" smtClean="0"/>
              <a:t>ts</a:t>
            </a:r>
            <a:r>
              <a:rPr lang="en-IN" dirty="0" smtClean="0"/>
              <a:t> and there is no </a:t>
            </a:r>
            <a:r>
              <a:rPr lang="en-IN" dirty="0" err="1" smtClean="0"/>
              <a:t>ts</a:t>
            </a:r>
            <a:r>
              <a:rPr lang="en-IN" dirty="0" smtClean="0"/>
              <a:t> version of </a:t>
            </a:r>
            <a:r>
              <a:rPr lang="en-IN" dirty="0" err="1" smtClean="0"/>
              <a:t>lodash</a:t>
            </a:r>
            <a:r>
              <a:rPr lang="en-IN" dirty="0" smtClean="0"/>
              <a:t> and that’s a scenario we will encounter with a lot of libraries</a:t>
            </a:r>
          </a:p>
          <a:p>
            <a:pPr marL="400050" indent="-285750"/>
            <a:r>
              <a:rPr lang="en-IN" dirty="0" smtClean="0"/>
              <a:t>We have a way to tell </a:t>
            </a:r>
            <a:r>
              <a:rPr lang="en-IN" dirty="0" err="1" smtClean="0"/>
              <a:t>ts</a:t>
            </a:r>
            <a:r>
              <a:rPr lang="en-IN" dirty="0" smtClean="0"/>
              <a:t> how to work with it by translating the types used in </a:t>
            </a:r>
            <a:r>
              <a:rPr lang="en-IN" dirty="0" err="1" smtClean="0"/>
              <a:t>lodash</a:t>
            </a:r>
            <a:r>
              <a:rPr lang="en-IN" dirty="0" smtClean="0"/>
              <a:t> to </a:t>
            </a:r>
            <a:r>
              <a:rPr lang="en-IN" dirty="0" err="1" smtClean="0"/>
              <a:t>ts</a:t>
            </a:r>
            <a:r>
              <a:rPr lang="en-IN" dirty="0" smtClean="0"/>
              <a:t> .</a:t>
            </a:r>
          </a:p>
          <a:p>
            <a:pPr marL="400050" indent="-285750"/>
            <a:r>
              <a:rPr lang="en-IN" dirty="0" smtClean="0"/>
              <a:t>First change the </a:t>
            </a:r>
            <a:r>
              <a:rPr lang="en-IN" dirty="0" err="1" smtClean="0"/>
              <a:t>noEmitOnError</a:t>
            </a:r>
            <a:r>
              <a:rPr lang="en-IN" dirty="0" smtClean="0"/>
              <a:t> property back to true</a:t>
            </a:r>
            <a:endParaRPr lang="en-GB" dirty="0"/>
          </a:p>
          <a:p>
            <a:endParaRPr lang="en-GB" dirty="0"/>
          </a:p>
        </p:txBody>
      </p:sp>
    </p:spTree>
    <p:extLst>
      <p:ext uri="{BB962C8B-B14F-4D97-AF65-F5344CB8AC3E}">
        <p14:creationId xmlns:p14="http://schemas.microsoft.com/office/powerpoint/2010/main" val="313133177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a:bodyPr>
          <a:lstStyle/>
          <a:p>
            <a:r>
              <a:rPr lang="en-IN" sz="2800" dirty="0"/>
              <a:t>Using JavaScript (!) Libraries with </a:t>
            </a:r>
            <a:r>
              <a:rPr lang="en-IN" sz="2800" dirty="0" smtClean="0"/>
              <a:t>TypeScript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905691"/>
            <a:ext cx="8596668" cy="5135671"/>
          </a:xfrm>
        </p:spPr>
        <p:txBody>
          <a:bodyPr>
            <a:normAutofit/>
          </a:bodyPr>
          <a:lstStyle/>
          <a:p>
            <a:r>
              <a:rPr lang="en-IN" dirty="0" smtClean="0"/>
              <a:t>To run any </a:t>
            </a:r>
            <a:r>
              <a:rPr lang="en-IN" dirty="0" err="1" smtClean="0"/>
              <a:t>js</a:t>
            </a:r>
            <a:r>
              <a:rPr lang="en-IN" dirty="0" smtClean="0"/>
              <a:t> library we have to install its types.</a:t>
            </a:r>
          </a:p>
          <a:p>
            <a:r>
              <a:rPr lang="en-IN" dirty="0" smtClean="0"/>
              <a:t>If we search for </a:t>
            </a:r>
            <a:r>
              <a:rPr lang="en-IN" dirty="0" err="1" smtClean="0"/>
              <a:t>lodash</a:t>
            </a:r>
            <a:r>
              <a:rPr lang="en-IN" dirty="0" smtClean="0"/>
              <a:t> types we will find an </a:t>
            </a:r>
            <a:r>
              <a:rPr lang="en-IN" dirty="0" err="1" smtClean="0"/>
              <a:t>npm</a:t>
            </a:r>
            <a:r>
              <a:rPr lang="en-IN" dirty="0" smtClean="0"/>
              <a:t> package @types/</a:t>
            </a:r>
            <a:r>
              <a:rPr lang="en-IN" dirty="0" err="1" smtClean="0"/>
              <a:t>lodash</a:t>
            </a:r>
            <a:endParaRPr lang="en-IN" dirty="0" smtClean="0"/>
          </a:p>
          <a:p>
            <a:r>
              <a:rPr lang="en-IN" dirty="0" smtClean="0"/>
              <a:t>These types packages contain a bunch of *.</a:t>
            </a:r>
            <a:r>
              <a:rPr lang="en-IN" dirty="0" err="1" smtClean="0"/>
              <a:t>d.ts</a:t>
            </a:r>
            <a:r>
              <a:rPr lang="en-IN" dirty="0" smtClean="0"/>
              <a:t> files referred to as </a:t>
            </a:r>
            <a:r>
              <a:rPr lang="en-IN" dirty="0" err="1" smtClean="0"/>
              <a:t>decleration</a:t>
            </a:r>
            <a:r>
              <a:rPr lang="en-IN" dirty="0" smtClean="0"/>
              <a:t> files which contain information about the types being used in a particular library which helps </a:t>
            </a:r>
            <a:r>
              <a:rPr lang="en-IN" dirty="0" err="1" smtClean="0"/>
              <a:t>ts</a:t>
            </a:r>
            <a:r>
              <a:rPr lang="en-IN" dirty="0" smtClean="0"/>
              <a:t> to understand how to work with that particular library</a:t>
            </a:r>
          </a:p>
          <a:p>
            <a:r>
              <a:rPr lang="en-IN" dirty="0" smtClean="0"/>
              <a:t>Lets install types for </a:t>
            </a:r>
            <a:r>
              <a:rPr lang="en-IN" dirty="0" err="1" smtClean="0"/>
              <a:t>lodash</a:t>
            </a:r>
            <a:r>
              <a:rPr lang="en-IN" dirty="0" smtClean="0"/>
              <a:t> using command </a:t>
            </a:r>
            <a:r>
              <a:rPr lang="en-IN" dirty="0" err="1" smtClean="0"/>
              <a:t>npm</a:t>
            </a:r>
            <a:r>
              <a:rPr lang="en-IN" dirty="0" smtClean="0"/>
              <a:t> install –save-dev @types/</a:t>
            </a:r>
            <a:r>
              <a:rPr lang="en-IN" dirty="0" err="1" smtClean="0"/>
              <a:t>lodash</a:t>
            </a:r>
            <a:endParaRPr lang="en-IN" dirty="0" smtClean="0"/>
          </a:p>
          <a:p>
            <a:r>
              <a:rPr lang="en-IN" dirty="0" smtClean="0"/>
              <a:t>Now the error will be gone and everything works like a charm</a:t>
            </a:r>
            <a:endParaRPr lang="en-GB" dirty="0"/>
          </a:p>
        </p:txBody>
      </p:sp>
    </p:spTree>
    <p:extLst>
      <p:ext uri="{BB962C8B-B14F-4D97-AF65-F5344CB8AC3E}">
        <p14:creationId xmlns:p14="http://schemas.microsoft.com/office/powerpoint/2010/main" val="81982091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a:bodyPr>
          <a:lstStyle/>
          <a:p>
            <a:r>
              <a:rPr lang="en-IN" dirty="0"/>
              <a:t>Using "declare" as a "Last Resort"</a:t>
            </a:r>
            <a:endParaRPr lang="en-GB" sz="2800" dirty="0"/>
          </a:p>
        </p:txBody>
      </p:sp>
      <p:sp>
        <p:nvSpPr>
          <p:cNvPr id="3" name="Content Placeholder 2"/>
          <p:cNvSpPr>
            <a:spLocks noGrp="1"/>
          </p:cNvSpPr>
          <p:nvPr>
            <p:ph idx="1"/>
          </p:nvPr>
        </p:nvSpPr>
        <p:spPr>
          <a:xfrm>
            <a:off x="677334" y="905691"/>
            <a:ext cx="8596668" cy="5135671"/>
          </a:xfrm>
        </p:spPr>
        <p:txBody>
          <a:bodyPr>
            <a:normAutofit/>
          </a:bodyPr>
          <a:lstStyle/>
          <a:p>
            <a:r>
              <a:rPr lang="en-IN" dirty="0" smtClean="0"/>
              <a:t>What to do if we have a library where we don’t have the types available or cant use the types for any reason or maybe we have an inline script in our index.html that declares a global variable that we want to use in </a:t>
            </a:r>
            <a:r>
              <a:rPr lang="en-IN" dirty="0" err="1" smtClean="0"/>
              <a:t>app.ts</a:t>
            </a:r>
            <a:endParaRPr lang="en-IN" dirty="0" smtClean="0"/>
          </a:p>
          <a:p>
            <a:r>
              <a:rPr lang="en-IN" dirty="0" smtClean="0"/>
              <a:t>Open index.html and add a script tag and write </a:t>
            </a:r>
            <a:r>
              <a:rPr lang="en-IN" dirty="0" err="1" smtClean="0"/>
              <a:t>var</a:t>
            </a:r>
            <a:r>
              <a:rPr lang="en-IN" dirty="0" smtClean="0"/>
              <a:t> GLOBAL=‘This is set’;</a:t>
            </a:r>
          </a:p>
          <a:p>
            <a:r>
              <a:rPr lang="en-IN" dirty="0" smtClean="0"/>
              <a:t>Now console.log this </a:t>
            </a:r>
            <a:r>
              <a:rPr lang="en-IN" dirty="0" err="1" smtClean="0"/>
              <a:t>var</a:t>
            </a:r>
            <a:r>
              <a:rPr lang="en-IN" dirty="0" smtClean="0"/>
              <a:t> in </a:t>
            </a:r>
            <a:r>
              <a:rPr lang="en-IN" dirty="0" err="1" smtClean="0"/>
              <a:t>app.ts</a:t>
            </a:r>
            <a:r>
              <a:rPr lang="en-IN" dirty="0" smtClean="0"/>
              <a:t> we will see an error but </a:t>
            </a:r>
            <a:r>
              <a:rPr lang="en-IN" dirty="0" err="1" smtClean="0"/>
              <a:t>ts</a:t>
            </a:r>
            <a:r>
              <a:rPr lang="en-IN" dirty="0" smtClean="0"/>
              <a:t> offers a way around it just declare such </a:t>
            </a:r>
            <a:r>
              <a:rPr lang="en-IN" dirty="0" err="1" smtClean="0"/>
              <a:t>avariable</a:t>
            </a:r>
            <a:r>
              <a:rPr lang="en-IN" dirty="0" smtClean="0"/>
              <a:t> using declare keyword this tells </a:t>
            </a:r>
            <a:r>
              <a:rPr lang="en-IN" dirty="0" err="1" smtClean="0"/>
              <a:t>ts</a:t>
            </a:r>
            <a:r>
              <a:rPr lang="en-IN" dirty="0" smtClean="0"/>
              <a:t> don’t worry this will be available later</a:t>
            </a:r>
          </a:p>
          <a:p>
            <a:r>
              <a:rPr lang="en-IN" dirty="0" smtClean="0"/>
              <a:t>So write declare </a:t>
            </a:r>
            <a:r>
              <a:rPr lang="en-IN" dirty="0" err="1" smtClean="0"/>
              <a:t>var</a:t>
            </a:r>
            <a:r>
              <a:rPr lang="en-IN" dirty="0" smtClean="0"/>
              <a:t> </a:t>
            </a:r>
            <a:r>
              <a:rPr lang="en-IN" dirty="0" err="1" smtClean="0"/>
              <a:t>GLOBAL:any</a:t>
            </a:r>
            <a:r>
              <a:rPr lang="en-IN" dirty="0" smtClean="0"/>
              <a:t>;</a:t>
            </a:r>
          </a:p>
          <a:p>
            <a:r>
              <a:rPr lang="en-IN" dirty="0" smtClean="0"/>
              <a:t>Now the code compiles and works properly and we can see the value of GLOBAL on console</a:t>
            </a:r>
            <a:endParaRPr lang="en-GB" dirty="0"/>
          </a:p>
        </p:txBody>
      </p:sp>
    </p:spTree>
    <p:extLst>
      <p:ext uri="{BB962C8B-B14F-4D97-AF65-F5344CB8AC3E}">
        <p14:creationId xmlns:p14="http://schemas.microsoft.com/office/powerpoint/2010/main" val="175091699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a:bodyPr>
          <a:lstStyle/>
          <a:p>
            <a:r>
              <a:rPr lang="en-GB" dirty="0"/>
              <a:t>No Types Needed: class-transformer</a:t>
            </a:r>
            <a:endParaRPr lang="en-GB" sz="2800" dirty="0"/>
          </a:p>
        </p:txBody>
      </p:sp>
      <p:sp>
        <p:nvSpPr>
          <p:cNvPr id="3" name="Content Placeholder 2"/>
          <p:cNvSpPr>
            <a:spLocks noGrp="1"/>
          </p:cNvSpPr>
          <p:nvPr>
            <p:ph idx="1"/>
          </p:nvPr>
        </p:nvSpPr>
        <p:spPr>
          <a:xfrm>
            <a:off x="677334" y="905691"/>
            <a:ext cx="8596668" cy="5135671"/>
          </a:xfrm>
        </p:spPr>
        <p:txBody>
          <a:bodyPr>
            <a:normAutofit fontScale="85000" lnSpcReduction="20000"/>
          </a:bodyPr>
          <a:lstStyle/>
          <a:p>
            <a:r>
              <a:rPr lang="en-IN" dirty="0" smtClean="0"/>
              <a:t>We also have some libraries that are written in </a:t>
            </a:r>
            <a:r>
              <a:rPr lang="en-IN" dirty="0" err="1" smtClean="0"/>
              <a:t>ts</a:t>
            </a:r>
            <a:r>
              <a:rPr lang="en-IN" dirty="0" smtClean="0"/>
              <a:t> and works well with </a:t>
            </a:r>
            <a:r>
              <a:rPr lang="en-IN" dirty="0" err="1" smtClean="0"/>
              <a:t>ts</a:t>
            </a:r>
            <a:r>
              <a:rPr lang="en-IN" dirty="0" smtClean="0"/>
              <a:t> two such libraries are class-Transformer and class-validator.</a:t>
            </a:r>
          </a:p>
          <a:p>
            <a:r>
              <a:rPr lang="en-IN" dirty="0" smtClean="0"/>
              <a:t>Lets work with class-Transformer first</a:t>
            </a:r>
          </a:p>
          <a:p>
            <a:r>
              <a:rPr lang="en-IN" dirty="0" smtClean="0"/>
              <a:t>Add a file </a:t>
            </a:r>
            <a:r>
              <a:rPr lang="en-IN" dirty="0" err="1" smtClean="0"/>
              <a:t>Product.model.ts</a:t>
            </a:r>
            <a:r>
              <a:rPr lang="en-IN" dirty="0" smtClean="0"/>
              <a:t> and add a class representing a product with fields </a:t>
            </a:r>
            <a:r>
              <a:rPr lang="en-IN" dirty="0" err="1" smtClean="0"/>
              <a:t>title:string</a:t>
            </a:r>
            <a:r>
              <a:rPr lang="en-IN" dirty="0" smtClean="0"/>
              <a:t> and </a:t>
            </a:r>
            <a:r>
              <a:rPr lang="en-IN" dirty="0" err="1" smtClean="0"/>
              <a:t>price:number</a:t>
            </a:r>
            <a:r>
              <a:rPr lang="en-IN" dirty="0" smtClean="0"/>
              <a:t> add a constructor for these fields and add a method </a:t>
            </a:r>
            <a:r>
              <a:rPr lang="en-IN" dirty="0" err="1" smtClean="0"/>
              <a:t>getInformation</a:t>
            </a:r>
            <a:r>
              <a:rPr lang="en-IN" dirty="0" smtClean="0"/>
              <a:t> where you return a array with first element </a:t>
            </a:r>
            <a:r>
              <a:rPr lang="en-IN" dirty="0" err="1" smtClean="0"/>
              <a:t>this.title</a:t>
            </a:r>
            <a:r>
              <a:rPr lang="en-IN" dirty="0" smtClean="0"/>
              <a:t> and second `$${</a:t>
            </a:r>
            <a:r>
              <a:rPr lang="en-IN" dirty="0" err="1" smtClean="0"/>
              <a:t>this.price</a:t>
            </a:r>
            <a:r>
              <a:rPr lang="en-IN" dirty="0"/>
              <a:t>}</a:t>
            </a:r>
            <a:r>
              <a:rPr lang="en-IN" dirty="0" smtClean="0"/>
              <a:t>`.Export this class</a:t>
            </a:r>
          </a:p>
          <a:p>
            <a:r>
              <a:rPr lang="en-IN" dirty="0" smtClean="0"/>
              <a:t>Import this in </a:t>
            </a:r>
            <a:r>
              <a:rPr lang="en-IN" dirty="0" err="1" smtClean="0"/>
              <a:t>app.ts</a:t>
            </a:r>
            <a:r>
              <a:rPr lang="en-IN" dirty="0" smtClean="0"/>
              <a:t> as </a:t>
            </a:r>
            <a:r>
              <a:rPr lang="en-GB" dirty="0"/>
              <a:t>import {Product} from '</a:t>
            </a:r>
            <a:r>
              <a:rPr lang="en-GB" dirty="0" err="1"/>
              <a:t>product.model</a:t>
            </a:r>
            <a:r>
              <a:rPr lang="en-GB" dirty="0"/>
              <a:t>';</a:t>
            </a:r>
          </a:p>
          <a:p>
            <a:r>
              <a:rPr lang="en-IN" dirty="0" smtClean="0"/>
              <a:t>Now consider we have a backend service that sends us a list of such products in </a:t>
            </a:r>
            <a:r>
              <a:rPr lang="en-IN" dirty="0" err="1" smtClean="0"/>
              <a:t>json</a:t>
            </a:r>
            <a:r>
              <a:rPr lang="en-IN" dirty="0" smtClean="0"/>
              <a:t> and we save it in an array of objects lets create such an array with dummy data: </a:t>
            </a:r>
            <a:r>
              <a:rPr lang="en-IN" dirty="0" err="1"/>
              <a:t>const</a:t>
            </a:r>
            <a:r>
              <a:rPr lang="en-IN" dirty="0"/>
              <a:t> Products =[{title:'a',price:'20.00'},{title:'b',price:'10.00</a:t>
            </a:r>
            <a:r>
              <a:rPr lang="en-IN" dirty="0" smtClean="0"/>
              <a:t>'}];</a:t>
            </a:r>
          </a:p>
          <a:p>
            <a:r>
              <a:rPr lang="en-IN" dirty="0" smtClean="0"/>
              <a:t>Now </a:t>
            </a:r>
            <a:r>
              <a:rPr lang="en-IN" dirty="0" err="1" smtClean="0"/>
              <a:t>ts</a:t>
            </a:r>
            <a:r>
              <a:rPr lang="en-IN" dirty="0" smtClean="0"/>
              <a:t> doesn’t know anything about the type of these object as they are just </a:t>
            </a:r>
            <a:r>
              <a:rPr lang="en-IN" dirty="0" err="1" smtClean="0"/>
              <a:t>jsons</a:t>
            </a:r>
            <a:r>
              <a:rPr lang="en-IN" dirty="0" smtClean="0"/>
              <a:t> so we need to manually convert them into project Objects using something like :</a:t>
            </a:r>
          </a:p>
          <a:p>
            <a:r>
              <a:rPr lang="en-IN" dirty="0" smtClean="0"/>
              <a:t> </a:t>
            </a:r>
            <a:r>
              <a:rPr lang="en-IN" dirty="0" err="1"/>
              <a:t>const</a:t>
            </a:r>
            <a:r>
              <a:rPr lang="en-IN" dirty="0"/>
              <a:t> </a:t>
            </a:r>
            <a:r>
              <a:rPr lang="en-IN" dirty="0" err="1"/>
              <a:t>convertedProducts</a:t>
            </a:r>
            <a:r>
              <a:rPr lang="en-IN" dirty="0"/>
              <a:t>: Product[] = </a:t>
            </a:r>
            <a:r>
              <a:rPr lang="en-IN" dirty="0" err="1"/>
              <a:t>Products.map</a:t>
            </a:r>
            <a:r>
              <a:rPr lang="en-IN" dirty="0"/>
              <a:t>(</a:t>
            </a:r>
            <a:r>
              <a:rPr lang="en-IN" dirty="0" err="1"/>
              <a:t>prd</a:t>
            </a:r>
            <a:r>
              <a:rPr lang="en-IN" dirty="0"/>
              <a:t> =&gt; {</a:t>
            </a:r>
          </a:p>
          <a:p>
            <a:pPr marL="457200" lvl="1" indent="0">
              <a:buNone/>
            </a:pPr>
            <a:r>
              <a:rPr lang="en-IN" dirty="0"/>
              <a:t>  return new Product(</a:t>
            </a:r>
            <a:r>
              <a:rPr lang="en-IN" dirty="0" err="1"/>
              <a:t>prd.title</a:t>
            </a:r>
            <a:r>
              <a:rPr lang="en-IN" dirty="0"/>
              <a:t>, </a:t>
            </a:r>
            <a:r>
              <a:rPr lang="en-IN" dirty="0" err="1"/>
              <a:t>prd.price</a:t>
            </a:r>
            <a:r>
              <a:rPr lang="en-IN" dirty="0"/>
              <a:t>);</a:t>
            </a:r>
          </a:p>
          <a:p>
            <a:pPr marL="457200" lvl="1" indent="0">
              <a:buNone/>
            </a:pPr>
            <a:r>
              <a:rPr lang="en-IN" dirty="0" smtClean="0"/>
              <a:t>});</a:t>
            </a:r>
          </a:p>
          <a:p>
            <a:r>
              <a:rPr lang="en-IN" dirty="0" smtClean="0"/>
              <a:t>Loop through this array and console log this using :</a:t>
            </a:r>
          </a:p>
          <a:p>
            <a:r>
              <a:rPr lang="en-IN" dirty="0"/>
              <a:t>for (</a:t>
            </a:r>
            <a:r>
              <a:rPr lang="en-IN" dirty="0" err="1"/>
              <a:t>const</a:t>
            </a:r>
            <a:r>
              <a:rPr lang="en-IN" dirty="0"/>
              <a:t> prod of </a:t>
            </a:r>
            <a:r>
              <a:rPr lang="en-IN" dirty="0" err="1"/>
              <a:t>convertedProducts</a:t>
            </a:r>
            <a:r>
              <a:rPr lang="en-IN" dirty="0"/>
              <a:t>) {</a:t>
            </a:r>
          </a:p>
          <a:p>
            <a:pPr marL="457200" lvl="1" indent="0">
              <a:buNone/>
            </a:pPr>
            <a:r>
              <a:rPr lang="en-IN" dirty="0"/>
              <a:t>  console.log(</a:t>
            </a:r>
            <a:r>
              <a:rPr lang="en-IN" dirty="0" err="1"/>
              <a:t>prod.getInformation</a:t>
            </a:r>
            <a:r>
              <a:rPr lang="en-IN" dirty="0"/>
              <a:t>());</a:t>
            </a:r>
          </a:p>
          <a:p>
            <a:pPr marL="457200" lvl="1" indent="0">
              <a:buNone/>
            </a:pPr>
            <a:r>
              <a:rPr lang="en-IN" dirty="0"/>
              <a:t>}</a:t>
            </a:r>
          </a:p>
          <a:p>
            <a:endParaRPr lang="en-IN" dirty="0" smtClean="0"/>
          </a:p>
          <a:p>
            <a:pPr marL="457200" lvl="1" indent="0">
              <a:buNone/>
            </a:pPr>
            <a:endParaRPr lang="en-IN" dirty="0"/>
          </a:p>
          <a:p>
            <a:endParaRPr lang="en-IN" dirty="0"/>
          </a:p>
          <a:p>
            <a:endParaRPr lang="en-GB" dirty="0"/>
          </a:p>
        </p:txBody>
      </p:sp>
    </p:spTree>
    <p:extLst>
      <p:ext uri="{BB962C8B-B14F-4D97-AF65-F5344CB8AC3E}">
        <p14:creationId xmlns:p14="http://schemas.microsoft.com/office/powerpoint/2010/main" val="268324054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fontScale="90000"/>
          </a:bodyPr>
          <a:lstStyle/>
          <a:p>
            <a:r>
              <a:rPr lang="en-GB" dirty="0"/>
              <a:t>No Types Needed: </a:t>
            </a:r>
            <a:r>
              <a:rPr lang="en-GB" dirty="0" smtClean="0"/>
              <a:t>class-transformer Cont..</a:t>
            </a:r>
            <a:endParaRPr lang="en-GB" sz="2800" dirty="0"/>
          </a:p>
        </p:txBody>
      </p:sp>
      <p:sp>
        <p:nvSpPr>
          <p:cNvPr id="3" name="Content Placeholder 2"/>
          <p:cNvSpPr>
            <a:spLocks noGrp="1"/>
          </p:cNvSpPr>
          <p:nvPr>
            <p:ph idx="1"/>
          </p:nvPr>
        </p:nvSpPr>
        <p:spPr>
          <a:xfrm>
            <a:off x="677334" y="905691"/>
            <a:ext cx="8596668" cy="5135671"/>
          </a:xfrm>
        </p:spPr>
        <p:txBody>
          <a:bodyPr>
            <a:normAutofit/>
          </a:bodyPr>
          <a:lstStyle/>
          <a:p>
            <a:r>
              <a:rPr lang="en-IN" dirty="0" smtClean="0"/>
              <a:t>This transformation can be done easily without explicitly writing logic for it using a package class-transformer</a:t>
            </a:r>
          </a:p>
          <a:p>
            <a:r>
              <a:rPr lang="en-IN" dirty="0" smtClean="0"/>
              <a:t>To add class transformer run following commands:</a:t>
            </a:r>
          </a:p>
          <a:p>
            <a:pPr lvl="1"/>
            <a:r>
              <a:rPr lang="en-IN" dirty="0" err="1" smtClean="0"/>
              <a:t>npm</a:t>
            </a:r>
            <a:r>
              <a:rPr lang="en-IN" dirty="0" smtClean="0"/>
              <a:t> install class-transformer –-save</a:t>
            </a:r>
          </a:p>
          <a:p>
            <a:pPr lvl="1"/>
            <a:r>
              <a:rPr lang="en-IN" dirty="0" err="1"/>
              <a:t>npm</a:t>
            </a:r>
            <a:r>
              <a:rPr lang="en-IN" dirty="0"/>
              <a:t> install reflect-metadata --save</a:t>
            </a:r>
            <a:endParaRPr lang="en-IN" dirty="0"/>
          </a:p>
          <a:p>
            <a:r>
              <a:rPr lang="en-IN" dirty="0" smtClean="0"/>
              <a:t>Import “reflect-metadata” in your </a:t>
            </a:r>
            <a:r>
              <a:rPr lang="en-IN" dirty="0" err="1" smtClean="0"/>
              <a:t>app.ts</a:t>
            </a:r>
            <a:r>
              <a:rPr lang="en-IN" dirty="0" smtClean="0"/>
              <a:t> also import {</a:t>
            </a:r>
            <a:r>
              <a:rPr lang="en-IN" dirty="0" err="1" smtClean="0"/>
              <a:t>plainToClass</a:t>
            </a:r>
            <a:r>
              <a:rPr lang="en-IN" dirty="0" smtClean="0"/>
              <a:t>} from ‘class-transformer’;</a:t>
            </a:r>
          </a:p>
          <a:p>
            <a:r>
              <a:rPr lang="en-IN" dirty="0" smtClean="0"/>
              <a:t>Also you might need to set </a:t>
            </a:r>
            <a:r>
              <a:rPr lang="en-GB" dirty="0"/>
              <a:t>`"</a:t>
            </a:r>
            <a:r>
              <a:rPr lang="en-GB" dirty="0" err="1"/>
              <a:t>moduleResolution</a:t>
            </a:r>
            <a:r>
              <a:rPr lang="en-GB" dirty="0"/>
              <a:t>": "</a:t>
            </a:r>
            <a:r>
              <a:rPr lang="en-GB" dirty="0" smtClean="0"/>
              <a:t>node“ in </a:t>
            </a:r>
            <a:r>
              <a:rPr lang="en-GB" dirty="0" err="1" smtClean="0"/>
              <a:t>tsConfig.json</a:t>
            </a:r>
            <a:endParaRPr lang="en-GB" dirty="0" smtClean="0"/>
          </a:p>
          <a:p>
            <a:r>
              <a:rPr lang="en-IN" dirty="0" smtClean="0"/>
              <a:t>Now we can use this to convert our </a:t>
            </a:r>
            <a:r>
              <a:rPr lang="en-IN" dirty="0" err="1" smtClean="0"/>
              <a:t>json</a:t>
            </a:r>
            <a:r>
              <a:rPr lang="en-IN" dirty="0" smtClean="0"/>
              <a:t> to Product objects by calling the method </a:t>
            </a:r>
            <a:r>
              <a:rPr lang="en-GB" dirty="0" err="1" smtClean="0"/>
              <a:t>plainToClass</a:t>
            </a:r>
            <a:r>
              <a:rPr lang="en-GB" dirty="0" smtClean="0"/>
              <a:t> passing class to be converted to and </a:t>
            </a:r>
            <a:r>
              <a:rPr lang="en-GB" dirty="0" err="1" smtClean="0"/>
              <a:t>arry</a:t>
            </a:r>
            <a:r>
              <a:rPr lang="en-GB" dirty="0" smtClean="0"/>
              <a:t> of </a:t>
            </a:r>
            <a:r>
              <a:rPr lang="en-GB" dirty="0" err="1" smtClean="0"/>
              <a:t>jsons</a:t>
            </a:r>
            <a:r>
              <a:rPr lang="en-GB" dirty="0" smtClean="0"/>
              <a:t> as the input.</a:t>
            </a:r>
          </a:p>
          <a:p>
            <a:r>
              <a:rPr lang="en-IN" dirty="0" smtClean="0"/>
              <a:t>If we console.log the output it will be exactly same.</a:t>
            </a:r>
          </a:p>
          <a:p>
            <a:r>
              <a:rPr lang="en-IN" dirty="0" smtClean="0"/>
              <a:t>Class-transformer is although built for </a:t>
            </a:r>
            <a:r>
              <a:rPr lang="en-IN" dirty="0" err="1" smtClean="0"/>
              <a:t>ts</a:t>
            </a:r>
            <a:r>
              <a:rPr lang="en-IN" dirty="0" smtClean="0"/>
              <a:t> but it uses </a:t>
            </a:r>
            <a:r>
              <a:rPr lang="en-IN" dirty="0" err="1" smtClean="0"/>
              <a:t>es</a:t>
            </a:r>
            <a:r>
              <a:rPr lang="en-IN" dirty="0" smtClean="0"/>
              <a:t>^ features and doesn’t use any feature specific to only </a:t>
            </a:r>
            <a:r>
              <a:rPr lang="en-IN" dirty="0" err="1" smtClean="0"/>
              <a:t>ts</a:t>
            </a:r>
            <a:r>
              <a:rPr lang="en-IN" dirty="0" smtClean="0"/>
              <a:t> so it can be used in vanilla </a:t>
            </a:r>
            <a:r>
              <a:rPr lang="en-IN" dirty="0" err="1" smtClean="0"/>
              <a:t>js</a:t>
            </a:r>
            <a:r>
              <a:rPr lang="en-IN" dirty="0" smtClean="0"/>
              <a:t> too.</a:t>
            </a:r>
            <a:endParaRPr lang="en-GB" dirty="0"/>
          </a:p>
          <a:p>
            <a:endParaRPr lang="en-GB" dirty="0" smtClean="0"/>
          </a:p>
          <a:p>
            <a:endParaRPr lang="en-IN" dirty="0" smtClean="0"/>
          </a:p>
          <a:p>
            <a:pPr marL="457200" lvl="1" indent="0">
              <a:buNone/>
            </a:pPr>
            <a:endParaRPr lang="en-IN" dirty="0"/>
          </a:p>
          <a:p>
            <a:endParaRPr lang="en-IN" dirty="0"/>
          </a:p>
          <a:p>
            <a:endParaRPr lang="en-GB" dirty="0"/>
          </a:p>
        </p:txBody>
      </p:sp>
    </p:spTree>
    <p:extLst>
      <p:ext uri="{BB962C8B-B14F-4D97-AF65-F5344CB8AC3E}">
        <p14:creationId xmlns:p14="http://schemas.microsoft.com/office/powerpoint/2010/main" val="233852138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1"/>
            <a:ext cx="8596668" cy="731520"/>
          </a:xfrm>
        </p:spPr>
        <p:txBody>
          <a:bodyPr>
            <a:normAutofit/>
          </a:bodyPr>
          <a:lstStyle/>
          <a:p>
            <a:r>
              <a:rPr lang="en-GB" dirty="0"/>
              <a:t>TypeScript-embracing: class-validator</a:t>
            </a:r>
            <a:endParaRPr lang="en-GB" sz="2800" dirty="0"/>
          </a:p>
        </p:txBody>
      </p:sp>
      <p:sp>
        <p:nvSpPr>
          <p:cNvPr id="3" name="Content Placeholder 2"/>
          <p:cNvSpPr>
            <a:spLocks noGrp="1"/>
          </p:cNvSpPr>
          <p:nvPr>
            <p:ph idx="1"/>
          </p:nvPr>
        </p:nvSpPr>
        <p:spPr>
          <a:xfrm>
            <a:off x="677334" y="905691"/>
            <a:ext cx="8596668" cy="5135671"/>
          </a:xfrm>
        </p:spPr>
        <p:txBody>
          <a:bodyPr>
            <a:normAutofit fontScale="62500" lnSpcReduction="20000"/>
          </a:bodyPr>
          <a:lstStyle/>
          <a:p>
            <a:r>
              <a:rPr lang="en-IN" dirty="0" smtClean="0"/>
              <a:t>Class validator is a package that is based on </a:t>
            </a:r>
            <a:r>
              <a:rPr lang="en-IN" dirty="0" err="1" smtClean="0"/>
              <a:t>ts</a:t>
            </a:r>
            <a:r>
              <a:rPr lang="en-IN" dirty="0" smtClean="0"/>
              <a:t> and uses the concept of </a:t>
            </a:r>
            <a:r>
              <a:rPr lang="en-IN" dirty="0" err="1" smtClean="0"/>
              <a:t>ts</a:t>
            </a:r>
            <a:r>
              <a:rPr lang="en-IN" dirty="0" smtClean="0"/>
              <a:t> decorators .It helps to add validation rules to a class and when we instantiate the class the object is validated based on the rules we added</a:t>
            </a:r>
          </a:p>
          <a:p>
            <a:r>
              <a:rPr lang="en-IN" dirty="0" smtClean="0"/>
              <a:t>Install class validator using command:</a:t>
            </a:r>
          </a:p>
          <a:p>
            <a:pPr lvl="1"/>
            <a:r>
              <a:rPr lang="en-IN" dirty="0" err="1"/>
              <a:t>n</a:t>
            </a:r>
            <a:r>
              <a:rPr lang="en-IN" dirty="0" err="1" smtClean="0"/>
              <a:t>pm</a:t>
            </a:r>
            <a:r>
              <a:rPr lang="en-IN" dirty="0" smtClean="0"/>
              <a:t> install class-validator --save </a:t>
            </a:r>
          </a:p>
          <a:p>
            <a:r>
              <a:rPr lang="en-IN" dirty="0" smtClean="0"/>
              <a:t>To use this import {</a:t>
            </a:r>
            <a:r>
              <a:rPr lang="en-IN" dirty="0" err="1"/>
              <a:t>I</a:t>
            </a:r>
            <a:r>
              <a:rPr lang="en-IN" dirty="0" err="1" smtClean="0"/>
              <a:t>sNotEmpty,IsNumber,IsPositive</a:t>
            </a:r>
            <a:r>
              <a:rPr lang="en-IN" dirty="0" smtClean="0"/>
              <a:t>} from ‘class-validator’; in our model class</a:t>
            </a:r>
          </a:p>
          <a:p>
            <a:r>
              <a:rPr lang="en-IN" dirty="0" smtClean="0"/>
              <a:t>Add @</a:t>
            </a:r>
            <a:r>
              <a:rPr lang="en-IN" dirty="0" err="1" smtClean="0"/>
              <a:t>IsNotEmpty</a:t>
            </a:r>
            <a:r>
              <a:rPr lang="en-IN" dirty="0" smtClean="0"/>
              <a:t>() to title and @</a:t>
            </a:r>
            <a:r>
              <a:rPr lang="en-IN" dirty="0" err="1" smtClean="0"/>
              <a:t>IsNumber</a:t>
            </a:r>
            <a:r>
              <a:rPr lang="en-IN" dirty="0" smtClean="0"/>
              <a:t>() and @</a:t>
            </a:r>
            <a:r>
              <a:rPr lang="en-IN" dirty="0" err="1" smtClean="0"/>
              <a:t>IsPositive</a:t>
            </a:r>
            <a:r>
              <a:rPr lang="en-IN" dirty="0" smtClean="0"/>
              <a:t>() to price.</a:t>
            </a:r>
          </a:p>
          <a:p>
            <a:r>
              <a:rPr lang="en-IN" dirty="0" smtClean="0"/>
              <a:t>Since they are actually decorator factories we need to add () to execute them and we also need to set </a:t>
            </a:r>
            <a:r>
              <a:rPr lang="en-IN" dirty="0" err="1" smtClean="0"/>
              <a:t>experimentalDecorators</a:t>
            </a:r>
            <a:r>
              <a:rPr lang="en-IN" dirty="0" smtClean="0"/>
              <a:t> key in </a:t>
            </a:r>
            <a:r>
              <a:rPr lang="en-IN" dirty="0" err="1" smtClean="0"/>
              <a:t>tsconfig.json</a:t>
            </a:r>
            <a:r>
              <a:rPr lang="en-IN" dirty="0" smtClean="0"/>
              <a:t> to true</a:t>
            </a:r>
            <a:endParaRPr lang="en-GB" dirty="0" smtClean="0"/>
          </a:p>
          <a:p>
            <a:r>
              <a:rPr lang="en-IN" dirty="0" smtClean="0"/>
              <a:t>Now go to </a:t>
            </a:r>
            <a:r>
              <a:rPr lang="en-IN" dirty="0" err="1" smtClean="0"/>
              <a:t>app.ts</a:t>
            </a:r>
            <a:r>
              <a:rPr lang="en-IN" dirty="0" smtClean="0"/>
              <a:t> and import {validate} from ‘class-validator’</a:t>
            </a:r>
          </a:p>
          <a:p>
            <a:r>
              <a:rPr lang="en-IN" dirty="0" smtClean="0"/>
              <a:t>Now create a Product instance with blank title and –</a:t>
            </a:r>
            <a:r>
              <a:rPr lang="en-IN" dirty="0" err="1" smtClean="0"/>
              <a:t>ve</a:t>
            </a:r>
            <a:r>
              <a:rPr lang="en-IN" dirty="0" smtClean="0"/>
              <a:t> price</a:t>
            </a:r>
          </a:p>
          <a:p>
            <a:r>
              <a:rPr lang="en-IN" dirty="0" smtClean="0"/>
              <a:t>Then call validate method on that product which return a promise and we can call the then method to check if </a:t>
            </a:r>
            <a:r>
              <a:rPr lang="en-IN" dirty="0" err="1" smtClean="0"/>
              <a:t>erros</a:t>
            </a:r>
            <a:r>
              <a:rPr lang="en-IN" dirty="0" smtClean="0"/>
              <a:t> occurred or not  like :</a:t>
            </a:r>
          </a:p>
          <a:p>
            <a:r>
              <a:rPr lang="en-GB" dirty="0" err="1"/>
              <a:t>const</a:t>
            </a:r>
            <a:r>
              <a:rPr lang="en-GB" dirty="0"/>
              <a:t> prod = new Product('', -5);</a:t>
            </a:r>
          </a:p>
          <a:p>
            <a:pPr marL="457200" lvl="1" indent="0">
              <a:buNone/>
            </a:pPr>
            <a:r>
              <a:rPr lang="en-GB" dirty="0"/>
              <a:t>validate(prod).then(errors =&gt; {</a:t>
            </a:r>
          </a:p>
          <a:p>
            <a:pPr marL="457200" lvl="1" indent="0">
              <a:buNone/>
            </a:pPr>
            <a:r>
              <a:rPr lang="en-GB" dirty="0"/>
              <a:t>  if (errors) {</a:t>
            </a:r>
          </a:p>
          <a:p>
            <a:pPr marL="457200" lvl="1" indent="0">
              <a:buNone/>
            </a:pPr>
            <a:r>
              <a:rPr lang="en-GB" dirty="0"/>
              <a:t>    console.log('validation errors', errors);</a:t>
            </a:r>
          </a:p>
          <a:p>
            <a:pPr marL="457200" lvl="1" indent="0">
              <a:buNone/>
            </a:pPr>
            <a:r>
              <a:rPr lang="en-GB" dirty="0"/>
              <a:t>  } else {</a:t>
            </a:r>
          </a:p>
          <a:p>
            <a:pPr marL="457200" lvl="1" indent="0">
              <a:buNone/>
            </a:pPr>
            <a:r>
              <a:rPr lang="en-GB" dirty="0"/>
              <a:t>    console.log(</a:t>
            </a:r>
            <a:r>
              <a:rPr lang="en-GB" dirty="0" err="1"/>
              <a:t>prod.getInformation</a:t>
            </a:r>
            <a:r>
              <a:rPr lang="en-GB" dirty="0"/>
              <a:t>());</a:t>
            </a:r>
          </a:p>
          <a:p>
            <a:pPr marL="457200" lvl="1" indent="0">
              <a:buNone/>
            </a:pPr>
            <a:r>
              <a:rPr lang="en-GB" dirty="0"/>
              <a:t>  }</a:t>
            </a:r>
          </a:p>
          <a:p>
            <a:pPr marL="457200" lvl="1" indent="0">
              <a:buNone/>
            </a:pPr>
            <a:r>
              <a:rPr lang="en-GB" dirty="0"/>
              <a:t>});</a:t>
            </a:r>
          </a:p>
          <a:p>
            <a:r>
              <a:rPr lang="en-IN" dirty="0" smtClean="0"/>
              <a:t>We will see error details on console</a:t>
            </a:r>
          </a:p>
          <a:p>
            <a:pPr marL="457200" lvl="1" indent="0">
              <a:buNone/>
            </a:pPr>
            <a:endParaRPr lang="en-IN" dirty="0"/>
          </a:p>
          <a:p>
            <a:endParaRPr lang="en-IN" dirty="0"/>
          </a:p>
          <a:p>
            <a:endParaRPr lang="en-GB" dirty="0"/>
          </a:p>
        </p:txBody>
      </p:sp>
    </p:spTree>
    <p:extLst>
      <p:ext uri="{BB962C8B-B14F-4D97-AF65-F5344CB8AC3E}">
        <p14:creationId xmlns:p14="http://schemas.microsoft.com/office/powerpoint/2010/main" val="135326793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2183"/>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515291"/>
            <a:ext cx="8596668" cy="4526071"/>
          </a:xfrm>
        </p:spPr>
        <p:txBody>
          <a:bodyPr/>
          <a:lstStyle/>
          <a:p>
            <a:r>
              <a:rPr lang="en-IN" dirty="0" smtClean="0">
                <a:hlinkClick r:id="rId2"/>
              </a:rPr>
              <a:t>Class transformer</a:t>
            </a:r>
            <a:endParaRPr lang="en-IN" dirty="0" smtClean="0"/>
          </a:p>
          <a:p>
            <a:r>
              <a:rPr lang="en-IN" dirty="0" smtClean="0">
                <a:hlinkClick r:id="rId3"/>
              </a:rPr>
              <a:t>Class Validator</a:t>
            </a:r>
            <a:endParaRPr lang="en-IN" dirty="0" smtClean="0"/>
          </a:p>
          <a:p>
            <a:r>
              <a:rPr lang="en-IN" dirty="0" smtClean="0">
                <a:hlinkClick r:id="rId4"/>
              </a:rPr>
              <a:t>Lodash</a:t>
            </a:r>
            <a:endParaRPr lang="en-IN" dirty="0" smtClean="0"/>
          </a:p>
          <a:p>
            <a:r>
              <a:rPr lang="en-IN" dirty="0" smtClean="0">
                <a:hlinkClick r:id="rId5"/>
              </a:rPr>
              <a:t>Lodash types</a:t>
            </a:r>
            <a:endParaRPr lang="en-IN" dirty="0" smtClean="0"/>
          </a:p>
          <a:p>
            <a:r>
              <a:rPr lang="en-IN" dirty="0" err="1" smtClean="0">
                <a:hlinkClick r:id="rId6"/>
              </a:rPr>
              <a:t>Definetly</a:t>
            </a:r>
            <a:r>
              <a:rPr lang="en-IN" dirty="0" smtClean="0">
                <a:hlinkClick r:id="rId6"/>
              </a:rPr>
              <a:t> Typed a repo for @types for a lot of libraries</a:t>
            </a:r>
            <a:endParaRPr lang="en-GB" dirty="0"/>
          </a:p>
        </p:txBody>
      </p:sp>
    </p:spTree>
    <p:extLst>
      <p:ext uri="{BB962C8B-B14F-4D97-AF65-F5344CB8AC3E}">
        <p14:creationId xmlns:p14="http://schemas.microsoft.com/office/powerpoint/2010/main" val="422535575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84"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13878</TotalTime>
  <Words>22368</Words>
  <Application>Microsoft Office PowerPoint</Application>
  <PresentationFormat>Widescreen</PresentationFormat>
  <Paragraphs>1717</Paragraphs>
  <Slides>159</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159</vt:i4>
      </vt:variant>
    </vt:vector>
  </HeadingPairs>
  <TitlesOfParts>
    <vt:vector size="167"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Step 6-Rendering Project Lists</vt:lpstr>
      <vt:lpstr>Step 6-Rendering Project Lists Cont..</vt:lpstr>
      <vt:lpstr>Step 7-Managing Application State with Singletons</vt:lpstr>
      <vt:lpstr>Step 7-Managing Application State with Singletons cont…</vt:lpstr>
      <vt:lpstr>Step 7-Managing Application State with Singletons cont…</vt:lpstr>
      <vt:lpstr>Step 8 - More classes and Custom Types</vt:lpstr>
      <vt:lpstr>Step 9 - Filtering Projects with Enums</vt:lpstr>
      <vt:lpstr>Step 10 - Adding Inheritance &amp; Generics</vt:lpstr>
      <vt:lpstr>Step 11 - Rendering Project Items with a Class</vt:lpstr>
      <vt:lpstr>Step 11 - Rendering Project Items with a Class cont…</vt:lpstr>
      <vt:lpstr>Step 12 - Utilizing Interfaces to Implement Drag &amp; Drop</vt:lpstr>
      <vt:lpstr>Step 12 - Utilizing Interfaces to Implement Drag &amp; Drop cont…</vt:lpstr>
      <vt:lpstr>Step 13 - Drag Events &amp; Reflecting the Current State in the UI</vt:lpstr>
      <vt:lpstr>Step 14 - Adding a Droppable Area</vt:lpstr>
      <vt:lpstr>Step 14 - Adding a Droppable Area cont..</vt:lpstr>
      <vt:lpstr>Step 15 - Finishing Drag &amp; Drop</vt:lpstr>
      <vt:lpstr>Useful Links</vt:lpstr>
      <vt:lpstr>Section -10 -:Modules &amp; Namespaces</vt:lpstr>
      <vt:lpstr>Splitting code into Multiple files </vt:lpstr>
      <vt:lpstr>Working with Namespaces</vt:lpstr>
      <vt:lpstr>Working with Namespaces cont…</vt:lpstr>
      <vt:lpstr>Organizing Files &amp; Folders with Namespaces</vt:lpstr>
      <vt:lpstr>Using ES Modules</vt:lpstr>
      <vt:lpstr>Understanding various Import &amp; Export Syntaxes</vt:lpstr>
      <vt:lpstr>Useful Links</vt:lpstr>
      <vt:lpstr>Section -11 -:Using Webpack with TypeScript</vt:lpstr>
      <vt:lpstr>What is Webpack &amp; Why do we need it?</vt:lpstr>
      <vt:lpstr>What is Webpack &amp; Why do we need it?</vt:lpstr>
      <vt:lpstr> Installing Webpack &amp; Important Dependencies</vt:lpstr>
      <vt:lpstr>Adding Entry &amp; Output Configuration</vt:lpstr>
      <vt:lpstr>Adding Entry &amp; Output Configuration cont..</vt:lpstr>
      <vt:lpstr>Adding TypeScript Support with the ts-loader Package</vt:lpstr>
      <vt:lpstr>Adding TypeScript Support with the ts-loader Package</vt:lpstr>
      <vt:lpstr>Finishing the Setup &amp; Adding webpack-dev-server</vt:lpstr>
      <vt:lpstr>Adding a Production Workflow</vt:lpstr>
      <vt:lpstr>Useful links</vt:lpstr>
      <vt:lpstr>Section -12 -:3rd Party Libraries &amp; TypeScript</vt:lpstr>
      <vt:lpstr>3rd Party Libraries &amp; TypeScript</vt:lpstr>
      <vt:lpstr>Using JavaScript (!) Libraries with TypeScript</vt:lpstr>
      <vt:lpstr>Using JavaScript (!) Libraries with TypeScript Cont…</vt:lpstr>
      <vt:lpstr>Using "declare" as a "Last Resort"</vt:lpstr>
      <vt:lpstr>No Types Needed: class-transformer</vt:lpstr>
      <vt:lpstr>No Types Needed: class-transformer Cont..</vt:lpstr>
      <vt:lpstr>TypeScript-embracing: class-validator</vt:lpstr>
      <vt:lpstr>Useful Links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580</cp:revision>
  <dcterms:created xsi:type="dcterms:W3CDTF">2019-03-17T17:13:50Z</dcterms:created>
  <dcterms:modified xsi:type="dcterms:W3CDTF">2020-10-29T20:37:40Z</dcterms:modified>
</cp:coreProperties>
</file>