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26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01" autoAdjust="0"/>
  </p:normalViewPr>
  <p:slideViewPr>
    <p:cSldViewPr snapToGrid="0">
      <p:cViewPr varScale="1">
        <p:scale>
          <a:sx n="68" d="100"/>
          <a:sy n="68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Difference between – and – in commands</a:t>
            </a:r>
          </a:p>
          <a:p>
            <a:endParaRPr lang="en-GB" dirty="0" smtClean="0"/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Portable Operating System Interface, and is an IEEE standard designed to facilitate application portability.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attempt by a consortium of vendors to create a single standard version of UNIX. If they are successful, it will make it easier to port applications between hardware platforms.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matter of convention. POSIX standard programs usually only have single character options, and they're all prefixed with a single hyphen. The longer versions are a GNU improvement for clarity, as far as I can tell, and usually are prefixed with double hyphens.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on-GNU and non-POSIX-compliant programs may do something else altogether. Note that you really can't be sure that the long form of an argument may be the same from program to program. </a:t>
            </a:r>
            <a:r>
              <a:rPr lang="en-IN" dirty="0" smtClean="0"/>
              <a:t>-f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usually means </a:t>
            </a:r>
            <a:r>
              <a:rPr lang="en-IN" dirty="0" smtClean="0"/>
              <a:t>--force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not with </a:t>
            </a:r>
            <a:r>
              <a:rPr lang="en-IN" dirty="0" smtClean="0"/>
              <a:t>apt-get install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(common misconception). </a:t>
            </a:r>
            <a:r>
              <a:rPr lang="en-IN" dirty="0" smtClean="0"/>
              <a:t>-v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mean version - usually, or </a:t>
            </a:r>
            <a:r>
              <a:rPr lang="en-IN" dirty="0" smtClean="0"/>
              <a:t>--verbose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 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- options can be chained together, like </a:t>
            </a:r>
            <a:r>
              <a:rPr lang="en-IN" dirty="0" err="1" smtClean="0"/>
              <a:t>pacman</a:t>
            </a:r>
            <a:r>
              <a:rPr lang="en-IN" dirty="0" smtClean="0"/>
              <a:t> -</a:t>
            </a:r>
            <a:r>
              <a:rPr lang="en-IN" dirty="0" err="1" smtClean="0"/>
              <a:t>Syu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being equivalent to </a:t>
            </a:r>
            <a:r>
              <a:rPr lang="en-IN" dirty="0" err="1" smtClean="0"/>
              <a:t>pacman</a:t>
            </a:r>
            <a:r>
              <a:rPr lang="en-IN" dirty="0" smtClean="0"/>
              <a:t> -S -y -u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-- options generally take a parameter as in </a:t>
            </a:r>
            <a:r>
              <a:rPr lang="en-IN" dirty="0" smtClean="0"/>
              <a:t>./configure --prefix=/</a:t>
            </a:r>
            <a:r>
              <a:rPr lang="en-IN" dirty="0" err="1" smtClean="0"/>
              <a:t>usr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3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r>
              <a:rPr lang="en-GB" baseline="0" dirty="0" smtClean="0"/>
              <a:t> array is usually used for small projects with just a few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files and that too in root </a:t>
            </a:r>
            <a:r>
              <a:rPr lang="en-GB" baseline="0" dirty="0" smtClean="0"/>
              <a:t>directory</a:t>
            </a:r>
          </a:p>
          <a:p>
            <a:endParaRPr lang="en-GB" baseline="0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included using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filtered using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However, files included explicitly using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are always included regardless of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defaults to excluding the </a:t>
            </a:r>
            <a:r>
              <a:rPr lang="en-IN" dirty="0" err="1" smtClean="0"/>
              <a:t>node_modules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bower_components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jspm_packages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&lt;</a:t>
            </a:r>
            <a:r>
              <a:rPr lang="en-IN" dirty="0" err="1" smtClean="0"/>
              <a:t>outDir</a:t>
            </a:r>
            <a:r>
              <a:rPr lang="en-IN" dirty="0" smtClean="0"/>
              <a:t>&gt;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directories when not specified.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files that are referenced by files included via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are also included. Similarly, if a file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referenced by another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excluded unless the referencing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also specified in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the compiler does not include files that can be possible outputs; e.g. if the input includes </a:t>
            </a:r>
            <a:r>
              <a:rPr lang="en-IN" dirty="0" err="1" smtClean="0"/>
              <a:t>index.ts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index.d.ts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index.js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excluded. In general, having files that differ only in extension next to each other is not recommended.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4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Ts adds a comment like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//# 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sourceMappingURL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app.js.map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 the generated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to link them to the map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2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96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17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9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marketplace.visualstudio.com/items?itemName=msjsdiag.debugger-for-chr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hyperlink" Target="https://www.typescriptlang.org/docs/handbook/tsconfig-js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typescript/typescript-debuggin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11" Type="http://schemas.openxmlformats.org/officeDocument/2006/relationships/hyperlink" Target="https://www.typescriptlang.org/docs/handbook/basic-types.html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jsdiag.debugger-for-chrome" TargetMode="External"/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type,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</a:t>
            </a:r>
            <a:r>
              <a:rPr lang="en-GB" b="1" dirty="0"/>
              <a:t> The TypeScript Compiler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870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Script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7023"/>
            <a:ext cx="8596668" cy="5454340"/>
          </a:xfrm>
        </p:spPr>
        <p:txBody>
          <a:bodyPr/>
          <a:lstStyle/>
          <a:p>
            <a:r>
              <a:rPr lang="en-GB" dirty="0" smtClean="0"/>
              <a:t>Usually when we make changes in a file we need to use </a:t>
            </a:r>
            <a:r>
              <a:rPr lang="en-GB" dirty="0" err="1" smtClean="0"/>
              <a:t>tsc</a:t>
            </a:r>
            <a:r>
              <a:rPr lang="en-GB" dirty="0" smtClean="0"/>
              <a:t> command to invoke the type script compiler to compile it.</a:t>
            </a:r>
          </a:p>
          <a:p>
            <a:r>
              <a:rPr lang="en-GB" dirty="0" smtClean="0"/>
              <a:t>This approach is fine for a small </a:t>
            </a:r>
            <a:r>
              <a:rPr lang="en-GB" dirty="0" err="1" smtClean="0"/>
              <a:t>poc</a:t>
            </a:r>
            <a:r>
              <a:rPr lang="en-GB" dirty="0" smtClean="0"/>
              <a:t> but it is not feasible for a large scale project with a lot of files.</a:t>
            </a:r>
          </a:p>
          <a:p>
            <a:r>
              <a:rPr lang="en-GB" dirty="0" smtClean="0"/>
              <a:t>Also for enterprise level project we might need to change a lot of options as to how compilation should happen what things should be checked, how strict the checking should be , what should be allowed etc.</a:t>
            </a:r>
          </a:p>
          <a:p>
            <a:r>
              <a:rPr lang="en-GB" dirty="0" smtClean="0"/>
              <a:t>In this section we will take a closer look at some of these configurations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180622"/>
            <a:ext cx="8596668" cy="745067"/>
          </a:xfrm>
        </p:spPr>
        <p:txBody>
          <a:bodyPr/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-Watch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GB" dirty="0" smtClean="0"/>
              <a:t>Usually to compile a file we use the command </a:t>
            </a:r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filename.ts</a:t>
            </a:r>
            <a:endParaRPr lang="en-GB" dirty="0" smtClean="0"/>
          </a:p>
          <a:p>
            <a:r>
              <a:rPr lang="en-GB" dirty="0" smtClean="0"/>
              <a:t>We need to do this again and again whenever we change something in a file.</a:t>
            </a:r>
          </a:p>
          <a:p>
            <a:r>
              <a:rPr lang="en-GB" dirty="0" smtClean="0"/>
              <a:t>To avoid doing this we can start the </a:t>
            </a:r>
            <a:r>
              <a:rPr lang="en-GB" dirty="0" err="1" smtClean="0"/>
              <a:t>tsc</a:t>
            </a:r>
            <a:r>
              <a:rPr lang="en-GB" dirty="0" smtClean="0"/>
              <a:t> in watch mode to make </a:t>
            </a:r>
            <a:r>
              <a:rPr lang="en-GB" dirty="0" err="1" smtClean="0"/>
              <a:t>tsc</a:t>
            </a:r>
            <a:r>
              <a:rPr lang="en-GB" dirty="0" smtClean="0"/>
              <a:t> to keep on watching changes for a particular file(s)</a:t>
            </a:r>
          </a:p>
          <a:p>
            <a:r>
              <a:rPr lang="en-GB" dirty="0" smtClean="0"/>
              <a:t>The command is </a:t>
            </a:r>
            <a:r>
              <a:rPr lang="en-GB" dirty="0" err="1" smtClean="0"/>
              <a:t>tsc</a:t>
            </a:r>
            <a:r>
              <a:rPr lang="en-GB" dirty="0" smtClean="0"/>
              <a:t> filename –w or </a:t>
            </a:r>
            <a:r>
              <a:rPr lang="en-GB" dirty="0" err="1" smtClean="0"/>
              <a:t>tsc</a:t>
            </a:r>
            <a:r>
              <a:rPr lang="en-GB" dirty="0" smtClean="0"/>
              <a:t> filename –watch</a:t>
            </a:r>
          </a:p>
          <a:p>
            <a:r>
              <a:rPr lang="en-GB" dirty="0" smtClean="0"/>
              <a:t>This will start </a:t>
            </a:r>
            <a:r>
              <a:rPr lang="en-GB" dirty="0" err="1" smtClean="0"/>
              <a:t>tsc</a:t>
            </a:r>
            <a:r>
              <a:rPr lang="en-GB" dirty="0" smtClean="0"/>
              <a:t> in watch mode and whenever we change something in the watched file as soon as we save it </a:t>
            </a:r>
            <a:r>
              <a:rPr lang="en-GB" dirty="0" err="1" smtClean="0"/>
              <a:t>tsc</a:t>
            </a:r>
            <a:r>
              <a:rPr lang="en-GB" dirty="0" smtClean="0"/>
              <a:t> will recompile it and generate a new </a:t>
            </a:r>
            <a:r>
              <a:rPr lang="en-GB" dirty="0" err="1" smtClean="0"/>
              <a:t>js</a:t>
            </a:r>
            <a:r>
              <a:rPr lang="en-GB" dirty="0" smtClean="0"/>
              <a:t> file for the same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–Compiling Multiple files/Entire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205985"/>
          </a:xfrm>
        </p:spPr>
        <p:txBody>
          <a:bodyPr/>
          <a:lstStyle/>
          <a:p>
            <a:r>
              <a:rPr lang="en-GB" dirty="0" smtClean="0"/>
              <a:t>If we want </a:t>
            </a:r>
            <a:r>
              <a:rPr lang="en-GB" dirty="0" err="1" smtClean="0"/>
              <a:t>tsc</a:t>
            </a:r>
            <a:r>
              <a:rPr lang="en-GB" dirty="0" smtClean="0"/>
              <a:t> to compile all files we have to first tell </a:t>
            </a:r>
            <a:r>
              <a:rPr lang="en-GB" dirty="0" err="1" smtClean="0"/>
              <a:t>tsc</a:t>
            </a:r>
            <a:r>
              <a:rPr lang="en-GB" dirty="0" smtClean="0"/>
              <a:t> that all the files are a part of single project and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r>
              <a:rPr lang="en-GB" dirty="0" smtClean="0"/>
              <a:t>To do this we run command </a:t>
            </a:r>
            <a:r>
              <a:rPr lang="en-GB" dirty="0" err="1" smtClean="0"/>
              <a:t>ts</a:t>
            </a:r>
            <a:r>
              <a:rPr lang="en-GB" dirty="0" smtClean="0"/>
              <a:t> –</a:t>
            </a:r>
            <a:r>
              <a:rPr lang="en-GB" dirty="0" err="1" smtClean="0"/>
              <a:t>init</a:t>
            </a:r>
            <a:r>
              <a:rPr lang="en-GB" dirty="0" smtClean="0"/>
              <a:t> in the parent directory of the project</a:t>
            </a:r>
          </a:p>
          <a:p>
            <a:r>
              <a:rPr lang="en-GB" dirty="0" smtClean="0"/>
              <a:t>This command does following things:</a:t>
            </a:r>
          </a:p>
          <a:p>
            <a:pPr lvl="1"/>
            <a:r>
              <a:rPr lang="en-GB" dirty="0" smtClean="0"/>
              <a:t>Tells </a:t>
            </a:r>
            <a:r>
              <a:rPr lang="en-GB" dirty="0" err="1" smtClean="0"/>
              <a:t>tsc</a:t>
            </a:r>
            <a:r>
              <a:rPr lang="en-GB" dirty="0" smtClean="0"/>
              <a:t> that this folder is the </a:t>
            </a:r>
            <a:r>
              <a:rPr lang="en-GB" dirty="0" err="1" smtClean="0"/>
              <a:t>parentfolder</a:t>
            </a:r>
            <a:r>
              <a:rPr lang="en-GB" dirty="0" smtClean="0"/>
              <a:t> for a project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ts</a:t>
            </a:r>
            <a:r>
              <a:rPr lang="en-GB" dirty="0" smtClean="0"/>
              <a:t> files inside including all files in all subfolders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pPr lvl="1"/>
            <a:r>
              <a:rPr lang="en-GB" dirty="0" smtClean="0"/>
              <a:t>All files should be compiled</a:t>
            </a:r>
          </a:p>
          <a:p>
            <a:pPr lvl="1"/>
            <a:r>
              <a:rPr lang="en-GB" dirty="0" smtClean="0"/>
              <a:t>It also adds an additional file </a:t>
            </a:r>
            <a:r>
              <a:rPr lang="en-GB" dirty="0" err="1" smtClean="0"/>
              <a:t>tsconfig.json</a:t>
            </a:r>
            <a:r>
              <a:rPr lang="en-GB" dirty="0" smtClean="0"/>
              <a:t> in the project root directory which has a bunch of options to configure </a:t>
            </a:r>
            <a:r>
              <a:rPr lang="en-GB" dirty="0" err="1" smtClean="0"/>
              <a:t>tsc</a:t>
            </a:r>
            <a:r>
              <a:rPr lang="en-GB" dirty="0" smtClean="0"/>
              <a:t> behaviour for the given project.</a:t>
            </a:r>
          </a:p>
          <a:p>
            <a:r>
              <a:rPr lang="en-GB" dirty="0" smtClean="0"/>
              <a:t>Now if we run </a:t>
            </a:r>
            <a:r>
              <a:rPr lang="en-GB" dirty="0" err="1" smtClean="0"/>
              <a:t>tsc</a:t>
            </a:r>
            <a:r>
              <a:rPr lang="en-GB" dirty="0" smtClean="0"/>
              <a:t> command all files will be compiled</a:t>
            </a:r>
          </a:p>
          <a:p>
            <a:r>
              <a:rPr lang="en-GB" dirty="0" smtClean="0"/>
              <a:t>If we run </a:t>
            </a:r>
            <a:r>
              <a:rPr lang="en-GB" dirty="0" err="1" smtClean="0"/>
              <a:t>tsc</a:t>
            </a:r>
            <a:r>
              <a:rPr lang="en-GB" dirty="0" smtClean="0"/>
              <a:t> –w or </a:t>
            </a:r>
            <a:r>
              <a:rPr lang="en-GB" dirty="0" err="1" smtClean="0"/>
              <a:t>tsc</a:t>
            </a:r>
            <a:r>
              <a:rPr lang="en-GB" dirty="0" smtClean="0"/>
              <a:t> –watch without specifying the filename it will watch for changes in all </a:t>
            </a:r>
            <a:r>
              <a:rPr lang="en-GB" dirty="0" err="1" smtClean="0"/>
              <a:t>ts</a:t>
            </a:r>
            <a:r>
              <a:rPr lang="en-GB" dirty="0" smtClean="0"/>
              <a:t> files inside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–Including/excluding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6022623"/>
          </a:xfrm>
        </p:spPr>
        <p:txBody>
          <a:bodyPr/>
          <a:lstStyle/>
          <a:p>
            <a:r>
              <a:rPr lang="en-GB" dirty="0" smtClean="0"/>
              <a:t>If we open the </a:t>
            </a:r>
            <a:r>
              <a:rPr lang="en-GB" dirty="0" err="1" smtClean="0"/>
              <a:t>tsconfig.json</a:t>
            </a:r>
            <a:r>
              <a:rPr lang="en-GB" dirty="0" smtClean="0"/>
              <a:t> file we can add/configure certain project management options like including/excluding files from compilation process</a:t>
            </a:r>
          </a:p>
          <a:p>
            <a:r>
              <a:rPr lang="en-GB" dirty="0" smtClean="0"/>
              <a:t>In our </a:t>
            </a:r>
            <a:r>
              <a:rPr lang="en-GB" dirty="0" err="1" smtClean="0"/>
              <a:t>tsconfig.json</a:t>
            </a:r>
            <a:r>
              <a:rPr lang="en-GB" dirty="0" smtClean="0"/>
              <a:t> we have  a </a:t>
            </a:r>
            <a:r>
              <a:rPr lang="en-GB" dirty="0" err="1" smtClean="0"/>
              <a:t>compilerOptions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right after that we can add a comma and add a </a:t>
            </a:r>
            <a:r>
              <a:rPr lang="en-GB" dirty="0" err="1" smtClean="0"/>
              <a:t>json</a:t>
            </a:r>
            <a:r>
              <a:rPr lang="en-GB" dirty="0" smtClean="0"/>
              <a:t> array with name exclude to specify the files to exclude when compiling</a:t>
            </a:r>
          </a:p>
          <a:p>
            <a:r>
              <a:rPr lang="en-GB" dirty="0" smtClean="0"/>
              <a:t>We can specify file </a:t>
            </a:r>
            <a:r>
              <a:rPr lang="en-GB" dirty="0" err="1" smtClean="0"/>
              <a:t>names,folder</a:t>
            </a:r>
            <a:r>
              <a:rPr lang="en-GB" dirty="0" smtClean="0"/>
              <a:t> names, a pattern with * wildcard like:</a:t>
            </a:r>
          </a:p>
          <a:p>
            <a:pPr lvl="1"/>
            <a:r>
              <a:rPr lang="en-GB" dirty="0" err="1" smtClean="0"/>
              <a:t>App.ts</a:t>
            </a:r>
            <a:r>
              <a:rPr lang="en-GB" dirty="0" smtClean="0"/>
              <a:t> //exclude a file with name </a:t>
            </a:r>
            <a:r>
              <a:rPr lang="en-GB" dirty="0" err="1" smtClean="0"/>
              <a:t>app.ts</a:t>
            </a:r>
            <a:endParaRPr lang="en-GB" dirty="0" smtClean="0"/>
          </a:p>
          <a:p>
            <a:pPr lvl="1"/>
            <a:r>
              <a:rPr lang="en-GB" dirty="0" smtClean="0"/>
              <a:t>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that end with 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smtClean="0"/>
              <a:t>**/*.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in a sub folder ending with *.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//exclude all files under folder </a:t>
            </a:r>
            <a:r>
              <a:rPr lang="en-GB" dirty="0" err="1" smtClean="0"/>
              <a:t>node_modules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is something that is excluded by default</a:t>
            </a:r>
          </a:p>
          <a:p>
            <a:r>
              <a:rPr lang="en-GB" dirty="0" smtClean="0"/>
              <a:t>We can similarly create an include  array where we can in the same way add files to include for compilation</a:t>
            </a:r>
          </a:p>
          <a:p>
            <a:r>
              <a:rPr lang="en-GB" dirty="0" err="1" smtClean="0"/>
              <a:t>Tsc</a:t>
            </a:r>
            <a:r>
              <a:rPr lang="en-GB" dirty="0" smtClean="0"/>
              <a:t> usually follows the patters include – exclude so if we specify a file in both include and exclude it will eventually be excluded</a:t>
            </a:r>
          </a:p>
          <a:p>
            <a:r>
              <a:rPr lang="en-GB" dirty="0" smtClean="0"/>
              <a:t>We can also specify an array with name files this works like include with only difference that it only takes file names no paths.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–Setting a compilation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GB" dirty="0" smtClean="0"/>
              <a:t>To specify the </a:t>
            </a:r>
            <a:r>
              <a:rPr lang="en-GB" dirty="0" err="1" smtClean="0"/>
              <a:t>ecma</a:t>
            </a:r>
            <a:r>
              <a:rPr lang="en-GB" dirty="0" smtClean="0"/>
              <a:t> script target version </a:t>
            </a:r>
            <a:r>
              <a:rPr lang="en-GB" dirty="0" err="1" smtClean="0"/>
              <a:t>ie</a:t>
            </a:r>
            <a:r>
              <a:rPr lang="en-GB" dirty="0" smtClean="0"/>
              <a:t> which version of </a:t>
            </a:r>
            <a:r>
              <a:rPr lang="en-GB" dirty="0" err="1" smtClean="0"/>
              <a:t>js</a:t>
            </a:r>
            <a:r>
              <a:rPr lang="en-GB" dirty="0" smtClean="0"/>
              <a:t> the </a:t>
            </a:r>
            <a:r>
              <a:rPr lang="en-GB" dirty="0" err="1" smtClean="0"/>
              <a:t>ts</a:t>
            </a:r>
            <a:r>
              <a:rPr lang="en-GB" dirty="0" smtClean="0"/>
              <a:t> file will be compiled to we can use the target property in compiler options</a:t>
            </a:r>
          </a:p>
          <a:p>
            <a:r>
              <a:rPr lang="en-GB" dirty="0" smtClean="0"/>
              <a:t>Ts uses a lot of modern feature which may or may not be supported by all the browsers yet or may not be supported in older browsers </a:t>
            </a:r>
          </a:p>
          <a:p>
            <a:r>
              <a:rPr lang="en-GB" dirty="0" smtClean="0"/>
              <a:t>So we need to provide this option keeping in mind the target audience for our </a:t>
            </a:r>
            <a:r>
              <a:rPr lang="en-GB" dirty="0" err="1" smtClean="0"/>
              <a:t>app,if</a:t>
            </a:r>
            <a:r>
              <a:rPr lang="en-GB" dirty="0" smtClean="0"/>
              <a:t> we are sure our app will run on modern browsers we can set it to more recent version and </a:t>
            </a:r>
            <a:r>
              <a:rPr lang="en-GB" dirty="0" err="1" smtClean="0"/>
              <a:t>tsc</a:t>
            </a:r>
            <a:r>
              <a:rPr lang="en-GB" dirty="0" smtClean="0"/>
              <a:t> would have to do less compilation as many features will be available and less workarounds for non existing features need to be done.</a:t>
            </a:r>
          </a:p>
          <a:p>
            <a:r>
              <a:rPr lang="en-GB" dirty="0" smtClean="0"/>
              <a:t>For example es5 doesn’t know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a </a:t>
            </a:r>
            <a:r>
              <a:rPr lang="en-GB" dirty="0" err="1" smtClean="0"/>
              <a:t>ts</a:t>
            </a:r>
            <a:r>
              <a:rPr lang="en-GB" dirty="0" smtClean="0"/>
              <a:t> file with let and </a:t>
            </a:r>
            <a:r>
              <a:rPr lang="en-GB" dirty="0" err="1" smtClean="0"/>
              <a:t>const</a:t>
            </a:r>
            <a:r>
              <a:rPr lang="en-GB" dirty="0" smtClean="0"/>
              <a:t> to es6 version it will be replaced by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Es6 on the other hand knows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our </a:t>
            </a:r>
            <a:r>
              <a:rPr lang="en-GB" dirty="0" err="1" smtClean="0"/>
              <a:t>ts</a:t>
            </a:r>
            <a:r>
              <a:rPr lang="en-GB" dirty="0" smtClean="0"/>
              <a:t> file to es6 code let and </a:t>
            </a:r>
            <a:r>
              <a:rPr lang="en-GB" dirty="0" err="1" smtClean="0"/>
              <a:t>const</a:t>
            </a:r>
            <a:r>
              <a:rPr lang="en-GB" dirty="0" smtClean="0"/>
              <a:t> will not be converted to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Note es6 is equivalent to es2015 and es2020 is the current version as on 5/6/2020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1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1" y="835377"/>
            <a:ext cx="10600267" cy="5892801"/>
          </a:xfrm>
        </p:spPr>
        <p:txBody>
          <a:bodyPr/>
          <a:lstStyle/>
          <a:p>
            <a:r>
              <a:rPr lang="en-GB" dirty="0" smtClean="0"/>
              <a:t>Lib option in </a:t>
            </a:r>
            <a:r>
              <a:rPr lang="en-GB" dirty="0" err="1" smtClean="0"/>
              <a:t>tsconfig</a:t>
            </a:r>
            <a:r>
              <a:rPr lang="en-GB" dirty="0" smtClean="0"/>
              <a:t> is used to specify which objects </a:t>
            </a:r>
            <a:r>
              <a:rPr lang="en-GB" dirty="0" err="1" smtClean="0"/>
              <a:t>ts</a:t>
            </a:r>
            <a:r>
              <a:rPr lang="en-GB" dirty="0" smtClean="0"/>
              <a:t> is already aware of like the dom.</a:t>
            </a:r>
          </a:p>
          <a:p>
            <a:r>
              <a:rPr lang="en-GB" dirty="0" smtClean="0"/>
              <a:t>For example we write </a:t>
            </a:r>
          </a:p>
          <a:p>
            <a:pPr marL="457200" lvl="1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button = </a:t>
            </a:r>
            <a:r>
              <a:rPr lang="en-GB" dirty="0" err="1" smtClean="0"/>
              <a:t>document.querySelector</a:t>
            </a:r>
            <a:r>
              <a:rPr lang="en-GB" dirty="0" smtClean="0"/>
              <a:t>(‘button’);</a:t>
            </a:r>
          </a:p>
          <a:p>
            <a:pPr marL="457200" lvl="1" indent="0">
              <a:buNone/>
            </a:pPr>
            <a:r>
              <a:rPr lang="en-GB" dirty="0" err="1" smtClean="0"/>
              <a:t>Button.addEventListener</a:t>
            </a:r>
            <a:r>
              <a:rPr lang="en-GB" dirty="0" smtClean="0"/>
              <a:t>(‘click’,() =&gt;{</a:t>
            </a:r>
          </a:p>
          <a:p>
            <a:pPr marL="457200" lvl="1" indent="0">
              <a:buNone/>
            </a:pPr>
            <a:r>
              <a:rPr lang="en-GB" dirty="0" smtClean="0"/>
              <a:t>Console.log(‘clicked!!!’)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})</a:t>
            </a:r>
          </a:p>
          <a:p>
            <a:r>
              <a:rPr lang="en-IN" dirty="0"/>
              <a:t>T</a:t>
            </a:r>
            <a:r>
              <a:rPr lang="en-IN" dirty="0" smtClean="0"/>
              <a:t>s</a:t>
            </a:r>
            <a:r>
              <a:rPr lang="en-IN" dirty="0"/>
              <a:t> would give an error here that button might be null to solve it </a:t>
            </a:r>
            <a:r>
              <a:rPr lang="en-IN" dirty="0" smtClean="0"/>
              <a:t>temporarily we</a:t>
            </a:r>
            <a:r>
              <a:rPr lang="en-IN" dirty="0"/>
              <a:t> add an ! in </a:t>
            </a:r>
            <a:r>
              <a:rPr lang="en-IN" dirty="0" smtClean="0"/>
              <a:t>the</a:t>
            </a:r>
            <a:r>
              <a:rPr lang="en-IN" dirty="0"/>
              <a:t> line 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button = </a:t>
            </a:r>
            <a:r>
              <a:rPr lang="en-GB" dirty="0" err="1"/>
              <a:t>document.querySelector</a:t>
            </a:r>
            <a:r>
              <a:rPr lang="en-GB" dirty="0"/>
              <a:t>(‘button</a:t>
            </a:r>
            <a:r>
              <a:rPr lang="en-GB" dirty="0" smtClean="0"/>
              <a:t>’)!; </a:t>
            </a:r>
          </a:p>
          <a:p>
            <a:pPr marL="0" indent="0">
              <a:buNone/>
            </a:pPr>
            <a:r>
              <a:rPr lang="en-IN" dirty="0" smtClean="0"/>
              <a:t>	to</a:t>
            </a:r>
            <a:r>
              <a:rPr lang="en-IN" dirty="0"/>
              <a:t> tell </a:t>
            </a:r>
            <a:r>
              <a:rPr lang="en-IN" dirty="0" err="1"/>
              <a:t>ts</a:t>
            </a:r>
            <a:r>
              <a:rPr lang="en-IN" dirty="0"/>
              <a:t> that a button will exist </a:t>
            </a:r>
            <a:endParaRPr lang="en-IN" dirty="0" smtClean="0"/>
          </a:p>
          <a:p>
            <a:r>
              <a:rPr lang="en-IN" dirty="0" smtClean="0"/>
              <a:t>But</a:t>
            </a:r>
            <a:r>
              <a:rPr lang="en-IN" dirty="0"/>
              <a:t> how does </a:t>
            </a:r>
            <a:r>
              <a:rPr lang="en-IN" dirty="0" err="1"/>
              <a:t>ts</a:t>
            </a:r>
            <a:r>
              <a:rPr lang="en-IN" dirty="0"/>
              <a:t> know that document will exist  and it has a method </a:t>
            </a:r>
            <a:r>
              <a:rPr lang="en-IN" dirty="0" err="1"/>
              <a:t>querySelector</a:t>
            </a:r>
            <a:r>
              <a:rPr lang="en-IN" dirty="0"/>
              <a:t>() we can argue that vanilla </a:t>
            </a:r>
            <a:r>
              <a:rPr lang="en-IN" dirty="0" err="1"/>
              <a:t>js</a:t>
            </a:r>
            <a:r>
              <a:rPr lang="en-IN" dirty="0"/>
              <a:t> knows </a:t>
            </a:r>
            <a:r>
              <a:rPr lang="en-IN" dirty="0" smtClean="0"/>
              <a:t>this but</a:t>
            </a:r>
            <a:r>
              <a:rPr lang="en-IN" dirty="0"/>
              <a:t> we can write </a:t>
            </a:r>
            <a:r>
              <a:rPr lang="en-IN" dirty="0" err="1"/>
              <a:t>nodejs</a:t>
            </a:r>
            <a:r>
              <a:rPr lang="en-IN" dirty="0"/>
              <a:t> code  in </a:t>
            </a:r>
            <a:r>
              <a:rPr lang="en-IN" dirty="0" err="1"/>
              <a:t>ts</a:t>
            </a:r>
            <a:r>
              <a:rPr lang="en-IN" dirty="0"/>
              <a:t> and  </a:t>
            </a:r>
            <a:r>
              <a:rPr lang="en-IN" dirty="0" smtClean="0"/>
              <a:t>document </a:t>
            </a:r>
            <a:r>
              <a:rPr lang="en-IN" dirty="0" err="1" smtClean="0"/>
              <a:t>doesnt</a:t>
            </a:r>
            <a:r>
              <a:rPr lang="en-IN" dirty="0"/>
              <a:t> exist there </a:t>
            </a:r>
            <a:r>
              <a:rPr lang="en-IN" dirty="0" err="1"/>
              <a:t>ts</a:t>
            </a:r>
            <a:r>
              <a:rPr lang="en-IN" dirty="0"/>
              <a:t> knows about it by the lib option in </a:t>
            </a:r>
            <a:r>
              <a:rPr lang="en-IN" dirty="0" err="1" smtClean="0"/>
              <a:t>tsconfig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Lib option is by default commented and when it is commented the objects that </a:t>
            </a:r>
            <a:r>
              <a:rPr lang="en-IN" dirty="0" err="1" smtClean="0"/>
              <a:t>ts</a:t>
            </a:r>
            <a:r>
              <a:rPr lang="en-IN" dirty="0" smtClean="0"/>
              <a:t> knows about depends on the  target option for example for es6 all the objects that are globally available in es6 are available like document ,Map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51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</a:t>
            </a:r>
            <a:r>
              <a:rPr lang="en-GB" dirty="0" smtClean="0"/>
              <a:t>libs </a:t>
            </a:r>
            <a:r>
              <a:rPr lang="en-GB" dirty="0" err="1" smtClean="0"/>
              <a:t>cont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2" y="835377"/>
            <a:ext cx="10600267" cy="602262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If we un comment the lib option we would need to provide the list of available libs else </a:t>
            </a:r>
            <a:r>
              <a:rPr lang="en-GB" dirty="0" err="1" smtClean="0"/>
              <a:t>ts</a:t>
            </a:r>
            <a:r>
              <a:rPr lang="en-GB" dirty="0" smtClean="0"/>
              <a:t> will not work</a:t>
            </a:r>
          </a:p>
          <a:p>
            <a:r>
              <a:rPr lang="en-GB" dirty="0" smtClean="0"/>
              <a:t>Lib is an array </a:t>
            </a:r>
            <a:r>
              <a:rPr lang="en-IN" dirty="0" smtClean="0"/>
              <a:t>Possible values for lib 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Note: If --lib is not specified a default list of libraries are injected. The default libraries injected are:</a:t>
            </a:r>
          </a:p>
          <a:p>
            <a:pPr marL="0" indent="0">
              <a:buNone/>
            </a:pPr>
            <a:r>
              <a:rPr lang="en-IN" dirty="0"/>
              <a:t>For --target ES5: DOM,ES5,ScriptHost</a:t>
            </a:r>
          </a:p>
          <a:p>
            <a:pPr marL="0" indent="0">
              <a:buNone/>
            </a:pPr>
            <a:r>
              <a:rPr lang="en-IN" dirty="0"/>
              <a:t>For --target ES6: </a:t>
            </a:r>
            <a:r>
              <a:rPr lang="en-IN" dirty="0" smtClean="0"/>
              <a:t>DOM,ES6,DOM.Iterable,ScriptHost</a:t>
            </a:r>
          </a:p>
          <a:p>
            <a:pPr marL="0" indent="0">
              <a:buNone/>
            </a:pPr>
            <a:r>
              <a:rPr lang="en-IN" dirty="0" smtClean="0"/>
              <a:t>More details available at </a:t>
            </a:r>
            <a:r>
              <a:rPr lang="en-IN" dirty="0" smtClean="0">
                <a:hlinkClick r:id="rId3"/>
              </a:rPr>
              <a:t>Official docs</a:t>
            </a:r>
            <a:endParaRPr lang="en-IN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542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ES2018</a:t>
            </a:r>
          </a:p>
          <a:p>
            <a:pPr algn="ctr"/>
            <a:r>
              <a:rPr lang="es-ES" dirty="0" err="1">
                <a:solidFill>
                  <a:srgbClr val="7030A0"/>
                </a:solidFill>
              </a:rPr>
              <a:t>ESNext</a:t>
            </a:r>
            <a:endParaRPr lang="es-ES" dirty="0">
              <a:solidFill>
                <a:srgbClr val="7030A0"/>
              </a:solidFill>
            </a:endParaRPr>
          </a:p>
          <a:p>
            <a:pPr algn="ctr"/>
            <a:r>
              <a:rPr lang="es-ES" dirty="0">
                <a:solidFill>
                  <a:srgbClr val="7030A0"/>
                </a:solidFill>
              </a:rPr>
              <a:t>DOM</a:t>
            </a:r>
          </a:p>
          <a:p>
            <a:pPr algn="ctr"/>
            <a:r>
              <a:rPr lang="es-ES" dirty="0" err="1" smtClean="0">
                <a:solidFill>
                  <a:srgbClr val="7030A0"/>
                </a:solidFill>
              </a:rPr>
              <a:t>DOM.Iterable</a:t>
            </a:r>
            <a:endParaRPr lang="es-ES" dirty="0" smtClean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WebWorker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ScriptHost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ES2015.Core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911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ES2017.SharedMemory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ES2017.String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ES2017.TypedArrays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ES2018.Intl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ES2018.Promise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ES2018.RegExp</a:t>
            </a: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ESNext.AsyncIterable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ESNext.Array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ESNext.Intl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ESNext.Symbol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07266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ES2015.Collection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ES2015.Generator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ES2015.Iterable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ES2015.Promise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ES2015.Proxy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ES2015.Reflect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ES2015.Symbol.WellKnown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ES2016.Array.Include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ES2017.object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ES2017.Intl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–More configuration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allowJs</a:t>
            </a:r>
            <a:r>
              <a:rPr lang="en-IN" dirty="0" smtClean="0"/>
              <a:t> : if true compiles the </a:t>
            </a:r>
            <a:r>
              <a:rPr lang="en-IN" dirty="0" err="1" smtClean="0"/>
              <a:t>js</a:t>
            </a:r>
            <a:r>
              <a:rPr lang="en-IN" dirty="0" smtClean="0"/>
              <a:t> files too</a:t>
            </a:r>
          </a:p>
          <a:p>
            <a:r>
              <a:rPr lang="en-IN" dirty="0" err="1" smtClean="0"/>
              <a:t>checkJs</a:t>
            </a:r>
            <a:r>
              <a:rPr lang="en-IN" dirty="0" smtClean="0"/>
              <a:t>: if true checks </a:t>
            </a:r>
            <a:r>
              <a:rPr lang="en-IN" dirty="0" err="1" smtClean="0"/>
              <a:t>js</a:t>
            </a:r>
            <a:r>
              <a:rPr lang="en-IN" dirty="0" smtClean="0"/>
              <a:t> files for errors</a:t>
            </a:r>
          </a:p>
          <a:p>
            <a:r>
              <a:rPr lang="en-IN" dirty="0" err="1" smtClean="0"/>
              <a:t>Jsx</a:t>
            </a:r>
            <a:r>
              <a:rPr lang="en-IN" dirty="0" smtClean="0"/>
              <a:t> : this option helps with </a:t>
            </a:r>
            <a:r>
              <a:rPr lang="en-IN" dirty="0" err="1" smtClean="0"/>
              <a:t>reactJs</a:t>
            </a:r>
            <a:r>
              <a:rPr lang="en-IN" dirty="0" smtClean="0"/>
              <a:t> projects</a:t>
            </a:r>
          </a:p>
          <a:p>
            <a:r>
              <a:rPr lang="en-IN" dirty="0" err="1" smtClean="0"/>
              <a:t>Decleration</a:t>
            </a:r>
            <a:r>
              <a:rPr lang="en-IN" dirty="0" smtClean="0"/>
              <a:t>: this option is used to generate .</a:t>
            </a:r>
            <a:r>
              <a:rPr lang="en-IN" dirty="0" err="1" smtClean="0"/>
              <a:t>d.ts</a:t>
            </a:r>
            <a:r>
              <a:rPr lang="en-IN" dirty="0" smtClean="0"/>
              <a:t> files which is used when we ship our project as a library and these files are generated to let people know about the new types that they can use.</a:t>
            </a:r>
          </a:p>
          <a:p>
            <a:r>
              <a:rPr lang="en-IN" dirty="0" err="1" smtClean="0"/>
              <a:t>decleartionMap</a:t>
            </a:r>
            <a:r>
              <a:rPr lang="en-IN" dirty="0" smtClean="0"/>
              <a:t> : generates </a:t>
            </a:r>
            <a:r>
              <a:rPr lang="en-IN" dirty="0" err="1" smtClean="0"/>
              <a:t>sourcemap</a:t>
            </a:r>
            <a:r>
              <a:rPr lang="en-IN" dirty="0" smtClean="0"/>
              <a:t> for </a:t>
            </a:r>
            <a:r>
              <a:rPr lang="en-IN" dirty="0" err="1" smtClean="0"/>
              <a:t>decleration</a:t>
            </a:r>
            <a:r>
              <a:rPr lang="en-IN" dirty="0" smtClean="0"/>
              <a:t> file .</a:t>
            </a:r>
            <a:r>
              <a:rPr lang="en-IN" dirty="0" err="1" smtClean="0"/>
              <a:t>d.ts.map</a:t>
            </a:r>
            <a:r>
              <a:rPr lang="en-IN" dirty="0" smtClean="0"/>
              <a:t> file used for debugging </a:t>
            </a:r>
            <a:r>
              <a:rPr lang="en-IN" dirty="0" err="1" smtClean="0"/>
              <a:t>ts</a:t>
            </a:r>
            <a:r>
              <a:rPr lang="en-IN" dirty="0" smtClean="0"/>
              <a:t> files in browser but this option is specific to .</a:t>
            </a:r>
            <a:r>
              <a:rPr lang="en-IN" dirty="0" err="1" smtClean="0"/>
              <a:t>d.ts</a:t>
            </a:r>
            <a:r>
              <a:rPr lang="en-IN" dirty="0" smtClean="0"/>
              <a:t> 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8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9600" y="2675467"/>
            <a:ext cx="5023556" cy="405271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7030A0"/>
                </a:solidFill>
              </a:rPr>
              <a:t>After </a:t>
            </a:r>
            <a:r>
              <a:rPr lang="en-IN" sz="2000" dirty="0" err="1" smtClean="0">
                <a:solidFill>
                  <a:srgbClr val="7030A0"/>
                </a:solidFill>
              </a:rPr>
              <a:t>gitignore</a:t>
            </a:r>
            <a:r>
              <a:rPr lang="en-IN" sz="2000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2089" y="2782710"/>
            <a:ext cx="4724029" cy="38325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Before </a:t>
            </a:r>
            <a:r>
              <a:rPr lang="en-IN" dirty="0" err="1" smtClean="0">
                <a:solidFill>
                  <a:srgbClr val="7030A0"/>
                </a:solidFill>
              </a:rPr>
              <a:t>gitignore</a:t>
            </a:r>
            <a:r>
              <a:rPr lang="en-IN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–Source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sourceMap</a:t>
            </a:r>
            <a:r>
              <a:rPr lang="en-IN" dirty="0" smtClean="0"/>
              <a:t> : if set to true it generates *.</a:t>
            </a:r>
            <a:r>
              <a:rPr lang="en-IN" dirty="0" err="1" smtClean="0"/>
              <a:t>js.map</a:t>
            </a:r>
            <a:r>
              <a:rPr lang="en-IN" dirty="0" smtClean="0"/>
              <a:t> files which are understood by modern browsers and are used to map the </a:t>
            </a:r>
            <a:r>
              <a:rPr lang="en-IN" dirty="0" err="1" smtClean="0"/>
              <a:t>ts</a:t>
            </a:r>
            <a:r>
              <a:rPr lang="en-IN" dirty="0" smtClean="0"/>
              <a:t> files to the compiled </a:t>
            </a:r>
            <a:r>
              <a:rPr lang="en-IN" dirty="0" err="1" smtClean="0"/>
              <a:t>js</a:t>
            </a:r>
            <a:r>
              <a:rPr lang="en-IN" dirty="0" smtClean="0"/>
              <a:t>  files and </a:t>
            </a:r>
            <a:r>
              <a:rPr lang="en-IN" dirty="0" err="1" smtClean="0"/>
              <a:t>ts</a:t>
            </a:r>
            <a:r>
              <a:rPr lang="en-IN" dirty="0" smtClean="0"/>
              <a:t> files are available in the browser and we can even add breakpoints and debug using them.</a:t>
            </a:r>
          </a:p>
          <a:p>
            <a:r>
              <a:rPr lang="en-IN" dirty="0" smtClean="0"/>
              <a:t>*.map.js files should not be checked in and it is recommended to add an exclusion for it in .</a:t>
            </a:r>
            <a:r>
              <a:rPr lang="en-IN" dirty="0" err="1" smtClean="0"/>
              <a:t>gitignore</a:t>
            </a:r>
            <a:r>
              <a:rPr lang="en-IN" dirty="0" smtClean="0"/>
              <a:t> file (*.</a:t>
            </a:r>
            <a:r>
              <a:rPr lang="en-IN" dirty="0" err="1" smtClean="0"/>
              <a:t>js.map</a:t>
            </a:r>
            <a:r>
              <a:rPr lang="en-IN" dirty="0" smtClean="0"/>
              <a:t>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9" y="3239910"/>
            <a:ext cx="4480948" cy="328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89" y="3059289"/>
            <a:ext cx="4771007" cy="3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  <a:r>
              <a:rPr lang="en-GB" dirty="0" err="1" smtClean="0"/>
              <a:t>outDir</a:t>
            </a:r>
            <a:r>
              <a:rPr lang="en-GB" dirty="0" smtClean="0"/>
              <a:t> and </a:t>
            </a:r>
            <a:r>
              <a:rPr lang="en-GB" dirty="0" err="1" smtClean="0"/>
              <a:t>rootDir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outDir</a:t>
            </a:r>
            <a:r>
              <a:rPr lang="en-IN" dirty="0" smtClean="0"/>
              <a:t> : this option is used to specify the folder where our output files should go</a:t>
            </a:r>
          </a:p>
          <a:p>
            <a:r>
              <a:rPr lang="en-IN" dirty="0" smtClean="0"/>
              <a:t>If we set it to maybe  </a:t>
            </a:r>
            <a:r>
              <a:rPr lang="en-IN" dirty="0" err="1" smtClean="0"/>
              <a:t>dist</a:t>
            </a:r>
            <a:r>
              <a:rPr lang="en-IN" dirty="0" smtClean="0"/>
              <a:t> folder all files will go to </a:t>
            </a:r>
            <a:r>
              <a:rPr lang="en-IN" dirty="0" err="1" smtClean="0"/>
              <a:t>dist</a:t>
            </a:r>
            <a:r>
              <a:rPr lang="en-IN" dirty="0" smtClean="0"/>
              <a:t> folder and whatever folder structure we follow for our source files will be replicated here in the </a:t>
            </a:r>
            <a:r>
              <a:rPr lang="en-IN" dirty="0" err="1" smtClean="0"/>
              <a:t>dist</a:t>
            </a:r>
            <a:r>
              <a:rPr lang="en-IN" dirty="0" smtClean="0"/>
              <a:t> folder .</a:t>
            </a:r>
          </a:p>
          <a:p>
            <a:r>
              <a:rPr lang="en-IN" dirty="0" err="1" smtClean="0"/>
              <a:t>rootDir</a:t>
            </a:r>
            <a:r>
              <a:rPr lang="en-IN" dirty="0" smtClean="0"/>
              <a:t> :we can use this to specify where our input files </a:t>
            </a:r>
            <a:r>
              <a:rPr lang="en-IN" dirty="0" err="1" smtClean="0"/>
              <a:t>lie.Ts</a:t>
            </a:r>
            <a:r>
              <a:rPr lang="en-IN" dirty="0" smtClean="0"/>
              <a:t> will now complaint if we have a </a:t>
            </a:r>
            <a:r>
              <a:rPr lang="en-IN" dirty="0" err="1" smtClean="0"/>
              <a:t>ts</a:t>
            </a:r>
            <a:r>
              <a:rPr lang="en-IN" dirty="0" smtClean="0"/>
              <a:t> file outside this folder.</a:t>
            </a:r>
          </a:p>
          <a:p>
            <a:r>
              <a:rPr lang="en-IN" dirty="0" smtClean="0"/>
              <a:t>Usually if we specify a </a:t>
            </a:r>
            <a:r>
              <a:rPr lang="en-IN" dirty="0" err="1" smtClean="0"/>
              <a:t>rootDir</a:t>
            </a:r>
            <a:r>
              <a:rPr lang="en-IN" dirty="0" smtClean="0"/>
              <a:t> we should not have input files outside it but if we have we need to either  exclude  them specifically using the exclude option discussed a few slides back.</a:t>
            </a:r>
          </a:p>
          <a:p>
            <a:r>
              <a:rPr lang="en-IN" dirty="0" smtClean="0"/>
              <a:t>We will also need to adjust our imports to follow our directory structure now for example import of app.js in index.html should now be changed to </a:t>
            </a:r>
            <a:r>
              <a:rPr lang="en-GB" dirty="0" err="1" smtClean="0"/>
              <a:t>dist</a:t>
            </a:r>
            <a:r>
              <a:rPr lang="en-GB" dirty="0" smtClean="0"/>
              <a:t>/app.js</a:t>
            </a:r>
            <a:endParaRPr lang="en-IN" dirty="0" smtClean="0"/>
          </a:p>
          <a:p>
            <a:r>
              <a:rPr lang="en-IN" dirty="0" smtClean="0"/>
              <a:t>Whenever we need to refer to the directory structure it is a good option to use the </a:t>
            </a:r>
            <a:r>
              <a:rPr lang="en-IN" dirty="0" err="1" smtClean="0"/>
              <a:t>intellisense</a:t>
            </a:r>
            <a:r>
              <a:rPr lang="en-IN" dirty="0" smtClean="0"/>
              <a:t> feature of </a:t>
            </a:r>
            <a:r>
              <a:rPr lang="en-IN" dirty="0" err="1" smtClean="0"/>
              <a:t>vscode</a:t>
            </a:r>
            <a:r>
              <a:rPr lang="en-IN" dirty="0" smtClean="0"/>
              <a:t> to avoid any mistakes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–More </a:t>
            </a:r>
            <a:r>
              <a:rPr lang="en-GB" dirty="0" err="1" smtClean="0"/>
              <a:t>config</a:t>
            </a:r>
            <a:r>
              <a:rPr lang="en-GB" dirty="0" smtClean="0"/>
              <a:t>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removeComments</a:t>
            </a:r>
            <a:r>
              <a:rPr lang="en-GB" dirty="0" smtClean="0"/>
              <a:t> : if set to true all comments we add to </a:t>
            </a:r>
            <a:r>
              <a:rPr lang="en-GB" dirty="0" err="1" smtClean="0"/>
              <a:t>ts</a:t>
            </a:r>
            <a:r>
              <a:rPr lang="en-GB" dirty="0" smtClean="0"/>
              <a:t> files will be removed from the compiled </a:t>
            </a:r>
            <a:r>
              <a:rPr lang="en-GB" dirty="0" err="1" smtClean="0"/>
              <a:t>js</a:t>
            </a:r>
            <a:r>
              <a:rPr lang="en-GB" dirty="0" smtClean="0"/>
              <a:t> files.</a:t>
            </a:r>
          </a:p>
          <a:p>
            <a:r>
              <a:rPr lang="en-IN" dirty="0" err="1" smtClean="0"/>
              <a:t>noEmit</a:t>
            </a:r>
            <a:r>
              <a:rPr lang="en-IN" dirty="0" smtClean="0"/>
              <a:t> : If set to true </a:t>
            </a:r>
            <a:r>
              <a:rPr lang="en-IN" dirty="0" err="1" smtClean="0"/>
              <a:t>tsc</a:t>
            </a:r>
            <a:r>
              <a:rPr lang="en-IN" dirty="0" smtClean="0"/>
              <a:t> will just check the </a:t>
            </a:r>
            <a:r>
              <a:rPr lang="en-IN" dirty="0" err="1" smtClean="0"/>
              <a:t>ts</a:t>
            </a:r>
            <a:r>
              <a:rPr lang="en-IN" dirty="0" smtClean="0"/>
              <a:t> files for errors but will not generate any </a:t>
            </a:r>
            <a:r>
              <a:rPr lang="en-IN" dirty="0" err="1" smtClean="0"/>
              <a:t>js</a:t>
            </a:r>
            <a:r>
              <a:rPr lang="en-IN" dirty="0" smtClean="0"/>
              <a:t> files after compilation</a:t>
            </a:r>
            <a:endParaRPr lang="en-GB" dirty="0"/>
          </a:p>
          <a:p>
            <a:r>
              <a:rPr lang="en-IN" dirty="0" err="1" smtClean="0"/>
              <a:t>noEmitOnError</a:t>
            </a:r>
            <a:r>
              <a:rPr lang="en-IN" dirty="0" smtClean="0"/>
              <a:t>: by default this is false, If set to true if we have an error in any </a:t>
            </a:r>
            <a:r>
              <a:rPr lang="en-IN" dirty="0" err="1" smtClean="0"/>
              <a:t>ts</a:t>
            </a:r>
            <a:r>
              <a:rPr lang="en-IN" dirty="0" smtClean="0"/>
              <a:t> file no output </a:t>
            </a:r>
            <a:r>
              <a:rPr lang="en-IN" dirty="0" err="1" smtClean="0"/>
              <a:t>js</a:t>
            </a:r>
            <a:r>
              <a:rPr lang="en-IN" dirty="0" smtClean="0"/>
              <a:t> file will be generated.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21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  <a:r>
              <a:rPr lang="en-GB" dirty="0"/>
              <a:t>Strict Type-Checking Options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smtClean="0"/>
              <a:t>Strict : if set to true all other strict type checking options are set to true automatically if no other option is </a:t>
            </a:r>
            <a:r>
              <a:rPr lang="en-IN" dirty="0" err="1" smtClean="0"/>
              <a:t>set.If</a:t>
            </a:r>
            <a:r>
              <a:rPr lang="en-IN" dirty="0" smtClean="0"/>
              <a:t> this is set to true and any other option is set to false all options except that will be set to true.</a:t>
            </a:r>
          </a:p>
          <a:p>
            <a:r>
              <a:rPr lang="en-IN" dirty="0" err="1" smtClean="0"/>
              <a:t>noImplicitAny</a:t>
            </a:r>
            <a:r>
              <a:rPr lang="en-IN" dirty="0" smtClean="0"/>
              <a:t> : if the type of parameters or return type is </a:t>
            </a:r>
            <a:r>
              <a:rPr lang="en-IN" b="1" dirty="0" smtClean="0"/>
              <a:t>any</a:t>
            </a:r>
            <a:r>
              <a:rPr lang="en-IN" dirty="0" smtClean="0"/>
              <a:t> it should be specified explicitly. Implicit type inference for any is disallowed if this option is set to </a:t>
            </a:r>
            <a:r>
              <a:rPr lang="en-IN" dirty="0" err="1" smtClean="0"/>
              <a:t>true.It</a:t>
            </a:r>
            <a:r>
              <a:rPr lang="en-IN" dirty="0" smtClean="0"/>
              <a:t> is although allowed for variables.</a:t>
            </a:r>
          </a:p>
          <a:p>
            <a:r>
              <a:rPr lang="en-GB" dirty="0" err="1" smtClean="0"/>
              <a:t>strictNullChecks</a:t>
            </a:r>
            <a:r>
              <a:rPr lang="en-GB" dirty="0" smtClean="0"/>
              <a:t> : when set to true raises an error </a:t>
            </a:r>
            <a:r>
              <a:rPr lang="en-GB" dirty="0" err="1" smtClean="0"/>
              <a:t>whwrever</a:t>
            </a:r>
            <a:r>
              <a:rPr lang="en-GB" dirty="0" smtClean="0"/>
              <a:t> null reference can occur and forces us to handle it by adding a check or by explicitly declaring that the used value will not be null using !</a:t>
            </a:r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94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  <a:r>
              <a:rPr lang="en-GB" dirty="0"/>
              <a:t>Strict Type-Checking </a:t>
            </a:r>
            <a:r>
              <a:rPr lang="en-GB" dirty="0" smtClean="0"/>
              <a:t>Options </a:t>
            </a:r>
            <a:r>
              <a:rPr lang="en-GB" dirty="0" err="1" smtClean="0"/>
              <a:t>Cont</a:t>
            </a:r>
            <a:r>
              <a:rPr lang="en-GB" dirty="0" smtClean="0"/>
              <a:t>…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strictBindCallApply</a:t>
            </a:r>
            <a:r>
              <a:rPr lang="en-GB" dirty="0"/>
              <a:t> </a:t>
            </a:r>
            <a:r>
              <a:rPr lang="en-GB" dirty="0" smtClean="0"/>
              <a:t>: if set to true it checks bind(), call(),apply() calls for errors .To understand this we first need to understand bind() , call() and apply() defined by </a:t>
            </a:r>
            <a:r>
              <a:rPr lang="en-GB" dirty="0" err="1" smtClean="0"/>
              <a:t>Function.prototype</a:t>
            </a:r>
            <a:r>
              <a:rPr lang="en-GB" dirty="0" smtClean="0"/>
              <a:t> starting with es5 .Call and apply came in es3 whereas bind came in es5</a:t>
            </a:r>
          </a:p>
          <a:p>
            <a:endParaRPr lang="en-GB" dirty="0" smtClean="0"/>
          </a:p>
          <a:p>
            <a:r>
              <a:rPr lang="en-IN" b="1" dirty="0"/>
              <a:t>Basic rules worth remembering:</a:t>
            </a:r>
            <a:endParaRPr lang="en-IN" dirty="0"/>
          </a:p>
          <a:p>
            <a:pPr lvl="1" fontAlgn="t"/>
            <a:r>
              <a:rPr lang="en-IN" dirty="0"/>
              <a:t>“this” always refers to an object.</a:t>
            </a:r>
          </a:p>
          <a:p>
            <a:pPr lvl="1" fontAlgn="t"/>
            <a:r>
              <a:rPr lang="en-IN" dirty="0"/>
              <a:t>“this” refers to an object which calls the function it contains.</a:t>
            </a:r>
          </a:p>
          <a:p>
            <a:pPr lvl="1" fontAlgn="t"/>
            <a:r>
              <a:rPr lang="en-IN" dirty="0"/>
              <a:t>In the global context “this” refers to either window object or is undefined if the ‘strict mode’ is used</a:t>
            </a:r>
            <a:r>
              <a:rPr lang="en-IN" dirty="0" smtClean="0"/>
              <a:t>.</a:t>
            </a:r>
          </a:p>
          <a:p>
            <a:pPr fontAlgn="t"/>
            <a:r>
              <a:rPr lang="en-IN" dirty="0" smtClean="0"/>
              <a:t>Lets dive into code to understand bind call and apply</a:t>
            </a:r>
          </a:p>
          <a:p>
            <a:r>
              <a:rPr lang="en-GB" dirty="0" err="1" smtClean="0"/>
              <a:t>strictPropertyInitialization</a:t>
            </a:r>
            <a:r>
              <a:rPr lang="en-GB" dirty="0" smtClean="0"/>
              <a:t> : will be covered once we learn about classes</a:t>
            </a:r>
          </a:p>
          <a:p>
            <a:r>
              <a:rPr lang="en-IN" dirty="0" err="1" smtClean="0"/>
              <a:t>noImplicitThis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warn us if we try to refer to this keyword where it is not sure what this refers to.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alwaysStrict</a:t>
            </a:r>
            <a:r>
              <a:rPr lang="en-IN" dirty="0" smtClean="0"/>
              <a:t> : if set to true will ensure that the generated </a:t>
            </a:r>
            <a:r>
              <a:rPr lang="en-IN" dirty="0" err="1" smtClean="0"/>
              <a:t>js</a:t>
            </a:r>
            <a:r>
              <a:rPr lang="en-IN" dirty="0" smtClean="0"/>
              <a:t> files are using strict mode</a:t>
            </a:r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55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  <a:r>
              <a:rPr lang="en-GB" dirty="0" smtClean="0"/>
              <a:t>Code Quality</a:t>
            </a:r>
            <a:r>
              <a:rPr lang="en-GB" dirty="0"/>
              <a:t> </a:t>
            </a:r>
            <a:r>
              <a:rPr lang="en-GB" dirty="0" smtClean="0"/>
              <a:t>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noUnusedLocals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give an error if we have unused local variables in any method</a:t>
            </a:r>
          </a:p>
          <a:p>
            <a:r>
              <a:rPr lang="en-IN" dirty="0" err="1" smtClean="0"/>
              <a:t>noUnusedParameters:if</a:t>
            </a:r>
            <a:r>
              <a:rPr lang="en-IN" dirty="0" smtClean="0"/>
              <a:t> true </a:t>
            </a:r>
            <a:r>
              <a:rPr lang="en-IN" dirty="0" err="1" smtClean="0"/>
              <a:t>ts</a:t>
            </a:r>
            <a:r>
              <a:rPr lang="en-IN" dirty="0" smtClean="0"/>
              <a:t> will raise an error if we have an unused parameter in a method</a:t>
            </a:r>
          </a:p>
          <a:p>
            <a:r>
              <a:rPr lang="en-IN" dirty="0" err="1" smtClean="0"/>
              <a:t>noImplicitReturns</a:t>
            </a:r>
            <a:r>
              <a:rPr lang="en-IN" dirty="0" smtClean="0"/>
              <a:t>: if true generates an error when not all branches of a method return </a:t>
            </a:r>
            <a:r>
              <a:rPr lang="en-IN" dirty="0" err="1" smtClean="0"/>
              <a:t>something.We</a:t>
            </a:r>
            <a:r>
              <a:rPr lang="en-IN" dirty="0" smtClean="0"/>
              <a:t> can although add a blank return statement to solve this</a:t>
            </a:r>
          </a:p>
          <a:p>
            <a:r>
              <a:rPr lang="en-GB" dirty="0" err="1" smtClean="0"/>
              <a:t>noFallthroughCasesInSwitch</a:t>
            </a:r>
            <a:r>
              <a:rPr lang="en-GB" dirty="0" smtClean="0"/>
              <a:t>: if true doesn’t allow to skip break statement in switch case </a:t>
            </a:r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1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654756"/>
          </a:xfrm>
        </p:spPr>
        <p:txBody>
          <a:bodyPr/>
          <a:lstStyle/>
          <a:p>
            <a:r>
              <a:rPr lang="en-IN" dirty="0" smtClean="0"/>
              <a:t>Debugging with Chrome debugger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623"/>
            <a:ext cx="8596668" cy="4844740"/>
          </a:xfrm>
        </p:spPr>
        <p:txBody>
          <a:bodyPr/>
          <a:lstStyle/>
          <a:p>
            <a:r>
              <a:rPr lang="en-IN" dirty="0" smtClean="0"/>
              <a:t>Install the plugin </a:t>
            </a:r>
            <a:r>
              <a:rPr lang="en-IN" dirty="0" smtClean="0">
                <a:hlinkClick r:id="rId2"/>
              </a:rPr>
              <a:t>Debugger for Chrome</a:t>
            </a:r>
            <a:endParaRPr lang="en-IN" dirty="0" smtClean="0"/>
          </a:p>
          <a:p>
            <a:r>
              <a:rPr lang="en-IN" dirty="0" smtClean="0"/>
              <a:t>Add a breakpoint to the code by clicking on left side of the line number in vs code</a:t>
            </a:r>
          </a:p>
          <a:p>
            <a:r>
              <a:rPr lang="en-IN" dirty="0" smtClean="0"/>
              <a:t>Go to run menu and click start debugging and select chrome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launch.json</a:t>
            </a:r>
            <a:r>
              <a:rPr lang="en-IN" dirty="0" smtClean="0"/>
              <a:t> file will open  change the </a:t>
            </a:r>
            <a:r>
              <a:rPr lang="en-IN" dirty="0" err="1" smtClean="0"/>
              <a:t>url</a:t>
            </a:r>
            <a:r>
              <a:rPr lang="en-IN" dirty="0" smtClean="0"/>
              <a:t> to </a:t>
            </a:r>
            <a:r>
              <a:rPr lang="en-IN" dirty="0" smtClean="0">
                <a:hlinkClick r:id="rId3"/>
              </a:rPr>
              <a:t>http://localhost:3000</a:t>
            </a:r>
            <a:endParaRPr lang="en-IN" dirty="0" smtClean="0"/>
          </a:p>
          <a:p>
            <a:r>
              <a:rPr lang="en-IN" dirty="0" smtClean="0"/>
              <a:t>Also change the </a:t>
            </a:r>
            <a:r>
              <a:rPr lang="en-IN" dirty="0" err="1" smtClean="0"/>
              <a:t>webroot</a:t>
            </a:r>
            <a:r>
              <a:rPr lang="en-IN" dirty="0" smtClean="0"/>
              <a:t> to the </a:t>
            </a:r>
            <a:r>
              <a:rPr lang="en-IN" dirty="0" err="1" smtClean="0"/>
              <a:t>outDir</a:t>
            </a:r>
            <a:r>
              <a:rPr lang="en-IN" dirty="0" smtClean="0"/>
              <a:t> path.</a:t>
            </a:r>
          </a:p>
          <a:p>
            <a:r>
              <a:rPr lang="en-IN" dirty="0" smtClean="0"/>
              <a:t>Then click run-&gt;</a:t>
            </a:r>
            <a:r>
              <a:rPr lang="en-IN" dirty="0"/>
              <a:t> start debugging</a:t>
            </a:r>
            <a:r>
              <a:rPr lang="en-IN" dirty="0" smtClean="0"/>
              <a:t> again our program will launch in chrome and stop at the breakpoint in vs code we can add variables/expressions to </a:t>
            </a:r>
            <a:r>
              <a:rPr lang="en-IN" dirty="0" err="1" smtClean="0"/>
              <a:t>watchlist</a:t>
            </a:r>
            <a:r>
              <a:rPr lang="en-IN" dirty="0" smtClean="0"/>
              <a:t> check state of local/global variables check call stack </a:t>
            </a:r>
            <a:r>
              <a:rPr lang="en-IN" dirty="0" err="1" smtClean="0"/>
              <a:t>etc</a:t>
            </a:r>
            <a:r>
              <a:rPr lang="en-IN" dirty="0" smtClean="0"/>
              <a:t> from within vs code.</a:t>
            </a:r>
          </a:p>
          <a:p>
            <a:r>
              <a:rPr lang="en-IN" dirty="0" smtClean="0"/>
              <a:t>Demo time!!!!!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267"/>
          </a:xfrm>
        </p:spPr>
        <p:txBody>
          <a:bodyPr/>
          <a:lstStyle/>
          <a:p>
            <a:r>
              <a:rPr lang="en-IN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867"/>
            <a:ext cx="8596668" cy="4483495"/>
          </a:xfrm>
        </p:spPr>
        <p:txBody>
          <a:bodyPr/>
          <a:lstStyle/>
          <a:p>
            <a:r>
              <a:rPr lang="en-IN" dirty="0"/>
              <a:t>These links might also be interesting:</a:t>
            </a:r>
          </a:p>
          <a:p>
            <a:r>
              <a:rPr lang="en-IN" dirty="0" err="1"/>
              <a:t>tsconfig</a:t>
            </a:r>
            <a:r>
              <a:rPr lang="en-IN" dirty="0"/>
              <a:t> Docs: </a:t>
            </a:r>
            <a:r>
              <a:rPr lang="en-IN" dirty="0">
                <a:hlinkClick r:id="rId2"/>
              </a:rPr>
              <a:t>https://www.typescriptlang.org/docs/handbook/tsconfig-json.html</a:t>
            </a:r>
            <a:endParaRPr lang="en-IN" dirty="0"/>
          </a:p>
          <a:p>
            <a:r>
              <a:rPr lang="en-IN" dirty="0"/>
              <a:t>Compiler </a:t>
            </a:r>
            <a:r>
              <a:rPr lang="en-IN" dirty="0" err="1"/>
              <a:t>Config</a:t>
            </a:r>
            <a:r>
              <a:rPr lang="en-IN" dirty="0"/>
              <a:t> Docs: </a:t>
            </a:r>
            <a:r>
              <a:rPr lang="en-IN" dirty="0">
                <a:hlinkClick r:id="rId3"/>
              </a:rPr>
              <a:t>https://www.typescriptlang.org/docs/handbook/compiler-options.html</a:t>
            </a:r>
            <a:endParaRPr lang="en-IN" dirty="0"/>
          </a:p>
          <a:p>
            <a:r>
              <a:rPr lang="en-IN" dirty="0"/>
              <a:t>VS Code TS Debugging: </a:t>
            </a:r>
            <a:r>
              <a:rPr lang="en-IN" dirty="0">
                <a:hlinkClick r:id="rId4"/>
              </a:rPr>
              <a:t>https://code.visualstudio.com/docs/typescript/typescript-debugging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6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1"/>
              </a:rPr>
              <a:t>Ts-Basic-Types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</a:t>
            </a:r>
            <a:r>
              <a:rPr lang="en-GB" b="1" dirty="0" smtClean="0"/>
              <a:t>code</a:t>
            </a:r>
          </a:p>
          <a:p>
            <a:r>
              <a:rPr lang="en-IN" b="1" dirty="0">
                <a:hlinkClick r:id="rId8"/>
              </a:rPr>
              <a:t>Debugger For Ch</a:t>
            </a:r>
            <a:r>
              <a:rPr lang="en-IN" b="1" dirty="0">
                <a:hlinkClick r:id="rId8"/>
              </a:rPr>
              <a:t>rom</a:t>
            </a:r>
            <a:r>
              <a:rPr lang="en-IN" b="1" dirty="0">
                <a:hlinkClick r:id="rId8"/>
              </a:rPr>
              <a:t>e</a:t>
            </a:r>
            <a:r>
              <a:rPr lang="en-IN" b="1" dirty="0"/>
              <a:t> –Adds debugging capabilities</a:t>
            </a:r>
            <a:endParaRPr lang="en-GB" b="1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6960</TotalTime>
  <Words>6483</Words>
  <Application>Microsoft Office PowerPoint</Application>
  <PresentationFormat>Widescreen</PresentationFormat>
  <Paragraphs>609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Section -3 -: The TypeScript Compiler </vt:lpstr>
      <vt:lpstr>Type Script Compiler</vt:lpstr>
      <vt:lpstr>Tsc Conf -Watch Mode</vt:lpstr>
      <vt:lpstr>Tsc Conf –Compiling Multiple files/Entire Project</vt:lpstr>
      <vt:lpstr>Tsc Conf –Including/excluding files</vt:lpstr>
      <vt:lpstr>Tsc Conf –Setting a compilation target</vt:lpstr>
      <vt:lpstr>Tsc Conf –Ts core libs</vt:lpstr>
      <vt:lpstr>Tsc Conf –Ts core libs cont …</vt:lpstr>
      <vt:lpstr>Tsc Conf –More configuration options</vt:lpstr>
      <vt:lpstr>Tsc Conf –Source maps</vt:lpstr>
      <vt:lpstr>Tsc Conf –outDir and rootDir</vt:lpstr>
      <vt:lpstr>Tsc Conf –More config options</vt:lpstr>
      <vt:lpstr>Tsc Conf –Strict Type-Checking Options </vt:lpstr>
      <vt:lpstr>Tsc Conf –Strict Type-Checking Options Cont… </vt:lpstr>
      <vt:lpstr>Tsc Conf –Code Quality Options </vt:lpstr>
      <vt:lpstr>Debugging with Chrome debugger tool</vt:lpstr>
      <vt:lpstr>Useful links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302</cp:revision>
  <dcterms:created xsi:type="dcterms:W3CDTF">2019-03-17T17:13:50Z</dcterms:created>
  <dcterms:modified xsi:type="dcterms:W3CDTF">2020-06-06T01:47:03Z</dcterms:modified>
</cp:coreProperties>
</file>