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8"/>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268" r:id="rId1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117" d="100"/>
          <a:sy n="117" d="100"/>
        </p:scale>
        <p:origin x="18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26/10/2020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26/10/2020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26/10/2020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26/10/2020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26/10/2020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26/10/2020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26/10/2020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26/10/2020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p>
          <a:p>
            <a:pPr lvl="1"/>
            <a:r>
              <a:rPr lang="en-IN" dirty="0" smtClean="0"/>
              <a:t>To do this we will 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p>
          <a:p>
            <a:pPr lvl="1"/>
            <a:r>
              <a:rPr lang="en-IN" dirty="0" smtClean="0"/>
              <a:t>To do this we will 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a:t>
            </a:r>
            <a:r>
              <a:rPr lang="en-IN" sz="2800" dirty="0" smtClean="0"/>
              <a:t>11 </a:t>
            </a:r>
            <a:r>
              <a:rPr lang="en-IN" sz="2800" dirty="0"/>
              <a:t>- </a:t>
            </a:r>
            <a:r>
              <a:rPr lang="en-IN" sz="2800" dirty="0" smtClean="0"/>
              <a:t>Rendering </a:t>
            </a:r>
            <a:r>
              <a:rPr lang="en-IN" sz="2800" dirty="0"/>
              <a:t>Project Items with a Class</a:t>
            </a:r>
            <a:endParaRPr lang="en-GB" sz="2800" dirty="0"/>
          </a:p>
        </p:txBody>
      </p:sp>
      <p:sp>
        <p:nvSpPr>
          <p:cNvPr id="3" name="Content Placeholder 2"/>
          <p:cNvSpPr>
            <a:spLocks noGrp="1"/>
          </p:cNvSpPr>
          <p:nvPr>
            <p:ph idx="1"/>
          </p:nvPr>
        </p:nvSpPr>
        <p:spPr>
          <a:xfrm>
            <a:off x="677334" y="932873"/>
            <a:ext cx="8596668" cy="5541818"/>
          </a:xfrm>
        </p:spPr>
        <p:txBody>
          <a:bodyPr>
            <a:normAutofit fontScale="92500" lnSpcReduction="20000"/>
          </a:bodyPr>
          <a:lstStyle/>
          <a:p>
            <a:r>
              <a:rPr lang="en-IN" dirty="0" smtClean="0"/>
              <a:t>We </a:t>
            </a:r>
            <a:r>
              <a:rPr lang="en-IN" dirty="0" smtClean="0"/>
              <a:t>are following a pattern in our project whenever we instantiate a </a:t>
            </a:r>
            <a:r>
              <a:rPr lang="en-IN" dirty="0" err="1" smtClean="0"/>
              <a:t>ProjectInput</a:t>
            </a:r>
            <a:r>
              <a:rPr lang="en-IN" dirty="0" smtClean="0"/>
              <a:t> class a project input form will be displayed whenever a </a:t>
            </a:r>
            <a:r>
              <a:rPr lang="en-IN" dirty="0" err="1" smtClean="0"/>
              <a:t>ProjectList</a:t>
            </a:r>
            <a:r>
              <a:rPr lang="en-IN" dirty="0" smtClean="0"/>
              <a:t> class is instantiated a list is displayed we should also follow the same structure </a:t>
            </a:r>
            <a:r>
              <a:rPr lang="en-IN" dirty="0" smtClean="0"/>
              <a:t>for</a:t>
            </a:r>
            <a:r>
              <a:rPr lang="en-IN" dirty="0" smtClean="0"/>
              <a:t> </a:t>
            </a:r>
            <a:r>
              <a:rPr lang="en-IN" dirty="0" err="1" smtClean="0"/>
              <a:t>projectItem</a:t>
            </a:r>
            <a:r>
              <a:rPr lang="en-IN" dirty="0" smtClean="0"/>
              <a:t> in the list </a:t>
            </a:r>
            <a:r>
              <a:rPr lang="en-IN" dirty="0" err="1" smtClean="0"/>
              <a:t>ie</a:t>
            </a:r>
            <a:r>
              <a:rPr lang="en-IN" dirty="0" smtClean="0"/>
              <a:t> we have a class and whenever it is instantiated a list item is added to the list.</a:t>
            </a:r>
            <a:endParaRPr lang="en-IN" dirty="0" smtClean="0"/>
          </a:p>
          <a:p>
            <a:r>
              <a:rPr lang="en-IN" dirty="0" smtClean="0"/>
              <a:t>Step 1-Lets add a new </a:t>
            </a:r>
            <a:r>
              <a:rPr lang="en-IN" dirty="0" smtClean="0"/>
              <a:t>class for </a:t>
            </a:r>
            <a:r>
              <a:rPr lang="en-IN" dirty="0" err="1" smtClean="0"/>
              <a:t>ProjectItem</a:t>
            </a:r>
            <a:endParaRPr lang="en-IN" dirty="0" smtClean="0"/>
          </a:p>
          <a:p>
            <a:pPr lvl="1"/>
            <a:r>
              <a:rPr lang="en-IN" dirty="0" smtClean="0"/>
              <a:t>Create a new class named </a:t>
            </a:r>
            <a:r>
              <a:rPr lang="en-IN" dirty="0" err="1" smtClean="0"/>
              <a:t>ProjectItem</a:t>
            </a:r>
            <a:endParaRPr lang="en-IN" dirty="0" smtClean="0"/>
          </a:p>
          <a:p>
            <a:pPr lvl="1"/>
            <a:r>
              <a:rPr lang="en-IN" dirty="0" smtClean="0"/>
              <a:t>Since </a:t>
            </a:r>
            <a:r>
              <a:rPr lang="en-IN" dirty="0" err="1" smtClean="0"/>
              <a:t>projectItem</a:t>
            </a:r>
            <a:r>
              <a:rPr lang="en-IN" dirty="0" smtClean="0"/>
              <a:t> will also render to the </a:t>
            </a:r>
            <a:r>
              <a:rPr lang="en-IN" dirty="0" err="1" smtClean="0"/>
              <a:t>ui</a:t>
            </a:r>
            <a:r>
              <a:rPr lang="en-IN" dirty="0" smtClean="0"/>
              <a:t> it will also inherit from the Component class and the generic types will be as follows the first type is for the host element </a:t>
            </a:r>
            <a:r>
              <a:rPr lang="en-IN" dirty="0" err="1" smtClean="0"/>
              <a:t>ie</a:t>
            </a:r>
            <a:r>
              <a:rPr lang="en-IN" dirty="0" smtClean="0"/>
              <a:t> where we want </a:t>
            </a:r>
            <a:r>
              <a:rPr lang="en-IN" dirty="0" err="1" smtClean="0"/>
              <a:t>ot</a:t>
            </a:r>
            <a:r>
              <a:rPr lang="en-IN" dirty="0" smtClean="0"/>
              <a:t> render something so in this case it will be </a:t>
            </a:r>
            <a:r>
              <a:rPr lang="en-IN" dirty="0" err="1" smtClean="0"/>
              <a:t>HTMLUListElement,the</a:t>
            </a:r>
            <a:r>
              <a:rPr lang="en-IN" dirty="0" smtClean="0"/>
              <a:t> second argument is the type of element being rendered which in this case will be </a:t>
            </a:r>
            <a:r>
              <a:rPr lang="en-IN" dirty="0" err="1" smtClean="0"/>
              <a:t>HTMLLiElement</a:t>
            </a:r>
            <a:endParaRPr lang="en-IN" dirty="0" smtClean="0"/>
          </a:p>
          <a:p>
            <a:pPr lvl="1"/>
            <a:r>
              <a:rPr lang="en-IN" dirty="0" smtClean="0"/>
              <a:t>We need to call the super constructor the parameters will be as </a:t>
            </a:r>
            <a:r>
              <a:rPr lang="en-IN" dirty="0" err="1" smtClean="0"/>
              <a:t>follows,the</a:t>
            </a:r>
            <a:r>
              <a:rPr lang="en-IN" dirty="0" smtClean="0"/>
              <a:t> first parameter will be the id of template which in our case is ‘single-</a:t>
            </a:r>
            <a:r>
              <a:rPr lang="en-IN" dirty="0" err="1" smtClean="0"/>
              <a:t>project‘,the</a:t>
            </a:r>
            <a:r>
              <a:rPr lang="en-IN" dirty="0" smtClean="0"/>
              <a:t> second parameter is the id of the element where data should be rendered since we have two lists this will be passed as </a:t>
            </a:r>
            <a:r>
              <a:rPr lang="en-IN" dirty="0" err="1" smtClean="0"/>
              <a:t>aparameter</a:t>
            </a:r>
            <a:r>
              <a:rPr lang="en-IN" dirty="0" smtClean="0"/>
              <a:t> to constructor of </a:t>
            </a:r>
            <a:r>
              <a:rPr lang="en-IN" dirty="0" err="1" smtClean="0"/>
              <a:t>ProjectItem</a:t>
            </a:r>
            <a:r>
              <a:rPr lang="en-IN" dirty="0" smtClean="0"/>
              <a:t> </a:t>
            </a:r>
            <a:r>
              <a:rPr lang="en-IN" dirty="0" err="1" smtClean="0"/>
              <a:t>class,the</a:t>
            </a:r>
            <a:r>
              <a:rPr lang="en-IN" dirty="0" smtClean="0"/>
              <a:t> third argument is where it should be appended in our case it is </a:t>
            </a:r>
            <a:r>
              <a:rPr lang="en-IN" dirty="0" err="1" smtClean="0"/>
              <a:t>beforeend,the</a:t>
            </a:r>
            <a:r>
              <a:rPr lang="en-IN" dirty="0" smtClean="0"/>
              <a:t> fourth parameter is the id of the newly created element which will also be passed to the constructor.</a:t>
            </a:r>
          </a:p>
          <a:p>
            <a:pPr lvl="1"/>
            <a:r>
              <a:rPr lang="en-IN" dirty="0" smtClean="0"/>
              <a:t>It is also sensible to store as a field the Project that we will create so create a field for it and take it as a constructor parameter.</a:t>
            </a:r>
          </a:p>
          <a:p>
            <a:pPr lvl="1"/>
            <a:r>
              <a:rPr lang="en-IN" dirty="0" smtClean="0"/>
              <a:t>We also need to add a configure() and </a:t>
            </a:r>
            <a:r>
              <a:rPr lang="en-IN" dirty="0" err="1" smtClean="0"/>
              <a:t>renderContent</a:t>
            </a:r>
            <a:r>
              <a:rPr lang="en-IN" dirty="0" smtClean="0"/>
              <a:t> method to satisfy the requirement of base class also call these methods from the constructor</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655716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a:t>
            </a:r>
            <a:r>
              <a:rPr lang="en-IN" sz="2800" dirty="0" smtClean="0"/>
              <a:t>11 </a:t>
            </a:r>
            <a:r>
              <a:rPr lang="en-IN" sz="2800" dirty="0"/>
              <a:t>- </a:t>
            </a:r>
            <a:r>
              <a:rPr lang="en-IN" sz="2800" dirty="0" smtClean="0"/>
              <a:t>Rendering </a:t>
            </a:r>
            <a:r>
              <a:rPr lang="en-IN" sz="2800" dirty="0"/>
              <a:t>Project Items with a </a:t>
            </a:r>
            <a:r>
              <a:rPr lang="en-IN" sz="2800" dirty="0" smtClean="0"/>
              <a:t>Class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a:t>
            </a:r>
            <a:r>
              <a:rPr lang="en-IN" dirty="0" smtClean="0"/>
              <a:t>2</a:t>
            </a:r>
            <a:r>
              <a:rPr lang="en-IN" dirty="0" smtClean="0"/>
              <a:t>-Lets modify the template and </a:t>
            </a:r>
            <a:r>
              <a:rPr lang="en-IN" dirty="0" err="1" smtClean="0"/>
              <a:t>renderContent</a:t>
            </a:r>
            <a:r>
              <a:rPr lang="en-IN" dirty="0" smtClean="0"/>
              <a:t> method</a:t>
            </a:r>
            <a:endParaRPr lang="en-IN" dirty="0" smtClean="0"/>
          </a:p>
          <a:p>
            <a:pPr lvl="1"/>
            <a:r>
              <a:rPr lang="en-IN" dirty="0" smtClean="0"/>
              <a:t>Our template is a bit simple lets add a h2,h3 and p tag to the li tag in the template for the title </a:t>
            </a:r>
            <a:r>
              <a:rPr lang="en-IN" dirty="0" err="1" smtClean="0"/>
              <a:t>noOfPeople</a:t>
            </a:r>
            <a:r>
              <a:rPr lang="en-IN" dirty="0" smtClean="0"/>
              <a:t> and description respectively</a:t>
            </a:r>
            <a:endParaRPr lang="en-IN" dirty="0" smtClean="0"/>
          </a:p>
          <a:p>
            <a:pPr lvl="1"/>
            <a:r>
              <a:rPr lang="en-IN" dirty="0" smtClean="0"/>
              <a:t>In our </a:t>
            </a:r>
            <a:r>
              <a:rPr lang="en-IN" dirty="0" err="1" smtClean="0"/>
              <a:t>renderContent</a:t>
            </a:r>
            <a:r>
              <a:rPr lang="en-IN" dirty="0" smtClean="0"/>
              <a:t> method we need to access the tags created above and render the project </a:t>
            </a:r>
            <a:r>
              <a:rPr lang="en-IN" dirty="0" err="1" smtClean="0"/>
              <a:t>details,using</a:t>
            </a:r>
            <a:r>
              <a:rPr lang="en-IN" dirty="0" smtClean="0"/>
              <a:t> the </a:t>
            </a:r>
            <a:r>
              <a:rPr lang="en-IN" dirty="0" err="1" smtClean="0"/>
              <a:t>querySelector</a:t>
            </a:r>
            <a:r>
              <a:rPr lang="en-IN" dirty="0" smtClean="0"/>
              <a:t> on </a:t>
            </a:r>
            <a:r>
              <a:rPr lang="en-IN" dirty="0" err="1" smtClean="0"/>
              <a:t>this.element</a:t>
            </a:r>
            <a:r>
              <a:rPr lang="en-IN" dirty="0" smtClean="0"/>
              <a:t> we can get access to these tags and set the </a:t>
            </a:r>
            <a:r>
              <a:rPr lang="en-IN" dirty="0" err="1" smtClean="0"/>
              <a:t>textContent</a:t>
            </a:r>
            <a:r>
              <a:rPr lang="en-IN" dirty="0" smtClean="0"/>
              <a:t> field to </a:t>
            </a:r>
            <a:r>
              <a:rPr lang="en-IN" dirty="0" err="1" smtClean="0"/>
              <a:t>title,noOfPeople</a:t>
            </a:r>
            <a:r>
              <a:rPr lang="en-IN" dirty="0" smtClean="0"/>
              <a:t> and description fetching it from </a:t>
            </a:r>
            <a:r>
              <a:rPr lang="en-IN" dirty="0" err="1" smtClean="0"/>
              <a:t>this.project</a:t>
            </a:r>
            <a:endParaRPr lang="en-IN" dirty="0" smtClean="0"/>
          </a:p>
          <a:p>
            <a:r>
              <a:rPr lang="en-IN" dirty="0" smtClean="0"/>
              <a:t>Step 3 –Lets use this class now to add list items</a:t>
            </a:r>
          </a:p>
          <a:p>
            <a:pPr lvl="1"/>
            <a:r>
              <a:rPr lang="en-IN" dirty="0" smtClean="0"/>
              <a:t>To use this we need to modify the </a:t>
            </a:r>
            <a:r>
              <a:rPr lang="en-IN" dirty="0" err="1" smtClean="0"/>
              <a:t>renderProjects</a:t>
            </a:r>
            <a:r>
              <a:rPr lang="en-IN" dirty="0" smtClean="0"/>
              <a:t> method of </a:t>
            </a:r>
            <a:r>
              <a:rPr lang="en-IN" dirty="0" err="1" smtClean="0"/>
              <a:t>ProjectList</a:t>
            </a:r>
            <a:r>
              <a:rPr lang="en-IN" dirty="0" smtClean="0"/>
              <a:t> </a:t>
            </a:r>
            <a:r>
              <a:rPr lang="en-IN" dirty="0" err="1" smtClean="0"/>
              <a:t>class.Inside</a:t>
            </a:r>
            <a:r>
              <a:rPr lang="en-IN" dirty="0" smtClean="0"/>
              <a:t> this method where we loop through the projects we need to instantiate the </a:t>
            </a:r>
            <a:r>
              <a:rPr lang="en-IN" dirty="0" err="1" smtClean="0"/>
              <a:t>ProjectItem</a:t>
            </a:r>
            <a:r>
              <a:rPr lang="en-IN" dirty="0" smtClean="0"/>
              <a:t> class instead of manually creating li</a:t>
            </a:r>
          </a:p>
          <a:p>
            <a:pPr lvl="1"/>
            <a:r>
              <a:rPr lang="en-IN" dirty="0" smtClean="0"/>
              <a:t>Now  if we notice we just get a number for </a:t>
            </a:r>
            <a:r>
              <a:rPr lang="en-IN" dirty="0" err="1" smtClean="0"/>
              <a:t>noOfPeople</a:t>
            </a:r>
            <a:r>
              <a:rPr lang="en-IN" dirty="0" smtClean="0"/>
              <a:t> lets create a getter to return proper info with text like 1person assigned or 2 persons assigned</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722409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a:t>
            </a:r>
            <a:r>
              <a:rPr lang="en-IN" sz="2800" dirty="0" smtClean="0"/>
              <a:t>12 </a:t>
            </a:r>
            <a:r>
              <a:rPr lang="en-IN" sz="2800" dirty="0"/>
              <a:t>- Utilizing Interfaces to Implement Drag &amp; Drop</a:t>
            </a:r>
            <a:endParaRPr lang="en-GB" sz="2800" dirty="0"/>
          </a:p>
        </p:txBody>
      </p:sp>
      <p:sp>
        <p:nvSpPr>
          <p:cNvPr id="3" name="Content Placeholder 2"/>
          <p:cNvSpPr>
            <a:spLocks noGrp="1"/>
          </p:cNvSpPr>
          <p:nvPr>
            <p:ph idx="1"/>
          </p:nvPr>
        </p:nvSpPr>
        <p:spPr>
          <a:xfrm>
            <a:off x="677334" y="932873"/>
            <a:ext cx="8596668" cy="5541818"/>
          </a:xfrm>
        </p:spPr>
        <p:txBody>
          <a:bodyPr>
            <a:normAutofit fontScale="77500" lnSpcReduction="20000"/>
          </a:bodyPr>
          <a:lstStyle/>
          <a:p>
            <a:r>
              <a:rPr lang="en-IN" dirty="0" smtClean="0"/>
              <a:t>To implement drag and drop functionality we will make use of </a:t>
            </a:r>
            <a:r>
              <a:rPr lang="en-IN" dirty="0" err="1" smtClean="0"/>
              <a:t>interfaces.We</a:t>
            </a:r>
            <a:r>
              <a:rPr lang="en-IN" dirty="0" smtClean="0"/>
              <a:t> will need to add two interfaces one for the drag functionality and another for drop </a:t>
            </a:r>
            <a:r>
              <a:rPr lang="en-IN" dirty="0" err="1" smtClean="0"/>
              <a:t>functionality.Whenever</a:t>
            </a:r>
            <a:r>
              <a:rPr lang="en-IN" dirty="0" smtClean="0"/>
              <a:t> a drag and drop happens we need to make visual change and also change the state in Project state to reflect the changes</a:t>
            </a:r>
          </a:p>
          <a:p>
            <a:r>
              <a:rPr lang="en-IN" dirty="0" smtClean="0"/>
              <a:t>Step </a:t>
            </a:r>
            <a:r>
              <a:rPr lang="en-IN" dirty="0"/>
              <a:t>1</a:t>
            </a:r>
            <a:r>
              <a:rPr lang="en-IN" dirty="0" smtClean="0"/>
              <a:t>-Lets Create the </a:t>
            </a:r>
            <a:r>
              <a:rPr lang="en-IN" dirty="0" err="1"/>
              <a:t>D</a:t>
            </a:r>
            <a:r>
              <a:rPr lang="en-IN" dirty="0" err="1" smtClean="0"/>
              <a:t>raggable</a:t>
            </a:r>
            <a:r>
              <a:rPr lang="en-IN" dirty="0" smtClean="0"/>
              <a:t> interface</a:t>
            </a:r>
            <a:endParaRPr lang="en-IN" dirty="0" smtClean="0"/>
          </a:p>
          <a:p>
            <a:pPr lvl="1"/>
            <a:r>
              <a:rPr lang="en-IN" dirty="0" smtClean="0"/>
              <a:t>Create an interface named </a:t>
            </a:r>
            <a:r>
              <a:rPr lang="en-IN" dirty="0" err="1" smtClean="0"/>
              <a:t>D</a:t>
            </a:r>
            <a:r>
              <a:rPr lang="en-IN" dirty="0" err="1" smtClean="0"/>
              <a:t>raggable</a:t>
            </a:r>
            <a:r>
              <a:rPr lang="en-IN" dirty="0" smtClean="0"/>
              <a:t> add two event handling methods </a:t>
            </a:r>
            <a:r>
              <a:rPr lang="en-IN" dirty="0" err="1" smtClean="0"/>
              <a:t>dragStartHandler</a:t>
            </a:r>
            <a:r>
              <a:rPr lang="en-IN" dirty="0" smtClean="0"/>
              <a:t>() and </a:t>
            </a:r>
            <a:r>
              <a:rPr lang="en-IN" dirty="0" err="1" smtClean="0"/>
              <a:t>dragEndHandler</a:t>
            </a:r>
            <a:r>
              <a:rPr lang="en-IN" dirty="0" smtClean="0"/>
              <a:t>()</a:t>
            </a:r>
          </a:p>
          <a:p>
            <a:pPr lvl="1"/>
            <a:r>
              <a:rPr lang="en-IN" dirty="0" smtClean="0"/>
              <a:t>The </a:t>
            </a:r>
            <a:r>
              <a:rPr lang="en-IN" dirty="0" err="1" smtClean="0"/>
              <a:t>dragStartHandler</a:t>
            </a:r>
            <a:r>
              <a:rPr lang="en-IN" dirty="0" smtClean="0"/>
              <a:t>() method will listen to the start of a drag event and any code that needs to be written on drag start will be written here this method gets a parameter of type </a:t>
            </a:r>
            <a:r>
              <a:rPr lang="en-IN" dirty="0" err="1" smtClean="0"/>
              <a:t>DragEvent</a:t>
            </a:r>
            <a:r>
              <a:rPr lang="en-IN" dirty="0" smtClean="0"/>
              <a:t> which is a built in type in </a:t>
            </a:r>
            <a:r>
              <a:rPr lang="en-IN" dirty="0" err="1" smtClean="0"/>
              <a:t>ts.This</a:t>
            </a:r>
            <a:r>
              <a:rPr lang="en-IN" dirty="0" smtClean="0"/>
              <a:t> method returns void.</a:t>
            </a:r>
          </a:p>
          <a:p>
            <a:pPr lvl="1"/>
            <a:r>
              <a:rPr lang="en-IN" dirty="0"/>
              <a:t>The </a:t>
            </a:r>
            <a:r>
              <a:rPr lang="en-IN" dirty="0" err="1" smtClean="0"/>
              <a:t>dragEndHandler</a:t>
            </a:r>
            <a:r>
              <a:rPr lang="en-IN" dirty="0"/>
              <a:t>() method will listen to the </a:t>
            </a:r>
            <a:r>
              <a:rPr lang="en-IN" dirty="0" smtClean="0"/>
              <a:t>end </a:t>
            </a:r>
            <a:r>
              <a:rPr lang="en-IN" dirty="0"/>
              <a:t>of a drag event and any code that needs to be written on drag </a:t>
            </a:r>
            <a:r>
              <a:rPr lang="en-IN" dirty="0" smtClean="0"/>
              <a:t>end </a:t>
            </a:r>
            <a:r>
              <a:rPr lang="en-IN" dirty="0"/>
              <a:t>will be written here this method gets a parameter of type </a:t>
            </a:r>
            <a:r>
              <a:rPr lang="en-IN" dirty="0" err="1"/>
              <a:t>DragEvent</a:t>
            </a:r>
            <a:r>
              <a:rPr lang="en-IN" dirty="0"/>
              <a:t> which is a built in type in </a:t>
            </a:r>
            <a:r>
              <a:rPr lang="en-IN" dirty="0" err="1"/>
              <a:t>ts</a:t>
            </a:r>
            <a:r>
              <a:rPr lang="en-IN" dirty="0" smtClean="0"/>
              <a:t>.</a:t>
            </a:r>
            <a:r>
              <a:rPr lang="en-IN" dirty="0"/>
              <a:t> This method returns void</a:t>
            </a:r>
            <a:r>
              <a:rPr lang="en-IN" dirty="0" smtClean="0"/>
              <a:t>.</a:t>
            </a:r>
          </a:p>
          <a:p>
            <a:r>
              <a:rPr lang="en-IN" dirty="0" smtClean="0"/>
              <a:t>Step 2 –Lets create a </a:t>
            </a:r>
            <a:r>
              <a:rPr lang="en-IN" dirty="0"/>
              <a:t>and </a:t>
            </a:r>
            <a:r>
              <a:rPr lang="en-IN" dirty="0" err="1"/>
              <a:t>DragTarget</a:t>
            </a:r>
            <a:r>
              <a:rPr lang="en-IN" dirty="0"/>
              <a:t> </a:t>
            </a:r>
            <a:r>
              <a:rPr lang="en-IN" dirty="0" smtClean="0"/>
              <a:t> Interface</a:t>
            </a:r>
          </a:p>
          <a:p>
            <a:pPr lvl="1"/>
            <a:r>
              <a:rPr lang="en-IN" dirty="0"/>
              <a:t>Create an interface named </a:t>
            </a:r>
            <a:r>
              <a:rPr lang="en-IN" dirty="0" err="1"/>
              <a:t>DragTarget</a:t>
            </a:r>
            <a:r>
              <a:rPr lang="en-IN" dirty="0" smtClean="0"/>
              <a:t> </a:t>
            </a:r>
            <a:r>
              <a:rPr lang="en-IN" dirty="0"/>
              <a:t>add </a:t>
            </a:r>
            <a:r>
              <a:rPr lang="en-IN" dirty="0" smtClean="0"/>
              <a:t>three </a:t>
            </a:r>
            <a:r>
              <a:rPr lang="en-IN" dirty="0"/>
              <a:t>event handling methods </a:t>
            </a:r>
            <a:r>
              <a:rPr lang="en-IN" dirty="0" err="1" smtClean="0"/>
              <a:t>dragOverHandler</a:t>
            </a:r>
            <a:r>
              <a:rPr lang="en-IN" dirty="0"/>
              <a:t>() </a:t>
            </a:r>
            <a:r>
              <a:rPr lang="en-IN" dirty="0" smtClean="0"/>
              <a:t>,</a:t>
            </a:r>
            <a:r>
              <a:rPr lang="en-IN" dirty="0" err="1" smtClean="0"/>
              <a:t>dropHandler</a:t>
            </a:r>
            <a:r>
              <a:rPr lang="en-IN" dirty="0" smtClean="0"/>
              <a:t>() and  </a:t>
            </a:r>
            <a:r>
              <a:rPr lang="en-IN" dirty="0" err="1" smtClean="0"/>
              <a:t>dragLeaveHandler</a:t>
            </a:r>
            <a:r>
              <a:rPr lang="en-IN" dirty="0"/>
              <a:t>()</a:t>
            </a:r>
          </a:p>
          <a:p>
            <a:pPr lvl="1"/>
            <a:r>
              <a:rPr lang="en-IN" dirty="0"/>
              <a:t>The </a:t>
            </a:r>
            <a:r>
              <a:rPr lang="en-IN" dirty="0" err="1"/>
              <a:t>dragOverHandler</a:t>
            </a:r>
            <a:r>
              <a:rPr lang="en-IN" dirty="0" smtClean="0"/>
              <a:t>() </a:t>
            </a:r>
            <a:r>
              <a:rPr lang="en-IN" dirty="0"/>
              <a:t>method will </a:t>
            </a:r>
            <a:r>
              <a:rPr lang="en-IN" dirty="0" smtClean="0"/>
              <a:t>be used to signal the browser that this element is a valid drop target whenever something is being dragged over this element,</a:t>
            </a:r>
            <a:r>
              <a:rPr lang="en-IN" dirty="0"/>
              <a:t> method will be used to give some visual feedback to the user whenever it drags something over to the droppable area like change the colour to signify where to drop </a:t>
            </a:r>
            <a:r>
              <a:rPr lang="en-IN" dirty="0" smtClean="0"/>
              <a:t>so this method is used to permit the drop  this </a:t>
            </a:r>
            <a:r>
              <a:rPr lang="en-IN" dirty="0"/>
              <a:t>method gets a parameter of type </a:t>
            </a:r>
            <a:r>
              <a:rPr lang="en-IN" dirty="0" err="1"/>
              <a:t>DragEvent</a:t>
            </a:r>
            <a:r>
              <a:rPr lang="en-IN" dirty="0"/>
              <a:t> which is a built in type in </a:t>
            </a:r>
            <a:r>
              <a:rPr lang="en-IN" dirty="0" err="1"/>
              <a:t>ts.This</a:t>
            </a:r>
            <a:r>
              <a:rPr lang="en-IN" dirty="0"/>
              <a:t> method returns void.</a:t>
            </a:r>
          </a:p>
          <a:p>
            <a:pPr lvl="1"/>
            <a:r>
              <a:rPr lang="en-IN" dirty="0"/>
              <a:t>The </a:t>
            </a:r>
            <a:r>
              <a:rPr lang="en-IN" dirty="0" err="1" smtClean="0"/>
              <a:t>dropHandler</a:t>
            </a:r>
            <a:r>
              <a:rPr lang="en-IN" dirty="0" smtClean="0"/>
              <a:t>() </a:t>
            </a:r>
            <a:r>
              <a:rPr lang="en-IN" dirty="0"/>
              <a:t>method will </a:t>
            </a:r>
            <a:r>
              <a:rPr lang="en-IN" dirty="0" smtClean="0"/>
              <a:t>be used to handle the actual </a:t>
            </a:r>
            <a:r>
              <a:rPr lang="en-IN" dirty="0" err="1" smtClean="0"/>
              <a:t>drop.,so</a:t>
            </a:r>
            <a:r>
              <a:rPr lang="en-IN" dirty="0" smtClean="0"/>
              <a:t> this method is used to handle the drop.  this method gets </a:t>
            </a:r>
            <a:r>
              <a:rPr lang="en-IN" dirty="0"/>
              <a:t>a parameter of type </a:t>
            </a:r>
            <a:r>
              <a:rPr lang="en-IN" dirty="0" err="1"/>
              <a:t>DragEvent</a:t>
            </a:r>
            <a:r>
              <a:rPr lang="en-IN" dirty="0"/>
              <a:t> which is a built in type in </a:t>
            </a:r>
            <a:r>
              <a:rPr lang="en-IN" dirty="0" err="1"/>
              <a:t>ts</a:t>
            </a:r>
            <a:r>
              <a:rPr lang="en-IN" dirty="0"/>
              <a:t>. This method returns void</a:t>
            </a:r>
            <a:r>
              <a:rPr lang="en-IN" dirty="0" smtClean="0"/>
              <a:t>.</a:t>
            </a:r>
          </a:p>
          <a:p>
            <a:pPr lvl="1"/>
            <a:r>
              <a:rPr lang="en-IN" dirty="0"/>
              <a:t>The </a:t>
            </a:r>
            <a:r>
              <a:rPr lang="en-IN" dirty="0" err="1" smtClean="0"/>
              <a:t>dragLeaveHandler</a:t>
            </a:r>
            <a:r>
              <a:rPr lang="en-IN" dirty="0"/>
              <a:t>() </a:t>
            </a:r>
            <a:r>
              <a:rPr lang="en-IN" dirty="0" smtClean="0"/>
              <a:t>is used if the user cancels the drop or moves the element away to revert the visual changes done in </a:t>
            </a:r>
            <a:r>
              <a:rPr lang="en-IN" dirty="0" err="1" smtClean="0"/>
              <a:t>dragOverHandler</a:t>
            </a:r>
            <a:r>
              <a:rPr lang="en-IN" dirty="0" smtClean="0"/>
              <a:t>(). this </a:t>
            </a:r>
            <a:r>
              <a:rPr lang="en-IN" dirty="0"/>
              <a:t>method gets a parameter of type </a:t>
            </a:r>
            <a:r>
              <a:rPr lang="en-IN" dirty="0" err="1"/>
              <a:t>DragEvent</a:t>
            </a:r>
            <a:r>
              <a:rPr lang="en-IN" dirty="0"/>
              <a:t> which is a built in type in </a:t>
            </a:r>
            <a:r>
              <a:rPr lang="en-IN" dirty="0" err="1"/>
              <a:t>ts</a:t>
            </a:r>
            <a:r>
              <a:rPr lang="en-IN" dirty="0"/>
              <a:t>. This method returns void.</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6561730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smtClean="0"/>
              <a:t>12 </a:t>
            </a:r>
            <a:r>
              <a:rPr lang="en-IN" sz="2400" dirty="0"/>
              <a:t>- Utilizing Interfaces to Implement Drag &amp; </a:t>
            </a:r>
            <a:r>
              <a:rPr lang="en-IN" sz="2400" dirty="0" smtClean="0"/>
              <a:t>Drop </a:t>
            </a:r>
            <a:r>
              <a:rPr lang="en-IN" sz="2400" dirty="0" err="1" smtClean="0"/>
              <a:t>cont</a:t>
            </a:r>
            <a:r>
              <a:rPr lang="en-IN" sz="2400" dirty="0" smtClean="0"/>
              <a: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a:t>
            </a:r>
            <a:r>
              <a:rPr lang="en-IN" dirty="0" smtClean="0"/>
              <a:t>3</a:t>
            </a:r>
            <a:r>
              <a:rPr lang="en-IN" dirty="0" smtClean="0"/>
              <a:t>-Lets use the </a:t>
            </a:r>
            <a:r>
              <a:rPr lang="en-IN" dirty="0" err="1"/>
              <a:t>D</a:t>
            </a:r>
            <a:r>
              <a:rPr lang="en-IN" dirty="0" err="1" smtClean="0"/>
              <a:t>raggable</a:t>
            </a:r>
            <a:r>
              <a:rPr lang="en-IN" dirty="0" smtClean="0"/>
              <a:t> interface</a:t>
            </a:r>
            <a:endParaRPr lang="en-IN" dirty="0" smtClean="0"/>
          </a:p>
          <a:p>
            <a:pPr lvl="1"/>
            <a:r>
              <a:rPr lang="en-IN" dirty="0" smtClean="0"/>
              <a:t>In our case the </a:t>
            </a:r>
            <a:r>
              <a:rPr lang="en-IN" dirty="0" err="1" smtClean="0"/>
              <a:t>draggable</a:t>
            </a:r>
            <a:r>
              <a:rPr lang="en-IN" dirty="0" smtClean="0"/>
              <a:t> element is the </a:t>
            </a:r>
            <a:r>
              <a:rPr lang="en-IN" dirty="0" err="1" smtClean="0"/>
              <a:t>ProjectItem</a:t>
            </a:r>
            <a:r>
              <a:rPr lang="en-IN" dirty="0" smtClean="0"/>
              <a:t> so lets modify the </a:t>
            </a:r>
            <a:r>
              <a:rPr lang="en-IN" dirty="0" err="1" smtClean="0"/>
              <a:t>ProjectItem</a:t>
            </a:r>
            <a:r>
              <a:rPr lang="en-IN" dirty="0" smtClean="0"/>
              <a:t> class to implement this interface.</a:t>
            </a:r>
          </a:p>
          <a:p>
            <a:pPr lvl="1"/>
            <a:r>
              <a:rPr lang="en-IN" dirty="0" smtClean="0"/>
              <a:t>We would now need to add the </a:t>
            </a:r>
            <a:r>
              <a:rPr lang="en-IN" dirty="0" err="1" smtClean="0"/>
              <a:t>dragStartHandler</a:t>
            </a:r>
            <a:r>
              <a:rPr lang="en-IN" dirty="0" smtClean="0"/>
              <a:t> and </a:t>
            </a:r>
            <a:r>
              <a:rPr lang="en-IN" dirty="0" err="1" smtClean="0"/>
              <a:t>DragStopHandler</a:t>
            </a:r>
            <a:r>
              <a:rPr lang="en-IN" dirty="0" smtClean="0"/>
              <a:t> methods</a:t>
            </a:r>
          </a:p>
          <a:p>
            <a:pPr lvl="1"/>
            <a:r>
              <a:rPr lang="en-IN" dirty="0" smtClean="0"/>
              <a:t>So now to actually listen for the drag start event we can modify the configure method and add an </a:t>
            </a:r>
            <a:r>
              <a:rPr lang="en-IN" dirty="0" err="1" smtClean="0"/>
              <a:t>eventListener</a:t>
            </a:r>
            <a:r>
              <a:rPr lang="en-IN" dirty="0" smtClean="0"/>
              <a:t> to our element for </a:t>
            </a:r>
            <a:r>
              <a:rPr lang="en-IN" dirty="0" err="1" smtClean="0"/>
              <a:t>dragstart</a:t>
            </a:r>
            <a:r>
              <a:rPr lang="en-IN" dirty="0" smtClean="0"/>
              <a:t> event and pass </a:t>
            </a:r>
            <a:r>
              <a:rPr lang="en-IN" dirty="0" err="1" smtClean="0"/>
              <a:t>dragStartHandler</a:t>
            </a:r>
            <a:r>
              <a:rPr lang="en-IN" dirty="0" smtClean="0"/>
              <a:t> as the </a:t>
            </a:r>
            <a:r>
              <a:rPr lang="en-IN" dirty="0" err="1" smtClean="0"/>
              <a:t>callback</a:t>
            </a:r>
            <a:r>
              <a:rPr lang="en-IN" dirty="0" smtClean="0"/>
              <a:t> method</a:t>
            </a:r>
          </a:p>
          <a:p>
            <a:pPr lvl="1"/>
            <a:r>
              <a:rPr lang="en-IN" dirty="0" smtClean="0"/>
              <a:t>We would need to fix the this binding by placing our @</a:t>
            </a:r>
            <a:r>
              <a:rPr lang="en-IN" dirty="0" err="1" smtClean="0"/>
              <a:t>autobind</a:t>
            </a:r>
            <a:r>
              <a:rPr lang="en-IN" dirty="0" smtClean="0"/>
              <a:t> annotation over the </a:t>
            </a:r>
            <a:r>
              <a:rPr lang="en-IN" dirty="0" err="1" smtClean="0"/>
              <a:t>dragStartHandler</a:t>
            </a:r>
            <a:r>
              <a:rPr lang="en-IN" dirty="0" smtClean="0"/>
              <a:t> method</a:t>
            </a:r>
          </a:p>
          <a:p>
            <a:pPr lvl="1"/>
            <a:r>
              <a:rPr lang="en-IN" dirty="0" smtClean="0"/>
              <a:t>For time being just console log the drag events received in both the methods</a:t>
            </a:r>
          </a:p>
          <a:p>
            <a:pPr lvl="1"/>
            <a:r>
              <a:rPr lang="en-IN" dirty="0" smtClean="0"/>
              <a:t>We will also need to set the </a:t>
            </a:r>
            <a:r>
              <a:rPr lang="en-IN" dirty="0" err="1" smtClean="0"/>
              <a:t>draggable</a:t>
            </a:r>
            <a:r>
              <a:rPr lang="en-IN" dirty="0" smtClean="0"/>
              <a:t> attribute to true on our li element in our html</a:t>
            </a:r>
          </a:p>
          <a:p>
            <a:pPr lvl="1"/>
            <a:r>
              <a:rPr lang="en-IN" dirty="0" smtClean="0"/>
              <a:t>We can also optionally add a background colour white to l1 in the app </a:t>
            </a:r>
            <a:r>
              <a:rPr lang="en-IN" dirty="0" err="1" smtClean="0"/>
              <a:t>css</a:t>
            </a:r>
            <a:r>
              <a:rPr lang="en-IN" dirty="0" smtClean="0"/>
              <a:t> simply so that we can see the drag better</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372232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38"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12844</TotalTime>
  <Words>16922</Words>
  <Application>Microsoft Office PowerPoint</Application>
  <PresentationFormat>Widescreen</PresentationFormat>
  <Paragraphs>1467</Paragraphs>
  <Slides>126</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126</vt:i4>
      </vt:variant>
    </vt:vector>
  </HeadingPairs>
  <TitlesOfParts>
    <vt:vector size="134"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Step 11 - Rendering Project Items with a Class</vt:lpstr>
      <vt:lpstr>Step 11 - Rendering Project Items with a Class cont…</vt:lpstr>
      <vt:lpstr>Step 12 - Utilizing Interfaces to Implement Drag &amp; Drop</vt:lpstr>
      <vt:lpstr>Step 12 - Utilizing Interfaces to Implement Drag &amp; Drop cont…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512</cp:revision>
  <dcterms:created xsi:type="dcterms:W3CDTF">2019-03-17T17:13:50Z</dcterms:created>
  <dcterms:modified xsi:type="dcterms:W3CDTF">2020-10-26T20:26:11Z</dcterms:modified>
</cp:coreProperties>
</file>