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3"/>
  </p:notesMasterIdLst>
  <p:sldIdLst>
    <p:sldId id="256" r:id="rId2"/>
    <p:sldId id="335" r:id="rId3"/>
    <p:sldId id="363" r:id="rId4"/>
    <p:sldId id="364" r:id="rId5"/>
    <p:sldId id="273" r:id="rId6"/>
    <p:sldId id="274" r:id="rId7"/>
    <p:sldId id="365" r:id="rId8"/>
    <p:sldId id="366" r:id="rId9"/>
    <p:sldId id="332" r:id="rId10"/>
    <p:sldId id="333" r:id="rId11"/>
    <p:sldId id="367" r:id="rId12"/>
    <p:sldId id="368" r:id="rId13"/>
    <p:sldId id="371" r:id="rId14"/>
    <p:sldId id="373" r:id="rId15"/>
    <p:sldId id="369" r:id="rId16"/>
    <p:sldId id="370"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92" r:id="rId35"/>
    <p:sldId id="393" r:id="rId36"/>
    <p:sldId id="394" r:id="rId37"/>
    <p:sldId id="395" r:id="rId38"/>
    <p:sldId id="396" r:id="rId39"/>
    <p:sldId id="397" r:id="rId40"/>
    <p:sldId id="398" r:id="rId41"/>
    <p:sldId id="399" r:id="rId42"/>
    <p:sldId id="400" r:id="rId43"/>
    <p:sldId id="401" r:id="rId44"/>
    <p:sldId id="402" r:id="rId45"/>
    <p:sldId id="403" r:id="rId46"/>
    <p:sldId id="404" r:id="rId47"/>
    <p:sldId id="405" r:id="rId48"/>
    <p:sldId id="406" r:id="rId49"/>
    <p:sldId id="407" r:id="rId50"/>
    <p:sldId id="408" r:id="rId51"/>
    <p:sldId id="409" r:id="rId52"/>
    <p:sldId id="410" r:id="rId53"/>
    <p:sldId id="411" r:id="rId54"/>
    <p:sldId id="412" r:id="rId55"/>
    <p:sldId id="413" r:id="rId56"/>
    <p:sldId id="414" r:id="rId57"/>
    <p:sldId id="415" r:id="rId58"/>
    <p:sldId id="416" r:id="rId59"/>
    <p:sldId id="417" r:id="rId60"/>
    <p:sldId id="418" r:id="rId61"/>
    <p:sldId id="419" r:id="rId62"/>
    <p:sldId id="421" r:id="rId63"/>
    <p:sldId id="422" r:id="rId64"/>
    <p:sldId id="423" r:id="rId65"/>
    <p:sldId id="424" r:id="rId66"/>
    <p:sldId id="425" r:id="rId67"/>
    <p:sldId id="426" r:id="rId68"/>
    <p:sldId id="420" r:id="rId69"/>
    <p:sldId id="427" r:id="rId70"/>
    <p:sldId id="428" r:id="rId71"/>
    <p:sldId id="429" r:id="rId72"/>
    <p:sldId id="430" r:id="rId73"/>
    <p:sldId id="431" r:id="rId74"/>
    <p:sldId id="432" r:id="rId75"/>
    <p:sldId id="433" r:id="rId76"/>
    <p:sldId id="434" r:id="rId77"/>
    <p:sldId id="435" r:id="rId78"/>
    <p:sldId id="436" r:id="rId79"/>
    <p:sldId id="437" r:id="rId80"/>
    <p:sldId id="439" r:id="rId81"/>
    <p:sldId id="440" r:id="rId82"/>
    <p:sldId id="441" r:id="rId83"/>
    <p:sldId id="442" r:id="rId84"/>
    <p:sldId id="443" r:id="rId85"/>
    <p:sldId id="444" r:id="rId86"/>
    <p:sldId id="445" r:id="rId87"/>
    <p:sldId id="446" r:id="rId88"/>
    <p:sldId id="447" r:id="rId89"/>
    <p:sldId id="438" r:id="rId90"/>
    <p:sldId id="448" r:id="rId91"/>
    <p:sldId id="449" r:id="rId92"/>
    <p:sldId id="450" r:id="rId93"/>
    <p:sldId id="451" r:id="rId94"/>
    <p:sldId id="452" r:id="rId95"/>
    <p:sldId id="453" r:id="rId96"/>
    <p:sldId id="454" r:id="rId97"/>
    <p:sldId id="455" r:id="rId98"/>
    <p:sldId id="456" r:id="rId99"/>
    <p:sldId id="457" r:id="rId100"/>
    <p:sldId id="458" r:id="rId101"/>
    <p:sldId id="459" r:id="rId102"/>
    <p:sldId id="460" r:id="rId103"/>
    <p:sldId id="461" r:id="rId104"/>
    <p:sldId id="462" r:id="rId105"/>
    <p:sldId id="463" r:id="rId106"/>
    <p:sldId id="464" r:id="rId107"/>
    <p:sldId id="465" r:id="rId108"/>
    <p:sldId id="466" r:id="rId109"/>
    <p:sldId id="467" r:id="rId110"/>
    <p:sldId id="468" r:id="rId111"/>
    <p:sldId id="469" r:id="rId112"/>
    <p:sldId id="470" r:id="rId113"/>
    <p:sldId id="471" r:id="rId114"/>
    <p:sldId id="472" r:id="rId115"/>
    <p:sldId id="473" r:id="rId116"/>
    <p:sldId id="474" r:id="rId117"/>
    <p:sldId id="475" r:id="rId118"/>
    <p:sldId id="476" r:id="rId119"/>
    <p:sldId id="477" r:id="rId120"/>
    <p:sldId id="478" r:id="rId121"/>
    <p:sldId id="479" r:id="rId122"/>
    <p:sldId id="480" r:id="rId123"/>
    <p:sldId id="481" r:id="rId124"/>
    <p:sldId id="482" r:id="rId125"/>
    <p:sldId id="483" r:id="rId126"/>
    <p:sldId id="484" r:id="rId127"/>
    <p:sldId id="486" r:id="rId128"/>
    <p:sldId id="485" r:id="rId129"/>
    <p:sldId id="487" r:id="rId130"/>
    <p:sldId id="488" r:id="rId131"/>
    <p:sldId id="268" r:id="rId1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9514"/>
    <a:srgbClr val="7131A1"/>
    <a:srgbClr val="F470EE"/>
    <a:srgbClr val="DE0AD4"/>
    <a:srgbClr val="FDE7FC"/>
    <a:srgbClr val="D1B3E7"/>
    <a:srgbClr val="FFFFB3"/>
    <a:srgbClr val="DEF1B5"/>
    <a:srgbClr val="7E37B3"/>
    <a:srgbClr val="FFFF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2998" autoAdjust="0"/>
  </p:normalViewPr>
  <p:slideViewPr>
    <p:cSldViewPr snapToGrid="0">
      <p:cViewPr varScale="1">
        <p:scale>
          <a:sx n="88" d="100"/>
          <a:sy n="88" d="100"/>
        </p:scale>
        <p:origin x="36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28/10/2020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javascript.info/callback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 script is a java script superset.</a:t>
            </a:r>
          </a:p>
          <a:p>
            <a:r>
              <a:rPr lang="en-GB" dirty="0" smtClean="0"/>
              <a:t>It is a programming language building up on </a:t>
            </a:r>
            <a:r>
              <a:rPr lang="en-GB" dirty="0" err="1" smtClean="0"/>
              <a:t>javascript</a:t>
            </a:r>
            <a:r>
              <a:rPr lang="en-GB" dirty="0" smtClean="0"/>
              <a:t>.</a:t>
            </a:r>
          </a:p>
          <a:p>
            <a:r>
              <a:rPr lang="en-GB" dirty="0" smtClean="0"/>
              <a:t>It is a not</a:t>
            </a:r>
            <a:r>
              <a:rPr lang="en-GB" baseline="0" dirty="0" smtClean="0"/>
              <a:t> a brand new language instead it takes </a:t>
            </a:r>
            <a:r>
              <a:rPr lang="en-GB" baseline="0" dirty="0" err="1" smtClean="0"/>
              <a:t>javascript</a:t>
            </a:r>
            <a:r>
              <a:rPr lang="en-GB" baseline="0" dirty="0" smtClean="0"/>
              <a:t> and adds new features to </a:t>
            </a:r>
            <a:r>
              <a:rPr lang="en-GB" baseline="0" dirty="0" err="1" smtClean="0"/>
              <a:t>it.It</a:t>
            </a:r>
            <a:r>
              <a:rPr lang="en-GB" baseline="0" dirty="0" smtClean="0"/>
              <a:t> makes writing </a:t>
            </a:r>
            <a:r>
              <a:rPr lang="en-GB" baseline="0" dirty="0" err="1" smtClean="0"/>
              <a:t>javascript</a:t>
            </a:r>
            <a:r>
              <a:rPr lang="en-GB" baseline="0" dirty="0" smtClean="0"/>
              <a:t> code easier and more </a:t>
            </a:r>
            <a:r>
              <a:rPr lang="en-GB" baseline="0" dirty="0" err="1" smtClean="0"/>
              <a:t>powerfull</a:t>
            </a:r>
            <a:r>
              <a:rPr lang="en-GB" baseline="0" dirty="0" smtClean="0"/>
              <a:t>.</a:t>
            </a:r>
          </a:p>
          <a:p>
            <a:r>
              <a:rPr lang="en-GB" baseline="0" dirty="0" smtClean="0"/>
              <a:t>It although has a disadvantage browsers can’t execute type </a:t>
            </a:r>
            <a:r>
              <a:rPr lang="en-GB" baseline="0" dirty="0" err="1" smtClean="0"/>
              <a:t>script.So</a:t>
            </a:r>
            <a:r>
              <a:rPr lang="en-GB" baseline="0" dirty="0" smtClean="0"/>
              <a:t> the environments like </a:t>
            </a:r>
            <a:r>
              <a:rPr lang="en-GB" baseline="0" dirty="0" err="1" smtClean="0"/>
              <a:t>nodejs</a:t>
            </a:r>
            <a:r>
              <a:rPr lang="en-GB" baseline="0" dirty="0" smtClean="0"/>
              <a:t> or browsers that can execute </a:t>
            </a:r>
            <a:r>
              <a:rPr lang="en-GB" baseline="0" dirty="0" err="1" smtClean="0"/>
              <a:t>js</a:t>
            </a:r>
            <a:r>
              <a:rPr lang="en-GB" baseline="0" dirty="0" smtClean="0"/>
              <a:t> cant execute </a:t>
            </a:r>
            <a:r>
              <a:rPr lang="en-GB" baseline="0" dirty="0" err="1" smtClean="0"/>
              <a:t>ts</a:t>
            </a:r>
            <a:r>
              <a:rPr lang="en-GB" baseline="0" dirty="0" smtClean="0"/>
              <a:t>.</a:t>
            </a:r>
          </a:p>
          <a:p>
            <a:r>
              <a:rPr lang="en-GB" baseline="0" dirty="0" smtClean="0"/>
              <a:t>Type script is not only a language it is a </a:t>
            </a:r>
            <a:r>
              <a:rPr lang="en-GB" baseline="0" dirty="0" err="1" smtClean="0"/>
              <a:t>powerfull</a:t>
            </a:r>
            <a:r>
              <a:rPr lang="en-GB" baseline="0" dirty="0" smtClean="0"/>
              <a:t> compiler which runs over your code and compiles it to </a:t>
            </a:r>
            <a:r>
              <a:rPr lang="en-GB" baseline="0" dirty="0" err="1" smtClean="0"/>
              <a:t>js.So</a:t>
            </a:r>
            <a:r>
              <a:rPr lang="en-GB" baseline="0" dirty="0" smtClean="0"/>
              <a:t> we write in TS with all the new advantages and syntax and it gives us </a:t>
            </a:r>
            <a:r>
              <a:rPr lang="en-GB" baseline="0" dirty="0" err="1" smtClean="0"/>
              <a:t>js</a:t>
            </a:r>
            <a:r>
              <a:rPr lang="en-GB" baseline="0" dirty="0" smtClean="0"/>
              <a:t> which can be run on browsers.</a:t>
            </a:r>
          </a:p>
          <a:p>
            <a:r>
              <a:rPr lang="en-GB" baseline="0" dirty="0" smtClean="0"/>
              <a:t>So it can’t do anything that </a:t>
            </a:r>
            <a:r>
              <a:rPr lang="en-GB" baseline="0" dirty="0" err="1" smtClean="0"/>
              <a:t>js</a:t>
            </a:r>
            <a:r>
              <a:rPr lang="en-GB" baseline="0" dirty="0" smtClean="0"/>
              <a:t> cant do but gives us better syntax or easier programming constructs.</a:t>
            </a:r>
          </a:p>
          <a:p>
            <a:r>
              <a:rPr lang="en-IN" baseline="0" dirty="0" smtClean="0"/>
              <a:t>So it gives us a nicer easier way to do things and then compiles it to complex </a:t>
            </a:r>
            <a:r>
              <a:rPr lang="en-IN" baseline="0" dirty="0" err="1" smtClean="0"/>
              <a:t>js</a:t>
            </a:r>
            <a:r>
              <a:rPr lang="en-IN" baseline="0" dirty="0" smtClean="0"/>
              <a:t> which otherwise we would have to write ourselves.</a:t>
            </a:r>
            <a:endParaRPr lang="en-GB" baseline="0" dirty="0" smtClean="0"/>
          </a:p>
          <a:p>
            <a:r>
              <a:rPr lang="en-IN" baseline="0" dirty="0" smtClean="0"/>
              <a:t>Type script adds types to </a:t>
            </a:r>
            <a:r>
              <a:rPr lang="en-IN" baseline="0" dirty="0" err="1" smtClean="0"/>
              <a:t>js</a:t>
            </a:r>
            <a:r>
              <a:rPr lang="en-IN" baseline="0" dirty="0" smtClean="0"/>
              <a:t> which helps to identify errors bugs as compile time errors rather than at runtime.</a:t>
            </a:r>
          </a:p>
          <a:p>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238260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hlinkClick r:id="rId3"/>
              </a:rPr>
              <a:t>https://javascript.info/callbacks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2991443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Unknown</a:t>
            </a:r>
            <a:r>
              <a:rPr lang="en-IN" baseline="0" dirty="0" smtClean="0"/>
              <a:t> Type</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It specifies that we are not yet sure what will</a:t>
            </a:r>
            <a:r>
              <a:rPr lang="en-IN" baseline="0" dirty="0" smtClean="0">
                <a:solidFill>
                  <a:srgbClr val="7131A1"/>
                </a:solidFill>
              </a:rPr>
              <a:t> be saved in this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solidFill>
                  <a:srgbClr val="7131A1"/>
                </a:solidFill>
              </a:rPr>
              <a:t>We can save anything a string ,number </a:t>
            </a:r>
            <a:r>
              <a:rPr lang="en-IN" baseline="0" dirty="0" err="1" smtClean="0">
                <a:solidFill>
                  <a:srgbClr val="7131A1"/>
                </a:solidFill>
              </a:rPr>
              <a:t>etc</a:t>
            </a:r>
            <a:r>
              <a:rPr lang="en-IN" baseline="0" dirty="0" smtClean="0">
                <a:solidFill>
                  <a:srgbClr val="7131A1"/>
                </a:solidFill>
              </a:rPr>
              <a:t> in unknown type</a:t>
            </a:r>
            <a:endParaRPr lang="en-GB" dirty="0" smtClean="0">
              <a:solidFill>
                <a:srgbClr val="7131A1"/>
              </a:solidFill>
            </a:endParaRPr>
          </a:p>
          <a:p>
            <a:r>
              <a:rPr lang="en-IN" dirty="0" smtClean="0"/>
              <a:t>It differs from any as it is</a:t>
            </a:r>
            <a:r>
              <a:rPr lang="en-IN" baseline="0" dirty="0" smtClean="0"/>
              <a:t> safer</a:t>
            </a:r>
          </a:p>
          <a:p>
            <a:r>
              <a:rPr lang="en-IN" baseline="0" dirty="0" smtClean="0"/>
              <a:t>We can save an any type variable t a fixed type variable ,but we cant save an unknown type variable to a fixed type variable even if we assign a matching type value to it.</a:t>
            </a:r>
          </a:p>
          <a:p>
            <a:r>
              <a:rPr lang="en-IN" baseline="0" dirty="0" smtClean="0"/>
              <a:t>To save a unknown type variable to a fix type variable we first need to do a type check using </a:t>
            </a:r>
            <a:r>
              <a:rPr lang="en-IN" baseline="0" dirty="0" err="1" smtClean="0"/>
              <a:t>typeOf</a:t>
            </a:r>
            <a:endParaRPr lang="en-IN" baseline="0" dirty="0" smtClean="0"/>
          </a:p>
          <a:p>
            <a:r>
              <a:rPr lang="en-IN" baseline="0" dirty="0" smtClean="0"/>
              <a:t>No such check is required for any</a:t>
            </a:r>
          </a:p>
          <a:p>
            <a:endParaRPr lang="en-IN" baseline="0" dirty="0" smtClean="0"/>
          </a:p>
          <a:p>
            <a:r>
              <a:rPr lang="en-IN" baseline="0" dirty="0" smtClean="0"/>
              <a:t>Never:</a:t>
            </a:r>
          </a:p>
          <a:p>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
        <p:nvSpPr>
          <p:cNvPr id="4" name="Slide Number Placeholder 3"/>
          <p:cNvSpPr>
            <a:spLocks noGrp="1"/>
          </p:cNvSpPr>
          <p:nvPr>
            <p:ph type="sldNum" sz="quarter" idx="10"/>
          </p:nvPr>
        </p:nvSpPr>
        <p:spPr/>
        <p:txBody>
          <a:bodyPr/>
          <a:lstStyle/>
          <a:p>
            <a:fld id="{D3B79ED6-4970-4D84-B25C-F520A9D9210C}" type="slidenum">
              <a:rPr lang="en-GB" smtClean="0"/>
              <a:t>22</a:t>
            </a:fld>
            <a:endParaRPr lang="en-GB"/>
          </a:p>
        </p:txBody>
      </p:sp>
    </p:spTree>
    <p:extLst>
      <p:ext uri="{BB962C8B-B14F-4D97-AF65-F5344CB8AC3E}">
        <p14:creationId xmlns:p14="http://schemas.microsoft.com/office/powerpoint/2010/main" val="804853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23</a:t>
            </a:fld>
            <a:endParaRPr lang="en-GB"/>
          </a:p>
        </p:txBody>
      </p:sp>
    </p:spTree>
    <p:extLst>
      <p:ext uri="{BB962C8B-B14F-4D97-AF65-F5344CB8AC3E}">
        <p14:creationId xmlns:p14="http://schemas.microsoft.com/office/powerpoint/2010/main" val="2012866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Difference between – and – in commands</a:t>
            </a:r>
          </a:p>
          <a:p>
            <a:endParaRPr lang="en-GB" dirty="0" smtClean="0"/>
          </a:p>
          <a:p>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stands for Portable Operating System Interface, and is an IEEE standard designed to facilitate application portability. </a:t>
            </a:r>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is an attempt by a consortium of vendors to create a single standard version of UNIX. If they are successful, it will make it easier to port applications between hardware platforms.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It is a matter of convention. POSIX standard programs usually only have single character options, and they're all prefixed with a single hyphen. The longer versions are a GNU improvement for clarity, as far as I can tell, and usually are prefixed with double hyphens.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on-GNU and non-POSIX-compliant programs may do something else altogether. Note that you really can't be sure that the long form of an argument may be the same from program to program. </a:t>
            </a:r>
            <a:r>
              <a:rPr lang="en-IN" dirty="0" smtClean="0"/>
              <a:t>-f</a:t>
            </a:r>
            <a:r>
              <a:rPr lang="en-IN" sz="1200" b="0" i="0" kern="1200" dirty="0" smtClean="0">
                <a:solidFill>
                  <a:schemeClr val="tx1"/>
                </a:solidFill>
                <a:effectLst/>
                <a:latin typeface="+mn-lt"/>
                <a:ea typeface="+mn-ea"/>
                <a:cs typeface="+mn-cs"/>
              </a:rPr>
              <a:t> usually means </a:t>
            </a:r>
            <a:r>
              <a:rPr lang="en-IN" dirty="0" smtClean="0"/>
              <a:t>--force</a:t>
            </a:r>
            <a:r>
              <a:rPr lang="en-IN" sz="1200" b="0" i="0" kern="1200" dirty="0" smtClean="0">
                <a:solidFill>
                  <a:schemeClr val="tx1"/>
                </a:solidFill>
                <a:effectLst/>
                <a:latin typeface="+mn-lt"/>
                <a:ea typeface="+mn-ea"/>
                <a:cs typeface="+mn-cs"/>
              </a:rPr>
              <a:t>, but not with </a:t>
            </a:r>
            <a:r>
              <a:rPr lang="en-IN" dirty="0" smtClean="0"/>
              <a:t>apt-get install</a:t>
            </a:r>
            <a:r>
              <a:rPr lang="en-IN" sz="1200" b="0" i="0" kern="1200" dirty="0" smtClean="0">
                <a:solidFill>
                  <a:schemeClr val="tx1"/>
                </a:solidFill>
                <a:effectLst/>
                <a:latin typeface="+mn-lt"/>
                <a:ea typeface="+mn-ea"/>
                <a:cs typeface="+mn-cs"/>
              </a:rPr>
              <a:t> (common misconception). </a:t>
            </a:r>
            <a:r>
              <a:rPr lang="en-IN" dirty="0" smtClean="0"/>
              <a:t>-v</a:t>
            </a:r>
            <a:r>
              <a:rPr lang="en-IN" sz="1200" b="0" i="0" kern="1200" dirty="0" smtClean="0">
                <a:solidFill>
                  <a:schemeClr val="tx1"/>
                </a:solidFill>
                <a:effectLst/>
                <a:latin typeface="+mn-lt"/>
                <a:ea typeface="+mn-ea"/>
                <a:cs typeface="+mn-cs"/>
              </a:rPr>
              <a:t> may mean version - usually, or </a:t>
            </a:r>
            <a:r>
              <a:rPr lang="en-IN" dirty="0" smtClean="0"/>
              <a:t>--verbose</a:t>
            </a:r>
            <a:r>
              <a:rPr lang="en-IN" sz="1200" b="0" i="0" kern="1200" dirty="0" smtClean="0">
                <a:solidFill>
                  <a:schemeClr val="tx1"/>
                </a:solidFill>
                <a:effectLst/>
                <a:latin typeface="+mn-lt"/>
                <a:ea typeface="+mn-ea"/>
                <a:cs typeface="+mn-cs"/>
              </a:rPr>
              <a:t>, and so on. </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Usually - options can be chained together, like </a:t>
            </a:r>
            <a:r>
              <a:rPr lang="en-IN" dirty="0" err="1" smtClean="0"/>
              <a:t>pacman</a:t>
            </a:r>
            <a:r>
              <a:rPr lang="en-IN" dirty="0" smtClean="0"/>
              <a:t> -</a:t>
            </a:r>
            <a:r>
              <a:rPr lang="en-IN" dirty="0" err="1" smtClean="0"/>
              <a:t>Syu</a:t>
            </a:r>
            <a:r>
              <a:rPr lang="en-IN" sz="1200" b="0" i="0" kern="1200" dirty="0" smtClean="0">
                <a:solidFill>
                  <a:schemeClr val="tx1"/>
                </a:solidFill>
                <a:effectLst/>
                <a:latin typeface="+mn-lt"/>
                <a:ea typeface="+mn-ea"/>
                <a:cs typeface="+mn-cs"/>
              </a:rPr>
              <a:t> being equivalent to </a:t>
            </a:r>
            <a:r>
              <a:rPr lang="en-IN" dirty="0" err="1" smtClean="0"/>
              <a:t>pacman</a:t>
            </a:r>
            <a:r>
              <a:rPr lang="en-IN" dirty="0" smtClean="0"/>
              <a:t> -S -y -u</a:t>
            </a:r>
            <a:r>
              <a:rPr lang="en-IN" sz="1200" b="0" i="0" kern="1200" dirty="0" smtClean="0">
                <a:solidFill>
                  <a:schemeClr val="tx1"/>
                </a:solidFill>
                <a:effectLst/>
                <a:latin typeface="+mn-lt"/>
                <a:ea typeface="+mn-ea"/>
                <a:cs typeface="+mn-cs"/>
              </a:rPr>
              <a:t>, and -- options generally take a parameter as in </a:t>
            </a:r>
            <a:r>
              <a:rPr lang="en-IN" dirty="0" smtClean="0"/>
              <a:t>./configure --prefix=/</a:t>
            </a:r>
            <a:r>
              <a:rPr lang="en-IN" dirty="0" err="1" smtClean="0"/>
              <a:t>usr</a:t>
            </a:r>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26</a:t>
            </a:fld>
            <a:endParaRPr lang="en-GB"/>
          </a:p>
        </p:txBody>
      </p:sp>
    </p:spTree>
    <p:extLst>
      <p:ext uri="{BB962C8B-B14F-4D97-AF65-F5344CB8AC3E}">
        <p14:creationId xmlns:p14="http://schemas.microsoft.com/office/powerpoint/2010/main" val="1693665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27</a:t>
            </a:fld>
            <a:endParaRPr lang="en-GB"/>
          </a:p>
        </p:txBody>
      </p:sp>
    </p:spTree>
    <p:extLst>
      <p:ext uri="{BB962C8B-B14F-4D97-AF65-F5344CB8AC3E}">
        <p14:creationId xmlns:p14="http://schemas.microsoft.com/office/powerpoint/2010/main" val="3605637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Files</a:t>
            </a:r>
            <a:r>
              <a:rPr lang="en-GB" baseline="0" dirty="0" smtClean="0"/>
              <a:t> array is usually used for small projects with just a few </a:t>
            </a:r>
            <a:r>
              <a:rPr lang="en-GB" baseline="0" dirty="0" err="1" smtClean="0"/>
              <a:t>ts</a:t>
            </a:r>
            <a:r>
              <a:rPr lang="en-GB" baseline="0" dirty="0" smtClean="0"/>
              <a:t> files and that too in root directory</a:t>
            </a:r>
          </a:p>
          <a:p>
            <a:endParaRPr lang="en-GB" baseline="0" dirty="0" smtClean="0"/>
          </a:p>
          <a:p>
            <a:r>
              <a:rPr lang="en-IN" sz="1200" b="0" i="0" kern="1200" dirty="0" smtClean="0">
                <a:solidFill>
                  <a:schemeClr val="tx1"/>
                </a:solidFill>
                <a:effectLst/>
                <a:latin typeface="+mn-lt"/>
                <a:ea typeface="+mn-ea"/>
                <a:cs typeface="+mn-cs"/>
              </a:rPr>
              <a:t>Files included using </a:t>
            </a:r>
            <a:r>
              <a:rPr lang="en-IN" dirty="0" smtClean="0"/>
              <a:t>"include"</a:t>
            </a:r>
            <a:r>
              <a:rPr lang="en-IN" sz="1200" b="0" i="0" kern="1200" dirty="0" smtClean="0">
                <a:solidFill>
                  <a:schemeClr val="tx1"/>
                </a:solidFill>
                <a:effectLst/>
                <a:latin typeface="+mn-lt"/>
                <a:ea typeface="+mn-ea"/>
                <a:cs typeface="+mn-cs"/>
              </a:rPr>
              <a:t> can be filtered using the </a:t>
            </a:r>
            <a:r>
              <a:rPr lang="en-IN" dirty="0" smtClean="0"/>
              <a:t>"exclude"</a:t>
            </a:r>
            <a:r>
              <a:rPr lang="en-IN" sz="1200" b="0" i="0" kern="1200" dirty="0" smtClean="0">
                <a:solidFill>
                  <a:schemeClr val="tx1"/>
                </a:solidFill>
                <a:effectLst/>
                <a:latin typeface="+mn-lt"/>
                <a:ea typeface="+mn-ea"/>
                <a:cs typeface="+mn-cs"/>
              </a:rPr>
              <a:t> property. However, files included explicitly using the </a:t>
            </a:r>
            <a:r>
              <a:rPr lang="en-IN" dirty="0" smtClean="0"/>
              <a:t>"files"</a:t>
            </a:r>
            <a:r>
              <a:rPr lang="en-IN" sz="1200" b="0" i="0" kern="1200" dirty="0" smtClean="0">
                <a:solidFill>
                  <a:schemeClr val="tx1"/>
                </a:solidFill>
                <a:effectLst/>
                <a:latin typeface="+mn-lt"/>
                <a:ea typeface="+mn-ea"/>
                <a:cs typeface="+mn-cs"/>
              </a:rPr>
              <a:t> property are always included regardless of </a:t>
            </a:r>
            <a:r>
              <a:rPr lang="en-IN" dirty="0" smtClean="0"/>
              <a:t>"exclude"</a:t>
            </a:r>
            <a:r>
              <a:rPr lang="en-IN" sz="1200" b="0" i="0" kern="1200" dirty="0" smtClean="0">
                <a:solidFill>
                  <a:schemeClr val="tx1"/>
                </a:solidFill>
                <a:effectLst/>
                <a:latin typeface="+mn-lt"/>
                <a:ea typeface="+mn-ea"/>
                <a:cs typeface="+mn-cs"/>
              </a:rPr>
              <a:t>. The </a:t>
            </a:r>
            <a:r>
              <a:rPr lang="en-IN" dirty="0" smtClean="0"/>
              <a:t>"exclude"</a:t>
            </a:r>
            <a:r>
              <a:rPr lang="en-IN" sz="1200" b="0" i="0" kern="1200" dirty="0" smtClean="0">
                <a:solidFill>
                  <a:schemeClr val="tx1"/>
                </a:solidFill>
                <a:effectLst/>
                <a:latin typeface="+mn-lt"/>
                <a:ea typeface="+mn-ea"/>
                <a:cs typeface="+mn-cs"/>
              </a:rPr>
              <a:t> property defaults to excluding the </a:t>
            </a:r>
            <a:r>
              <a:rPr lang="en-IN" dirty="0" err="1" smtClean="0"/>
              <a:t>node_modules</a:t>
            </a:r>
            <a:r>
              <a:rPr lang="en-IN" sz="1200" b="0" i="0" kern="1200" dirty="0" smtClean="0">
                <a:solidFill>
                  <a:schemeClr val="tx1"/>
                </a:solidFill>
                <a:effectLst/>
                <a:latin typeface="+mn-lt"/>
                <a:ea typeface="+mn-ea"/>
                <a:cs typeface="+mn-cs"/>
              </a:rPr>
              <a:t>, </a:t>
            </a:r>
            <a:r>
              <a:rPr lang="en-IN" dirty="0" err="1" smtClean="0"/>
              <a:t>bower_components</a:t>
            </a:r>
            <a:r>
              <a:rPr lang="en-IN" sz="1200" b="0" i="0" kern="1200" dirty="0" smtClean="0">
                <a:solidFill>
                  <a:schemeClr val="tx1"/>
                </a:solidFill>
                <a:effectLst/>
                <a:latin typeface="+mn-lt"/>
                <a:ea typeface="+mn-ea"/>
                <a:cs typeface="+mn-cs"/>
              </a:rPr>
              <a:t>, </a:t>
            </a:r>
            <a:r>
              <a:rPr lang="en-IN" dirty="0" err="1" smtClean="0"/>
              <a:t>jspm_packages</a:t>
            </a:r>
            <a:r>
              <a:rPr lang="en-IN" sz="1200" b="0" i="0" kern="1200" dirty="0" smtClean="0">
                <a:solidFill>
                  <a:schemeClr val="tx1"/>
                </a:solidFill>
                <a:effectLst/>
                <a:latin typeface="+mn-lt"/>
                <a:ea typeface="+mn-ea"/>
                <a:cs typeface="+mn-cs"/>
              </a:rPr>
              <a:t> and </a:t>
            </a:r>
            <a:r>
              <a:rPr lang="en-IN" dirty="0" smtClean="0"/>
              <a:t>&lt;</a:t>
            </a:r>
            <a:r>
              <a:rPr lang="en-IN" dirty="0" err="1" smtClean="0"/>
              <a:t>outDir</a:t>
            </a:r>
            <a:r>
              <a:rPr lang="en-IN" dirty="0" smtClean="0"/>
              <a:t>&gt;</a:t>
            </a:r>
            <a:r>
              <a:rPr lang="en-IN" sz="1200" b="0" i="0" kern="1200" dirty="0" smtClean="0">
                <a:solidFill>
                  <a:schemeClr val="tx1"/>
                </a:solidFill>
                <a:effectLst/>
                <a:latin typeface="+mn-lt"/>
                <a:ea typeface="+mn-ea"/>
                <a:cs typeface="+mn-cs"/>
              </a:rPr>
              <a:t> directories when not specified.</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Any files that are referenced by files included via the </a:t>
            </a:r>
            <a:r>
              <a:rPr lang="en-IN" dirty="0" smtClean="0"/>
              <a:t>"files"</a:t>
            </a:r>
            <a:r>
              <a:rPr lang="en-IN" sz="1200" b="0" i="0" kern="1200" dirty="0" smtClean="0">
                <a:solidFill>
                  <a:schemeClr val="tx1"/>
                </a:solidFill>
                <a:effectLst/>
                <a:latin typeface="+mn-lt"/>
                <a:ea typeface="+mn-ea"/>
                <a:cs typeface="+mn-cs"/>
              </a:rPr>
              <a:t> or </a:t>
            </a:r>
            <a:r>
              <a:rPr lang="en-IN" dirty="0" smtClean="0"/>
              <a:t>"include"</a:t>
            </a:r>
            <a:r>
              <a:rPr lang="en-IN" sz="1200" b="0" i="0" kern="1200" dirty="0" smtClean="0">
                <a:solidFill>
                  <a:schemeClr val="tx1"/>
                </a:solidFill>
                <a:effectLst/>
                <a:latin typeface="+mn-lt"/>
                <a:ea typeface="+mn-ea"/>
                <a:cs typeface="+mn-cs"/>
              </a:rPr>
              <a:t> properties are also included. Similarly, if a file </a:t>
            </a:r>
            <a:r>
              <a:rPr lang="en-IN" dirty="0" err="1" smtClean="0"/>
              <a:t>B.ts</a:t>
            </a:r>
            <a:r>
              <a:rPr lang="en-IN" sz="1200" b="0" i="0" kern="1200" dirty="0" smtClean="0">
                <a:solidFill>
                  <a:schemeClr val="tx1"/>
                </a:solidFill>
                <a:effectLst/>
                <a:latin typeface="+mn-lt"/>
                <a:ea typeface="+mn-ea"/>
                <a:cs typeface="+mn-cs"/>
              </a:rPr>
              <a:t> is referenced by another file </a:t>
            </a:r>
            <a:r>
              <a:rPr lang="en-IN" dirty="0" err="1" smtClean="0"/>
              <a:t>A.ts</a:t>
            </a:r>
            <a:r>
              <a:rPr lang="en-IN" sz="1200" b="0" i="0" kern="1200" dirty="0" smtClean="0">
                <a:solidFill>
                  <a:schemeClr val="tx1"/>
                </a:solidFill>
                <a:effectLst/>
                <a:latin typeface="+mn-lt"/>
                <a:ea typeface="+mn-ea"/>
                <a:cs typeface="+mn-cs"/>
              </a:rPr>
              <a:t>, then </a:t>
            </a:r>
            <a:r>
              <a:rPr lang="en-IN" dirty="0" err="1" smtClean="0"/>
              <a:t>B.ts</a:t>
            </a:r>
            <a:r>
              <a:rPr lang="en-IN" sz="1200" b="0" i="0" kern="1200" dirty="0" smtClean="0">
                <a:solidFill>
                  <a:schemeClr val="tx1"/>
                </a:solidFill>
                <a:effectLst/>
                <a:latin typeface="+mn-lt"/>
                <a:ea typeface="+mn-ea"/>
                <a:cs typeface="+mn-cs"/>
              </a:rPr>
              <a:t> cannot be excluded unless the referencing file </a:t>
            </a:r>
            <a:r>
              <a:rPr lang="en-IN" dirty="0" err="1" smtClean="0"/>
              <a:t>A.ts</a:t>
            </a:r>
            <a:r>
              <a:rPr lang="en-IN" sz="1200" b="0" i="0" kern="1200" dirty="0" smtClean="0">
                <a:solidFill>
                  <a:schemeClr val="tx1"/>
                </a:solidFill>
                <a:effectLst/>
                <a:latin typeface="+mn-lt"/>
                <a:ea typeface="+mn-ea"/>
                <a:cs typeface="+mn-cs"/>
              </a:rPr>
              <a:t> is also specified in the </a:t>
            </a:r>
            <a:r>
              <a:rPr lang="en-IN" dirty="0" smtClean="0"/>
              <a:t>"exclude"</a:t>
            </a:r>
            <a:r>
              <a:rPr lang="en-IN" sz="1200" b="0" i="0" kern="1200" dirty="0" smtClean="0">
                <a:solidFill>
                  <a:schemeClr val="tx1"/>
                </a:solidFill>
                <a:effectLst/>
                <a:latin typeface="+mn-lt"/>
                <a:ea typeface="+mn-ea"/>
                <a:cs typeface="+mn-cs"/>
              </a:rPr>
              <a:t> list.</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Please note that the compiler does not include files that can be possible outputs; e.g. if the input includes </a:t>
            </a:r>
            <a:r>
              <a:rPr lang="en-IN" dirty="0" err="1" smtClean="0"/>
              <a:t>index.ts</a:t>
            </a:r>
            <a:r>
              <a:rPr lang="en-IN" sz="1200" b="0" i="0" kern="1200" dirty="0" smtClean="0">
                <a:solidFill>
                  <a:schemeClr val="tx1"/>
                </a:solidFill>
                <a:effectLst/>
                <a:latin typeface="+mn-lt"/>
                <a:ea typeface="+mn-ea"/>
                <a:cs typeface="+mn-cs"/>
              </a:rPr>
              <a:t>, then </a:t>
            </a:r>
            <a:r>
              <a:rPr lang="en-IN" dirty="0" err="1" smtClean="0"/>
              <a:t>index.d.ts</a:t>
            </a:r>
            <a:r>
              <a:rPr lang="en-IN" sz="1200" b="0" i="0" kern="1200" dirty="0" smtClean="0">
                <a:solidFill>
                  <a:schemeClr val="tx1"/>
                </a:solidFill>
                <a:effectLst/>
                <a:latin typeface="+mn-lt"/>
                <a:ea typeface="+mn-ea"/>
                <a:cs typeface="+mn-cs"/>
              </a:rPr>
              <a:t> and </a:t>
            </a:r>
            <a:r>
              <a:rPr lang="en-IN" dirty="0" smtClean="0"/>
              <a:t>index.js</a:t>
            </a:r>
            <a:r>
              <a:rPr lang="en-IN" sz="1200" b="0" i="0" kern="1200" dirty="0" smtClean="0">
                <a:solidFill>
                  <a:schemeClr val="tx1"/>
                </a:solidFill>
                <a:effectLst/>
                <a:latin typeface="+mn-lt"/>
                <a:ea typeface="+mn-ea"/>
                <a:cs typeface="+mn-cs"/>
              </a:rPr>
              <a:t> are excluded. In general, having files that differ only in extension next to each other is not recommended.</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28</a:t>
            </a:fld>
            <a:endParaRPr lang="en-GB"/>
          </a:p>
        </p:txBody>
      </p:sp>
    </p:spTree>
    <p:extLst>
      <p:ext uri="{BB962C8B-B14F-4D97-AF65-F5344CB8AC3E}">
        <p14:creationId xmlns:p14="http://schemas.microsoft.com/office/powerpoint/2010/main" val="1917299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29</a:t>
            </a:fld>
            <a:endParaRPr lang="en-GB"/>
          </a:p>
        </p:txBody>
      </p:sp>
    </p:spTree>
    <p:extLst>
      <p:ext uri="{BB962C8B-B14F-4D97-AF65-F5344CB8AC3E}">
        <p14:creationId xmlns:p14="http://schemas.microsoft.com/office/powerpoint/2010/main" val="2738011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30</a:t>
            </a:fld>
            <a:endParaRPr lang="en-GB"/>
          </a:p>
        </p:txBody>
      </p:sp>
    </p:spTree>
    <p:extLst>
      <p:ext uri="{BB962C8B-B14F-4D97-AF65-F5344CB8AC3E}">
        <p14:creationId xmlns:p14="http://schemas.microsoft.com/office/powerpoint/2010/main" val="3816050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31</a:t>
            </a:fld>
            <a:endParaRPr lang="en-GB"/>
          </a:p>
        </p:txBody>
      </p:sp>
    </p:spTree>
    <p:extLst>
      <p:ext uri="{BB962C8B-B14F-4D97-AF65-F5344CB8AC3E}">
        <p14:creationId xmlns:p14="http://schemas.microsoft.com/office/powerpoint/2010/main" val="3758146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32</a:t>
            </a:fld>
            <a:endParaRPr lang="en-GB"/>
          </a:p>
        </p:txBody>
      </p:sp>
    </p:spTree>
    <p:extLst>
      <p:ext uri="{BB962C8B-B14F-4D97-AF65-F5344CB8AC3E}">
        <p14:creationId xmlns:p14="http://schemas.microsoft.com/office/powerpoint/2010/main" val="336831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Consider a function which can add two numbers written in </a:t>
            </a:r>
            <a:r>
              <a:rPr lang="en-GB" dirty="0" err="1" smtClean="0"/>
              <a:t>js</a:t>
            </a:r>
            <a:endParaRPr lang="en-GB" dirty="0" smtClean="0"/>
          </a:p>
          <a:p>
            <a:r>
              <a:rPr lang="en-GB" dirty="0" smtClean="0"/>
              <a:t>This function adds two numbers</a:t>
            </a:r>
          </a:p>
          <a:p>
            <a:r>
              <a:rPr lang="en-GB" dirty="0" smtClean="0"/>
              <a:t>But if we pass two strings as an</a:t>
            </a:r>
            <a:r>
              <a:rPr lang="en-GB" baseline="0" dirty="0" smtClean="0"/>
              <a:t> input it will concatenate them and wont throw any error as it is syntactically valid.</a:t>
            </a:r>
          </a:p>
          <a:p>
            <a:r>
              <a:rPr lang="en-GB" baseline="0" dirty="0" smtClean="0"/>
              <a:t>This may be a logical error and can result in unwanted behaviour at runtime.</a:t>
            </a:r>
          </a:p>
          <a:p>
            <a:r>
              <a:rPr lang="en-GB" baseline="0" dirty="0" smtClean="0"/>
              <a:t>We can although fix this by maybe adding an if check to sanitize and validate input .</a:t>
            </a:r>
          </a:p>
          <a:p>
            <a:r>
              <a:rPr lang="en-GB" baseline="0" dirty="0" smtClean="0"/>
              <a:t>But developers can still write invalid code.</a:t>
            </a:r>
          </a:p>
          <a:p>
            <a:r>
              <a:rPr lang="en-GB" baseline="0" dirty="0" smtClean="0"/>
              <a:t>So typescript comes to our rescue here.</a:t>
            </a:r>
          </a:p>
          <a:p>
            <a:r>
              <a:rPr lang="en-GB" baseline="0" dirty="0" smtClean="0"/>
              <a:t>Lets look at the problem and a  </a:t>
            </a:r>
            <a:r>
              <a:rPr lang="en-GB" baseline="0" dirty="0" err="1" smtClean="0"/>
              <a:t>js</a:t>
            </a:r>
            <a:r>
              <a:rPr lang="en-GB" baseline="0" dirty="0" smtClean="0"/>
              <a:t> solution for the same IntroductionAndInitialSetup</a:t>
            </a:r>
          </a:p>
          <a:p>
            <a:r>
              <a:rPr lang="en-GB" baseline="0" dirty="0" smtClean="0"/>
              <a:t>How </a:t>
            </a:r>
            <a:r>
              <a:rPr lang="en-GB" baseline="0" dirty="0" err="1" smtClean="0"/>
              <a:t>ts</a:t>
            </a:r>
            <a:r>
              <a:rPr lang="en-GB" baseline="0" dirty="0" smtClean="0"/>
              <a:t> can help we can get to it after we first install </a:t>
            </a:r>
            <a:r>
              <a:rPr lang="en-GB" baseline="0" dirty="0" err="1" smtClean="0"/>
              <a:t>ts</a:t>
            </a:r>
            <a:r>
              <a:rPr lang="en-GB" baseline="0" dirty="0" smtClean="0"/>
              <a:t> on next slide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941145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Ts adds a comment like </a:t>
            </a:r>
            <a:r>
              <a:rPr lang="en-GB" sz="1200" b="0" kern="1200" dirty="0" smtClean="0">
                <a:solidFill>
                  <a:schemeClr val="tx1"/>
                </a:solidFill>
                <a:effectLst/>
                <a:latin typeface="+mn-lt"/>
                <a:ea typeface="+mn-ea"/>
                <a:cs typeface="+mn-cs"/>
              </a:rPr>
              <a:t>//# </a:t>
            </a:r>
            <a:r>
              <a:rPr lang="en-GB" sz="1200" b="0" kern="1200" dirty="0" err="1" smtClean="0">
                <a:solidFill>
                  <a:schemeClr val="tx1"/>
                </a:solidFill>
                <a:effectLst/>
                <a:latin typeface="+mn-lt"/>
                <a:ea typeface="+mn-ea"/>
                <a:cs typeface="+mn-cs"/>
              </a:rPr>
              <a:t>sourceMappingURL</a:t>
            </a:r>
            <a:r>
              <a:rPr lang="en-GB" sz="1200" b="0" kern="1200" dirty="0" smtClean="0">
                <a:solidFill>
                  <a:schemeClr val="tx1"/>
                </a:solidFill>
                <a:effectLst/>
                <a:latin typeface="+mn-lt"/>
                <a:ea typeface="+mn-ea"/>
                <a:cs typeface="+mn-cs"/>
              </a:rPr>
              <a:t>=</a:t>
            </a:r>
            <a:r>
              <a:rPr lang="en-GB" sz="1200" b="0" kern="1200" dirty="0" err="1" smtClean="0">
                <a:solidFill>
                  <a:schemeClr val="tx1"/>
                </a:solidFill>
                <a:effectLst/>
                <a:latin typeface="+mn-lt"/>
                <a:ea typeface="+mn-ea"/>
                <a:cs typeface="+mn-cs"/>
              </a:rPr>
              <a:t>app.js.map</a:t>
            </a:r>
            <a:r>
              <a:rPr lang="en-GB" sz="1200" b="0" kern="1200" dirty="0" smtClean="0">
                <a:solidFill>
                  <a:schemeClr val="tx1"/>
                </a:solidFill>
                <a:effectLst/>
                <a:latin typeface="+mn-lt"/>
                <a:ea typeface="+mn-ea"/>
                <a:cs typeface="+mn-cs"/>
              </a:rPr>
              <a:t>  to the generated </a:t>
            </a:r>
            <a:r>
              <a:rPr lang="en-GB" sz="1200" b="0" kern="1200" dirty="0" err="1" smtClean="0">
                <a:solidFill>
                  <a:schemeClr val="tx1"/>
                </a:solidFill>
                <a:effectLst/>
                <a:latin typeface="+mn-lt"/>
                <a:ea typeface="+mn-ea"/>
                <a:cs typeface="+mn-cs"/>
              </a:rPr>
              <a:t>js</a:t>
            </a:r>
            <a:r>
              <a:rPr lang="en-GB" sz="1200" b="0" kern="1200" dirty="0" smtClean="0">
                <a:solidFill>
                  <a:schemeClr val="tx1"/>
                </a:solidFill>
                <a:effectLst/>
                <a:latin typeface="+mn-lt"/>
                <a:ea typeface="+mn-ea"/>
                <a:cs typeface="+mn-cs"/>
              </a:rPr>
              <a:t> files to link them to the map file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33</a:t>
            </a:fld>
            <a:endParaRPr lang="en-GB"/>
          </a:p>
        </p:txBody>
      </p:sp>
    </p:spTree>
    <p:extLst>
      <p:ext uri="{BB962C8B-B14F-4D97-AF65-F5344CB8AC3E}">
        <p14:creationId xmlns:p14="http://schemas.microsoft.com/office/powerpoint/2010/main" val="2464626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34</a:t>
            </a:fld>
            <a:endParaRPr lang="en-GB"/>
          </a:p>
        </p:txBody>
      </p:sp>
    </p:spTree>
    <p:extLst>
      <p:ext uri="{BB962C8B-B14F-4D97-AF65-F5344CB8AC3E}">
        <p14:creationId xmlns:p14="http://schemas.microsoft.com/office/powerpoint/2010/main" val="861096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35</a:t>
            </a:fld>
            <a:endParaRPr lang="en-GB"/>
          </a:p>
        </p:txBody>
      </p:sp>
    </p:spTree>
    <p:extLst>
      <p:ext uri="{BB962C8B-B14F-4D97-AF65-F5344CB8AC3E}">
        <p14:creationId xmlns:p14="http://schemas.microsoft.com/office/powerpoint/2010/main" val="203475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36</a:t>
            </a:fld>
            <a:endParaRPr lang="en-GB"/>
          </a:p>
        </p:txBody>
      </p:sp>
    </p:spTree>
    <p:extLst>
      <p:ext uri="{BB962C8B-B14F-4D97-AF65-F5344CB8AC3E}">
        <p14:creationId xmlns:p14="http://schemas.microsoft.com/office/powerpoint/2010/main" val="755517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636846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906098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43</a:t>
            </a:fld>
            <a:endParaRPr lang="en-GB"/>
          </a:p>
        </p:txBody>
      </p:sp>
    </p:spTree>
    <p:extLst>
      <p:ext uri="{BB962C8B-B14F-4D97-AF65-F5344CB8AC3E}">
        <p14:creationId xmlns:p14="http://schemas.microsoft.com/office/powerpoint/2010/main" val="42721021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52</a:t>
            </a:fld>
            <a:endParaRPr lang="en-GB"/>
          </a:p>
        </p:txBody>
      </p:sp>
    </p:spTree>
    <p:extLst>
      <p:ext uri="{BB962C8B-B14F-4D97-AF65-F5344CB8AC3E}">
        <p14:creationId xmlns:p14="http://schemas.microsoft.com/office/powerpoint/2010/main" val="18202759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(Click)</a:t>
            </a:r>
          </a:p>
          <a:p>
            <a:r>
              <a:rPr lang="en-IN" dirty="0" smtClean="0"/>
              <a:t>There might be some operations which take longer than usual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dirty="0" smtClean="0"/>
              <a:t>like </a:t>
            </a:r>
            <a:r>
              <a:rPr lang="en-IN" dirty="0" err="1" smtClean="0"/>
              <a:t>setTimeout</a:t>
            </a:r>
            <a:r>
              <a:rPr lang="en-IN" baseline="0" dirty="0" smtClean="0"/>
              <a:t> so we need to wait till it completes as </a:t>
            </a:r>
            <a:r>
              <a:rPr lang="en-IN" baseline="0" dirty="0" err="1" smtClean="0"/>
              <a:t>js</a:t>
            </a:r>
            <a:r>
              <a:rPr lang="en-IN" baseline="0" dirty="0" smtClean="0"/>
              <a:t> works synchronously</a:t>
            </a:r>
          </a:p>
          <a:p>
            <a:r>
              <a:rPr lang="en-IN" baseline="0" dirty="0" smtClean="0"/>
              <a:t>But that might not always be the case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Sometimes we do not need the script to block till our long operation finishes.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We can have other examples also like http request  ,getting user location waiting for a button click etc.</a:t>
            </a:r>
          </a:p>
          <a:p>
            <a:r>
              <a:rPr lang="en-IN" baseline="0" dirty="0" smtClean="0"/>
              <a:t>We may have other parts of code that we don’t want to wait for our longer running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Thankfully </a:t>
            </a:r>
            <a:r>
              <a:rPr lang="en-IN" baseline="0" dirty="0" err="1" smtClean="0"/>
              <a:t>js</a:t>
            </a:r>
            <a:r>
              <a:rPr lang="en-IN" baseline="0" dirty="0" smtClean="0"/>
              <a:t> and browsers have a solution for that we have  asynchronous code execution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If we have any time taking operation we can offload them to the browser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The browser then is able to execute that part in a separate thread and our script doesn’t block</a:t>
            </a:r>
          </a:p>
          <a:p>
            <a:r>
              <a:rPr lang="en-IN" baseline="0" dirty="0" smtClean="0"/>
              <a:t>Now the browser needs a way to communicate the result back to our </a:t>
            </a:r>
            <a:r>
              <a:rPr lang="en-IN" baseline="0" dirty="0" err="1" smtClean="0"/>
              <a:t>js</a:t>
            </a:r>
            <a:r>
              <a:rPr lang="en-IN" baseline="0" dirty="0" smtClean="0"/>
              <a:t> script and for that we typically use </a:t>
            </a:r>
            <a:r>
              <a:rPr lang="en-IN" baseline="0" dirty="0" err="1" smtClean="0"/>
              <a:t>callback</a:t>
            </a:r>
            <a:r>
              <a:rPr lang="en-IN" baseline="0" dirty="0" smtClean="0"/>
              <a:t>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For example when we add an click handler to a button typically it should block the whole script and wait for the  button to be clicked</a:t>
            </a:r>
          </a:p>
          <a:p>
            <a:r>
              <a:rPr lang="en-IN" baseline="0" dirty="0" smtClean="0"/>
              <a:t>But instead this is executed by browsers in a separate thread where an infinite loop runs waiting for the button click and script </a:t>
            </a:r>
            <a:r>
              <a:rPr lang="en-IN" baseline="0" dirty="0" err="1" smtClean="0"/>
              <a:t>ddoesnt</a:t>
            </a:r>
            <a:r>
              <a:rPr lang="en-IN" baseline="0" dirty="0" smtClean="0"/>
              <a:t> block</a:t>
            </a:r>
          </a:p>
          <a:p>
            <a:r>
              <a:rPr lang="en-IN" baseline="0" dirty="0" smtClean="0"/>
              <a:t>When the button is actually clicked the browser taps into our script and executes the </a:t>
            </a:r>
            <a:r>
              <a:rPr lang="en-IN" baseline="0" dirty="0" err="1" smtClean="0"/>
              <a:t>callback</a:t>
            </a:r>
            <a:r>
              <a:rPr lang="en-IN" baseline="0" dirty="0" smtClean="0"/>
              <a:t> associated with the click handler</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8666151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Event loop helps us to deal with execution of </a:t>
            </a:r>
            <a:r>
              <a:rPr lang="en-IN" dirty="0" err="1" smtClean="0"/>
              <a:t>async</a:t>
            </a:r>
            <a:r>
              <a:rPr lang="en-IN" dirty="0" smtClean="0"/>
              <a:t> code</a:t>
            </a:r>
          </a:p>
          <a:p>
            <a:r>
              <a:rPr lang="en-IN" dirty="0" smtClean="0"/>
              <a:t>Click</a:t>
            </a:r>
          </a:p>
          <a:p>
            <a:r>
              <a:rPr lang="en-IN" dirty="0" smtClean="0"/>
              <a:t>Now consider we have the following code</a:t>
            </a:r>
          </a:p>
          <a:p>
            <a:r>
              <a:rPr lang="en-IN" dirty="0" smtClean="0"/>
              <a:t>We have a greet function that logs hi to the console</a:t>
            </a:r>
          </a:p>
          <a:p>
            <a:r>
              <a:rPr lang="en-IN" dirty="0" smtClean="0"/>
              <a:t>We have a </a:t>
            </a:r>
            <a:r>
              <a:rPr lang="en-IN" dirty="0" err="1" smtClean="0"/>
              <a:t>showAlert</a:t>
            </a:r>
            <a:r>
              <a:rPr lang="en-IN" dirty="0" smtClean="0"/>
              <a:t> function that alerts danger</a:t>
            </a:r>
          </a:p>
          <a:p>
            <a:r>
              <a:rPr lang="en-IN" dirty="0" smtClean="0"/>
              <a:t>We then call a </a:t>
            </a:r>
            <a:r>
              <a:rPr lang="en-IN" dirty="0" err="1" smtClean="0"/>
              <a:t>setTimeout</a:t>
            </a:r>
            <a:r>
              <a:rPr lang="en-IN" dirty="0" smtClean="0"/>
              <a:t> method</a:t>
            </a:r>
            <a:r>
              <a:rPr lang="en-IN" baseline="0" dirty="0" smtClean="0"/>
              <a:t> passing </a:t>
            </a:r>
            <a:r>
              <a:rPr lang="en-IN" baseline="0" dirty="0" err="1" smtClean="0"/>
              <a:t>showAlert</a:t>
            </a:r>
            <a:r>
              <a:rPr lang="en-IN" baseline="0" dirty="0" smtClean="0"/>
              <a:t> and 2000 ,so browser starts a timer and once the timer completes displays the alert</a:t>
            </a:r>
          </a:p>
          <a:p>
            <a:r>
              <a:rPr lang="en-IN" baseline="0" dirty="0" smtClean="0"/>
              <a:t>We then call our greet method</a:t>
            </a:r>
          </a:p>
          <a:p>
            <a:endParaRPr lang="en-IN" baseline="0" dirty="0" smtClean="0"/>
          </a:p>
          <a:p>
            <a:r>
              <a:rPr lang="en-IN" baseline="0" dirty="0" smtClean="0"/>
              <a:t>Click</a:t>
            </a:r>
          </a:p>
          <a:p>
            <a:r>
              <a:rPr lang="en-IN" baseline="0" dirty="0" smtClean="0"/>
              <a:t>Then we have the stack that is part of the </a:t>
            </a:r>
            <a:r>
              <a:rPr lang="en-IN" baseline="0" dirty="0" err="1" smtClean="0"/>
              <a:t>js</a:t>
            </a:r>
            <a:r>
              <a:rPr lang="en-IN" baseline="0" dirty="0" smtClean="0"/>
              <a:t> engine</a:t>
            </a:r>
          </a:p>
          <a:p>
            <a:endParaRPr lang="en-IN" baseline="0" dirty="0" smtClean="0"/>
          </a:p>
          <a:p>
            <a:r>
              <a:rPr lang="en-IN" baseline="0" dirty="0" smtClean="0"/>
              <a:t>Click</a:t>
            </a:r>
          </a:p>
          <a:p>
            <a:r>
              <a:rPr lang="en-IN" baseline="0" dirty="0" smtClean="0"/>
              <a:t>Then we have the browser </a:t>
            </a:r>
            <a:r>
              <a:rPr lang="en-IN" baseline="0" dirty="0" err="1" smtClean="0"/>
              <a:t>api’s</a:t>
            </a:r>
            <a:endParaRPr lang="en-IN" baseline="0" dirty="0" smtClean="0"/>
          </a:p>
          <a:p>
            <a:r>
              <a:rPr lang="en-IN" baseline="0" dirty="0" smtClean="0"/>
              <a:t>Now lets say the code executes and two functions greet and </a:t>
            </a:r>
            <a:r>
              <a:rPr lang="en-IN" baseline="0" dirty="0" err="1" smtClean="0"/>
              <a:t>showAlert</a:t>
            </a:r>
            <a:r>
              <a:rPr lang="en-IN" baseline="0" dirty="0" smtClean="0"/>
              <a:t> are created</a:t>
            </a:r>
          </a:p>
          <a:p>
            <a:r>
              <a:rPr lang="en-IN" baseline="0" dirty="0" smtClean="0"/>
              <a:t>Now the first function that executes is the built in function </a:t>
            </a:r>
            <a:r>
              <a:rPr lang="en-IN" baseline="0" dirty="0" err="1" smtClean="0"/>
              <a:t>setTimeout</a:t>
            </a:r>
            <a:endParaRPr lang="en-IN" baseline="0" dirty="0" smtClean="0"/>
          </a:p>
          <a:p>
            <a:r>
              <a:rPr lang="en-IN" baseline="0" dirty="0" smtClean="0"/>
              <a:t>Click</a:t>
            </a:r>
          </a:p>
          <a:p>
            <a:r>
              <a:rPr lang="en-IN" baseline="0" dirty="0" smtClean="0"/>
              <a:t>It then reaches out t the browser as </a:t>
            </a:r>
            <a:r>
              <a:rPr lang="en-IN" baseline="0" dirty="0" err="1" smtClean="0"/>
              <a:t>setTimeout</a:t>
            </a:r>
            <a:r>
              <a:rPr lang="en-IN" baseline="0" dirty="0" smtClean="0"/>
              <a:t> is a function made available to </a:t>
            </a:r>
            <a:r>
              <a:rPr lang="en-IN" baseline="0" dirty="0" err="1" smtClean="0"/>
              <a:t>js</a:t>
            </a:r>
            <a:r>
              <a:rPr lang="en-IN" baseline="0" dirty="0" smtClean="0"/>
              <a:t> by the browser and sets the ongoing timer there</a:t>
            </a:r>
          </a:p>
          <a:p>
            <a:r>
              <a:rPr lang="en-IN" baseline="0" dirty="0" smtClean="0"/>
              <a:t>Click</a:t>
            </a:r>
          </a:p>
          <a:p>
            <a:r>
              <a:rPr lang="en-IN" baseline="0" dirty="0" smtClean="0"/>
              <a:t>Then in </a:t>
            </a:r>
            <a:r>
              <a:rPr lang="en-IN" baseline="0" dirty="0" err="1" smtClean="0"/>
              <a:t>js</a:t>
            </a:r>
            <a:r>
              <a:rPr lang="en-IN" baseline="0" dirty="0" smtClean="0"/>
              <a:t> this function is done the timer is still there in browser but the </a:t>
            </a:r>
            <a:r>
              <a:rPr lang="en-IN" baseline="0" dirty="0" err="1" smtClean="0"/>
              <a:t>js</a:t>
            </a:r>
            <a:r>
              <a:rPr lang="en-IN" baseline="0" dirty="0" smtClean="0"/>
              <a:t> code is done</a:t>
            </a:r>
          </a:p>
          <a:p>
            <a:r>
              <a:rPr lang="en-IN" baseline="0" dirty="0" smtClean="0"/>
              <a:t>Click</a:t>
            </a:r>
          </a:p>
          <a:p>
            <a:r>
              <a:rPr lang="en-IN" baseline="0" dirty="0" smtClean="0"/>
              <a:t>The next thing that happens is not that the </a:t>
            </a:r>
            <a:r>
              <a:rPr lang="en-IN" baseline="0" dirty="0" err="1" smtClean="0"/>
              <a:t>showAlert</a:t>
            </a:r>
            <a:r>
              <a:rPr lang="en-IN" baseline="0" dirty="0" smtClean="0"/>
              <a:t> function runs as the timer takes two seconds and </a:t>
            </a:r>
            <a:r>
              <a:rPr lang="en-IN" baseline="0" dirty="0" err="1" smtClean="0"/>
              <a:t>js</a:t>
            </a:r>
            <a:r>
              <a:rPr lang="en-IN" baseline="0" dirty="0" smtClean="0"/>
              <a:t> does not wait for it</a:t>
            </a:r>
          </a:p>
          <a:p>
            <a:r>
              <a:rPr lang="en-IN" baseline="0" dirty="0" smtClean="0"/>
              <a:t>It runs the script further executing the greet method</a:t>
            </a:r>
          </a:p>
          <a:p>
            <a:r>
              <a:rPr lang="en-IN" baseline="0" dirty="0" smtClean="0"/>
              <a:t>Click</a:t>
            </a:r>
          </a:p>
          <a:p>
            <a:r>
              <a:rPr lang="en-IN" baseline="0" dirty="0" err="1" smtClean="0"/>
              <a:t>ie</a:t>
            </a:r>
            <a:r>
              <a:rPr lang="en-IN" baseline="0" dirty="0" smtClean="0"/>
              <a:t> </a:t>
            </a:r>
            <a:r>
              <a:rPr lang="en-IN" baseline="0" dirty="0" err="1" smtClean="0"/>
              <a:t>setTimeout</a:t>
            </a:r>
            <a:r>
              <a:rPr lang="en-IN" baseline="0" dirty="0" smtClean="0"/>
              <a:t> is called it is offloaded to browser and then greet executes</a:t>
            </a:r>
          </a:p>
          <a:p>
            <a:r>
              <a:rPr lang="en-IN" baseline="0" dirty="0" smtClean="0"/>
              <a:t>Greet internally calls console.log </a:t>
            </a:r>
          </a:p>
          <a:p>
            <a:r>
              <a:rPr lang="en-IN" baseline="0" dirty="0" smtClean="0"/>
              <a:t>click</a:t>
            </a:r>
          </a:p>
          <a:p>
            <a:r>
              <a:rPr lang="en-IN" baseline="0" dirty="0" smtClean="0"/>
              <a:t>and then we are basically done with the code on left</a:t>
            </a:r>
          </a:p>
          <a:p>
            <a:r>
              <a:rPr lang="en-IN" baseline="0" dirty="0" smtClean="0"/>
              <a:t>Now lets say at </a:t>
            </a:r>
            <a:r>
              <a:rPr lang="en-IN" baseline="0" dirty="0" err="1" smtClean="0"/>
              <a:t>somepoint</a:t>
            </a:r>
            <a:r>
              <a:rPr lang="en-IN" baseline="0" dirty="0" smtClean="0"/>
              <a:t> the timer completes</a:t>
            </a:r>
          </a:p>
          <a:p>
            <a:r>
              <a:rPr lang="en-IN" baseline="0" dirty="0" smtClean="0"/>
              <a:t>And maybe it completes when our greet method was still executing</a:t>
            </a:r>
          </a:p>
          <a:p>
            <a:r>
              <a:rPr lang="en-IN" baseline="0" dirty="0" smtClean="0"/>
              <a:t>Now we need some way to tell </a:t>
            </a:r>
            <a:r>
              <a:rPr lang="en-IN" baseline="0" dirty="0" err="1" smtClean="0"/>
              <a:t>js</a:t>
            </a:r>
            <a:r>
              <a:rPr lang="en-IN" baseline="0" dirty="0" smtClean="0"/>
              <a:t> that the </a:t>
            </a:r>
            <a:r>
              <a:rPr lang="en-IN" baseline="0" dirty="0" err="1" smtClean="0"/>
              <a:t>showAlert</a:t>
            </a:r>
            <a:r>
              <a:rPr lang="en-IN" baseline="0" dirty="0" smtClean="0"/>
              <a:t> function that was registered as a </a:t>
            </a:r>
            <a:r>
              <a:rPr lang="en-IN" baseline="0" dirty="0" err="1" smtClean="0"/>
              <a:t>callback</a:t>
            </a:r>
            <a:r>
              <a:rPr lang="en-IN" baseline="0" dirty="0" smtClean="0"/>
              <a:t> to </a:t>
            </a:r>
            <a:r>
              <a:rPr lang="en-IN" baseline="0" dirty="0" err="1" smtClean="0"/>
              <a:t>setTimeout</a:t>
            </a:r>
            <a:r>
              <a:rPr lang="en-IN" baseline="0" dirty="0" smtClean="0"/>
              <a:t> should be executed</a:t>
            </a:r>
          </a:p>
          <a:p>
            <a:r>
              <a:rPr lang="en-IN" baseline="0" dirty="0" smtClean="0"/>
              <a:t>Click</a:t>
            </a:r>
          </a:p>
          <a:p>
            <a:r>
              <a:rPr lang="en-IN" baseline="0" dirty="0" smtClean="0"/>
              <a:t>For this purpose a message queue is used.</a:t>
            </a:r>
          </a:p>
          <a:p>
            <a:r>
              <a:rPr lang="en-IN" baseline="0" dirty="0" smtClean="0"/>
              <a:t>A message queue is made available to us by the browser and </a:t>
            </a:r>
            <a:r>
              <a:rPr lang="en-IN" baseline="0" dirty="0" err="1" smtClean="0"/>
              <a:t>js</a:t>
            </a:r>
            <a:r>
              <a:rPr lang="en-IN" baseline="0" dirty="0" smtClean="0"/>
              <a:t> also has access to it.</a:t>
            </a:r>
          </a:p>
          <a:p>
            <a:r>
              <a:rPr lang="en-IN" baseline="0" dirty="0" smtClean="0"/>
              <a:t>Now in this message queue the browser places any code that should be executed when we have time for it.</a:t>
            </a:r>
          </a:p>
          <a:p>
            <a:r>
              <a:rPr lang="en-IN" baseline="0" dirty="0" smtClean="0"/>
              <a:t>Click</a:t>
            </a:r>
          </a:p>
          <a:p>
            <a:r>
              <a:rPr lang="en-IN" baseline="0" dirty="0" smtClean="0"/>
              <a:t>In this case it is the </a:t>
            </a:r>
            <a:r>
              <a:rPr lang="en-IN" baseline="0" dirty="0" err="1" smtClean="0"/>
              <a:t>showAlert</a:t>
            </a:r>
            <a:r>
              <a:rPr lang="en-IN" baseline="0" dirty="0" smtClean="0"/>
              <a:t> function</a:t>
            </a:r>
          </a:p>
          <a:p>
            <a:r>
              <a:rPr lang="en-IN" baseline="0" dirty="0" smtClean="0"/>
              <a:t>So the Timer exits now </a:t>
            </a:r>
          </a:p>
          <a:p>
            <a:r>
              <a:rPr lang="en-IN" baseline="0" dirty="0" smtClean="0"/>
              <a:t>click</a:t>
            </a:r>
          </a:p>
          <a:p>
            <a:r>
              <a:rPr lang="en-IN" baseline="0" dirty="0" smtClean="0"/>
              <a:t>At this point the </a:t>
            </a:r>
            <a:r>
              <a:rPr lang="en-IN" baseline="0" dirty="0" err="1" smtClean="0"/>
              <a:t>showAlert</a:t>
            </a:r>
            <a:r>
              <a:rPr lang="en-IN" baseline="0" dirty="0" smtClean="0"/>
              <a:t> is not executed it is just registered as a To do</a:t>
            </a:r>
          </a:p>
          <a:p>
            <a:r>
              <a:rPr lang="en-IN" baseline="0" dirty="0" smtClean="0"/>
              <a:t>As at this point we are executing greet and console.log</a:t>
            </a:r>
          </a:p>
          <a:p>
            <a:r>
              <a:rPr lang="en-IN" baseline="0" dirty="0" smtClean="0"/>
              <a:t>Now lets say greet and console.log finishes</a:t>
            </a:r>
          </a:p>
          <a:p>
            <a:r>
              <a:rPr lang="en-IN" baseline="0" dirty="0" smtClean="0"/>
              <a:t>Click</a:t>
            </a:r>
          </a:p>
          <a:p>
            <a:r>
              <a:rPr lang="en-IN" baseline="0" dirty="0" smtClean="0"/>
              <a:t>Click</a:t>
            </a:r>
          </a:p>
          <a:p>
            <a:r>
              <a:rPr lang="en-IN" baseline="0" dirty="0" smtClean="0"/>
              <a:t>Now we need to get that </a:t>
            </a:r>
            <a:r>
              <a:rPr lang="en-IN" baseline="0" dirty="0" err="1" smtClean="0"/>
              <a:t>showAlert</a:t>
            </a:r>
            <a:r>
              <a:rPr lang="en-IN" baseline="0" dirty="0" smtClean="0"/>
              <a:t> in our call stack.</a:t>
            </a:r>
          </a:p>
          <a:p>
            <a:r>
              <a:rPr lang="en-IN" baseline="0" dirty="0" smtClean="0"/>
              <a:t>We know it is a function defined in our </a:t>
            </a:r>
            <a:r>
              <a:rPr lang="en-IN" baseline="0" dirty="0" err="1" smtClean="0"/>
              <a:t>js</a:t>
            </a:r>
            <a:r>
              <a:rPr lang="en-IN" baseline="0" dirty="0" smtClean="0"/>
              <a:t> code which should now be executed for this we use the event loop</a:t>
            </a:r>
          </a:p>
          <a:p>
            <a:r>
              <a:rPr lang="en-IN" baseline="0" dirty="0" smtClean="0"/>
              <a:t>Click</a:t>
            </a:r>
          </a:p>
          <a:p>
            <a:r>
              <a:rPr lang="en-IN" baseline="0" dirty="0" smtClean="0"/>
              <a:t>Event loop just like message queue is built into the browser and most </a:t>
            </a:r>
            <a:r>
              <a:rPr lang="en-IN" baseline="0" dirty="0" err="1" smtClean="0"/>
              <a:t>js</a:t>
            </a:r>
            <a:r>
              <a:rPr lang="en-IN" baseline="0" dirty="0" smtClean="0"/>
              <a:t> environments like </a:t>
            </a:r>
            <a:r>
              <a:rPr lang="en-IN" baseline="0" dirty="0" err="1" smtClean="0"/>
              <a:t>nodejs</a:t>
            </a:r>
            <a:r>
              <a:rPr lang="en-IN" baseline="0" dirty="0" smtClean="0"/>
              <a:t> have the concept of event loop</a:t>
            </a:r>
          </a:p>
          <a:p>
            <a:r>
              <a:rPr lang="en-IN" baseline="0" dirty="0" smtClean="0"/>
              <a:t>Event loop is not a part of </a:t>
            </a:r>
            <a:r>
              <a:rPr lang="en-IN" baseline="0" dirty="0" err="1" smtClean="0"/>
              <a:t>js</a:t>
            </a:r>
            <a:r>
              <a:rPr lang="en-IN" baseline="0" dirty="0" smtClean="0"/>
              <a:t> it is actually the part of the host environment of </a:t>
            </a:r>
            <a:r>
              <a:rPr lang="en-IN" baseline="0" dirty="0" err="1" smtClean="0"/>
              <a:t>js</a:t>
            </a:r>
            <a:r>
              <a:rPr lang="en-IN" baseline="0" dirty="0" smtClean="0"/>
              <a:t> in this case the browser</a:t>
            </a:r>
          </a:p>
          <a:p>
            <a:r>
              <a:rPr lang="en-IN" baseline="0" dirty="0" smtClean="0"/>
              <a:t>The job of the event loop is in the end to synchronize our call stack and engine with the tasks in the message queue</a:t>
            </a:r>
          </a:p>
          <a:p>
            <a:r>
              <a:rPr lang="en-IN" baseline="0" dirty="0" smtClean="0"/>
              <a:t>So basically what the event loop does it runs all the time and checks whether the call stack is empty and do we have pending TO do’s</a:t>
            </a:r>
          </a:p>
          <a:p>
            <a:r>
              <a:rPr lang="en-IN" baseline="0" dirty="0" smtClean="0"/>
              <a:t>And if the stack is empty and we have messages in the message queue it pushes them into the call stack</a:t>
            </a:r>
          </a:p>
          <a:p>
            <a:r>
              <a:rPr lang="en-IN" baseline="0" dirty="0" smtClean="0"/>
              <a:t>Click</a:t>
            </a:r>
          </a:p>
          <a:p>
            <a:r>
              <a:rPr lang="en-IN" baseline="0" dirty="0" smtClean="0"/>
              <a:t>Now the message queue is empty </a:t>
            </a:r>
          </a:p>
          <a:p>
            <a:r>
              <a:rPr lang="en-IN" baseline="0" dirty="0" smtClean="0"/>
              <a:t>click</a:t>
            </a:r>
          </a:p>
          <a:p>
            <a:r>
              <a:rPr lang="en-IN" baseline="0" dirty="0" smtClean="0"/>
              <a:t>And this function runs in our </a:t>
            </a:r>
            <a:r>
              <a:rPr lang="en-IN" baseline="0" dirty="0" err="1" smtClean="0"/>
              <a:t>js</a:t>
            </a:r>
            <a:r>
              <a:rPr lang="en-IN" baseline="0" dirty="0" smtClean="0"/>
              <a:t> code</a:t>
            </a:r>
          </a:p>
          <a:p>
            <a:r>
              <a:rPr lang="en-IN" baseline="0" dirty="0" smtClean="0"/>
              <a:t>Click</a:t>
            </a:r>
          </a:p>
          <a:p>
            <a:r>
              <a:rPr lang="en-IN" baseline="0" dirty="0" smtClean="0"/>
              <a:t>So </a:t>
            </a:r>
            <a:r>
              <a:rPr lang="en-IN" baseline="0" dirty="0" err="1" smtClean="0"/>
              <a:t>showAlert</a:t>
            </a:r>
            <a:r>
              <a:rPr lang="en-IN" baseline="0" dirty="0" smtClean="0"/>
              <a:t> function runs</a:t>
            </a:r>
          </a:p>
          <a:p>
            <a:r>
              <a:rPr lang="en-IN" baseline="0" dirty="0" smtClean="0"/>
              <a:t>click</a:t>
            </a:r>
          </a:p>
          <a:p>
            <a:r>
              <a:rPr lang="en-IN" baseline="0" dirty="0" smtClean="0"/>
              <a:t>It calls the built in alert function</a:t>
            </a:r>
          </a:p>
          <a:p>
            <a:r>
              <a:rPr lang="en-IN" baseline="0" dirty="0" smtClean="0"/>
              <a:t>click</a:t>
            </a:r>
          </a:p>
          <a:p>
            <a:r>
              <a:rPr lang="en-IN" baseline="0" dirty="0" smtClean="0"/>
              <a:t>Then alert function completes execution</a:t>
            </a:r>
          </a:p>
          <a:p>
            <a:r>
              <a:rPr lang="en-IN" baseline="0" dirty="0" smtClean="0"/>
              <a:t>Click</a:t>
            </a:r>
          </a:p>
          <a:p>
            <a:r>
              <a:rPr lang="en-IN" baseline="0" dirty="0" smtClean="0"/>
              <a:t>Then </a:t>
            </a:r>
            <a:r>
              <a:rPr lang="en-IN" baseline="0" dirty="0" err="1" smtClean="0"/>
              <a:t>showAlert</a:t>
            </a:r>
            <a:r>
              <a:rPr lang="en-IN" baseline="0" dirty="0" smtClean="0"/>
              <a:t> function completes execution</a:t>
            </a:r>
          </a:p>
          <a:p>
            <a:r>
              <a:rPr lang="en-IN" baseline="0" dirty="0" smtClean="0"/>
              <a:t>Click</a:t>
            </a:r>
          </a:p>
          <a:p>
            <a:r>
              <a:rPr lang="en-IN" baseline="0" dirty="0" smtClean="0"/>
              <a:t>The call stack is empty again</a:t>
            </a:r>
          </a:p>
          <a:p>
            <a:r>
              <a:rPr lang="en-IN" baseline="0" dirty="0" smtClean="0"/>
              <a:t>This is the pattern that is typically used for </a:t>
            </a:r>
            <a:r>
              <a:rPr lang="en-IN" baseline="0" dirty="0" err="1" smtClean="0"/>
              <a:t>callback</a:t>
            </a:r>
            <a:r>
              <a:rPr lang="en-IN" baseline="0" dirty="0" smtClean="0"/>
              <a:t> functions and </a:t>
            </a:r>
            <a:r>
              <a:rPr lang="en-IN" baseline="0" dirty="0" err="1" smtClean="0"/>
              <a:t>async</a:t>
            </a:r>
            <a:r>
              <a:rPr lang="en-IN" baseline="0" dirty="0" smtClean="0"/>
              <a:t> code</a:t>
            </a:r>
          </a:p>
          <a:p>
            <a:endParaRPr lang="en-IN" baseline="0" dirty="0" smtClean="0"/>
          </a:p>
          <a:p>
            <a:r>
              <a:rPr lang="en-IN" baseline="0" dirty="0" smtClean="0"/>
              <a:t>Show a demo using PromisesAndCallbacks.js till line 28</a:t>
            </a:r>
          </a:p>
          <a:p>
            <a:endParaRPr lang="en-IN"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679412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actually don’t need node </a:t>
            </a:r>
            <a:r>
              <a:rPr lang="en-GB" dirty="0" err="1" smtClean="0"/>
              <a:t>js</a:t>
            </a:r>
            <a:r>
              <a:rPr lang="en-GB" dirty="0" smtClean="0"/>
              <a:t> for Typescript</a:t>
            </a:r>
          </a:p>
          <a:p>
            <a:r>
              <a:rPr lang="en-GB" dirty="0" smtClean="0"/>
              <a:t>But node </a:t>
            </a:r>
            <a:r>
              <a:rPr lang="en-GB" dirty="0" err="1" smtClean="0"/>
              <a:t>js</a:t>
            </a:r>
            <a:r>
              <a:rPr lang="en-GB" dirty="0" smtClean="0"/>
              <a:t> will be used for some other tools we will be using throughout this course</a:t>
            </a:r>
          </a:p>
          <a:p>
            <a:r>
              <a:rPr lang="en-GB" dirty="0" smtClean="0"/>
              <a:t>Also it will provide us with </a:t>
            </a:r>
            <a:r>
              <a:rPr lang="en-GB" dirty="0" err="1" smtClean="0"/>
              <a:t>npm</a:t>
            </a:r>
            <a:r>
              <a:rPr lang="en-GB" dirty="0" smtClean="0"/>
              <a:t> or</a:t>
            </a:r>
            <a:r>
              <a:rPr lang="en-GB" baseline="0" dirty="0" smtClean="0"/>
              <a:t> node package manager which will help us install type script globally on our machine.</a:t>
            </a:r>
          </a:p>
          <a:p>
            <a:r>
              <a:rPr lang="en-GB" baseline="0" dirty="0" smtClean="0"/>
              <a:t>Installing typescript actually means we are installing the typescript compiler to compile typescript to </a:t>
            </a:r>
            <a:r>
              <a:rPr lang="en-GB" baseline="0" dirty="0" err="1" smtClean="0"/>
              <a:t>javascript</a:t>
            </a:r>
            <a:endParaRPr lang="en-GB" baseline="0" dirty="0" smtClean="0"/>
          </a:p>
          <a:p>
            <a:r>
              <a:rPr lang="en-US" dirty="0" smtClean="0"/>
              <a:t>Now we will notice some errors lets fix them and compile</a:t>
            </a:r>
            <a:r>
              <a:rPr lang="en-US" baseline="0" dirty="0" smtClean="0"/>
              <a:t> the code using </a:t>
            </a:r>
            <a:r>
              <a:rPr lang="en-US" baseline="0" dirty="0" err="1" smtClean="0"/>
              <a:t>tsc</a:t>
            </a:r>
            <a:r>
              <a:rPr lang="en-US" baseline="0" dirty="0" smtClean="0"/>
              <a:t> </a:t>
            </a:r>
            <a:r>
              <a:rPr lang="en-US" baseline="0" dirty="0" err="1" smtClean="0"/>
              <a:t>ts-only.ts</a:t>
            </a:r>
            <a:r>
              <a:rPr lang="en-US" baseline="0" dirty="0" smtClean="0"/>
              <a:t> command</a:t>
            </a:r>
          </a:p>
          <a:p>
            <a:r>
              <a:rPr lang="en-US" baseline="0" dirty="0" smtClean="0"/>
              <a:t>This will compile the </a:t>
            </a:r>
            <a:r>
              <a:rPr lang="en-US" baseline="0" dirty="0" err="1" smtClean="0"/>
              <a:t>ts</a:t>
            </a:r>
            <a:r>
              <a:rPr lang="en-US" baseline="0" dirty="0" smtClean="0"/>
              <a:t> file to </a:t>
            </a:r>
            <a:r>
              <a:rPr lang="en-US" baseline="0" dirty="0" err="1" smtClean="0"/>
              <a:t>js</a:t>
            </a:r>
            <a:endParaRPr lang="en-US" baseline="0" dirty="0" smtClean="0"/>
          </a:p>
          <a:p>
            <a:r>
              <a:rPr lang="en-US" baseline="0" dirty="0" smtClean="0"/>
              <a:t>We need to add import for this </a:t>
            </a:r>
            <a:r>
              <a:rPr lang="en-US" baseline="0" dirty="0" err="1" smtClean="0"/>
              <a:t>js</a:t>
            </a:r>
            <a:r>
              <a:rPr lang="en-US" baseline="0" dirty="0" smtClean="0"/>
              <a:t> file in our index.html to work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a:t>
            </a:fld>
            <a:endParaRPr lang="en-GB"/>
          </a:p>
        </p:txBody>
      </p:sp>
    </p:spTree>
    <p:extLst>
      <p:ext uri="{BB962C8B-B14F-4D97-AF65-F5344CB8AC3E}">
        <p14:creationId xmlns:p14="http://schemas.microsoft.com/office/powerpoint/2010/main" val="4507393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Click</a:t>
            </a:r>
            <a:r>
              <a:rPr lang="en-GB" baseline="0" dirty="0" smtClean="0"/>
              <a:t> </a:t>
            </a:r>
          </a:p>
          <a:p>
            <a:r>
              <a:rPr lang="en-GB" baseline="0" dirty="0" smtClean="0"/>
              <a:t>If we have a code like this it becomes difficult to read and track.</a:t>
            </a:r>
          </a:p>
          <a:p>
            <a:r>
              <a:rPr lang="en-GB" baseline="0" dirty="0" smtClean="0"/>
              <a:t>click</a:t>
            </a:r>
          </a:p>
          <a:p>
            <a:r>
              <a:rPr lang="en-GB" baseline="0" dirty="0" smtClean="0"/>
              <a:t>This is sometimes referred to as  </a:t>
            </a:r>
            <a:r>
              <a:rPr lang="en-GB" baseline="0" dirty="0" err="1" smtClean="0"/>
              <a:t>callback</a:t>
            </a:r>
            <a:r>
              <a:rPr lang="en-GB" baseline="0" dirty="0" smtClean="0"/>
              <a:t> hell</a:t>
            </a:r>
          </a:p>
          <a:p>
            <a:r>
              <a:rPr lang="en-GB" baseline="0" dirty="0" smtClean="0"/>
              <a:t>Click</a:t>
            </a:r>
          </a:p>
          <a:p>
            <a:r>
              <a:rPr lang="en-GB" baseline="0" dirty="0" smtClean="0"/>
              <a:t>Thankfully </a:t>
            </a:r>
            <a:r>
              <a:rPr lang="en-GB" baseline="0" dirty="0" err="1" smtClean="0"/>
              <a:t>js</a:t>
            </a:r>
            <a:r>
              <a:rPr lang="en-GB" baseline="0" dirty="0" smtClean="0"/>
              <a:t> has a solution called as promises</a:t>
            </a:r>
          </a:p>
          <a:p>
            <a:r>
              <a:rPr lang="en-GB" baseline="0" dirty="0" smtClean="0"/>
              <a:t>In promises we use the then keyword to specify a dependent task as a </a:t>
            </a:r>
            <a:r>
              <a:rPr lang="en-GB" baseline="0" dirty="0" err="1" smtClean="0"/>
              <a:t>callback</a:t>
            </a:r>
            <a:r>
              <a:rPr lang="en-GB" baseline="0" dirty="0" smtClean="0"/>
              <a:t> rather than nesting it.</a:t>
            </a:r>
          </a:p>
          <a:p>
            <a:r>
              <a:rPr lang="en-GB" baseline="0" dirty="0" smtClean="0"/>
              <a:t>The concept is called promise chaining</a:t>
            </a:r>
          </a:p>
          <a:p>
            <a:endParaRPr lang="en-GB" baseline="0" dirty="0" smtClean="0"/>
          </a:p>
          <a:p>
            <a:r>
              <a:rPr lang="en-GB" baseline="0" dirty="0" smtClean="0"/>
              <a:t>Lets take a look at this in code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437613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Type script adds support for types which forces us to be</a:t>
            </a:r>
            <a:r>
              <a:rPr lang="en-GB" baseline="0" dirty="0" smtClean="0"/>
              <a:t> more explicit with out variable </a:t>
            </a:r>
            <a:r>
              <a:rPr lang="en-GB" baseline="0" dirty="0" err="1" smtClean="0"/>
              <a:t>declerations</a:t>
            </a:r>
            <a:r>
              <a:rPr lang="en-GB" baseline="0" dirty="0" smtClean="0"/>
              <a:t> thus helps us to write cleaner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It gives us support</a:t>
            </a:r>
            <a:r>
              <a:rPr lang="en-US" baseline="0" dirty="0" smtClean="0"/>
              <a:t> to use modern </a:t>
            </a:r>
            <a:r>
              <a:rPr lang="en-US" baseline="0" dirty="0" err="1" smtClean="0"/>
              <a:t>iDE’s</a:t>
            </a:r>
            <a:r>
              <a:rPr lang="en-US" baseline="0" dirty="0" smtClean="0"/>
              <a:t> which have built in support for TS and provides us with features like </a:t>
            </a:r>
            <a:r>
              <a:rPr lang="en-US" baseline="0" dirty="0" err="1" smtClean="0"/>
              <a:t>autocompletion</a:t>
            </a:r>
            <a:r>
              <a:rPr lang="en-US" baseline="0" dirty="0" smtClean="0"/>
              <a:t> , syntax checking and built in error checking which shows errors at  compile time before we even invoke </a:t>
            </a:r>
            <a:r>
              <a:rPr lang="en-US" baseline="0" dirty="0" err="1" smtClean="0"/>
              <a:t>tsc</a:t>
            </a:r>
            <a:r>
              <a:rPr lang="en-US" baseline="0" dirty="0" smtClean="0"/>
              <a:t> to compile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the feature to use Next gen or new </a:t>
            </a:r>
            <a:r>
              <a:rPr lang="en-US" baseline="0" dirty="0" err="1" smtClean="0"/>
              <a:t>js</a:t>
            </a:r>
            <a:r>
              <a:rPr lang="en-US" baseline="0" dirty="0" smtClean="0"/>
              <a:t> features which are compiled to workarounds in vanilla </a:t>
            </a:r>
            <a:r>
              <a:rPr lang="en-US" baseline="0" dirty="0" err="1" smtClean="0"/>
              <a:t>js</a:t>
            </a:r>
            <a:r>
              <a:rPr lang="en-US" baseline="0" dirty="0" smtClean="0"/>
              <a:t> to support older browsers which may not support </a:t>
            </a:r>
            <a:r>
              <a:rPr lang="en-US" baseline="0" dirty="0" err="1" smtClean="0"/>
              <a:t>thr</a:t>
            </a:r>
            <a:r>
              <a:rPr lang="en-US" baseline="0" dirty="0" smtClean="0"/>
              <a:t> feature yet.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have a tool called babel in </a:t>
            </a:r>
            <a:r>
              <a:rPr lang="en-US" baseline="0" dirty="0" err="1" smtClean="0"/>
              <a:t>js</a:t>
            </a:r>
            <a:r>
              <a:rPr lang="en-US" baseline="0" dirty="0" smtClean="0"/>
              <a:t> which allows us to do same in </a:t>
            </a:r>
            <a:r>
              <a:rPr lang="en-US" baseline="0" dirty="0" err="1" smtClean="0"/>
              <a:t>js.With</a:t>
            </a:r>
            <a:r>
              <a:rPr lang="en-US" baseline="0" dirty="0" smtClean="0"/>
              <a:t> </a:t>
            </a:r>
            <a:r>
              <a:rPr lang="en-US" baseline="0" dirty="0" err="1" smtClean="0"/>
              <a:t>ts</a:t>
            </a:r>
            <a:r>
              <a:rPr lang="en-US" baseline="0" dirty="0" smtClean="0"/>
              <a:t> such feature is by default build into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certain non </a:t>
            </a:r>
            <a:r>
              <a:rPr lang="en-US" baseline="0" dirty="0" err="1" smtClean="0"/>
              <a:t>js</a:t>
            </a:r>
            <a:r>
              <a:rPr lang="en-US" baseline="0" dirty="0" smtClean="0"/>
              <a:t> features like generics and Interfaces which cant be converted to </a:t>
            </a:r>
            <a:r>
              <a:rPr lang="en-US" baseline="0" dirty="0" err="1" smtClean="0"/>
              <a:t>js</a:t>
            </a:r>
            <a:r>
              <a:rPr lang="en-US" baseline="0" dirty="0" smtClean="0"/>
              <a:t> but they need not be converted as they are helpful at dev time to write cleaner and better code and simply stripped of or converted to a workaround in the compiled </a:t>
            </a:r>
            <a:r>
              <a:rPr lang="en-US" baseline="0" dirty="0" err="1" smtClean="0"/>
              <a:t>js</a:t>
            </a:r>
            <a:r>
              <a:rPr lang="en-US"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provides support for meta programming features like decorators .We will look into decorators and Meta features later in the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can be configured according to our needs to make it stricter or looser .We will dive into it further down the line in this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a:t>
            </a:fld>
            <a:endParaRPr lang="en-GB"/>
          </a:p>
        </p:txBody>
      </p:sp>
    </p:spTree>
    <p:extLst>
      <p:ext uri="{BB962C8B-B14F-4D97-AF65-F5344CB8AC3E}">
        <p14:creationId xmlns:p14="http://schemas.microsoft.com/office/powerpoint/2010/main" val="3302442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Typescript provides</a:t>
            </a:r>
            <a:r>
              <a:rPr lang="en-GB" baseline="0" dirty="0" smtClean="0"/>
              <a:t> many types and also supports types provided by JS.</a:t>
            </a:r>
          </a:p>
          <a:p>
            <a:r>
              <a:rPr lang="en-GB" baseline="0" dirty="0" smtClean="0"/>
              <a:t>Type script also lets us create our own types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a:t>
            </a:fld>
            <a:endParaRPr lang="en-GB"/>
          </a:p>
        </p:txBody>
      </p:sp>
    </p:spTree>
    <p:extLst>
      <p:ext uri="{BB962C8B-B14F-4D97-AF65-F5344CB8AC3E}">
        <p14:creationId xmlns:p14="http://schemas.microsoft.com/office/powerpoint/2010/main" val="4160885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both </a:t>
            </a:r>
            <a:r>
              <a:rPr lang="en-GB" dirty="0" err="1" smtClean="0"/>
              <a:t>js</a:t>
            </a:r>
            <a:r>
              <a:rPr lang="en-GB" dirty="0" smtClean="0"/>
              <a:t> and </a:t>
            </a:r>
            <a:r>
              <a:rPr lang="en-GB" dirty="0" err="1" smtClean="0"/>
              <a:t>ts</a:t>
            </a:r>
            <a:r>
              <a:rPr lang="en-GB" dirty="0" smtClean="0"/>
              <a:t> there is only one number type which is used to represent numbers ,integers floats etc.</a:t>
            </a:r>
          </a:p>
          <a:p>
            <a:r>
              <a:rPr lang="en-IN" dirty="0" smtClean="0"/>
              <a:t>A string in </a:t>
            </a:r>
            <a:r>
              <a:rPr lang="en-IN" dirty="0" err="1" smtClean="0"/>
              <a:t>ts</a:t>
            </a:r>
            <a:r>
              <a:rPr lang="en-IN" dirty="0" smtClean="0"/>
              <a:t> can be represented using single quotes(‘ ’) , or double quotes (“ ”) or we also have a special notation using</a:t>
            </a:r>
            <a:r>
              <a:rPr lang="en-IN" baseline="0" dirty="0" smtClean="0"/>
              <a:t> </a:t>
            </a:r>
            <a:r>
              <a:rPr lang="en-IN" baseline="0" dirty="0" err="1" smtClean="0"/>
              <a:t>backticks</a:t>
            </a:r>
            <a:r>
              <a:rPr lang="en-IN" baseline="0" dirty="0" smtClean="0"/>
              <a:t> (` `) which is used to create something called as a template literal which is basically just a string but values can be injected in this string</a:t>
            </a:r>
          </a:p>
          <a:p>
            <a:r>
              <a:rPr lang="en-IN" baseline="0" dirty="0" err="1" smtClean="0"/>
              <a:t>Ts</a:t>
            </a:r>
            <a:r>
              <a:rPr lang="en-IN" baseline="0" dirty="0" smtClean="0"/>
              <a:t> also supports </a:t>
            </a:r>
            <a:r>
              <a:rPr lang="en-IN" baseline="0" dirty="0" err="1" smtClean="0"/>
              <a:t>boolean</a:t>
            </a:r>
            <a:r>
              <a:rPr lang="en-IN" baseline="0" dirty="0" smtClean="0"/>
              <a:t> values represented as truth/</a:t>
            </a:r>
            <a:r>
              <a:rPr lang="en-IN" baseline="0" dirty="0" err="1" smtClean="0"/>
              <a:t>false.It</a:t>
            </a:r>
            <a:r>
              <a:rPr lang="en-IN" baseline="0" dirty="0" smtClean="0"/>
              <a:t> does not support truth or </a:t>
            </a:r>
            <a:r>
              <a:rPr lang="en-IN" baseline="0" dirty="0" err="1" smtClean="0"/>
              <a:t>falsy</a:t>
            </a:r>
            <a:r>
              <a:rPr lang="en-IN" baseline="0" dirty="0" smtClean="0"/>
              <a:t> value concept as in </a:t>
            </a:r>
            <a:r>
              <a:rPr lang="en-IN" baseline="0" dirty="0" err="1" smtClean="0"/>
              <a:t>js.Although</a:t>
            </a:r>
            <a:r>
              <a:rPr lang="en-IN" baseline="0" dirty="0" smtClean="0"/>
              <a:t> even in </a:t>
            </a:r>
            <a:r>
              <a:rPr lang="en-IN" baseline="0" dirty="0" err="1" smtClean="0"/>
              <a:t>js</a:t>
            </a:r>
            <a:r>
              <a:rPr lang="en-IN" baseline="0" dirty="0" smtClean="0"/>
              <a:t> </a:t>
            </a:r>
            <a:r>
              <a:rPr lang="en-IN" baseline="0" dirty="0" err="1" smtClean="0"/>
              <a:t>boolean</a:t>
            </a:r>
            <a:r>
              <a:rPr lang="en-IN" baseline="0" dirty="0" smtClean="0"/>
              <a:t> can have only true or false and the concept of truth </a:t>
            </a:r>
            <a:r>
              <a:rPr lang="en-IN" baseline="0" dirty="0" err="1" smtClean="0"/>
              <a:t>ot</a:t>
            </a:r>
            <a:r>
              <a:rPr lang="en-IN" baseline="0" dirty="0" smtClean="0"/>
              <a:t> </a:t>
            </a:r>
            <a:r>
              <a:rPr lang="en-IN" baseline="0" dirty="0" err="1" smtClean="0"/>
              <a:t>falsy</a:t>
            </a:r>
            <a:r>
              <a:rPr lang="en-IN" baseline="0" dirty="0" smtClean="0"/>
              <a:t> values is taken care by </a:t>
            </a:r>
            <a:r>
              <a:rPr lang="en-IN" baseline="0" dirty="0" err="1" smtClean="0"/>
              <a:t>js</a:t>
            </a:r>
            <a:r>
              <a:rPr lang="en-IN" baseline="0" dirty="0" smtClean="0"/>
              <a:t> </a:t>
            </a:r>
            <a:r>
              <a:rPr lang="en-IN" baseline="0" dirty="0" err="1" smtClean="0"/>
              <a:t>automativally</a:t>
            </a:r>
            <a:r>
              <a:rPr lang="en-IN" baseline="0" dirty="0" smtClean="0"/>
              <a:t>  when it notices a 0 in  an if condition it is treated as false.</a:t>
            </a:r>
          </a:p>
          <a:p>
            <a:r>
              <a:rPr lang="en-IN" baseline="0" dirty="0" smtClean="0"/>
              <a:t>An object in </a:t>
            </a:r>
            <a:r>
              <a:rPr lang="en-IN" baseline="0" dirty="0" err="1" smtClean="0"/>
              <a:t>js</a:t>
            </a:r>
            <a:r>
              <a:rPr lang="en-IN" baseline="0" dirty="0" smtClean="0"/>
              <a:t> looks like {key : value}.All </a:t>
            </a:r>
            <a:r>
              <a:rPr lang="en-IN" baseline="0" dirty="0" err="1" smtClean="0"/>
              <a:t>js</a:t>
            </a:r>
            <a:r>
              <a:rPr lang="en-IN" baseline="0" dirty="0" smtClean="0"/>
              <a:t> objects are supported although more specific type of objects are also present in TS.</a:t>
            </a:r>
          </a:p>
          <a:p>
            <a:endParaRPr lang="en-IN" baseline="0" dirty="0" smtClean="0"/>
          </a:p>
          <a:p>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dynamically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can change at runtime ,it is perfectly fine that</a:t>
            </a:r>
            <a:r>
              <a:rPr lang="en-IN" sz="1200" b="0" kern="1200" baseline="0" dirty="0" smtClean="0">
                <a:solidFill>
                  <a:schemeClr val="tx1"/>
                </a:solidFill>
                <a:effectLst/>
                <a:latin typeface="+mn-lt"/>
                <a:ea typeface="+mn-ea"/>
                <a:cs typeface="+mn-cs"/>
              </a:rPr>
              <a:t> we initially assign a number to a variable and later on assign a string</a:t>
            </a:r>
            <a:endParaRPr lang="en-IN" sz="1200" b="0" kern="1200" dirty="0" smtClean="0">
              <a:solidFill>
                <a:schemeClr val="tx1"/>
              </a:solidFill>
              <a:effectLst/>
              <a:latin typeface="+mn-lt"/>
              <a:ea typeface="+mn-ea"/>
              <a:cs typeface="+mn-cs"/>
            </a:endParaRPr>
          </a:p>
          <a:p>
            <a:r>
              <a:rPr lang="en-IN" sz="1200" b="0" kern="1200" dirty="0" err="1" smtClean="0">
                <a:solidFill>
                  <a:schemeClr val="tx1"/>
                </a:solidFill>
                <a:effectLst/>
                <a:latin typeface="+mn-lt"/>
                <a:ea typeface="+mn-ea"/>
                <a:cs typeface="+mn-cs"/>
              </a:rPr>
              <a:t>ts</a:t>
            </a:r>
            <a:r>
              <a:rPr lang="en-IN" sz="1200" b="0" kern="1200" dirty="0" smtClean="0">
                <a:solidFill>
                  <a:schemeClr val="tx1"/>
                </a:solidFill>
                <a:effectLst/>
                <a:latin typeface="+mn-lt"/>
                <a:ea typeface="+mn-ea"/>
                <a:cs typeface="+mn-cs"/>
              </a:rPr>
              <a:t> is statically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are strictly defined and checked at compile/dev time they don’t usually change at runtime .Although types can change at runtime as it will be finally compiled</a:t>
            </a:r>
            <a:r>
              <a:rPr lang="en-IN" sz="1200" b="0" kern="1200" baseline="0" dirty="0" smtClean="0">
                <a:solidFill>
                  <a:schemeClr val="tx1"/>
                </a:solidFill>
                <a:effectLst/>
                <a:latin typeface="+mn-lt"/>
                <a:ea typeface="+mn-ea"/>
                <a:cs typeface="+mn-cs"/>
              </a:rPr>
              <a:t> to </a:t>
            </a:r>
            <a:r>
              <a:rPr lang="en-IN" sz="1200" b="0" kern="1200" baseline="0" dirty="0" err="1" smtClean="0">
                <a:solidFill>
                  <a:schemeClr val="tx1"/>
                </a:solidFill>
                <a:effectLst/>
                <a:latin typeface="+mn-lt"/>
                <a:ea typeface="+mn-ea"/>
                <a:cs typeface="+mn-cs"/>
              </a:rPr>
              <a:t>js</a:t>
            </a:r>
            <a:r>
              <a:rPr lang="en-IN" sz="1200" b="0" kern="1200" baseline="0" dirty="0" smtClean="0">
                <a:solidFill>
                  <a:schemeClr val="tx1"/>
                </a:solidFill>
                <a:effectLst/>
                <a:latin typeface="+mn-lt"/>
                <a:ea typeface="+mn-ea"/>
                <a:cs typeface="+mn-cs"/>
              </a:rPr>
              <a:t> but chances are rare as we there is strict type checking at dev time.</a:t>
            </a:r>
            <a:endParaRPr lang="en-IN" sz="1200" b="0" kern="1200" dirty="0" smtClean="0">
              <a:solidFill>
                <a:schemeClr val="tx1"/>
              </a:solidFill>
              <a:effectLst/>
              <a:latin typeface="+mn-lt"/>
              <a:ea typeface="+mn-ea"/>
              <a:cs typeface="+mn-cs"/>
            </a:endParaRPr>
          </a:p>
          <a:p>
            <a:endParaRPr lang="en-IN" sz="1200" b="0" kern="1200" dirty="0" smtClean="0">
              <a:solidFill>
                <a:schemeClr val="tx1"/>
              </a:solidFill>
              <a:effectLst/>
              <a:latin typeface="+mn-lt"/>
              <a:ea typeface="+mn-ea"/>
              <a:cs typeface="+mn-cs"/>
            </a:endParaRPr>
          </a:p>
          <a:p>
            <a:r>
              <a:rPr lang="en-IN" sz="1200" b="0" kern="1200" dirty="0" smtClean="0">
                <a:solidFill>
                  <a:schemeClr val="tx1"/>
                </a:solidFill>
                <a:effectLst/>
                <a:latin typeface="+mn-lt"/>
                <a:ea typeface="+mn-ea"/>
                <a:cs typeface="+mn-cs"/>
              </a:rPr>
              <a:t>We can use the </a:t>
            </a:r>
            <a:r>
              <a:rPr lang="en-IN" sz="1200" b="0" kern="1200" dirty="0" err="1" smtClean="0">
                <a:solidFill>
                  <a:schemeClr val="tx1"/>
                </a:solidFill>
                <a:effectLst/>
                <a:latin typeface="+mn-lt"/>
                <a:ea typeface="+mn-ea"/>
                <a:cs typeface="+mn-cs"/>
              </a:rPr>
              <a:t>typeOf</a:t>
            </a:r>
            <a:r>
              <a:rPr lang="en-IN" sz="1200" b="0" kern="1200" dirty="0" smtClean="0">
                <a:solidFill>
                  <a:schemeClr val="tx1"/>
                </a:solidFill>
                <a:effectLst/>
                <a:latin typeface="+mn-lt"/>
                <a:ea typeface="+mn-ea"/>
                <a:cs typeface="+mn-cs"/>
              </a:rPr>
              <a:t> operator in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to check types ,which shows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aware about types</a:t>
            </a:r>
            <a:r>
              <a:rPr lang="en-IN" sz="1200" b="0" kern="1200" baseline="0" dirty="0" smtClean="0">
                <a:solidFill>
                  <a:schemeClr val="tx1"/>
                </a:solidFill>
                <a:effectLst/>
                <a:latin typeface="+mn-lt"/>
                <a:ea typeface="+mn-ea"/>
                <a:cs typeface="+mn-cs"/>
              </a:rPr>
              <a:t> but we can fail only at runtime but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we fail at compile/dev time to make fixing simpler.</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1816648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4292907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Tuples: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Used when we have exactly x no of variables in an array and we know the type of each</a:t>
            </a:r>
            <a:endParaRPr lang="en-GB" dirty="0" smtClean="0">
              <a:solidFill>
                <a:srgbClr val="7131A1"/>
              </a:solidFill>
            </a:endParaRPr>
          </a:p>
          <a:p>
            <a:r>
              <a:rPr lang="en-IN" dirty="0" smtClean="0"/>
              <a:t>Length check and type check of </a:t>
            </a:r>
            <a:r>
              <a:rPr lang="en-IN" dirty="0" err="1" smtClean="0"/>
              <a:t>varaiables</a:t>
            </a:r>
            <a:r>
              <a:rPr lang="en-IN" baseline="0" dirty="0" smtClean="0"/>
              <a:t> inside the tuple is enforce</a:t>
            </a:r>
          </a:p>
          <a:p>
            <a:r>
              <a:rPr lang="en-IN" baseline="0" dirty="0" smtClean="0"/>
              <a:t>Only one exception is when we use push which can override this check</a:t>
            </a:r>
          </a:p>
          <a:p>
            <a:r>
              <a:rPr lang="en-IN" baseline="0" dirty="0" smtClean="0"/>
              <a:t>Push is a mechanism to add an element to the end of an  array in </a:t>
            </a:r>
            <a:r>
              <a:rPr lang="en-IN" baseline="0" dirty="0" err="1" smtClean="0"/>
              <a:t>js</a:t>
            </a:r>
            <a:r>
              <a:rPr lang="en-IN" baseline="0" dirty="0" smtClean="0"/>
              <a:t>/</a:t>
            </a:r>
            <a:r>
              <a:rPr lang="en-IN" baseline="0" dirty="0" err="1" smtClean="0"/>
              <a:t>ts</a:t>
            </a:r>
            <a:endParaRPr lang="en-IN" baseline="0" dirty="0" smtClean="0"/>
          </a:p>
          <a:p>
            <a:r>
              <a:rPr lang="en-IN" baseline="0" dirty="0" smtClean="0"/>
              <a:t>It works as a fixed length fixed types array</a:t>
            </a:r>
          </a:p>
          <a:p>
            <a:r>
              <a:rPr lang="en-IN" baseline="0" dirty="0" smtClean="0"/>
              <a:t>Converted to array after compilation to </a:t>
            </a:r>
            <a:r>
              <a:rPr lang="en-IN" baseline="0" dirty="0" err="1" smtClean="0"/>
              <a:t>js</a:t>
            </a:r>
            <a:endParaRPr lang="en-IN" baseline="0" dirty="0" smtClean="0"/>
          </a:p>
          <a:p>
            <a:endParaRPr lang="en-IN" baseline="0" dirty="0" smtClean="0"/>
          </a:p>
          <a:p>
            <a:r>
              <a:rPr lang="en-IN" baseline="0" dirty="0" err="1" smtClean="0"/>
              <a:t>Enums</a:t>
            </a:r>
            <a:r>
              <a:rPr lang="en-IN" baseline="0" dirty="0" smtClean="0"/>
              <a:t>:</a:t>
            </a:r>
          </a:p>
          <a:p>
            <a:r>
              <a:rPr lang="en-IN" baseline="0" dirty="0" smtClean="0"/>
              <a:t>Global constants to which we can assign numbers or human readable labels</a:t>
            </a:r>
          </a:p>
          <a:p>
            <a:r>
              <a:rPr lang="en-IN" baseline="0" dirty="0" err="1" smtClean="0"/>
              <a:t>Js</a:t>
            </a:r>
            <a:r>
              <a:rPr lang="en-IN" baseline="0" dirty="0" smtClean="0"/>
              <a:t> </a:t>
            </a:r>
            <a:r>
              <a:rPr lang="en-IN" baseline="0" dirty="0" err="1" smtClean="0"/>
              <a:t>dosent</a:t>
            </a:r>
            <a:r>
              <a:rPr lang="en-IN" baseline="0" dirty="0" smtClean="0"/>
              <a:t> know about </a:t>
            </a:r>
            <a:r>
              <a:rPr lang="en-IN" baseline="0" dirty="0" err="1" smtClean="0"/>
              <a:t>enums</a:t>
            </a:r>
            <a:endParaRPr lang="en-IN" baseline="0" dirty="0" smtClean="0"/>
          </a:p>
          <a:p>
            <a:r>
              <a:rPr lang="en-IN" baseline="0" dirty="0" smtClean="0"/>
              <a:t>Declared using keyword </a:t>
            </a:r>
            <a:r>
              <a:rPr lang="en-IN" baseline="0" dirty="0" err="1" smtClean="0"/>
              <a:t>enum</a:t>
            </a:r>
            <a:r>
              <a:rPr lang="en-IN" baseline="0" dirty="0" smtClean="0"/>
              <a:t> followed by values in { }</a:t>
            </a:r>
          </a:p>
          <a:p>
            <a:r>
              <a:rPr lang="en-IN" baseline="0" dirty="0" smtClean="0"/>
              <a:t>It usually assigns numbers starting with 0 to </a:t>
            </a:r>
            <a:r>
              <a:rPr lang="en-IN" baseline="0" dirty="0" err="1" smtClean="0"/>
              <a:t>enum</a:t>
            </a:r>
            <a:r>
              <a:rPr lang="en-IN" baseline="0" dirty="0" smtClean="0"/>
              <a:t> constants</a:t>
            </a:r>
          </a:p>
          <a:p>
            <a:r>
              <a:rPr lang="en-IN" baseline="0" dirty="0" smtClean="0"/>
              <a:t>But we can change this and assign any numbers</a:t>
            </a:r>
          </a:p>
          <a:p>
            <a:r>
              <a:rPr lang="en-IN" baseline="0" dirty="0" smtClean="0"/>
              <a:t>We are not limited to numbers we can go with text also can mix types</a:t>
            </a:r>
          </a:p>
          <a:p>
            <a:r>
              <a:rPr lang="en-IN" baseline="0" dirty="0" smtClean="0"/>
              <a:t>By Convention </a:t>
            </a:r>
            <a:r>
              <a:rPr lang="en-IN" baseline="0" dirty="0" err="1" smtClean="0"/>
              <a:t>enum</a:t>
            </a:r>
            <a:r>
              <a:rPr lang="en-IN" baseline="0" dirty="0" smtClean="0"/>
              <a:t> names are upper case but that is not a must do.</a:t>
            </a:r>
          </a:p>
          <a:p>
            <a:endParaRPr lang="en-IN" baseline="0" dirty="0" smtClean="0"/>
          </a:p>
          <a:p>
            <a:r>
              <a:rPr lang="en-IN" baseline="0" dirty="0" smtClean="0"/>
              <a:t>Any:</a:t>
            </a:r>
          </a:p>
          <a:p>
            <a:r>
              <a:rPr lang="en-IN" baseline="0" dirty="0" smtClean="0"/>
              <a:t>This basically tells </a:t>
            </a:r>
            <a:r>
              <a:rPr lang="en-IN" baseline="0" dirty="0" err="1" smtClean="0"/>
              <a:t>ts</a:t>
            </a:r>
            <a:r>
              <a:rPr lang="en-IN" baseline="0" dirty="0" smtClean="0"/>
              <a:t> that any type can be saved.</a:t>
            </a:r>
          </a:p>
          <a:p>
            <a:r>
              <a:rPr lang="en-IN" baseline="0" dirty="0" smtClean="0"/>
              <a:t>So there is no type checking etc.</a:t>
            </a:r>
          </a:p>
          <a:p>
            <a:r>
              <a:rPr lang="en-IN" baseline="0" dirty="0" smtClean="0"/>
              <a:t>We should try to avoid any as much as possible as it takes away all advantages offered by </a:t>
            </a:r>
            <a:r>
              <a:rPr lang="en-IN" baseline="0" dirty="0" err="1" smtClean="0"/>
              <a:t>ts</a:t>
            </a:r>
            <a:r>
              <a:rPr lang="en-IN" baseline="0" dirty="0" smtClean="0"/>
              <a:t>.</a:t>
            </a:r>
          </a:p>
          <a:p>
            <a:endParaRPr lang="en-IN" baseline="0" dirty="0" smtClean="0"/>
          </a:p>
          <a:p>
            <a:r>
              <a:rPr lang="en-IN" baseline="0" dirty="0" smtClean="0"/>
              <a:t>Union:</a:t>
            </a:r>
          </a:p>
          <a:p>
            <a:r>
              <a:rPr lang="en-IN" baseline="0" dirty="0" smtClean="0"/>
              <a:t>Union types allows us to  be more flexible with what types to expect but not as open as </a:t>
            </a:r>
            <a:r>
              <a:rPr lang="en-IN" baseline="0" dirty="0" err="1" smtClean="0"/>
              <a:t>any.It</a:t>
            </a:r>
            <a:r>
              <a:rPr lang="en-IN" baseline="0" dirty="0" smtClean="0"/>
              <a:t> still adds restrictions based on types specified</a:t>
            </a:r>
          </a:p>
          <a:p>
            <a:r>
              <a:rPr lang="en-IN" baseline="0" dirty="0" smtClean="0"/>
              <a:t>We can specify any no of types separated by | .</a:t>
            </a:r>
          </a:p>
          <a:p>
            <a:r>
              <a:rPr lang="en-IN" baseline="0" dirty="0" smtClean="0"/>
              <a:t>Ts will allow the variable to only deal with those types.</a:t>
            </a:r>
          </a:p>
          <a:p>
            <a:endParaRPr lang="en-IN" baseline="0" dirty="0" smtClean="0"/>
          </a:p>
          <a:p>
            <a:r>
              <a:rPr lang="en-IN" baseline="0" dirty="0" smtClean="0"/>
              <a:t>Literal Types:</a:t>
            </a:r>
          </a:p>
          <a:p>
            <a:r>
              <a:rPr lang="en-IN" baseline="0" dirty="0" smtClean="0"/>
              <a:t>Can be used to restrict the values supported by a variable to two or more pre-defined values.</a:t>
            </a:r>
          </a:p>
          <a:p>
            <a:r>
              <a:rPr lang="en-IN" baseline="0" dirty="0" smtClean="0"/>
              <a:t>We can use any values like string, number </a:t>
            </a:r>
            <a:r>
              <a:rPr lang="en-IN" baseline="0" dirty="0" err="1" smtClean="0"/>
              <a:t>etc</a:t>
            </a:r>
            <a:r>
              <a:rPr lang="en-IN" baseline="0" dirty="0" smtClean="0"/>
              <a:t> to specify the possible values to the literal type.</a:t>
            </a:r>
          </a:p>
          <a:p>
            <a:r>
              <a:rPr lang="en-IN" baseline="0" dirty="0" smtClean="0"/>
              <a:t>Usually used in conjunction with a union type replacing data types by actual possible values.</a:t>
            </a:r>
          </a:p>
          <a:p>
            <a:r>
              <a:rPr lang="en-IN" baseline="0" dirty="0" smtClean="0"/>
              <a:t>Ts checks that the values passed are from the allowed values thus ensuring type safety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We can have a </a:t>
            </a:r>
            <a:r>
              <a:rPr lang="en-IN" sz="1200" b="0" kern="1200" dirty="0" smtClean="0">
                <a:solidFill>
                  <a:schemeClr val="tx1"/>
                </a:solidFill>
                <a:effectLst/>
                <a:latin typeface="+mn-lt"/>
                <a:ea typeface="+mn-ea"/>
                <a:cs typeface="+mn-cs"/>
              </a:rPr>
              <a:t>literal type with multiple types as allowed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Type</a:t>
            </a:r>
            <a:r>
              <a:rPr lang="en-IN" sz="1200" b="0" kern="1200" baseline="0" dirty="0" smtClean="0">
                <a:solidFill>
                  <a:schemeClr val="tx1"/>
                </a:solidFill>
                <a:effectLst/>
                <a:latin typeface="+mn-lt"/>
                <a:ea typeface="+mn-ea"/>
                <a:cs typeface="+mn-cs"/>
              </a:rPr>
              <a:t> alias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Type alias is used to create an alias for an existing type or 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create an alias for a single type or a union type or literal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use any name for our type alias but it should not be a keyword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or </a:t>
            </a:r>
            <a:r>
              <a:rPr lang="en-IN" sz="1200" b="0" kern="1200" baseline="0" dirty="0" err="1" smtClean="0">
                <a:solidFill>
                  <a:schemeClr val="tx1"/>
                </a:solidFill>
                <a:effectLst/>
                <a:latin typeface="+mn-lt"/>
                <a:ea typeface="+mn-ea"/>
                <a:cs typeface="+mn-cs"/>
              </a:rPr>
              <a:t>js</a:t>
            </a:r>
            <a:endParaRPr lang="en-IN" sz="1200" b="0" kern="1200" dirty="0" smtClean="0">
              <a:solidFill>
                <a:schemeClr val="tx1"/>
              </a:solidFill>
              <a:effectLst/>
              <a:latin typeface="+mn-lt"/>
              <a:ea typeface="+mn-ea"/>
              <a:cs typeface="+mn-cs"/>
            </a:endParaRPr>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849003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28/10/2020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28/10/2020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28/10/2020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28/10/2020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28/10/2020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28/10/2020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28/10/2020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hyperlink" Target="https://developer.mozilla.org/en-US/docs/Web/API/HTML_Drag_and_Drop_API" TargetMode="Externa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marketplace.visualstudio.com/items?itemName=alphabotsec.vscode-eclipse-keybinding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3001/"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hyperlink" Target="https://marketplace.visualstudio.com/items?itemName=msjsdiag.debugger-for-chrom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tsconfig-json.html" TargetMode="External"/><Relationship Id="rId1" Type="http://schemas.openxmlformats.org/officeDocument/2006/relationships/slideLayout" Target="../slideLayouts/slideLayout2.xml"/><Relationship Id="rId4" Type="http://schemas.openxmlformats.org/officeDocument/2006/relationships/hyperlink" Target="https://code.visualstudio.com/docs/typescript/typescript-debuggin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developer.mozilla.org/en-US/docs/Web/JavaScript/Reference/Functions/Arrow_functions"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typescriptlang.org/docs/handbook/compiler-options.html" TargetMode="External"/><Relationship Id="rId3" Type="http://schemas.openxmlformats.org/officeDocument/2006/relationships/hyperlink" Target="https://www.typescriptlang.org/play/index.html" TargetMode="External"/><Relationship Id="rId7" Type="http://schemas.openxmlformats.org/officeDocument/2006/relationships/hyperlink" Target="https://www.typescriptlang.org/docs/handbook/tsconfig-json.html" TargetMode="External"/><Relationship Id="rId12" Type="http://schemas.openxmlformats.org/officeDocument/2006/relationships/hyperlink" Target="https://developer.mozilla.org/en-US/docs/Web/JavaScript/Reference/Functions/Arrow_functions" TargetMode="External"/><Relationship Id="rId2" Type="http://schemas.openxmlformats.org/officeDocument/2006/relationships/hyperlink" Target="https://www.typescriptlang.org/index.html" TargetMode="External"/><Relationship Id="rId1" Type="http://schemas.openxmlformats.org/officeDocument/2006/relationships/slideLayout" Target="../slideLayouts/slideLayout2.xml"/><Relationship Id="rId6" Type="http://schemas.openxmlformats.org/officeDocument/2006/relationships/hyperlink" Target="https://github.com/techpert/typescript-complete-course" TargetMode="External"/><Relationship Id="rId11" Type="http://schemas.openxmlformats.org/officeDocument/2006/relationships/hyperlink" Target="https://www.typescriptlang.org/docs/handbook/basic-types.html" TargetMode="External"/><Relationship Id="rId5" Type="http://schemas.openxmlformats.org/officeDocument/2006/relationships/hyperlink" Target="https://code.visualstudio.com/download" TargetMode="External"/><Relationship Id="rId10" Type="http://schemas.openxmlformats.org/officeDocument/2006/relationships/hyperlink" Target="https://jsmanifest.com/21-vscode-shortcuts-to-code-faster-and-funner/" TargetMode="External"/><Relationship Id="rId4" Type="http://schemas.openxmlformats.org/officeDocument/2006/relationships/hyperlink" Target="https://nodejs.org/en/download/" TargetMode="External"/><Relationship Id="rId9" Type="http://schemas.openxmlformats.org/officeDocument/2006/relationships/hyperlink" Target="http://kangax.github.io/compat-table/es6/"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classes.html" TargetMode="External"/><Relationship Id="rId1" Type="http://schemas.openxmlformats.org/officeDocument/2006/relationships/slideLayout" Target="../slideLayouts/slideLayout2.xml"/><Relationship Id="rId5" Type="http://schemas.openxmlformats.org/officeDocument/2006/relationships/hyperlink" Target="https://developer.mozilla.org/en-US/docs/Web/JavaScript/Reference/Classes" TargetMode="External"/><Relationship Id="rId4" Type="http://schemas.openxmlformats.org/officeDocument/2006/relationships/hyperlink" Target="https://code.visualstudio.com/docs/typescript/typescript-debuggin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www.typescriptlang.org/docs/handbook/advanced-types.html"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marketplace.visualstudio.com/items?itemName=msjsdiag.debugger-for-chrome" TargetMode="External"/><Relationship Id="rId3" Type="http://schemas.openxmlformats.org/officeDocument/2006/relationships/hyperlink" Target="https://marketplace.visualstudio.com/items?itemName=dbaeumer.vscode-eslint" TargetMode="External"/><Relationship Id="rId7" Type="http://schemas.openxmlformats.org/officeDocument/2006/relationships/hyperlink" Target="https://marketplace.visualstudio.com/items?itemName=alphabotsec.vscode-eclipse-keybinding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marketplace.visualstudio.com/items?itemName=esbenp.prettier-vscode" TargetMode="External"/><Relationship Id="rId5" Type="http://schemas.openxmlformats.org/officeDocument/2006/relationships/hyperlink" Target="https://marketplace.visualstudio.com/items?itemName=christian-kohler.path-intellisense" TargetMode="External"/><Relationship Id="rId4" Type="http://schemas.openxmlformats.org/officeDocument/2006/relationships/hyperlink" Target="https://marketplace.visualstudio.com/items?itemName=PKief.material-icon-theme"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async_function" TargetMode="External"/><Relationship Id="rId2" Type="http://schemas.openxmlformats.org/officeDocument/2006/relationships/hyperlink" Target="https://web.dev/promises/"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https://www.typescriptlang.org/docs/handbook/generics.html" TargetMode="External"/><Relationship Id="rId2" Type="http://schemas.openxmlformats.org/officeDocument/2006/relationships/hyperlink" Target="https://www.typescriptlang.org/docs/handbook/utility-types.html"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078863"/>
            <a:ext cx="7766936" cy="971970"/>
          </a:xfrm>
        </p:spPr>
        <p:txBody>
          <a:bodyPr/>
          <a:lstStyle/>
          <a:p>
            <a:r>
              <a:rPr lang="en-IN" dirty="0" err="1" smtClean="0"/>
              <a:t>TypeScript</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77500" lnSpcReduction="20000"/>
          </a:bodyPr>
          <a:lstStyle/>
          <a:p>
            <a:r>
              <a:rPr lang="en-IN" sz="1400" dirty="0" smtClean="0">
                <a:latin typeface="Verdana" panose="020B0604030504040204" pitchFamily="34" charset="0"/>
                <a:ea typeface="Verdana" panose="020B0604030504040204" pitchFamily="34" charset="0"/>
              </a:rPr>
              <a:t>Now Open the </a:t>
            </a:r>
            <a:r>
              <a:rPr lang="en-IN" sz="1400" dirty="0" err="1" smtClean="0">
                <a:latin typeface="Verdana" panose="020B0604030504040204" pitchFamily="34" charset="0"/>
                <a:ea typeface="Verdana" panose="020B0604030504040204" pitchFamily="34" charset="0"/>
              </a:rPr>
              <a:t>package.json</a:t>
            </a:r>
            <a:r>
              <a:rPr lang="en-IN" sz="1400" dirty="0" smtClean="0">
                <a:latin typeface="Verdana" panose="020B0604030504040204" pitchFamily="34" charset="0"/>
                <a:ea typeface="Verdana" panose="020B0604030504040204" pitchFamily="34" charset="0"/>
              </a:rPr>
              <a:t> file and add following line to the scripts section.</a:t>
            </a:r>
          </a:p>
          <a:p>
            <a:r>
              <a:rPr lang="en-IN" sz="1400" dirty="0" smtClean="0">
                <a:latin typeface="Verdana" panose="020B0604030504040204" pitchFamily="34" charset="0"/>
                <a:ea typeface="Verdana" panose="020B0604030504040204" pitchFamily="34" charset="0"/>
              </a:rPr>
              <a:t>"</a:t>
            </a:r>
            <a:r>
              <a:rPr lang="en-IN" sz="1400" dirty="0">
                <a:latin typeface="Verdana" panose="020B0604030504040204" pitchFamily="34" charset="0"/>
                <a:ea typeface="Verdana" panose="020B0604030504040204" pitchFamily="34" charset="0"/>
              </a:rPr>
              <a:t>start":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:-This section contains the scripts that node runs when we run </a:t>
            </a:r>
            <a:r>
              <a:rPr lang="en-IN" sz="1400" dirty="0" err="1" smtClean="0">
                <a:latin typeface="Verdana" panose="020B0604030504040204" pitchFamily="34" charset="0"/>
                <a:ea typeface="Verdana" panose="020B0604030504040204" pitchFamily="34" charset="0"/>
              </a:rPr>
              <a:t>npm</a:t>
            </a:r>
            <a:r>
              <a:rPr lang="en-IN" sz="1400" dirty="0" smtClean="0">
                <a:latin typeface="Verdana" panose="020B0604030504040204" pitchFamily="34" charset="0"/>
                <a:ea typeface="Verdana" panose="020B0604030504040204" pitchFamily="34" charset="0"/>
              </a:rPr>
              <a:t> start command we are telling it to start our little-server on </a:t>
            </a:r>
            <a:r>
              <a:rPr lang="en-IN" sz="1400" dirty="0" err="1" smtClean="0">
                <a:latin typeface="Verdana" panose="020B0604030504040204" pitchFamily="34" charset="0"/>
                <a:ea typeface="Verdana" panose="020B0604030504040204" pitchFamily="34" charset="0"/>
              </a:rPr>
              <a:t>startup</a:t>
            </a:r>
            <a:r>
              <a:rPr lang="en-IN" sz="1400" dirty="0" smtClean="0">
                <a:latin typeface="Verdana" panose="020B0604030504040204" pitchFamily="34" charset="0"/>
                <a:ea typeface="Verdana" panose="020B0604030504040204" pitchFamily="34" charset="0"/>
              </a:rPr>
              <a:t>. </a:t>
            </a:r>
          </a:p>
          <a:p>
            <a:r>
              <a:rPr lang="en-IN" sz="1400" dirty="0" smtClean="0">
                <a:latin typeface="Verdana" panose="020B0604030504040204" pitchFamily="34" charset="0"/>
                <a:ea typeface="Verdana" panose="020B0604030504040204" pitchFamily="34" charset="0"/>
              </a:rPr>
              <a:t>Now we also want that all our typescript code gets compiled automatically to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and we don’t need to do it for every individual *.</a:t>
            </a:r>
            <a:r>
              <a:rPr lang="en-IN" sz="1400" dirty="0" err="1" smtClean="0">
                <a:latin typeface="Verdana" panose="020B0604030504040204" pitchFamily="34" charset="0"/>
                <a:ea typeface="Verdana" panose="020B0604030504040204" pitchFamily="34" charset="0"/>
              </a:rPr>
              <a:t>ts</a:t>
            </a:r>
            <a:r>
              <a:rPr lang="en-IN" sz="1400" dirty="0" smtClean="0">
                <a:latin typeface="Verdana" panose="020B0604030504040204" pitchFamily="34" charset="0"/>
                <a:ea typeface="Verdana" panose="020B0604030504040204" pitchFamily="34" charset="0"/>
              </a:rPr>
              <a:t> file. To do that we can also initialize the project with </a:t>
            </a:r>
            <a:r>
              <a:rPr lang="en-IN" sz="1400" dirty="0" err="1" smtClean="0">
                <a:latin typeface="Verdana" panose="020B0604030504040204" pitchFamily="34" charset="0"/>
                <a:ea typeface="Verdana" panose="020B0604030504040204" pitchFamily="34" charset="0"/>
              </a:rPr>
              <a:t>typescript.Run</a:t>
            </a:r>
            <a:r>
              <a:rPr lang="en-IN" sz="1400" dirty="0" smtClean="0">
                <a:latin typeface="Verdana" panose="020B0604030504040204" pitchFamily="34" charset="0"/>
                <a:ea typeface="Verdana" panose="020B0604030504040204" pitchFamily="34" charset="0"/>
              </a:rPr>
              <a:t> below command in the terminal :-</a:t>
            </a:r>
          </a:p>
          <a:p>
            <a:r>
              <a:rPr lang="en-IN" sz="1400" dirty="0" err="1" smtClean="0">
                <a:solidFill>
                  <a:srgbClr val="7030A0"/>
                </a:solidFill>
                <a:latin typeface="Verdana" panose="020B0604030504040204" pitchFamily="34" charset="0"/>
                <a:ea typeface="Verdana" panose="020B0604030504040204" pitchFamily="34" charset="0"/>
              </a:rPr>
              <a:t>tsc</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r>
              <a:rPr lang="en-IN" sz="1400" dirty="0" smtClean="0">
                <a:solidFill>
                  <a:srgbClr val="7030A0"/>
                </a:solidFill>
                <a:latin typeface="Verdana" panose="020B0604030504040204" pitchFamily="34" charset="0"/>
                <a:ea typeface="Verdana" panose="020B0604030504040204" pitchFamily="34" charset="0"/>
              </a:rPr>
              <a:t> :- </a:t>
            </a:r>
            <a:r>
              <a:rPr lang="en-IN" sz="1400" dirty="0" smtClean="0">
                <a:solidFill>
                  <a:schemeClr val="tx1"/>
                </a:solidFill>
                <a:latin typeface="Verdana" panose="020B0604030504040204" pitchFamily="34" charset="0"/>
                <a:ea typeface="Verdana" panose="020B0604030504040204" pitchFamily="34" charset="0"/>
              </a:rPr>
              <a:t>This command initializes our project with the help of </a:t>
            </a:r>
            <a:r>
              <a:rPr lang="en-IN" sz="1400" dirty="0" err="1" smtClean="0">
                <a:solidFill>
                  <a:schemeClr val="tx1"/>
                </a:solidFill>
                <a:latin typeface="Verdana" panose="020B0604030504040204" pitchFamily="34" charset="0"/>
                <a:ea typeface="Verdana" panose="020B0604030504040204" pitchFamily="34" charset="0"/>
              </a:rPr>
              <a:t>tsc</a:t>
            </a:r>
            <a:r>
              <a:rPr lang="en-IN" sz="1400" dirty="0" smtClean="0">
                <a:solidFill>
                  <a:schemeClr val="tx1"/>
                </a:solidFill>
                <a:latin typeface="Verdana" panose="020B0604030504040204" pitchFamily="34" charset="0"/>
                <a:ea typeface="Verdana" panose="020B0604030504040204" pitchFamily="34" charset="0"/>
              </a:rPr>
              <a:t>(type script compiler) and saves its default settings in a file </a:t>
            </a:r>
            <a:r>
              <a:rPr lang="en-IN" sz="1400" dirty="0" err="1" smtClean="0">
                <a:solidFill>
                  <a:schemeClr val="tx1"/>
                </a:solidFill>
                <a:latin typeface="Verdana" panose="020B0604030504040204" pitchFamily="34" charset="0"/>
                <a:ea typeface="Verdana" panose="020B0604030504040204" pitchFamily="34" charset="0"/>
              </a:rPr>
              <a:t>tsconfig.json</a:t>
            </a:r>
            <a:r>
              <a:rPr lang="en-IN" sz="1400" dirty="0" smtClean="0">
                <a:solidFill>
                  <a:schemeClr val="tx1"/>
                </a:solidFill>
                <a:latin typeface="Verdana" panose="020B0604030504040204" pitchFamily="34" charset="0"/>
                <a:ea typeface="Verdana" panose="020B0604030504040204" pitchFamily="34" charset="0"/>
              </a:rPr>
              <a:t> which will be added to our project</a:t>
            </a:r>
          </a:p>
          <a:p>
            <a:r>
              <a:rPr lang="en-IN" sz="1400" dirty="0" smtClean="0">
                <a:solidFill>
                  <a:schemeClr val="tx1"/>
                </a:solidFill>
                <a:latin typeface="Verdana" panose="020B0604030504040204" pitchFamily="34" charset="0"/>
                <a:ea typeface="Verdana" panose="020B0604030504040204" pitchFamily="34" charset="0"/>
              </a:rPr>
              <a:t>Now </a:t>
            </a:r>
          </a:p>
          <a:p>
            <a:r>
              <a:rPr lang="en-IN" sz="1400" dirty="0" smtClean="0">
                <a:solidFill>
                  <a:schemeClr val="tx1"/>
                </a:solidFill>
                <a:latin typeface="Verdana" panose="020B0604030504040204" pitchFamily="34" charset="0"/>
                <a:ea typeface="Verdana" panose="020B0604030504040204" pitchFamily="34" charset="0"/>
              </a:rPr>
              <a:t>To test run this project add a line console.log(‘it works’); to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and add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as a script in index.html by adding  </a:t>
            </a:r>
            <a:r>
              <a:rPr lang="en-GB" dirty="0"/>
              <a:t>&lt;script </a:t>
            </a:r>
            <a:r>
              <a:rPr lang="en-GB" dirty="0" err="1"/>
              <a:t>src</a:t>
            </a:r>
            <a:r>
              <a:rPr lang="en-GB" dirty="0"/>
              <a:t>="app.js"&gt;&lt;/script</a:t>
            </a:r>
            <a:r>
              <a:rPr lang="en-GB" dirty="0" smtClean="0"/>
              <a:t>&gt; in &lt;Head&gt; tag.</a:t>
            </a:r>
          </a:p>
          <a:p>
            <a:r>
              <a:rPr lang="en-IN" dirty="0" smtClean="0"/>
              <a:t>Open terminal and write </a:t>
            </a:r>
            <a:r>
              <a:rPr lang="en-IN" dirty="0" err="1" smtClean="0">
                <a:solidFill>
                  <a:srgbClr val="7030A0"/>
                </a:solidFill>
              </a:rPr>
              <a:t>npm</a:t>
            </a:r>
            <a:r>
              <a:rPr lang="en-IN" dirty="0" smtClean="0">
                <a:solidFill>
                  <a:srgbClr val="7030A0"/>
                </a:solidFill>
              </a:rPr>
              <a:t> start </a:t>
            </a:r>
          </a:p>
          <a:p>
            <a:r>
              <a:rPr lang="en-IN" sz="1600" dirty="0" smtClean="0">
                <a:solidFill>
                  <a:schemeClr val="tx1"/>
                </a:solidFill>
                <a:latin typeface="Verdana" panose="020B0604030504040204" pitchFamily="34" charset="0"/>
                <a:ea typeface="Verdana" panose="020B0604030504040204" pitchFamily="34" charset="0"/>
              </a:rPr>
              <a:t>This will open our browser typically n localhost:3000 if it is not busy or else will search a new port and render our project in the default browser on that port.</a:t>
            </a:r>
          </a:p>
          <a:p>
            <a:r>
              <a:rPr lang="en-IN" sz="1600" dirty="0" smtClean="0">
                <a:solidFill>
                  <a:schemeClr val="tx1"/>
                </a:solidFill>
                <a:latin typeface="Verdana" panose="020B0604030504040204" pitchFamily="34" charset="0"/>
                <a:ea typeface="Verdana" panose="020B0604030504040204" pitchFamily="34" charset="0"/>
              </a:rPr>
              <a:t>Now add some text to &lt;body&gt; of index.html we will see it gets updated on the browser and also we will notice our console.log on the console. We will also notice that our </a:t>
            </a:r>
            <a:r>
              <a:rPr lang="en-IN" sz="1600" dirty="0" err="1" smtClean="0">
                <a:solidFill>
                  <a:schemeClr val="tx1"/>
                </a:solidFill>
                <a:latin typeface="Verdana" panose="020B0604030504040204" pitchFamily="34" charset="0"/>
                <a:ea typeface="Verdana" panose="020B0604030504040204" pitchFamily="34" charset="0"/>
              </a:rPr>
              <a:t>app.ts</a:t>
            </a:r>
            <a:r>
              <a:rPr lang="en-IN" sz="1600" dirty="0" smtClean="0">
                <a:solidFill>
                  <a:schemeClr val="tx1"/>
                </a:solidFill>
                <a:latin typeface="Verdana" panose="020B0604030504040204" pitchFamily="34" charset="0"/>
                <a:ea typeface="Verdana" panose="020B0604030504040204" pitchFamily="34" charset="0"/>
              </a:rPr>
              <a:t> was compiled to app.js </a:t>
            </a:r>
          </a:p>
          <a:p>
            <a:r>
              <a:rPr lang="en-IN" sz="1600" dirty="0" smtClean="0">
                <a:solidFill>
                  <a:schemeClr val="tx1"/>
                </a:solidFill>
                <a:latin typeface="Verdana" panose="020B0604030504040204" pitchFamily="34" charset="0"/>
                <a:ea typeface="Verdana" panose="020B0604030504040204" pitchFamily="34" charset="0"/>
              </a:rPr>
              <a:t>Still after all this we need to manually compile all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files to </a:t>
            </a:r>
            <a:r>
              <a:rPr lang="en-IN" sz="1600" dirty="0" err="1" smtClean="0">
                <a:solidFill>
                  <a:schemeClr val="tx1"/>
                </a:solidFill>
                <a:latin typeface="Verdana" panose="020B0604030504040204" pitchFamily="34" charset="0"/>
                <a:ea typeface="Verdana" panose="020B0604030504040204" pitchFamily="34" charset="0"/>
              </a:rPr>
              <a:t>js</a:t>
            </a:r>
            <a:r>
              <a:rPr lang="en-IN" sz="1600" dirty="0" smtClean="0">
                <a:solidFill>
                  <a:schemeClr val="tx1"/>
                </a:solidFill>
                <a:latin typeface="Verdana" panose="020B0604030504040204" pitchFamily="34" charset="0"/>
                <a:ea typeface="Verdana" panose="020B0604030504040204" pitchFamily="34" charset="0"/>
              </a:rPr>
              <a:t> using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a:t>
            </a:r>
            <a:r>
              <a:rPr lang="en-IN" sz="1600" dirty="0" err="1" smtClean="0">
                <a:solidFill>
                  <a:schemeClr val="tx1"/>
                </a:solidFill>
                <a:latin typeface="Verdana" panose="020B0604030504040204" pitchFamily="34" charset="0"/>
                <a:ea typeface="Verdana" panose="020B0604030504040204" pitchFamily="34" charset="0"/>
              </a:rPr>
              <a:t>FileName</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To do this automatically we can use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–w command which will start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in watch mode and whenever a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 changes it will automatically compile.</a:t>
            </a:r>
          </a:p>
          <a:p>
            <a:r>
              <a:rPr lang="en-IN" sz="1600" dirty="0" smtClean="0">
                <a:solidFill>
                  <a:schemeClr val="tx1"/>
                </a:solidFill>
                <a:latin typeface="Verdana" panose="020B0604030504040204" pitchFamily="34" charset="0"/>
                <a:ea typeface="Verdana" panose="020B0604030504040204" pitchFamily="34" charset="0"/>
              </a:rPr>
              <a:t>We can add this command also to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But since the start script can only run one command at a time and we want to run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-w as well as </a:t>
            </a:r>
            <a:r>
              <a:rPr lang="en-IN" sz="1600" dirty="0" err="1" smtClean="0">
                <a:solidFill>
                  <a:schemeClr val="tx1"/>
                </a:solidFill>
                <a:latin typeface="Verdana" panose="020B0604030504040204" pitchFamily="34" charset="0"/>
                <a:ea typeface="Verdana" panose="020B0604030504040204" pitchFamily="34" charset="0"/>
              </a:rPr>
              <a:t>lite</a:t>
            </a:r>
            <a:r>
              <a:rPr lang="en-IN" sz="1600" dirty="0" smtClean="0">
                <a:solidFill>
                  <a:schemeClr val="tx1"/>
                </a:solidFill>
                <a:latin typeface="Verdana" panose="020B0604030504040204" pitchFamily="34" charset="0"/>
                <a:ea typeface="Verdana" panose="020B0604030504040204" pitchFamily="34" charset="0"/>
              </a:rPr>
              <a:t> server concurrently we have to install another third part tool called concurrently using command  </a:t>
            </a:r>
            <a:r>
              <a:rPr lang="en-IN" sz="1600" dirty="0" err="1" smtClean="0">
                <a:solidFill>
                  <a:schemeClr val="tx1"/>
                </a:solidFill>
                <a:latin typeface="Verdana" panose="020B0604030504040204" pitchFamily="34" charset="0"/>
                <a:ea typeface="Verdana" panose="020B0604030504040204" pitchFamily="34" charset="0"/>
              </a:rPr>
              <a:t>npm</a:t>
            </a:r>
            <a:r>
              <a:rPr lang="en-IN" sz="1600" dirty="0" smtClean="0">
                <a:solidFill>
                  <a:schemeClr val="tx1"/>
                </a:solidFill>
                <a:latin typeface="Verdana" panose="020B0604030504040204" pitchFamily="34" charset="0"/>
                <a:ea typeface="Verdana" panose="020B0604030504040204" pitchFamily="34" charset="0"/>
              </a:rPr>
              <a:t> install </a:t>
            </a:r>
            <a:r>
              <a:rPr lang="en-IN" sz="1600" dirty="0" err="1" smtClean="0">
                <a:solidFill>
                  <a:schemeClr val="tx1"/>
                </a:solidFill>
                <a:latin typeface="Verdana" panose="020B0604030504040204" pitchFamily="34" charset="0"/>
                <a:ea typeface="Verdana" panose="020B0604030504040204" pitchFamily="34" charset="0"/>
              </a:rPr>
              <a:t>oncurrently</a:t>
            </a:r>
            <a:r>
              <a:rPr lang="en-IN" sz="1600" dirty="0" smtClean="0">
                <a:solidFill>
                  <a:schemeClr val="tx1"/>
                </a:solidFill>
                <a:latin typeface="Verdana" panose="020B0604030504040204" pitchFamily="34" charset="0"/>
                <a:ea typeface="Verdana" panose="020B0604030504040204" pitchFamily="34" charset="0"/>
              </a:rPr>
              <a:t> –save-dev.</a:t>
            </a:r>
          </a:p>
          <a:p>
            <a:r>
              <a:rPr lang="en-IN" sz="1600" dirty="0" smtClean="0">
                <a:solidFill>
                  <a:schemeClr val="tx1"/>
                </a:solidFill>
                <a:latin typeface="Verdana" panose="020B0604030504040204" pitchFamily="34" charset="0"/>
                <a:ea typeface="Verdana" panose="020B0604030504040204" pitchFamily="34" charset="0"/>
              </a:rPr>
              <a:t>Then we should change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 to </a:t>
            </a:r>
            <a:r>
              <a:rPr lang="en-IN" dirty="0"/>
              <a:t>"start": "</a:t>
            </a:r>
            <a:r>
              <a:rPr lang="en-IN" dirty="0" err="1"/>
              <a:t>tsc</a:t>
            </a:r>
            <a:r>
              <a:rPr lang="en-IN" dirty="0"/>
              <a:t> &amp;&amp; concurrently \"</a:t>
            </a:r>
            <a:r>
              <a:rPr lang="en-IN" dirty="0" err="1"/>
              <a:t>tsc</a:t>
            </a:r>
            <a:r>
              <a:rPr lang="en-IN" dirty="0"/>
              <a:t> -w\" \"</a:t>
            </a:r>
            <a:r>
              <a:rPr lang="en-IN" dirty="0" err="1"/>
              <a:t>lite</a:t>
            </a:r>
            <a:r>
              <a:rPr lang="en-IN" dirty="0"/>
              <a:t>-server\" ",</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195117357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3592"/>
          </a:xfrm>
        </p:spPr>
        <p:txBody>
          <a:bodyPr/>
          <a:lstStyle/>
          <a:p>
            <a:r>
              <a:rPr lang="en-GB" dirty="0" smtClean="0"/>
              <a:t>Execution order</a:t>
            </a:r>
            <a:endParaRPr lang="en-GB" dirty="0"/>
          </a:p>
        </p:txBody>
      </p:sp>
      <p:sp>
        <p:nvSpPr>
          <p:cNvPr id="3" name="Content Placeholder 2"/>
          <p:cNvSpPr>
            <a:spLocks noGrp="1"/>
          </p:cNvSpPr>
          <p:nvPr>
            <p:ph idx="1"/>
          </p:nvPr>
        </p:nvSpPr>
        <p:spPr>
          <a:xfrm>
            <a:off x="677334" y="1442301"/>
            <a:ext cx="8596668" cy="4599061"/>
          </a:xfrm>
        </p:spPr>
        <p:txBody>
          <a:bodyPr/>
          <a:lstStyle/>
          <a:p>
            <a:r>
              <a:rPr lang="en-IN" dirty="0" smtClean="0"/>
              <a:t>We can add and use multiple decorators together</a:t>
            </a:r>
          </a:p>
          <a:p>
            <a:r>
              <a:rPr lang="en-IN" dirty="0" smtClean="0"/>
              <a:t>The decorator factory functions are called top down </a:t>
            </a:r>
            <a:r>
              <a:rPr lang="en-IN" dirty="0" err="1" smtClean="0"/>
              <a:t>ie</a:t>
            </a:r>
            <a:r>
              <a:rPr lang="en-IN" dirty="0" smtClean="0"/>
              <a:t> the topmost first</a:t>
            </a:r>
          </a:p>
          <a:p>
            <a:r>
              <a:rPr lang="en-IN" dirty="0" smtClean="0"/>
              <a:t>The actual decorator functions are executed bottom up.</a:t>
            </a:r>
          </a:p>
          <a:p>
            <a:pPr marL="0" indent="0">
              <a:buNone/>
            </a:pPr>
            <a:r>
              <a:rPr lang="en-IN" dirty="0" smtClean="0"/>
              <a:t> </a:t>
            </a:r>
            <a:endParaRPr lang="en-GB" dirty="0"/>
          </a:p>
        </p:txBody>
      </p:sp>
    </p:spTree>
    <p:extLst>
      <p:ext uri="{BB962C8B-B14F-4D97-AF65-F5344CB8AC3E}">
        <p14:creationId xmlns:p14="http://schemas.microsoft.com/office/powerpoint/2010/main" val="296059811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9579"/>
          </a:xfrm>
        </p:spPr>
        <p:txBody>
          <a:bodyPr/>
          <a:lstStyle/>
          <a:p>
            <a:r>
              <a:rPr lang="en-IN" dirty="0" smtClean="0"/>
              <a:t>Property Decorator</a:t>
            </a:r>
            <a:endParaRPr lang="en-GB" dirty="0"/>
          </a:p>
        </p:txBody>
      </p:sp>
      <p:sp>
        <p:nvSpPr>
          <p:cNvPr id="3" name="Content Placeholder 2"/>
          <p:cNvSpPr>
            <a:spLocks noGrp="1"/>
          </p:cNvSpPr>
          <p:nvPr>
            <p:ph idx="1"/>
          </p:nvPr>
        </p:nvSpPr>
        <p:spPr>
          <a:xfrm>
            <a:off x="677334" y="1451729"/>
            <a:ext cx="8596668" cy="4589634"/>
          </a:xfrm>
        </p:spPr>
        <p:txBody>
          <a:bodyPr/>
          <a:lstStyle/>
          <a:p>
            <a:r>
              <a:rPr lang="en-IN" dirty="0" smtClean="0"/>
              <a:t>Property decorators are added on properties</a:t>
            </a:r>
          </a:p>
          <a:p>
            <a:r>
              <a:rPr lang="en-IN" dirty="0" smtClean="0"/>
              <a:t>The decorator function takes in two arguments:</a:t>
            </a:r>
          </a:p>
          <a:p>
            <a:pPr lvl="1"/>
            <a:r>
              <a:rPr lang="en-IN" dirty="0" smtClean="0"/>
              <a:t>The first argument is the target which will be the prototype for the property for instance variables and constructor function for static variables</a:t>
            </a:r>
          </a:p>
          <a:p>
            <a:pPr lvl="1"/>
            <a:r>
              <a:rPr lang="en-IN" dirty="0" smtClean="0"/>
              <a:t>The second argument is the property name</a:t>
            </a:r>
            <a:endParaRPr lang="en-GB" dirty="0" smtClean="0"/>
          </a:p>
          <a:p>
            <a:r>
              <a:rPr lang="en-IN" dirty="0" smtClean="0"/>
              <a:t>Where a decorator can be used depends upon the arguments that the decorator function takes</a:t>
            </a:r>
          </a:p>
          <a:p>
            <a:r>
              <a:rPr lang="en-IN" dirty="0" smtClean="0"/>
              <a:t>Property </a:t>
            </a:r>
            <a:r>
              <a:rPr lang="en-IN" dirty="0" err="1" smtClean="0"/>
              <a:t>accessor</a:t>
            </a:r>
            <a:r>
              <a:rPr lang="en-IN" dirty="0" smtClean="0"/>
              <a:t> executes when the class is loaded by </a:t>
            </a:r>
            <a:r>
              <a:rPr lang="en-IN" dirty="0" err="1" smtClean="0"/>
              <a:t>javascript</a:t>
            </a:r>
            <a:endParaRPr lang="en-IN" dirty="0" smtClean="0"/>
          </a:p>
        </p:txBody>
      </p:sp>
    </p:spTree>
    <p:extLst>
      <p:ext uri="{BB962C8B-B14F-4D97-AF65-F5344CB8AC3E}">
        <p14:creationId xmlns:p14="http://schemas.microsoft.com/office/powerpoint/2010/main" val="223550216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47" y="138260"/>
            <a:ext cx="9126542" cy="747860"/>
          </a:xfrm>
        </p:spPr>
        <p:txBody>
          <a:bodyPr/>
          <a:lstStyle/>
          <a:p>
            <a:r>
              <a:rPr lang="en-GB" dirty="0" err="1" smtClean="0"/>
              <a:t>Method,Accessor</a:t>
            </a:r>
            <a:r>
              <a:rPr lang="en-GB" dirty="0" smtClean="0"/>
              <a:t> and Parameter Decorator</a:t>
            </a:r>
            <a:endParaRPr lang="en-GB" dirty="0"/>
          </a:p>
        </p:txBody>
      </p:sp>
      <p:sp>
        <p:nvSpPr>
          <p:cNvPr id="3" name="Content Placeholder 2"/>
          <p:cNvSpPr>
            <a:spLocks noGrp="1"/>
          </p:cNvSpPr>
          <p:nvPr>
            <p:ph idx="1"/>
          </p:nvPr>
        </p:nvSpPr>
        <p:spPr>
          <a:xfrm>
            <a:off x="677334" y="1008669"/>
            <a:ext cx="8596668" cy="5656082"/>
          </a:xfrm>
        </p:spPr>
        <p:txBody>
          <a:bodyPr/>
          <a:lstStyle/>
          <a:p>
            <a:r>
              <a:rPr lang="en-GB" dirty="0" smtClean="0"/>
              <a:t>Decorators that are added to </a:t>
            </a:r>
            <a:r>
              <a:rPr lang="en-GB" dirty="0" err="1" smtClean="0"/>
              <a:t>accessors</a:t>
            </a:r>
            <a:r>
              <a:rPr lang="en-GB" dirty="0" smtClean="0"/>
              <a:t> (getters and setters) are called Accessor Decorators</a:t>
            </a:r>
          </a:p>
          <a:p>
            <a:r>
              <a:rPr lang="en-GB" dirty="0" smtClean="0"/>
              <a:t>The accessor decorator function takes in 3 arguments:</a:t>
            </a:r>
          </a:p>
          <a:p>
            <a:pPr lvl="1"/>
            <a:r>
              <a:rPr lang="en-IN" dirty="0"/>
              <a:t>The first argument is the target which will be the prototype for the property for instance </a:t>
            </a:r>
            <a:r>
              <a:rPr lang="en-IN" dirty="0" smtClean="0"/>
              <a:t>variables accessors </a:t>
            </a:r>
            <a:r>
              <a:rPr lang="en-IN" dirty="0"/>
              <a:t>and constructor function for static </a:t>
            </a:r>
            <a:r>
              <a:rPr lang="en-IN" dirty="0" smtClean="0"/>
              <a:t>variables accessor</a:t>
            </a:r>
            <a:endParaRPr lang="en-IN" dirty="0"/>
          </a:p>
          <a:p>
            <a:pPr lvl="1"/>
            <a:r>
              <a:rPr lang="en-IN" dirty="0"/>
              <a:t>The second argument is the </a:t>
            </a:r>
            <a:r>
              <a:rPr lang="en-GB" dirty="0" smtClean="0"/>
              <a:t>name of the accessor</a:t>
            </a:r>
          </a:p>
          <a:p>
            <a:pPr lvl="1"/>
            <a:r>
              <a:rPr lang="en-GB" dirty="0" smtClean="0"/>
              <a:t>The third argument is the property descriptor which is of type </a:t>
            </a:r>
            <a:r>
              <a:rPr lang="en-GB" dirty="0" err="1" smtClean="0"/>
              <a:t>PropertyDescriptor</a:t>
            </a:r>
            <a:r>
              <a:rPr lang="en-GB" dirty="0" smtClean="0"/>
              <a:t>(This is a built in type in </a:t>
            </a:r>
            <a:r>
              <a:rPr lang="en-GB" dirty="0" err="1" smtClean="0"/>
              <a:t>ts</a:t>
            </a:r>
            <a:r>
              <a:rPr lang="en-GB" dirty="0" smtClean="0"/>
              <a:t>)</a:t>
            </a:r>
          </a:p>
          <a:p>
            <a:r>
              <a:rPr lang="en-GB" dirty="0"/>
              <a:t>Decorators that are added to </a:t>
            </a:r>
            <a:r>
              <a:rPr lang="en-GB" dirty="0" smtClean="0"/>
              <a:t>Methods </a:t>
            </a:r>
            <a:r>
              <a:rPr lang="en-GB" dirty="0"/>
              <a:t>are called </a:t>
            </a:r>
            <a:r>
              <a:rPr lang="en-GB" dirty="0" smtClean="0"/>
              <a:t>Method </a:t>
            </a:r>
            <a:r>
              <a:rPr lang="en-GB" dirty="0"/>
              <a:t>Decorators</a:t>
            </a:r>
          </a:p>
          <a:p>
            <a:r>
              <a:rPr lang="en-GB" dirty="0"/>
              <a:t>The </a:t>
            </a:r>
            <a:r>
              <a:rPr lang="en-GB" dirty="0" smtClean="0"/>
              <a:t>method </a:t>
            </a:r>
            <a:r>
              <a:rPr lang="en-GB" dirty="0"/>
              <a:t>decorator function takes in 3 arguments:</a:t>
            </a:r>
          </a:p>
          <a:p>
            <a:pPr lvl="1"/>
            <a:r>
              <a:rPr lang="en-IN" dirty="0"/>
              <a:t>The first argument is the target which will be the </a:t>
            </a:r>
            <a:r>
              <a:rPr lang="en-IN" dirty="0" smtClean="0"/>
              <a:t>prototype </a:t>
            </a:r>
            <a:r>
              <a:rPr lang="en-IN" dirty="0"/>
              <a:t>for instance </a:t>
            </a:r>
            <a:r>
              <a:rPr lang="en-IN" dirty="0" smtClean="0"/>
              <a:t>methods and </a:t>
            </a:r>
            <a:r>
              <a:rPr lang="en-IN" dirty="0"/>
              <a:t>constructor function for static </a:t>
            </a:r>
            <a:r>
              <a:rPr lang="en-IN" dirty="0" smtClean="0"/>
              <a:t>methods</a:t>
            </a:r>
            <a:endParaRPr lang="en-IN" dirty="0"/>
          </a:p>
          <a:p>
            <a:pPr lvl="1"/>
            <a:r>
              <a:rPr lang="en-IN" dirty="0"/>
              <a:t>The second argument is the </a:t>
            </a:r>
            <a:r>
              <a:rPr lang="en-GB" dirty="0"/>
              <a:t>name of the </a:t>
            </a:r>
            <a:r>
              <a:rPr lang="en-GB" dirty="0" smtClean="0"/>
              <a:t>method</a:t>
            </a:r>
            <a:endParaRPr lang="en-GB" dirty="0"/>
          </a:p>
          <a:p>
            <a:pPr lvl="1"/>
            <a:r>
              <a:rPr lang="en-GB" dirty="0"/>
              <a:t>The third argument is the property descriptor which is of type </a:t>
            </a:r>
            <a:r>
              <a:rPr lang="en-GB" dirty="0" err="1"/>
              <a:t>PropertyDescriptor</a:t>
            </a:r>
            <a:r>
              <a:rPr lang="en-GB" dirty="0"/>
              <a:t>(This is a built in type in </a:t>
            </a:r>
            <a:r>
              <a:rPr lang="en-GB" dirty="0" err="1"/>
              <a:t>ts</a:t>
            </a:r>
            <a:r>
              <a:rPr lang="en-GB" dirty="0"/>
              <a:t>)</a:t>
            </a:r>
          </a:p>
          <a:p>
            <a:pPr lvl="1"/>
            <a:endParaRPr lang="en-GB" dirty="0"/>
          </a:p>
          <a:p>
            <a:pPr lvl="1"/>
            <a:endParaRPr lang="en-GB" dirty="0"/>
          </a:p>
        </p:txBody>
      </p:sp>
    </p:spTree>
    <p:extLst>
      <p:ext uri="{BB962C8B-B14F-4D97-AF65-F5344CB8AC3E}">
        <p14:creationId xmlns:p14="http://schemas.microsoft.com/office/powerpoint/2010/main" val="334763085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47" y="138260"/>
            <a:ext cx="9418774" cy="747860"/>
          </a:xfrm>
        </p:spPr>
        <p:txBody>
          <a:bodyPr>
            <a:normAutofit fontScale="90000"/>
          </a:bodyPr>
          <a:lstStyle/>
          <a:p>
            <a:r>
              <a:rPr lang="en-GB" dirty="0" err="1" smtClean="0"/>
              <a:t>Method,Accessor</a:t>
            </a:r>
            <a:r>
              <a:rPr lang="en-GB" dirty="0" smtClean="0"/>
              <a:t> and Parameter Decorator Cont..</a:t>
            </a:r>
            <a:endParaRPr lang="en-GB" dirty="0"/>
          </a:p>
        </p:txBody>
      </p:sp>
      <p:sp>
        <p:nvSpPr>
          <p:cNvPr id="3" name="Content Placeholder 2"/>
          <p:cNvSpPr>
            <a:spLocks noGrp="1"/>
          </p:cNvSpPr>
          <p:nvPr>
            <p:ph idx="1"/>
          </p:nvPr>
        </p:nvSpPr>
        <p:spPr>
          <a:xfrm>
            <a:off x="677334" y="1008669"/>
            <a:ext cx="8596668" cy="5656082"/>
          </a:xfrm>
        </p:spPr>
        <p:txBody>
          <a:bodyPr/>
          <a:lstStyle/>
          <a:p>
            <a:r>
              <a:rPr lang="en-GB" dirty="0" smtClean="0"/>
              <a:t>Decorators that are added to parameters are called Parameter Decorators</a:t>
            </a:r>
          </a:p>
          <a:p>
            <a:r>
              <a:rPr lang="en-GB" dirty="0" smtClean="0"/>
              <a:t>The parameter decorator function takes in 3 arguments:</a:t>
            </a:r>
          </a:p>
          <a:p>
            <a:pPr lvl="1"/>
            <a:r>
              <a:rPr lang="en-IN" dirty="0"/>
              <a:t>The first argument is the target which will be the prototype for the </a:t>
            </a:r>
            <a:r>
              <a:rPr lang="en-IN" dirty="0" smtClean="0"/>
              <a:t>parameter</a:t>
            </a:r>
          </a:p>
          <a:p>
            <a:pPr lvl="1"/>
            <a:r>
              <a:rPr lang="en-IN" dirty="0" smtClean="0"/>
              <a:t>The second argument is </a:t>
            </a:r>
            <a:r>
              <a:rPr lang="en-IN" dirty="0"/>
              <a:t>the </a:t>
            </a:r>
            <a:r>
              <a:rPr lang="en-GB" dirty="0" smtClean="0"/>
              <a:t>name of the method in which the parameter is used</a:t>
            </a:r>
          </a:p>
          <a:p>
            <a:pPr lvl="1"/>
            <a:r>
              <a:rPr lang="en-GB" dirty="0" smtClean="0"/>
              <a:t>The third argument is the position of the parameter</a:t>
            </a:r>
          </a:p>
          <a:p>
            <a:pPr lvl="1"/>
            <a:endParaRPr lang="en-GB" dirty="0"/>
          </a:p>
          <a:p>
            <a:pPr lvl="1"/>
            <a:endParaRPr lang="en-GB" dirty="0"/>
          </a:p>
        </p:txBody>
      </p:sp>
    </p:spTree>
    <p:extLst>
      <p:ext uri="{BB962C8B-B14F-4D97-AF65-F5344CB8AC3E}">
        <p14:creationId xmlns:p14="http://schemas.microsoft.com/office/powerpoint/2010/main" val="280544566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175" y="81699"/>
            <a:ext cx="8596668" cy="663019"/>
          </a:xfrm>
        </p:spPr>
        <p:txBody>
          <a:bodyPr/>
          <a:lstStyle/>
          <a:p>
            <a:r>
              <a:rPr lang="en-IN" dirty="0" smtClean="0"/>
              <a:t>Decorators with Returns</a:t>
            </a:r>
            <a:endParaRPr lang="en-GB" dirty="0"/>
          </a:p>
        </p:txBody>
      </p:sp>
      <p:sp>
        <p:nvSpPr>
          <p:cNvPr id="3" name="Content Placeholder 2"/>
          <p:cNvSpPr>
            <a:spLocks noGrp="1"/>
          </p:cNvSpPr>
          <p:nvPr>
            <p:ph idx="1"/>
          </p:nvPr>
        </p:nvSpPr>
        <p:spPr>
          <a:xfrm>
            <a:off x="677334" y="857839"/>
            <a:ext cx="8596668" cy="5183523"/>
          </a:xfrm>
        </p:spPr>
        <p:txBody>
          <a:bodyPr/>
          <a:lstStyle/>
          <a:p>
            <a:r>
              <a:rPr lang="en-IN" dirty="0" smtClean="0"/>
              <a:t>Some decorators like class /method and accessor level decorators are capable of returning stuff.</a:t>
            </a:r>
          </a:p>
          <a:p>
            <a:r>
              <a:rPr lang="en-IN" dirty="0" smtClean="0"/>
              <a:t>Actually all decorators can return stuff but </a:t>
            </a:r>
            <a:r>
              <a:rPr lang="en-IN" dirty="0" err="1" smtClean="0"/>
              <a:t>ts</a:t>
            </a:r>
            <a:r>
              <a:rPr lang="en-IN" dirty="0" smtClean="0"/>
              <a:t> ignores the return except for </a:t>
            </a:r>
            <a:r>
              <a:rPr lang="en-IN" dirty="0"/>
              <a:t>class /method and </a:t>
            </a:r>
            <a:r>
              <a:rPr lang="en-IN" smtClean="0"/>
              <a:t>accessor decorators</a:t>
            </a:r>
            <a:endParaRPr lang="en-IN" dirty="0" smtClean="0"/>
          </a:p>
          <a:p>
            <a:r>
              <a:rPr lang="en-IN" dirty="0" smtClean="0"/>
              <a:t>We can for example return a new constructor function which essentially means that it will replace the class where the decorator was placed</a:t>
            </a:r>
          </a:p>
          <a:p>
            <a:r>
              <a:rPr lang="en-IN" dirty="0" smtClean="0"/>
              <a:t>To achieve what is stated above we can also return class which is just a syntactic sugar used to specify a constructor function.</a:t>
            </a:r>
          </a:p>
          <a:p>
            <a:r>
              <a:rPr lang="en-IN" dirty="0" smtClean="0"/>
              <a:t>We should although extend the class being returned from the constructor function that we receive as an argument in the decorator so that class compatibility is maintained and all properties of the original class are maintained</a:t>
            </a:r>
          </a:p>
          <a:p>
            <a:r>
              <a:rPr lang="en-IN" dirty="0" smtClean="0"/>
              <a:t>So now whatever logic we write in the new constructor function will be executed only when class is instantiated not when class is loaded because the decorator will replace the constructor function and the new constructor will be called only when class is instantiated.</a:t>
            </a:r>
          </a:p>
          <a:p>
            <a:endParaRPr lang="en-GB" dirty="0"/>
          </a:p>
        </p:txBody>
      </p:sp>
    </p:spTree>
    <p:extLst>
      <p:ext uri="{BB962C8B-B14F-4D97-AF65-F5344CB8AC3E}">
        <p14:creationId xmlns:p14="http://schemas.microsoft.com/office/powerpoint/2010/main" val="306835885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175" y="81699"/>
            <a:ext cx="8596668" cy="663019"/>
          </a:xfrm>
        </p:spPr>
        <p:txBody>
          <a:bodyPr/>
          <a:lstStyle/>
          <a:p>
            <a:r>
              <a:rPr lang="en-GB" dirty="0"/>
              <a:t>Other Decorator Return Types</a:t>
            </a:r>
          </a:p>
        </p:txBody>
      </p:sp>
      <p:sp>
        <p:nvSpPr>
          <p:cNvPr id="3" name="Content Placeholder 2"/>
          <p:cNvSpPr>
            <a:spLocks noGrp="1"/>
          </p:cNvSpPr>
          <p:nvPr>
            <p:ph idx="1"/>
          </p:nvPr>
        </p:nvSpPr>
        <p:spPr>
          <a:xfrm>
            <a:off x="677334" y="857839"/>
            <a:ext cx="8596668" cy="5183523"/>
          </a:xfrm>
        </p:spPr>
        <p:txBody>
          <a:bodyPr/>
          <a:lstStyle/>
          <a:p>
            <a:r>
              <a:rPr lang="en-IN" dirty="0"/>
              <a:t>M</a:t>
            </a:r>
            <a:r>
              <a:rPr lang="en-IN" dirty="0" smtClean="0"/>
              <a:t>ethod and accessor level decorators are also capable of returning stuff.</a:t>
            </a:r>
          </a:p>
          <a:p>
            <a:r>
              <a:rPr lang="en-IN" dirty="0" smtClean="0"/>
              <a:t>Actually all decorators can return stuff but </a:t>
            </a:r>
            <a:r>
              <a:rPr lang="en-IN" dirty="0" err="1" smtClean="0"/>
              <a:t>ts</a:t>
            </a:r>
            <a:r>
              <a:rPr lang="en-IN" dirty="0" smtClean="0"/>
              <a:t> ignores the return except for </a:t>
            </a:r>
            <a:r>
              <a:rPr lang="en-IN" dirty="0"/>
              <a:t>class /method and </a:t>
            </a:r>
            <a:r>
              <a:rPr lang="en-IN" dirty="0" smtClean="0"/>
              <a:t>accessor decorators</a:t>
            </a:r>
          </a:p>
          <a:p>
            <a:r>
              <a:rPr lang="en-IN" dirty="0" smtClean="0"/>
              <a:t>We can for example return a new constructor function which essentially means that it will replace the class where the decorator was placed</a:t>
            </a:r>
          </a:p>
          <a:p>
            <a:r>
              <a:rPr lang="en-IN" dirty="0" smtClean="0"/>
              <a:t>To achieve what is stated above we can also return class which is just a syntactic sugar used to specify a constructor function.</a:t>
            </a:r>
          </a:p>
          <a:p>
            <a:r>
              <a:rPr lang="en-IN" dirty="0" smtClean="0"/>
              <a:t>We should although extend the class being returned from the constructor function that we receive as an argument in the decorator so that class compatibility is maintained and all properties of the original class are maintained</a:t>
            </a:r>
          </a:p>
          <a:p>
            <a:r>
              <a:rPr lang="en-IN" dirty="0" smtClean="0"/>
              <a:t>So now whatever logic we write in the new constructor function will be executed only when class is instantiated not when class is loaded because the decorator will replace the constructor function and the new constructor will be called only when class is instantiated.</a:t>
            </a:r>
          </a:p>
          <a:p>
            <a:endParaRPr lang="en-GB" dirty="0"/>
          </a:p>
        </p:txBody>
      </p:sp>
    </p:spTree>
    <p:extLst>
      <p:ext uri="{BB962C8B-B14F-4D97-AF65-F5344CB8AC3E}">
        <p14:creationId xmlns:p14="http://schemas.microsoft.com/office/powerpoint/2010/main" val="319128796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-9 -:Practice</a:t>
            </a:r>
            <a:endParaRPr lang="en-GB" dirty="0"/>
          </a:p>
        </p:txBody>
      </p:sp>
    </p:spTree>
    <p:extLst>
      <p:ext uri="{BB962C8B-B14F-4D97-AF65-F5344CB8AC3E}">
        <p14:creationId xmlns:p14="http://schemas.microsoft.com/office/powerpoint/2010/main" val="209089090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025" y="286327"/>
            <a:ext cx="8596668" cy="406400"/>
          </a:xfrm>
        </p:spPr>
        <p:txBody>
          <a:bodyPr>
            <a:normAutofit fontScale="90000"/>
          </a:bodyPr>
          <a:lstStyle/>
          <a:p>
            <a:r>
              <a:rPr lang="en-IN" dirty="0" err="1" smtClean="0"/>
              <a:t>Startup</a:t>
            </a:r>
            <a:endParaRPr lang="en-GB" dirty="0"/>
          </a:p>
        </p:txBody>
      </p:sp>
      <p:sp>
        <p:nvSpPr>
          <p:cNvPr id="3" name="Content Placeholder 2"/>
          <p:cNvSpPr>
            <a:spLocks noGrp="1"/>
          </p:cNvSpPr>
          <p:nvPr>
            <p:ph idx="1"/>
          </p:nvPr>
        </p:nvSpPr>
        <p:spPr>
          <a:xfrm>
            <a:off x="677334" y="1117600"/>
            <a:ext cx="8596668" cy="4849871"/>
          </a:xfrm>
        </p:spPr>
        <p:txBody>
          <a:bodyPr/>
          <a:lstStyle/>
          <a:p>
            <a:r>
              <a:rPr lang="en-IN" dirty="0" smtClean="0"/>
              <a:t>The practice branch has a commit with commit message “</a:t>
            </a:r>
            <a:r>
              <a:rPr lang="en-GB" dirty="0" smtClean="0"/>
              <a:t>Added </a:t>
            </a:r>
            <a:r>
              <a:rPr lang="en-GB" dirty="0"/>
              <a:t>basic </a:t>
            </a:r>
            <a:r>
              <a:rPr lang="en-GB" dirty="0" err="1" smtClean="0"/>
              <a:t>template”.To</a:t>
            </a:r>
            <a:r>
              <a:rPr lang="en-GB" dirty="0" smtClean="0"/>
              <a:t> begin we need to switch to that template</a:t>
            </a:r>
          </a:p>
          <a:p>
            <a:r>
              <a:rPr lang="en-IN" dirty="0" smtClean="0"/>
              <a:t>We will notice an index.html file and a app.css file.</a:t>
            </a:r>
          </a:p>
          <a:p>
            <a:r>
              <a:rPr lang="en-IN" dirty="0" smtClean="0"/>
              <a:t>Index.html file has some template tags which allow us to write html which is not loaded immediately but we can reach to that code using </a:t>
            </a:r>
            <a:r>
              <a:rPr lang="en-IN" dirty="0" err="1" smtClean="0"/>
              <a:t>js</a:t>
            </a:r>
            <a:r>
              <a:rPr lang="en-IN" dirty="0" smtClean="0"/>
              <a:t> or </a:t>
            </a:r>
            <a:r>
              <a:rPr lang="en-IN" dirty="0" err="1" smtClean="0"/>
              <a:t>ts</a:t>
            </a:r>
            <a:r>
              <a:rPr lang="en-IN" dirty="0" smtClean="0"/>
              <a:t> and then render it later.</a:t>
            </a:r>
          </a:p>
          <a:p>
            <a:r>
              <a:rPr lang="en-IN" dirty="0" smtClean="0"/>
              <a:t>We have a form with fields for title description and people in a project with an add Project button</a:t>
            </a:r>
          </a:p>
          <a:p>
            <a:r>
              <a:rPr lang="en-IN" dirty="0" smtClean="0"/>
              <a:t>Then we have another template that will be used to render a single project out of a list of projects.</a:t>
            </a:r>
          </a:p>
          <a:p>
            <a:r>
              <a:rPr lang="en-IN" dirty="0" smtClean="0"/>
              <a:t>Then we have another template with an </a:t>
            </a:r>
            <a:r>
              <a:rPr lang="en-IN" dirty="0" err="1" smtClean="0"/>
              <a:t>ul</a:t>
            </a:r>
            <a:r>
              <a:rPr lang="en-IN" dirty="0" smtClean="0"/>
              <a:t> to hold the list of projects.</a:t>
            </a:r>
          </a:p>
          <a:p>
            <a:r>
              <a:rPr lang="en-IN" dirty="0" smtClean="0"/>
              <a:t>Then at the end we have a div with id app and eventually everything will be appended to this div with the help of </a:t>
            </a:r>
            <a:r>
              <a:rPr lang="en-IN" dirty="0" err="1" smtClean="0"/>
              <a:t>ts</a:t>
            </a:r>
            <a:r>
              <a:rPr lang="en-IN" dirty="0" smtClean="0"/>
              <a:t>.</a:t>
            </a:r>
          </a:p>
          <a:p>
            <a:r>
              <a:rPr lang="en-IN" dirty="0" smtClean="0"/>
              <a:t>App.css is just for styling and can be ignored for time being</a:t>
            </a:r>
            <a:endParaRPr lang="en-GB" dirty="0"/>
          </a:p>
        </p:txBody>
      </p:sp>
    </p:spTree>
    <p:extLst>
      <p:ext uri="{BB962C8B-B14F-4D97-AF65-F5344CB8AC3E}">
        <p14:creationId xmlns:p14="http://schemas.microsoft.com/office/powerpoint/2010/main" val="11067397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0509"/>
          </a:xfrm>
        </p:spPr>
        <p:txBody>
          <a:bodyPr/>
          <a:lstStyle/>
          <a:p>
            <a:r>
              <a:rPr lang="en-IN" dirty="0" smtClean="0"/>
              <a:t>What needs to be done</a:t>
            </a:r>
            <a:endParaRPr lang="en-GB" dirty="0"/>
          </a:p>
        </p:txBody>
      </p:sp>
      <p:sp>
        <p:nvSpPr>
          <p:cNvPr id="3" name="Content Placeholder 2"/>
          <p:cNvSpPr>
            <a:spLocks noGrp="1"/>
          </p:cNvSpPr>
          <p:nvPr>
            <p:ph idx="1"/>
          </p:nvPr>
        </p:nvSpPr>
        <p:spPr>
          <a:xfrm>
            <a:off x="677334" y="1570183"/>
            <a:ext cx="8596668" cy="4471180"/>
          </a:xfrm>
        </p:spPr>
        <p:txBody>
          <a:bodyPr/>
          <a:lstStyle/>
          <a:p>
            <a:r>
              <a:rPr lang="en-IN" dirty="0" smtClean="0"/>
              <a:t>We need to write some </a:t>
            </a:r>
            <a:r>
              <a:rPr lang="en-IN" dirty="0" err="1" smtClean="0"/>
              <a:t>ts</a:t>
            </a:r>
            <a:r>
              <a:rPr lang="en-IN" dirty="0" smtClean="0"/>
              <a:t> code to </a:t>
            </a:r>
          </a:p>
          <a:p>
            <a:r>
              <a:rPr lang="en-IN" dirty="0" smtClean="0"/>
              <a:t>Make the form visible</a:t>
            </a:r>
          </a:p>
          <a:p>
            <a:r>
              <a:rPr lang="en-IN" dirty="0" smtClean="0"/>
              <a:t>Fetch the details given by user in the add project form</a:t>
            </a:r>
          </a:p>
          <a:p>
            <a:r>
              <a:rPr lang="en-IN" dirty="0" smtClean="0"/>
              <a:t>Validate what user enters.</a:t>
            </a:r>
          </a:p>
          <a:p>
            <a:r>
              <a:rPr lang="en-IN" dirty="0" smtClean="0"/>
              <a:t>Listens to the form submission event </a:t>
            </a:r>
          </a:p>
          <a:p>
            <a:r>
              <a:rPr lang="en-IN" dirty="0" smtClean="0"/>
              <a:t>Create a </a:t>
            </a:r>
            <a:r>
              <a:rPr lang="en-IN" dirty="0" err="1" smtClean="0"/>
              <a:t>js</a:t>
            </a:r>
            <a:r>
              <a:rPr lang="en-IN" dirty="0" smtClean="0"/>
              <a:t>/</a:t>
            </a:r>
            <a:r>
              <a:rPr lang="en-IN" dirty="0" err="1" smtClean="0"/>
              <a:t>ts</a:t>
            </a:r>
            <a:r>
              <a:rPr lang="en-IN" dirty="0" smtClean="0"/>
              <a:t> object from this form representing a project and add it to projects list</a:t>
            </a:r>
          </a:p>
          <a:p>
            <a:r>
              <a:rPr lang="en-IN" dirty="0" smtClean="0"/>
              <a:t>The entire list will then be added to the </a:t>
            </a:r>
            <a:r>
              <a:rPr lang="en-IN" dirty="0" err="1" smtClean="0"/>
              <a:t>dom</a:t>
            </a:r>
            <a:endParaRPr lang="en-GB" dirty="0"/>
          </a:p>
        </p:txBody>
      </p:sp>
    </p:spTree>
    <p:extLst>
      <p:ext uri="{BB962C8B-B14F-4D97-AF65-F5344CB8AC3E}">
        <p14:creationId xmlns:p14="http://schemas.microsoft.com/office/powerpoint/2010/main" val="87875951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fontScale="90000"/>
          </a:bodyPr>
          <a:lstStyle/>
          <a:p>
            <a:r>
              <a:rPr lang="en-IN" dirty="0" smtClean="0"/>
              <a:t>Step 1-</a:t>
            </a:r>
            <a:r>
              <a:rPr lang="en-GB" dirty="0"/>
              <a:t>DOM Element Selection &amp; </a:t>
            </a:r>
            <a:r>
              <a:rPr lang="en-GB" dirty="0" smtClean="0"/>
              <a:t>OOP Rendering</a:t>
            </a:r>
            <a:endParaRPr lang="en-GB" dirty="0"/>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1 -Get access to template and div.</a:t>
            </a:r>
          </a:p>
          <a:p>
            <a:pPr lvl="1"/>
            <a:r>
              <a:rPr lang="en-IN" dirty="0" smtClean="0"/>
              <a:t>We will follow an object oriented approach to do the same</a:t>
            </a:r>
          </a:p>
          <a:p>
            <a:pPr lvl="1"/>
            <a:r>
              <a:rPr lang="en-IN" dirty="0" smtClean="0"/>
              <a:t>So the goal here is to create a Project input class and have access to the template and the form in it ,get access to the div and render the form in it.</a:t>
            </a:r>
          </a:p>
          <a:p>
            <a:pPr lvl="1"/>
            <a:r>
              <a:rPr lang="en-IN" dirty="0" smtClean="0"/>
              <a:t>So now we have a basic empty class with name </a:t>
            </a:r>
            <a:r>
              <a:rPr lang="en-IN" dirty="0" err="1" smtClean="0"/>
              <a:t>ProjectInput</a:t>
            </a:r>
            <a:r>
              <a:rPr lang="en-IN" dirty="0" smtClean="0"/>
              <a:t>.</a:t>
            </a:r>
          </a:p>
          <a:p>
            <a:pPr lvl="1"/>
            <a:r>
              <a:rPr lang="en-IN" dirty="0" smtClean="0"/>
              <a:t>Now lets create a constructor with two fields one that holds the template named </a:t>
            </a:r>
            <a:r>
              <a:rPr lang="en-IN" dirty="0" err="1" smtClean="0"/>
              <a:t>templateElement</a:t>
            </a:r>
            <a:r>
              <a:rPr lang="en-IN" dirty="0" smtClean="0"/>
              <a:t> and another that holds the div named </a:t>
            </a:r>
            <a:r>
              <a:rPr lang="en-IN" dirty="0" err="1" smtClean="0"/>
              <a:t>hostElement</a:t>
            </a:r>
            <a:r>
              <a:rPr lang="en-IN" dirty="0" smtClean="0"/>
              <a:t>.</a:t>
            </a:r>
          </a:p>
          <a:p>
            <a:r>
              <a:rPr lang="en-IN" dirty="0" smtClean="0"/>
              <a:t>Step 2-Import the contents of the template element so that it can be rendered to dom.</a:t>
            </a:r>
          </a:p>
          <a:p>
            <a:pPr lvl="1"/>
            <a:r>
              <a:rPr lang="en-IN" dirty="0" smtClean="0"/>
              <a:t>To import the content we use the </a:t>
            </a:r>
            <a:r>
              <a:rPr lang="en-IN" dirty="0" err="1" smtClean="0"/>
              <a:t>document.importNode</a:t>
            </a:r>
            <a:r>
              <a:rPr lang="en-IN" dirty="0" smtClean="0"/>
              <a:t>() method passing the pointer to content property of the template as an </a:t>
            </a:r>
            <a:r>
              <a:rPr lang="en-IN" dirty="0" err="1" smtClean="0"/>
              <a:t>argument.Content</a:t>
            </a:r>
            <a:r>
              <a:rPr lang="en-IN" dirty="0" smtClean="0"/>
              <a:t> is a property of </a:t>
            </a:r>
            <a:r>
              <a:rPr lang="en-IN" dirty="0" err="1" smtClean="0"/>
              <a:t>HTMLTemplate</a:t>
            </a:r>
            <a:r>
              <a:rPr lang="en-IN" dirty="0" smtClean="0"/>
              <a:t> . </a:t>
            </a:r>
            <a:r>
              <a:rPr lang="en-IN" dirty="0" err="1"/>
              <a:t>document.importNode</a:t>
            </a:r>
            <a:r>
              <a:rPr lang="en-IN" dirty="0" smtClean="0"/>
              <a:t>() takes one more parameter which is a </a:t>
            </a:r>
            <a:r>
              <a:rPr lang="en-IN" dirty="0" err="1" smtClean="0"/>
              <a:t>boolean</a:t>
            </a:r>
            <a:r>
              <a:rPr lang="en-IN" dirty="0" smtClean="0"/>
              <a:t> specifying whether or not to do a deep </a:t>
            </a:r>
            <a:r>
              <a:rPr lang="en-IN" dirty="0" err="1" smtClean="0"/>
              <a:t>clone.lets</a:t>
            </a:r>
            <a:r>
              <a:rPr lang="en-IN" dirty="0" smtClean="0"/>
              <a:t> pass it as true.</a:t>
            </a:r>
          </a:p>
          <a:p>
            <a:pPr lvl="1"/>
            <a:r>
              <a:rPr lang="en-IN" dirty="0" smtClean="0"/>
              <a:t>This gives us an object of </a:t>
            </a:r>
            <a:r>
              <a:rPr lang="en-GB" dirty="0" err="1" smtClean="0"/>
              <a:t>DocumentFragment.To</a:t>
            </a:r>
            <a:r>
              <a:rPr lang="en-GB" dirty="0" smtClean="0"/>
              <a:t> get a handle to actual element we need to access the child element inside it </a:t>
            </a:r>
            <a:r>
              <a:rPr lang="en-GB" dirty="0" err="1" smtClean="0"/>
              <a:t>ie</a:t>
            </a:r>
            <a:r>
              <a:rPr lang="en-GB" dirty="0" smtClean="0"/>
              <a:t> an </a:t>
            </a:r>
            <a:r>
              <a:rPr lang="en-GB" dirty="0" err="1" smtClean="0"/>
              <a:t>HTMLFormElement</a:t>
            </a:r>
            <a:endParaRPr lang="en-IN" dirty="0" smtClean="0"/>
          </a:p>
          <a:p>
            <a:r>
              <a:rPr lang="en-IN" dirty="0" smtClean="0"/>
              <a:t>Step 3 – Render the content to </a:t>
            </a:r>
            <a:r>
              <a:rPr lang="en-IN" dirty="0" err="1" smtClean="0"/>
              <a:t>dom</a:t>
            </a:r>
            <a:endParaRPr lang="en-IN" dirty="0" smtClean="0"/>
          </a:p>
          <a:p>
            <a:pPr lvl="1"/>
            <a:r>
              <a:rPr lang="en-IN" dirty="0" smtClean="0"/>
              <a:t>To render the content to the div lets </a:t>
            </a:r>
            <a:r>
              <a:rPr lang="en-IN" dirty="0" err="1" smtClean="0"/>
              <a:t>creatre</a:t>
            </a:r>
            <a:r>
              <a:rPr lang="en-IN" dirty="0" smtClean="0"/>
              <a:t> a separate method named attach so that we can separate our selection and rendering logic</a:t>
            </a:r>
          </a:p>
          <a:p>
            <a:pPr lvl="1"/>
            <a:r>
              <a:rPr lang="en-IN" dirty="0" smtClean="0"/>
              <a:t>Inside our attach method we can call the </a:t>
            </a:r>
            <a:r>
              <a:rPr lang="en-IN" dirty="0" err="1" smtClean="0"/>
              <a:t>addAdjacent</a:t>
            </a:r>
            <a:r>
              <a:rPr lang="en-IN" dirty="0" smtClean="0"/>
              <a:t> element method of the host element and pass in the position where to attach in this case  just after the beginning of the tag and the element to be </a:t>
            </a:r>
            <a:r>
              <a:rPr lang="en-IN" dirty="0" err="1" smtClean="0"/>
              <a:t>attached.Last</a:t>
            </a:r>
            <a:r>
              <a:rPr lang="en-IN" dirty="0" smtClean="0"/>
              <a:t> we need to call the attach method from the constructor</a:t>
            </a:r>
          </a:p>
          <a:p>
            <a:r>
              <a:rPr lang="en-IN" dirty="0" smtClean="0"/>
              <a:t>Just instantiate this class to make the code run.</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821697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92500" lnSpcReduction="20000"/>
          </a:bodyPr>
          <a:lstStyle/>
          <a:p>
            <a:r>
              <a:rPr lang="en-IN" sz="1400" dirty="0" smtClean="0">
                <a:latin typeface="Verdana" panose="020B0604030504040204" pitchFamily="34" charset="0"/>
                <a:ea typeface="Verdana" panose="020B0604030504040204" pitchFamily="34" charset="0"/>
              </a:rPr>
              <a:t>Each part of this training will be divided into sections</a:t>
            </a:r>
          </a:p>
          <a:p>
            <a:r>
              <a:rPr lang="en-IN" sz="1400" dirty="0" smtClean="0">
                <a:latin typeface="Verdana" panose="020B0604030504040204" pitchFamily="34" charset="0"/>
                <a:ea typeface="Verdana" panose="020B0604030504040204" pitchFamily="34" charset="0"/>
              </a:rPr>
              <a:t>Each section has a separate folder with its own index.html and </a:t>
            </a:r>
            <a:r>
              <a:rPr lang="en-IN" sz="1400" dirty="0" err="1" smtClean="0">
                <a:latin typeface="Verdana" panose="020B0604030504040204" pitchFamily="34" charset="0"/>
                <a:ea typeface="Verdana" panose="020B0604030504040204" pitchFamily="34" charset="0"/>
              </a:rPr>
              <a:t>app.ts</a:t>
            </a:r>
            <a:r>
              <a:rPr lang="en-IN" sz="1400" dirty="0" smtClean="0">
                <a:latin typeface="Verdana" panose="020B0604030504040204" pitchFamily="34" charset="0"/>
                <a:ea typeface="Verdana" panose="020B0604030504040204" pitchFamily="34" charset="0"/>
              </a:rPr>
              <a:t> file.</a:t>
            </a:r>
          </a:p>
          <a:p>
            <a:r>
              <a:rPr lang="en-IN" sz="1400" dirty="0" smtClean="0">
                <a:latin typeface="Verdana" panose="020B0604030504040204" pitchFamily="34" charset="0"/>
                <a:ea typeface="Verdana" panose="020B0604030504040204" pitchFamily="34" charset="0"/>
              </a:rPr>
              <a:t>To tell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to open the index.html from a proper folder as per the section being studied we need to configure it.</a:t>
            </a:r>
          </a:p>
          <a:p>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internally works on something called as browser sync which can be configured using a file called </a:t>
            </a:r>
            <a:r>
              <a:rPr lang="en-IN" sz="1400" dirty="0" err="1" smtClean="0">
                <a:latin typeface="Verdana" panose="020B0604030504040204" pitchFamily="34" charset="0"/>
                <a:ea typeface="Verdana" panose="020B0604030504040204" pitchFamily="34" charset="0"/>
              </a:rPr>
              <a:t>bs-config.json</a:t>
            </a:r>
            <a:endParaRPr lang="en-IN" sz="1400" dirty="0" smtClean="0">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So move the index.html and </a:t>
            </a:r>
            <a:r>
              <a:rPr lang="en-GB" sz="1600" dirty="0" err="1" smtClean="0">
                <a:solidFill>
                  <a:schemeClr val="tx1"/>
                </a:solidFill>
                <a:latin typeface="Verdana" panose="020B0604030504040204" pitchFamily="34" charset="0"/>
                <a:ea typeface="Verdana" panose="020B0604030504040204" pitchFamily="34" charset="0"/>
              </a:rPr>
              <a:t>app.ts</a:t>
            </a:r>
            <a:r>
              <a:rPr lang="en-GB" sz="1600" dirty="0" smtClean="0">
                <a:solidFill>
                  <a:schemeClr val="tx1"/>
                </a:solidFill>
                <a:latin typeface="Verdana" panose="020B0604030504040204" pitchFamily="34" charset="0"/>
                <a:ea typeface="Verdana" panose="020B0604030504040204" pitchFamily="34" charset="0"/>
              </a:rPr>
              <a:t> file to a folder called Section1 and add a file in the root directory with the name </a:t>
            </a:r>
            <a:r>
              <a:rPr lang="en-GB" sz="1600" dirty="0" err="1" smtClean="0">
                <a:solidFill>
                  <a:schemeClr val="tx1"/>
                </a:solidFill>
                <a:latin typeface="Verdana" panose="020B0604030504040204" pitchFamily="34" charset="0"/>
                <a:ea typeface="Verdana" panose="020B0604030504040204" pitchFamily="34" charset="0"/>
              </a:rPr>
              <a:t>bs-config.json</a:t>
            </a:r>
            <a:endParaRPr lang="en-GB" sz="1600" dirty="0" smtClean="0">
              <a:solidFill>
                <a:schemeClr val="tx1"/>
              </a:solidFill>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Add following content to it :</a:t>
            </a:r>
          </a:p>
          <a:p>
            <a:pPr marL="457200" lvl="1" indent="0">
              <a:buNone/>
            </a:pPr>
            <a:r>
              <a:rPr lang="en-GB" dirty="0"/>
              <a:t>{</a:t>
            </a:r>
          </a:p>
          <a:p>
            <a:pPr marL="457200" lvl="1" indent="0">
              <a:buNone/>
            </a:pPr>
            <a:r>
              <a:rPr lang="en-GB" dirty="0"/>
              <a:t>    "server": {</a:t>
            </a:r>
          </a:p>
          <a:p>
            <a:pPr marL="457200" lvl="1" indent="0">
              <a:buNone/>
            </a:pPr>
            <a:r>
              <a:rPr lang="en-GB" dirty="0"/>
              <a:t>        "</a:t>
            </a:r>
            <a:r>
              <a:rPr lang="en-GB" dirty="0" err="1"/>
              <a:t>baseDir</a:t>
            </a:r>
            <a:r>
              <a:rPr lang="en-GB" dirty="0"/>
              <a:t>": "Section1",</a:t>
            </a:r>
          </a:p>
          <a:p>
            <a:pPr marL="457200" lvl="1" indent="0">
              <a:buNone/>
            </a:pPr>
            <a:r>
              <a:rPr lang="en-GB" dirty="0"/>
              <a:t>        "index": "/index.html",</a:t>
            </a:r>
          </a:p>
          <a:p>
            <a:pPr marL="457200" lvl="1" indent="0">
              <a:buNone/>
            </a:pPr>
            <a:r>
              <a:rPr lang="en-GB" dirty="0"/>
              <a:t>        "routes": {</a:t>
            </a:r>
          </a:p>
          <a:p>
            <a:pPr marL="457200" lvl="1" indent="0">
              <a:buNone/>
            </a:pPr>
            <a:r>
              <a:rPr lang="en-GB" dirty="0"/>
              <a:t>            "/</a:t>
            </a:r>
            <a:r>
              <a:rPr lang="en-GB" dirty="0" err="1"/>
              <a:t>node_modules</a:t>
            </a:r>
            <a:r>
              <a:rPr lang="en-GB" dirty="0"/>
              <a:t>": "</a:t>
            </a:r>
            <a:r>
              <a:rPr lang="en-GB" dirty="0" err="1"/>
              <a:t>node_modules</a:t>
            </a:r>
            <a:r>
              <a:rPr lang="en-GB" dirty="0"/>
              <a:t>"</a:t>
            </a:r>
          </a:p>
          <a:p>
            <a:pPr marL="457200" lvl="1" indent="0">
              <a:buNone/>
            </a:pPr>
            <a:r>
              <a:rPr lang="en-GB" dirty="0"/>
              <a:t>        }</a:t>
            </a:r>
          </a:p>
          <a:p>
            <a:pPr marL="457200" lvl="1" indent="0">
              <a:buNone/>
            </a:pPr>
            <a:r>
              <a:rPr lang="en-GB" dirty="0"/>
              <a:t>    }</a:t>
            </a:r>
          </a:p>
          <a:p>
            <a:pPr marL="457200" lvl="1" indent="0">
              <a:buNone/>
            </a:pPr>
            <a:r>
              <a:rPr lang="en-GB" dirty="0" smtClean="0"/>
              <a:t>}</a:t>
            </a:r>
          </a:p>
          <a:p>
            <a:pPr indent="-285750"/>
            <a:r>
              <a:rPr lang="en-GB" dirty="0">
                <a:solidFill>
                  <a:schemeClr val="tx1"/>
                </a:solidFill>
                <a:latin typeface="Verdana" panose="020B0604030504040204" pitchFamily="34" charset="0"/>
                <a:ea typeface="Verdana" panose="020B0604030504040204" pitchFamily="34" charset="0"/>
              </a:rPr>
              <a:t>Now whenever we move to another section just change the folder name in </a:t>
            </a:r>
            <a:r>
              <a:rPr lang="en-GB" dirty="0" err="1">
                <a:solidFill>
                  <a:schemeClr val="tx1"/>
                </a:solidFill>
                <a:latin typeface="Verdana" panose="020B0604030504040204" pitchFamily="34" charset="0"/>
                <a:ea typeface="Verdana" panose="020B0604030504040204" pitchFamily="34" charset="0"/>
              </a:rPr>
              <a:t>baseDir</a:t>
            </a:r>
            <a:r>
              <a:rPr lang="en-GB" dirty="0">
                <a:solidFill>
                  <a:schemeClr val="tx1"/>
                </a:solidFill>
                <a:latin typeface="Verdana" panose="020B0604030504040204" pitchFamily="34" charset="0"/>
                <a:ea typeface="Verdana" panose="020B0604030504040204" pitchFamily="34" charset="0"/>
              </a:rPr>
              <a:t> key</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246833689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a:bodyPr>
          <a:lstStyle/>
          <a:p>
            <a:r>
              <a:rPr lang="en-IN" dirty="0" smtClean="0"/>
              <a:t>Step 2-</a:t>
            </a:r>
            <a:r>
              <a:rPr lang="en-GB" dirty="0" smtClean="0"/>
              <a:t> </a:t>
            </a:r>
            <a:r>
              <a:rPr lang="en-GB" dirty="0"/>
              <a:t>Interacting with DOM Elements</a:t>
            </a:r>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Step 1 –Lets add some style to the form.</a:t>
            </a:r>
          </a:p>
          <a:p>
            <a:pPr lvl="1"/>
            <a:r>
              <a:rPr lang="en-IN" dirty="0" smtClean="0"/>
              <a:t>We will notice that the form is too close to the left side of the screen and some margin and padding would be good.</a:t>
            </a:r>
          </a:p>
          <a:p>
            <a:pPr lvl="1"/>
            <a:r>
              <a:rPr lang="en-IN" dirty="0" smtClean="0"/>
              <a:t>We already have a </a:t>
            </a:r>
            <a:r>
              <a:rPr lang="en-IN" dirty="0" err="1" smtClean="0"/>
              <a:t>css</a:t>
            </a:r>
            <a:r>
              <a:rPr lang="en-IN" dirty="0" smtClean="0"/>
              <a:t> class in our app.css file with id user-input which has these styling properties .</a:t>
            </a:r>
          </a:p>
          <a:p>
            <a:pPr lvl="1"/>
            <a:r>
              <a:rPr lang="en-IN" dirty="0" smtClean="0"/>
              <a:t>To add these styles to our </a:t>
            </a:r>
            <a:r>
              <a:rPr lang="en-IN" dirty="0" err="1" smtClean="0"/>
              <a:t>form,just</a:t>
            </a:r>
            <a:r>
              <a:rPr lang="en-IN" dirty="0" smtClean="0"/>
              <a:t> add this id to the element in constructor.</a:t>
            </a:r>
          </a:p>
          <a:p>
            <a:r>
              <a:rPr lang="en-IN" dirty="0" smtClean="0"/>
              <a:t>Step 2-Get access to individual form elements and button</a:t>
            </a:r>
          </a:p>
          <a:p>
            <a:pPr lvl="1"/>
            <a:r>
              <a:rPr lang="en-IN" dirty="0" smtClean="0"/>
              <a:t>Using the element get its children </a:t>
            </a:r>
            <a:r>
              <a:rPr lang="en-IN" dirty="0" err="1" smtClean="0"/>
              <a:t>ie</a:t>
            </a:r>
            <a:r>
              <a:rPr lang="en-IN" dirty="0" smtClean="0"/>
              <a:t> the </a:t>
            </a:r>
            <a:r>
              <a:rPr lang="en-IN" dirty="0" err="1" smtClean="0"/>
              <a:t>title,description</a:t>
            </a:r>
            <a:r>
              <a:rPr lang="en-IN" dirty="0" smtClean="0"/>
              <a:t> and people and save them as the class fields in form of </a:t>
            </a:r>
            <a:r>
              <a:rPr lang="en-IN" dirty="0" err="1" smtClean="0"/>
              <a:t>HTMLInputElements</a:t>
            </a:r>
            <a:r>
              <a:rPr lang="en-IN" dirty="0" smtClean="0"/>
              <a:t> using ids and </a:t>
            </a:r>
            <a:r>
              <a:rPr lang="en-IN" dirty="0" err="1" smtClean="0"/>
              <a:t>querySelector</a:t>
            </a:r>
            <a:r>
              <a:rPr lang="en-IN" dirty="0" smtClean="0"/>
              <a:t> method.</a:t>
            </a:r>
          </a:p>
          <a:p>
            <a:pPr lvl="1"/>
            <a:r>
              <a:rPr lang="en-IN" dirty="0" smtClean="0"/>
              <a:t>Now we need to handle the form submission for that we can create a configure method inside which we will add a submit handler to our form element ,we will also create a </a:t>
            </a:r>
            <a:r>
              <a:rPr lang="en-IN" dirty="0" err="1" smtClean="0"/>
              <a:t>submitHandler</a:t>
            </a:r>
            <a:r>
              <a:rPr lang="en-IN" dirty="0" smtClean="0"/>
              <a:t> method which would be called as a </a:t>
            </a:r>
            <a:r>
              <a:rPr lang="en-IN" dirty="0" err="1" smtClean="0"/>
              <a:t>callback</a:t>
            </a:r>
            <a:r>
              <a:rPr lang="en-IN" dirty="0" smtClean="0"/>
              <a:t> whenever form is submitted.</a:t>
            </a:r>
          </a:p>
          <a:p>
            <a:pPr lvl="1"/>
            <a:r>
              <a:rPr lang="en-IN" dirty="0" smtClean="0"/>
              <a:t>Inside the </a:t>
            </a:r>
            <a:r>
              <a:rPr lang="en-IN" dirty="0" err="1" smtClean="0"/>
              <a:t>submitHandler</a:t>
            </a:r>
            <a:r>
              <a:rPr lang="en-IN" dirty="0" smtClean="0"/>
              <a:t> method we will first call </a:t>
            </a:r>
            <a:r>
              <a:rPr lang="en-IN" dirty="0" err="1" smtClean="0"/>
              <a:t>preventDefault</a:t>
            </a:r>
            <a:r>
              <a:rPr lang="en-IN" dirty="0" smtClean="0"/>
              <a:t> method to prevent the default behaviour of the submit </a:t>
            </a:r>
            <a:r>
              <a:rPr lang="en-IN" dirty="0" err="1" smtClean="0"/>
              <a:t>ie</a:t>
            </a:r>
            <a:r>
              <a:rPr lang="en-IN" dirty="0" smtClean="0"/>
              <a:t> to send an http </a:t>
            </a:r>
            <a:r>
              <a:rPr lang="en-IN" dirty="0" err="1" smtClean="0"/>
              <a:t>request.To</a:t>
            </a:r>
            <a:r>
              <a:rPr lang="en-IN" dirty="0" smtClean="0"/>
              <a:t> test our code we will print the value of </a:t>
            </a:r>
            <a:r>
              <a:rPr lang="en-IN" dirty="0" err="1" smtClean="0"/>
              <a:t>titleInputField</a:t>
            </a:r>
            <a:r>
              <a:rPr lang="en-IN" dirty="0" smtClean="0"/>
              <a:t> to console.</a:t>
            </a:r>
          </a:p>
          <a:p>
            <a:pPr lvl="1"/>
            <a:r>
              <a:rPr lang="en-IN" dirty="0" smtClean="0"/>
              <a:t>Also we will need to handle this binding by calling the bind method on the </a:t>
            </a:r>
            <a:r>
              <a:rPr lang="en-IN" dirty="0" err="1" smtClean="0"/>
              <a:t>callback</a:t>
            </a:r>
            <a:r>
              <a:rPr lang="en-IN" dirty="0" smtClean="0"/>
              <a:t> method inside configure method</a:t>
            </a:r>
          </a:p>
          <a:p>
            <a:pPr lvl="1"/>
            <a:r>
              <a:rPr lang="en-IN" dirty="0" smtClean="0"/>
              <a:t>We also need to call this configure method from constructor just before the attach() call.</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55745483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fontScale="90000"/>
          </a:bodyPr>
          <a:lstStyle/>
          <a:p>
            <a:r>
              <a:rPr lang="en-IN" dirty="0" smtClean="0"/>
              <a:t>Step 3-</a:t>
            </a:r>
            <a:r>
              <a:rPr lang="en-GB" dirty="0" smtClean="0"/>
              <a:t> </a:t>
            </a:r>
            <a:r>
              <a:rPr lang="en-IN" dirty="0"/>
              <a:t>Creating &amp; Using an "</a:t>
            </a:r>
            <a:r>
              <a:rPr lang="en-IN" dirty="0" err="1"/>
              <a:t>Autobind</a:t>
            </a:r>
            <a:r>
              <a:rPr lang="en-IN" dirty="0"/>
              <a:t>" Decorator</a:t>
            </a:r>
            <a:endParaRPr lang="en-GB"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Step 1 –Lets create an </a:t>
            </a:r>
            <a:r>
              <a:rPr lang="en-IN" dirty="0" err="1" smtClean="0"/>
              <a:t>autobind</a:t>
            </a:r>
            <a:r>
              <a:rPr lang="en-IN" dirty="0" smtClean="0"/>
              <a:t> decorator to handle this binding.</a:t>
            </a:r>
          </a:p>
          <a:p>
            <a:pPr lvl="1"/>
            <a:r>
              <a:rPr lang="en-IN" dirty="0" smtClean="0"/>
              <a:t>Since this binding is a common use case we can create a reusable </a:t>
            </a:r>
            <a:r>
              <a:rPr lang="en-IN" dirty="0" err="1" smtClean="0"/>
              <a:t>autobind</a:t>
            </a:r>
            <a:r>
              <a:rPr lang="en-IN" dirty="0" smtClean="0"/>
              <a:t> decorator to handle this binding.</a:t>
            </a:r>
          </a:p>
          <a:p>
            <a:pPr lvl="1"/>
            <a:r>
              <a:rPr lang="en-IN" dirty="0" smtClean="0"/>
              <a:t>To create an </a:t>
            </a:r>
            <a:r>
              <a:rPr lang="en-IN" dirty="0" err="1" smtClean="0"/>
              <a:t>autobindDecorator</a:t>
            </a:r>
            <a:r>
              <a:rPr lang="en-IN" dirty="0" smtClean="0"/>
              <a:t> we first need to create a function called </a:t>
            </a:r>
            <a:r>
              <a:rPr lang="en-IN" dirty="0" err="1" smtClean="0"/>
              <a:t>autobind</a:t>
            </a:r>
            <a:r>
              <a:rPr lang="en-IN" dirty="0" smtClean="0"/>
              <a:t>  as decorators are in the end just methods .The </a:t>
            </a:r>
            <a:r>
              <a:rPr lang="en-IN" dirty="0" err="1" smtClean="0"/>
              <a:t>autobind</a:t>
            </a:r>
            <a:r>
              <a:rPr lang="en-IN" dirty="0" smtClean="0"/>
              <a:t> method  takes in three parameters target where the decorator will be used,,</a:t>
            </a:r>
            <a:r>
              <a:rPr lang="en-IN" dirty="0" err="1" smtClean="0"/>
              <a:t>methodName</a:t>
            </a:r>
            <a:r>
              <a:rPr lang="en-IN" dirty="0" smtClean="0"/>
              <a:t> on which it is used and </a:t>
            </a:r>
            <a:r>
              <a:rPr lang="en-IN" dirty="0" err="1" smtClean="0"/>
              <a:t>PropertyDescriptor</a:t>
            </a:r>
            <a:r>
              <a:rPr lang="en-IN" dirty="0" smtClean="0"/>
              <a:t> because methods in the end are just properties which hold functions.</a:t>
            </a:r>
          </a:p>
          <a:p>
            <a:pPr lvl="1"/>
            <a:r>
              <a:rPr lang="en-IN" dirty="0" smtClean="0"/>
              <a:t>Inside the function we will first </a:t>
            </a:r>
            <a:r>
              <a:rPr lang="en-IN" dirty="0" err="1" smtClean="0"/>
              <a:t>geta</a:t>
            </a:r>
            <a:r>
              <a:rPr lang="en-IN" dirty="0" smtClean="0"/>
              <a:t> handle to the </a:t>
            </a:r>
            <a:r>
              <a:rPr lang="en-IN" dirty="0" err="1" smtClean="0"/>
              <a:t>orginal</a:t>
            </a:r>
            <a:r>
              <a:rPr lang="en-IN" dirty="0" smtClean="0"/>
              <a:t> method and save it as a constant using value field of the </a:t>
            </a:r>
            <a:r>
              <a:rPr lang="en-IN" dirty="0" err="1" smtClean="0"/>
              <a:t>PropertyDescriptor</a:t>
            </a:r>
            <a:r>
              <a:rPr lang="en-IN" dirty="0" smtClean="0"/>
              <a:t> parameter.</a:t>
            </a:r>
            <a:endParaRPr lang="en-IN" dirty="0"/>
          </a:p>
          <a:p>
            <a:pPr lvl="1"/>
            <a:r>
              <a:rPr lang="en-IN" dirty="0" smtClean="0"/>
              <a:t>Then we will create an object of type </a:t>
            </a:r>
            <a:r>
              <a:rPr lang="en-IN" dirty="0" err="1" smtClean="0"/>
              <a:t>PropertyDescriptor</a:t>
            </a:r>
            <a:r>
              <a:rPr lang="en-IN" dirty="0" smtClean="0"/>
              <a:t> called adjusted descriptor .The configurable property of this object will be set to true so that it can be changed as per the method where the decorator is used.</a:t>
            </a:r>
          </a:p>
          <a:p>
            <a:pPr lvl="1"/>
            <a:r>
              <a:rPr lang="en-IN" dirty="0" smtClean="0"/>
              <a:t>Then we will create a getter inside the getter we will create new </a:t>
            </a:r>
            <a:r>
              <a:rPr lang="en-IN" dirty="0" err="1" smtClean="0"/>
              <a:t>boundFunction</a:t>
            </a:r>
            <a:r>
              <a:rPr lang="en-IN" dirty="0" smtClean="0"/>
              <a:t> by calling bind(this) on the </a:t>
            </a:r>
            <a:r>
              <a:rPr lang="en-IN" dirty="0" err="1" smtClean="0"/>
              <a:t>originalMethod</a:t>
            </a:r>
            <a:r>
              <a:rPr lang="en-IN" dirty="0" smtClean="0"/>
              <a:t>.</a:t>
            </a:r>
          </a:p>
          <a:p>
            <a:pPr lvl="1"/>
            <a:r>
              <a:rPr lang="en-IN" dirty="0" smtClean="0"/>
              <a:t>Then we will return this </a:t>
            </a:r>
            <a:r>
              <a:rPr lang="en-IN" dirty="0" err="1" smtClean="0"/>
              <a:t>boundFunction</a:t>
            </a:r>
            <a:r>
              <a:rPr lang="en-IN" dirty="0" smtClean="0"/>
              <a:t> from the getter and also return the </a:t>
            </a:r>
            <a:r>
              <a:rPr lang="en-IN" dirty="0" err="1" smtClean="0"/>
              <a:t>adjustedDescriptor</a:t>
            </a:r>
            <a:r>
              <a:rPr lang="en-IN" dirty="0" smtClean="0"/>
              <a:t> from the </a:t>
            </a:r>
            <a:r>
              <a:rPr lang="en-IN" dirty="0" err="1" smtClean="0"/>
              <a:t>autobind</a:t>
            </a:r>
            <a:r>
              <a:rPr lang="en-IN" dirty="0" smtClean="0"/>
              <a:t> decorator.</a:t>
            </a:r>
          </a:p>
          <a:p>
            <a:pPr lvl="1"/>
            <a:r>
              <a:rPr lang="en-IN" dirty="0" smtClean="0"/>
              <a:t>Since we are not using the target and </a:t>
            </a:r>
            <a:r>
              <a:rPr lang="en-IN" dirty="0" err="1" smtClean="0"/>
              <a:t>methodName</a:t>
            </a:r>
            <a:r>
              <a:rPr lang="en-IN" dirty="0" smtClean="0"/>
              <a:t> parameters we should add an_ in front of the parameter name to signal </a:t>
            </a:r>
            <a:r>
              <a:rPr lang="en-IN" dirty="0" err="1" smtClean="0"/>
              <a:t>ts</a:t>
            </a:r>
            <a:r>
              <a:rPr lang="en-IN" dirty="0" smtClean="0"/>
              <a:t> that these will not be used</a:t>
            </a:r>
          </a:p>
          <a:p>
            <a:pPr lvl="1"/>
            <a:r>
              <a:rPr lang="en-IN" dirty="0" smtClean="0"/>
              <a:t>Now we just need to remove the bind call from the configure method and add our </a:t>
            </a:r>
            <a:r>
              <a:rPr lang="en-IN" dirty="0" err="1" smtClean="0"/>
              <a:t>autobind</a:t>
            </a:r>
            <a:r>
              <a:rPr lang="en-IN" dirty="0" smtClean="0"/>
              <a:t> decorator to the </a:t>
            </a:r>
            <a:r>
              <a:rPr lang="en-IN" dirty="0" err="1" smtClean="0"/>
              <a:t>submitHandler</a:t>
            </a:r>
            <a:r>
              <a:rPr lang="en-IN" dirty="0" smtClean="0"/>
              <a:t>.</a:t>
            </a:r>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6187503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249382"/>
            <a:ext cx="9624290" cy="655782"/>
          </a:xfrm>
        </p:spPr>
        <p:txBody>
          <a:bodyPr>
            <a:normAutofit/>
          </a:bodyPr>
          <a:lstStyle/>
          <a:p>
            <a:r>
              <a:rPr lang="en-IN" dirty="0" smtClean="0"/>
              <a:t>Step 4-</a:t>
            </a:r>
            <a:r>
              <a:rPr lang="en-GB" dirty="0" smtClean="0"/>
              <a:t> </a:t>
            </a:r>
            <a:r>
              <a:rPr lang="en-GB" dirty="0"/>
              <a:t>Fetching User Input</a:t>
            </a:r>
          </a:p>
        </p:txBody>
      </p:sp>
      <p:sp>
        <p:nvSpPr>
          <p:cNvPr id="3" name="Content Placeholder 2"/>
          <p:cNvSpPr>
            <a:spLocks noGrp="1"/>
          </p:cNvSpPr>
          <p:nvPr>
            <p:ph idx="1"/>
          </p:nvPr>
        </p:nvSpPr>
        <p:spPr>
          <a:xfrm>
            <a:off x="677334" y="1071419"/>
            <a:ext cx="8596668" cy="5403272"/>
          </a:xfrm>
        </p:spPr>
        <p:txBody>
          <a:bodyPr>
            <a:normAutofit fontScale="92500" lnSpcReduction="20000"/>
          </a:bodyPr>
          <a:lstStyle/>
          <a:p>
            <a:r>
              <a:rPr lang="en-IN" dirty="0" smtClean="0"/>
              <a:t>Step 1 –Lets gather all our input values.</a:t>
            </a:r>
          </a:p>
          <a:p>
            <a:pPr lvl="1"/>
            <a:r>
              <a:rPr lang="en-IN" dirty="0" smtClean="0"/>
              <a:t>To gather user input lets create a method </a:t>
            </a:r>
            <a:r>
              <a:rPr lang="en-IN" dirty="0" err="1" smtClean="0"/>
              <a:t>gatherUserInput</a:t>
            </a:r>
            <a:r>
              <a:rPr lang="en-IN" dirty="0" smtClean="0"/>
              <a:t> and call it from our submit </a:t>
            </a:r>
            <a:r>
              <a:rPr lang="en-IN" dirty="0" err="1" smtClean="0"/>
              <a:t>handler.This</a:t>
            </a:r>
            <a:r>
              <a:rPr lang="en-IN" dirty="0" smtClean="0"/>
              <a:t> method will gather all user input validate it and return it.</a:t>
            </a:r>
          </a:p>
          <a:p>
            <a:pPr lvl="1"/>
            <a:r>
              <a:rPr lang="en-IN" dirty="0" smtClean="0"/>
              <a:t>Since it returns the user input the return type will be a tuple [</a:t>
            </a:r>
            <a:r>
              <a:rPr lang="en-IN" dirty="0" err="1" smtClean="0"/>
              <a:t>string,string,number</a:t>
            </a:r>
            <a:r>
              <a:rPr lang="en-IN" dirty="0" smtClean="0"/>
              <a:t>]</a:t>
            </a:r>
          </a:p>
          <a:p>
            <a:pPr lvl="1"/>
            <a:r>
              <a:rPr lang="en-IN" dirty="0" smtClean="0"/>
              <a:t>We will fetch the </a:t>
            </a:r>
            <a:r>
              <a:rPr lang="en-IN" dirty="0" err="1" smtClean="0"/>
              <a:t>title,description</a:t>
            </a:r>
            <a:r>
              <a:rPr lang="en-IN" dirty="0" smtClean="0"/>
              <a:t> and people values into constants from there corresponding </a:t>
            </a:r>
            <a:r>
              <a:rPr lang="en-IN" dirty="0" err="1" smtClean="0"/>
              <a:t>inputElements</a:t>
            </a:r>
            <a:r>
              <a:rPr lang="en-IN" dirty="0" smtClean="0"/>
              <a:t> by accessing there value </a:t>
            </a:r>
            <a:r>
              <a:rPr lang="en-IN" dirty="0" err="1" smtClean="0"/>
              <a:t>property.Since</a:t>
            </a:r>
            <a:r>
              <a:rPr lang="en-IN" dirty="0" smtClean="0"/>
              <a:t> value </a:t>
            </a:r>
            <a:r>
              <a:rPr lang="en-IN" smtClean="0"/>
              <a:t>always returned </a:t>
            </a:r>
            <a:r>
              <a:rPr lang="en-IN" dirty="0" smtClean="0"/>
              <a:t>a string the people field needs to be converted to as number by adding a + sign in front of it.</a:t>
            </a:r>
          </a:p>
          <a:p>
            <a:r>
              <a:rPr lang="en-IN" dirty="0" smtClean="0"/>
              <a:t>Step 2 –Lets validate the input</a:t>
            </a:r>
          </a:p>
          <a:p>
            <a:pPr lvl="1"/>
            <a:r>
              <a:rPr lang="en-IN" dirty="0" smtClean="0"/>
              <a:t>We will add some simple validation by using trim() to trim any spaces and check if length===0 for all three fields if any length is 0 we will show an alert else we will create and return the tuple</a:t>
            </a:r>
          </a:p>
          <a:p>
            <a:pPr lvl="1"/>
            <a:r>
              <a:rPr lang="en-IN" dirty="0" smtClean="0"/>
              <a:t>Since our if block does not return a tuple we might need to modify the return type to tuple | void </a:t>
            </a:r>
            <a:r>
              <a:rPr lang="en-IN" dirty="0" err="1" smtClean="0"/>
              <a:t>ie</a:t>
            </a:r>
            <a:r>
              <a:rPr lang="en-IN" dirty="0" smtClean="0"/>
              <a:t> use a union type</a:t>
            </a:r>
          </a:p>
          <a:p>
            <a:pPr lvl="1"/>
            <a:r>
              <a:rPr lang="en-IN" dirty="0" smtClean="0"/>
              <a:t>Now in our </a:t>
            </a:r>
            <a:r>
              <a:rPr lang="en-IN" dirty="0" err="1" smtClean="0"/>
              <a:t>submitHandler</a:t>
            </a:r>
            <a:r>
              <a:rPr lang="en-IN" dirty="0" smtClean="0"/>
              <a:t> the m </a:t>
            </a:r>
            <a:r>
              <a:rPr lang="en-IN" dirty="0" err="1" smtClean="0"/>
              <a:t>ethod</a:t>
            </a:r>
            <a:r>
              <a:rPr lang="en-IN" dirty="0" smtClean="0"/>
              <a:t> call to </a:t>
            </a:r>
            <a:r>
              <a:rPr lang="en-IN" dirty="0" err="1" smtClean="0"/>
              <a:t>gatherUserInput</a:t>
            </a:r>
            <a:r>
              <a:rPr lang="en-IN" dirty="0" smtClean="0"/>
              <a:t> can return either a tuple or void so we need to check what was returned b </a:t>
            </a:r>
            <a:r>
              <a:rPr lang="en-IN" dirty="0" err="1" smtClean="0"/>
              <a:t>ut</a:t>
            </a:r>
            <a:r>
              <a:rPr lang="en-IN" dirty="0" smtClean="0"/>
              <a:t> at runtime we have no way to check if it is a tuple as we cant use </a:t>
            </a:r>
            <a:r>
              <a:rPr lang="en-IN" dirty="0" err="1" smtClean="0"/>
              <a:t>typeof</a:t>
            </a:r>
            <a:r>
              <a:rPr lang="en-IN" dirty="0" smtClean="0"/>
              <a:t> or instance </a:t>
            </a:r>
            <a:r>
              <a:rPr lang="en-IN" dirty="0" err="1" smtClean="0"/>
              <a:t>of,but</a:t>
            </a:r>
            <a:r>
              <a:rPr lang="en-IN" dirty="0" smtClean="0"/>
              <a:t> as we know tuples are at the end just arrays so we  can use </a:t>
            </a:r>
            <a:r>
              <a:rPr lang="en-IN" dirty="0" err="1" smtClean="0"/>
              <a:t>Arrays.isArray</a:t>
            </a:r>
            <a:r>
              <a:rPr lang="en-IN" dirty="0" smtClean="0"/>
              <a:t>() method to check.</a:t>
            </a:r>
          </a:p>
          <a:p>
            <a:pPr lvl="1"/>
            <a:r>
              <a:rPr lang="en-IN" dirty="0" smtClean="0"/>
              <a:t>Now we can use array </a:t>
            </a:r>
            <a:r>
              <a:rPr lang="en-IN" dirty="0" err="1" smtClean="0"/>
              <a:t>destructuring</a:t>
            </a:r>
            <a:r>
              <a:rPr lang="en-IN" dirty="0" smtClean="0"/>
              <a:t> to get the input values and log them to console</a:t>
            </a:r>
          </a:p>
          <a:p>
            <a:pPr lvl="1"/>
            <a:r>
              <a:rPr lang="en-IN" dirty="0" smtClean="0"/>
              <a:t>Now we should also clear the form after submission of the form to do that we create a new method </a:t>
            </a:r>
            <a:r>
              <a:rPr lang="en-IN" dirty="0" err="1" smtClean="0"/>
              <a:t>clearInput</a:t>
            </a:r>
            <a:r>
              <a:rPr lang="en-IN" dirty="0" smtClean="0"/>
              <a:t> and call it from the submit </a:t>
            </a:r>
            <a:r>
              <a:rPr lang="en-IN" dirty="0" err="1" smtClean="0"/>
              <a:t>handler.This</a:t>
            </a:r>
            <a:r>
              <a:rPr lang="en-IN" dirty="0" smtClean="0"/>
              <a:t> method will simply set the input field value property to ‘’</a:t>
            </a:r>
          </a:p>
          <a:p>
            <a:pPr lvl="1"/>
            <a:endParaRPr lang="en-IN" dirty="0" smtClean="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52364326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fontScale="90000"/>
          </a:bodyPr>
          <a:lstStyle/>
          <a:p>
            <a:r>
              <a:rPr lang="en-IN" dirty="0" smtClean="0"/>
              <a:t>Step 5-</a:t>
            </a:r>
            <a:r>
              <a:rPr lang="en-GB" dirty="0" smtClean="0"/>
              <a:t> </a:t>
            </a:r>
            <a:r>
              <a:rPr lang="en-IN" dirty="0"/>
              <a:t> Creating a Re-Usable Validation Functionality</a:t>
            </a:r>
            <a:endParaRPr lang="en-GB"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1 –Lets create a </a:t>
            </a:r>
            <a:r>
              <a:rPr lang="en-IN" dirty="0" err="1" smtClean="0"/>
              <a:t>validatable</a:t>
            </a:r>
            <a:r>
              <a:rPr lang="en-IN" dirty="0" smtClean="0"/>
              <a:t> interface to define what all can be validated.</a:t>
            </a:r>
          </a:p>
          <a:p>
            <a:pPr lvl="1"/>
            <a:r>
              <a:rPr lang="en-IN" dirty="0" smtClean="0"/>
              <a:t>It should have the value to be validated which in our case is either a string or a number.</a:t>
            </a:r>
          </a:p>
          <a:p>
            <a:pPr lvl="1"/>
            <a:r>
              <a:rPr lang="en-IN" dirty="0" smtClean="0"/>
              <a:t>It can have a required :</a:t>
            </a:r>
            <a:r>
              <a:rPr lang="en-IN" dirty="0" err="1" smtClean="0"/>
              <a:t>boolean</a:t>
            </a:r>
            <a:r>
              <a:rPr lang="en-IN" dirty="0" smtClean="0"/>
              <a:t> property to check for required</a:t>
            </a:r>
          </a:p>
          <a:p>
            <a:pPr lvl="1"/>
            <a:r>
              <a:rPr lang="en-IN" dirty="0" smtClean="0"/>
              <a:t>It can also have properties for </a:t>
            </a:r>
            <a:r>
              <a:rPr lang="en-IN" dirty="0" err="1" smtClean="0"/>
              <a:t>minLength,maxLength,min,max</a:t>
            </a:r>
            <a:r>
              <a:rPr lang="en-IN" dirty="0" smtClean="0"/>
              <a:t> all these should be optional which can be achieved by adding a? to the property name.</a:t>
            </a:r>
          </a:p>
          <a:p>
            <a:r>
              <a:rPr lang="en-IN" dirty="0" smtClean="0"/>
              <a:t>Step 2 –Lets create a validate function</a:t>
            </a:r>
          </a:p>
          <a:p>
            <a:pPr lvl="1"/>
            <a:r>
              <a:rPr lang="en-IN" dirty="0" smtClean="0"/>
              <a:t>We will add a validate function that takes in a object of type </a:t>
            </a:r>
            <a:r>
              <a:rPr lang="en-IN" dirty="0" err="1" smtClean="0"/>
              <a:t>validatable</a:t>
            </a:r>
            <a:r>
              <a:rPr lang="en-IN" dirty="0" smtClean="0"/>
              <a:t> and validate the value field as per the other properties of the </a:t>
            </a:r>
            <a:r>
              <a:rPr lang="en-IN" dirty="0" err="1" smtClean="0"/>
              <a:t>validatable</a:t>
            </a:r>
            <a:r>
              <a:rPr lang="en-IN" dirty="0" smtClean="0"/>
              <a:t> </a:t>
            </a:r>
            <a:r>
              <a:rPr lang="en-IN" dirty="0" err="1" smtClean="0"/>
              <a:t>object.It</a:t>
            </a:r>
            <a:r>
              <a:rPr lang="en-IN" dirty="0" smtClean="0"/>
              <a:t> returns a </a:t>
            </a:r>
            <a:r>
              <a:rPr lang="en-IN" dirty="0" err="1" smtClean="0"/>
              <a:t>boolean</a:t>
            </a:r>
            <a:r>
              <a:rPr lang="en-IN" dirty="0" smtClean="0"/>
              <a:t> to signify if input is valid or not</a:t>
            </a:r>
          </a:p>
          <a:p>
            <a:r>
              <a:rPr lang="en-IN" dirty="0" smtClean="0"/>
              <a:t>Step 3 – remove the validation logic from the </a:t>
            </a:r>
            <a:r>
              <a:rPr lang="en-IN" dirty="0" err="1" smtClean="0"/>
              <a:t>gatherUserInput</a:t>
            </a:r>
            <a:r>
              <a:rPr lang="en-IN" dirty="0" smtClean="0"/>
              <a:t> method and use our validator function</a:t>
            </a:r>
          </a:p>
          <a:p>
            <a:pPr lvl="1"/>
            <a:r>
              <a:rPr lang="en-IN" dirty="0" smtClean="0"/>
              <a:t>Remove the validation checks</a:t>
            </a:r>
          </a:p>
          <a:p>
            <a:pPr lvl="1"/>
            <a:r>
              <a:rPr lang="en-IN" dirty="0" smtClean="0"/>
              <a:t>Create </a:t>
            </a:r>
            <a:r>
              <a:rPr lang="en-IN" dirty="0" err="1" smtClean="0"/>
              <a:t>validatable</a:t>
            </a:r>
            <a:r>
              <a:rPr lang="en-IN" dirty="0" smtClean="0"/>
              <a:t> objects for title description and people</a:t>
            </a:r>
          </a:p>
          <a:p>
            <a:pPr lvl="1"/>
            <a:r>
              <a:rPr lang="en-IN" dirty="0" smtClean="0"/>
              <a:t>Call the validate method three times joined by an || to validate the fields</a:t>
            </a:r>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89149327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dirty="0" smtClean="0"/>
              <a:t>Step 6-</a:t>
            </a:r>
            <a:r>
              <a:rPr lang="en-GB" dirty="0" smtClean="0"/>
              <a:t>Rendering </a:t>
            </a:r>
            <a:r>
              <a:rPr lang="en-GB" dirty="0"/>
              <a:t>Project Lists</a:t>
            </a:r>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1 –Lets create a project class and a project list class.</a:t>
            </a:r>
          </a:p>
          <a:p>
            <a:pPr lvl="1"/>
            <a:r>
              <a:rPr lang="en-IN" dirty="0" smtClean="0"/>
              <a:t>Create a class named </a:t>
            </a:r>
            <a:r>
              <a:rPr lang="en-IN" dirty="0" err="1" smtClean="0"/>
              <a:t>ProjectList</a:t>
            </a:r>
            <a:r>
              <a:rPr lang="en-IN" dirty="0" smtClean="0"/>
              <a:t>.</a:t>
            </a:r>
          </a:p>
          <a:p>
            <a:pPr lvl="1"/>
            <a:r>
              <a:rPr lang="en-IN" dirty="0" smtClean="0"/>
              <a:t>Create fields to fetch the </a:t>
            </a:r>
            <a:r>
              <a:rPr lang="en-IN" dirty="0" err="1" smtClean="0"/>
              <a:t>hostElement</a:t>
            </a:r>
            <a:r>
              <a:rPr lang="en-IN" dirty="0" smtClean="0"/>
              <a:t> </a:t>
            </a:r>
            <a:r>
              <a:rPr lang="en-IN" dirty="0" err="1" smtClean="0"/>
              <a:t>ie</a:t>
            </a:r>
            <a:r>
              <a:rPr lang="en-IN" dirty="0" smtClean="0"/>
              <a:t> the div and the template element </a:t>
            </a:r>
            <a:r>
              <a:rPr lang="en-IN" dirty="0" err="1" smtClean="0"/>
              <a:t>ie</a:t>
            </a:r>
            <a:r>
              <a:rPr lang="en-IN" dirty="0" smtClean="0"/>
              <a:t> the template with id </a:t>
            </a:r>
            <a:r>
              <a:rPr lang="en-GB" dirty="0" smtClean="0"/>
              <a:t>project-list and the element to render which in this case is a section inside the template since we don’t have a specialized type for section the type will be </a:t>
            </a:r>
            <a:r>
              <a:rPr lang="en-GB" dirty="0" err="1" smtClean="0"/>
              <a:t>HTMLElement</a:t>
            </a:r>
            <a:r>
              <a:rPr lang="en-GB" dirty="0" smtClean="0"/>
              <a:t>.</a:t>
            </a:r>
            <a:endParaRPr lang="en-GB" dirty="0"/>
          </a:p>
          <a:p>
            <a:r>
              <a:rPr lang="en-IN" dirty="0"/>
              <a:t>Step 2-Import the contents of the template element so that it can be rendered to dom.</a:t>
            </a:r>
          </a:p>
          <a:p>
            <a:pPr lvl="1"/>
            <a:r>
              <a:rPr lang="en-IN" dirty="0"/>
              <a:t>To import the content we use the </a:t>
            </a:r>
            <a:r>
              <a:rPr lang="en-IN" dirty="0" err="1"/>
              <a:t>document.importNode</a:t>
            </a:r>
            <a:r>
              <a:rPr lang="en-IN" dirty="0"/>
              <a:t>() method passing the pointer to content property of the template as an </a:t>
            </a:r>
            <a:r>
              <a:rPr lang="en-IN" dirty="0" err="1"/>
              <a:t>argument.Content</a:t>
            </a:r>
            <a:r>
              <a:rPr lang="en-IN" dirty="0"/>
              <a:t> is a property of </a:t>
            </a:r>
            <a:r>
              <a:rPr lang="en-IN" dirty="0" err="1"/>
              <a:t>HTMLTemplate</a:t>
            </a:r>
            <a:r>
              <a:rPr lang="en-IN" dirty="0"/>
              <a:t> . </a:t>
            </a:r>
            <a:r>
              <a:rPr lang="en-IN" dirty="0" err="1"/>
              <a:t>document.importNode</a:t>
            </a:r>
            <a:r>
              <a:rPr lang="en-IN" dirty="0"/>
              <a:t>() takes one more parameter which is a </a:t>
            </a:r>
            <a:r>
              <a:rPr lang="en-IN" dirty="0" err="1"/>
              <a:t>boolean</a:t>
            </a:r>
            <a:r>
              <a:rPr lang="en-IN" dirty="0"/>
              <a:t> specifying whether or not to do a deep </a:t>
            </a:r>
            <a:r>
              <a:rPr lang="en-IN" dirty="0" err="1"/>
              <a:t>clone.lets</a:t>
            </a:r>
            <a:r>
              <a:rPr lang="en-IN" dirty="0"/>
              <a:t> pass it as true.</a:t>
            </a:r>
          </a:p>
          <a:p>
            <a:pPr lvl="1"/>
            <a:r>
              <a:rPr lang="en-IN" dirty="0"/>
              <a:t>This gives us an object of </a:t>
            </a:r>
            <a:r>
              <a:rPr lang="en-GB" dirty="0" err="1"/>
              <a:t>DocumentFragment.To</a:t>
            </a:r>
            <a:r>
              <a:rPr lang="en-GB" dirty="0"/>
              <a:t> get a handle to actual element we need to access the child element inside it </a:t>
            </a:r>
            <a:r>
              <a:rPr lang="en-GB" dirty="0" err="1"/>
              <a:t>ie</a:t>
            </a:r>
            <a:r>
              <a:rPr lang="en-GB" dirty="0"/>
              <a:t> an </a:t>
            </a:r>
            <a:r>
              <a:rPr lang="en-GB" dirty="0" err="1" smtClean="0"/>
              <a:t>HTMLElement</a:t>
            </a:r>
            <a:endParaRPr lang="en-IN" dirty="0"/>
          </a:p>
          <a:p>
            <a:r>
              <a:rPr lang="en-IN" dirty="0" smtClean="0"/>
              <a:t>Step 3 – We want to have two lists in the final project one for the active projects and one for the inactive projects so we would need some additional info in the constructor </a:t>
            </a:r>
            <a:r>
              <a:rPr lang="en-IN" dirty="0" err="1" smtClean="0"/>
              <a:t>i.e</a:t>
            </a:r>
            <a:r>
              <a:rPr lang="en-IN" dirty="0" smtClean="0"/>
              <a:t> the type of project which would be a union of literals ‘active’ | ‘finished’</a:t>
            </a:r>
          </a:p>
          <a:p>
            <a:pPr lvl="1"/>
            <a:r>
              <a:rPr lang="en-IN" dirty="0" smtClean="0"/>
              <a:t>We will assign the id to elements dynamically it can either be active-projects or finished-projects so we assign id as `${</a:t>
            </a:r>
            <a:r>
              <a:rPr lang="en-IN" dirty="0" err="1" smtClean="0"/>
              <a:t>this.type</a:t>
            </a:r>
            <a:r>
              <a:rPr lang="en-IN" dirty="0" smtClean="0"/>
              <a:t>}-projects`</a:t>
            </a:r>
          </a:p>
          <a:p>
            <a:r>
              <a:rPr lang="en-IN" dirty="0"/>
              <a:t>Step </a:t>
            </a:r>
            <a:r>
              <a:rPr lang="en-IN" dirty="0" smtClean="0"/>
              <a:t>4 </a:t>
            </a:r>
            <a:r>
              <a:rPr lang="en-IN" dirty="0"/>
              <a:t>– Render the content to </a:t>
            </a:r>
            <a:r>
              <a:rPr lang="en-IN" dirty="0" err="1"/>
              <a:t>dom</a:t>
            </a:r>
            <a:endParaRPr lang="en-IN" dirty="0"/>
          </a:p>
          <a:p>
            <a:pPr lvl="1"/>
            <a:r>
              <a:rPr lang="en-IN" dirty="0"/>
              <a:t>To render the content to the div lets </a:t>
            </a:r>
            <a:r>
              <a:rPr lang="en-IN" dirty="0" err="1"/>
              <a:t>creatre</a:t>
            </a:r>
            <a:r>
              <a:rPr lang="en-IN" dirty="0"/>
              <a:t> a separate method named attach so that we can separate our selection and rendering logic</a:t>
            </a:r>
          </a:p>
          <a:p>
            <a:pPr lvl="1"/>
            <a:r>
              <a:rPr lang="en-IN" dirty="0"/>
              <a:t>Inside our attach method we can call the </a:t>
            </a:r>
            <a:r>
              <a:rPr lang="en-IN" dirty="0" err="1"/>
              <a:t>addAdjacent</a:t>
            </a:r>
            <a:r>
              <a:rPr lang="en-IN" dirty="0"/>
              <a:t> element method of the host element and pass in the position where to attach in this case  just </a:t>
            </a:r>
            <a:r>
              <a:rPr lang="en-IN" dirty="0" smtClean="0"/>
              <a:t>before </a:t>
            </a:r>
            <a:r>
              <a:rPr lang="en-IN" dirty="0"/>
              <a:t>the </a:t>
            </a:r>
            <a:r>
              <a:rPr lang="en-IN" dirty="0" smtClean="0"/>
              <a:t>ending </a:t>
            </a:r>
            <a:r>
              <a:rPr lang="en-IN" dirty="0"/>
              <a:t>of the tag and the element to be </a:t>
            </a:r>
            <a:r>
              <a:rPr lang="en-IN" dirty="0" err="1"/>
              <a:t>attached.Last</a:t>
            </a:r>
            <a:r>
              <a:rPr lang="en-IN" dirty="0"/>
              <a:t> we need to call the attach method from the constructor</a:t>
            </a:r>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36071331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dirty="0" smtClean="0"/>
              <a:t>Step 6-</a:t>
            </a:r>
            <a:r>
              <a:rPr lang="en-GB" dirty="0" smtClean="0"/>
              <a:t>Rendering </a:t>
            </a:r>
            <a:r>
              <a:rPr lang="en-GB" dirty="0"/>
              <a:t>Project </a:t>
            </a:r>
            <a:r>
              <a:rPr lang="en-GB" dirty="0" smtClean="0"/>
              <a:t>Lists Cont..</a:t>
            </a:r>
            <a:endParaRPr lang="en-GB"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5 –The template has an header h2 and other tags like </a:t>
            </a:r>
            <a:r>
              <a:rPr lang="en-IN" dirty="0" err="1" smtClean="0"/>
              <a:t>ul</a:t>
            </a:r>
            <a:r>
              <a:rPr lang="en-IN" dirty="0" smtClean="0"/>
              <a:t> tag in the section lets add some content to it.</a:t>
            </a:r>
          </a:p>
          <a:p>
            <a:pPr lvl="1"/>
            <a:r>
              <a:rPr lang="en-IN" dirty="0" smtClean="0"/>
              <a:t>To do this we create a separate method </a:t>
            </a:r>
            <a:r>
              <a:rPr lang="en-IN" dirty="0" err="1"/>
              <a:t>r</a:t>
            </a:r>
            <a:r>
              <a:rPr lang="en-IN" dirty="0" err="1" smtClean="0"/>
              <a:t>enderContent</a:t>
            </a:r>
            <a:r>
              <a:rPr lang="en-IN" dirty="0" smtClean="0"/>
              <a:t>.</a:t>
            </a:r>
          </a:p>
          <a:p>
            <a:pPr lvl="1"/>
            <a:r>
              <a:rPr lang="en-IN" dirty="0" smtClean="0"/>
              <a:t>Lets first add an id to the </a:t>
            </a:r>
            <a:r>
              <a:rPr lang="en-IN" dirty="0" err="1" smtClean="0"/>
              <a:t>ul</a:t>
            </a:r>
            <a:r>
              <a:rPr lang="en-IN" dirty="0" smtClean="0"/>
              <a:t> tag dynamically based on the list type so the id will be `${</a:t>
            </a:r>
            <a:r>
              <a:rPr lang="en-IN" dirty="0" err="1" smtClean="0"/>
              <a:t>this.type</a:t>
            </a:r>
            <a:r>
              <a:rPr lang="en-IN" dirty="0" smtClean="0"/>
              <a:t>}-projects-list`</a:t>
            </a:r>
            <a:r>
              <a:rPr lang="en-GB" dirty="0" smtClean="0"/>
              <a:t>.create such an id in a </a:t>
            </a:r>
            <a:r>
              <a:rPr lang="en-GB" dirty="0" err="1" smtClean="0"/>
              <a:t>const</a:t>
            </a:r>
            <a:r>
              <a:rPr lang="en-GB" dirty="0" smtClean="0"/>
              <a:t> fetch the </a:t>
            </a:r>
            <a:r>
              <a:rPr lang="en-GB" dirty="0" err="1" smtClean="0"/>
              <a:t>ul</a:t>
            </a:r>
            <a:r>
              <a:rPr lang="en-GB" dirty="0" smtClean="0"/>
              <a:t> tag from the element using </a:t>
            </a:r>
            <a:r>
              <a:rPr lang="en-GB" dirty="0" err="1" smtClean="0"/>
              <a:t>querySelector</a:t>
            </a:r>
            <a:r>
              <a:rPr lang="en-GB" dirty="0" smtClean="0"/>
              <a:t> and set the id property equal to this constant</a:t>
            </a:r>
          </a:p>
          <a:p>
            <a:pPr lvl="1"/>
            <a:r>
              <a:rPr lang="en-IN" dirty="0" smtClean="0"/>
              <a:t>Similarly </a:t>
            </a:r>
            <a:r>
              <a:rPr lang="en-IN" dirty="0" err="1" smtClean="0"/>
              <a:t>usding</a:t>
            </a:r>
            <a:r>
              <a:rPr lang="en-IN" dirty="0" smtClean="0"/>
              <a:t> the </a:t>
            </a:r>
            <a:r>
              <a:rPr lang="en-IN" dirty="0" err="1" smtClean="0"/>
              <a:t>querySelector</a:t>
            </a:r>
            <a:r>
              <a:rPr lang="en-IN" dirty="0" smtClean="0"/>
              <a:t> fetch the h2 tag and set its </a:t>
            </a:r>
            <a:r>
              <a:rPr lang="en-IN" dirty="0" err="1" smtClean="0"/>
              <a:t>textContent</a:t>
            </a:r>
            <a:r>
              <a:rPr lang="en-IN" dirty="0" smtClean="0"/>
              <a:t> dynamically to ACTIVE PROJECTS OR FINISHED PROJECTS using </a:t>
            </a:r>
            <a:r>
              <a:rPr lang="en-IN" dirty="0" err="1" smtClean="0"/>
              <a:t>this.type.toUpperCase</a:t>
            </a:r>
            <a:r>
              <a:rPr lang="en-IN" dirty="0" smtClean="0"/>
              <a:t>() +  ‘ PROJECTS’.</a:t>
            </a:r>
          </a:p>
          <a:p>
            <a:pPr lvl="1"/>
            <a:r>
              <a:rPr lang="en-IN" dirty="0" smtClean="0"/>
              <a:t>Call this method from the constructor after we attach the list to the dom.</a:t>
            </a:r>
          </a:p>
          <a:p>
            <a:pPr lvl="1"/>
            <a:r>
              <a:rPr lang="en-IN" dirty="0" smtClean="0"/>
              <a:t>To see all this in action just instantiate the </a:t>
            </a:r>
            <a:r>
              <a:rPr lang="en-IN" dirty="0" err="1" smtClean="0"/>
              <a:t>projectsList</a:t>
            </a:r>
            <a:r>
              <a:rPr lang="en-IN" dirty="0" smtClean="0"/>
              <a:t> class twice one for </a:t>
            </a:r>
            <a:r>
              <a:rPr lang="en-IN" dirty="0" err="1" smtClean="0"/>
              <a:t>activeList</a:t>
            </a:r>
            <a:r>
              <a:rPr lang="en-IN" dirty="0" smtClean="0"/>
              <a:t> and another for finished lists passing in appropriate type to constructor</a:t>
            </a:r>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01183426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fontScale="90000"/>
          </a:bodyPr>
          <a:lstStyle/>
          <a:p>
            <a:r>
              <a:rPr lang="en-IN" dirty="0" smtClean="0"/>
              <a:t>Step 7-</a:t>
            </a:r>
            <a:r>
              <a:rPr lang="en-IN" dirty="0"/>
              <a:t>Managing Application State with Singletons</a:t>
            </a:r>
            <a:endParaRPr lang="en-GB"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So now our goal is whenever a project is created it gets added to the </a:t>
            </a:r>
            <a:r>
              <a:rPr lang="en-IN" dirty="0" err="1" smtClean="0"/>
              <a:t>list.We</a:t>
            </a:r>
            <a:r>
              <a:rPr lang="en-IN" dirty="0" smtClean="0"/>
              <a:t> can do this in many ways but we want to do it in an object oriented abstract </a:t>
            </a:r>
            <a:r>
              <a:rPr lang="en-IN" dirty="0" err="1" smtClean="0"/>
              <a:t>way.We</a:t>
            </a:r>
            <a:r>
              <a:rPr lang="en-IN" dirty="0" smtClean="0"/>
              <a:t> will build a singleton class that manages our application state just like </a:t>
            </a:r>
            <a:r>
              <a:rPr lang="en-IN" dirty="0" err="1" smtClean="0"/>
              <a:t>NgRx</a:t>
            </a:r>
            <a:r>
              <a:rPr lang="en-IN" dirty="0" smtClean="0"/>
              <a:t> in angular and we will setup listeners to notify different parts of our application about changes in </a:t>
            </a:r>
            <a:r>
              <a:rPr lang="en-IN" dirty="0" err="1" smtClean="0"/>
              <a:t>state.The</a:t>
            </a:r>
            <a:r>
              <a:rPr lang="en-IN" dirty="0" smtClean="0"/>
              <a:t> application parts that want to be notified of changes would need to subscribe to listen to changes.</a:t>
            </a:r>
          </a:p>
          <a:p>
            <a:r>
              <a:rPr lang="en-IN" dirty="0" smtClean="0"/>
              <a:t>Step </a:t>
            </a:r>
            <a:r>
              <a:rPr lang="en-IN" dirty="0"/>
              <a:t>1</a:t>
            </a:r>
            <a:r>
              <a:rPr lang="en-IN" dirty="0" smtClean="0"/>
              <a:t> –Add a class for project state management.</a:t>
            </a:r>
          </a:p>
          <a:p>
            <a:pPr lvl="1"/>
            <a:r>
              <a:rPr lang="en-IN" dirty="0" smtClean="0"/>
              <a:t>To do this we create a class named </a:t>
            </a:r>
            <a:r>
              <a:rPr lang="en-IN" dirty="0" err="1" smtClean="0"/>
              <a:t>ProjectState</a:t>
            </a:r>
            <a:r>
              <a:rPr lang="en-IN" dirty="0" smtClean="0"/>
              <a:t>.</a:t>
            </a:r>
          </a:p>
          <a:p>
            <a:pPr lvl="1"/>
            <a:r>
              <a:rPr lang="en-IN" dirty="0" smtClean="0"/>
              <a:t>We need to have a private field that holds an array of </a:t>
            </a:r>
            <a:r>
              <a:rPr lang="en-IN" dirty="0" err="1" smtClean="0"/>
              <a:t>projects,since</a:t>
            </a:r>
            <a:r>
              <a:rPr lang="en-IN" dirty="0" smtClean="0"/>
              <a:t> we haven’t defined a concrete class for project yet for time being we will create an array of type any</a:t>
            </a:r>
            <a:endParaRPr lang="en-GB" dirty="0" smtClean="0"/>
          </a:p>
          <a:p>
            <a:r>
              <a:rPr lang="en-IN" dirty="0" smtClean="0"/>
              <a:t>Step 2 –Add a project to the list whenever add project button is clicked</a:t>
            </a:r>
          </a:p>
          <a:p>
            <a:pPr lvl="1"/>
            <a:r>
              <a:rPr lang="en-IN" dirty="0" smtClean="0"/>
              <a:t>To do this create a public method </a:t>
            </a:r>
            <a:r>
              <a:rPr lang="en-IN" dirty="0" err="1" smtClean="0"/>
              <a:t>addProject</a:t>
            </a:r>
            <a:r>
              <a:rPr lang="en-IN" dirty="0" smtClean="0"/>
              <a:t> in the state management class which takes in a string title and description and </a:t>
            </a:r>
            <a:r>
              <a:rPr lang="en-IN" dirty="0" err="1" smtClean="0"/>
              <a:t>numberofPeople</a:t>
            </a:r>
            <a:r>
              <a:rPr lang="en-IN" dirty="0" smtClean="0"/>
              <a:t> type number as parameters.</a:t>
            </a:r>
          </a:p>
          <a:p>
            <a:pPr lvl="1"/>
            <a:r>
              <a:rPr lang="en-IN" dirty="0" smtClean="0"/>
              <a:t>Inside the project create anew object using object literal notation using the three parameters and also add a random number as </a:t>
            </a:r>
            <a:r>
              <a:rPr lang="en-IN" dirty="0" err="1" smtClean="0"/>
              <a:t>projectId</a:t>
            </a:r>
            <a:r>
              <a:rPr lang="en-IN" dirty="0" smtClean="0"/>
              <a:t>. Add this project to project array using push method.</a:t>
            </a:r>
          </a:p>
          <a:p>
            <a:pPr lvl="1"/>
            <a:r>
              <a:rPr lang="en-IN" dirty="0" smtClean="0"/>
              <a:t>Now this method needs to be called whenever the add project button is clicked but to access the method we need a concrete object of </a:t>
            </a:r>
            <a:r>
              <a:rPr lang="en-IN" dirty="0" err="1" smtClean="0"/>
              <a:t>projectstate</a:t>
            </a:r>
            <a:r>
              <a:rPr lang="en-IN" dirty="0" smtClean="0"/>
              <a:t> </a:t>
            </a:r>
            <a:r>
              <a:rPr lang="en-IN" dirty="0" err="1" smtClean="0"/>
              <a:t>class.lets</a:t>
            </a:r>
            <a:r>
              <a:rPr lang="en-IN" dirty="0" smtClean="0"/>
              <a:t> create such an object in next step</a:t>
            </a:r>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08833423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7-</a:t>
            </a:r>
            <a:r>
              <a:rPr lang="en-IN" sz="2800" dirty="0"/>
              <a:t>Managing Application State with </a:t>
            </a:r>
            <a:r>
              <a:rPr lang="en-IN" sz="2800" dirty="0" smtClean="0"/>
              <a:t>Singletons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1071419"/>
            <a:ext cx="8596668" cy="5403272"/>
          </a:xfrm>
        </p:spPr>
        <p:txBody>
          <a:bodyPr>
            <a:normAutofit fontScale="85000" lnSpcReduction="20000"/>
          </a:bodyPr>
          <a:lstStyle/>
          <a:p>
            <a:r>
              <a:rPr lang="en-IN" dirty="0" smtClean="0"/>
              <a:t>Step 3 –Instantiate project state management.</a:t>
            </a:r>
          </a:p>
          <a:p>
            <a:pPr lvl="1"/>
            <a:r>
              <a:rPr lang="en-IN" dirty="0" smtClean="0"/>
              <a:t>Before instantiating the class lets convert it to a singleton.</a:t>
            </a:r>
          </a:p>
          <a:p>
            <a:pPr lvl="1"/>
            <a:r>
              <a:rPr lang="en-IN" dirty="0" smtClean="0"/>
              <a:t>Create a private static field instance of Type </a:t>
            </a:r>
            <a:r>
              <a:rPr lang="en-IN" dirty="0" err="1" smtClean="0"/>
              <a:t>ProjectState</a:t>
            </a:r>
            <a:r>
              <a:rPr lang="en-IN" dirty="0" smtClean="0"/>
              <a:t>.</a:t>
            </a:r>
          </a:p>
          <a:p>
            <a:pPr lvl="1"/>
            <a:r>
              <a:rPr lang="en-IN" dirty="0" smtClean="0"/>
              <a:t>Create a private constructor</a:t>
            </a:r>
          </a:p>
          <a:p>
            <a:pPr lvl="1"/>
            <a:r>
              <a:rPr lang="en-IN" dirty="0" smtClean="0"/>
              <a:t>Create a static public method </a:t>
            </a:r>
            <a:r>
              <a:rPr lang="en-IN" dirty="0" err="1" smtClean="0"/>
              <a:t>getInstance</a:t>
            </a:r>
            <a:r>
              <a:rPr lang="en-IN" dirty="0" smtClean="0"/>
              <a:t> which returns the above instance if it exists else creates and returns the above instance guaranteeing we will always have just one instance of this class</a:t>
            </a:r>
          </a:p>
          <a:p>
            <a:pPr lvl="1"/>
            <a:r>
              <a:rPr lang="en-IN" dirty="0" smtClean="0"/>
              <a:t>Create a constant by calling the </a:t>
            </a:r>
            <a:r>
              <a:rPr lang="en-IN" dirty="0" err="1" smtClean="0"/>
              <a:t>getInstance</a:t>
            </a:r>
            <a:r>
              <a:rPr lang="en-IN" dirty="0" smtClean="0"/>
              <a:t> method which will act as the global state of our application.</a:t>
            </a:r>
          </a:p>
          <a:p>
            <a:pPr lvl="1"/>
            <a:r>
              <a:rPr lang="en-IN" dirty="0" smtClean="0"/>
              <a:t>Use this constant to call </a:t>
            </a:r>
            <a:r>
              <a:rPr lang="en-IN" dirty="0" err="1" smtClean="0"/>
              <a:t>addProject</a:t>
            </a:r>
            <a:r>
              <a:rPr lang="en-IN" dirty="0" smtClean="0"/>
              <a:t> method from the </a:t>
            </a:r>
            <a:r>
              <a:rPr lang="en-IN" dirty="0" err="1" smtClean="0"/>
              <a:t>submitHandler</a:t>
            </a:r>
            <a:r>
              <a:rPr lang="en-IN" dirty="0" smtClean="0"/>
              <a:t> of add project button in project input class  </a:t>
            </a:r>
            <a:endParaRPr lang="en-GB" dirty="0" smtClean="0"/>
          </a:p>
          <a:p>
            <a:r>
              <a:rPr lang="en-IN" dirty="0" smtClean="0"/>
              <a:t>Step 4 –Push information about project creation to </a:t>
            </a:r>
            <a:r>
              <a:rPr lang="en-IN" dirty="0" err="1" smtClean="0"/>
              <a:t>projectList</a:t>
            </a:r>
            <a:r>
              <a:rPr lang="en-IN" dirty="0" smtClean="0"/>
              <a:t> class to display the project in the list</a:t>
            </a:r>
          </a:p>
          <a:p>
            <a:pPr lvl="1"/>
            <a:r>
              <a:rPr lang="en-IN" dirty="0" smtClean="0"/>
              <a:t>To do this we will setup a subscription pattern .we will maintain a list of Listeners inside the </a:t>
            </a:r>
            <a:r>
              <a:rPr lang="en-IN" dirty="0" err="1" smtClean="0"/>
              <a:t>Projectstate</a:t>
            </a:r>
            <a:r>
              <a:rPr lang="en-IN" dirty="0" smtClean="0"/>
              <a:t> </a:t>
            </a:r>
            <a:r>
              <a:rPr lang="en-IN" dirty="0" err="1" smtClean="0"/>
              <a:t>ie</a:t>
            </a:r>
            <a:r>
              <a:rPr lang="en-IN" dirty="0" smtClean="0"/>
              <a:t> a list of functions that need to be invoked </a:t>
            </a:r>
            <a:r>
              <a:rPr lang="en-IN" dirty="0" err="1" smtClean="0"/>
              <a:t>ehenever</a:t>
            </a:r>
            <a:r>
              <a:rPr lang="en-IN" dirty="0" smtClean="0"/>
              <a:t> a particular condition is met like a new project added.</a:t>
            </a:r>
          </a:p>
          <a:p>
            <a:pPr lvl="1"/>
            <a:r>
              <a:rPr lang="en-IN" dirty="0" smtClean="0"/>
              <a:t>To do this add a new private property listeners which will be an array of type </a:t>
            </a:r>
            <a:r>
              <a:rPr lang="en-IN" dirty="0" err="1" smtClean="0"/>
              <a:t>any.Add</a:t>
            </a:r>
            <a:r>
              <a:rPr lang="en-IN" dirty="0" smtClean="0"/>
              <a:t> a new function named </a:t>
            </a:r>
            <a:r>
              <a:rPr lang="en-IN" dirty="0" err="1" smtClean="0"/>
              <a:t>addListeners</a:t>
            </a:r>
            <a:r>
              <a:rPr lang="en-IN" dirty="0" smtClean="0"/>
              <a:t> that take in  a function as an argument and push that function to listeners array.</a:t>
            </a:r>
          </a:p>
          <a:p>
            <a:pPr lvl="1"/>
            <a:r>
              <a:rPr lang="en-IN" dirty="0" smtClean="0"/>
              <a:t>Inside the </a:t>
            </a:r>
            <a:r>
              <a:rPr lang="en-IN" dirty="0" err="1" smtClean="0"/>
              <a:t>addProject</a:t>
            </a:r>
            <a:r>
              <a:rPr lang="en-IN" dirty="0" smtClean="0"/>
              <a:t> method loop through the listeners array and call all the listener functions as soon as </a:t>
            </a:r>
            <a:r>
              <a:rPr lang="en-IN" dirty="0" err="1" smtClean="0"/>
              <a:t>th</a:t>
            </a:r>
            <a:r>
              <a:rPr lang="en-IN" dirty="0" smtClean="0"/>
              <a:t> new project is pushed to the projects </a:t>
            </a:r>
            <a:r>
              <a:rPr lang="en-IN" dirty="0" err="1" smtClean="0"/>
              <a:t>array.pass</a:t>
            </a:r>
            <a:r>
              <a:rPr lang="en-IN" dirty="0" smtClean="0"/>
              <a:t> a copy of the projects array as an argument to the listener functions so that they can only use it but not modify the original array.to do this use the slice method of array.</a:t>
            </a:r>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04746134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7-</a:t>
            </a:r>
            <a:r>
              <a:rPr lang="en-IN" sz="2800" dirty="0"/>
              <a:t>Managing Application State with </a:t>
            </a:r>
            <a:r>
              <a:rPr lang="en-IN" sz="2800" dirty="0" smtClean="0"/>
              <a:t>Singletons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1071419"/>
            <a:ext cx="8596668" cy="5403272"/>
          </a:xfrm>
        </p:spPr>
        <p:txBody>
          <a:bodyPr>
            <a:normAutofit/>
          </a:bodyPr>
          <a:lstStyle/>
          <a:p>
            <a:r>
              <a:rPr lang="en-IN" dirty="0" smtClean="0"/>
              <a:t>Step 5 –listen to project state changes and add the project to list whenever a new project is created.</a:t>
            </a:r>
          </a:p>
          <a:p>
            <a:pPr lvl="1"/>
            <a:r>
              <a:rPr lang="en-IN" dirty="0" smtClean="0"/>
              <a:t>To do this we will call the add listener </a:t>
            </a:r>
            <a:r>
              <a:rPr lang="en-IN" dirty="0" err="1" smtClean="0"/>
              <a:t>methd</a:t>
            </a:r>
            <a:r>
              <a:rPr lang="en-IN" smtClean="0"/>
              <a:t> of </a:t>
            </a:r>
            <a:r>
              <a:rPr lang="en-IN" dirty="0" err="1" smtClean="0"/>
              <a:t>projectState</a:t>
            </a:r>
            <a:r>
              <a:rPr lang="en-IN" dirty="0" smtClean="0"/>
              <a:t> passing in an arrow function from the constructor of </a:t>
            </a:r>
            <a:r>
              <a:rPr lang="en-IN" dirty="0" err="1" smtClean="0"/>
              <a:t>ProjectList</a:t>
            </a:r>
            <a:r>
              <a:rPr lang="en-IN" dirty="0" smtClean="0"/>
              <a:t> class.</a:t>
            </a:r>
          </a:p>
          <a:p>
            <a:pPr lvl="1"/>
            <a:r>
              <a:rPr lang="en-IN" dirty="0" smtClean="0"/>
              <a:t>We will create a new array field called </a:t>
            </a:r>
            <a:r>
              <a:rPr lang="en-IN" dirty="0" err="1" smtClean="0"/>
              <a:t>assignedProjects</a:t>
            </a:r>
            <a:r>
              <a:rPr lang="en-IN" dirty="0" smtClean="0"/>
              <a:t> to the Projects list class and set it to an empty array inside the constructor.</a:t>
            </a:r>
          </a:p>
          <a:p>
            <a:pPr lvl="1"/>
            <a:r>
              <a:rPr lang="en-IN" dirty="0" smtClean="0"/>
              <a:t>Inside our arrow function we will assign the projects list to this array.</a:t>
            </a:r>
          </a:p>
          <a:p>
            <a:pPr lvl="1"/>
            <a:r>
              <a:rPr lang="en-IN" dirty="0" smtClean="0"/>
              <a:t>To display this array inside our list we add a new method </a:t>
            </a:r>
            <a:r>
              <a:rPr lang="en-IN" dirty="0" err="1" smtClean="0"/>
              <a:t>renderProjects</a:t>
            </a:r>
            <a:r>
              <a:rPr lang="en-IN" dirty="0" smtClean="0"/>
              <a:t> to the projects list class and also call this method from  our arrow function</a:t>
            </a:r>
          </a:p>
          <a:p>
            <a:pPr lvl="1"/>
            <a:r>
              <a:rPr lang="en-IN" dirty="0" smtClean="0"/>
              <a:t>Inside the </a:t>
            </a:r>
            <a:r>
              <a:rPr lang="en-IN" dirty="0" err="1" smtClean="0"/>
              <a:t>renderProjects</a:t>
            </a:r>
            <a:r>
              <a:rPr lang="en-IN" dirty="0" smtClean="0"/>
              <a:t> method we get a handle to the list using the id we assigned to the list earlier inside the </a:t>
            </a:r>
            <a:r>
              <a:rPr lang="en-IN" dirty="0" err="1" smtClean="0"/>
              <a:t>renderContent</a:t>
            </a:r>
            <a:r>
              <a:rPr lang="en-IN" dirty="0" smtClean="0"/>
              <a:t> method and cast it to an </a:t>
            </a:r>
            <a:r>
              <a:rPr lang="en-IN" dirty="0" err="1" smtClean="0"/>
              <a:t>HTMLUListElement</a:t>
            </a:r>
            <a:r>
              <a:rPr lang="en-IN" dirty="0" smtClean="0"/>
              <a:t>.</a:t>
            </a:r>
          </a:p>
          <a:p>
            <a:pPr lvl="1"/>
            <a:r>
              <a:rPr lang="en-IN" dirty="0" smtClean="0"/>
              <a:t>Loop </a:t>
            </a:r>
            <a:r>
              <a:rPr lang="en-IN" dirty="0" err="1" smtClean="0"/>
              <a:t>thgrough</a:t>
            </a:r>
            <a:r>
              <a:rPr lang="en-IN" dirty="0" smtClean="0"/>
              <a:t> the assigned projects list and create a new li element using </a:t>
            </a:r>
            <a:r>
              <a:rPr lang="en-IN" dirty="0" err="1" smtClean="0"/>
              <a:t>document.createElement</a:t>
            </a:r>
            <a:r>
              <a:rPr lang="en-IN" dirty="0" smtClean="0"/>
              <a:t>(‘li’) method and set its </a:t>
            </a:r>
            <a:r>
              <a:rPr lang="en-IN" dirty="0" err="1" smtClean="0"/>
              <a:t>textContent</a:t>
            </a:r>
            <a:r>
              <a:rPr lang="en-IN" dirty="0" smtClean="0"/>
              <a:t> equal to the project title</a:t>
            </a:r>
          </a:p>
          <a:p>
            <a:pPr lvl="1"/>
            <a:r>
              <a:rPr lang="en-IN" dirty="0" smtClean="0"/>
              <a:t>call </a:t>
            </a:r>
            <a:r>
              <a:rPr lang="en-IN" dirty="0" err="1" smtClean="0"/>
              <a:t>appendChild</a:t>
            </a:r>
            <a:r>
              <a:rPr lang="en-IN" dirty="0" smtClean="0"/>
              <a:t> method on the </a:t>
            </a:r>
            <a:r>
              <a:rPr lang="en-IN" dirty="0" err="1" smtClean="0"/>
              <a:t>listElement</a:t>
            </a:r>
            <a:r>
              <a:rPr lang="en-IN" dirty="0" smtClean="0"/>
              <a:t> and pass in the li created above</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23960649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8 - More classes and Custom Types</a:t>
            </a:r>
            <a:endParaRPr lang="en-GB" sz="2800" dirty="0"/>
          </a:p>
        </p:txBody>
      </p:sp>
      <p:sp>
        <p:nvSpPr>
          <p:cNvPr id="3" name="Content Placeholder 2"/>
          <p:cNvSpPr>
            <a:spLocks noGrp="1"/>
          </p:cNvSpPr>
          <p:nvPr>
            <p:ph idx="1"/>
          </p:nvPr>
        </p:nvSpPr>
        <p:spPr>
          <a:xfrm>
            <a:off x="677334" y="1071419"/>
            <a:ext cx="8596668" cy="5403272"/>
          </a:xfrm>
        </p:spPr>
        <p:txBody>
          <a:bodyPr>
            <a:normAutofit fontScale="92500" lnSpcReduction="10000"/>
          </a:bodyPr>
          <a:lstStyle/>
          <a:p>
            <a:r>
              <a:rPr lang="en-IN" dirty="0" smtClean="0"/>
              <a:t>The application state that we made in last step had many bugs and uses any type in many places lets fix them with some more classes and custom types</a:t>
            </a:r>
          </a:p>
          <a:p>
            <a:r>
              <a:rPr lang="en-IN" dirty="0" smtClean="0"/>
              <a:t>Step </a:t>
            </a:r>
            <a:r>
              <a:rPr lang="en-IN" dirty="0"/>
              <a:t>1</a:t>
            </a:r>
            <a:r>
              <a:rPr lang="en-IN" dirty="0" smtClean="0"/>
              <a:t> –Lets create a custom class for Project.</a:t>
            </a:r>
          </a:p>
          <a:p>
            <a:pPr lvl="1"/>
            <a:r>
              <a:rPr lang="en-IN" dirty="0" smtClean="0"/>
              <a:t>To do this we will add a new class Project and add fields to constructor for id, title, description and no of people. We will also add a new field to reflect the status of the project whether active or finished.</a:t>
            </a:r>
          </a:p>
          <a:p>
            <a:pPr lvl="1"/>
            <a:r>
              <a:rPr lang="en-IN" dirty="0" smtClean="0"/>
              <a:t>For the status field we will create a new </a:t>
            </a:r>
            <a:r>
              <a:rPr lang="en-IN" dirty="0" err="1" smtClean="0"/>
              <a:t>enum</a:t>
            </a:r>
            <a:r>
              <a:rPr lang="en-IN" dirty="0" smtClean="0"/>
              <a:t> named </a:t>
            </a:r>
            <a:r>
              <a:rPr lang="en-IN" dirty="0" err="1" smtClean="0"/>
              <a:t>ProjectStatus</a:t>
            </a:r>
            <a:r>
              <a:rPr lang="en-IN" dirty="0" smtClean="0"/>
              <a:t> which will have two values </a:t>
            </a:r>
            <a:r>
              <a:rPr lang="en-IN" dirty="0" err="1" smtClean="0"/>
              <a:t>Active,Finished</a:t>
            </a:r>
            <a:endParaRPr lang="en-IN" dirty="0" smtClean="0"/>
          </a:p>
          <a:p>
            <a:r>
              <a:rPr lang="en-IN" dirty="0"/>
              <a:t>Step </a:t>
            </a:r>
            <a:r>
              <a:rPr lang="en-IN" dirty="0" smtClean="0"/>
              <a:t>2 –Lets use these </a:t>
            </a:r>
            <a:r>
              <a:rPr lang="en-IN" dirty="0" err="1" smtClean="0"/>
              <a:t>enums</a:t>
            </a:r>
            <a:r>
              <a:rPr lang="en-IN" dirty="0" smtClean="0"/>
              <a:t> and classes</a:t>
            </a:r>
          </a:p>
          <a:p>
            <a:pPr lvl="1"/>
            <a:r>
              <a:rPr lang="en-IN" dirty="0" smtClean="0"/>
              <a:t>The type of Project field in </a:t>
            </a:r>
            <a:r>
              <a:rPr lang="en-IN" dirty="0" err="1" smtClean="0"/>
              <a:t>ProjectState</a:t>
            </a:r>
            <a:r>
              <a:rPr lang="en-IN" dirty="0" smtClean="0"/>
              <a:t> will now be Project[]</a:t>
            </a:r>
          </a:p>
          <a:p>
            <a:pPr lvl="1"/>
            <a:r>
              <a:rPr lang="en-IN" dirty="0" smtClean="0"/>
              <a:t>The constant for new Project in </a:t>
            </a:r>
            <a:r>
              <a:rPr lang="en-IN" dirty="0" err="1" smtClean="0"/>
              <a:t>addProject</a:t>
            </a:r>
            <a:r>
              <a:rPr lang="en-IN" dirty="0" smtClean="0"/>
              <a:t> method will now be created  using new keyword and Project class and also Project </a:t>
            </a:r>
            <a:r>
              <a:rPr lang="en-IN" dirty="0" err="1" smtClean="0"/>
              <a:t>status.Active</a:t>
            </a:r>
            <a:r>
              <a:rPr lang="en-IN" dirty="0" smtClean="0"/>
              <a:t> will also be passed as last parameter to the constructor</a:t>
            </a:r>
          </a:p>
          <a:p>
            <a:pPr lvl="1"/>
            <a:r>
              <a:rPr lang="en-IN" dirty="0" smtClean="0"/>
              <a:t>The field </a:t>
            </a:r>
            <a:r>
              <a:rPr lang="en-IN" dirty="0" err="1" smtClean="0"/>
              <a:t>assignedProjects</a:t>
            </a:r>
            <a:r>
              <a:rPr lang="en-IN" dirty="0" smtClean="0"/>
              <a:t> will also now be of type Project[]</a:t>
            </a:r>
          </a:p>
          <a:p>
            <a:pPr lvl="1"/>
            <a:r>
              <a:rPr lang="en-IN" dirty="0" smtClean="0"/>
              <a:t>We should also create a custom type for our listeners such as type Listeners =(</a:t>
            </a:r>
            <a:r>
              <a:rPr lang="en-IN" dirty="0" err="1" smtClean="0"/>
              <a:t>items:Project</a:t>
            </a:r>
            <a:r>
              <a:rPr lang="en-IN" dirty="0" smtClean="0"/>
              <a:t>[])=&gt;void;</a:t>
            </a:r>
          </a:p>
          <a:p>
            <a:pPr lvl="1"/>
            <a:r>
              <a:rPr lang="en-IN" dirty="0" smtClean="0"/>
              <a:t>Use this type for </a:t>
            </a:r>
            <a:r>
              <a:rPr lang="en-IN" dirty="0" err="1" smtClean="0"/>
              <a:t>addListener</a:t>
            </a:r>
            <a:r>
              <a:rPr lang="en-IN" dirty="0" smtClean="0"/>
              <a:t> method parameter and wherever it is called the parameter to listener method is of Project[]</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058006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412" y="2533609"/>
            <a:ext cx="9651113" cy="1320800"/>
          </a:xfrm>
        </p:spPr>
        <p:txBody>
          <a:bodyPr/>
          <a:lstStyle/>
          <a:p>
            <a:r>
              <a:rPr lang="en-IN" dirty="0" smtClean="0"/>
              <a:t>Section -2 -:TypeScript Basics and Basic Types</a:t>
            </a:r>
            <a:endParaRPr lang="en-GB" dirty="0"/>
          </a:p>
        </p:txBody>
      </p:sp>
    </p:spTree>
    <p:extLst>
      <p:ext uri="{BB962C8B-B14F-4D97-AF65-F5344CB8AC3E}">
        <p14:creationId xmlns:p14="http://schemas.microsoft.com/office/powerpoint/2010/main" val="377801028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655782"/>
          </a:xfrm>
        </p:spPr>
        <p:txBody>
          <a:bodyPr>
            <a:normAutofit/>
          </a:bodyPr>
          <a:lstStyle/>
          <a:p>
            <a:r>
              <a:rPr lang="en-IN" sz="2800" dirty="0" smtClean="0"/>
              <a:t>Step </a:t>
            </a:r>
            <a:r>
              <a:rPr lang="en-IN" sz="2800" dirty="0"/>
              <a:t>9</a:t>
            </a:r>
            <a:r>
              <a:rPr lang="en-IN" sz="2800" dirty="0" smtClean="0"/>
              <a:t> </a:t>
            </a:r>
            <a:r>
              <a:rPr lang="en-IN" sz="2800" dirty="0"/>
              <a:t>- </a:t>
            </a:r>
            <a:r>
              <a:rPr lang="en-GB" sz="2800" dirty="0"/>
              <a:t>Filtering Projects with </a:t>
            </a:r>
            <a:r>
              <a:rPr lang="en-GB" sz="2800" dirty="0" err="1"/>
              <a:t>Enums</a:t>
            </a:r>
            <a:endParaRPr lang="en-GB" sz="28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We have an issue that duplicate projects get added whenever we add a new project also the project gets added to both lists so we want to add some filtering</a:t>
            </a:r>
          </a:p>
          <a:p>
            <a:r>
              <a:rPr lang="en-IN" dirty="0" smtClean="0"/>
              <a:t>Step </a:t>
            </a:r>
            <a:r>
              <a:rPr lang="en-IN" dirty="0"/>
              <a:t>1</a:t>
            </a:r>
            <a:r>
              <a:rPr lang="en-IN" dirty="0" smtClean="0"/>
              <a:t> –Project should be added to only </a:t>
            </a:r>
            <a:r>
              <a:rPr lang="en-IN" dirty="0" err="1" smtClean="0"/>
              <a:t>activeprojects</a:t>
            </a:r>
            <a:r>
              <a:rPr lang="en-IN" dirty="0" smtClean="0"/>
              <a:t> list.</a:t>
            </a:r>
          </a:p>
          <a:p>
            <a:pPr lvl="1"/>
            <a:r>
              <a:rPr lang="en-IN" dirty="0" smtClean="0"/>
              <a:t>To do this we will navigate to the place where we are adding a listener and using filter method create a new array which has only active projects.</a:t>
            </a:r>
          </a:p>
          <a:p>
            <a:pPr lvl="1"/>
            <a:r>
              <a:rPr lang="en-IN" dirty="0" smtClean="0"/>
              <a:t>Filter is a method </a:t>
            </a:r>
            <a:r>
              <a:rPr lang="en-IN" dirty="0" err="1" smtClean="0"/>
              <a:t>avaialable</a:t>
            </a:r>
            <a:r>
              <a:rPr lang="en-IN" dirty="0" smtClean="0"/>
              <a:t> to all array types which takes in a function and returns a new array with only those elements for which the passed method returns true we will save this new array to </a:t>
            </a:r>
            <a:r>
              <a:rPr lang="en-IN" dirty="0" err="1" smtClean="0"/>
              <a:t>assignedProjects</a:t>
            </a:r>
            <a:r>
              <a:rPr lang="en-IN" dirty="0" smtClean="0"/>
              <a:t> array.</a:t>
            </a:r>
          </a:p>
          <a:p>
            <a:r>
              <a:rPr lang="en-IN" dirty="0"/>
              <a:t>Step </a:t>
            </a:r>
            <a:r>
              <a:rPr lang="en-IN" dirty="0" smtClean="0"/>
              <a:t>2 –Duplicates in rendered list should be removed</a:t>
            </a:r>
          </a:p>
          <a:p>
            <a:pPr lvl="1"/>
            <a:r>
              <a:rPr lang="en-IN" dirty="0" smtClean="0"/>
              <a:t>To do this go to the </a:t>
            </a:r>
            <a:r>
              <a:rPr lang="en-IN" dirty="0" err="1" smtClean="0"/>
              <a:t>renderProjects</a:t>
            </a:r>
            <a:r>
              <a:rPr lang="en-IN" dirty="0" smtClean="0"/>
              <a:t> method and before rendering set the </a:t>
            </a:r>
            <a:r>
              <a:rPr lang="en-IN" dirty="0" err="1" smtClean="0"/>
              <a:t>innerHtml</a:t>
            </a:r>
            <a:r>
              <a:rPr lang="en-IN" dirty="0" smtClean="0"/>
              <a:t> property of list to a blank string to remove anything already on the </a:t>
            </a:r>
            <a:r>
              <a:rPr lang="en-IN" dirty="0" err="1" smtClean="0"/>
              <a:t>dom</a:t>
            </a:r>
            <a:r>
              <a:rPr lang="en-IN" dirty="0" smtClean="0"/>
              <a:t> before rendering the whole list again. </a:t>
            </a:r>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41362595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10 </a:t>
            </a:r>
            <a:r>
              <a:rPr lang="en-IN" sz="2800" dirty="0"/>
              <a:t>- </a:t>
            </a:r>
            <a:r>
              <a:rPr lang="en-GB" sz="2800" dirty="0"/>
              <a:t>Adding Inheritance &amp; Generics</a:t>
            </a:r>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We have a lot of common functionality in </a:t>
            </a:r>
            <a:r>
              <a:rPr lang="en-IN" dirty="0" err="1" smtClean="0"/>
              <a:t>ProjectInput</a:t>
            </a:r>
            <a:r>
              <a:rPr lang="en-IN" dirty="0" smtClean="0"/>
              <a:t> and </a:t>
            </a:r>
            <a:r>
              <a:rPr lang="en-IN" dirty="0" err="1" smtClean="0"/>
              <a:t>ProjectList</a:t>
            </a:r>
            <a:r>
              <a:rPr lang="en-IN" dirty="0" smtClean="0"/>
              <a:t> classes like </a:t>
            </a:r>
            <a:r>
              <a:rPr lang="en-IN" dirty="0" err="1" smtClean="0"/>
              <a:t>hostElement</a:t>
            </a:r>
            <a:r>
              <a:rPr lang="en-IN" dirty="0" smtClean="0"/>
              <a:t>, </a:t>
            </a:r>
            <a:r>
              <a:rPr lang="en-IN" dirty="0" err="1" smtClean="0"/>
              <a:t>templateElement</a:t>
            </a:r>
            <a:r>
              <a:rPr lang="en-IN" dirty="0" smtClean="0"/>
              <a:t>, element, attach() </a:t>
            </a:r>
            <a:r>
              <a:rPr lang="en-IN" dirty="0" err="1" smtClean="0"/>
              <a:t>etc</a:t>
            </a:r>
            <a:r>
              <a:rPr lang="en-IN" dirty="0" smtClean="0"/>
              <a:t> it is better to take these common things out in a base class</a:t>
            </a:r>
          </a:p>
          <a:p>
            <a:r>
              <a:rPr lang="en-IN" dirty="0" smtClean="0"/>
              <a:t>Step 1-Lets add a new base class</a:t>
            </a:r>
          </a:p>
          <a:p>
            <a:pPr lvl="1"/>
            <a:r>
              <a:rPr lang="en-IN" dirty="0" smtClean="0"/>
              <a:t>Create a new class named Component </a:t>
            </a:r>
          </a:p>
          <a:p>
            <a:pPr lvl="1"/>
            <a:r>
              <a:rPr lang="en-IN" dirty="0" smtClean="0"/>
              <a:t>It will have </a:t>
            </a:r>
            <a:r>
              <a:rPr lang="en-IN" dirty="0" err="1"/>
              <a:t>hostElement</a:t>
            </a:r>
            <a:r>
              <a:rPr lang="en-IN" dirty="0"/>
              <a:t>, </a:t>
            </a:r>
            <a:r>
              <a:rPr lang="en-IN" dirty="0" err="1"/>
              <a:t>templateElement</a:t>
            </a:r>
            <a:r>
              <a:rPr lang="en-IN" dirty="0"/>
              <a:t>, </a:t>
            </a:r>
            <a:r>
              <a:rPr lang="en-IN" dirty="0" smtClean="0"/>
              <a:t>element fields but the type of element and </a:t>
            </a:r>
            <a:r>
              <a:rPr lang="en-IN" dirty="0" err="1" smtClean="0"/>
              <a:t>hostElement</a:t>
            </a:r>
            <a:r>
              <a:rPr lang="en-IN" dirty="0" smtClean="0"/>
              <a:t> will change in each subclasses so we need to take care of that so to do that we add two generic types&lt;T,U&gt; to the class as types for </a:t>
            </a:r>
            <a:r>
              <a:rPr lang="en-IN" dirty="0" err="1" smtClean="0"/>
              <a:t>hostElement</a:t>
            </a:r>
            <a:r>
              <a:rPr lang="en-IN" dirty="0" smtClean="0"/>
              <a:t> and </a:t>
            </a:r>
            <a:r>
              <a:rPr lang="en-IN" dirty="0" err="1" smtClean="0"/>
              <a:t>element.We</a:t>
            </a:r>
            <a:r>
              <a:rPr lang="en-IN" dirty="0" smtClean="0"/>
              <a:t> can also add some constraints like </a:t>
            </a:r>
            <a:r>
              <a:rPr lang="en-IN" dirty="0"/>
              <a:t>&lt;</a:t>
            </a:r>
            <a:r>
              <a:rPr lang="en-IN" dirty="0" smtClean="0"/>
              <a:t>T extends </a:t>
            </a:r>
            <a:r>
              <a:rPr lang="en-IN" dirty="0" err="1" smtClean="0"/>
              <a:t>HTMLElement,Uextends</a:t>
            </a:r>
            <a:r>
              <a:rPr lang="en-IN" dirty="0" smtClean="0"/>
              <a:t> </a:t>
            </a:r>
            <a:r>
              <a:rPr lang="en-IN" dirty="0" err="1"/>
              <a:t>HTMLElement</a:t>
            </a:r>
            <a:r>
              <a:rPr lang="en-IN" dirty="0" smtClean="0"/>
              <a:t>&gt; </a:t>
            </a:r>
          </a:p>
          <a:p>
            <a:pPr lvl="1"/>
            <a:r>
              <a:rPr lang="en-IN" dirty="0" smtClean="0"/>
              <a:t>We also need to add a constructor and take following parameters he id </a:t>
            </a:r>
            <a:r>
              <a:rPr lang="en-IN" dirty="0" err="1" smtClean="0"/>
              <a:t>hostElement</a:t>
            </a:r>
            <a:r>
              <a:rPr lang="en-IN" dirty="0" smtClean="0"/>
              <a:t> and template element also an optional id to be assigned to the new </a:t>
            </a:r>
            <a:r>
              <a:rPr lang="en-IN" dirty="0" err="1" smtClean="0"/>
              <a:t>element,we</a:t>
            </a:r>
            <a:r>
              <a:rPr lang="en-IN" dirty="0" smtClean="0"/>
              <a:t> also need the location where the new element will be added </a:t>
            </a:r>
            <a:r>
              <a:rPr lang="en-IN" dirty="0" err="1" smtClean="0"/>
              <a:t>ie</a:t>
            </a:r>
            <a:r>
              <a:rPr lang="en-IN" dirty="0" smtClean="0"/>
              <a:t> </a:t>
            </a:r>
            <a:r>
              <a:rPr lang="en-IN" dirty="0" err="1" smtClean="0"/>
              <a:t>afterbegin</a:t>
            </a:r>
            <a:r>
              <a:rPr lang="en-IN" dirty="0" smtClean="0"/>
              <a:t> ,</a:t>
            </a:r>
            <a:r>
              <a:rPr lang="en-IN" dirty="0" err="1" smtClean="0"/>
              <a:t>beforend</a:t>
            </a:r>
            <a:r>
              <a:rPr lang="en-IN" dirty="0" smtClean="0"/>
              <a:t> </a:t>
            </a:r>
            <a:r>
              <a:rPr lang="en-IN" dirty="0" err="1" smtClean="0"/>
              <a:t>etc</a:t>
            </a:r>
            <a:endParaRPr lang="en-IN" dirty="0" smtClean="0"/>
          </a:p>
          <a:p>
            <a:pPr lvl="1"/>
            <a:r>
              <a:rPr lang="en-IN" dirty="0" smtClean="0"/>
              <a:t>Now we can move the code to fetch </a:t>
            </a:r>
            <a:r>
              <a:rPr lang="en-IN" dirty="0" err="1" smtClean="0"/>
              <a:t>template,host</a:t>
            </a:r>
            <a:r>
              <a:rPr lang="en-IN" dirty="0" smtClean="0"/>
              <a:t> and element to the constructor also move the attach method</a:t>
            </a:r>
          </a:p>
          <a:p>
            <a:pPr lvl="1"/>
            <a:r>
              <a:rPr lang="en-IN" dirty="0" smtClean="0"/>
              <a:t>To make sure this class is only used for Inheritance and not instantiated make it abstract</a:t>
            </a:r>
          </a:p>
          <a:p>
            <a:pPr lvl="1"/>
            <a:r>
              <a:rPr lang="en-IN" dirty="0" smtClean="0"/>
              <a:t>We will also add two abstract methods configure() and </a:t>
            </a:r>
            <a:r>
              <a:rPr lang="en-IN" dirty="0" err="1" smtClean="0"/>
              <a:t>renderContent</a:t>
            </a:r>
            <a:r>
              <a:rPr lang="en-IN" dirty="0" smtClean="0"/>
              <a:t>() to force any inheriting class to implement them</a:t>
            </a:r>
          </a:p>
          <a:p>
            <a:pPr lvl="1"/>
            <a:r>
              <a:rPr lang="en-IN" dirty="0" smtClean="0"/>
              <a:t>Restructure the </a:t>
            </a:r>
            <a:r>
              <a:rPr lang="en-IN" dirty="0" err="1" smtClean="0"/>
              <a:t>ProjectList</a:t>
            </a:r>
            <a:r>
              <a:rPr lang="en-IN" dirty="0" smtClean="0"/>
              <a:t> and </a:t>
            </a:r>
            <a:r>
              <a:rPr lang="en-IN" dirty="0" err="1" smtClean="0"/>
              <a:t>ProjectInput</a:t>
            </a:r>
            <a:r>
              <a:rPr lang="en-IN" dirty="0" smtClean="0"/>
              <a:t> class to use the base class.</a:t>
            </a:r>
          </a:p>
          <a:p>
            <a:pPr lvl="1"/>
            <a:r>
              <a:rPr lang="en-IN" dirty="0" smtClean="0"/>
              <a:t>We can do a similar hierarchy of abstract generic base class for </a:t>
            </a:r>
            <a:r>
              <a:rPr lang="en-IN" dirty="0" err="1" smtClean="0"/>
              <a:t>ProjectState</a:t>
            </a:r>
            <a:endParaRPr lang="en-IN" dirty="0" smtClean="0"/>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68728421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11 </a:t>
            </a:r>
            <a:r>
              <a:rPr lang="en-IN" sz="2800" dirty="0"/>
              <a:t>- </a:t>
            </a:r>
            <a:r>
              <a:rPr lang="en-IN" sz="2800" dirty="0" smtClean="0"/>
              <a:t>Rendering </a:t>
            </a:r>
            <a:r>
              <a:rPr lang="en-IN" sz="2800" dirty="0"/>
              <a:t>Project Items with a Class</a:t>
            </a:r>
            <a:endParaRPr lang="en-GB" sz="2800" dirty="0"/>
          </a:p>
        </p:txBody>
      </p:sp>
      <p:sp>
        <p:nvSpPr>
          <p:cNvPr id="3" name="Content Placeholder 2"/>
          <p:cNvSpPr>
            <a:spLocks noGrp="1"/>
          </p:cNvSpPr>
          <p:nvPr>
            <p:ph idx="1"/>
          </p:nvPr>
        </p:nvSpPr>
        <p:spPr>
          <a:xfrm>
            <a:off x="677334" y="932873"/>
            <a:ext cx="8596668" cy="5541818"/>
          </a:xfrm>
        </p:spPr>
        <p:txBody>
          <a:bodyPr>
            <a:normAutofit fontScale="92500" lnSpcReduction="20000"/>
          </a:bodyPr>
          <a:lstStyle/>
          <a:p>
            <a:r>
              <a:rPr lang="en-IN" dirty="0" smtClean="0"/>
              <a:t>We are following a pattern in our project whenever we instantiate a </a:t>
            </a:r>
            <a:r>
              <a:rPr lang="en-IN" dirty="0" err="1" smtClean="0"/>
              <a:t>ProjectInput</a:t>
            </a:r>
            <a:r>
              <a:rPr lang="en-IN" dirty="0" smtClean="0"/>
              <a:t> class a project input form will be displayed whenever a </a:t>
            </a:r>
            <a:r>
              <a:rPr lang="en-IN" dirty="0" err="1" smtClean="0"/>
              <a:t>ProjectList</a:t>
            </a:r>
            <a:r>
              <a:rPr lang="en-IN" dirty="0" smtClean="0"/>
              <a:t> class is instantiated a list is displayed we should also follow the same structure for </a:t>
            </a:r>
            <a:r>
              <a:rPr lang="en-IN" dirty="0" err="1" smtClean="0"/>
              <a:t>projectItem</a:t>
            </a:r>
            <a:r>
              <a:rPr lang="en-IN" dirty="0" smtClean="0"/>
              <a:t> in the list </a:t>
            </a:r>
            <a:r>
              <a:rPr lang="en-IN" dirty="0" err="1" smtClean="0"/>
              <a:t>ie</a:t>
            </a:r>
            <a:r>
              <a:rPr lang="en-IN" dirty="0" smtClean="0"/>
              <a:t> we have a class and whenever it is instantiated a list item is added to the list.</a:t>
            </a:r>
          </a:p>
          <a:p>
            <a:r>
              <a:rPr lang="en-IN" dirty="0" smtClean="0"/>
              <a:t>Step 1-Lets add a new class for </a:t>
            </a:r>
            <a:r>
              <a:rPr lang="en-IN" dirty="0" err="1" smtClean="0"/>
              <a:t>ProjectItem</a:t>
            </a:r>
            <a:endParaRPr lang="en-IN" dirty="0" smtClean="0"/>
          </a:p>
          <a:p>
            <a:pPr lvl="1"/>
            <a:r>
              <a:rPr lang="en-IN" dirty="0" smtClean="0"/>
              <a:t>Create a new class named </a:t>
            </a:r>
            <a:r>
              <a:rPr lang="en-IN" dirty="0" err="1" smtClean="0"/>
              <a:t>ProjectItem</a:t>
            </a:r>
            <a:endParaRPr lang="en-IN" dirty="0" smtClean="0"/>
          </a:p>
          <a:p>
            <a:pPr lvl="1"/>
            <a:r>
              <a:rPr lang="en-IN" dirty="0" smtClean="0"/>
              <a:t>Since </a:t>
            </a:r>
            <a:r>
              <a:rPr lang="en-IN" dirty="0" err="1" smtClean="0"/>
              <a:t>projectItem</a:t>
            </a:r>
            <a:r>
              <a:rPr lang="en-IN" dirty="0" smtClean="0"/>
              <a:t> will also render to the </a:t>
            </a:r>
            <a:r>
              <a:rPr lang="en-IN" dirty="0" err="1" smtClean="0"/>
              <a:t>ui</a:t>
            </a:r>
            <a:r>
              <a:rPr lang="en-IN" dirty="0" smtClean="0"/>
              <a:t> it will also inherit from the Component class and the generic types will be as follows the first type is for the host element </a:t>
            </a:r>
            <a:r>
              <a:rPr lang="en-IN" dirty="0" err="1" smtClean="0"/>
              <a:t>ie</a:t>
            </a:r>
            <a:r>
              <a:rPr lang="en-IN" dirty="0" smtClean="0"/>
              <a:t> where we want </a:t>
            </a:r>
            <a:r>
              <a:rPr lang="en-IN" dirty="0" err="1" smtClean="0"/>
              <a:t>ot</a:t>
            </a:r>
            <a:r>
              <a:rPr lang="en-IN" dirty="0" smtClean="0"/>
              <a:t> render something so in this case it will be </a:t>
            </a:r>
            <a:r>
              <a:rPr lang="en-IN" dirty="0" err="1" smtClean="0"/>
              <a:t>HTMLUListElement,the</a:t>
            </a:r>
            <a:r>
              <a:rPr lang="en-IN" dirty="0" smtClean="0"/>
              <a:t> second argument is the type of element being rendered which in this case will be </a:t>
            </a:r>
            <a:r>
              <a:rPr lang="en-IN" dirty="0" err="1" smtClean="0"/>
              <a:t>HTMLLiElement</a:t>
            </a:r>
            <a:endParaRPr lang="en-IN" dirty="0" smtClean="0"/>
          </a:p>
          <a:p>
            <a:pPr lvl="1"/>
            <a:r>
              <a:rPr lang="en-IN" dirty="0" smtClean="0"/>
              <a:t>We need to call the super constructor the parameters will be as </a:t>
            </a:r>
            <a:r>
              <a:rPr lang="en-IN" dirty="0" err="1" smtClean="0"/>
              <a:t>follows,the</a:t>
            </a:r>
            <a:r>
              <a:rPr lang="en-IN" dirty="0" smtClean="0"/>
              <a:t> first parameter will be the id of template which in our case is ‘single-</a:t>
            </a:r>
            <a:r>
              <a:rPr lang="en-IN" dirty="0" err="1" smtClean="0"/>
              <a:t>project‘,the</a:t>
            </a:r>
            <a:r>
              <a:rPr lang="en-IN" dirty="0" smtClean="0"/>
              <a:t> second parameter is the id of the element where data should be rendered since we have two lists this will be passed as </a:t>
            </a:r>
            <a:r>
              <a:rPr lang="en-IN" dirty="0" err="1" smtClean="0"/>
              <a:t>aparameter</a:t>
            </a:r>
            <a:r>
              <a:rPr lang="en-IN" dirty="0" smtClean="0"/>
              <a:t> to constructor of </a:t>
            </a:r>
            <a:r>
              <a:rPr lang="en-IN" dirty="0" err="1" smtClean="0"/>
              <a:t>ProjectItem</a:t>
            </a:r>
            <a:r>
              <a:rPr lang="en-IN" dirty="0" smtClean="0"/>
              <a:t> </a:t>
            </a:r>
            <a:r>
              <a:rPr lang="en-IN" dirty="0" err="1" smtClean="0"/>
              <a:t>class,the</a:t>
            </a:r>
            <a:r>
              <a:rPr lang="en-IN" dirty="0" smtClean="0"/>
              <a:t> third argument is where it should be appended in our case it is </a:t>
            </a:r>
            <a:r>
              <a:rPr lang="en-IN" dirty="0" err="1" smtClean="0"/>
              <a:t>beforeend,the</a:t>
            </a:r>
            <a:r>
              <a:rPr lang="en-IN" dirty="0" smtClean="0"/>
              <a:t> fourth parameter is the id of the newly created element which will also be passed to the constructor.</a:t>
            </a:r>
          </a:p>
          <a:p>
            <a:pPr lvl="1"/>
            <a:r>
              <a:rPr lang="en-IN" dirty="0" smtClean="0"/>
              <a:t>It is also sensible to store as a field the Project that we will create so create a field for it and take it as a constructor parameter.</a:t>
            </a:r>
          </a:p>
          <a:p>
            <a:pPr lvl="1"/>
            <a:r>
              <a:rPr lang="en-IN" dirty="0" smtClean="0"/>
              <a:t>We also need to add a configure() and </a:t>
            </a:r>
            <a:r>
              <a:rPr lang="en-IN" dirty="0" err="1" smtClean="0"/>
              <a:t>renderContent</a:t>
            </a:r>
            <a:r>
              <a:rPr lang="en-IN" dirty="0" smtClean="0"/>
              <a:t> method to satisfy the requirement of base class also call these methods from the constructor</a:t>
            </a:r>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46557161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11 </a:t>
            </a:r>
            <a:r>
              <a:rPr lang="en-IN" sz="2800" dirty="0"/>
              <a:t>- </a:t>
            </a:r>
            <a:r>
              <a:rPr lang="en-IN" sz="2800" dirty="0" smtClean="0"/>
              <a:t>Rendering </a:t>
            </a:r>
            <a:r>
              <a:rPr lang="en-IN" sz="2800" dirty="0"/>
              <a:t>Project Items with a </a:t>
            </a:r>
            <a:r>
              <a:rPr lang="en-IN" sz="2800" dirty="0" smtClean="0"/>
              <a:t>Class </a:t>
            </a:r>
            <a:r>
              <a:rPr lang="en-IN" sz="2800" dirty="0" err="1" smtClean="0"/>
              <a:t>cont</a:t>
            </a:r>
            <a:r>
              <a:rPr lang="en-IN" sz="2800" dirty="0" smtClean="0"/>
              <a:t>…</a:t>
            </a:r>
            <a:endParaRPr lang="en-GB" sz="28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Step 2-Lets modify the template and </a:t>
            </a:r>
            <a:r>
              <a:rPr lang="en-IN" dirty="0" err="1" smtClean="0"/>
              <a:t>renderContent</a:t>
            </a:r>
            <a:r>
              <a:rPr lang="en-IN" dirty="0" smtClean="0"/>
              <a:t> method</a:t>
            </a:r>
          </a:p>
          <a:p>
            <a:pPr lvl="1"/>
            <a:r>
              <a:rPr lang="en-IN" dirty="0" smtClean="0"/>
              <a:t>Our template is a bit simple lets add a h2,h3 and p tag to the li tag in the template for the title </a:t>
            </a:r>
            <a:r>
              <a:rPr lang="en-IN" dirty="0" err="1" smtClean="0"/>
              <a:t>noOfPeople</a:t>
            </a:r>
            <a:r>
              <a:rPr lang="en-IN" dirty="0" smtClean="0"/>
              <a:t> and description respectively</a:t>
            </a:r>
          </a:p>
          <a:p>
            <a:pPr lvl="1"/>
            <a:r>
              <a:rPr lang="en-IN" dirty="0" smtClean="0"/>
              <a:t>In our </a:t>
            </a:r>
            <a:r>
              <a:rPr lang="en-IN" dirty="0" err="1" smtClean="0"/>
              <a:t>renderContent</a:t>
            </a:r>
            <a:r>
              <a:rPr lang="en-IN" dirty="0" smtClean="0"/>
              <a:t> method we need to access the tags created above and render the project </a:t>
            </a:r>
            <a:r>
              <a:rPr lang="en-IN" dirty="0" err="1" smtClean="0"/>
              <a:t>details,using</a:t>
            </a:r>
            <a:r>
              <a:rPr lang="en-IN" dirty="0" smtClean="0"/>
              <a:t> the </a:t>
            </a:r>
            <a:r>
              <a:rPr lang="en-IN" dirty="0" err="1" smtClean="0"/>
              <a:t>querySelector</a:t>
            </a:r>
            <a:r>
              <a:rPr lang="en-IN" dirty="0" smtClean="0"/>
              <a:t> on </a:t>
            </a:r>
            <a:r>
              <a:rPr lang="en-IN" dirty="0" err="1" smtClean="0"/>
              <a:t>this.element</a:t>
            </a:r>
            <a:r>
              <a:rPr lang="en-IN" dirty="0" smtClean="0"/>
              <a:t> we can get access to these tags and set the </a:t>
            </a:r>
            <a:r>
              <a:rPr lang="en-IN" dirty="0" err="1" smtClean="0"/>
              <a:t>textContent</a:t>
            </a:r>
            <a:r>
              <a:rPr lang="en-IN" dirty="0" smtClean="0"/>
              <a:t> field to </a:t>
            </a:r>
            <a:r>
              <a:rPr lang="en-IN" dirty="0" err="1" smtClean="0"/>
              <a:t>title,noOfPeople</a:t>
            </a:r>
            <a:r>
              <a:rPr lang="en-IN" dirty="0" smtClean="0"/>
              <a:t> and description fetching it from </a:t>
            </a:r>
            <a:r>
              <a:rPr lang="en-IN" dirty="0" err="1" smtClean="0"/>
              <a:t>this.project</a:t>
            </a:r>
            <a:endParaRPr lang="en-IN" dirty="0" smtClean="0"/>
          </a:p>
          <a:p>
            <a:r>
              <a:rPr lang="en-IN" dirty="0" smtClean="0"/>
              <a:t>Step 3 –Lets use this class now to add list items</a:t>
            </a:r>
          </a:p>
          <a:p>
            <a:pPr lvl="1"/>
            <a:r>
              <a:rPr lang="en-IN" dirty="0" smtClean="0"/>
              <a:t>To use this we need to modify the </a:t>
            </a:r>
            <a:r>
              <a:rPr lang="en-IN" dirty="0" err="1" smtClean="0"/>
              <a:t>renderProjects</a:t>
            </a:r>
            <a:r>
              <a:rPr lang="en-IN" dirty="0" smtClean="0"/>
              <a:t> method of </a:t>
            </a:r>
            <a:r>
              <a:rPr lang="en-IN" dirty="0" err="1" smtClean="0"/>
              <a:t>ProjectList</a:t>
            </a:r>
            <a:r>
              <a:rPr lang="en-IN" dirty="0" smtClean="0"/>
              <a:t> </a:t>
            </a:r>
            <a:r>
              <a:rPr lang="en-IN" dirty="0" err="1" smtClean="0"/>
              <a:t>class.Inside</a:t>
            </a:r>
            <a:r>
              <a:rPr lang="en-IN" dirty="0" smtClean="0"/>
              <a:t> this method where we loop through the projects we need to instantiate the </a:t>
            </a:r>
            <a:r>
              <a:rPr lang="en-IN" dirty="0" err="1" smtClean="0"/>
              <a:t>ProjectItem</a:t>
            </a:r>
            <a:r>
              <a:rPr lang="en-IN" dirty="0" smtClean="0"/>
              <a:t> class instead of manually creating li</a:t>
            </a:r>
          </a:p>
          <a:p>
            <a:pPr lvl="1"/>
            <a:r>
              <a:rPr lang="en-IN" dirty="0" smtClean="0"/>
              <a:t>Now  if we notice we just get a number for </a:t>
            </a:r>
            <a:r>
              <a:rPr lang="en-IN" dirty="0" err="1" smtClean="0"/>
              <a:t>noOfPeople</a:t>
            </a:r>
            <a:r>
              <a:rPr lang="en-IN" dirty="0" smtClean="0"/>
              <a:t> lets create a getter to return proper info with text like 1person assigned or 2 persons assigned</a:t>
            </a:r>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72240963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7091"/>
            <a:ext cx="10206181" cy="544945"/>
          </a:xfrm>
        </p:spPr>
        <p:txBody>
          <a:bodyPr>
            <a:normAutofit/>
          </a:bodyPr>
          <a:lstStyle/>
          <a:p>
            <a:r>
              <a:rPr lang="en-IN" sz="2800" dirty="0" smtClean="0"/>
              <a:t>Step 12 </a:t>
            </a:r>
            <a:r>
              <a:rPr lang="en-IN" sz="2800" dirty="0"/>
              <a:t>- Utilizing Interfaces to Implement Drag &amp; Drop</a:t>
            </a:r>
            <a:endParaRPr lang="en-GB" sz="2800" dirty="0"/>
          </a:p>
        </p:txBody>
      </p:sp>
      <p:sp>
        <p:nvSpPr>
          <p:cNvPr id="3" name="Content Placeholder 2"/>
          <p:cNvSpPr>
            <a:spLocks noGrp="1"/>
          </p:cNvSpPr>
          <p:nvPr>
            <p:ph idx="1"/>
          </p:nvPr>
        </p:nvSpPr>
        <p:spPr>
          <a:xfrm>
            <a:off x="677334" y="932873"/>
            <a:ext cx="8596668" cy="5541818"/>
          </a:xfrm>
        </p:spPr>
        <p:txBody>
          <a:bodyPr>
            <a:normAutofit fontScale="77500" lnSpcReduction="20000"/>
          </a:bodyPr>
          <a:lstStyle/>
          <a:p>
            <a:r>
              <a:rPr lang="en-IN" dirty="0" smtClean="0"/>
              <a:t>To implement drag and drop functionality we will make use of </a:t>
            </a:r>
            <a:r>
              <a:rPr lang="en-IN" dirty="0" err="1" smtClean="0"/>
              <a:t>interfaces.We</a:t>
            </a:r>
            <a:r>
              <a:rPr lang="en-IN" dirty="0" smtClean="0"/>
              <a:t> will need to add two interfaces one for the drag functionality and another for drop </a:t>
            </a:r>
            <a:r>
              <a:rPr lang="en-IN" dirty="0" err="1" smtClean="0"/>
              <a:t>functionality.Whenever</a:t>
            </a:r>
            <a:r>
              <a:rPr lang="en-IN" dirty="0" smtClean="0"/>
              <a:t> a drag and drop happens we need to make visual change and also change the state in Project state to reflect the changes</a:t>
            </a:r>
          </a:p>
          <a:p>
            <a:r>
              <a:rPr lang="en-IN" dirty="0" smtClean="0"/>
              <a:t>Step </a:t>
            </a:r>
            <a:r>
              <a:rPr lang="en-IN" dirty="0"/>
              <a:t>1</a:t>
            </a:r>
            <a:r>
              <a:rPr lang="en-IN" dirty="0" smtClean="0"/>
              <a:t>-Lets Create the </a:t>
            </a:r>
            <a:r>
              <a:rPr lang="en-IN" dirty="0" err="1"/>
              <a:t>D</a:t>
            </a:r>
            <a:r>
              <a:rPr lang="en-IN" dirty="0" err="1" smtClean="0"/>
              <a:t>raggable</a:t>
            </a:r>
            <a:r>
              <a:rPr lang="en-IN" dirty="0" smtClean="0"/>
              <a:t> interface</a:t>
            </a:r>
          </a:p>
          <a:p>
            <a:pPr lvl="1"/>
            <a:r>
              <a:rPr lang="en-IN" dirty="0" smtClean="0"/>
              <a:t>Create an interface named </a:t>
            </a:r>
            <a:r>
              <a:rPr lang="en-IN" dirty="0" err="1" smtClean="0"/>
              <a:t>Draggable</a:t>
            </a:r>
            <a:r>
              <a:rPr lang="en-IN" dirty="0" smtClean="0"/>
              <a:t> add two event handling methods </a:t>
            </a:r>
            <a:r>
              <a:rPr lang="en-IN" dirty="0" err="1" smtClean="0"/>
              <a:t>dragStartHandler</a:t>
            </a:r>
            <a:r>
              <a:rPr lang="en-IN" dirty="0" smtClean="0"/>
              <a:t>() and </a:t>
            </a:r>
            <a:r>
              <a:rPr lang="en-IN" dirty="0" err="1" smtClean="0"/>
              <a:t>dragEndHandler</a:t>
            </a:r>
            <a:r>
              <a:rPr lang="en-IN" dirty="0" smtClean="0"/>
              <a:t>()</a:t>
            </a:r>
          </a:p>
          <a:p>
            <a:pPr lvl="1"/>
            <a:r>
              <a:rPr lang="en-IN" dirty="0" smtClean="0"/>
              <a:t>The </a:t>
            </a:r>
            <a:r>
              <a:rPr lang="en-IN" dirty="0" err="1" smtClean="0"/>
              <a:t>dragStartHandler</a:t>
            </a:r>
            <a:r>
              <a:rPr lang="en-IN" dirty="0" smtClean="0"/>
              <a:t>() method will listen to the start of a drag event and any code that needs to be written on drag start will be written here this method gets a parameter of type </a:t>
            </a:r>
            <a:r>
              <a:rPr lang="en-IN" dirty="0" err="1" smtClean="0"/>
              <a:t>DragEvent</a:t>
            </a:r>
            <a:r>
              <a:rPr lang="en-IN" dirty="0" smtClean="0"/>
              <a:t> which is a built in type in </a:t>
            </a:r>
            <a:r>
              <a:rPr lang="en-IN" dirty="0" err="1" smtClean="0"/>
              <a:t>ts.This</a:t>
            </a:r>
            <a:r>
              <a:rPr lang="en-IN" dirty="0" smtClean="0"/>
              <a:t> method returns void.</a:t>
            </a:r>
          </a:p>
          <a:p>
            <a:pPr lvl="1"/>
            <a:r>
              <a:rPr lang="en-IN" dirty="0"/>
              <a:t>The </a:t>
            </a:r>
            <a:r>
              <a:rPr lang="en-IN" dirty="0" err="1" smtClean="0"/>
              <a:t>dragEndHandler</a:t>
            </a:r>
            <a:r>
              <a:rPr lang="en-IN" dirty="0"/>
              <a:t>() method will listen to the </a:t>
            </a:r>
            <a:r>
              <a:rPr lang="en-IN" dirty="0" smtClean="0"/>
              <a:t>end </a:t>
            </a:r>
            <a:r>
              <a:rPr lang="en-IN" dirty="0"/>
              <a:t>of a drag event and any code that needs to be written on drag </a:t>
            </a:r>
            <a:r>
              <a:rPr lang="en-IN" dirty="0" smtClean="0"/>
              <a:t>end </a:t>
            </a:r>
            <a:r>
              <a:rPr lang="en-IN" dirty="0"/>
              <a:t>will be written here this method gets a parameter of type </a:t>
            </a:r>
            <a:r>
              <a:rPr lang="en-IN" dirty="0" err="1"/>
              <a:t>DragEvent</a:t>
            </a:r>
            <a:r>
              <a:rPr lang="en-IN" dirty="0"/>
              <a:t> which is a built in type in </a:t>
            </a:r>
            <a:r>
              <a:rPr lang="en-IN" dirty="0" err="1"/>
              <a:t>ts</a:t>
            </a:r>
            <a:r>
              <a:rPr lang="en-IN" dirty="0" smtClean="0"/>
              <a:t>.</a:t>
            </a:r>
            <a:r>
              <a:rPr lang="en-IN" dirty="0"/>
              <a:t> This method returns void</a:t>
            </a:r>
            <a:r>
              <a:rPr lang="en-IN" dirty="0" smtClean="0"/>
              <a:t>.</a:t>
            </a:r>
          </a:p>
          <a:p>
            <a:r>
              <a:rPr lang="en-IN" dirty="0" smtClean="0"/>
              <a:t>Step 2 –Lets create a </a:t>
            </a:r>
            <a:r>
              <a:rPr lang="en-IN" dirty="0"/>
              <a:t>and </a:t>
            </a:r>
            <a:r>
              <a:rPr lang="en-IN" dirty="0" err="1"/>
              <a:t>DragTarget</a:t>
            </a:r>
            <a:r>
              <a:rPr lang="en-IN" dirty="0"/>
              <a:t> </a:t>
            </a:r>
            <a:r>
              <a:rPr lang="en-IN" dirty="0" smtClean="0"/>
              <a:t> Interface</a:t>
            </a:r>
          </a:p>
          <a:p>
            <a:pPr lvl="1"/>
            <a:r>
              <a:rPr lang="en-IN" dirty="0"/>
              <a:t>Create an interface named </a:t>
            </a:r>
            <a:r>
              <a:rPr lang="en-IN" dirty="0" err="1"/>
              <a:t>DragTarget</a:t>
            </a:r>
            <a:r>
              <a:rPr lang="en-IN" dirty="0" smtClean="0"/>
              <a:t> </a:t>
            </a:r>
            <a:r>
              <a:rPr lang="en-IN" dirty="0"/>
              <a:t>add </a:t>
            </a:r>
            <a:r>
              <a:rPr lang="en-IN" dirty="0" smtClean="0"/>
              <a:t>three </a:t>
            </a:r>
            <a:r>
              <a:rPr lang="en-IN" dirty="0"/>
              <a:t>event handling methods </a:t>
            </a:r>
            <a:r>
              <a:rPr lang="en-IN" dirty="0" err="1" smtClean="0"/>
              <a:t>dragOverHandler</a:t>
            </a:r>
            <a:r>
              <a:rPr lang="en-IN" dirty="0"/>
              <a:t>() </a:t>
            </a:r>
            <a:r>
              <a:rPr lang="en-IN" dirty="0" smtClean="0"/>
              <a:t>,</a:t>
            </a:r>
            <a:r>
              <a:rPr lang="en-IN" dirty="0" err="1" smtClean="0"/>
              <a:t>dropHandler</a:t>
            </a:r>
            <a:r>
              <a:rPr lang="en-IN" dirty="0" smtClean="0"/>
              <a:t>() and  </a:t>
            </a:r>
            <a:r>
              <a:rPr lang="en-IN" dirty="0" err="1" smtClean="0"/>
              <a:t>dragLeaveHandler</a:t>
            </a:r>
            <a:r>
              <a:rPr lang="en-IN" dirty="0"/>
              <a:t>()</a:t>
            </a:r>
          </a:p>
          <a:p>
            <a:pPr lvl="1"/>
            <a:r>
              <a:rPr lang="en-IN" dirty="0"/>
              <a:t>The </a:t>
            </a:r>
            <a:r>
              <a:rPr lang="en-IN" dirty="0" err="1"/>
              <a:t>dragOverHandler</a:t>
            </a:r>
            <a:r>
              <a:rPr lang="en-IN" dirty="0" smtClean="0"/>
              <a:t>() </a:t>
            </a:r>
            <a:r>
              <a:rPr lang="en-IN" dirty="0"/>
              <a:t>method will </a:t>
            </a:r>
            <a:r>
              <a:rPr lang="en-IN" dirty="0" smtClean="0"/>
              <a:t>be used to signal the browser that this element is a valid drop target whenever something is being dragged over this element,</a:t>
            </a:r>
            <a:r>
              <a:rPr lang="en-IN" dirty="0"/>
              <a:t> method will be used to give some visual feedback to the user whenever it drags something over to the droppable area like change the colour to signify where to drop </a:t>
            </a:r>
            <a:r>
              <a:rPr lang="en-IN" dirty="0" smtClean="0"/>
              <a:t>so this method is used to permit the drop  this </a:t>
            </a:r>
            <a:r>
              <a:rPr lang="en-IN" dirty="0"/>
              <a:t>method gets a parameter of type </a:t>
            </a:r>
            <a:r>
              <a:rPr lang="en-IN" dirty="0" err="1"/>
              <a:t>DragEvent</a:t>
            </a:r>
            <a:r>
              <a:rPr lang="en-IN" dirty="0"/>
              <a:t> which is a built in type in </a:t>
            </a:r>
            <a:r>
              <a:rPr lang="en-IN" dirty="0" err="1"/>
              <a:t>ts.This</a:t>
            </a:r>
            <a:r>
              <a:rPr lang="en-IN" dirty="0"/>
              <a:t> method returns void.</a:t>
            </a:r>
          </a:p>
          <a:p>
            <a:pPr lvl="1"/>
            <a:r>
              <a:rPr lang="en-IN" dirty="0"/>
              <a:t>The </a:t>
            </a:r>
            <a:r>
              <a:rPr lang="en-IN" dirty="0" err="1" smtClean="0"/>
              <a:t>dropHandler</a:t>
            </a:r>
            <a:r>
              <a:rPr lang="en-IN" dirty="0" smtClean="0"/>
              <a:t>() </a:t>
            </a:r>
            <a:r>
              <a:rPr lang="en-IN" dirty="0"/>
              <a:t>method will </a:t>
            </a:r>
            <a:r>
              <a:rPr lang="en-IN" dirty="0" smtClean="0"/>
              <a:t>be used to handle the actual </a:t>
            </a:r>
            <a:r>
              <a:rPr lang="en-IN" dirty="0" err="1" smtClean="0"/>
              <a:t>drop.,so</a:t>
            </a:r>
            <a:r>
              <a:rPr lang="en-IN" dirty="0" smtClean="0"/>
              <a:t> this method is used to handle the drop.  this method gets </a:t>
            </a:r>
            <a:r>
              <a:rPr lang="en-IN" dirty="0"/>
              <a:t>a parameter of type </a:t>
            </a:r>
            <a:r>
              <a:rPr lang="en-IN" dirty="0" err="1"/>
              <a:t>DragEvent</a:t>
            </a:r>
            <a:r>
              <a:rPr lang="en-IN" dirty="0"/>
              <a:t> which is a built in type in </a:t>
            </a:r>
            <a:r>
              <a:rPr lang="en-IN" dirty="0" err="1"/>
              <a:t>ts</a:t>
            </a:r>
            <a:r>
              <a:rPr lang="en-IN" dirty="0"/>
              <a:t>. This method returns void</a:t>
            </a:r>
            <a:r>
              <a:rPr lang="en-IN" dirty="0" smtClean="0"/>
              <a:t>.</a:t>
            </a:r>
          </a:p>
          <a:p>
            <a:pPr lvl="1"/>
            <a:r>
              <a:rPr lang="en-IN" dirty="0"/>
              <a:t>The </a:t>
            </a:r>
            <a:r>
              <a:rPr lang="en-IN" dirty="0" err="1" smtClean="0"/>
              <a:t>dragLeaveHandler</a:t>
            </a:r>
            <a:r>
              <a:rPr lang="en-IN" dirty="0"/>
              <a:t>() </a:t>
            </a:r>
            <a:r>
              <a:rPr lang="en-IN" dirty="0" smtClean="0"/>
              <a:t>is used if the user cancels the drop or moves the element away to revert the visual changes done in </a:t>
            </a:r>
            <a:r>
              <a:rPr lang="en-IN" dirty="0" err="1" smtClean="0"/>
              <a:t>dragOverHandler</a:t>
            </a:r>
            <a:r>
              <a:rPr lang="en-IN" dirty="0" smtClean="0"/>
              <a:t>(). this </a:t>
            </a:r>
            <a:r>
              <a:rPr lang="en-IN" dirty="0"/>
              <a:t>method gets a parameter of type </a:t>
            </a:r>
            <a:r>
              <a:rPr lang="en-IN" dirty="0" err="1"/>
              <a:t>DragEvent</a:t>
            </a:r>
            <a:r>
              <a:rPr lang="en-IN" dirty="0"/>
              <a:t> which is a built in type in </a:t>
            </a:r>
            <a:r>
              <a:rPr lang="en-IN" dirty="0" err="1"/>
              <a:t>ts</a:t>
            </a:r>
            <a:r>
              <a:rPr lang="en-IN" dirty="0"/>
              <a:t>. This method returns void.</a:t>
            </a:r>
          </a:p>
          <a:p>
            <a:pPr lvl="1"/>
            <a:endParaRPr lang="en-IN" dirty="0"/>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165617308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12 </a:t>
            </a:r>
            <a:r>
              <a:rPr lang="en-IN" sz="2400" dirty="0"/>
              <a:t>- Utilizing Interfaces to Implement Drag &amp; </a:t>
            </a:r>
            <a:r>
              <a:rPr lang="en-IN" sz="2400" dirty="0" smtClean="0"/>
              <a:t>Drop </a:t>
            </a:r>
            <a:r>
              <a:rPr lang="en-IN" sz="2400" dirty="0" err="1" smtClean="0"/>
              <a:t>cont</a:t>
            </a:r>
            <a:r>
              <a:rPr lang="en-IN" sz="2400" dirty="0" smtClean="0"/>
              <a:t>…</a:t>
            </a:r>
            <a:endParaRPr lang="en-GB" sz="24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Step 3-Lets use the </a:t>
            </a:r>
            <a:r>
              <a:rPr lang="en-IN" dirty="0" err="1"/>
              <a:t>D</a:t>
            </a:r>
            <a:r>
              <a:rPr lang="en-IN" dirty="0" err="1" smtClean="0"/>
              <a:t>raggable</a:t>
            </a:r>
            <a:r>
              <a:rPr lang="en-IN" dirty="0" smtClean="0"/>
              <a:t> interface</a:t>
            </a:r>
          </a:p>
          <a:p>
            <a:pPr lvl="1"/>
            <a:r>
              <a:rPr lang="en-IN" dirty="0" smtClean="0"/>
              <a:t>In our case the </a:t>
            </a:r>
            <a:r>
              <a:rPr lang="en-IN" dirty="0" err="1" smtClean="0"/>
              <a:t>draggable</a:t>
            </a:r>
            <a:r>
              <a:rPr lang="en-IN" dirty="0" smtClean="0"/>
              <a:t> element is the </a:t>
            </a:r>
            <a:r>
              <a:rPr lang="en-IN" dirty="0" err="1" smtClean="0"/>
              <a:t>ProjectItem</a:t>
            </a:r>
            <a:r>
              <a:rPr lang="en-IN" dirty="0" smtClean="0"/>
              <a:t> so lets modify the </a:t>
            </a:r>
            <a:r>
              <a:rPr lang="en-IN" dirty="0" err="1" smtClean="0"/>
              <a:t>ProjectItem</a:t>
            </a:r>
            <a:r>
              <a:rPr lang="en-IN" dirty="0" smtClean="0"/>
              <a:t> class to implement this interface.</a:t>
            </a:r>
          </a:p>
          <a:p>
            <a:pPr lvl="1"/>
            <a:r>
              <a:rPr lang="en-IN" dirty="0" smtClean="0"/>
              <a:t>We would now need to add the </a:t>
            </a:r>
            <a:r>
              <a:rPr lang="en-IN" dirty="0" err="1" smtClean="0"/>
              <a:t>dragStartHandler</a:t>
            </a:r>
            <a:r>
              <a:rPr lang="en-IN" dirty="0" smtClean="0"/>
              <a:t> and </a:t>
            </a:r>
            <a:r>
              <a:rPr lang="en-IN" dirty="0" err="1" smtClean="0"/>
              <a:t>DragStopHandler</a:t>
            </a:r>
            <a:r>
              <a:rPr lang="en-IN" dirty="0" smtClean="0"/>
              <a:t> methods</a:t>
            </a:r>
          </a:p>
          <a:p>
            <a:pPr lvl="1"/>
            <a:r>
              <a:rPr lang="en-IN" dirty="0" smtClean="0"/>
              <a:t>So now to actually listen for the drag start event we can modify the configure method and add an </a:t>
            </a:r>
            <a:r>
              <a:rPr lang="en-IN" dirty="0" err="1" smtClean="0"/>
              <a:t>eventListener</a:t>
            </a:r>
            <a:r>
              <a:rPr lang="en-IN" dirty="0" smtClean="0"/>
              <a:t> to our element for </a:t>
            </a:r>
            <a:r>
              <a:rPr lang="en-IN" dirty="0" err="1" smtClean="0"/>
              <a:t>dragstart</a:t>
            </a:r>
            <a:r>
              <a:rPr lang="en-IN" dirty="0" smtClean="0"/>
              <a:t> event and pass </a:t>
            </a:r>
            <a:r>
              <a:rPr lang="en-IN" dirty="0" err="1" smtClean="0"/>
              <a:t>dragStartHandler</a:t>
            </a:r>
            <a:r>
              <a:rPr lang="en-IN" dirty="0" smtClean="0"/>
              <a:t> as the </a:t>
            </a:r>
            <a:r>
              <a:rPr lang="en-IN" dirty="0" err="1" smtClean="0"/>
              <a:t>callback</a:t>
            </a:r>
            <a:r>
              <a:rPr lang="en-IN" dirty="0" smtClean="0"/>
              <a:t> method</a:t>
            </a:r>
          </a:p>
          <a:p>
            <a:pPr lvl="1"/>
            <a:r>
              <a:rPr lang="en-IN" dirty="0" smtClean="0"/>
              <a:t>We would need to fix the this binding by placing our @</a:t>
            </a:r>
            <a:r>
              <a:rPr lang="en-IN" dirty="0" err="1" smtClean="0"/>
              <a:t>autobind</a:t>
            </a:r>
            <a:r>
              <a:rPr lang="en-IN" dirty="0" smtClean="0"/>
              <a:t> annotation over the </a:t>
            </a:r>
            <a:r>
              <a:rPr lang="en-IN" dirty="0" err="1" smtClean="0"/>
              <a:t>dragStartHandler</a:t>
            </a:r>
            <a:r>
              <a:rPr lang="en-IN" dirty="0" smtClean="0"/>
              <a:t> method</a:t>
            </a:r>
          </a:p>
          <a:p>
            <a:pPr lvl="1"/>
            <a:r>
              <a:rPr lang="en-IN" dirty="0" smtClean="0"/>
              <a:t>For time being just console log the drag events received in both the methods</a:t>
            </a:r>
          </a:p>
          <a:p>
            <a:pPr lvl="1"/>
            <a:r>
              <a:rPr lang="en-IN" dirty="0" smtClean="0"/>
              <a:t>We will also need to set the </a:t>
            </a:r>
            <a:r>
              <a:rPr lang="en-IN" dirty="0" err="1" smtClean="0"/>
              <a:t>draggable</a:t>
            </a:r>
            <a:r>
              <a:rPr lang="en-IN" dirty="0" smtClean="0"/>
              <a:t> attribute to true on our li element in our html</a:t>
            </a:r>
          </a:p>
          <a:p>
            <a:pPr lvl="1"/>
            <a:r>
              <a:rPr lang="en-IN" dirty="0" smtClean="0"/>
              <a:t>We can also optionally add a background colour white to l1 in the app </a:t>
            </a:r>
            <a:r>
              <a:rPr lang="en-IN" dirty="0" err="1" smtClean="0"/>
              <a:t>css</a:t>
            </a:r>
            <a:r>
              <a:rPr lang="en-IN" dirty="0" smtClean="0"/>
              <a:t> simply so that we can see the drag better</a:t>
            </a:r>
          </a:p>
          <a:p>
            <a:pPr lvl="1"/>
            <a:endParaRPr lang="en-IN" dirty="0"/>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337223287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a:t>
            </a:r>
            <a:r>
              <a:rPr lang="en-IN" sz="2400" dirty="0" smtClean="0"/>
              <a:t>13 </a:t>
            </a:r>
            <a:r>
              <a:rPr lang="en-IN" sz="2400" dirty="0"/>
              <a:t>- </a:t>
            </a:r>
            <a:r>
              <a:rPr lang="en-IN" sz="2400" dirty="0"/>
              <a:t>Drag Events &amp; Reflecting the Current State in the UI</a:t>
            </a:r>
            <a:endParaRPr lang="en-GB" sz="2400" dirty="0"/>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Step </a:t>
            </a:r>
            <a:r>
              <a:rPr lang="en-IN" dirty="0" smtClean="0"/>
              <a:t>1-Lets </a:t>
            </a:r>
            <a:r>
              <a:rPr lang="en-IN" dirty="0" smtClean="0"/>
              <a:t>use the </a:t>
            </a:r>
            <a:r>
              <a:rPr lang="en-IN" dirty="0" err="1" smtClean="0"/>
              <a:t>DragTarget</a:t>
            </a:r>
            <a:r>
              <a:rPr lang="en-IN" dirty="0" smtClean="0"/>
              <a:t> </a:t>
            </a:r>
            <a:r>
              <a:rPr lang="en-IN" dirty="0" smtClean="0"/>
              <a:t>interface</a:t>
            </a:r>
          </a:p>
          <a:p>
            <a:pPr lvl="1"/>
            <a:r>
              <a:rPr lang="en-IN" dirty="0" smtClean="0"/>
              <a:t>In our case the </a:t>
            </a:r>
            <a:r>
              <a:rPr lang="en-IN" dirty="0" smtClean="0"/>
              <a:t>drag target </a:t>
            </a:r>
            <a:r>
              <a:rPr lang="en-IN" dirty="0" smtClean="0"/>
              <a:t>element is the </a:t>
            </a:r>
            <a:r>
              <a:rPr lang="en-IN" dirty="0" err="1" smtClean="0"/>
              <a:t>ProjectList</a:t>
            </a:r>
            <a:r>
              <a:rPr lang="en-IN" dirty="0" smtClean="0"/>
              <a:t> </a:t>
            </a:r>
            <a:r>
              <a:rPr lang="en-IN" dirty="0" smtClean="0"/>
              <a:t>so lets modify the </a:t>
            </a:r>
            <a:r>
              <a:rPr lang="en-IN" dirty="0" err="1"/>
              <a:t>ProjectList</a:t>
            </a:r>
            <a:r>
              <a:rPr lang="en-IN" dirty="0"/>
              <a:t> </a:t>
            </a:r>
            <a:r>
              <a:rPr lang="en-IN" dirty="0" smtClean="0"/>
              <a:t>class to implement this interface.</a:t>
            </a:r>
          </a:p>
          <a:p>
            <a:pPr lvl="1"/>
            <a:r>
              <a:rPr lang="en-IN" dirty="0" smtClean="0"/>
              <a:t>We would now need to add the </a:t>
            </a:r>
            <a:r>
              <a:rPr lang="en-IN" dirty="0" err="1"/>
              <a:t>dragOverHandler</a:t>
            </a:r>
            <a:r>
              <a:rPr lang="en-IN" dirty="0"/>
              <a:t>() ,</a:t>
            </a:r>
            <a:r>
              <a:rPr lang="en-IN" dirty="0" err="1"/>
              <a:t>dropHandler</a:t>
            </a:r>
            <a:r>
              <a:rPr lang="en-IN" dirty="0"/>
              <a:t>() and  </a:t>
            </a:r>
            <a:r>
              <a:rPr lang="en-IN" dirty="0" err="1"/>
              <a:t>dragLeaveHandler</a:t>
            </a:r>
            <a:r>
              <a:rPr lang="en-IN" dirty="0" smtClean="0"/>
              <a:t>() </a:t>
            </a:r>
            <a:r>
              <a:rPr lang="en-IN" dirty="0" smtClean="0"/>
              <a:t>methods</a:t>
            </a:r>
            <a:endParaRPr lang="en-IN" dirty="0" smtClean="0"/>
          </a:p>
          <a:p>
            <a:pPr lvl="1"/>
            <a:r>
              <a:rPr lang="en-IN" dirty="0" smtClean="0"/>
              <a:t>In </a:t>
            </a:r>
            <a:r>
              <a:rPr lang="en-IN" dirty="0"/>
              <a:t>the </a:t>
            </a:r>
            <a:r>
              <a:rPr lang="en-IN" dirty="0" err="1" smtClean="0"/>
              <a:t>dragOverHandler</a:t>
            </a:r>
            <a:r>
              <a:rPr lang="en-IN" dirty="0" smtClean="0"/>
              <a:t>() we can write code to change the appearance of the list to signify it is a droppable </a:t>
            </a:r>
            <a:r>
              <a:rPr lang="en-IN" dirty="0" err="1" smtClean="0"/>
              <a:t>area.To</a:t>
            </a:r>
            <a:r>
              <a:rPr lang="en-IN" dirty="0" smtClean="0"/>
              <a:t> do that we add a </a:t>
            </a:r>
            <a:r>
              <a:rPr lang="en-IN" dirty="0" err="1" smtClean="0"/>
              <a:t>css</a:t>
            </a:r>
            <a:r>
              <a:rPr lang="en-IN" dirty="0" smtClean="0"/>
              <a:t> class droppable which is already present in our app.css file to the list whenever a dragged item is over the </a:t>
            </a:r>
            <a:r>
              <a:rPr lang="en-IN" dirty="0" err="1" smtClean="0"/>
              <a:t>list.To</a:t>
            </a:r>
            <a:r>
              <a:rPr lang="en-IN" dirty="0" smtClean="0"/>
              <a:t> do this we will fetch the </a:t>
            </a:r>
            <a:r>
              <a:rPr lang="en-IN" dirty="0" err="1" smtClean="0"/>
              <a:t>ul</a:t>
            </a:r>
            <a:r>
              <a:rPr lang="en-IN" dirty="0" smtClean="0"/>
              <a:t> from </a:t>
            </a:r>
            <a:r>
              <a:rPr lang="en-IN" dirty="0" err="1" smtClean="0"/>
              <a:t>this.element</a:t>
            </a:r>
            <a:r>
              <a:rPr lang="en-IN" dirty="0" smtClean="0"/>
              <a:t> using query selector and then use the add method of </a:t>
            </a:r>
            <a:r>
              <a:rPr lang="en-IN" dirty="0" err="1" smtClean="0"/>
              <a:t>classList</a:t>
            </a:r>
            <a:r>
              <a:rPr lang="en-IN" dirty="0" smtClean="0"/>
              <a:t> property to add the droppable </a:t>
            </a:r>
            <a:r>
              <a:rPr lang="en-IN" dirty="0" err="1" smtClean="0"/>
              <a:t>class.Since</a:t>
            </a:r>
            <a:r>
              <a:rPr lang="en-IN" dirty="0" smtClean="0"/>
              <a:t> we are using the this reference we need to add the @</a:t>
            </a:r>
            <a:r>
              <a:rPr lang="en-IN" dirty="0" err="1" smtClean="0"/>
              <a:t>autobind</a:t>
            </a:r>
            <a:r>
              <a:rPr lang="en-IN" dirty="0" smtClean="0"/>
              <a:t> directive to the method.</a:t>
            </a:r>
          </a:p>
          <a:p>
            <a:pPr lvl="1"/>
            <a:r>
              <a:rPr lang="en-IN" dirty="0" smtClean="0"/>
              <a:t>We also need to make </a:t>
            </a:r>
            <a:r>
              <a:rPr lang="en-IN" dirty="0"/>
              <a:t>sure that </a:t>
            </a:r>
            <a:r>
              <a:rPr lang="en-IN" dirty="0" err="1" smtClean="0"/>
              <a:t>dragOverHandler</a:t>
            </a:r>
            <a:r>
              <a:rPr lang="en-IN" dirty="0" smtClean="0"/>
              <a:t> is actually fired to do that inside the configure method we add a event listener to listen to  </a:t>
            </a:r>
            <a:r>
              <a:rPr lang="en-IN" dirty="0" err="1" smtClean="0"/>
              <a:t>dragover</a:t>
            </a:r>
            <a:r>
              <a:rPr lang="en-IN" dirty="0" smtClean="0"/>
              <a:t> event passing the </a:t>
            </a:r>
            <a:r>
              <a:rPr lang="en-IN" dirty="0" err="1" smtClean="0"/>
              <a:t>dragOverHandler</a:t>
            </a:r>
            <a:r>
              <a:rPr lang="en-IN" dirty="0" smtClean="0"/>
              <a:t> as </a:t>
            </a:r>
            <a:r>
              <a:rPr lang="en-IN" dirty="0" err="1" smtClean="0"/>
              <a:t>callback</a:t>
            </a:r>
            <a:r>
              <a:rPr lang="en-IN" dirty="0" smtClean="0"/>
              <a:t> method</a:t>
            </a:r>
          </a:p>
          <a:p>
            <a:pPr lvl="1"/>
            <a:r>
              <a:rPr lang="en-IN" dirty="0" smtClean="0"/>
              <a:t>Similarly we will also add listeners to listen to </a:t>
            </a:r>
            <a:r>
              <a:rPr lang="en-IN" dirty="0" err="1" smtClean="0"/>
              <a:t>dragleave</a:t>
            </a:r>
            <a:r>
              <a:rPr lang="en-IN" dirty="0" smtClean="0"/>
              <a:t> and drop event and </a:t>
            </a:r>
            <a:r>
              <a:rPr lang="en-IN" dirty="0"/>
              <a:t>pass </a:t>
            </a:r>
            <a:r>
              <a:rPr lang="en-IN" dirty="0" err="1" smtClean="0"/>
              <a:t>dragLeaveHandler</a:t>
            </a:r>
            <a:r>
              <a:rPr lang="en-IN" dirty="0" smtClean="0"/>
              <a:t> and </a:t>
            </a:r>
            <a:r>
              <a:rPr lang="en-IN" dirty="0" err="1" smtClean="0"/>
              <a:t>dropHandler</a:t>
            </a:r>
            <a:r>
              <a:rPr lang="en-IN" dirty="0" smtClean="0"/>
              <a:t> methods as </a:t>
            </a:r>
            <a:r>
              <a:rPr lang="en-IN" dirty="0" err="1" smtClean="0"/>
              <a:t>callbacks</a:t>
            </a:r>
            <a:r>
              <a:rPr lang="en-IN" dirty="0" smtClean="0"/>
              <a:t> </a:t>
            </a:r>
            <a:r>
              <a:rPr lang="en-IN" dirty="0" err="1" smtClean="0"/>
              <a:t>respectively.also</a:t>
            </a:r>
            <a:r>
              <a:rPr lang="en-IN" dirty="0" smtClean="0"/>
              <a:t> we need to add @</a:t>
            </a:r>
            <a:r>
              <a:rPr lang="en-IN" dirty="0" err="1" smtClean="0"/>
              <a:t>autobind</a:t>
            </a:r>
            <a:r>
              <a:rPr lang="en-IN" dirty="0" smtClean="0"/>
              <a:t> decorators to </a:t>
            </a:r>
            <a:r>
              <a:rPr lang="en-IN" dirty="0" err="1"/>
              <a:t>dragLeaveHandler</a:t>
            </a:r>
            <a:r>
              <a:rPr lang="en-IN" dirty="0"/>
              <a:t> and </a:t>
            </a:r>
            <a:r>
              <a:rPr lang="en-IN" dirty="0" err="1"/>
              <a:t>dropHandler</a:t>
            </a:r>
            <a:r>
              <a:rPr lang="en-IN" dirty="0"/>
              <a:t> methods </a:t>
            </a:r>
            <a:r>
              <a:rPr lang="en-IN" dirty="0" smtClean="0"/>
              <a:t>to fix the this reference.</a:t>
            </a:r>
          </a:p>
          <a:p>
            <a:pPr lvl="1"/>
            <a:r>
              <a:rPr lang="en-IN" dirty="0" smtClean="0"/>
              <a:t>We also need to revert the </a:t>
            </a:r>
            <a:r>
              <a:rPr lang="en-IN" dirty="0" err="1" smtClean="0"/>
              <a:t>ui</a:t>
            </a:r>
            <a:r>
              <a:rPr lang="en-IN" dirty="0" smtClean="0"/>
              <a:t> changes when we stop or leave the drag to do that inside </a:t>
            </a:r>
            <a:r>
              <a:rPr lang="en-IN" dirty="0"/>
              <a:t>our </a:t>
            </a:r>
            <a:r>
              <a:rPr lang="en-IN" dirty="0" err="1"/>
              <a:t>dragLeaveHandler</a:t>
            </a:r>
            <a:r>
              <a:rPr lang="en-IN" dirty="0"/>
              <a:t> </a:t>
            </a:r>
            <a:r>
              <a:rPr lang="en-IN" dirty="0" smtClean="0"/>
              <a:t> we </a:t>
            </a:r>
            <a:r>
              <a:rPr lang="en-IN" dirty="0" smtClean="0"/>
              <a:t>will again </a:t>
            </a:r>
            <a:r>
              <a:rPr lang="en-IN" dirty="0"/>
              <a:t>fetch the </a:t>
            </a:r>
            <a:r>
              <a:rPr lang="en-IN" dirty="0" err="1"/>
              <a:t>ul</a:t>
            </a:r>
            <a:r>
              <a:rPr lang="en-IN" dirty="0"/>
              <a:t> from </a:t>
            </a:r>
            <a:r>
              <a:rPr lang="en-IN" dirty="0" err="1"/>
              <a:t>this.element</a:t>
            </a:r>
            <a:r>
              <a:rPr lang="en-IN" dirty="0"/>
              <a:t> using query selector and then use the </a:t>
            </a:r>
            <a:r>
              <a:rPr lang="en-IN" dirty="0" smtClean="0"/>
              <a:t>remove </a:t>
            </a:r>
            <a:r>
              <a:rPr lang="en-IN" dirty="0"/>
              <a:t>method of </a:t>
            </a:r>
            <a:r>
              <a:rPr lang="en-IN" dirty="0" err="1"/>
              <a:t>classList</a:t>
            </a:r>
            <a:r>
              <a:rPr lang="en-IN" dirty="0"/>
              <a:t> property to </a:t>
            </a:r>
            <a:r>
              <a:rPr lang="en-IN" dirty="0" smtClean="0"/>
              <a:t>remove </a:t>
            </a:r>
            <a:r>
              <a:rPr lang="en-IN" dirty="0"/>
              <a:t>the droppable class</a:t>
            </a:r>
            <a:endParaRPr lang="en-IN" dirty="0"/>
          </a:p>
          <a:p>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406348569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a:t>
            </a:r>
            <a:r>
              <a:rPr lang="en-IN" sz="2400" dirty="0"/>
              <a:t>14 </a:t>
            </a:r>
            <a:r>
              <a:rPr lang="en-IN" sz="2400" dirty="0"/>
              <a:t>- </a:t>
            </a:r>
            <a:r>
              <a:rPr lang="en-GB" sz="2400" dirty="0"/>
              <a:t>Adding a Droppable Area</a:t>
            </a:r>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Visually we are able to drag and drop but technically nothing actually changes so we actually need to make changes to handle this</a:t>
            </a:r>
          </a:p>
          <a:p>
            <a:r>
              <a:rPr lang="en-IN" dirty="0" smtClean="0"/>
              <a:t>Step 1-Lets use the </a:t>
            </a:r>
            <a:r>
              <a:rPr lang="en-IN" dirty="0" err="1" smtClean="0"/>
              <a:t>dragStartHandler</a:t>
            </a:r>
            <a:r>
              <a:rPr lang="en-IN" dirty="0" smtClean="0"/>
              <a:t> to save the data that needs to be moved</a:t>
            </a:r>
            <a:endParaRPr lang="en-IN" dirty="0" smtClean="0"/>
          </a:p>
          <a:p>
            <a:pPr lvl="1"/>
            <a:r>
              <a:rPr lang="en-IN" dirty="0" smtClean="0"/>
              <a:t>The drag event has a </a:t>
            </a:r>
            <a:r>
              <a:rPr lang="en-IN" dirty="0" err="1" smtClean="0"/>
              <a:t>dataTransfer</a:t>
            </a:r>
            <a:r>
              <a:rPr lang="en-IN" dirty="0" smtClean="0"/>
              <a:t> field that we can use to save some data that needs to be transferred from drag start location to drop location.</a:t>
            </a:r>
            <a:endParaRPr lang="en-IN" dirty="0" smtClean="0"/>
          </a:p>
          <a:p>
            <a:pPr lvl="1"/>
            <a:r>
              <a:rPr lang="en-IN" dirty="0" smtClean="0"/>
              <a:t>To set the data we need to call the </a:t>
            </a:r>
            <a:r>
              <a:rPr lang="en-IN" dirty="0" err="1" smtClean="0"/>
              <a:t>setData</a:t>
            </a:r>
            <a:r>
              <a:rPr lang="en-IN" dirty="0" smtClean="0"/>
              <a:t> method on the </a:t>
            </a:r>
            <a:r>
              <a:rPr lang="en-IN" dirty="0" err="1" smtClean="0"/>
              <a:t>dataTransfer</a:t>
            </a:r>
            <a:r>
              <a:rPr lang="en-IN" dirty="0" smtClean="0"/>
              <a:t> property of drag event inside </a:t>
            </a:r>
            <a:r>
              <a:rPr lang="en-IN" dirty="0" err="1" smtClean="0"/>
              <a:t>dragStartHandler</a:t>
            </a:r>
            <a:r>
              <a:rPr lang="en-IN" dirty="0" smtClean="0"/>
              <a:t> this method takes in two arguments first is the format of data being transferred and next is the actual data but both are strings.in our format we will set text/plain and in our data we will just send the project id because we can fetch the actual project from our app state using that </a:t>
            </a:r>
            <a:r>
              <a:rPr lang="en-IN" dirty="0" err="1" smtClean="0"/>
              <a:t>id.We</a:t>
            </a:r>
            <a:r>
              <a:rPr lang="en-IN" dirty="0" smtClean="0"/>
              <a:t> also need to set another property on </a:t>
            </a:r>
            <a:r>
              <a:rPr lang="en-IN" dirty="0" err="1" smtClean="0"/>
              <a:t>dataTransfer</a:t>
            </a:r>
            <a:r>
              <a:rPr lang="en-IN" dirty="0" smtClean="0"/>
              <a:t> that is </a:t>
            </a:r>
            <a:r>
              <a:rPr lang="en-IN" dirty="0" err="1" smtClean="0"/>
              <a:t>effectAllowed</a:t>
            </a:r>
            <a:r>
              <a:rPr lang="en-IN" dirty="0" smtClean="0"/>
              <a:t> and the value will be </a:t>
            </a:r>
            <a:r>
              <a:rPr lang="en-IN" dirty="0" err="1" smtClean="0"/>
              <a:t>move.This</a:t>
            </a:r>
            <a:r>
              <a:rPr lang="en-IN" dirty="0" smtClean="0"/>
              <a:t> is </a:t>
            </a:r>
            <a:r>
              <a:rPr lang="en-IN" dirty="0" smtClean="0"/>
              <a:t>used to signify to browser about what we intend to do with the data and browser changes the shape of our cursor </a:t>
            </a:r>
            <a:r>
              <a:rPr lang="en-IN" dirty="0" err="1" smtClean="0"/>
              <a:t>accordingly.other</a:t>
            </a:r>
            <a:r>
              <a:rPr lang="en-IN" dirty="0" smtClean="0"/>
              <a:t> possible options are </a:t>
            </a:r>
            <a:r>
              <a:rPr lang="en-IN" dirty="0" err="1" smtClean="0"/>
              <a:t>copy,move</a:t>
            </a:r>
            <a:r>
              <a:rPr lang="en-IN" dirty="0" smtClean="0"/>
              <a:t> etc.</a:t>
            </a:r>
          </a:p>
          <a:p>
            <a:pPr lvl="1"/>
            <a:r>
              <a:rPr lang="en-IN" dirty="0" smtClean="0"/>
              <a:t>In this app we have just one thing that can be dragged and dropped </a:t>
            </a:r>
            <a:r>
              <a:rPr lang="en-IN" dirty="0" err="1" smtClean="0"/>
              <a:t>i.e</a:t>
            </a:r>
            <a:r>
              <a:rPr lang="en-IN" dirty="0" smtClean="0"/>
              <a:t> the project item but in larger projects multiple things can be dragged and everything is not allowed to be dropped everywhere so we need to check if that particular item is allowed to be dropped at a particular drag target.to do this we </a:t>
            </a:r>
            <a:r>
              <a:rPr lang="en-IN" dirty="0" err="1" smtClean="0"/>
              <a:t>cansimply</a:t>
            </a:r>
            <a:r>
              <a:rPr lang="en-IN" dirty="0" smtClean="0"/>
              <a:t> check inside our </a:t>
            </a:r>
            <a:r>
              <a:rPr lang="en-IN" dirty="0" err="1" smtClean="0"/>
              <a:t>dragOverHandler</a:t>
            </a:r>
            <a:r>
              <a:rPr lang="en-IN" dirty="0" smtClean="0"/>
              <a:t> whether the </a:t>
            </a:r>
            <a:r>
              <a:rPr lang="en-IN" dirty="0" err="1" smtClean="0"/>
              <a:t>event.dataTransfer.types</a:t>
            </a:r>
            <a:r>
              <a:rPr lang="en-IN" dirty="0" smtClean="0"/>
              <a:t>[0] is ‘text/plain’ as we set it to text plain and only run rest of the code if the condition is </a:t>
            </a:r>
            <a:r>
              <a:rPr lang="en-IN" dirty="0" err="1" smtClean="0"/>
              <a:t>satisfied.By</a:t>
            </a:r>
            <a:r>
              <a:rPr lang="en-IN" dirty="0" smtClean="0"/>
              <a:t> default </a:t>
            </a:r>
            <a:r>
              <a:rPr lang="en-IN" dirty="0" err="1" smtClean="0"/>
              <a:t>ts</a:t>
            </a:r>
            <a:r>
              <a:rPr lang="en-IN" dirty="0" smtClean="0"/>
              <a:t>/</a:t>
            </a:r>
            <a:r>
              <a:rPr lang="en-IN" dirty="0" err="1" smtClean="0"/>
              <a:t>js</a:t>
            </a:r>
            <a:r>
              <a:rPr lang="en-IN" dirty="0" smtClean="0"/>
              <a:t> doesn’t allow a drop so we need to tell </a:t>
            </a:r>
            <a:r>
              <a:rPr lang="en-IN" dirty="0" err="1" smtClean="0"/>
              <a:t>ts</a:t>
            </a:r>
            <a:r>
              <a:rPr lang="en-IN" dirty="0" smtClean="0"/>
              <a:t>/</a:t>
            </a:r>
            <a:r>
              <a:rPr lang="en-IN" dirty="0" err="1" smtClean="0"/>
              <a:t>js</a:t>
            </a:r>
            <a:r>
              <a:rPr lang="en-IN" dirty="0" smtClean="0"/>
              <a:t> to allow it to o that in our </a:t>
            </a:r>
            <a:r>
              <a:rPr lang="en-IN" dirty="0" err="1" smtClean="0"/>
              <a:t>DragOverHandler</a:t>
            </a:r>
            <a:r>
              <a:rPr lang="en-IN" dirty="0" smtClean="0"/>
              <a:t> we need to call </a:t>
            </a:r>
            <a:r>
              <a:rPr lang="en-IN" dirty="0" err="1" smtClean="0"/>
              <a:t>event.PreventDeafult</a:t>
            </a:r>
            <a:r>
              <a:rPr lang="en-IN" dirty="0" smtClean="0"/>
              <a:t>() then only the drop event fires otherwise it wont fire when user drops</a:t>
            </a:r>
            <a:endParaRPr lang="en-IN" dirty="0" smtClean="0"/>
          </a:p>
          <a:p>
            <a:pPr lvl="1"/>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86306482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a:t>
            </a:r>
            <a:r>
              <a:rPr lang="en-IN" sz="2400" dirty="0"/>
              <a:t>14 </a:t>
            </a:r>
            <a:r>
              <a:rPr lang="en-IN" sz="2400" dirty="0"/>
              <a:t>- </a:t>
            </a:r>
            <a:r>
              <a:rPr lang="en-GB" sz="2400" dirty="0"/>
              <a:t>Adding a Droppable </a:t>
            </a:r>
            <a:r>
              <a:rPr lang="en-GB" sz="2400" dirty="0" smtClean="0"/>
              <a:t>Area cont..</a:t>
            </a:r>
            <a:endParaRPr lang="en-GB" sz="2400" dirty="0"/>
          </a:p>
        </p:txBody>
      </p:sp>
      <p:sp>
        <p:nvSpPr>
          <p:cNvPr id="3" name="Content Placeholder 2"/>
          <p:cNvSpPr>
            <a:spLocks noGrp="1"/>
          </p:cNvSpPr>
          <p:nvPr>
            <p:ph idx="1"/>
          </p:nvPr>
        </p:nvSpPr>
        <p:spPr>
          <a:xfrm>
            <a:off x="677334" y="932873"/>
            <a:ext cx="8596668" cy="5541818"/>
          </a:xfrm>
        </p:spPr>
        <p:txBody>
          <a:bodyPr>
            <a:normAutofit/>
          </a:bodyPr>
          <a:lstStyle/>
          <a:p>
            <a:r>
              <a:rPr lang="en-IN" dirty="0" smtClean="0"/>
              <a:t>Now since the drop event will fire for time being lets just log the </a:t>
            </a:r>
            <a:r>
              <a:rPr lang="en-IN" dirty="0" err="1" smtClean="0"/>
              <a:t>event.dataTransfer.getData</a:t>
            </a:r>
            <a:r>
              <a:rPr lang="en-IN" dirty="0" smtClean="0"/>
              <a:t>() to console inside the </a:t>
            </a:r>
            <a:r>
              <a:rPr lang="en-IN" dirty="0" err="1" smtClean="0"/>
              <a:t>dropHandler</a:t>
            </a:r>
            <a:r>
              <a:rPr lang="en-IN" dirty="0" smtClean="0"/>
              <a:t> to print the </a:t>
            </a:r>
            <a:r>
              <a:rPr lang="en-IN" dirty="0" err="1" smtClean="0"/>
              <a:t>projectId</a:t>
            </a:r>
            <a:r>
              <a:rPr lang="en-IN" dirty="0" smtClean="0"/>
              <a:t> to </a:t>
            </a:r>
            <a:r>
              <a:rPr lang="en-IN" dirty="0" err="1" smtClean="0"/>
              <a:t>console.This</a:t>
            </a:r>
            <a:r>
              <a:rPr lang="en-IN" dirty="0" smtClean="0"/>
              <a:t> method takes in the data format </a:t>
            </a:r>
            <a:r>
              <a:rPr lang="en-IN" dirty="0" err="1" smtClean="0"/>
              <a:t>i.e</a:t>
            </a:r>
            <a:r>
              <a:rPr lang="en-IN" dirty="0" smtClean="0"/>
              <a:t> text/plain</a:t>
            </a:r>
            <a:r>
              <a:rPr lang="en-IN" dirty="0"/>
              <a:t> </a:t>
            </a:r>
            <a:r>
              <a:rPr lang="en-IN" dirty="0" smtClean="0"/>
              <a:t>in our case as a parameter.</a:t>
            </a:r>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284422105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207422"/>
            <a:ext cx="10206181" cy="544945"/>
          </a:xfrm>
        </p:spPr>
        <p:txBody>
          <a:bodyPr>
            <a:normAutofit/>
          </a:bodyPr>
          <a:lstStyle/>
          <a:p>
            <a:r>
              <a:rPr lang="en-IN" sz="2400" dirty="0" smtClean="0"/>
              <a:t>Step </a:t>
            </a:r>
            <a:r>
              <a:rPr lang="en-IN" sz="2400" dirty="0" smtClean="0"/>
              <a:t>15 </a:t>
            </a:r>
            <a:r>
              <a:rPr lang="en-IN" sz="2400" dirty="0"/>
              <a:t>- </a:t>
            </a:r>
            <a:r>
              <a:rPr lang="en-GB" sz="2400" dirty="0"/>
              <a:t>Finishing Drag &amp; Drop</a:t>
            </a:r>
          </a:p>
        </p:txBody>
      </p:sp>
      <p:sp>
        <p:nvSpPr>
          <p:cNvPr id="3" name="Content Placeholder 2"/>
          <p:cNvSpPr>
            <a:spLocks noGrp="1"/>
          </p:cNvSpPr>
          <p:nvPr>
            <p:ph idx="1"/>
          </p:nvPr>
        </p:nvSpPr>
        <p:spPr>
          <a:xfrm>
            <a:off x="677334" y="932873"/>
            <a:ext cx="8596668" cy="5541818"/>
          </a:xfrm>
        </p:spPr>
        <p:txBody>
          <a:bodyPr>
            <a:normAutofit fontScale="92500" lnSpcReduction="10000"/>
          </a:bodyPr>
          <a:lstStyle/>
          <a:p>
            <a:r>
              <a:rPr lang="en-IN" dirty="0" smtClean="0"/>
              <a:t>Now we just need to update state and re render the </a:t>
            </a:r>
            <a:r>
              <a:rPr lang="en-IN" dirty="0" err="1" smtClean="0"/>
              <a:t>ui</a:t>
            </a:r>
            <a:endParaRPr lang="en-IN" dirty="0" smtClean="0"/>
          </a:p>
          <a:p>
            <a:r>
              <a:rPr lang="en-IN" dirty="0" smtClean="0"/>
              <a:t>Step -1 create a method  </a:t>
            </a:r>
            <a:r>
              <a:rPr lang="en-IN" dirty="0" err="1" smtClean="0"/>
              <a:t>moveProject</a:t>
            </a:r>
            <a:r>
              <a:rPr lang="en-IN" dirty="0" smtClean="0"/>
              <a:t> in </a:t>
            </a:r>
            <a:r>
              <a:rPr lang="en-IN" dirty="0" err="1" smtClean="0"/>
              <a:t>ProjectState</a:t>
            </a:r>
            <a:r>
              <a:rPr lang="en-IN" dirty="0" smtClean="0"/>
              <a:t> Class </a:t>
            </a:r>
          </a:p>
          <a:p>
            <a:pPr lvl="1"/>
            <a:r>
              <a:rPr lang="en-IN" dirty="0" smtClean="0"/>
              <a:t>The goal of this method is to switch the project </a:t>
            </a:r>
            <a:r>
              <a:rPr lang="en-IN" dirty="0" err="1" smtClean="0"/>
              <a:t>status,we</a:t>
            </a:r>
            <a:r>
              <a:rPr lang="en-IN" dirty="0" smtClean="0"/>
              <a:t> could just flip the status but user can drag and drop to same list which we need to </a:t>
            </a:r>
            <a:r>
              <a:rPr lang="en-IN" dirty="0" err="1" smtClean="0"/>
              <a:t>handle,so</a:t>
            </a:r>
            <a:r>
              <a:rPr lang="en-IN" dirty="0" smtClean="0"/>
              <a:t> instead in move project we have to know which project to move and to which status to </a:t>
            </a:r>
            <a:r>
              <a:rPr lang="en-IN" dirty="0" err="1" smtClean="0"/>
              <a:t>set,so</a:t>
            </a:r>
            <a:r>
              <a:rPr lang="en-IN" dirty="0" smtClean="0"/>
              <a:t> these two will be passed as parameter </a:t>
            </a:r>
            <a:r>
              <a:rPr lang="en-IN" dirty="0" err="1" smtClean="0"/>
              <a:t>ie</a:t>
            </a:r>
            <a:r>
              <a:rPr lang="en-IN" dirty="0" smtClean="0"/>
              <a:t> </a:t>
            </a:r>
            <a:r>
              <a:rPr lang="en-IN" dirty="0" err="1" smtClean="0"/>
              <a:t>projectId:string</a:t>
            </a:r>
            <a:r>
              <a:rPr lang="en-IN" dirty="0" smtClean="0"/>
              <a:t> </a:t>
            </a:r>
            <a:r>
              <a:rPr lang="en-IN" dirty="0" err="1" smtClean="0"/>
              <a:t>nad</a:t>
            </a:r>
            <a:r>
              <a:rPr lang="en-IN" dirty="0" smtClean="0"/>
              <a:t> </a:t>
            </a:r>
            <a:r>
              <a:rPr lang="en-IN" dirty="0" err="1" smtClean="0"/>
              <a:t>newStatus:ProjectStatus</a:t>
            </a:r>
            <a:endParaRPr lang="en-IN" dirty="0" smtClean="0"/>
          </a:p>
          <a:p>
            <a:pPr lvl="1"/>
            <a:r>
              <a:rPr lang="en-IN" dirty="0" smtClean="0"/>
              <a:t>In this method we have to find the project with given id from the projects array and change its state to the given </a:t>
            </a:r>
            <a:r>
              <a:rPr lang="en-IN" dirty="0" err="1" smtClean="0"/>
              <a:t>state.To</a:t>
            </a:r>
            <a:r>
              <a:rPr lang="en-IN" dirty="0" smtClean="0"/>
              <a:t> find the project we will use the find method which takes in a function(predicate) as a parameter and iterates the array and returns the object for which our function returns </a:t>
            </a:r>
            <a:r>
              <a:rPr lang="en-IN" dirty="0" err="1" smtClean="0"/>
              <a:t>true.We</a:t>
            </a:r>
            <a:r>
              <a:rPr lang="en-IN" dirty="0" smtClean="0"/>
              <a:t> will pass a arrow function to compare the </a:t>
            </a:r>
            <a:r>
              <a:rPr lang="en-IN" dirty="0" err="1" smtClean="0"/>
              <a:t>projectId</a:t>
            </a:r>
            <a:r>
              <a:rPr lang="en-IN" dirty="0" smtClean="0"/>
              <a:t> with the one supplied and once we get the object change its state to the supplied state.</a:t>
            </a:r>
          </a:p>
          <a:p>
            <a:pPr lvl="1"/>
            <a:r>
              <a:rPr lang="en-IN" dirty="0" err="1" smtClean="0"/>
              <a:t>Nowe</a:t>
            </a:r>
            <a:r>
              <a:rPr lang="en-IN" dirty="0" smtClean="0"/>
              <a:t> we also need to let everyone know of the change to do this we first move the for loop to call all listeners from </a:t>
            </a:r>
            <a:r>
              <a:rPr lang="en-IN" dirty="0" err="1" smtClean="0"/>
              <a:t>addProject</a:t>
            </a:r>
            <a:r>
              <a:rPr lang="en-IN" dirty="0" smtClean="0"/>
              <a:t> method to a new  method maybe </a:t>
            </a:r>
            <a:r>
              <a:rPr lang="en-IN" dirty="0" err="1" smtClean="0"/>
              <a:t>UpdateListeners</a:t>
            </a:r>
            <a:r>
              <a:rPr lang="en-IN" dirty="0" smtClean="0"/>
              <a:t> and call this method from both </a:t>
            </a:r>
            <a:r>
              <a:rPr lang="en-IN" dirty="0" err="1" smtClean="0"/>
              <a:t>addProjects</a:t>
            </a:r>
            <a:r>
              <a:rPr lang="en-IN" dirty="0" smtClean="0"/>
              <a:t> and </a:t>
            </a:r>
            <a:r>
              <a:rPr lang="en-IN" dirty="0" err="1" smtClean="0"/>
              <a:t>moveProject</a:t>
            </a:r>
            <a:endParaRPr lang="en-IN" dirty="0" smtClean="0"/>
          </a:p>
          <a:p>
            <a:r>
              <a:rPr lang="en-IN" dirty="0" smtClean="0"/>
              <a:t>Step -2 Call </a:t>
            </a:r>
            <a:r>
              <a:rPr lang="en-IN" dirty="0" err="1" smtClean="0"/>
              <a:t>moveProject</a:t>
            </a:r>
            <a:r>
              <a:rPr lang="en-IN" dirty="0" smtClean="0"/>
              <a:t> from drop handler</a:t>
            </a:r>
          </a:p>
          <a:p>
            <a:pPr lvl="1"/>
            <a:r>
              <a:rPr lang="en-IN" dirty="0" smtClean="0"/>
              <a:t>Call the </a:t>
            </a:r>
            <a:r>
              <a:rPr lang="en-IN" dirty="0" err="1" smtClean="0"/>
              <a:t>moveProject</a:t>
            </a:r>
            <a:r>
              <a:rPr lang="en-IN" dirty="0" smtClean="0"/>
              <a:t> method from </a:t>
            </a:r>
            <a:r>
              <a:rPr lang="en-IN" dirty="0" err="1" smtClean="0"/>
              <a:t>dropHandler</a:t>
            </a:r>
            <a:r>
              <a:rPr lang="en-IN" dirty="0" smtClean="0"/>
              <a:t> and we can get the project id from the event and the state can be judged based on which list the project is dropped on</a:t>
            </a:r>
          </a:p>
          <a:p>
            <a:pPr lvl="1"/>
            <a:r>
              <a:rPr lang="en-IN" dirty="0" smtClean="0"/>
              <a:t>To judge the list to which project is dropped we can use the </a:t>
            </a:r>
            <a:r>
              <a:rPr lang="en-IN" dirty="0" err="1" smtClean="0"/>
              <a:t>this.type</a:t>
            </a:r>
            <a:r>
              <a:rPr lang="en-IN" dirty="0" smtClean="0"/>
              <a:t> property and translate it to our </a:t>
            </a:r>
            <a:r>
              <a:rPr lang="en-IN" dirty="0" err="1" smtClean="0"/>
              <a:t>enum</a:t>
            </a:r>
            <a:r>
              <a:rPr lang="en-IN" dirty="0" smtClean="0"/>
              <a:t> values</a:t>
            </a:r>
            <a:endParaRPr lang="en-GB" dirty="0" smtClean="0"/>
          </a:p>
          <a:p>
            <a:pPr lvl="1"/>
            <a:endParaRPr lang="en-GB" dirty="0"/>
          </a:p>
          <a:p>
            <a:pPr lvl="1"/>
            <a:endParaRPr lang="en-IN" dirty="0" smtClean="0"/>
          </a:p>
          <a:p>
            <a:pPr marL="457200" lvl="1" indent="0">
              <a:buNone/>
            </a:pPr>
            <a:endParaRPr lang="en-IN" dirty="0" smtClean="0"/>
          </a:p>
          <a:p>
            <a:endParaRPr lang="en-IN" dirty="0" smtClean="0"/>
          </a:p>
          <a:p>
            <a:endParaRPr lang="en-IN" dirty="0" smtClean="0"/>
          </a:p>
          <a:p>
            <a:endParaRPr lang="en-IN" dirty="0" smtClean="0"/>
          </a:p>
          <a:p>
            <a:endParaRPr lang="en-GB" dirty="0"/>
          </a:p>
        </p:txBody>
      </p:sp>
    </p:spTree>
    <p:extLst>
      <p:ext uri="{BB962C8B-B14F-4D97-AF65-F5344CB8AC3E}">
        <p14:creationId xmlns:p14="http://schemas.microsoft.com/office/powerpoint/2010/main" val="43524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console.log shortcut</a:t>
            </a:r>
            <a:endParaRPr lang="en-GB" sz="2400" dirty="0"/>
          </a:p>
        </p:txBody>
      </p:sp>
      <p:sp>
        <p:nvSpPr>
          <p:cNvPr id="3" name="Content Placeholder 2"/>
          <p:cNvSpPr>
            <a:spLocks noGrp="1"/>
          </p:cNvSpPr>
          <p:nvPr>
            <p:ph idx="1"/>
          </p:nvPr>
        </p:nvSpPr>
        <p:spPr>
          <a:xfrm>
            <a:off x="448733" y="483577"/>
            <a:ext cx="10408319" cy="6172199"/>
          </a:xfrm>
        </p:spPr>
        <p:txBody>
          <a:bodyPr>
            <a:noAutofit/>
          </a:bodyPr>
          <a:lstStyle/>
          <a:p>
            <a:r>
              <a:rPr lang="en-IN" sz="800" dirty="0"/>
              <a:t>If you want to bind a keyboard shortcut to create a console log statement, you can do the following</a:t>
            </a:r>
            <a:r>
              <a:rPr lang="en-IN" sz="800" dirty="0" smtClean="0"/>
              <a:t>:</a:t>
            </a:r>
            <a:endParaRPr lang="en-IN" sz="800" dirty="0"/>
          </a:p>
          <a:p>
            <a:r>
              <a:rPr lang="en-IN" sz="800" dirty="0"/>
              <a:t>File &gt; Preferences &gt; Keyboard Shortcuts</a:t>
            </a:r>
          </a:p>
          <a:p>
            <a:r>
              <a:rPr lang="en-IN" sz="800" dirty="0"/>
              <a:t>Below the search bar you'll see a message "For advanced customizations open and edit </a:t>
            </a:r>
            <a:r>
              <a:rPr lang="en-IN" sz="800" dirty="0" err="1"/>
              <a:t>keybindings.json</a:t>
            </a:r>
            <a:r>
              <a:rPr lang="en-IN" sz="800" dirty="0"/>
              <a:t>", click on </a:t>
            </a:r>
            <a:r>
              <a:rPr lang="en-IN" sz="800" dirty="0" smtClean="0"/>
              <a:t>it Add </a:t>
            </a:r>
            <a:r>
              <a:rPr lang="en-IN" sz="800" dirty="0"/>
              <a:t>this to the JSON settings:</a:t>
            </a:r>
          </a:p>
          <a:p>
            <a:pPr marL="457200" lvl="1" indent="0">
              <a:buNone/>
            </a:pPr>
            <a:r>
              <a:rPr lang="en-IN" sz="800" dirty="0"/>
              <a:t>{</a:t>
            </a:r>
          </a:p>
          <a:p>
            <a:pPr marL="457200" lvl="1" indent="0">
              <a:buNone/>
            </a:pPr>
            <a:r>
              <a:rPr lang="en-IN" sz="800" dirty="0"/>
              <a:t>  "key": "</a:t>
            </a:r>
            <a:r>
              <a:rPr lang="en-IN" sz="800" dirty="0" err="1"/>
              <a:t>ctrl+shift+l</a:t>
            </a:r>
            <a:r>
              <a:rPr lang="en-IN" sz="800" dirty="0"/>
              <a:t>",</a:t>
            </a:r>
          </a:p>
          <a:p>
            <a:pPr marL="457200" lvl="1" indent="0">
              <a:buNone/>
            </a:pPr>
            <a:r>
              <a:rPr lang="en-IN" sz="800" dirty="0"/>
              <a:t>  "command": "</a:t>
            </a:r>
            <a:r>
              <a:rPr lang="en-IN" sz="800" dirty="0" err="1"/>
              <a:t>editor.action.insertSnippet</a:t>
            </a:r>
            <a:r>
              <a:rPr lang="en-IN" sz="800" dirty="0"/>
              <a:t>",</a:t>
            </a:r>
          </a:p>
          <a:p>
            <a:pPr marL="457200" lvl="1" indent="0">
              <a:buNone/>
            </a:pPr>
            <a:r>
              <a:rPr lang="en-IN" sz="800" dirty="0"/>
              <a:t>  "when": "</a:t>
            </a:r>
            <a:r>
              <a:rPr lang="en-IN" sz="800" dirty="0" err="1"/>
              <a:t>editorTextFocus</a:t>
            </a:r>
            <a:r>
              <a:rPr lang="en-IN" sz="800" dirty="0"/>
              <a:t>",</a:t>
            </a:r>
          </a:p>
          <a:p>
            <a:pPr marL="457200" lvl="1" indent="0">
              <a:buNone/>
            </a:pPr>
            <a:r>
              <a:rPr lang="en-IN" sz="800" dirty="0"/>
              <a:t>  "</a:t>
            </a:r>
            <a:r>
              <a:rPr lang="en-IN" sz="800" dirty="0" err="1"/>
              <a:t>args</a:t>
            </a:r>
            <a:r>
              <a:rPr lang="en-IN" sz="800" dirty="0"/>
              <a:t>": {</a:t>
            </a:r>
          </a:p>
          <a:p>
            <a:pPr marL="457200" lvl="1" indent="0">
              <a:buNone/>
            </a:pPr>
            <a:r>
              <a:rPr lang="en-IN" sz="800" dirty="0"/>
              <a:t>    "snippet": "console.log('${TM_SELECTED_TEXT}$1')$2;"</a:t>
            </a:r>
          </a:p>
          <a:p>
            <a:pPr marL="457200" lvl="1" indent="0">
              <a:buNone/>
            </a:pPr>
            <a:r>
              <a:rPr lang="en-IN" sz="800" dirty="0"/>
              <a:t>  }</a:t>
            </a:r>
          </a:p>
          <a:p>
            <a:pPr marL="457200" lvl="1" indent="0">
              <a:buNone/>
            </a:pPr>
            <a:r>
              <a:rPr lang="en-IN" sz="800" dirty="0"/>
              <a:t>}</a:t>
            </a:r>
          </a:p>
          <a:p>
            <a:r>
              <a:rPr lang="en-IN" sz="800" dirty="0"/>
              <a:t>Pressing CTRL+SHIFT+L will output the console snippet. Also, if you already have text selected it will be put inside the log statement</a:t>
            </a:r>
            <a:r>
              <a:rPr lang="en-IN" sz="800" dirty="0" smtClean="0"/>
              <a:t>.</a:t>
            </a:r>
            <a:endParaRPr lang="en-IN" sz="800" dirty="0"/>
          </a:p>
          <a:p>
            <a:r>
              <a:rPr lang="en-IN" sz="800" dirty="0"/>
              <a:t>If you rather want </a:t>
            </a:r>
            <a:r>
              <a:rPr lang="en-IN" sz="800" dirty="0" err="1"/>
              <a:t>intellisene</a:t>
            </a:r>
            <a:r>
              <a:rPr lang="en-IN" sz="800" dirty="0"/>
              <a:t>/autocomplete</a:t>
            </a:r>
            <a:r>
              <a:rPr lang="en-IN" sz="800" dirty="0" smtClean="0"/>
              <a:t>:</a:t>
            </a:r>
            <a:endParaRPr lang="en-IN" sz="800" dirty="0"/>
          </a:p>
          <a:p>
            <a:r>
              <a:rPr lang="en-IN" sz="800" dirty="0"/>
              <a:t>Go to Preferences -&gt; User Snippets -&gt; Choose Typescript (or whatever language you want). A </a:t>
            </a:r>
            <a:r>
              <a:rPr lang="en-IN" sz="800" dirty="0" err="1"/>
              <a:t>json</a:t>
            </a:r>
            <a:r>
              <a:rPr lang="en-IN" sz="800" dirty="0"/>
              <a:t> file should open. You can add code snippets </a:t>
            </a:r>
            <a:r>
              <a:rPr lang="en-IN" sz="800" dirty="0" smtClean="0"/>
              <a:t>there. There </a:t>
            </a:r>
            <a:r>
              <a:rPr lang="en-IN" sz="800" dirty="0"/>
              <a:t>is already a snippet for console.log commented out</a:t>
            </a:r>
            <a:r>
              <a:rPr lang="en-IN" sz="800" dirty="0" smtClean="0"/>
              <a:t>:</a:t>
            </a:r>
            <a:endParaRPr lang="en-IN" sz="800" dirty="0"/>
          </a:p>
          <a:p>
            <a:pPr marL="400050" lvl="1" indent="0">
              <a:buNone/>
            </a:pPr>
            <a:r>
              <a:rPr lang="en-IN" sz="800" dirty="0"/>
              <a:t>"Print to console": {</a:t>
            </a:r>
          </a:p>
          <a:p>
            <a:pPr marL="400050" lvl="1" indent="0">
              <a:buNone/>
            </a:pPr>
            <a:r>
              <a:rPr lang="en-IN" sz="800" dirty="0"/>
              <a:t>    "prefix": "log",</a:t>
            </a:r>
          </a:p>
          <a:p>
            <a:pPr marL="400050" lvl="1" indent="0">
              <a:buNone/>
            </a:pPr>
            <a:r>
              <a:rPr lang="en-IN" sz="800" dirty="0"/>
              <a:t>    "body": [</a:t>
            </a:r>
          </a:p>
          <a:p>
            <a:pPr marL="400050" lvl="1" indent="0">
              <a:buNone/>
            </a:pPr>
            <a:r>
              <a:rPr lang="en-IN" sz="800" dirty="0"/>
              <a:t>        "console.log('$1');",</a:t>
            </a:r>
          </a:p>
          <a:p>
            <a:pPr marL="400050" lvl="1" indent="0">
              <a:buNone/>
            </a:pPr>
            <a:r>
              <a:rPr lang="en-IN" sz="800" dirty="0"/>
              <a:t>        "$2"</a:t>
            </a:r>
          </a:p>
          <a:p>
            <a:pPr marL="400050" lvl="1" indent="0">
              <a:buNone/>
            </a:pPr>
            <a:r>
              <a:rPr lang="en-IN" sz="800" dirty="0"/>
              <a:t>    ],</a:t>
            </a:r>
          </a:p>
          <a:p>
            <a:pPr marL="400050" lvl="1" indent="0">
              <a:buNone/>
            </a:pPr>
            <a:r>
              <a:rPr lang="en-IN" sz="800" dirty="0"/>
              <a:t>    "description": "Log output to console"</a:t>
            </a:r>
          </a:p>
          <a:p>
            <a:pPr marL="400050" lvl="1" indent="0">
              <a:buNone/>
            </a:pPr>
            <a:r>
              <a:rPr lang="en-IN" sz="800" dirty="0" smtClean="0"/>
              <a:t>}</a:t>
            </a:r>
            <a:endParaRPr lang="en-IN" sz="800" dirty="0"/>
          </a:p>
          <a:p>
            <a:r>
              <a:rPr lang="en-IN" sz="800" dirty="0"/>
              <a:t>Also, you should set "</a:t>
            </a:r>
            <a:r>
              <a:rPr lang="en-IN" sz="800" dirty="0" err="1"/>
              <a:t>editor.snippetSuggestions</a:t>
            </a:r>
            <a:r>
              <a:rPr lang="en-IN" sz="800" dirty="0"/>
              <a:t>": "top", so your snippets appear above </a:t>
            </a:r>
            <a:r>
              <a:rPr lang="en-IN" sz="800" dirty="0" err="1"/>
              <a:t>intellisense</a:t>
            </a:r>
            <a:r>
              <a:rPr lang="en-IN" sz="800" dirty="0"/>
              <a:t>. </a:t>
            </a:r>
          </a:p>
          <a:p>
            <a:r>
              <a:rPr lang="en-IN" sz="800" dirty="0"/>
              <a:t>You can find snippet suggestions in Preferences -&gt; Text Editor -&gt; Suggestions</a:t>
            </a:r>
            <a:endParaRPr lang="en-GB" sz="800" dirty="0"/>
          </a:p>
        </p:txBody>
      </p:sp>
    </p:spTree>
    <p:extLst>
      <p:ext uri="{BB962C8B-B14F-4D97-AF65-F5344CB8AC3E}">
        <p14:creationId xmlns:p14="http://schemas.microsoft.com/office/powerpoint/2010/main" val="948343338"/>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87680"/>
          </a:xfrm>
        </p:spPr>
        <p:txBody>
          <a:bodyPr>
            <a:normAutofit fontScale="90000"/>
          </a:bodyPr>
          <a:lstStyle/>
          <a:p>
            <a:r>
              <a:rPr lang="en-IN" dirty="0" smtClean="0"/>
              <a:t>Useful Links</a:t>
            </a:r>
            <a:endParaRPr lang="en-GB" dirty="0"/>
          </a:p>
        </p:txBody>
      </p:sp>
      <p:sp>
        <p:nvSpPr>
          <p:cNvPr id="3" name="Content Placeholder 2"/>
          <p:cNvSpPr>
            <a:spLocks noGrp="1"/>
          </p:cNvSpPr>
          <p:nvPr>
            <p:ph idx="1"/>
          </p:nvPr>
        </p:nvSpPr>
        <p:spPr>
          <a:xfrm>
            <a:off x="677334" y="1367247"/>
            <a:ext cx="8596668" cy="4674116"/>
          </a:xfrm>
        </p:spPr>
        <p:txBody>
          <a:bodyPr/>
          <a:lstStyle/>
          <a:p>
            <a:r>
              <a:rPr lang="en-IN" dirty="0" smtClean="0">
                <a:hlinkClick r:id="rId2"/>
              </a:rPr>
              <a:t>More on drag and drop</a:t>
            </a:r>
            <a:endParaRPr lang="en-GB" dirty="0"/>
          </a:p>
        </p:txBody>
      </p:sp>
    </p:spTree>
    <p:extLst>
      <p:ext uri="{BB962C8B-B14F-4D97-AF65-F5344CB8AC3E}">
        <p14:creationId xmlns:p14="http://schemas.microsoft.com/office/powerpoint/2010/main" val="81067121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Comment/uncomment shortcut</a:t>
            </a:r>
            <a:endParaRPr lang="en-GB" sz="2400" dirty="0"/>
          </a:p>
        </p:txBody>
      </p:sp>
      <p:sp>
        <p:nvSpPr>
          <p:cNvPr id="3" name="Content Placeholder 2"/>
          <p:cNvSpPr>
            <a:spLocks noGrp="1"/>
          </p:cNvSpPr>
          <p:nvPr>
            <p:ph idx="1"/>
          </p:nvPr>
        </p:nvSpPr>
        <p:spPr>
          <a:xfrm>
            <a:off x="448734" y="483578"/>
            <a:ext cx="8596668" cy="378700"/>
          </a:xfrm>
        </p:spPr>
        <p:txBody>
          <a:bodyPr>
            <a:noAutofit/>
          </a:bodyPr>
          <a:lstStyle/>
          <a:p>
            <a:r>
              <a:rPr lang="en-IN" sz="1200" dirty="0" smtClean="0"/>
              <a:t>Ctrl + / to comment and same for uncomment</a:t>
            </a:r>
            <a:endParaRPr lang="en-GB" sz="1200" dirty="0"/>
          </a:p>
        </p:txBody>
      </p:sp>
      <p:sp>
        <p:nvSpPr>
          <p:cNvPr id="4" name="Title 1"/>
          <p:cNvSpPr txBox="1">
            <a:spLocks/>
          </p:cNvSpPr>
          <p:nvPr/>
        </p:nvSpPr>
        <p:spPr>
          <a:xfrm>
            <a:off x="448734" y="862277"/>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Refactor a method name</a:t>
            </a:r>
            <a:endParaRPr lang="en-GB" sz="2400" dirty="0"/>
          </a:p>
        </p:txBody>
      </p:sp>
      <p:sp>
        <p:nvSpPr>
          <p:cNvPr id="5" name="Content Placeholder 2"/>
          <p:cNvSpPr txBox="1">
            <a:spLocks/>
          </p:cNvSpPr>
          <p:nvPr/>
        </p:nvSpPr>
        <p:spPr>
          <a:xfrm>
            <a:off x="448734" y="1365183"/>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F2 – to refactor a method name</a:t>
            </a:r>
            <a:endParaRPr lang="en-GB" sz="1200" dirty="0"/>
          </a:p>
        </p:txBody>
      </p:sp>
      <p:sp>
        <p:nvSpPr>
          <p:cNvPr id="6" name="Title 1"/>
          <p:cNvSpPr txBox="1">
            <a:spLocks/>
          </p:cNvSpPr>
          <p:nvPr/>
        </p:nvSpPr>
        <p:spPr>
          <a:xfrm>
            <a:off x="448734" y="1839041"/>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Show all occurrences in a file  </a:t>
            </a:r>
            <a:endParaRPr lang="en-GB" sz="2400" dirty="0"/>
          </a:p>
        </p:txBody>
      </p:sp>
      <p:sp>
        <p:nvSpPr>
          <p:cNvPr id="7" name="Content Placeholder 2"/>
          <p:cNvSpPr txBox="1">
            <a:spLocks/>
          </p:cNvSpPr>
          <p:nvPr/>
        </p:nvSpPr>
        <p:spPr>
          <a:xfrm>
            <a:off x="554835" y="2489857"/>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Ctrl+F2 – to show all occurrences of a variable in a file</a:t>
            </a:r>
            <a:endParaRPr lang="en-GB" sz="1200" dirty="0"/>
          </a:p>
        </p:txBody>
      </p:sp>
      <p:sp>
        <p:nvSpPr>
          <p:cNvPr id="8" name="Title 1"/>
          <p:cNvSpPr txBox="1">
            <a:spLocks/>
          </p:cNvSpPr>
          <p:nvPr/>
        </p:nvSpPr>
        <p:spPr>
          <a:xfrm>
            <a:off x="601134" y="2801670"/>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Search a file  </a:t>
            </a:r>
            <a:endParaRPr lang="en-GB" sz="2400" dirty="0"/>
          </a:p>
        </p:txBody>
      </p:sp>
      <p:sp>
        <p:nvSpPr>
          <p:cNvPr id="9" name="Content Placeholder 2"/>
          <p:cNvSpPr txBox="1">
            <a:spLocks/>
          </p:cNvSpPr>
          <p:nvPr/>
        </p:nvSpPr>
        <p:spPr>
          <a:xfrm>
            <a:off x="707235" y="3452486"/>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 + P– to search a file</a:t>
            </a:r>
            <a:endParaRPr lang="en-GB" sz="1200" dirty="0"/>
          </a:p>
        </p:txBody>
      </p:sp>
      <p:sp>
        <p:nvSpPr>
          <p:cNvPr id="10" name="Title 1"/>
          <p:cNvSpPr txBox="1">
            <a:spLocks/>
          </p:cNvSpPr>
          <p:nvPr/>
        </p:nvSpPr>
        <p:spPr>
          <a:xfrm>
            <a:off x="554835" y="3828664"/>
            <a:ext cx="8596668" cy="94010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If you want to use eclipse shortcuts in vs code use following plugin -:</a:t>
            </a:r>
            <a:r>
              <a:rPr lang="en-GB" sz="2400" dirty="0">
                <a:hlinkClick r:id="rId2"/>
              </a:rPr>
              <a:t>Eclipse </a:t>
            </a:r>
            <a:r>
              <a:rPr lang="en-GB" sz="2400" dirty="0" err="1">
                <a:hlinkClick r:id="rId2"/>
              </a:rPr>
              <a:t>Keymap</a:t>
            </a:r>
            <a:endParaRPr lang="en-GB" sz="2400" dirty="0"/>
          </a:p>
        </p:txBody>
      </p:sp>
    </p:spTree>
    <p:extLst>
      <p:ext uri="{BB962C8B-B14F-4D97-AF65-F5344CB8AC3E}">
        <p14:creationId xmlns:p14="http://schemas.microsoft.com/office/powerpoint/2010/main" val="28935332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Core Types</a:t>
            </a:r>
            <a:endParaRPr lang="en-GB" dirty="0"/>
          </a:p>
        </p:txBody>
      </p:sp>
      <p:sp>
        <p:nvSpPr>
          <p:cNvPr id="4" name="Rectangle 3"/>
          <p:cNvSpPr/>
          <p:nvPr/>
        </p:nvSpPr>
        <p:spPr>
          <a:xfrm flipH="1">
            <a:off x="497711" y="1088020"/>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Numbers</a:t>
            </a:r>
            <a:endParaRPr lang="en-GB" dirty="0"/>
          </a:p>
        </p:txBody>
      </p:sp>
      <p:sp>
        <p:nvSpPr>
          <p:cNvPr id="5" name="Rectangle 4"/>
          <p:cNvSpPr/>
          <p:nvPr/>
        </p:nvSpPr>
        <p:spPr>
          <a:xfrm flipH="1">
            <a:off x="3416460" y="1088020"/>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1,5.3,-10</a:t>
            </a:r>
            <a:endParaRPr lang="en-GB" dirty="0">
              <a:solidFill>
                <a:srgbClr val="7030A0"/>
              </a:solidFill>
            </a:endParaRPr>
          </a:p>
        </p:txBody>
      </p:sp>
      <p:sp>
        <p:nvSpPr>
          <p:cNvPr id="6" name="Rectangle 5"/>
          <p:cNvSpPr/>
          <p:nvPr/>
        </p:nvSpPr>
        <p:spPr>
          <a:xfrm flipH="1">
            <a:off x="6242609" y="1088020"/>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Numbers no difference between numbers and floats</a:t>
            </a:r>
            <a:endParaRPr lang="en-GB" dirty="0">
              <a:solidFill>
                <a:srgbClr val="7131A1"/>
              </a:solidFill>
            </a:endParaRPr>
          </a:p>
        </p:txBody>
      </p:sp>
      <p:sp>
        <p:nvSpPr>
          <p:cNvPr id="7" name="Rectangle 6"/>
          <p:cNvSpPr/>
          <p:nvPr/>
        </p:nvSpPr>
        <p:spPr>
          <a:xfrm flipH="1">
            <a:off x="476490" y="1784427"/>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Strings</a:t>
            </a:r>
            <a:endParaRPr lang="en-GB" dirty="0"/>
          </a:p>
        </p:txBody>
      </p:sp>
      <p:sp>
        <p:nvSpPr>
          <p:cNvPr id="8" name="Rectangle 7"/>
          <p:cNvSpPr/>
          <p:nvPr/>
        </p:nvSpPr>
        <p:spPr>
          <a:xfrm flipH="1">
            <a:off x="3395239" y="1784427"/>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‘hi’ , </a:t>
            </a:r>
            <a:r>
              <a:rPr lang="en-IN" dirty="0" smtClean="0">
                <a:solidFill>
                  <a:srgbClr val="7030A0"/>
                </a:solidFill>
              </a:rPr>
              <a:t>“hi” , `hi`</a:t>
            </a:r>
            <a:endParaRPr lang="en-GB" dirty="0">
              <a:solidFill>
                <a:srgbClr val="7030A0"/>
              </a:solidFill>
            </a:endParaRPr>
          </a:p>
        </p:txBody>
      </p:sp>
      <p:sp>
        <p:nvSpPr>
          <p:cNvPr id="9" name="Rectangle 8"/>
          <p:cNvSpPr/>
          <p:nvPr/>
        </p:nvSpPr>
        <p:spPr>
          <a:xfrm flipH="1">
            <a:off x="6221388" y="1784427"/>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text values</a:t>
            </a:r>
            <a:endParaRPr lang="en-GB" dirty="0">
              <a:solidFill>
                <a:srgbClr val="7131A1"/>
              </a:solidFill>
            </a:endParaRPr>
          </a:p>
        </p:txBody>
      </p:sp>
      <p:sp>
        <p:nvSpPr>
          <p:cNvPr id="10" name="Rectangle 9"/>
          <p:cNvSpPr/>
          <p:nvPr/>
        </p:nvSpPr>
        <p:spPr>
          <a:xfrm flipH="1">
            <a:off x="522787" y="2502059"/>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Boolean</a:t>
            </a:r>
            <a:endParaRPr lang="en-GB" dirty="0"/>
          </a:p>
        </p:txBody>
      </p:sp>
      <p:sp>
        <p:nvSpPr>
          <p:cNvPr id="11" name="Rectangle 10"/>
          <p:cNvSpPr/>
          <p:nvPr/>
        </p:nvSpPr>
        <p:spPr>
          <a:xfrm flipH="1">
            <a:off x="3441536" y="2502059"/>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True , false</a:t>
            </a:r>
            <a:endParaRPr lang="en-GB" dirty="0">
              <a:solidFill>
                <a:srgbClr val="7030A0"/>
              </a:solidFill>
            </a:endParaRPr>
          </a:p>
        </p:txBody>
      </p:sp>
      <p:sp>
        <p:nvSpPr>
          <p:cNvPr id="12" name="Rectangle 11"/>
          <p:cNvSpPr/>
          <p:nvPr/>
        </p:nvSpPr>
        <p:spPr>
          <a:xfrm flipH="1">
            <a:off x="6267685" y="2502059"/>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Just these two no truth or </a:t>
            </a:r>
            <a:r>
              <a:rPr lang="en-GB" dirty="0" err="1" smtClean="0">
                <a:solidFill>
                  <a:srgbClr val="7131A1"/>
                </a:solidFill>
              </a:rPr>
              <a:t>falsy</a:t>
            </a:r>
            <a:r>
              <a:rPr lang="en-GB" dirty="0" smtClean="0">
                <a:solidFill>
                  <a:srgbClr val="7131A1"/>
                </a:solidFill>
              </a:rPr>
              <a:t> values</a:t>
            </a:r>
            <a:endParaRPr lang="en-GB" dirty="0">
              <a:solidFill>
                <a:srgbClr val="7131A1"/>
              </a:solidFill>
            </a:endParaRPr>
          </a:p>
        </p:txBody>
      </p:sp>
      <p:sp>
        <p:nvSpPr>
          <p:cNvPr id="14" name="TextBox 13"/>
          <p:cNvSpPr txBox="1"/>
          <p:nvPr/>
        </p:nvSpPr>
        <p:spPr>
          <a:xfrm>
            <a:off x="565226" y="4826675"/>
            <a:ext cx="9280970" cy="2031325"/>
          </a:xfrm>
          <a:prstGeom prst="rect">
            <a:avLst/>
          </a:prstGeom>
          <a:noFill/>
        </p:spPr>
        <p:txBody>
          <a:bodyPr wrap="square" rtlCol="0">
            <a:spAutoFit/>
          </a:bodyPr>
          <a:lstStyle/>
          <a:p>
            <a:r>
              <a:rPr lang="en-IN" b="1" dirty="0"/>
              <a:t>Type </a:t>
            </a:r>
            <a:r>
              <a:rPr lang="en-IN" b="1" dirty="0" smtClean="0"/>
              <a:t>Casing</a:t>
            </a:r>
          </a:p>
          <a:p>
            <a:endParaRPr lang="en-IN" b="1" dirty="0"/>
          </a:p>
          <a:p>
            <a:r>
              <a:rPr lang="en-IN" dirty="0"/>
              <a:t>In TypeScript, you work with types like string or number.</a:t>
            </a:r>
          </a:p>
          <a:p>
            <a:endParaRPr lang="en-IN" dirty="0"/>
          </a:p>
          <a:p>
            <a:r>
              <a:rPr lang="en-IN" dirty="0"/>
              <a:t>Important: It is string and number (etc.), NOT String, Number etc.</a:t>
            </a:r>
          </a:p>
          <a:p>
            <a:endParaRPr lang="en-IN" dirty="0"/>
          </a:p>
          <a:p>
            <a:r>
              <a:rPr lang="en-IN" dirty="0"/>
              <a:t>The core primitive types in TypeScript are all lowercase!</a:t>
            </a:r>
            <a:endParaRPr lang="en-GB" dirty="0"/>
          </a:p>
        </p:txBody>
      </p:sp>
      <p:sp>
        <p:nvSpPr>
          <p:cNvPr id="13" name="Rectangle 12"/>
          <p:cNvSpPr/>
          <p:nvPr/>
        </p:nvSpPr>
        <p:spPr>
          <a:xfrm flipH="1">
            <a:off x="522787" y="3307360"/>
            <a:ext cx="2511706" cy="60873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a:t>
            </a:r>
            <a:endParaRPr lang="en-GB" dirty="0"/>
          </a:p>
        </p:txBody>
      </p:sp>
      <p:sp>
        <p:nvSpPr>
          <p:cNvPr id="15" name="Rectangle 14"/>
          <p:cNvSpPr/>
          <p:nvPr/>
        </p:nvSpPr>
        <p:spPr>
          <a:xfrm flipH="1">
            <a:off x="3441536" y="3307360"/>
            <a:ext cx="2511706"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{age: 30}</a:t>
            </a:r>
            <a:endParaRPr lang="en-GB" dirty="0">
              <a:solidFill>
                <a:srgbClr val="7030A0"/>
              </a:solidFill>
            </a:endParaRPr>
          </a:p>
        </p:txBody>
      </p:sp>
      <p:sp>
        <p:nvSpPr>
          <p:cNvPr id="16" name="Rectangle 15"/>
          <p:cNvSpPr/>
          <p:nvPr/>
        </p:nvSpPr>
        <p:spPr>
          <a:xfrm flipH="1">
            <a:off x="6267684" y="3307360"/>
            <a:ext cx="5123727"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a:t>
            </a:r>
            <a:r>
              <a:rPr lang="en-GB" dirty="0" err="1" smtClean="0">
                <a:solidFill>
                  <a:srgbClr val="7131A1"/>
                </a:solidFill>
              </a:rPr>
              <a:t>javascript</a:t>
            </a:r>
            <a:r>
              <a:rPr lang="en-GB" dirty="0" smtClean="0">
                <a:solidFill>
                  <a:srgbClr val="7131A1"/>
                </a:solidFill>
              </a:rPr>
              <a:t> Object is </a:t>
            </a:r>
            <a:r>
              <a:rPr lang="en-GB" dirty="0" err="1" smtClean="0">
                <a:solidFill>
                  <a:srgbClr val="7131A1"/>
                </a:solidFill>
              </a:rPr>
              <a:t>supported,more</a:t>
            </a:r>
            <a:r>
              <a:rPr lang="en-GB" dirty="0" smtClean="0">
                <a:solidFill>
                  <a:srgbClr val="7131A1"/>
                </a:solidFill>
              </a:rPr>
              <a:t> specific </a:t>
            </a:r>
            <a:r>
              <a:rPr lang="en-GB" dirty="0" err="1" smtClean="0">
                <a:solidFill>
                  <a:srgbClr val="7131A1"/>
                </a:solidFill>
              </a:rPr>
              <a:t>typeof</a:t>
            </a:r>
            <a:r>
              <a:rPr lang="en-GB" dirty="0" smtClean="0">
                <a:solidFill>
                  <a:srgbClr val="7131A1"/>
                </a:solidFill>
              </a:rPr>
              <a:t> objects are possible</a:t>
            </a:r>
            <a:endParaRPr lang="en-GB" dirty="0">
              <a:solidFill>
                <a:srgbClr val="7131A1"/>
              </a:solidFill>
            </a:endParaRPr>
          </a:p>
        </p:txBody>
      </p:sp>
      <p:sp>
        <p:nvSpPr>
          <p:cNvPr id="17" name="Rectangle 16"/>
          <p:cNvSpPr/>
          <p:nvPr/>
        </p:nvSpPr>
        <p:spPr>
          <a:xfrm flipH="1">
            <a:off x="565226" y="4131784"/>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Arrays</a:t>
            </a:r>
            <a:endParaRPr lang="en-GB" dirty="0"/>
          </a:p>
        </p:txBody>
      </p:sp>
      <p:sp>
        <p:nvSpPr>
          <p:cNvPr id="18" name="Rectangle 17"/>
          <p:cNvSpPr/>
          <p:nvPr/>
        </p:nvSpPr>
        <p:spPr>
          <a:xfrm flipH="1">
            <a:off x="3483975" y="4131784"/>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[1,2,3]</a:t>
            </a:r>
            <a:endParaRPr lang="en-GB" dirty="0">
              <a:solidFill>
                <a:srgbClr val="7030A0"/>
              </a:solidFill>
            </a:endParaRPr>
          </a:p>
        </p:txBody>
      </p:sp>
      <p:sp>
        <p:nvSpPr>
          <p:cNvPr id="19" name="Rectangle 18"/>
          <p:cNvSpPr/>
          <p:nvPr/>
        </p:nvSpPr>
        <p:spPr>
          <a:xfrm flipH="1">
            <a:off x="6310123" y="4131784"/>
            <a:ext cx="5123727" cy="1094972"/>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data can be saved in arrays numbers string other arrays </a:t>
            </a:r>
            <a:r>
              <a:rPr lang="en-GB" dirty="0" err="1" smtClean="0">
                <a:solidFill>
                  <a:srgbClr val="7131A1"/>
                </a:solidFill>
              </a:rPr>
              <a:t>etc</a:t>
            </a:r>
            <a:r>
              <a:rPr lang="en-GB" dirty="0" smtClean="0">
                <a:solidFill>
                  <a:srgbClr val="7131A1"/>
                </a:solidFill>
              </a:rPr>
              <a:t> we can also have mixed data,</a:t>
            </a:r>
          </a:p>
          <a:p>
            <a:pPr algn="ctr"/>
            <a:r>
              <a:rPr lang="en-IN" dirty="0" smtClean="0">
                <a:solidFill>
                  <a:srgbClr val="7131A1"/>
                </a:solidFill>
              </a:rPr>
              <a:t>Types can be flexible or strict</a:t>
            </a:r>
            <a:endParaRPr lang="en-GB" dirty="0">
              <a:solidFill>
                <a:srgbClr val="7131A1"/>
              </a:solidFill>
            </a:endParaRPr>
          </a:p>
        </p:txBody>
      </p:sp>
    </p:spTree>
    <p:extLst>
      <p:ext uri="{BB962C8B-B14F-4D97-AF65-F5344CB8AC3E}">
        <p14:creationId xmlns:p14="http://schemas.microsoft.com/office/powerpoint/2010/main" val="115757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4" grpId="0"/>
      <p:bldP spid="13" grpId="0" animBg="1"/>
      <p:bldP spid="15" grpId="0" animBg="1"/>
      <p:bldP spid="16" grpId="0" animBg="1"/>
      <p:bldP spid="17" grpId="0" animBg="1"/>
      <p:bldP spid="18"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597" y="142673"/>
            <a:ext cx="8596668" cy="470170"/>
          </a:xfrm>
        </p:spPr>
        <p:txBody>
          <a:bodyPr>
            <a:normAutofit fontScale="90000"/>
          </a:bodyPr>
          <a:lstStyle/>
          <a:p>
            <a:r>
              <a:rPr lang="en-IN" dirty="0" smtClean="0"/>
              <a:t>Strings</a:t>
            </a:r>
            <a:endParaRPr lang="en-GB" dirty="0"/>
          </a:p>
        </p:txBody>
      </p:sp>
      <p:sp>
        <p:nvSpPr>
          <p:cNvPr id="3" name="Content Placeholder 2"/>
          <p:cNvSpPr>
            <a:spLocks noGrp="1"/>
          </p:cNvSpPr>
          <p:nvPr>
            <p:ph idx="1"/>
          </p:nvPr>
        </p:nvSpPr>
        <p:spPr>
          <a:xfrm>
            <a:off x="677334" y="768485"/>
            <a:ext cx="8596668" cy="5272877"/>
          </a:xfrm>
        </p:spPr>
        <p:txBody>
          <a:bodyPr>
            <a:normAutofit lnSpcReduction="10000"/>
          </a:bodyPr>
          <a:lstStyle/>
          <a:p>
            <a:r>
              <a:rPr lang="en-IN" dirty="0" smtClean="0"/>
              <a:t>Strings can be declared with either ‘’(single quotes), “”(double quotes) or ``(</a:t>
            </a:r>
            <a:r>
              <a:rPr lang="en-IN" dirty="0" err="1" smtClean="0"/>
              <a:t>backticks</a:t>
            </a:r>
            <a:r>
              <a:rPr lang="en-IN" dirty="0" smtClean="0"/>
              <a:t>).</a:t>
            </a:r>
          </a:p>
          <a:p>
            <a:r>
              <a:rPr lang="en-IN" dirty="0" smtClean="0"/>
              <a:t>We should stay with one of them and maintain consistency.</a:t>
            </a:r>
          </a:p>
          <a:p>
            <a:r>
              <a:rPr lang="en-IN" dirty="0" smtClean="0"/>
              <a:t>We cannot mix them </a:t>
            </a:r>
            <a:r>
              <a:rPr lang="en-IN" dirty="0" err="1" smtClean="0"/>
              <a:t>ie</a:t>
            </a:r>
            <a:r>
              <a:rPr lang="en-IN" dirty="0" smtClean="0"/>
              <a:t> we cant open a string with a double quote (”) and try to close it with a single quote (‘).</a:t>
            </a:r>
          </a:p>
          <a:p>
            <a:r>
              <a:rPr lang="en-IN" dirty="0" smtClean="0"/>
              <a:t>If we want to output a single quote(‘) we can do so by creating the string with  double quotes(“”).</a:t>
            </a:r>
          </a:p>
          <a:p>
            <a:r>
              <a:rPr lang="en-IN" dirty="0"/>
              <a:t>We can also use </a:t>
            </a:r>
            <a:r>
              <a:rPr lang="en-IN" dirty="0" smtClean="0"/>
              <a:t>\ to escape a character so if we use “</a:t>
            </a:r>
            <a:r>
              <a:rPr lang="en-IN" dirty="0" err="1" smtClean="0"/>
              <a:t>hiii</a:t>
            </a:r>
            <a:r>
              <a:rPr lang="en-IN" dirty="0" smtClean="0"/>
              <a:t> I am \’ </a:t>
            </a:r>
            <a:r>
              <a:rPr lang="en-IN" dirty="0" err="1" smtClean="0"/>
              <a:t>abcd</a:t>
            </a:r>
            <a:r>
              <a:rPr lang="en-IN" dirty="0" smtClean="0"/>
              <a:t>\’ ” this will print the single quotes .</a:t>
            </a:r>
          </a:p>
          <a:p>
            <a:r>
              <a:rPr lang="en-IN" dirty="0" smtClean="0"/>
              <a:t>Using </a:t>
            </a:r>
            <a:r>
              <a:rPr lang="en-IN" dirty="0" err="1" smtClean="0"/>
              <a:t>backticks</a:t>
            </a:r>
            <a:r>
              <a:rPr lang="en-IN" dirty="0" smtClean="0"/>
              <a:t> gives us access to a special syntax we can print the result of an expression or a variable using ${expression/variable} inside our string.</a:t>
            </a:r>
          </a:p>
          <a:p>
            <a:r>
              <a:rPr lang="en-IN" dirty="0" smtClean="0"/>
              <a:t>This syntax </a:t>
            </a:r>
            <a:r>
              <a:rPr lang="en-IN" dirty="0" err="1" smtClean="0"/>
              <a:t>ie</a:t>
            </a:r>
            <a:r>
              <a:rPr lang="en-IN" dirty="0" smtClean="0"/>
              <a:t> using `` </a:t>
            </a:r>
            <a:r>
              <a:rPr lang="en-IN" dirty="0" err="1" smtClean="0"/>
              <a:t>backticks</a:t>
            </a:r>
            <a:r>
              <a:rPr lang="en-IN" dirty="0" smtClean="0"/>
              <a:t> is called a template literal.</a:t>
            </a:r>
          </a:p>
          <a:p>
            <a:r>
              <a:rPr lang="en-IN" dirty="0" smtClean="0"/>
              <a:t>It can be used to create a string with multiple lines or indentation.</a:t>
            </a:r>
          </a:p>
          <a:p>
            <a:r>
              <a:rPr lang="en-IN" dirty="0" smtClean="0"/>
              <a:t>We can also achieve this using the escape character \ .To insert a line break we can use \n and so on.</a:t>
            </a:r>
          </a:p>
          <a:p>
            <a:r>
              <a:rPr lang="en-IN" dirty="0" smtClean="0"/>
              <a:t>We can use the + operator for string concatenation.</a:t>
            </a:r>
          </a:p>
          <a:p>
            <a:endParaRPr lang="en-GB" dirty="0"/>
          </a:p>
        </p:txBody>
      </p:sp>
    </p:spTree>
    <p:extLst>
      <p:ext uri="{BB962C8B-B14F-4D97-AF65-F5344CB8AC3E}">
        <p14:creationId xmlns:p14="http://schemas.microsoft.com/office/powerpoint/2010/main" val="3342104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9956" y="90312"/>
            <a:ext cx="8596668" cy="564444"/>
          </a:xfrm>
        </p:spPr>
        <p:txBody>
          <a:bodyPr>
            <a:normAutofit fontScale="90000"/>
          </a:bodyPr>
          <a:lstStyle/>
          <a:p>
            <a:r>
              <a:rPr lang="en-GB" dirty="0" smtClean="0"/>
              <a:t>Type Assignment and Type Inference</a:t>
            </a:r>
            <a:endParaRPr lang="en-GB" dirty="0"/>
          </a:p>
        </p:txBody>
      </p:sp>
      <p:sp>
        <p:nvSpPr>
          <p:cNvPr id="4" name="Rectangle 3"/>
          <p:cNvSpPr/>
          <p:nvPr/>
        </p:nvSpPr>
        <p:spPr>
          <a:xfrm>
            <a:off x="970847" y="965199"/>
            <a:ext cx="3183466" cy="130386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Types can be assigned explicitly in TS</a:t>
            </a:r>
            <a:endParaRPr lang="en-GB" dirty="0">
              <a:solidFill>
                <a:srgbClr val="7030A0"/>
              </a:solidFill>
            </a:endParaRPr>
          </a:p>
        </p:txBody>
      </p:sp>
      <p:sp>
        <p:nvSpPr>
          <p:cNvPr id="5" name="Rectangle 4"/>
          <p:cNvSpPr/>
          <p:nvPr/>
        </p:nvSpPr>
        <p:spPr>
          <a:xfrm>
            <a:off x="4515557" y="959555"/>
            <a:ext cx="2731910" cy="13095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Syntax is </a:t>
            </a:r>
          </a:p>
          <a:p>
            <a:pPr algn="ctr"/>
            <a:r>
              <a:rPr lang="en-GB" dirty="0" smtClean="0"/>
              <a:t>let </a:t>
            </a:r>
            <a:r>
              <a:rPr lang="en-GB" dirty="0" err="1" smtClean="0"/>
              <a:t>varName:type</a:t>
            </a:r>
            <a:endParaRPr lang="en-GB" dirty="0"/>
          </a:p>
        </p:txBody>
      </p:sp>
      <p:sp>
        <p:nvSpPr>
          <p:cNvPr id="6" name="Rectangle 5"/>
          <p:cNvSpPr/>
          <p:nvPr/>
        </p:nvSpPr>
        <p:spPr>
          <a:xfrm>
            <a:off x="7969956" y="959555"/>
            <a:ext cx="2675466" cy="120791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abc:number</a:t>
            </a:r>
            <a:r>
              <a:rPr lang="en-GB" dirty="0" smtClean="0">
                <a:solidFill>
                  <a:schemeClr val="accent2"/>
                </a:solidFill>
              </a:rPr>
              <a:t>;</a:t>
            </a:r>
          </a:p>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ab:number</a:t>
            </a:r>
            <a:r>
              <a:rPr lang="en-GB" dirty="0" smtClean="0">
                <a:solidFill>
                  <a:schemeClr val="accent2"/>
                </a:solidFill>
              </a:rPr>
              <a:t>=22;</a:t>
            </a:r>
          </a:p>
          <a:p>
            <a:pPr algn="ctr"/>
            <a:r>
              <a:rPr lang="en-GB" dirty="0" err="1">
                <a:solidFill>
                  <a:schemeClr val="accent2"/>
                </a:solidFill>
              </a:rPr>
              <a:t>c</a:t>
            </a:r>
            <a:r>
              <a:rPr lang="en-GB" dirty="0" err="1" smtClean="0">
                <a:solidFill>
                  <a:schemeClr val="accent2"/>
                </a:solidFill>
              </a:rPr>
              <a:t>onst</a:t>
            </a:r>
            <a:r>
              <a:rPr lang="en-GB" dirty="0" smtClean="0">
                <a:solidFill>
                  <a:schemeClr val="accent2"/>
                </a:solidFill>
              </a:rPr>
              <a:t> </a:t>
            </a:r>
            <a:r>
              <a:rPr lang="en-GB" dirty="0" err="1" smtClean="0">
                <a:solidFill>
                  <a:schemeClr val="accent2"/>
                </a:solidFill>
              </a:rPr>
              <a:t>abcd:number</a:t>
            </a:r>
            <a:r>
              <a:rPr lang="en-GB" dirty="0" smtClean="0">
                <a:solidFill>
                  <a:schemeClr val="accent2"/>
                </a:solidFill>
              </a:rPr>
              <a:t>=10;</a:t>
            </a:r>
            <a:endParaRPr lang="en-GB" dirty="0">
              <a:solidFill>
                <a:schemeClr val="accent2"/>
              </a:solidFill>
            </a:endParaRPr>
          </a:p>
        </p:txBody>
      </p:sp>
      <p:sp>
        <p:nvSpPr>
          <p:cNvPr id="7" name="Rectangle 6"/>
          <p:cNvSpPr/>
          <p:nvPr/>
        </p:nvSpPr>
        <p:spPr>
          <a:xfrm>
            <a:off x="970847" y="2839155"/>
            <a:ext cx="3183466" cy="98213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TypeScript also has a feature to automatically judge the type based on assigned value</a:t>
            </a:r>
          </a:p>
        </p:txBody>
      </p:sp>
      <p:sp>
        <p:nvSpPr>
          <p:cNvPr id="8" name="Rectangle 7"/>
          <p:cNvSpPr/>
          <p:nvPr/>
        </p:nvSpPr>
        <p:spPr>
          <a:xfrm>
            <a:off x="4515557" y="2901244"/>
            <a:ext cx="2731911" cy="9821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Syntax is </a:t>
            </a:r>
          </a:p>
          <a:p>
            <a:pPr algn="ctr"/>
            <a:r>
              <a:rPr lang="en-GB" dirty="0"/>
              <a:t>let </a:t>
            </a:r>
            <a:r>
              <a:rPr lang="en-GB" dirty="0" err="1"/>
              <a:t>varName</a:t>
            </a:r>
            <a:r>
              <a:rPr lang="en-GB" dirty="0"/>
              <a:t> =value;</a:t>
            </a:r>
          </a:p>
        </p:txBody>
      </p:sp>
      <p:sp>
        <p:nvSpPr>
          <p:cNvPr id="9" name="Rectangle 8"/>
          <p:cNvSpPr/>
          <p:nvPr/>
        </p:nvSpPr>
        <p:spPr>
          <a:xfrm>
            <a:off x="7969956" y="2892778"/>
            <a:ext cx="2675466" cy="8579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let </a:t>
            </a:r>
            <a:r>
              <a:rPr lang="en-GB" dirty="0" err="1">
                <a:solidFill>
                  <a:schemeClr val="accent2"/>
                </a:solidFill>
              </a:rPr>
              <a:t>abc</a:t>
            </a:r>
            <a:r>
              <a:rPr lang="en-GB" dirty="0">
                <a:solidFill>
                  <a:schemeClr val="accent2"/>
                </a:solidFill>
              </a:rPr>
              <a:t>=22;</a:t>
            </a:r>
          </a:p>
          <a:p>
            <a:pPr algn="ctr"/>
            <a:r>
              <a:rPr lang="en-GB" dirty="0" err="1">
                <a:solidFill>
                  <a:schemeClr val="accent2"/>
                </a:solidFill>
              </a:rPr>
              <a:t>const</a:t>
            </a:r>
            <a:r>
              <a:rPr lang="en-GB" dirty="0">
                <a:solidFill>
                  <a:schemeClr val="accent2"/>
                </a:solidFill>
              </a:rPr>
              <a:t> </a:t>
            </a:r>
            <a:r>
              <a:rPr lang="en-GB" dirty="0" err="1">
                <a:solidFill>
                  <a:schemeClr val="accent2"/>
                </a:solidFill>
              </a:rPr>
              <a:t>abcd</a:t>
            </a:r>
            <a:r>
              <a:rPr lang="en-GB" dirty="0">
                <a:solidFill>
                  <a:schemeClr val="accent2"/>
                </a:solidFill>
              </a:rPr>
              <a:t> =10;</a:t>
            </a:r>
          </a:p>
        </p:txBody>
      </p:sp>
      <p:cxnSp>
        <p:nvCxnSpPr>
          <p:cNvPr id="13" name="Straight Connector 12"/>
          <p:cNvCxnSpPr>
            <a:stCxn id="4" idx="1"/>
          </p:cNvCxnSpPr>
          <p:nvPr/>
        </p:nvCxnSpPr>
        <p:spPr>
          <a:xfrm flipH="1">
            <a:off x="440273" y="1617133"/>
            <a:ext cx="530574" cy="8467"/>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440273" y="1614311"/>
            <a:ext cx="33863" cy="4233333"/>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74136" y="5847644"/>
            <a:ext cx="3341508"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815644" y="5192889"/>
            <a:ext cx="3431823" cy="136595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Not a good practice until explicitly </a:t>
            </a:r>
            <a:r>
              <a:rPr lang="en-GB" dirty="0" smtClean="0">
                <a:solidFill>
                  <a:schemeClr val="tx1"/>
                </a:solidFill>
              </a:rPr>
              <a:t>required. It </a:t>
            </a:r>
            <a:r>
              <a:rPr lang="en-GB" dirty="0">
                <a:solidFill>
                  <a:schemeClr val="tx1"/>
                </a:solidFill>
              </a:rPr>
              <a:t>is redundant code  as </a:t>
            </a:r>
            <a:r>
              <a:rPr lang="en-GB" dirty="0" smtClean="0">
                <a:solidFill>
                  <a:schemeClr val="tx1"/>
                </a:solidFill>
              </a:rPr>
              <a:t>TS </a:t>
            </a:r>
            <a:r>
              <a:rPr lang="en-GB" dirty="0">
                <a:solidFill>
                  <a:schemeClr val="tx1"/>
                </a:solidFill>
              </a:rPr>
              <a:t>can already judge the type by its value</a:t>
            </a:r>
          </a:p>
        </p:txBody>
      </p:sp>
      <p:cxnSp>
        <p:nvCxnSpPr>
          <p:cNvPr id="23" name="Straight Connector 22"/>
          <p:cNvCxnSpPr>
            <a:stCxn id="7" idx="2"/>
          </p:cNvCxnSpPr>
          <p:nvPr/>
        </p:nvCxnSpPr>
        <p:spPr>
          <a:xfrm>
            <a:off x="2562580" y="3821289"/>
            <a:ext cx="0" cy="1055510"/>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562580" y="4876799"/>
            <a:ext cx="5407376"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969956" y="4281311"/>
            <a:ext cx="3793066" cy="1329267"/>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Is considered a good practice as code redundancy is reduced.</a:t>
            </a:r>
            <a:endParaRPr lang="en-GB" dirty="0">
              <a:solidFill>
                <a:schemeClr val="tx1"/>
              </a:solidFill>
            </a:endParaRPr>
          </a:p>
        </p:txBody>
      </p:sp>
    </p:spTree>
    <p:extLst>
      <p:ext uri="{BB962C8B-B14F-4D97-AF65-F5344CB8AC3E}">
        <p14:creationId xmlns:p14="http://schemas.microsoft.com/office/powerpoint/2010/main" val="401089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ppt_x"/>
                                          </p:val>
                                        </p:tav>
                                        <p:tav tm="100000">
                                          <p:val>
                                            <p:strVal val="#ppt_x"/>
                                          </p:val>
                                        </p:tav>
                                      </p:tavLst>
                                    </p:anim>
                                    <p:anim calcmode="lin" valueType="num">
                                      <p:cBhvr additive="base">
                                        <p:cTn id="62" dur="500" fill="hold"/>
                                        <p:tgtEl>
                                          <p:spTgt spid="23"/>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7"/>
                                        </p:tgtEl>
                                        <p:attrNameLst>
                                          <p:attrName>style.visibility</p:attrName>
                                        </p:attrNameLst>
                                      </p:cBhvr>
                                      <p:to>
                                        <p:strVal val="visible"/>
                                      </p:to>
                                    </p:set>
                                    <p:anim calcmode="lin" valueType="num">
                                      <p:cBhvr additive="base">
                                        <p:cTn id="65" dur="500" fill="hold"/>
                                        <p:tgtEl>
                                          <p:spTgt spid="27"/>
                                        </p:tgtEl>
                                        <p:attrNameLst>
                                          <p:attrName>ppt_x</p:attrName>
                                        </p:attrNameLst>
                                      </p:cBhvr>
                                      <p:tavLst>
                                        <p:tav tm="0">
                                          <p:val>
                                            <p:strVal val="#ppt_x"/>
                                          </p:val>
                                        </p:tav>
                                        <p:tav tm="100000">
                                          <p:val>
                                            <p:strVal val="#ppt_x"/>
                                          </p:val>
                                        </p:tav>
                                      </p:tavLst>
                                    </p:anim>
                                    <p:anim calcmode="lin" valueType="num">
                                      <p:cBhvr additive="base">
                                        <p:cTn id="66" dur="500" fill="hold"/>
                                        <p:tgtEl>
                                          <p:spTgt spid="27"/>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ppt_x"/>
                                          </p:val>
                                        </p:tav>
                                        <p:tav tm="100000">
                                          <p:val>
                                            <p:strVal val="#ppt_x"/>
                                          </p:val>
                                        </p:tav>
                                      </p:tavLst>
                                    </p:anim>
                                    <p:anim calcmode="lin" valueType="num">
                                      <p:cBhvr additive="base">
                                        <p:cTn id="7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9"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a:t>Types added by Ts</a:t>
            </a:r>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Tuples</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[1,’hiii’]</a:t>
            </a: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Fixed length fixed Types array</a:t>
            </a:r>
            <a:endParaRPr lang="en-GB" dirty="0">
              <a:solidFill>
                <a:srgbClr val="7131A1"/>
              </a:solidFill>
            </a:endParaRP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Enums</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enum</a:t>
            </a:r>
            <a:r>
              <a:rPr lang="en-IN" dirty="0" smtClean="0">
                <a:solidFill>
                  <a:srgbClr val="7030A0"/>
                </a:solidFill>
              </a:rPr>
              <a:t> {NEW,OLD}</a:t>
            </a:r>
            <a:endParaRPr lang="en-GB" dirty="0">
              <a:solidFill>
                <a:srgbClr val="7030A0"/>
              </a:solidFill>
            </a:endParaRPr>
          </a:p>
        </p:txBody>
      </p:sp>
      <p:sp>
        <p:nvSpPr>
          <p:cNvPr id="9" name="Rectangle 8"/>
          <p:cNvSpPr/>
          <p:nvPr/>
        </p:nvSpPr>
        <p:spPr>
          <a:xfrm flipH="1">
            <a:off x="6242608" y="1966478"/>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Added by TS :Automatically enumerated global constant identifiers</a:t>
            </a:r>
            <a:endParaRPr lang="en-GB" dirty="0">
              <a:solidFill>
                <a:srgbClr val="7131A1"/>
              </a:solidFill>
            </a:endParaRPr>
          </a:p>
        </p:txBody>
      </p:sp>
      <p:sp>
        <p:nvSpPr>
          <p:cNvPr id="10" name="Rectangle 9"/>
          <p:cNvSpPr/>
          <p:nvPr/>
        </p:nvSpPr>
        <p:spPr>
          <a:xfrm flipH="1">
            <a:off x="497711" y="2755481"/>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Any</a:t>
            </a:r>
            <a:endParaRPr lang="en-GB" dirty="0"/>
          </a:p>
        </p:txBody>
      </p:sp>
      <p:sp>
        <p:nvSpPr>
          <p:cNvPr id="11" name="Rectangle 10"/>
          <p:cNvSpPr/>
          <p:nvPr/>
        </p:nvSpPr>
        <p:spPr>
          <a:xfrm flipH="1">
            <a:off x="3393306" y="2755481"/>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abc:any</a:t>
            </a:r>
            <a:r>
              <a:rPr lang="en-IN" dirty="0" smtClean="0">
                <a:solidFill>
                  <a:srgbClr val="7030A0"/>
                </a:solidFill>
              </a:rPr>
              <a:t>;</a:t>
            </a:r>
            <a:endParaRPr lang="en-GB" dirty="0">
              <a:solidFill>
                <a:srgbClr val="7030A0"/>
              </a:solidFill>
            </a:endParaRPr>
          </a:p>
        </p:txBody>
      </p:sp>
      <p:sp>
        <p:nvSpPr>
          <p:cNvPr id="13" name="Rectangle 12"/>
          <p:cNvSpPr/>
          <p:nvPr/>
        </p:nvSpPr>
        <p:spPr>
          <a:xfrm flipH="1">
            <a:off x="6221386" y="2755481"/>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kind of value no specific type assignment</a:t>
            </a:r>
            <a:endParaRPr lang="en-GB" dirty="0">
              <a:solidFill>
                <a:srgbClr val="7131A1"/>
              </a:solidFill>
            </a:endParaRPr>
          </a:p>
        </p:txBody>
      </p:sp>
      <p:sp>
        <p:nvSpPr>
          <p:cNvPr id="14" name="Rectangle 13"/>
          <p:cNvSpPr/>
          <p:nvPr/>
        </p:nvSpPr>
        <p:spPr>
          <a:xfrm flipH="1">
            <a:off x="497709" y="3544483"/>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Union</a:t>
            </a:r>
            <a:endParaRPr lang="en-GB" dirty="0"/>
          </a:p>
        </p:txBody>
      </p:sp>
      <p:sp>
        <p:nvSpPr>
          <p:cNvPr id="15" name="Rectangle 14"/>
          <p:cNvSpPr/>
          <p:nvPr/>
        </p:nvSpPr>
        <p:spPr>
          <a:xfrm flipH="1">
            <a:off x="3393306" y="3556872"/>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:number |string</a:t>
            </a:r>
            <a:endParaRPr lang="en-GB" dirty="0">
              <a:solidFill>
                <a:srgbClr val="7030A0"/>
              </a:solidFill>
            </a:endParaRPr>
          </a:p>
        </p:txBody>
      </p:sp>
      <p:sp>
        <p:nvSpPr>
          <p:cNvPr id="16" name="Rectangle 15"/>
          <p:cNvSpPr/>
          <p:nvPr/>
        </p:nvSpPr>
        <p:spPr>
          <a:xfrm flipH="1">
            <a:off x="6242607" y="3544484"/>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Be flexible with what to accept but with restrictions like accept only string and number</a:t>
            </a:r>
            <a:endParaRPr lang="en-GB" dirty="0">
              <a:solidFill>
                <a:srgbClr val="7131A1"/>
              </a:solidFill>
            </a:endParaRPr>
          </a:p>
        </p:txBody>
      </p:sp>
      <p:sp>
        <p:nvSpPr>
          <p:cNvPr id="17" name="Rectangle 16"/>
          <p:cNvSpPr/>
          <p:nvPr/>
        </p:nvSpPr>
        <p:spPr>
          <a:xfrm flipH="1">
            <a:off x="514641" y="4351640"/>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Literal types</a:t>
            </a:r>
            <a:endParaRPr lang="en-GB" dirty="0"/>
          </a:p>
        </p:txBody>
      </p:sp>
      <p:sp>
        <p:nvSpPr>
          <p:cNvPr id="18" name="Rectangle 17"/>
          <p:cNvSpPr/>
          <p:nvPr/>
        </p:nvSpPr>
        <p:spPr>
          <a:xfrm flipH="1">
            <a:off x="3410238" y="4364029"/>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:’rudhra’ |</a:t>
            </a:r>
            <a:r>
              <a:rPr lang="en-IN" dirty="0" err="1" smtClean="0">
                <a:solidFill>
                  <a:srgbClr val="7030A0"/>
                </a:solidFill>
              </a:rPr>
              <a:t>neeraj</a:t>
            </a:r>
            <a:endParaRPr lang="en-GB" dirty="0">
              <a:solidFill>
                <a:srgbClr val="7030A0"/>
              </a:solidFill>
            </a:endParaRPr>
          </a:p>
        </p:txBody>
      </p:sp>
      <p:sp>
        <p:nvSpPr>
          <p:cNvPr id="19" name="Rectangle 18"/>
          <p:cNvSpPr/>
          <p:nvPr/>
        </p:nvSpPr>
        <p:spPr>
          <a:xfrm flipH="1">
            <a:off x="6259539" y="4351641"/>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Restrict values for a variable to a set of well defined constants</a:t>
            </a:r>
            <a:endParaRPr lang="en-GB" dirty="0">
              <a:solidFill>
                <a:srgbClr val="7131A1"/>
              </a:solidFill>
            </a:endParaRPr>
          </a:p>
        </p:txBody>
      </p:sp>
      <p:sp>
        <p:nvSpPr>
          <p:cNvPr id="20" name="Rectangle 19"/>
          <p:cNvSpPr/>
          <p:nvPr/>
        </p:nvSpPr>
        <p:spPr>
          <a:xfrm flipH="1">
            <a:off x="554151" y="5192668"/>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Type Alias</a:t>
            </a:r>
            <a:endParaRPr lang="en-GB" dirty="0"/>
          </a:p>
        </p:txBody>
      </p:sp>
      <p:sp>
        <p:nvSpPr>
          <p:cNvPr id="21" name="Rectangle 20"/>
          <p:cNvSpPr/>
          <p:nvPr/>
        </p:nvSpPr>
        <p:spPr>
          <a:xfrm flipH="1">
            <a:off x="3449748" y="5205057"/>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type combinable =number </a:t>
            </a:r>
            <a:r>
              <a:rPr lang="en-IN" dirty="0">
                <a:solidFill>
                  <a:srgbClr val="7030A0"/>
                </a:solidFill>
              </a:rPr>
              <a:t>|</a:t>
            </a:r>
            <a:r>
              <a:rPr lang="en-IN" dirty="0" smtClean="0">
                <a:solidFill>
                  <a:srgbClr val="7030A0"/>
                </a:solidFill>
              </a:rPr>
              <a:t>string; </a:t>
            </a:r>
            <a:endParaRPr lang="en-GB" dirty="0">
              <a:solidFill>
                <a:srgbClr val="7030A0"/>
              </a:solidFill>
            </a:endParaRPr>
          </a:p>
        </p:txBody>
      </p:sp>
      <p:sp>
        <p:nvSpPr>
          <p:cNvPr id="22" name="Rectangle 21"/>
          <p:cNvSpPr/>
          <p:nvPr/>
        </p:nvSpPr>
        <p:spPr>
          <a:xfrm flipH="1">
            <a:off x="6299049" y="5192669"/>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Create alias for a union type of a literal type</a:t>
            </a:r>
            <a:endParaRPr lang="en-GB" dirty="0">
              <a:solidFill>
                <a:srgbClr val="7131A1"/>
              </a:solidFill>
            </a:endParaRPr>
          </a:p>
        </p:txBody>
      </p:sp>
    </p:spTree>
    <p:extLst>
      <p:ext uri="{BB962C8B-B14F-4D97-AF65-F5344CB8AC3E}">
        <p14:creationId xmlns:p14="http://schemas.microsoft.com/office/powerpoint/2010/main" val="14202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0"/>
                                        </p:tgtEl>
                                        <p:attrNameLst>
                                          <p:attrName>style.visibility</p:attrName>
                                        </p:attrNameLst>
                                      </p:cBhvr>
                                      <p:to>
                                        <p:strVal val="visible"/>
                                      </p:to>
                                    </p:set>
                                    <p:anim calcmode="lin" valueType="num">
                                      <p:cBhvr additive="base">
                                        <p:cTn id="97" dur="500" fill="hold"/>
                                        <p:tgtEl>
                                          <p:spTgt spid="20"/>
                                        </p:tgtEl>
                                        <p:attrNameLst>
                                          <p:attrName>ppt_x</p:attrName>
                                        </p:attrNameLst>
                                      </p:cBhvr>
                                      <p:tavLst>
                                        <p:tav tm="0">
                                          <p:val>
                                            <p:strVal val="#ppt_x"/>
                                          </p:val>
                                        </p:tav>
                                        <p:tav tm="100000">
                                          <p:val>
                                            <p:strVal val="#ppt_x"/>
                                          </p:val>
                                        </p:tav>
                                      </p:tavLst>
                                    </p:anim>
                                    <p:anim calcmode="lin" valueType="num">
                                      <p:cBhvr additive="base">
                                        <p:cTn id="9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21"/>
                                        </p:tgtEl>
                                        <p:attrNameLst>
                                          <p:attrName>style.visibility</p:attrName>
                                        </p:attrNameLst>
                                      </p:cBhvr>
                                      <p:to>
                                        <p:strVal val="visible"/>
                                      </p:to>
                                    </p:set>
                                    <p:anim calcmode="lin" valueType="num">
                                      <p:cBhvr additive="base">
                                        <p:cTn id="103" dur="500" fill="hold"/>
                                        <p:tgtEl>
                                          <p:spTgt spid="21"/>
                                        </p:tgtEl>
                                        <p:attrNameLst>
                                          <p:attrName>ppt_x</p:attrName>
                                        </p:attrNameLst>
                                      </p:cBhvr>
                                      <p:tavLst>
                                        <p:tav tm="0">
                                          <p:val>
                                            <p:strVal val="#ppt_x"/>
                                          </p:val>
                                        </p:tav>
                                        <p:tav tm="100000">
                                          <p:val>
                                            <p:strVal val="#ppt_x"/>
                                          </p:val>
                                        </p:tav>
                                      </p:tavLst>
                                    </p:anim>
                                    <p:anim calcmode="lin" valueType="num">
                                      <p:cBhvr additive="base">
                                        <p:cTn id="10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22"/>
                                        </p:tgtEl>
                                        <p:attrNameLst>
                                          <p:attrName>style.visibility</p:attrName>
                                        </p:attrNameLst>
                                      </p:cBhvr>
                                      <p:to>
                                        <p:strVal val="visible"/>
                                      </p:to>
                                    </p:set>
                                    <p:anim calcmode="lin" valueType="num">
                                      <p:cBhvr additive="base">
                                        <p:cTn id="109" dur="500" fill="hold"/>
                                        <p:tgtEl>
                                          <p:spTgt spid="22"/>
                                        </p:tgtEl>
                                        <p:attrNameLst>
                                          <p:attrName>ppt_x</p:attrName>
                                        </p:attrNameLst>
                                      </p:cBhvr>
                                      <p:tavLst>
                                        <p:tav tm="0">
                                          <p:val>
                                            <p:strVal val="#ppt_x"/>
                                          </p:val>
                                        </p:tav>
                                        <p:tav tm="100000">
                                          <p:val>
                                            <p:strVal val="#ppt_x"/>
                                          </p:val>
                                        </p:tav>
                                      </p:tavLst>
                                    </p:anim>
                                    <p:anim calcmode="lin" valueType="num">
                                      <p:cBhvr additive="base">
                                        <p:cTn id="11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823" y="135466"/>
            <a:ext cx="8596668" cy="575733"/>
          </a:xfrm>
        </p:spPr>
        <p:txBody>
          <a:bodyPr>
            <a:normAutofit fontScale="90000"/>
          </a:bodyPr>
          <a:lstStyle/>
          <a:p>
            <a:r>
              <a:rPr lang="en-IN" dirty="0" smtClean="0"/>
              <a:t>Functions</a:t>
            </a:r>
            <a:endParaRPr lang="en-GB" dirty="0"/>
          </a:p>
        </p:txBody>
      </p:sp>
      <p:sp>
        <p:nvSpPr>
          <p:cNvPr id="3" name="Content Placeholder 2"/>
          <p:cNvSpPr>
            <a:spLocks noGrp="1"/>
          </p:cNvSpPr>
          <p:nvPr>
            <p:ph idx="1"/>
          </p:nvPr>
        </p:nvSpPr>
        <p:spPr>
          <a:xfrm>
            <a:off x="677334" y="812801"/>
            <a:ext cx="8596668" cy="5228562"/>
          </a:xfrm>
        </p:spPr>
        <p:txBody>
          <a:bodyPr/>
          <a:lstStyle/>
          <a:p>
            <a:r>
              <a:rPr lang="en-IN" dirty="0" smtClean="0"/>
              <a:t>Functions in </a:t>
            </a:r>
            <a:r>
              <a:rPr lang="en-IN" dirty="0" err="1" smtClean="0"/>
              <a:t>ts</a:t>
            </a:r>
            <a:r>
              <a:rPr lang="en-IN" dirty="0" smtClean="0"/>
              <a:t> are declared with function keyword</a:t>
            </a:r>
          </a:p>
          <a:p>
            <a:r>
              <a:rPr lang="en-IN" dirty="0" smtClean="0"/>
              <a:t>A function can accept any number of parameters</a:t>
            </a:r>
          </a:p>
          <a:p>
            <a:r>
              <a:rPr lang="en-IN" dirty="0" smtClean="0"/>
              <a:t>A function has a return type which can be explicitly specified by using : type after closing parenthesis </a:t>
            </a:r>
          </a:p>
          <a:p>
            <a:r>
              <a:rPr lang="en-IN" dirty="0" smtClean="0"/>
              <a:t>TS usually infers the return type automatically.</a:t>
            </a:r>
          </a:p>
          <a:p>
            <a:r>
              <a:rPr lang="en-IN" dirty="0" smtClean="0"/>
              <a:t>We can have a function that does not return anything </a:t>
            </a:r>
            <a:r>
              <a:rPr lang="en-IN" dirty="0" err="1" smtClean="0"/>
              <a:t>ts</a:t>
            </a:r>
            <a:r>
              <a:rPr lang="en-IN" dirty="0" smtClean="0"/>
              <a:t> infers its return type as void</a:t>
            </a:r>
          </a:p>
          <a:p>
            <a:r>
              <a:rPr lang="en-IN" dirty="0" smtClean="0"/>
              <a:t>If we have a return statement in a function but don’t return a value </a:t>
            </a:r>
            <a:r>
              <a:rPr lang="en-IN" dirty="0" err="1" smtClean="0"/>
              <a:t>ts</a:t>
            </a:r>
            <a:r>
              <a:rPr lang="en-IN" dirty="0" smtClean="0"/>
              <a:t> infers its return type as void but we can set it explicitly to undefined.</a:t>
            </a:r>
          </a:p>
          <a:p>
            <a:r>
              <a:rPr lang="en-IN" dirty="0" smtClean="0"/>
              <a:t>We can use undefined as a type for a variable but void is only used with functions</a:t>
            </a:r>
          </a:p>
          <a:p>
            <a:r>
              <a:rPr lang="en-IN" dirty="0" smtClean="0"/>
              <a:t>If we try to use return value from a function that has void or undefined type we get undefined</a:t>
            </a:r>
            <a:endParaRPr lang="en-GB" dirty="0"/>
          </a:p>
        </p:txBody>
      </p:sp>
    </p:spTree>
    <p:extLst>
      <p:ext uri="{BB962C8B-B14F-4D97-AF65-F5344CB8AC3E}">
        <p14:creationId xmlns:p14="http://schemas.microsoft.com/office/powerpoint/2010/main" val="2339733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Functions as types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smtClean="0"/>
              <a:t>Functions can be used as types in TS</a:t>
            </a:r>
          </a:p>
          <a:p>
            <a:r>
              <a:rPr lang="en-IN" dirty="0" smtClean="0"/>
              <a:t>This essentially means in </a:t>
            </a:r>
            <a:r>
              <a:rPr lang="en-IN" dirty="0" err="1" smtClean="0"/>
              <a:t>Js</a:t>
            </a:r>
            <a:r>
              <a:rPr lang="en-IN" dirty="0" smtClean="0"/>
              <a:t> </a:t>
            </a:r>
            <a:r>
              <a:rPr lang="en-IN" dirty="0" err="1" smtClean="0"/>
              <a:t>prespective</a:t>
            </a:r>
            <a:r>
              <a:rPr lang="en-IN" dirty="0" smtClean="0"/>
              <a:t> that we can store a pointer to a function in a variable and then use that variable to execute that function.</a:t>
            </a:r>
          </a:p>
          <a:p>
            <a:r>
              <a:rPr lang="en-IN" dirty="0" smtClean="0"/>
              <a:t>We can create a function type of variable using Function  as a type but it only restricts the variables to save a function but we wont have any control of the type of function it should save</a:t>
            </a:r>
          </a:p>
          <a:p>
            <a:r>
              <a:rPr lang="en-IN" dirty="0" smtClean="0"/>
              <a:t>We can restrict a variable to save only functions that match a particular signature using </a:t>
            </a:r>
            <a:r>
              <a:rPr lang="en-IN" b="1" dirty="0" smtClean="0"/>
              <a:t>( formal </a:t>
            </a:r>
            <a:r>
              <a:rPr lang="en-IN" b="1" dirty="0" err="1" smtClean="0"/>
              <a:t>args</a:t>
            </a:r>
            <a:r>
              <a:rPr lang="en-IN" b="1" dirty="0" smtClean="0"/>
              <a:t>: types) =&gt; return type</a:t>
            </a:r>
            <a:r>
              <a:rPr lang="en-IN" dirty="0" smtClean="0"/>
              <a:t> syntax</a:t>
            </a:r>
          </a:p>
          <a:p>
            <a:endParaRPr lang="en-GB" dirty="0"/>
          </a:p>
        </p:txBody>
      </p:sp>
    </p:spTree>
    <p:extLst>
      <p:ext uri="{BB962C8B-B14F-4D97-AF65-F5344CB8AC3E}">
        <p14:creationId xmlns:p14="http://schemas.microsoft.com/office/powerpoint/2010/main" val="24227155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 Types &amp; </a:t>
            </a:r>
            <a:r>
              <a:rPr lang="en-IN" dirty="0" err="1" smtClean="0"/>
              <a:t>Callbacks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a:t>A </a:t>
            </a:r>
            <a:r>
              <a:rPr lang="en-IN" dirty="0" err="1"/>
              <a:t>callback</a:t>
            </a:r>
            <a:r>
              <a:rPr lang="en-IN" dirty="0"/>
              <a:t> function is a function passed into another function as an argument, which is then invoked inside the outer function to complete some kind of routine or action</a:t>
            </a:r>
            <a:r>
              <a:rPr lang="en-IN" dirty="0" smtClean="0"/>
              <a:t>.</a:t>
            </a:r>
          </a:p>
          <a:p>
            <a:r>
              <a:rPr lang="en-IN" dirty="0" smtClean="0"/>
              <a:t>Function Types are used to create parameters capable of holding functions so as to specify </a:t>
            </a:r>
            <a:r>
              <a:rPr lang="en-IN" dirty="0" err="1" smtClean="0"/>
              <a:t>callbacks</a:t>
            </a:r>
            <a:r>
              <a:rPr lang="en-IN" dirty="0" smtClean="0"/>
              <a:t>.</a:t>
            </a:r>
          </a:p>
          <a:p>
            <a:r>
              <a:rPr lang="en-IN" dirty="0" smtClean="0"/>
              <a:t>We can use a function type to specify the exact signature the </a:t>
            </a:r>
            <a:r>
              <a:rPr lang="en-IN" dirty="0" err="1" smtClean="0"/>
              <a:t>callback</a:t>
            </a:r>
            <a:r>
              <a:rPr lang="en-IN" dirty="0" smtClean="0"/>
              <a:t> function is supposed to follow.</a:t>
            </a:r>
          </a:p>
          <a:p>
            <a:r>
              <a:rPr lang="en-IN" dirty="0" smtClean="0"/>
              <a:t>There is a strict checking on parameters but not on return type, because by specifying return type as void we are establishing a contract that the </a:t>
            </a:r>
            <a:r>
              <a:rPr lang="en-IN" dirty="0" err="1" smtClean="0"/>
              <a:t>callback</a:t>
            </a:r>
            <a:r>
              <a:rPr lang="en-IN" dirty="0" smtClean="0"/>
              <a:t> will ignore the return </a:t>
            </a:r>
            <a:r>
              <a:rPr lang="en-IN" dirty="0" err="1" smtClean="0"/>
              <a:t>value,if</a:t>
            </a:r>
            <a:r>
              <a:rPr lang="en-IN" dirty="0" smtClean="0"/>
              <a:t> we pass in a function that has a return value instead of void to a </a:t>
            </a:r>
            <a:r>
              <a:rPr lang="en-IN" dirty="0" err="1" smtClean="0"/>
              <a:t>callback</a:t>
            </a:r>
            <a:r>
              <a:rPr lang="en-IN" dirty="0" smtClean="0"/>
              <a:t> that specifies return type as void </a:t>
            </a:r>
            <a:r>
              <a:rPr lang="en-IN" dirty="0" err="1" smtClean="0"/>
              <a:t>ts</a:t>
            </a:r>
            <a:r>
              <a:rPr lang="en-IN" dirty="0" smtClean="0"/>
              <a:t> will ignore it.</a:t>
            </a:r>
          </a:p>
          <a:p>
            <a:endParaRPr lang="en-IN" dirty="0" smtClean="0"/>
          </a:p>
          <a:p>
            <a:endParaRPr lang="en-GB" dirty="0"/>
          </a:p>
        </p:txBody>
      </p:sp>
    </p:spTree>
    <p:extLst>
      <p:ext uri="{BB962C8B-B14F-4D97-AF65-F5344CB8AC3E}">
        <p14:creationId xmlns:p14="http://schemas.microsoft.com/office/powerpoint/2010/main" val="24545722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Unknown type and Never Type</a:t>
            </a:r>
            <a:endParaRPr lang="en-GB" dirty="0"/>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Unknown</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Let </a:t>
            </a:r>
            <a:r>
              <a:rPr lang="en-GB" dirty="0" err="1" smtClean="0">
                <a:solidFill>
                  <a:srgbClr val="7030A0"/>
                </a:solidFill>
              </a:rPr>
              <a:t>userInput</a:t>
            </a:r>
            <a:r>
              <a:rPr lang="en-GB" dirty="0" smtClean="0">
                <a:solidFill>
                  <a:srgbClr val="7030A0"/>
                </a:solidFill>
              </a:rPr>
              <a:t>: unknown</a:t>
            </a:r>
            <a:endParaRPr lang="en-GB" dirty="0">
              <a:solidFill>
                <a:srgbClr val="7030A0"/>
              </a:solidFill>
            </a:endParaRP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400">
              <a:defRPr/>
            </a:pPr>
            <a:r>
              <a:rPr lang="en-IN" dirty="0">
                <a:solidFill>
                  <a:srgbClr val="7131A1"/>
                </a:solidFill>
              </a:rPr>
              <a:t>It specifies that we are not yet sure what will be saved in this type</a:t>
            </a: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Never</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 =&gt; never</a:t>
            </a:r>
            <a:endParaRPr lang="en-GB" dirty="0">
              <a:solidFill>
                <a:srgbClr val="7030A0"/>
              </a:solidFill>
            </a:endParaRPr>
          </a:p>
        </p:txBody>
      </p:sp>
      <p:sp>
        <p:nvSpPr>
          <p:cNvPr id="9" name="Rectangle 8"/>
          <p:cNvSpPr/>
          <p:nvPr/>
        </p:nvSpPr>
        <p:spPr>
          <a:xfrm flipH="1">
            <a:off x="6242607" y="1966477"/>
            <a:ext cx="5123727" cy="78900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Tree>
    <p:extLst>
      <p:ext uri="{BB962C8B-B14F-4D97-AF65-F5344CB8AC3E}">
        <p14:creationId xmlns:p14="http://schemas.microsoft.com/office/powerpoint/2010/main" val="66836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Demo </a:t>
            </a:r>
            <a:r>
              <a:rPr lang="en-IN" dirty="0" err="1" smtClean="0"/>
              <a:t>Browsersync</a:t>
            </a:r>
            <a:r>
              <a:rPr lang="en-IN" dirty="0" smtClean="0"/>
              <a:t> </a:t>
            </a:r>
            <a:endParaRPr lang="en-GB" dirty="0"/>
          </a:p>
        </p:txBody>
      </p:sp>
      <p:sp>
        <p:nvSpPr>
          <p:cNvPr id="3" name="Content Placeholder 2"/>
          <p:cNvSpPr>
            <a:spLocks noGrp="1"/>
          </p:cNvSpPr>
          <p:nvPr>
            <p:ph idx="1"/>
          </p:nvPr>
        </p:nvSpPr>
        <p:spPr/>
        <p:txBody>
          <a:bodyPr/>
          <a:lstStyle/>
          <a:p>
            <a:r>
              <a:rPr lang="en-IN" dirty="0" smtClean="0"/>
              <a:t>Navigate to </a:t>
            </a:r>
            <a:r>
              <a:rPr lang="en-GB" dirty="0">
                <a:hlinkClick r:id="rId3"/>
              </a:rPr>
              <a:t>http://localhost:3001/</a:t>
            </a:r>
            <a:endParaRPr lang="en-GB" dirty="0"/>
          </a:p>
        </p:txBody>
      </p:sp>
    </p:spTree>
    <p:extLst>
      <p:ext uri="{BB962C8B-B14F-4D97-AF65-F5344CB8AC3E}">
        <p14:creationId xmlns:p14="http://schemas.microsoft.com/office/powerpoint/2010/main" val="487155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a:t>
            </a:r>
            <a:r>
              <a:rPr lang="en-GB" b="1" dirty="0"/>
              <a:t> The TypeScript Compiler </a:t>
            </a:r>
            <a:endParaRPr lang="en-GB" dirty="0"/>
          </a:p>
        </p:txBody>
      </p:sp>
    </p:spTree>
    <p:extLst>
      <p:ext uri="{BB962C8B-B14F-4D97-AF65-F5344CB8AC3E}">
        <p14:creationId xmlns:p14="http://schemas.microsoft.com/office/powerpoint/2010/main" val="4929826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87022"/>
          </a:xfrm>
        </p:spPr>
        <p:txBody>
          <a:bodyPr>
            <a:normAutofit fontScale="90000"/>
          </a:bodyPr>
          <a:lstStyle/>
          <a:p>
            <a:r>
              <a:rPr lang="en-GB" dirty="0" smtClean="0"/>
              <a:t>Type Script Compiler</a:t>
            </a:r>
            <a:endParaRPr lang="en-GB" dirty="0"/>
          </a:p>
        </p:txBody>
      </p:sp>
      <p:sp>
        <p:nvSpPr>
          <p:cNvPr id="3" name="Content Placeholder 2"/>
          <p:cNvSpPr>
            <a:spLocks noGrp="1"/>
          </p:cNvSpPr>
          <p:nvPr>
            <p:ph idx="1"/>
          </p:nvPr>
        </p:nvSpPr>
        <p:spPr>
          <a:xfrm>
            <a:off x="677334" y="587023"/>
            <a:ext cx="8596668" cy="5454340"/>
          </a:xfrm>
        </p:spPr>
        <p:txBody>
          <a:bodyPr/>
          <a:lstStyle/>
          <a:p>
            <a:r>
              <a:rPr lang="en-GB" dirty="0" smtClean="0"/>
              <a:t>Usually when we make changes in a file we need to use </a:t>
            </a:r>
            <a:r>
              <a:rPr lang="en-GB" dirty="0" err="1" smtClean="0"/>
              <a:t>tsc</a:t>
            </a:r>
            <a:r>
              <a:rPr lang="en-GB" dirty="0" smtClean="0"/>
              <a:t> command to invoke the type script compiler to compile it.</a:t>
            </a:r>
          </a:p>
          <a:p>
            <a:r>
              <a:rPr lang="en-GB" dirty="0" smtClean="0"/>
              <a:t>This approach is fine for a small </a:t>
            </a:r>
            <a:r>
              <a:rPr lang="en-GB" dirty="0" err="1" smtClean="0"/>
              <a:t>poc</a:t>
            </a:r>
            <a:r>
              <a:rPr lang="en-GB" dirty="0" smtClean="0"/>
              <a:t> but it is not feasible for a large scale project with a lot of files.</a:t>
            </a:r>
          </a:p>
          <a:p>
            <a:r>
              <a:rPr lang="en-GB" dirty="0" smtClean="0"/>
              <a:t>Also for enterprise level project we might need to change a lot of options as to how compilation should happen what things should be checked, how strict the checking should be , what should be allowed etc.</a:t>
            </a:r>
          </a:p>
          <a:p>
            <a:r>
              <a:rPr lang="en-GB" dirty="0" smtClean="0"/>
              <a:t>In this section we will take a closer look at some of these configurations</a:t>
            </a:r>
            <a:endParaRPr lang="en-GB" dirty="0"/>
          </a:p>
        </p:txBody>
      </p:sp>
    </p:spTree>
    <p:extLst>
      <p:ext uri="{BB962C8B-B14F-4D97-AF65-F5344CB8AC3E}">
        <p14:creationId xmlns:p14="http://schemas.microsoft.com/office/powerpoint/2010/main" val="42485441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023" y="180622"/>
            <a:ext cx="8596668" cy="745067"/>
          </a:xfrm>
        </p:spPr>
        <p:txBody>
          <a:bodyPr/>
          <a:lstStyle/>
          <a:p>
            <a:r>
              <a:rPr lang="en-GB" dirty="0" err="1" smtClean="0"/>
              <a:t>Tsc</a:t>
            </a:r>
            <a:r>
              <a:rPr lang="en-GB" dirty="0" smtClean="0"/>
              <a:t> </a:t>
            </a:r>
            <a:r>
              <a:rPr lang="en-GB" dirty="0" err="1" smtClean="0"/>
              <a:t>Conf</a:t>
            </a:r>
            <a:r>
              <a:rPr lang="en-GB" dirty="0" smtClean="0"/>
              <a:t> -Watch Mode</a:t>
            </a:r>
            <a:endParaRPr lang="en-GB" dirty="0"/>
          </a:p>
        </p:txBody>
      </p:sp>
      <p:sp>
        <p:nvSpPr>
          <p:cNvPr id="3" name="Content Placeholder 2"/>
          <p:cNvSpPr>
            <a:spLocks noGrp="1"/>
          </p:cNvSpPr>
          <p:nvPr>
            <p:ph idx="1"/>
          </p:nvPr>
        </p:nvSpPr>
        <p:spPr>
          <a:xfrm>
            <a:off x="677334" y="925689"/>
            <a:ext cx="8596668" cy="5115673"/>
          </a:xfrm>
        </p:spPr>
        <p:txBody>
          <a:bodyPr/>
          <a:lstStyle/>
          <a:p>
            <a:r>
              <a:rPr lang="en-GB" dirty="0" smtClean="0"/>
              <a:t>Usually to compile a file we use the command </a:t>
            </a:r>
            <a:r>
              <a:rPr lang="en-GB" dirty="0" err="1" smtClean="0"/>
              <a:t>tsc</a:t>
            </a:r>
            <a:r>
              <a:rPr lang="en-GB" dirty="0" smtClean="0"/>
              <a:t> </a:t>
            </a:r>
            <a:r>
              <a:rPr lang="en-GB" dirty="0" err="1" smtClean="0"/>
              <a:t>filename.ts</a:t>
            </a:r>
            <a:endParaRPr lang="en-GB" dirty="0" smtClean="0"/>
          </a:p>
          <a:p>
            <a:r>
              <a:rPr lang="en-GB" dirty="0" smtClean="0"/>
              <a:t>We need to do this again and again whenever we change something in a file.</a:t>
            </a:r>
          </a:p>
          <a:p>
            <a:r>
              <a:rPr lang="en-GB" dirty="0" smtClean="0"/>
              <a:t>To avoid doing this we can start the </a:t>
            </a:r>
            <a:r>
              <a:rPr lang="en-GB" dirty="0" err="1" smtClean="0"/>
              <a:t>tsc</a:t>
            </a:r>
            <a:r>
              <a:rPr lang="en-GB" dirty="0" smtClean="0"/>
              <a:t> in watch mode to make </a:t>
            </a:r>
            <a:r>
              <a:rPr lang="en-GB" dirty="0" err="1" smtClean="0"/>
              <a:t>tsc</a:t>
            </a:r>
            <a:r>
              <a:rPr lang="en-GB" dirty="0" smtClean="0"/>
              <a:t> to keep on watching changes for a particular file(s)</a:t>
            </a:r>
          </a:p>
          <a:p>
            <a:r>
              <a:rPr lang="en-GB" dirty="0" smtClean="0"/>
              <a:t>The command is </a:t>
            </a:r>
            <a:r>
              <a:rPr lang="en-GB" dirty="0" err="1" smtClean="0"/>
              <a:t>tsc</a:t>
            </a:r>
            <a:r>
              <a:rPr lang="en-GB" dirty="0" smtClean="0"/>
              <a:t> filename –w or </a:t>
            </a:r>
            <a:r>
              <a:rPr lang="en-GB" dirty="0" err="1" smtClean="0"/>
              <a:t>tsc</a:t>
            </a:r>
            <a:r>
              <a:rPr lang="en-GB" dirty="0" smtClean="0"/>
              <a:t> filename –watch</a:t>
            </a:r>
          </a:p>
          <a:p>
            <a:r>
              <a:rPr lang="en-GB" dirty="0" smtClean="0"/>
              <a:t>This will start </a:t>
            </a:r>
            <a:r>
              <a:rPr lang="en-GB" dirty="0" err="1" smtClean="0"/>
              <a:t>tsc</a:t>
            </a:r>
            <a:r>
              <a:rPr lang="en-GB" dirty="0" smtClean="0"/>
              <a:t> in watch mode and whenever we change something in the watched file as soon as we save it </a:t>
            </a:r>
            <a:r>
              <a:rPr lang="en-GB" dirty="0" err="1" smtClean="0"/>
              <a:t>tsc</a:t>
            </a:r>
            <a:r>
              <a:rPr lang="en-GB" dirty="0" smtClean="0"/>
              <a:t> will recompile it and generate a new </a:t>
            </a:r>
            <a:r>
              <a:rPr lang="en-GB" dirty="0" err="1" smtClean="0"/>
              <a:t>js</a:t>
            </a:r>
            <a:r>
              <a:rPr lang="en-GB" dirty="0" smtClean="0"/>
              <a:t> file for the same</a:t>
            </a:r>
          </a:p>
          <a:p>
            <a:endParaRPr lang="en-GB" dirty="0"/>
          </a:p>
        </p:txBody>
      </p:sp>
    </p:spTree>
    <p:extLst>
      <p:ext uri="{BB962C8B-B14F-4D97-AF65-F5344CB8AC3E}">
        <p14:creationId xmlns:p14="http://schemas.microsoft.com/office/powerpoint/2010/main" val="3093446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–Compiling Multiple files/Entire Project</a:t>
            </a:r>
            <a:endParaRPr lang="en-GB" dirty="0"/>
          </a:p>
        </p:txBody>
      </p:sp>
      <p:sp>
        <p:nvSpPr>
          <p:cNvPr id="3" name="Content Placeholder 2"/>
          <p:cNvSpPr>
            <a:spLocks noGrp="1"/>
          </p:cNvSpPr>
          <p:nvPr>
            <p:ph idx="1"/>
          </p:nvPr>
        </p:nvSpPr>
        <p:spPr>
          <a:xfrm>
            <a:off x="282222" y="835377"/>
            <a:ext cx="8991780" cy="5205985"/>
          </a:xfrm>
        </p:spPr>
        <p:txBody>
          <a:bodyPr/>
          <a:lstStyle/>
          <a:p>
            <a:r>
              <a:rPr lang="en-GB" dirty="0" smtClean="0"/>
              <a:t>If we want </a:t>
            </a:r>
            <a:r>
              <a:rPr lang="en-GB" dirty="0" err="1" smtClean="0"/>
              <a:t>tsc</a:t>
            </a:r>
            <a:r>
              <a:rPr lang="en-GB" dirty="0" smtClean="0"/>
              <a:t> to compile all files we have to first tell </a:t>
            </a:r>
            <a:r>
              <a:rPr lang="en-GB" dirty="0" err="1" smtClean="0"/>
              <a:t>tsc</a:t>
            </a:r>
            <a:r>
              <a:rPr lang="en-GB" dirty="0" smtClean="0"/>
              <a:t> that all the files are a part of single project and should be managed by </a:t>
            </a:r>
            <a:r>
              <a:rPr lang="en-GB" dirty="0" err="1" smtClean="0"/>
              <a:t>ts</a:t>
            </a:r>
            <a:endParaRPr lang="en-GB" dirty="0" smtClean="0"/>
          </a:p>
          <a:p>
            <a:r>
              <a:rPr lang="en-GB" dirty="0" smtClean="0"/>
              <a:t>To do this we run command </a:t>
            </a:r>
            <a:r>
              <a:rPr lang="en-GB" dirty="0" err="1" smtClean="0"/>
              <a:t>ts</a:t>
            </a:r>
            <a:r>
              <a:rPr lang="en-GB" dirty="0" smtClean="0"/>
              <a:t> –</a:t>
            </a:r>
            <a:r>
              <a:rPr lang="en-GB" dirty="0" err="1" smtClean="0"/>
              <a:t>init</a:t>
            </a:r>
            <a:r>
              <a:rPr lang="en-GB" dirty="0" smtClean="0"/>
              <a:t> in the parent directory of the project</a:t>
            </a:r>
          </a:p>
          <a:p>
            <a:r>
              <a:rPr lang="en-GB" dirty="0" smtClean="0"/>
              <a:t>This command does following things:</a:t>
            </a:r>
          </a:p>
          <a:p>
            <a:pPr lvl="1"/>
            <a:r>
              <a:rPr lang="en-GB" dirty="0" smtClean="0"/>
              <a:t>Tells </a:t>
            </a:r>
            <a:r>
              <a:rPr lang="en-GB" dirty="0" err="1" smtClean="0"/>
              <a:t>tsc</a:t>
            </a:r>
            <a:r>
              <a:rPr lang="en-GB" dirty="0" smtClean="0"/>
              <a:t> that this folder is the </a:t>
            </a:r>
            <a:r>
              <a:rPr lang="en-GB" dirty="0" err="1" smtClean="0"/>
              <a:t>parentfolder</a:t>
            </a:r>
            <a:r>
              <a:rPr lang="en-GB" dirty="0" smtClean="0"/>
              <a:t> for a project</a:t>
            </a:r>
          </a:p>
          <a:p>
            <a:pPr lvl="1"/>
            <a:r>
              <a:rPr lang="en-GB" dirty="0" smtClean="0"/>
              <a:t>All </a:t>
            </a:r>
            <a:r>
              <a:rPr lang="en-GB" dirty="0" err="1" smtClean="0"/>
              <a:t>ts</a:t>
            </a:r>
            <a:r>
              <a:rPr lang="en-GB" dirty="0" smtClean="0"/>
              <a:t> files inside including all files in all subfolders should be managed by </a:t>
            </a:r>
            <a:r>
              <a:rPr lang="en-GB" dirty="0" err="1" smtClean="0"/>
              <a:t>ts</a:t>
            </a:r>
            <a:endParaRPr lang="en-GB" dirty="0" smtClean="0"/>
          </a:p>
          <a:p>
            <a:pPr lvl="1"/>
            <a:r>
              <a:rPr lang="en-GB" dirty="0" smtClean="0"/>
              <a:t>All files should be compiled</a:t>
            </a:r>
          </a:p>
          <a:p>
            <a:pPr lvl="1"/>
            <a:r>
              <a:rPr lang="en-GB" dirty="0" smtClean="0"/>
              <a:t>It also adds an additional file </a:t>
            </a:r>
            <a:r>
              <a:rPr lang="en-GB" dirty="0" err="1" smtClean="0"/>
              <a:t>tsconfig.json</a:t>
            </a:r>
            <a:r>
              <a:rPr lang="en-GB" dirty="0" smtClean="0"/>
              <a:t> in the project root directory which has a bunch of options to configure </a:t>
            </a:r>
            <a:r>
              <a:rPr lang="en-GB" dirty="0" err="1" smtClean="0"/>
              <a:t>tsc</a:t>
            </a:r>
            <a:r>
              <a:rPr lang="en-GB" dirty="0" smtClean="0"/>
              <a:t> behaviour for the given project.</a:t>
            </a:r>
          </a:p>
          <a:p>
            <a:r>
              <a:rPr lang="en-GB" dirty="0" smtClean="0"/>
              <a:t>Now if we run </a:t>
            </a:r>
            <a:r>
              <a:rPr lang="en-GB" dirty="0" err="1" smtClean="0"/>
              <a:t>tsc</a:t>
            </a:r>
            <a:r>
              <a:rPr lang="en-GB" dirty="0" smtClean="0"/>
              <a:t> command all files will be compiled</a:t>
            </a:r>
          </a:p>
          <a:p>
            <a:r>
              <a:rPr lang="en-GB" dirty="0" smtClean="0"/>
              <a:t>If we run </a:t>
            </a:r>
            <a:r>
              <a:rPr lang="en-GB" dirty="0" err="1" smtClean="0"/>
              <a:t>tsc</a:t>
            </a:r>
            <a:r>
              <a:rPr lang="en-GB" dirty="0" smtClean="0"/>
              <a:t> –w or </a:t>
            </a:r>
            <a:r>
              <a:rPr lang="en-GB" dirty="0" err="1" smtClean="0"/>
              <a:t>tsc</a:t>
            </a:r>
            <a:r>
              <a:rPr lang="en-GB" dirty="0" smtClean="0"/>
              <a:t> –watch without specifying the filename it will watch for changes in all </a:t>
            </a:r>
            <a:r>
              <a:rPr lang="en-GB" dirty="0" err="1" smtClean="0"/>
              <a:t>ts</a:t>
            </a:r>
            <a:r>
              <a:rPr lang="en-GB" dirty="0" smtClean="0"/>
              <a:t> files inside the project</a:t>
            </a:r>
          </a:p>
          <a:p>
            <a:endParaRPr lang="en-GB" dirty="0"/>
          </a:p>
        </p:txBody>
      </p:sp>
    </p:spTree>
    <p:extLst>
      <p:ext uri="{BB962C8B-B14F-4D97-AF65-F5344CB8AC3E}">
        <p14:creationId xmlns:p14="http://schemas.microsoft.com/office/powerpoint/2010/main" val="3053020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–Including/excluding files</a:t>
            </a:r>
            <a:endParaRPr lang="en-GB" dirty="0"/>
          </a:p>
        </p:txBody>
      </p:sp>
      <p:sp>
        <p:nvSpPr>
          <p:cNvPr id="3" name="Content Placeholder 2"/>
          <p:cNvSpPr>
            <a:spLocks noGrp="1"/>
          </p:cNvSpPr>
          <p:nvPr>
            <p:ph idx="1"/>
          </p:nvPr>
        </p:nvSpPr>
        <p:spPr>
          <a:xfrm>
            <a:off x="282222" y="835377"/>
            <a:ext cx="8991780" cy="6022623"/>
          </a:xfrm>
        </p:spPr>
        <p:txBody>
          <a:bodyPr/>
          <a:lstStyle/>
          <a:p>
            <a:r>
              <a:rPr lang="en-GB" dirty="0" smtClean="0"/>
              <a:t>If we open the </a:t>
            </a:r>
            <a:r>
              <a:rPr lang="en-GB" dirty="0" err="1" smtClean="0"/>
              <a:t>tsconfig.json</a:t>
            </a:r>
            <a:r>
              <a:rPr lang="en-GB" dirty="0" smtClean="0"/>
              <a:t> file we can add/configure certain project management options like including/excluding files from compilation process</a:t>
            </a:r>
          </a:p>
          <a:p>
            <a:r>
              <a:rPr lang="en-GB" dirty="0" smtClean="0"/>
              <a:t>In our </a:t>
            </a:r>
            <a:r>
              <a:rPr lang="en-GB" dirty="0" err="1" smtClean="0"/>
              <a:t>tsconfig.json</a:t>
            </a:r>
            <a:r>
              <a:rPr lang="en-GB" dirty="0" smtClean="0"/>
              <a:t> we have  a </a:t>
            </a:r>
            <a:r>
              <a:rPr lang="en-GB" dirty="0" err="1" smtClean="0"/>
              <a:t>compilerOptions</a:t>
            </a:r>
            <a:r>
              <a:rPr lang="en-GB" dirty="0" smtClean="0"/>
              <a:t> </a:t>
            </a:r>
            <a:r>
              <a:rPr lang="en-GB" dirty="0" err="1" smtClean="0"/>
              <a:t>json</a:t>
            </a:r>
            <a:r>
              <a:rPr lang="en-GB" dirty="0" smtClean="0"/>
              <a:t> object right after that we can add a comma and add a </a:t>
            </a:r>
            <a:r>
              <a:rPr lang="en-GB" dirty="0" err="1" smtClean="0"/>
              <a:t>json</a:t>
            </a:r>
            <a:r>
              <a:rPr lang="en-GB" dirty="0" smtClean="0"/>
              <a:t> array with name exclude to specify the files to exclude when compiling</a:t>
            </a:r>
          </a:p>
          <a:p>
            <a:r>
              <a:rPr lang="en-GB" dirty="0" smtClean="0"/>
              <a:t>We can specify file </a:t>
            </a:r>
            <a:r>
              <a:rPr lang="en-GB" dirty="0" err="1" smtClean="0"/>
              <a:t>names,folder</a:t>
            </a:r>
            <a:r>
              <a:rPr lang="en-GB" dirty="0" smtClean="0"/>
              <a:t> names, a pattern with * wildcard like:</a:t>
            </a:r>
          </a:p>
          <a:p>
            <a:pPr lvl="1"/>
            <a:r>
              <a:rPr lang="en-GB" dirty="0" err="1" smtClean="0"/>
              <a:t>App.ts</a:t>
            </a:r>
            <a:r>
              <a:rPr lang="en-GB" dirty="0" smtClean="0"/>
              <a:t> //exclude a file with name </a:t>
            </a:r>
            <a:r>
              <a:rPr lang="en-GB" dirty="0" err="1" smtClean="0"/>
              <a:t>app.ts</a:t>
            </a:r>
            <a:endParaRPr lang="en-GB" dirty="0" smtClean="0"/>
          </a:p>
          <a:p>
            <a:pPr lvl="1"/>
            <a:r>
              <a:rPr lang="en-GB" dirty="0" smtClean="0"/>
              <a:t>*.</a:t>
            </a:r>
            <a:r>
              <a:rPr lang="en-GB" dirty="0" err="1" smtClean="0"/>
              <a:t>dev.ts</a:t>
            </a:r>
            <a:r>
              <a:rPr lang="en-GB" dirty="0" smtClean="0"/>
              <a:t> //exclude all files that end with </a:t>
            </a:r>
            <a:r>
              <a:rPr lang="en-GB" dirty="0" err="1" smtClean="0"/>
              <a:t>dev.ts</a:t>
            </a:r>
            <a:endParaRPr lang="en-GB" dirty="0" smtClean="0"/>
          </a:p>
          <a:p>
            <a:pPr lvl="1"/>
            <a:r>
              <a:rPr lang="en-GB" dirty="0" smtClean="0"/>
              <a:t>**/*.</a:t>
            </a:r>
            <a:r>
              <a:rPr lang="en-GB" dirty="0" err="1" smtClean="0"/>
              <a:t>dev.ts</a:t>
            </a:r>
            <a:r>
              <a:rPr lang="en-GB" dirty="0" smtClean="0"/>
              <a:t> //exclude all files in a sub folder ending with *.</a:t>
            </a:r>
            <a:r>
              <a:rPr lang="en-GB" dirty="0" err="1" smtClean="0"/>
              <a:t>dev.ts</a:t>
            </a:r>
            <a:endParaRPr lang="en-GB" dirty="0" smtClean="0"/>
          </a:p>
          <a:p>
            <a:pPr lvl="1"/>
            <a:r>
              <a:rPr lang="en-GB" dirty="0" err="1" smtClean="0"/>
              <a:t>node_modules</a:t>
            </a:r>
            <a:r>
              <a:rPr lang="en-GB" dirty="0" smtClean="0"/>
              <a:t> //exclude all files under folder </a:t>
            </a:r>
            <a:r>
              <a:rPr lang="en-GB" dirty="0" err="1" smtClean="0"/>
              <a:t>node_modules</a:t>
            </a:r>
            <a:endParaRPr lang="en-GB" dirty="0" smtClean="0"/>
          </a:p>
          <a:p>
            <a:pPr lvl="1"/>
            <a:r>
              <a:rPr lang="en-GB" dirty="0" err="1" smtClean="0"/>
              <a:t>Node_modules</a:t>
            </a:r>
            <a:r>
              <a:rPr lang="en-GB" dirty="0" smtClean="0"/>
              <a:t> is something that is excluded by default</a:t>
            </a:r>
          </a:p>
          <a:p>
            <a:r>
              <a:rPr lang="en-GB" dirty="0" smtClean="0"/>
              <a:t>We can similarly create an include  array where we can in the same way add files to include for compilation</a:t>
            </a:r>
          </a:p>
          <a:p>
            <a:r>
              <a:rPr lang="en-GB" dirty="0" err="1" smtClean="0"/>
              <a:t>Tsc</a:t>
            </a:r>
            <a:r>
              <a:rPr lang="en-GB" dirty="0" smtClean="0"/>
              <a:t> usually follows the patters include – exclude so if we specify a file in both include and exclude it will eventually be excluded</a:t>
            </a:r>
          </a:p>
          <a:p>
            <a:r>
              <a:rPr lang="en-GB" dirty="0" smtClean="0"/>
              <a:t>We can also specify an array with name files this works like include with only difference that it only takes file names no paths.</a:t>
            </a:r>
            <a:endParaRPr lang="en-GB" dirty="0"/>
          </a:p>
          <a:p>
            <a:endParaRPr lang="en-GB" dirty="0" smtClean="0"/>
          </a:p>
          <a:p>
            <a:endParaRPr lang="en-GB" dirty="0"/>
          </a:p>
        </p:txBody>
      </p:sp>
    </p:spTree>
    <p:extLst>
      <p:ext uri="{BB962C8B-B14F-4D97-AF65-F5344CB8AC3E}">
        <p14:creationId xmlns:p14="http://schemas.microsoft.com/office/powerpoint/2010/main" val="10719139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–Setting a compilation target</a:t>
            </a:r>
            <a:endParaRPr lang="en-GB" dirty="0"/>
          </a:p>
        </p:txBody>
      </p:sp>
      <p:sp>
        <p:nvSpPr>
          <p:cNvPr id="3" name="Content Placeholder 2"/>
          <p:cNvSpPr>
            <a:spLocks noGrp="1"/>
          </p:cNvSpPr>
          <p:nvPr>
            <p:ph idx="1"/>
          </p:nvPr>
        </p:nvSpPr>
        <p:spPr>
          <a:xfrm>
            <a:off x="282222" y="835377"/>
            <a:ext cx="8991780" cy="5892801"/>
          </a:xfrm>
        </p:spPr>
        <p:txBody>
          <a:bodyPr/>
          <a:lstStyle/>
          <a:p>
            <a:r>
              <a:rPr lang="en-GB" dirty="0" smtClean="0"/>
              <a:t>To specify the </a:t>
            </a:r>
            <a:r>
              <a:rPr lang="en-GB" dirty="0" err="1" smtClean="0"/>
              <a:t>ecma</a:t>
            </a:r>
            <a:r>
              <a:rPr lang="en-GB" dirty="0" smtClean="0"/>
              <a:t> script target version </a:t>
            </a:r>
            <a:r>
              <a:rPr lang="en-GB" dirty="0" err="1" smtClean="0"/>
              <a:t>ie</a:t>
            </a:r>
            <a:r>
              <a:rPr lang="en-GB" dirty="0" smtClean="0"/>
              <a:t> which version of </a:t>
            </a:r>
            <a:r>
              <a:rPr lang="en-GB" dirty="0" err="1" smtClean="0"/>
              <a:t>js</a:t>
            </a:r>
            <a:r>
              <a:rPr lang="en-GB" dirty="0" smtClean="0"/>
              <a:t> the </a:t>
            </a:r>
            <a:r>
              <a:rPr lang="en-GB" dirty="0" err="1" smtClean="0"/>
              <a:t>ts</a:t>
            </a:r>
            <a:r>
              <a:rPr lang="en-GB" dirty="0" smtClean="0"/>
              <a:t> file will be compiled to we can use the target property in compiler options</a:t>
            </a:r>
          </a:p>
          <a:p>
            <a:r>
              <a:rPr lang="en-GB" dirty="0" smtClean="0"/>
              <a:t>Ts uses a lot of modern feature which may or may not be supported by all the browsers yet or may not be supported in older browsers </a:t>
            </a:r>
          </a:p>
          <a:p>
            <a:r>
              <a:rPr lang="en-GB" dirty="0" smtClean="0"/>
              <a:t>So we need to provide this option keeping in mind the target audience for our </a:t>
            </a:r>
            <a:r>
              <a:rPr lang="en-GB" dirty="0" err="1" smtClean="0"/>
              <a:t>app,if</a:t>
            </a:r>
            <a:r>
              <a:rPr lang="en-GB" dirty="0" smtClean="0"/>
              <a:t> we are sure our app will run on modern browsers we can set it to more recent version and </a:t>
            </a:r>
            <a:r>
              <a:rPr lang="en-GB" dirty="0" err="1" smtClean="0"/>
              <a:t>tsc</a:t>
            </a:r>
            <a:r>
              <a:rPr lang="en-GB" dirty="0" smtClean="0"/>
              <a:t> would have to do less compilation as many features will be available and less workarounds for non existing features need to be done.</a:t>
            </a:r>
          </a:p>
          <a:p>
            <a:r>
              <a:rPr lang="en-GB" dirty="0" smtClean="0"/>
              <a:t>For example es5 doesn’t know about let and </a:t>
            </a:r>
            <a:r>
              <a:rPr lang="en-GB" dirty="0" err="1" smtClean="0"/>
              <a:t>const</a:t>
            </a:r>
            <a:r>
              <a:rPr lang="en-GB" dirty="0" smtClean="0"/>
              <a:t> so if we compile a </a:t>
            </a:r>
            <a:r>
              <a:rPr lang="en-GB" dirty="0" err="1" smtClean="0"/>
              <a:t>ts</a:t>
            </a:r>
            <a:r>
              <a:rPr lang="en-GB" dirty="0" smtClean="0"/>
              <a:t> file with let and </a:t>
            </a:r>
            <a:r>
              <a:rPr lang="en-GB" dirty="0" err="1" smtClean="0"/>
              <a:t>const</a:t>
            </a:r>
            <a:r>
              <a:rPr lang="en-GB" dirty="0" smtClean="0"/>
              <a:t> to es6 version it will be replaced by </a:t>
            </a:r>
            <a:r>
              <a:rPr lang="en-GB" dirty="0" err="1" smtClean="0"/>
              <a:t>var</a:t>
            </a:r>
            <a:endParaRPr lang="en-GB" dirty="0" smtClean="0"/>
          </a:p>
          <a:p>
            <a:r>
              <a:rPr lang="en-GB" dirty="0" smtClean="0"/>
              <a:t>Es6 on the other hand knows about let and </a:t>
            </a:r>
            <a:r>
              <a:rPr lang="en-GB" dirty="0" err="1" smtClean="0"/>
              <a:t>const</a:t>
            </a:r>
            <a:r>
              <a:rPr lang="en-GB" dirty="0" smtClean="0"/>
              <a:t> so if we compile our </a:t>
            </a:r>
            <a:r>
              <a:rPr lang="en-GB" dirty="0" err="1" smtClean="0"/>
              <a:t>ts</a:t>
            </a:r>
            <a:r>
              <a:rPr lang="en-GB" dirty="0" smtClean="0"/>
              <a:t> file to es6 code let and </a:t>
            </a:r>
            <a:r>
              <a:rPr lang="en-GB" dirty="0" err="1" smtClean="0"/>
              <a:t>const</a:t>
            </a:r>
            <a:r>
              <a:rPr lang="en-GB" dirty="0" smtClean="0"/>
              <a:t> will not be converted to </a:t>
            </a:r>
            <a:r>
              <a:rPr lang="en-GB" dirty="0" err="1" smtClean="0"/>
              <a:t>var</a:t>
            </a:r>
            <a:endParaRPr lang="en-GB" dirty="0" smtClean="0"/>
          </a:p>
          <a:p>
            <a:r>
              <a:rPr lang="en-GB" dirty="0" smtClean="0"/>
              <a:t>Note es6 is equivalent to es2015 and es2020 is the current version as on 5/6/2020</a:t>
            </a:r>
          </a:p>
          <a:p>
            <a:endParaRPr lang="en-GB" dirty="0" smtClean="0"/>
          </a:p>
        </p:txBody>
      </p:sp>
    </p:spTree>
    <p:extLst>
      <p:ext uri="{BB962C8B-B14F-4D97-AF65-F5344CB8AC3E}">
        <p14:creationId xmlns:p14="http://schemas.microsoft.com/office/powerpoint/2010/main" val="451134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564" y="66136"/>
            <a:ext cx="8596668" cy="520460"/>
          </a:xfrm>
        </p:spPr>
        <p:txBody>
          <a:bodyPr>
            <a:normAutofit fontScale="90000"/>
          </a:bodyPr>
          <a:lstStyle/>
          <a:p>
            <a:r>
              <a:rPr lang="en-GB" dirty="0" smtClean="0"/>
              <a:t>What is </a:t>
            </a:r>
            <a:r>
              <a:rPr lang="en-GB" dirty="0" err="1" smtClean="0"/>
              <a:t>TypeScript</a:t>
            </a:r>
            <a:r>
              <a:rPr lang="en-GB" dirty="0" smtClean="0"/>
              <a:t>?</a:t>
            </a:r>
            <a:endParaRPr lang="en-GB" dirty="0"/>
          </a:p>
        </p:txBody>
      </p:sp>
      <p:sp>
        <p:nvSpPr>
          <p:cNvPr id="4" name="Rectangle 3"/>
          <p:cNvSpPr/>
          <p:nvPr/>
        </p:nvSpPr>
        <p:spPr>
          <a:xfrm>
            <a:off x="5439343" y="1078301"/>
            <a:ext cx="1570008" cy="131121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600" b="1" dirty="0" smtClean="0">
                <a:ln w="22225">
                  <a:solidFill>
                    <a:srgbClr val="0070C0"/>
                  </a:solidFill>
                  <a:prstDash val="solid"/>
                </a:ln>
                <a:solidFill>
                  <a:schemeClr val="bg1"/>
                </a:solidFill>
              </a:rPr>
              <a:t>TS</a:t>
            </a:r>
            <a:endParaRPr lang="en-GB" sz="6600" b="1" dirty="0">
              <a:ln w="22225">
                <a:solidFill>
                  <a:srgbClr val="0070C0"/>
                </a:solidFill>
                <a:prstDash val="solid"/>
              </a:ln>
              <a:solidFill>
                <a:schemeClr val="bg1"/>
              </a:solidFill>
            </a:endParaRPr>
          </a:p>
        </p:txBody>
      </p:sp>
      <p:sp>
        <p:nvSpPr>
          <p:cNvPr id="5" name="Rectangle 4"/>
          <p:cNvSpPr/>
          <p:nvPr/>
        </p:nvSpPr>
        <p:spPr>
          <a:xfrm>
            <a:off x="7268902" y="1019534"/>
            <a:ext cx="3673744" cy="71437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JavaScript Superset</a:t>
            </a:r>
            <a:endParaRPr lang="en-GB" dirty="0"/>
          </a:p>
        </p:txBody>
      </p:sp>
      <p:sp>
        <p:nvSpPr>
          <p:cNvPr id="6" name="Rounded Rectangle 5"/>
          <p:cNvSpPr/>
          <p:nvPr/>
        </p:nvSpPr>
        <p:spPr>
          <a:xfrm>
            <a:off x="7268902" y="2041854"/>
            <a:ext cx="3633799" cy="695325"/>
          </a:xfrm>
          <a:prstGeom prst="round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Language building up on </a:t>
            </a:r>
            <a:r>
              <a:rPr lang="en-GB" dirty="0" err="1" smtClean="0"/>
              <a:t>javaScript</a:t>
            </a:r>
            <a:endParaRPr lang="en-GB" dirty="0"/>
          </a:p>
        </p:txBody>
      </p:sp>
      <p:sp>
        <p:nvSpPr>
          <p:cNvPr id="7" name="Rectangle 6"/>
          <p:cNvSpPr/>
          <p:nvPr/>
        </p:nvSpPr>
        <p:spPr>
          <a:xfrm>
            <a:off x="1238492" y="1333869"/>
            <a:ext cx="3445304" cy="70798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Adds new features + Advantages to </a:t>
            </a:r>
            <a:r>
              <a:rPr lang="en-GB" dirty="0" err="1" smtClean="0"/>
              <a:t>javaScript</a:t>
            </a:r>
            <a:endParaRPr lang="en-GB" dirty="0"/>
          </a:p>
        </p:txBody>
      </p:sp>
      <p:sp>
        <p:nvSpPr>
          <p:cNvPr id="8" name="Rectangle 7"/>
          <p:cNvSpPr/>
          <p:nvPr/>
        </p:nvSpPr>
        <p:spPr>
          <a:xfrm>
            <a:off x="1412111" y="2389516"/>
            <a:ext cx="3271685" cy="619902"/>
          </a:xfrm>
          <a:prstGeom prst="rect">
            <a:avLst/>
          </a:prstGeom>
          <a:solidFill>
            <a:srgbClr val="FFFF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Browsers can’t execute Ts</a:t>
            </a:r>
            <a:endParaRPr lang="en-GB" dirty="0">
              <a:solidFill>
                <a:schemeClr val="tx1"/>
              </a:solidFill>
            </a:endParaRPr>
          </a:p>
        </p:txBody>
      </p:sp>
      <p:sp>
        <p:nvSpPr>
          <p:cNvPr id="9" name="Down Arrow 8"/>
          <p:cNvSpPr/>
          <p:nvPr/>
        </p:nvSpPr>
        <p:spPr>
          <a:xfrm>
            <a:off x="5702069" y="2565759"/>
            <a:ext cx="1044555" cy="1867346"/>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5544274" y="4609349"/>
            <a:ext cx="1585732" cy="180302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600" b="1" dirty="0" smtClean="0">
                <a:ln w="22225">
                  <a:solidFill>
                    <a:schemeClr val="accent2"/>
                  </a:solidFill>
                  <a:prstDash val="solid"/>
                </a:ln>
                <a:solidFill>
                  <a:schemeClr val="tx1"/>
                </a:solidFill>
              </a:rPr>
              <a:t>JS</a:t>
            </a:r>
            <a:endParaRPr lang="en-GB" sz="9600" dirty="0">
              <a:solidFill>
                <a:schemeClr val="tx1"/>
              </a:solidFill>
            </a:endParaRPr>
          </a:p>
        </p:txBody>
      </p:sp>
      <p:sp>
        <p:nvSpPr>
          <p:cNvPr id="11" name="TextBox 10"/>
          <p:cNvSpPr txBox="1"/>
          <p:nvPr/>
        </p:nvSpPr>
        <p:spPr>
          <a:xfrm>
            <a:off x="6746624" y="3009418"/>
            <a:ext cx="1749194" cy="369332"/>
          </a:xfrm>
          <a:prstGeom prst="rect">
            <a:avLst/>
          </a:prstGeom>
          <a:noFill/>
        </p:spPr>
        <p:txBody>
          <a:bodyPr wrap="square" rtlCol="0">
            <a:spAutoFit/>
          </a:bodyPr>
          <a:lstStyle/>
          <a:p>
            <a:r>
              <a:rPr lang="en-GB" dirty="0" smtClean="0">
                <a:solidFill>
                  <a:schemeClr val="accent3"/>
                </a:solidFill>
              </a:rPr>
              <a:t>Compiled to</a:t>
            </a:r>
            <a:endParaRPr lang="en-GB" dirty="0">
              <a:solidFill>
                <a:schemeClr val="accent3"/>
              </a:solidFill>
            </a:endParaRPr>
          </a:p>
        </p:txBody>
      </p:sp>
      <p:sp>
        <p:nvSpPr>
          <p:cNvPr id="12" name="Rectangle 11"/>
          <p:cNvSpPr/>
          <p:nvPr/>
        </p:nvSpPr>
        <p:spPr>
          <a:xfrm>
            <a:off x="1527858" y="3378750"/>
            <a:ext cx="3669175" cy="903883"/>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The features are compiled to JS workarounds. Possible errors are thrown.</a:t>
            </a:r>
            <a:endParaRPr lang="en-GB" dirty="0">
              <a:solidFill>
                <a:schemeClr val="accent3"/>
              </a:solidFill>
            </a:endParaRPr>
          </a:p>
        </p:txBody>
      </p:sp>
      <p:sp>
        <p:nvSpPr>
          <p:cNvPr id="13" name="Rectangle 12"/>
          <p:cNvSpPr/>
          <p:nvPr/>
        </p:nvSpPr>
        <p:spPr>
          <a:xfrm>
            <a:off x="7708739" y="3727048"/>
            <a:ext cx="3588152" cy="88230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solidFill>
              </a:rPr>
              <a:t>As the name suggests it adds types to </a:t>
            </a:r>
            <a:r>
              <a:rPr lang="en-IN" dirty="0" err="1" smtClean="0">
                <a:solidFill>
                  <a:schemeClr val="accent2"/>
                </a:solidFill>
              </a:rPr>
              <a:t>js</a:t>
            </a:r>
            <a:endParaRPr lang="en-GB" dirty="0">
              <a:solidFill>
                <a:schemeClr val="accent2"/>
              </a:solidFill>
            </a:endParaRPr>
          </a:p>
        </p:txBody>
      </p:sp>
    </p:spTree>
    <p:extLst>
      <p:ext uri="{BB962C8B-B14F-4D97-AF65-F5344CB8AC3E}">
        <p14:creationId xmlns:p14="http://schemas.microsoft.com/office/powerpoint/2010/main" val="17698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p:bldP spid="12"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a:t>
            </a:r>
            <a:endParaRPr lang="en-GB" dirty="0"/>
          </a:p>
        </p:txBody>
      </p:sp>
      <p:sp>
        <p:nvSpPr>
          <p:cNvPr id="3" name="Content Placeholder 2"/>
          <p:cNvSpPr>
            <a:spLocks noGrp="1"/>
          </p:cNvSpPr>
          <p:nvPr>
            <p:ph idx="1"/>
          </p:nvPr>
        </p:nvSpPr>
        <p:spPr>
          <a:xfrm>
            <a:off x="282221" y="835377"/>
            <a:ext cx="10600267" cy="5892801"/>
          </a:xfrm>
        </p:spPr>
        <p:txBody>
          <a:bodyPr/>
          <a:lstStyle/>
          <a:p>
            <a:r>
              <a:rPr lang="en-GB" dirty="0" smtClean="0"/>
              <a:t>Lib option in </a:t>
            </a:r>
            <a:r>
              <a:rPr lang="en-GB" dirty="0" err="1" smtClean="0"/>
              <a:t>tsconfig</a:t>
            </a:r>
            <a:r>
              <a:rPr lang="en-GB" dirty="0" smtClean="0"/>
              <a:t> is used to specify which objects </a:t>
            </a:r>
            <a:r>
              <a:rPr lang="en-GB" dirty="0" err="1" smtClean="0"/>
              <a:t>ts</a:t>
            </a:r>
            <a:r>
              <a:rPr lang="en-GB" dirty="0" smtClean="0"/>
              <a:t> is already aware of like the dom.</a:t>
            </a:r>
          </a:p>
          <a:p>
            <a:r>
              <a:rPr lang="en-GB" dirty="0" smtClean="0"/>
              <a:t>For example we write </a:t>
            </a:r>
          </a:p>
          <a:p>
            <a:pPr marL="457200" lvl="1" indent="0">
              <a:buNone/>
            </a:pPr>
            <a:r>
              <a:rPr lang="en-GB" dirty="0" err="1" smtClean="0"/>
              <a:t>const</a:t>
            </a:r>
            <a:r>
              <a:rPr lang="en-GB" dirty="0" smtClean="0"/>
              <a:t> button = </a:t>
            </a:r>
            <a:r>
              <a:rPr lang="en-GB" dirty="0" err="1" smtClean="0"/>
              <a:t>document.querySelector</a:t>
            </a:r>
            <a:r>
              <a:rPr lang="en-GB" dirty="0" smtClean="0"/>
              <a:t>(‘button’);</a:t>
            </a:r>
          </a:p>
          <a:p>
            <a:pPr marL="457200" lvl="1" indent="0">
              <a:buNone/>
            </a:pPr>
            <a:r>
              <a:rPr lang="en-GB" dirty="0" err="1" smtClean="0"/>
              <a:t>Button.addEventListener</a:t>
            </a:r>
            <a:r>
              <a:rPr lang="en-GB" dirty="0" smtClean="0"/>
              <a:t>(‘click’,() =&gt;{</a:t>
            </a:r>
          </a:p>
          <a:p>
            <a:pPr marL="457200" lvl="1" indent="0">
              <a:buNone/>
            </a:pPr>
            <a:r>
              <a:rPr lang="en-GB" dirty="0" smtClean="0"/>
              <a:t>Console.log(‘clicked!!!’)</a:t>
            </a:r>
            <a:endParaRPr lang="en-GB" dirty="0"/>
          </a:p>
          <a:p>
            <a:pPr marL="457200" lvl="1" indent="0">
              <a:buNone/>
            </a:pPr>
            <a:r>
              <a:rPr lang="en-GB" dirty="0" smtClean="0"/>
              <a:t>})</a:t>
            </a:r>
          </a:p>
          <a:p>
            <a:r>
              <a:rPr lang="en-IN" dirty="0"/>
              <a:t>T</a:t>
            </a:r>
            <a:r>
              <a:rPr lang="en-IN" dirty="0" smtClean="0"/>
              <a:t>s</a:t>
            </a:r>
            <a:r>
              <a:rPr lang="en-IN" dirty="0"/>
              <a:t> would give an error here that button might be null to solve it </a:t>
            </a:r>
            <a:r>
              <a:rPr lang="en-IN" dirty="0" smtClean="0"/>
              <a:t>temporarily we</a:t>
            </a:r>
            <a:r>
              <a:rPr lang="en-IN" dirty="0"/>
              <a:t> add an ! in </a:t>
            </a:r>
            <a:r>
              <a:rPr lang="en-IN" dirty="0" smtClean="0"/>
              <a:t>the</a:t>
            </a:r>
            <a:r>
              <a:rPr lang="en-IN" dirty="0"/>
              <a:t> line </a:t>
            </a:r>
            <a:endParaRPr lang="en-IN" dirty="0" smtClean="0"/>
          </a:p>
          <a:p>
            <a:pPr marL="0" indent="0">
              <a:buNone/>
            </a:pPr>
            <a:r>
              <a:rPr lang="en-GB" dirty="0" smtClean="0"/>
              <a:t>		</a:t>
            </a:r>
            <a:r>
              <a:rPr lang="en-GB" dirty="0" err="1" smtClean="0"/>
              <a:t>const</a:t>
            </a:r>
            <a:r>
              <a:rPr lang="en-GB" dirty="0" smtClean="0"/>
              <a:t> </a:t>
            </a:r>
            <a:r>
              <a:rPr lang="en-GB" dirty="0"/>
              <a:t>button = </a:t>
            </a:r>
            <a:r>
              <a:rPr lang="en-GB" dirty="0" err="1"/>
              <a:t>document.querySelector</a:t>
            </a:r>
            <a:r>
              <a:rPr lang="en-GB" dirty="0"/>
              <a:t>(‘button</a:t>
            </a:r>
            <a:r>
              <a:rPr lang="en-GB" dirty="0" smtClean="0"/>
              <a:t>’)!; </a:t>
            </a:r>
          </a:p>
          <a:p>
            <a:pPr marL="0" indent="0">
              <a:buNone/>
            </a:pPr>
            <a:r>
              <a:rPr lang="en-IN" dirty="0" smtClean="0"/>
              <a:t>	to</a:t>
            </a:r>
            <a:r>
              <a:rPr lang="en-IN" dirty="0"/>
              <a:t> tell </a:t>
            </a:r>
            <a:r>
              <a:rPr lang="en-IN" dirty="0" err="1"/>
              <a:t>ts</a:t>
            </a:r>
            <a:r>
              <a:rPr lang="en-IN" dirty="0"/>
              <a:t> that a button will exist </a:t>
            </a:r>
            <a:endParaRPr lang="en-IN" dirty="0" smtClean="0"/>
          </a:p>
          <a:p>
            <a:r>
              <a:rPr lang="en-IN" dirty="0" smtClean="0"/>
              <a:t>But</a:t>
            </a:r>
            <a:r>
              <a:rPr lang="en-IN" dirty="0"/>
              <a:t> how does </a:t>
            </a:r>
            <a:r>
              <a:rPr lang="en-IN" dirty="0" err="1"/>
              <a:t>ts</a:t>
            </a:r>
            <a:r>
              <a:rPr lang="en-IN" dirty="0"/>
              <a:t> know that document will exist  and it has a method </a:t>
            </a:r>
            <a:r>
              <a:rPr lang="en-IN" dirty="0" err="1"/>
              <a:t>querySelector</a:t>
            </a:r>
            <a:r>
              <a:rPr lang="en-IN" dirty="0"/>
              <a:t>() we can argue that vanilla </a:t>
            </a:r>
            <a:r>
              <a:rPr lang="en-IN" dirty="0" err="1"/>
              <a:t>js</a:t>
            </a:r>
            <a:r>
              <a:rPr lang="en-IN" dirty="0"/>
              <a:t> knows </a:t>
            </a:r>
            <a:r>
              <a:rPr lang="en-IN" dirty="0" smtClean="0"/>
              <a:t>this but</a:t>
            </a:r>
            <a:r>
              <a:rPr lang="en-IN" dirty="0"/>
              <a:t> we can write </a:t>
            </a:r>
            <a:r>
              <a:rPr lang="en-IN" dirty="0" err="1"/>
              <a:t>nodejs</a:t>
            </a:r>
            <a:r>
              <a:rPr lang="en-IN" dirty="0"/>
              <a:t> code  in </a:t>
            </a:r>
            <a:r>
              <a:rPr lang="en-IN" dirty="0" err="1"/>
              <a:t>ts</a:t>
            </a:r>
            <a:r>
              <a:rPr lang="en-IN" dirty="0"/>
              <a:t> and  </a:t>
            </a:r>
            <a:r>
              <a:rPr lang="en-IN" dirty="0" smtClean="0"/>
              <a:t>document </a:t>
            </a:r>
            <a:r>
              <a:rPr lang="en-IN" dirty="0" err="1" smtClean="0"/>
              <a:t>doesnt</a:t>
            </a:r>
            <a:r>
              <a:rPr lang="en-IN" dirty="0"/>
              <a:t> exist there </a:t>
            </a:r>
            <a:r>
              <a:rPr lang="en-IN" dirty="0" err="1"/>
              <a:t>ts</a:t>
            </a:r>
            <a:r>
              <a:rPr lang="en-IN" dirty="0"/>
              <a:t> knows about it by the lib option in </a:t>
            </a:r>
            <a:r>
              <a:rPr lang="en-IN" dirty="0" err="1" smtClean="0"/>
              <a:t>tsconfig</a:t>
            </a:r>
            <a:r>
              <a:rPr lang="en-IN" dirty="0" smtClean="0"/>
              <a:t>.</a:t>
            </a:r>
          </a:p>
          <a:p>
            <a:r>
              <a:rPr lang="en-IN" dirty="0" smtClean="0"/>
              <a:t>Lib option is by default commented and when it is commented the objects that </a:t>
            </a:r>
            <a:r>
              <a:rPr lang="en-IN" dirty="0" err="1" smtClean="0"/>
              <a:t>ts</a:t>
            </a:r>
            <a:r>
              <a:rPr lang="en-IN" dirty="0" smtClean="0"/>
              <a:t> knows about depends on the  target option for example for es6 all the objects that are globally available in es6 are available like document ,Map </a:t>
            </a:r>
            <a:r>
              <a:rPr lang="en-IN" dirty="0" err="1" smtClean="0"/>
              <a:t>etc</a:t>
            </a:r>
            <a:endParaRPr lang="en-IN" dirty="0" smtClean="0"/>
          </a:p>
          <a:p>
            <a:endParaRPr lang="en-GB" dirty="0" smtClean="0"/>
          </a:p>
        </p:txBody>
      </p:sp>
    </p:spTree>
    <p:extLst>
      <p:ext uri="{BB962C8B-B14F-4D97-AF65-F5344CB8AC3E}">
        <p14:creationId xmlns:p14="http://schemas.microsoft.com/office/powerpoint/2010/main" val="23951356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 </a:t>
            </a:r>
            <a:r>
              <a:rPr lang="en-GB" dirty="0" err="1" smtClean="0"/>
              <a:t>cont</a:t>
            </a:r>
            <a:r>
              <a:rPr lang="en-GB" dirty="0" smtClean="0"/>
              <a:t> …</a:t>
            </a:r>
            <a:endParaRPr lang="en-GB" dirty="0"/>
          </a:p>
        </p:txBody>
      </p:sp>
      <p:sp>
        <p:nvSpPr>
          <p:cNvPr id="3" name="Content Placeholder 2"/>
          <p:cNvSpPr>
            <a:spLocks noGrp="1"/>
          </p:cNvSpPr>
          <p:nvPr>
            <p:ph idx="1"/>
          </p:nvPr>
        </p:nvSpPr>
        <p:spPr>
          <a:xfrm>
            <a:off x="372532" y="835377"/>
            <a:ext cx="10600267" cy="6022623"/>
          </a:xfrm>
        </p:spPr>
        <p:txBody>
          <a:bodyPr>
            <a:normAutofit fontScale="85000" lnSpcReduction="10000"/>
          </a:bodyPr>
          <a:lstStyle/>
          <a:p>
            <a:r>
              <a:rPr lang="en-GB" dirty="0" smtClean="0"/>
              <a:t>If we un comment the lib option we would need to provide the list of available libs else </a:t>
            </a:r>
            <a:r>
              <a:rPr lang="en-GB" dirty="0" err="1" smtClean="0"/>
              <a:t>ts</a:t>
            </a:r>
            <a:r>
              <a:rPr lang="en-GB" dirty="0" smtClean="0"/>
              <a:t> will not work</a:t>
            </a:r>
          </a:p>
          <a:p>
            <a:r>
              <a:rPr lang="en-GB" dirty="0" smtClean="0"/>
              <a:t>Lib is an array </a:t>
            </a:r>
            <a:r>
              <a:rPr lang="en-IN" dirty="0" smtClean="0"/>
              <a:t>Possible values for lib :</a:t>
            </a:r>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IN" dirty="0"/>
              <a:t>Note: If --lib is not specified a default list of libraries are injected. The default libraries injected are:</a:t>
            </a:r>
          </a:p>
          <a:p>
            <a:pPr marL="0" indent="0">
              <a:buNone/>
            </a:pPr>
            <a:r>
              <a:rPr lang="en-IN" dirty="0"/>
              <a:t>For --target ES5: DOM,ES5,ScriptHost</a:t>
            </a:r>
          </a:p>
          <a:p>
            <a:pPr marL="0" indent="0">
              <a:buNone/>
            </a:pPr>
            <a:r>
              <a:rPr lang="en-IN" dirty="0"/>
              <a:t>For --target ES6: </a:t>
            </a:r>
            <a:r>
              <a:rPr lang="en-IN" dirty="0" smtClean="0"/>
              <a:t>DOM,ES6,DOM.Iterable,ScriptHost</a:t>
            </a:r>
          </a:p>
          <a:p>
            <a:pPr marL="0" indent="0">
              <a:buNone/>
            </a:pPr>
            <a:r>
              <a:rPr lang="en-IN" dirty="0" smtClean="0"/>
              <a:t>More details available at </a:t>
            </a:r>
            <a:r>
              <a:rPr lang="en-IN" dirty="0" smtClean="0">
                <a:hlinkClick r:id="rId3"/>
              </a:rPr>
              <a:t>Official docs</a:t>
            </a:r>
            <a:endParaRPr lang="en-IN" dirty="0" smtClean="0"/>
          </a:p>
          <a:p>
            <a:pPr marL="0" indent="0">
              <a:buNone/>
            </a:pPr>
            <a:endParaRPr lang="en-GB" dirty="0" smtClean="0"/>
          </a:p>
        </p:txBody>
      </p:sp>
      <p:sp>
        <p:nvSpPr>
          <p:cNvPr id="6" name="Rectangle 5"/>
          <p:cNvSpPr/>
          <p:nvPr/>
        </p:nvSpPr>
        <p:spPr>
          <a:xfrm>
            <a:off x="48542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ES5</a:t>
            </a:r>
          </a:p>
          <a:p>
            <a:pPr algn="ctr"/>
            <a:r>
              <a:rPr lang="es-ES" dirty="0">
                <a:solidFill>
                  <a:srgbClr val="7030A0"/>
                </a:solidFill>
              </a:rPr>
              <a:t>ES6</a:t>
            </a:r>
          </a:p>
          <a:p>
            <a:pPr algn="ctr"/>
            <a:r>
              <a:rPr lang="es-ES" dirty="0">
                <a:solidFill>
                  <a:srgbClr val="7030A0"/>
                </a:solidFill>
              </a:rPr>
              <a:t>ES2015</a:t>
            </a:r>
          </a:p>
          <a:p>
            <a:pPr algn="ctr"/>
            <a:r>
              <a:rPr lang="es-ES" dirty="0">
                <a:solidFill>
                  <a:srgbClr val="7030A0"/>
                </a:solidFill>
              </a:rPr>
              <a:t>ES7</a:t>
            </a:r>
          </a:p>
          <a:p>
            <a:pPr algn="ctr"/>
            <a:r>
              <a:rPr lang="es-ES" dirty="0">
                <a:solidFill>
                  <a:srgbClr val="7030A0"/>
                </a:solidFill>
              </a:rPr>
              <a:t>ES2016</a:t>
            </a:r>
          </a:p>
          <a:p>
            <a:pPr algn="ctr"/>
            <a:r>
              <a:rPr lang="es-ES" dirty="0">
                <a:solidFill>
                  <a:srgbClr val="7030A0"/>
                </a:solidFill>
              </a:rPr>
              <a:t>ES2017</a:t>
            </a:r>
          </a:p>
          <a:p>
            <a:pPr algn="ctr"/>
            <a:r>
              <a:rPr lang="es-ES" dirty="0">
                <a:solidFill>
                  <a:srgbClr val="7030A0"/>
                </a:solidFill>
              </a:rPr>
              <a:t>ES2018</a:t>
            </a:r>
          </a:p>
          <a:p>
            <a:pPr algn="ctr"/>
            <a:r>
              <a:rPr lang="es-ES" dirty="0" err="1">
                <a:solidFill>
                  <a:srgbClr val="7030A0"/>
                </a:solidFill>
              </a:rPr>
              <a:t>ESNext</a:t>
            </a:r>
            <a:endParaRPr lang="es-ES" dirty="0">
              <a:solidFill>
                <a:srgbClr val="7030A0"/>
              </a:solidFill>
            </a:endParaRPr>
          </a:p>
          <a:p>
            <a:pPr algn="ctr"/>
            <a:r>
              <a:rPr lang="es-ES" dirty="0">
                <a:solidFill>
                  <a:srgbClr val="7030A0"/>
                </a:solidFill>
              </a:rPr>
              <a:t>DOM</a:t>
            </a:r>
          </a:p>
          <a:p>
            <a:pPr algn="ctr"/>
            <a:r>
              <a:rPr lang="es-ES" dirty="0" err="1" smtClean="0">
                <a:solidFill>
                  <a:srgbClr val="7030A0"/>
                </a:solidFill>
              </a:rPr>
              <a:t>DOM.Iterable</a:t>
            </a:r>
            <a:endParaRPr lang="es-ES" dirty="0" smtClean="0">
              <a:solidFill>
                <a:srgbClr val="7030A0"/>
              </a:solidFill>
            </a:endParaRPr>
          </a:p>
          <a:p>
            <a:pPr algn="ctr"/>
            <a:r>
              <a:rPr lang="en-GB" dirty="0" err="1">
                <a:solidFill>
                  <a:srgbClr val="7030A0"/>
                </a:solidFill>
              </a:rPr>
              <a:t>WebWorker</a:t>
            </a:r>
            <a:endParaRPr lang="en-GB" dirty="0">
              <a:solidFill>
                <a:srgbClr val="7030A0"/>
              </a:solidFill>
            </a:endParaRPr>
          </a:p>
          <a:p>
            <a:pPr algn="ctr"/>
            <a:r>
              <a:rPr lang="en-GB" dirty="0" err="1">
                <a:solidFill>
                  <a:srgbClr val="7030A0"/>
                </a:solidFill>
              </a:rPr>
              <a:t>ScriptHost</a:t>
            </a:r>
            <a:endParaRPr lang="en-GB" dirty="0">
              <a:solidFill>
                <a:srgbClr val="7030A0"/>
              </a:solidFill>
            </a:endParaRPr>
          </a:p>
          <a:p>
            <a:pPr algn="ctr"/>
            <a:r>
              <a:rPr lang="en-GB" dirty="0">
                <a:solidFill>
                  <a:srgbClr val="7030A0"/>
                </a:solidFill>
              </a:rPr>
              <a:t>ES2015.Core</a:t>
            </a:r>
          </a:p>
        </p:txBody>
      </p:sp>
      <p:sp>
        <p:nvSpPr>
          <p:cNvPr id="7" name="Rectangle 6"/>
          <p:cNvSpPr/>
          <p:nvPr/>
        </p:nvSpPr>
        <p:spPr>
          <a:xfrm>
            <a:off x="712911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ES2017.SharedMemory</a:t>
            </a:r>
          </a:p>
          <a:p>
            <a:pPr algn="ctr"/>
            <a:r>
              <a:rPr lang="en-GB" dirty="0">
                <a:solidFill>
                  <a:srgbClr val="7030A0"/>
                </a:solidFill>
              </a:rPr>
              <a:t>ES2017.String</a:t>
            </a:r>
          </a:p>
          <a:p>
            <a:pPr algn="ctr"/>
            <a:r>
              <a:rPr lang="en-GB" dirty="0">
                <a:solidFill>
                  <a:srgbClr val="7030A0"/>
                </a:solidFill>
              </a:rPr>
              <a:t>ES2017.TypedArrays</a:t>
            </a:r>
          </a:p>
          <a:p>
            <a:pPr algn="ctr"/>
            <a:r>
              <a:rPr lang="en-GB" dirty="0">
                <a:solidFill>
                  <a:srgbClr val="7030A0"/>
                </a:solidFill>
              </a:rPr>
              <a:t>ES2018.Intl</a:t>
            </a:r>
          </a:p>
          <a:p>
            <a:pPr algn="ctr"/>
            <a:r>
              <a:rPr lang="en-GB" dirty="0">
                <a:solidFill>
                  <a:srgbClr val="7030A0"/>
                </a:solidFill>
              </a:rPr>
              <a:t>ES2018.Promise</a:t>
            </a:r>
          </a:p>
          <a:p>
            <a:pPr algn="ctr"/>
            <a:r>
              <a:rPr lang="en-GB" dirty="0">
                <a:solidFill>
                  <a:srgbClr val="7030A0"/>
                </a:solidFill>
              </a:rPr>
              <a:t>ES2018.RegExp</a:t>
            </a:r>
          </a:p>
          <a:p>
            <a:pPr algn="ctr"/>
            <a:r>
              <a:rPr lang="en-GB" dirty="0" err="1">
                <a:solidFill>
                  <a:srgbClr val="7030A0"/>
                </a:solidFill>
              </a:rPr>
              <a:t>ESNext.AsyncIterable</a:t>
            </a:r>
            <a:endParaRPr lang="en-GB" dirty="0">
              <a:solidFill>
                <a:srgbClr val="7030A0"/>
              </a:solidFill>
            </a:endParaRPr>
          </a:p>
          <a:p>
            <a:pPr algn="ctr"/>
            <a:r>
              <a:rPr lang="en-GB" dirty="0" err="1">
                <a:solidFill>
                  <a:srgbClr val="7030A0"/>
                </a:solidFill>
              </a:rPr>
              <a:t>ESNext.Array</a:t>
            </a:r>
            <a:endParaRPr lang="en-GB" dirty="0">
              <a:solidFill>
                <a:srgbClr val="7030A0"/>
              </a:solidFill>
            </a:endParaRPr>
          </a:p>
          <a:p>
            <a:pPr algn="ctr"/>
            <a:r>
              <a:rPr lang="en-GB" dirty="0" err="1">
                <a:solidFill>
                  <a:srgbClr val="7030A0"/>
                </a:solidFill>
              </a:rPr>
              <a:t>ESNext.Intl</a:t>
            </a:r>
            <a:endParaRPr lang="en-GB" dirty="0">
              <a:solidFill>
                <a:srgbClr val="7030A0"/>
              </a:solidFill>
            </a:endParaRPr>
          </a:p>
          <a:p>
            <a:pPr algn="ctr"/>
            <a:r>
              <a:rPr lang="en-GB" dirty="0" err="1">
                <a:solidFill>
                  <a:srgbClr val="7030A0"/>
                </a:solidFill>
              </a:rPr>
              <a:t>ESNext.Symbol</a:t>
            </a:r>
            <a:endParaRPr lang="en-GB" dirty="0">
              <a:solidFill>
                <a:srgbClr val="7030A0"/>
              </a:solidFill>
            </a:endParaRPr>
          </a:p>
          <a:p>
            <a:pPr algn="ctr"/>
            <a:endParaRPr lang="en-GB" dirty="0"/>
          </a:p>
        </p:txBody>
      </p:sp>
      <p:sp>
        <p:nvSpPr>
          <p:cNvPr id="8" name="Rectangle 7"/>
          <p:cNvSpPr/>
          <p:nvPr/>
        </p:nvSpPr>
        <p:spPr>
          <a:xfrm>
            <a:off x="3807266"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ES2015.Collection</a:t>
            </a:r>
          </a:p>
          <a:p>
            <a:pPr algn="ctr"/>
            <a:r>
              <a:rPr lang="es-ES" dirty="0">
                <a:solidFill>
                  <a:srgbClr val="7030A0"/>
                </a:solidFill>
              </a:rPr>
              <a:t>ES2015.Generator</a:t>
            </a:r>
          </a:p>
          <a:p>
            <a:pPr algn="ctr"/>
            <a:r>
              <a:rPr lang="es-ES" dirty="0">
                <a:solidFill>
                  <a:srgbClr val="7030A0"/>
                </a:solidFill>
              </a:rPr>
              <a:t>ES2015.Iterable</a:t>
            </a:r>
          </a:p>
          <a:p>
            <a:pPr algn="ctr"/>
            <a:r>
              <a:rPr lang="es-ES" dirty="0">
                <a:solidFill>
                  <a:srgbClr val="7030A0"/>
                </a:solidFill>
              </a:rPr>
              <a:t>ES2015.Promise</a:t>
            </a:r>
          </a:p>
          <a:p>
            <a:pPr algn="ctr"/>
            <a:r>
              <a:rPr lang="es-ES" dirty="0">
                <a:solidFill>
                  <a:srgbClr val="7030A0"/>
                </a:solidFill>
              </a:rPr>
              <a:t>ES2015.Proxy</a:t>
            </a:r>
          </a:p>
          <a:p>
            <a:pPr algn="ctr"/>
            <a:r>
              <a:rPr lang="es-ES" dirty="0">
                <a:solidFill>
                  <a:srgbClr val="7030A0"/>
                </a:solidFill>
              </a:rPr>
              <a:t>ES2015.Reflect</a:t>
            </a:r>
          </a:p>
          <a:p>
            <a:pPr algn="ctr"/>
            <a:r>
              <a:rPr lang="es-ES" dirty="0">
                <a:solidFill>
                  <a:srgbClr val="7030A0"/>
                </a:solidFill>
              </a:rPr>
              <a:t>ES2015.Symbol</a:t>
            </a:r>
          </a:p>
          <a:p>
            <a:pPr algn="ctr"/>
            <a:r>
              <a:rPr lang="es-ES" dirty="0">
                <a:solidFill>
                  <a:srgbClr val="7030A0"/>
                </a:solidFill>
              </a:rPr>
              <a:t>ES2015.Symbol.WellKnown</a:t>
            </a:r>
          </a:p>
          <a:p>
            <a:pPr algn="ctr"/>
            <a:r>
              <a:rPr lang="es-ES" dirty="0">
                <a:solidFill>
                  <a:srgbClr val="7030A0"/>
                </a:solidFill>
              </a:rPr>
              <a:t>ES2016.Array.Include</a:t>
            </a:r>
          </a:p>
          <a:p>
            <a:pPr algn="ctr"/>
            <a:r>
              <a:rPr lang="es-ES" dirty="0">
                <a:solidFill>
                  <a:srgbClr val="7030A0"/>
                </a:solidFill>
              </a:rPr>
              <a:t>ES2017.object</a:t>
            </a:r>
          </a:p>
          <a:p>
            <a:pPr algn="ctr"/>
            <a:r>
              <a:rPr lang="es-ES" dirty="0">
                <a:solidFill>
                  <a:srgbClr val="7030A0"/>
                </a:solidFill>
              </a:rPr>
              <a:t>ES2017.Intl</a:t>
            </a:r>
            <a:endParaRPr lang="en-GB" dirty="0">
              <a:solidFill>
                <a:srgbClr val="7030A0"/>
              </a:solidFill>
            </a:endParaRPr>
          </a:p>
        </p:txBody>
      </p:sp>
    </p:spTree>
    <p:extLst>
      <p:ext uri="{BB962C8B-B14F-4D97-AF65-F5344CB8AC3E}">
        <p14:creationId xmlns:p14="http://schemas.microsoft.com/office/powerpoint/2010/main" val="29894098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configuration options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allowJs</a:t>
            </a:r>
            <a:r>
              <a:rPr lang="en-IN" dirty="0" smtClean="0"/>
              <a:t> : if true compiles the </a:t>
            </a:r>
            <a:r>
              <a:rPr lang="en-IN" dirty="0" err="1" smtClean="0"/>
              <a:t>js</a:t>
            </a:r>
            <a:r>
              <a:rPr lang="en-IN" dirty="0" smtClean="0"/>
              <a:t> files too</a:t>
            </a:r>
          </a:p>
          <a:p>
            <a:r>
              <a:rPr lang="en-IN" dirty="0" err="1" smtClean="0"/>
              <a:t>checkJs</a:t>
            </a:r>
            <a:r>
              <a:rPr lang="en-IN" dirty="0" smtClean="0"/>
              <a:t>: if true checks </a:t>
            </a:r>
            <a:r>
              <a:rPr lang="en-IN" dirty="0" err="1" smtClean="0"/>
              <a:t>js</a:t>
            </a:r>
            <a:r>
              <a:rPr lang="en-IN" dirty="0" smtClean="0"/>
              <a:t> files for errors</a:t>
            </a:r>
          </a:p>
          <a:p>
            <a:r>
              <a:rPr lang="en-IN" dirty="0" err="1" smtClean="0"/>
              <a:t>Jsx</a:t>
            </a:r>
            <a:r>
              <a:rPr lang="en-IN" dirty="0" smtClean="0"/>
              <a:t> : this option helps with </a:t>
            </a:r>
            <a:r>
              <a:rPr lang="en-IN" dirty="0" err="1" smtClean="0"/>
              <a:t>reactJs</a:t>
            </a:r>
            <a:r>
              <a:rPr lang="en-IN" dirty="0" smtClean="0"/>
              <a:t> projects</a:t>
            </a:r>
          </a:p>
          <a:p>
            <a:r>
              <a:rPr lang="en-IN" dirty="0" err="1" smtClean="0"/>
              <a:t>Decleration</a:t>
            </a:r>
            <a:r>
              <a:rPr lang="en-IN" dirty="0" smtClean="0"/>
              <a:t>: this option is used to generate .</a:t>
            </a:r>
            <a:r>
              <a:rPr lang="en-IN" dirty="0" err="1" smtClean="0"/>
              <a:t>d.ts</a:t>
            </a:r>
            <a:r>
              <a:rPr lang="en-IN" dirty="0" smtClean="0"/>
              <a:t> files which is used when we ship our project as a library and these files are generated to let people know about the new types that they can use.</a:t>
            </a:r>
          </a:p>
          <a:p>
            <a:r>
              <a:rPr lang="en-IN" dirty="0" err="1" smtClean="0"/>
              <a:t>decleartionMap</a:t>
            </a:r>
            <a:r>
              <a:rPr lang="en-IN" dirty="0" smtClean="0"/>
              <a:t> : generates </a:t>
            </a:r>
            <a:r>
              <a:rPr lang="en-IN" dirty="0" err="1" smtClean="0"/>
              <a:t>sourcemap</a:t>
            </a:r>
            <a:r>
              <a:rPr lang="en-IN" dirty="0" smtClean="0"/>
              <a:t> for </a:t>
            </a:r>
            <a:r>
              <a:rPr lang="en-IN" dirty="0" err="1" smtClean="0"/>
              <a:t>decleration</a:t>
            </a:r>
            <a:r>
              <a:rPr lang="en-IN" dirty="0" smtClean="0"/>
              <a:t> file .</a:t>
            </a:r>
            <a:r>
              <a:rPr lang="en-IN" dirty="0" err="1" smtClean="0"/>
              <a:t>d.ts.map</a:t>
            </a:r>
            <a:r>
              <a:rPr lang="en-IN" dirty="0" smtClean="0"/>
              <a:t> file used for debugging </a:t>
            </a:r>
            <a:r>
              <a:rPr lang="en-IN" dirty="0" err="1" smtClean="0"/>
              <a:t>ts</a:t>
            </a:r>
            <a:r>
              <a:rPr lang="en-IN" dirty="0" smtClean="0"/>
              <a:t> files in browser but this option is specific to .</a:t>
            </a:r>
            <a:r>
              <a:rPr lang="en-IN" dirty="0" err="1" smtClean="0"/>
              <a:t>d.ts</a:t>
            </a:r>
            <a:r>
              <a:rPr lang="en-IN" dirty="0" smtClean="0"/>
              <a:t> files</a:t>
            </a:r>
            <a:endParaRPr lang="en-GB" dirty="0" smtClean="0"/>
          </a:p>
        </p:txBody>
      </p:sp>
    </p:spTree>
    <p:extLst>
      <p:ext uri="{BB962C8B-B14F-4D97-AF65-F5344CB8AC3E}">
        <p14:creationId xmlns:p14="http://schemas.microsoft.com/office/powerpoint/2010/main" val="40985751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689600" y="2675467"/>
            <a:ext cx="5023556" cy="405271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rgbClr val="7030A0"/>
                </a:solidFill>
              </a:rPr>
              <a:t>After </a:t>
            </a:r>
            <a:r>
              <a:rPr lang="en-IN" sz="2000" dirty="0" err="1" smtClean="0">
                <a:solidFill>
                  <a:srgbClr val="7030A0"/>
                </a:solidFill>
              </a:rPr>
              <a:t>gitignore</a:t>
            </a:r>
            <a:r>
              <a:rPr lang="en-IN" sz="2000"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GB" dirty="0"/>
          </a:p>
        </p:txBody>
      </p:sp>
      <p:sp>
        <p:nvSpPr>
          <p:cNvPr id="7" name="Rectangle 6"/>
          <p:cNvSpPr/>
          <p:nvPr/>
        </p:nvSpPr>
        <p:spPr>
          <a:xfrm>
            <a:off x="442089" y="2782710"/>
            <a:ext cx="4724029" cy="38325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Before </a:t>
            </a:r>
            <a:r>
              <a:rPr lang="en-IN" dirty="0" err="1" smtClean="0">
                <a:solidFill>
                  <a:srgbClr val="7030A0"/>
                </a:solidFill>
              </a:rPr>
              <a:t>gitignore</a:t>
            </a:r>
            <a:r>
              <a:rPr lang="en-IN"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GB" dirty="0"/>
          </a:p>
        </p:txBody>
      </p:sp>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–Source maps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sourceMap</a:t>
            </a:r>
            <a:r>
              <a:rPr lang="en-IN" dirty="0" smtClean="0"/>
              <a:t> : if set to true it generates *.</a:t>
            </a:r>
            <a:r>
              <a:rPr lang="en-IN" dirty="0" err="1" smtClean="0"/>
              <a:t>js.map</a:t>
            </a:r>
            <a:r>
              <a:rPr lang="en-IN" dirty="0" smtClean="0"/>
              <a:t> files which are understood by modern browsers and are used to map the </a:t>
            </a:r>
            <a:r>
              <a:rPr lang="en-IN" dirty="0" err="1" smtClean="0"/>
              <a:t>ts</a:t>
            </a:r>
            <a:r>
              <a:rPr lang="en-IN" dirty="0" smtClean="0"/>
              <a:t> files to the compiled </a:t>
            </a:r>
            <a:r>
              <a:rPr lang="en-IN" dirty="0" err="1" smtClean="0"/>
              <a:t>js</a:t>
            </a:r>
            <a:r>
              <a:rPr lang="en-IN" dirty="0" smtClean="0"/>
              <a:t>  files and </a:t>
            </a:r>
            <a:r>
              <a:rPr lang="en-IN" dirty="0" err="1" smtClean="0"/>
              <a:t>ts</a:t>
            </a:r>
            <a:r>
              <a:rPr lang="en-IN" dirty="0" smtClean="0"/>
              <a:t> files are available in the browser and we can even add breakpoints and debug using them.</a:t>
            </a:r>
          </a:p>
          <a:p>
            <a:r>
              <a:rPr lang="en-IN" dirty="0" smtClean="0"/>
              <a:t>*.map.js files should not be checked in and it is recommended to add an exclusion for it in .</a:t>
            </a:r>
            <a:r>
              <a:rPr lang="en-IN" dirty="0" err="1" smtClean="0"/>
              <a:t>gitignore</a:t>
            </a:r>
            <a:r>
              <a:rPr lang="en-IN" dirty="0" smtClean="0"/>
              <a:t> file (*.</a:t>
            </a:r>
            <a:r>
              <a:rPr lang="en-IN" dirty="0" err="1" smtClean="0"/>
              <a:t>js.map</a:t>
            </a:r>
            <a:r>
              <a:rPr lang="en-IN" dirty="0" smtClean="0"/>
              <a:t>)</a:t>
            </a:r>
          </a:p>
          <a:p>
            <a:endParaRPr lang="en-GB" dirty="0" smtClean="0"/>
          </a:p>
        </p:txBody>
      </p:sp>
      <p:pic>
        <p:nvPicPr>
          <p:cNvPr id="4" name="Picture 3"/>
          <p:cNvPicPr>
            <a:picLocks noChangeAspect="1"/>
          </p:cNvPicPr>
          <p:nvPr/>
        </p:nvPicPr>
        <p:blipFill>
          <a:blip r:embed="rId3"/>
          <a:stretch>
            <a:fillRect/>
          </a:stretch>
        </p:blipFill>
        <p:spPr>
          <a:xfrm>
            <a:off x="563629" y="3239910"/>
            <a:ext cx="4480948" cy="3285067"/>
          </a:xfrm>
          <a:prstGeom prst="rect">
            <a:avLst/>
          </a:prstGeom>
        </p:spPr>
      </p:pic>
      <p:pic>
        <p:nvPicPr>
          <p:cNvPr id="5" name="Picture 4"/>
          <p:cNvPicPr>
            <a:picLocks noChangeAspect="1"/>
          </p:cNvPicPr>
          <p:nvPr/>
        </p:nvPicPr>
        <p:blipFill>
          <a:blip r:embed="rId4"/>
          <a:stretch>
            <a:fillRect/>
          </a:stretch>
        </p:blipFill>
        <p:spPr>
          <a:xfrm>
            <a:off x="5802489" y="3059289"/>
            <a:ext cx="4771007" cy="3668889"/>
          </a:xfrm>
          <a:prstGeom prst="rect">
            <a:avLst/>
          </a:prstGeom>
        </p:spPr>
      </p:pic>
    </p:spTree>
    <p:extLst>
      <p:ext uri="{BB962C8B-B14F-4D97-AF65-F5344CB8AC3E}">
        <p14:creationId xmlns:p14="http://schemas.microsoft.com/office/powerpoint/2010/main" val="11495188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a:t>
            </a:r>
            <a:r>
              <a:rPr lang="en-GB" dirty="0" err="1" smtClean="0"/>
              <a:t>outDir</a:t>
            </a:r>
            <a:r>
              <a:rPr lang="en-GB" dirty="0" smtClean="0"/>
              <a:t> and </a:t>
            </a:r>
            <a:r>
              <a:rPr lang="en-GB" dirty="0" err="1" smtClean="0"/>
              <a:t>rootDir</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outDir</a:t>
            </a:r>
            <a:r>
              <a:rPr lang="en-IN" dirty="0" smtClean="0"/>
              <a:t> : this option is used to specify the folder where our output files should go</a:t>
            </a:r>
          </a:p>
          <a:p>
            <a:r>
              <a:rPr lang="en-IN" dirty="0" smtClean="0"/>
              <a:t>If we set it to maybe  </a:t>
            </a:r>
            <a:r>
              <a:rPr lang="en-IN" dirty="0" err="1" smtClean="0"/>
              <a:t>dist</a:t>
            </a:r>
            <a:r>
              <a:rPr lang="en-IN" dirty="0" smtClean="0"/>
              <a:t> folder all files will go to </a:t>
            </a:r>
            <a:r>
              <a:rPr lang="en-IN" dirty="0" err="1" smtClean="0"/>
              <a:t>dist</a:t>
            </a:r>
            <a:r>
              <a:rPr lang="en-IN" dirty="0" smtClean="0"/>
              <a:t> folder and whatever folder structure we follow for our source files will be replicated here in the </a:t>
            </a:r>
            <a:r>
              <a:rPr lang="en-IN" dirty="0" err="1" smtClean="0"/>
              <a:t>dist</a:t>
            </a:r>
            <a:r>
              <a:rPr lang="en-IN" dirty="0" smtClean="0"/>
              <a:t> folder .</a:t>
            </a:r>
          </a:p>
          <a:p>
            <a:r>
              <a:rPr lang="en-IN" dirty="0" err="1" smtClean="0"/>
              <a:t>rootDir</a:t>
            </a:r>
            <a:r>
              <a:rPr lang="en-IN" dirty="0" smtClean="0"/>
              <a:t> :we can use this to specify where our input files </a:t>
            </a:r>
            <a:r>
              <a:rPr lang="en-IN" dirty="0" err="1" smtClean="0"/>
              <a:t>lie.Ts</a:t>
            </a:r>
            <a:r>
              <a:rPr lang="en-IN" dirty="0" smtClean="0"/>
              <a:t> will now complaint if we have a </a:t>
            </a:r>
            <a:r>
              <a:rPr lang="en-IN" dirty="0" err="1" smtClean="0"/>
              <a:t>ts</a:t>
            </a:r>
            <a:r>
              <a:rPr lang="en-IN" dirty="0" smtClean="0"/>
              <a:t> file outside this folder.</a:t>
            </a:r>
          </a:p>
          <a:p>
            <a:r>
              <a:rPr lang="en-IN" dirty="0" smtClean="0"/>
              <a:t>Usually if we specify a </a:t>
            </a:r>
            <a:r>
              <a:rPr lang="en-IN" dirty="0" err="1" smtClean="0"/>
              <a:t>rootDir</a:t>
            </a:r>
            <a:r>
              <a:rPr lang="en-IN" dirty="0" smtClean="0"/>
              <a:t> we should not have input files outside it but if we have we need to either  exclude  them specifically using the exclude option discussed a few slides back.</a:t>
            </a:r>
          </a:p>
          <a:p>
            <a:r>
              <a:rPr lang="en-IN" dirty="0" smtClean="0"/>
              <a:t>We will also need to adjust our imports to follow our directory structure now for example import of app.js in index.html should now be changed to </a:t>
            </a:r>
            <a:r>
              <a:rPr lang="en-GB" dirty="0" err="1" smtClean="0"/>
              <a:t>dist</a:t>
            </a:r>
            <a:r>
              <a:rPr lang="en-GB" dirty="0" smtClean="0"/>
              <a:t>/app.js</a:t>
            </a:r>
            <a:endParaRPr lang="en-IN" dirty="0" smtClean="0"/>
          </a:p>
          <a:p>
            <a:r>
              <a:rPr lang="en-IN" dirty="0" smtClean="0"/>
              <a:t>Whenever we need to refer to the directory structure it is a good option to use the </a:t>
            </a:r>
            <a:r>
              <a:rPr lang="en-IN" dirty="0" err="1" smtClean="0"/>
              <a:t>intellisense</a:t>
            </a:r>
            <a:r>
              <a:rPr lang="en-IN" dirty="0" smtClean="0"/>
              <a:t> feature of </a:t>
            </a:r>
            <a:r>
              <a:rPr lang="en-IN" dirty="0" err="1" smtClean="0"/>
              <a:t>vscode</a:t>
            </a:r>
            <a:r>
              <a:rPr lang="en-IN" dirty="0" smtClean="0"/>
              <a:t> to avoid any mistakes</a:t>
            </a:r>
          </a:p>
          <a:p>
            <a:endParaRPr lang="en-GB" dirty="0" smtClean="0"/>
          </a:p>
        </p:txBody>
      </p:sp>
    </p:spTree>
    <p:extLst>
      <p:ext uri="{BB962C8B-B14F-4D97-AF65-F5344CB8AC3E}">
        <p14:creationId xmlns:p14="http://schemas.microsoft.com/office/powerpoint/2010/main" val="13932322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a:t>
            </a:r>
            <a:r>
              <a:rPr lang="en-GB" dirty="0" err="1" smtClean="0"/>
              <a:t>config</a:t>
            </a:r>
            <a:r>
              <a:rPr lang="en-GB" dirty="0" smtClean="0"/>
              <a:t> options</a:t>
            </a: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removeComments</a:t>
            </a:r>
            <a:r>
              <a:rPr lang="en-GB" dirty="0" smtClean="0"/>
              <a:t> : if set to true all comments we add to </a:t>
            </a:r>
            <a:r>
              <a:rPr lang="en-GB" dirty="0" err="1" smtClean="0"/>
              <a:t>ts</a:t>
            </a:r>
            <a:r>
              <a:rPr lang="en-GB" dirty="0" smtClean="0"/>
              <a:t> files will be removed from the compiled </a:t>
            </a:r>
            <a:r>
              <a:rPr lang="en-GB" dirty="0" err="1" smtClean="0"/>
              <a:t>js</a:t>
            </a:r>
            <a:r>
              <a:rPr lang="en-GB" dirty="0" smtClean="0"/>
              <a:t> files.</a:t>
            </a:r>
          </a:p>
          <a:p>
            <a:r>
              <a:rPr lang="en-IN" dirty="0" err="1" smtClean="0"/>
              <a:t>noEmit</a:t>
            </a:r>
            <a:r>
              <a:rPr lang="en-IN" dirty="0" smtClean="0"/>
              <a:t> : If set to true </a:t>
            </a:r>
            <a:r>
              <a:rPr lang="en-IN" dirty="0" err="1" smtClean="0"/>
              <a:t>tsc</a:t>
            </a:r>
            <a:r>
              <a:rPr lang="en-IN" dirty="0" smtClean="0"/>
              <a:t> will just check the </a:t>
            </a:r>
            <a:r>
              <a:rPr lang="en-IN" dirty="0" err="1" smtClean="0"/>
              <a:t>ts</a:t>
            </a:r>
            <a:r>
              <a:rPr lang="en-IN" dirty="0" smtClean="0"/>
              <a:t> files for errors but will not generate any </a:t>
            </a:r>
            <a:r>
              <a:rPr lang="en-IN" dirty="0" err="1" smtClean="0"/>
              <a:t>js</a:t>
            </a:r>
            <a:r>
              <a:rPr lang="en-IN" dirty="0" smtClean="0"/>
              <a:t> files after compilation</a:t>
            </a:r>
            <a:endParaRPr lang="en-GB" dirty="0"/>
          </a:p>
          <a:p>
            <a:r>
              <a:rPr lang="en-IN" dirty="0" err="1" smtClean="0"/>
              <a:t>noEmitOnError</a:t>
            </a:r>
            <a:r>
              <a:rPr lang="en-IN" dirty="0" smtClean="0"/>
              <a:t>: by default this is false, If set to true if we have an error in any </a:t>
            </a:r>
            <a:r>
              <a:rPr lang="en-IN" dirty="0" err="1" smtClean="0"/>
              <a:t>ts</a:t>
            </a:r>
            <a:r>
              <a:rPr lang="en-IN" dirty="0" smtClean="0"/>
              <a:t> file no output </a:t>
            </a:r>
            <a:r>
              <a:rPr lang="en-IN" dirty="0" err="1" smtClean="0"/>
              <a:t>js</a:t>
            </a:r>
            <a:r>
              <a:rPr lang="en-IN" dirty="0" smtClean="0"/>
              <a:t> file will be generated.</a:t>
            </a:r>
            <a:endParaRPr lang="en-GB" dirty="0" smtClean="0"/>
          </a:p>
        </p:txBody>
      </p:sp>
    </p:spTree>
    <p:extLst>
      <p:ext uri="{BB962C8B-B14F-4D97-AF65-F5344CB8AC3E}">
        <p14:creationId xmlns:p14="http://schemas.microsoft.com/office/powerpoint/2010/main" val="24121378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Options</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smtClean="0"/>
              <a:t>Strict : if set to true all other strict type checking options are set to true automatically if no other option is </a:t>
            </a:r>
            <a:r>
              <a:rPr lang="en-IN" dirty="0" err="1" smtClean="0"/>
              <a:t>set.If</a:t>
            </a:r>
            <a:r>
              <a:rPr lang="en-IN" dirty="0" smtClean="0"/>
              <a:t> this is set to true and any other option is set to false all options except that will be set to true.</a:t>
            </a:r>
          </a:p>
          <a:p>
            <a:r>
              <a:rPr lang="en-IN" dirty="0" err="1" smtClean="0"/>
              <a:t>noImplicitAny</a:t>
            </a:r>
            <a:r>
              <a:rPr lang="en-IN" dirty="0" smtClean="0"/>
              <a:t> : if the type of parameters or return type is </a:t>
            </a:r>
            <a:r>
              <a:rPr lang="en-IN" b="1" dirty="0" smtClean="0"/>
              <a:t>any</a:t>
            </a:r>
            <a:r>
              <a:rPr lang="en-IN" dirty="0" smtClean="0"/>
              <a:t> it should be specified explicitly. Implicit type inference for any is disallowed if this option is set to </a:t>
            </a:r>
            <a:r>
              <a:rPr lang="en-IN" dirty="0" err="1" smtClean="0"/>
              <a:t>true.It</a:t>
            </a:r>
            <a:r>
              <a:rPr lang="en-IN" dirty="0" smtClean="0"/>
              <a:t> is although allowed for variables.</a:t>
            </a:r>
          </a:p>
          <a:p>
            <a:r>
              <a:rPr lang="en-GB" dirty="0" err="1" smtClean="0"/>
              <a:t>strictNullChecks</a:t>
            </a:r>
            <a:r>
              <a:rPr lang="en-GB" dirty="0" smtClean="0"/>
              <a:t> : when set to true raises an error </a:t>
            </a:r>
            <a:r>
              <a:rPr lang="en-GB" dirty="0" err="1" smtClean="0"/>
              <a:t>whwrever</a:t>
            </a:r>
            <a:r>
              <a:rPr lang="en-GB" dirty="0" smtClean="0"/>
              <a:t> null reference can occur and forces us to handle it by adding a check or by explicitly declaring that the used value will not be null using !</a:t>
            </a:r>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6094056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a:t>
            </a:r>
            <a:r>
              <a:rPr lang="en-GB" dirty="0" smtClean="0"/>
              <a:t>Options </a:t>
            </a:r>
            <a:r>
              <a:rPr lang="en-GB" dirty="0" err="1" smtClean="0"/>
              <a:t>Cont</a:t>
            </a:r>
            <a:r>
              <a:rPr lang="en-GB" dirty="0" smtClean="0"/>
              <a:t>…</a:t>
            </a:r>
            <a:r>
              <a:rPr lang="en-GB" dirty="0"/>
              <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strictBindCallApply</a:t>
            </a:r>
            <a:r>
              <a:rPr lang="en-GB" dirty="0"/>
              <a:t> </a:t>
            </a:r>
            <a:r>
              <a:rPr lang="en-GB" dirty="0" smtClean="0"/>
              <a:t>: if set to true it checks bind(), call(),apply() calls for errors .To understand this we first need to understand bind() , call() and apply() defined by </a:t>
            </a:r>
            <a:r>
              <a:rPr lang="en-GB" dirty="0" err="1" smtClean="0"/>
              <a:t>Function.prototype</a:t>
            </a:r>
            <a:r>
              <a:rPr lang="en-GB" dirty="0" smtClean="0"/>
              <a:t> starting with es5 .Call and apply came in es3 whereas bind came in es5</a:t>
            </a:r>
          </a:p>
          <a:p>
            <a:endParaRPr lang="en-GB" dirty="0" smtClean="0"/>
          </a:p>
          <a:p>
            <a:r>
              <a:rPr lang="en-IN" b="1" dirty="0"/>
              <a:t>Basic rules worth remembering:</a:t>
            </a:r>
            <a:endParaRPr lang="en-IN" dirty="0"/>
          </a:p>
          <a:p>
            <a:pPr lvl="1" fontAlgn="t"/>
            <a:r>
              <a:rPr lang="en-IN" dirty="0"/>
              <a:t>“this” always refers to an object.</a:t>
            </a:r>
          </a:p>
          <a:p>
            <a:pPr lvl="1" fontAlgn="t"/>
            <a:r>
              <a:rPr lang="en-IN" dirty="0"/>
              <a:t>“this” refers to an object which calls the function it contains.</a:t>
            </a:r>
          </a:p>
          <a:p>
            <a:pPr lvl="1" fontAlgn="t"/>
            <a:r>
              <a:rPr lang="en-IN" dirty="0"/>
              <a:t>In the global context “this” refers to either window object or is undefined if the ‘strict mode’ is used</a:t>
            </a:r>
            <a:r>
              <a:rPr lang="en-IN" dirty="0" smtClean="0"/>
              <a:t>.</a:t>
            </a:r>
          </a:p>
          <a:p>
            <a:pPr fontAlgn="t"/>
            <a:r>
              <a:rPr lang="en-IN" dirty="0" smtClean="0"/>
              <a:t>Lets dive into code to understand bind call and apply</a:t>
            </a:r>
          </a:p>
          <a:p>
            <a:r>
              <a:rPr lang="en-GB" dirty="0" err="1" smtClean="0"/>
              <a:t>strictPropertyInitialization</a:t>
            </a:r>
            <a:r>
              <a:rPr lang="en-GB" dirty="0" smtClean="0"/>
              <a:t> : will be covered once we learn about classes</a:t>
            </a:r>
          </a:p>
          <a:p>
            <a:r>
              <a:rPr lang="en-IN" dirty="0" err="1" smtClean="0"/>
              <a:t>noImplicitThis</a:t>
            </a:r>
            <a:r>
              <a:rPr lang="en-IN" dirty="0" smtClean="0"/>
              <a:t> : if set to true </a:t>
            </a:r>
            <a:r>
              <a:rPr lang="en-IN" dirty="0" err="1" smtClean="0"/>
              <a:t>ts</a:t>
            </a:r>
            <a:r>
              <a:rPr lang="en-IN" dirty="0" smtClean="0"/>
              <a:t> will warn us if we try to refer to this keyword where it is not sure what this refers to.</a:t>
            </a:r>
          </a:p>
          <a:p>
            <a:r>
              <a:rPr lang="en-IN" dirty="0" smtClean="0"/>
              <a:t> </a:t>
            </a:r>
            <a:r>
              <a:rPr lang="en-IN" dirty="0" err="1" smtClean="0"/>
              <a:t>alwaysStrict</a:t>
            </a:r>
            <a:r>
              <a:rPr lang="en-IN" dirty="0" smtClean="0"/>
              <a:t> : if set to true will ensure that the generated </a:t>
            </a:r>
            <a:r>
              <a:rPr lang="en-IN" dirty="0" err="1" smtClean="0"/>
              <a:t>js</a:t>
            </a:r>
            <a:r>
              <a:rPr lang="en-IN" dirty="0" smtClean="0"/>
              <a:t> files are using strict mode</a:t>
            </a:r>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32055797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–Code Quality</a:t>
            </a:r>
            <a:r>
              <a:rPr lang="en-GB" dirty="0"/>
              <a:t> </a:t>
            </a:r>
            <a:r>
              <a:rPr lang="en-GB" dirty="0" smtClean="0"/>
              <a:t>Options </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noUnusedLocals</a:t>
            </a:r>
            <a:r>
              <a:rPr lang="en-IN" dirty="0" smtClean="0"/>
              <a:t> : if set to true </a:t>
            </a:r>
            <a:r>
              <a:rPr lang="en-IN" dirty="0" err="1" smtClean="0"/>
              <a:t>ts</a:t>
            </a:r>
            <a:r>
              <a:rPr lang="en-IN" dirty="0" smtClean="0"/>
              <a:t> will give an error if we have unused local variables in any method</a:t>
            </a:r>
          </a:p>
          <a:p>
            <a:r>
              <a:rPr lang="en-IN" dirty="0" err="1" smtClean="0"/>
              <a:t>noUnusedParameters:if</a:t>
            </a:r>
            <a:r>
              <a:rPr lang="en-IN" dirty="0" smtClean="0"/>
              <a:t> true </a:t>
            </a:r>
            <a:r>
              <a:rPr lang="en-IN" dirty="0" err="1" smtClean="0"/>
              <a:t>ts</a:t>
            </a:r>
            <a:r>
              <a:rPr lang="en-IN" dirty="0" smtClean="0"/>
              <a:t> will raise an error if we have an unused parameter in a method</a:t>
            </a:r>
          </a:p>
          <a:p>
            <a:r>
              <a:rPr lang="en-IN" dirty="0" err="1" smtClean="0"/>
              <a:t>noImplicitReturns</a:t>
            </a:r>
            <a:r>
              <a:rPr lang="en-IN" dirty="0" smtClean="0"/>
              <a:t>: if true generates an error when not all branches of a method return </a:t>
            </a:r>
            <a:r>
              <a:rPr lang="en-IN" dirty="0" err="1" smtClean="0"/>
              <a:t>something.We</a:t>
            </a:r>
            <a:r>
              <a:rPr lang="en-IN" dirty="0" smtClean="0"/>
              <a:t> can although add a blank return statement to solve this</a:t>
            </a:r>
          </a:p>
          <a:p>
            <a:r>
              <a:rPr lang="en-GB" dirty="0" err="1" smtClean="0"/>
              <a:t>noFallthroughCasesInSwitch</a:t>
            </a:r>
            <a:r>
              <a:rPr lang="en-GB" dirty="0" smtClean="0"/>
              <a:t>: if true doesn’t allow to skip break statement in switch case </a:t>
            </a:r>
            <a:endParaRPr lang="en-GB" dirty="0"/>
          </a:p>
          <a:p>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5919105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3200"/>
            <a:ext cx="8596668" cy="654756"/>
          </a:xfrm>
        </p:spPr>
        <p:txBody>
          <a:bodyPr/>
          <a:lstStyle/>
          <a:p>
            <a:r>
              <a:rPr lang="en-IN" dirty="0" smtClean="0"/>
              <a:t>Debugging with Chrome debugger tool</a:t>
            </a:r>
            <a:endParaRPr lang="en-GB" dirty="0"/>
          </a:p>
        </p:txBody>
      </p:sp>
      <p:sp>
        <p:nvSpPr>
          <p:cNvPr id="3" name="Content Placeholder 2"/>
          <p:cNvSpPr>
            <a:spLocks noGrp="1"/>
          </p:cNvSpPr>
          <p:nvPr>
            <p:ph idx="1"/>
          </p:nvPr>
        </p:nvSpPr>
        <p:spPr>
          <a:xfrm>
            <a:off x="677334" y="1196623"/>
            <a:ext cx="8596668" cy="4844740"/>
          </a:xfrm>
        </p:spPr>
        <p:txBody>
          <a:bodyPr/>
          <a:lstStyle/>
          <a:p>
            <a:r>
              <a:rPr lang="en-IN" dirty="0" smtClean="0"/>
              <a:t>Install the plugin </a:t>
            </a:r>
            <a:r>
              <a:rPr lang="en-IN" dirty="0" smtClean="0">
                <a:hlinkClick r:id="rId2"/>
              </a:rPr>
              <a:t>Debugger for Chrome</a:t>
            </a:r>
            <a:endParaRPr lang="en-IN" dirty="0" smtClean="0"/>
          </a:p>
          <a:p>
            <a:r>
              <a:rPr lang="en-IN" dirty="0" smtClean="0"/>
              <a:t>Add a breakpoint to the code by clicking on left side of the line number in vs code</a:t>
            </a:r>
          </a:p>
          <a:p>
            <a:r>
              <a:rPr lang="en-IN" dirty="0" smtClean="0"/>
              <a:t>Go to run menu and click start debugging and select chrome</a:t>
            </a:r>
          </a:p>
          <a:p>
            <a:r>
              <a:rPr lang="en-IN" dirty="0" smtClean="0"/>
              <a:t>A </a:t>
            </a:r>
            <a:r>
              <a:rPr lang="en-IN" dirty="0" err="1" smtClean="0"/>
              <a:t>launch.json</a:t>
            </a:r>
            <a:r>
              <a:rPr lang="en-IN" dirty="0" smtClean="0"/>
              <a:t> file will open  change the </a:t>
            </a:r>
            <a:r>
              <a:rPr lang="en-IN" dirty="0" err="1" smtClean="0"/>
              <a:t>url</a:t>
            </a:r>
            <a:r>
              <a:rPr lang="en-IN" dirty="0" smtClean="0"/>
              <a:t> to </a:t>
            </a:r>
            <a:r>
              <a:rPr lang="en-IN" dirty="0" smtClean="0">
                <a:hlinkClick r:id="rId3"/>
              </a:rPr>
              <a:t>http://localhost:3000</a:t>
            </a:r>
            <a:endParaRPr lang="en-IN" dirty="0" smtClean="0"/>
          </a:p>
          <a:p>
            <a:r>
              <a:rPr lang="en-IN" dirty="0" smtClean="0"/>
              <a:t>Also change the </a:t>
            </a:r>
            <a:r>
              <a:rPr lang="en-IN" dirty="0" err="1" smtClean="0"/>
              <a:t>webroot</a:t>
            </a:r>
            <a:r>
              <a:rPr lang="en-IN" dirty="0" smtClean="0"/>
              <a:t> to the </a:t>
            </a:r>
            <a:r>
              <a:rPr lang="en-IN" dirty="0" err="1" smtClean="0"/>
              <a:t>outDir</a:t>
            </a:r>
            <a:r>
              <a:rPr lang="en-IN" dirty="0" smtClean="0"/>
              <a:t> path.</a:t>
            </a:r>
          </a:p>
          <a:p>
            <a:r>
              <a:rPr lang="en-IN" dirty="0" smtClean="0"/>
              <a:t>Then click run-&gt;</a:t>
            </a:r>
            <a:r>
              <a:rPr lang="en-IN" dirty="0"/>
              <a:t> start debugging</a:t>
            </a:r>
            <a:r>
              <a:rPr lang="en-IN" dirty="0" smtClean="0"/>
              <a:t> again our program will launch in chrome and stop at the breakpoint in vs code we can add variables/expressions to </a:t>
            </a:r>
            <a:r>
              <a:rPr lang="en-IN" dirty="0" err="1" smtClean="0"/>
              <a:t>watchlist</a:t>
            </a:r>
            <a:r>
              <a:rPr lang="en-IN" dirty="0" smtClean="0"/>
              <a:t> check state of local/global variables check call stack </a:t>
            </a:r>
            <a:r>
              <a:rPr lang="en-IN" dirty="0" err="1" smtClean="0"/>
              <a:t>etc</a:t>
            </a:r>
            <a:r>
              <a:rPr lang="en-IN" dirty="0" smtClean="0"/>
              <a:t> from within vs code.</a:t>
            </a:r>
          </a:p>
          <a:p>
            <a:r>
              <a:rPr lang="en-IN" dirty="0" smtClean="0"/>
              <a:t>Demo time!!!!!</a:t>
            </a:r>
          </a:p>
          <a:p>
            <a:r>
              <a:rPr lang="en-IN" dirty="0" smtClean="0"/>
              <a:t>Pro tip : if you want to tell </a:t>
            </a:r>
            <a:r>
              <a:rPr lang="en-IN" dirty="0" err="1" smtClean="0"/>
              <a:t>tsc</a:t>
            </a:r>
            <a:r>
              <a:rPr lang="en-IN" dirty="0" smtClean="0"/>
              <a:t> to ignore the compilation error temporarily just add a comment //@</a:t>
            </a:r>
            <a:r>
              <a:rPr lang="en-IN" dirty="0" err="1" smtClean="0"/>
              <a:t>ts</a:t>
            </a:r>
            <a:r>
              <a:rPr lang="en-IN" dirty="0" smtClean="0"/>
              <a:t>-ignore above the line that has the error</a:t>
            </a:r>
            <a:endParaRPr lang="en-GB" dirty="0"/>
          </a:p>
        </p:txBody>
      </p:sp>
    </p:spTree>
    <p:extLst>
      <p:ext uri="{BB962C8B-B14F-4D97-AF65-F5344CB8AC3E}">
        <p14:creationId xmlns:p14="http://schemas.microsoft.com/office/powerpoint/2010/main" val="2625431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Why Ts</a:t>
            </a:r>
            <a:endParaRPr lang="en-GB" dirty="0"/>
          </a:p>
        </p:txBody>
      </p:sp>
      <p:sp>
        <p:nvSpPr>
          <p:cNvPr id="3" name="Content Placeholder 2"/>
          <p:cNvSpPr>
            <a:spLocks noGrp="1"/>
          </p:cNvSpPr>
          <p:nvPr>
            <p:ph idx="1"/>
          </p:nvPr>
        </p:nvSpPr>
        <p:spPr>
          <a:xfrm>
            <a:off x="749568" y="755248"/>
            <a:ext cx="10932074" cy="5827853"/>
          </a:xfrm>
        </p:spPr>
        <p:txBody>
          <a:bodyPr/>
          <a:lstStyle/>
          <a:p>
            <a:endParaRPr lang="en-GB" dirty="0"/>
          </a:p>
        </p:txBody>
      </p:sp>
      <p:sp>
        <p:nvSpPr>
          <p:cNvPr id="4" name="Rectangle 3"/>
          <p:cNvSpPr/>
          <p:nvPr/>
        </p:nvSpPr>
        <p:spPr>
          <a:xfrm>
            <a:off x="4004841" y="1271291"/>
            <a:ext cx="2210764" cy="55558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JavaScript</a:t>
            </a:r>
            <a:endParaRPr lang="en-GB" dirty="0"/>
          </a:p>
        </p:txBody>
      </p:sp>
      <p:sp>
        <p:nvSpPr>
          <p:cNvPr id="5" name="Rectangle 4"/>
          <p:cNvSpPr/>
          <p:nvPr/>
        </p:nvSpPr>
        <p:spPr>
          <a:xfrm>
            <a:off x="3198954" y="1921393"/>
            <a:ext cx="3838454" cy="1435260"/>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rgbClr val="7030A0"/>
                </a:solidFill>
              </a:rPr>
              <a:t>function add(num1, num2) {</a:t>
            </a:r>
          </a:p>
          <a:p>
            <a:r>
              <a:rPr lang="pt-BR" dirty="0">
                <a:solidFill>
                  <a:srgbClr val="7030A0"/>
                </a:solidFill>
              </a:rPr>
              <a:t>  return num1 + num2;</a:t>
            </a:r>
          </a:p>
          <a:p>
            <a:r>
              <a:rPr lang="pt-BR" dirty="0" smtClean="0">
                <a:solidFill>
                  <a:srgbClr val="7030A0"/>
                </a:solidFill>
              </a:rPr>
              <a:t>}</a:t>
            </a:r>
          </a:p>
          <a:p>
            <a:r>
              <a:rPr lang="en-GB" sz="2000" b="1" dirty="0" smtClean="0">
                <a:solidFill>
                  <a:srgbClr val="7030A0"/>
                </a:solidFill>
              </a:rPr>
              <a:t>Console.log(                    </a:t>
            </a:r>
            <a:r>
              <a:rPr lang="en-GB" sz="2000" b="1" dirty="0" smtClean="0">
                <a:solidFill>
                  <a:srgbClr val="7030A0"/>
                </a:solidFill>
                <a:latin typeface="Times New Roman" panose="02020603050405020304" pitchFamily="18" charset="0"/>
                <a:cs typeface="Times New Roman" panose="02020603050405020304" pitchFamily="18" charset="0"/>
              </a:rPr>
              <a:t>)</a:t>
            </a:r>
            <a:endParaRPr lang="en-GB" sz="2000" b="1" dirty="0">
              <a:solidFill>
                <a:srgbClr val="7030A0"/>
              </a:solidFill>
              <a:latin typeface="Times New Roman" panose="02020603050405020304" pitchFamily="18" charset="0"/>
              <a:cs typeface="Times New Roman" panose="02020603050405020304" pitchFamily="18" charset="0"/>
            </a:endParaRPr>
          </a:p>
        </p:txBody>
      </p:sp>
      <p:sp>
        <p:nvSpPr>
          <p:cNvPr id="7" name="Rectangle 6"/>
          <p:cNvSpPr/>
          <p:nvPr/>
        </p:nvSpPr>
        <p:spPr>
          <a:xfrm>
            <a:off x="4864048" y="2777919"/>
            <a:ext cx="1351557" cy="509286"/>
          </a:xfrm>
          <a:prstGeom prst="rect">
            <a:avLst/>
          </a:prstGeom>
          <a:solidFill>
            <a:schemeClr val="accent3">
              <a:lumMod val="20000"/>
              <a:lumOff val="8000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add</a:t>
            </a:r>
            <a:r>
              <a:rPr lang="en-GB" dirty="0">
                <a:solidFill>
                  <a:srgbClr val="7030A0"/>
                </a:solidFill>
                <a:latin typeface="Times New Roman" panose="02020603050405020304" pitchFamily="18" charset="0"/>
                <a:cs typeface="Times New Roman" panose="02020603050405020304" pitchFamily="18" charset="0"/>
              </a:rPr>
              <a:t>(‘2’,’3’)</a:t>
            </a:r>
            <a:endParaRPr lang="en-GB" dirty="0"/>
          </a:p>
        </p:txBody>
      </p:sp>
      <p:cxnSp>
        <p:nvCxnSpPr>
          <p:cNvPr id="9" name="Straight Connector 8"/>
          <p:cNvCxnSpPr/>
          <p:nvPr/>
        </p:nvCxnSpPr>
        <p:spPr>
          <a:xfrm>
            <a:off x="5683170" y="3287205"/>
            <a:ext cx="0" cy="6481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2476982" y="3935387"/>
            <a:ext cx="3206188" cy="964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476982" y="3935387"/>
            <a:ext cx="0" cy="520861"/>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00484" y="4456248"/>
            <a:ext cx="3599727" cy="65975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Unwanted Behaviour At Runtime</a:t>
            </a:r>
            <a:endParaRPr lang="en-GB" dirty="0">
              <a:solidFill>
                <a:schemeClr val="accent3"/>
              </a:solidFill>
            </a:endParaRPr>
          </a:p>
        </p:txBody>
      </p:sp>
      <p:sp>
        <p:nvSpPr>
          <p:cNvPr id="18" name="Right Arrow 17"/>
          <p:cNvSpPr/>
          <p:nvPr/>
        </p:nvSpPr>
        <p:spPr>
          <a:xfrm>
            <a:off x="4618299" y="4565242"/>
            <a:ext cx="1597306" cy="439838"/>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6215605" y="4785161"/>
            <a:ext cx="3599727" cy="84977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Add if check to add function . Validate and Sanitize User Input</a:t>
            </a:r>
            <a:endParaRPr lang="en-GB" dirty="0">
              <a:solidFill>
                <a:schemeClr val="accent3"/>
              </a:solidFill>
            </a:endParaRPr>
          </a:p>
        </p:txBody>
      </p:sp>
      <p:sp>
        <p:nvSpPr>
          <p:cNvPr id="20" name="Rectangle 19"/>
          <p:cNvSpPr/>
          <p:nvPr/>
        </p:nvSpPr>
        <p:spPr>
          <a:xfrm>
            <a:off x="6215605" y="4213179"/>
            <a:ext cx="3646025" cy="55558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Mitigation </a:t>
            </a:r>
            <a:r>
              <a:rPr lang="en-GB" dirty="0" err="1" smtClean="0">
                <a:solidFill>
                  <a:schemeClr val="tx1"/>
                </a:solidFill>
              </a:rPr>
              <a:t>Stratergies</a:t>
            </a:r>
            <a:endParaRPr lang="en-GB" dirty="0">
              <a:solidFill>
                <a:schemeClr val="tx1"/>
              </a:solidFill>
            </a:endParaRPr>
          </a:p>
        </p:txBody>
      </p:sp>
      <p:sp>
        <p:nvSpPr>
          <p:cNvPr id="21" name="Down Arrow 20"/>
          <p:cNvSpPr/>
          <p:nvPr/>
        </p:nvSpPr>
        <p:spPr>
          <a:xfrm>
            <a:off x="8015468" y="5634935"/>
            <a:ext cx="410902" cy="54594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6215605" y="6220421"/>
            <a:ext cx="4872942" cy="5637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Developers can still write invalid code</a:t>
            </a:r>
            <a:endParaRPr lang="en-GB" dirty="0">
              <a:solidFill>
                <a:schemeClr val="tx1"/>
              </a:solidFill>
            </a:endParaRPr>
          </a:p>
        </p:txBody>
      </p:sp>
      <p:sp>
        <p:nvSpPr>
          <p:cNvPr id="23" name="Left Arrow 22"/>
          <p:cNvSpPr/>
          <p:nvPr/>
        </p:nvSpPr>
        <p:spPr>
          <a:xfrm>
            <a:off x="4447575" y="6244534"/>
            <a:ext cx="1602878" cy="373291"/>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442732" y="6088283"/>
            <a:ext cx="3857479" cy="6959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is a tool that helps developers write better code</a:t>
            </a:r>
            <a:endParaRPr lang="en-GB" dirty="0">
              <a:solidFill>
                <a:schemeClr val="tx1"/>
              </a:solidFill>
            </a:endParaRPr>
          </a:p>
        </p:txBody>
      </p:sp>
      <p:sp>
        <p:nvSpPr>
          <p:cNvPr id="25" name="Rectangle 24"/>
          <p:cNvSpPr/>
          <p:nvPr/>
        </p:nvSpPr>
        <p:spPr>
          <a:xfrm>
            <a:off x="451145" y="5627220"/>
            <a:ext cx="3857479" cy="497233"/>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To the Rescue</a:t>
            </a:r>
            <a:endParaRPr lang="en-GB" dirty="0">
              <a:solidFill>
                <a:schemeClr val="tx1"/>
              </a:solidFill>
            </a:endParaRPr>
          </a:p>
        </p:txBody>
      </p:sp>
    </p:spTree>
    <p:extLst>
      <p:ext uri="{BB962C8B-B14F-4D97-AF65-F5344CB8AC3E}">
        <p14:creationId xmlns:p14="http://schemas.microsoft.com/office/powerpoint/2010/main" val="12819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randombar(horizontal)">
                                      <p:cBhvr>
                                        <p:cTn id="39" dur="500"/>
                                        <p:tgtEl>
                                          <p:spTgt spid="18"/>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randombar(horizontal)">
                                      <p:cBhvr>
                                        <p:cTn id="42" dur="500"/>
                                        <p:tgtEl>
                                          <p:spTgt spid="20"/>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randombar(horizontal)">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err="1"/>
              <a:t>tsconfig</a:t>
            </a:r>
            <a:r>
              <a:rPr lang="en-IN" dirty="0"/>
              <a:t> Docs: </a:t>
            </a:r>
            <a:r>
              <a:rPr lang="en-IN" dirty="0">
                <a:hlinkClick r:id="rId2"/>
              </a:rPr>
              <a:t>https://www.typescriptlang.org/docs/handbook/tsconfig-json.html</a:t>
            </a:r>
            <a:endParaRPr lang="en-IN" dirty="0"/>
          </a:p>
          <a:p>
            <a:r>
              <a:rPr lang="en-IN" dirty="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https://code.visualstudio.com/docs/typescript/typescript-debugging</a:t>
            </a:r>
            <a:endParaRPr lang="en-IN" dirty="0"/>
          </a:p>
          <a:p>
            <a:endParaRPr lang="en-GB" dirty="0"/>
          </a:p>
        </p:txBody>
      </p:sp>
    </p:spTree>
    <p:extLst>
      <p:ext uri="{BB962C8B-B14F-4D97-AF65-F5344CB8AC3E}">
        <p14:creationId xmlns:p14="http://schemas.microsoft.com/office/powerpoint/2010/main" val="28929670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-4 -:Next-Gen </a:t>
            </a:r>
            <a:r>
              <a:rPr lang="en-IN" dirty="0" err="1" smtClean="0"/>
              <a:t>Js</a:t>
            </a:r>
            <a:r>
              <a:rPr lang="en-IN" dirty="0" smtClean="0"/>
              <a:t>(ES6+) and Ts</a:t>
            </a:r>
            <a:endParaRPr lang="en-GB" dirty="0"/>
          </a:p>
        </p:txBody>
      </p:sp>
    </p:spTree>
    <p:extLst>
      <p:ext uri="{BB962C8B-B14F-4D97-AF65-F5344CB8AC3E}">
        <p14:creationId xmlns:p14="http://schemas.microsoft.com/office/powerpoint/2010/main" val="12460949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311"/>
            <a:ext cx="8596668" cy="677333"/>
          </a:xfrm>
        </p:spPr>
        <p:txBody>
          <a:bodyPr/>
          <a:lstStyle/>
          <a:p>
            <a:r>
              <a:rPr lang="en-GB" dirty="0" smtClean="0"/>
              <a:t>Let and </a:t>
            </a:r>
            <a:r>
              <a:rPr lang="en-GB" dirty="0" err="1" smtClean="0"/>
              <a:t>Const</a:t>
            </a:r>
            <a:endParaRPr lang="en-GB" dirty="0"/>
          </a:p>
        </p:txBody>
      </p:sp>
      <p:sp>
        <p:nvSpPr>
          <p:cNvPr id="3" name="Content Placeholder 2"/>
          <p:cNvSpPr>
            <a:spLocks noGrp="1"/>
          </p:cNvSpPr>
          <p:nvPr>
            <p:ph idx="1"/>
          </p:nvPr>
        </p:nvSpPr>
        <p:spPr>
          <a:xfrm>
            <a:off x="677333" y="891822"/>
            <a:ext cx="9821333" cy="5667021"/>
          </a:xfrm>
        </p:spPr>
        <p:txBody>
          <a:bodyPr/>
          <a:lstStyle/>
          <a:p>
            <a:r>
              <a:rPr lang="en-GB" dirty="0" err="1" smtClean="0"/>
              <a:t>Const</a:t>
            </a:r>
            <a:r>
              <a:rPr lang="en-GB" dirty="0" smtClean="0"/>
              <a:t> is used to define a </a:t>
            </a:r>
            <a:r>
              <a:rPr lang="en-GB" dirty="0" err="1" smtClean="0"/>
              <a:t>constant.we</a:t>
            </a:r>
            <a:r>
              <a:rPr lang="en-GB" dirty="0" smtClean="0"/>
              <a:t> cant change the value of a </a:t>
            </a:r>
            <a:r>
              <a:rPr lang="en-GB" dirty="0" err="1" smtClean="0"/>
              <a:t>const</a:t>
            </a:r>
            <a:r>
              <a:rPr lang="en-GB" dirty="0" smtClean="0"/>
              <a:t> once it is declared</a:t>
            </a:r>
          </a:p>
          <a:p>
            <a:r>
              <a:rPr lang="en-GB" dirty="0" smtClean="0"/>
              <a:t>We define a constant using </a:t>
            </a:r>
            <a:r>
              <a:rPr lang="en-GB" dirty="0" err="1" smtClean="0"/>
              <a:t>const</a:t>
            </a:r>
            <a:r>
              <a:rPr lang="en-GB" dirty="0" smtClean="0"/>
              <a:t> keyword syntax is:</a:t>
            </a:r>
          </a:p>
          <a:p>
            <a:pPr lvl="1"/>
            <a:r>
              <a:rPr lang="en-GB" dirty="0" smtClean="0"/>
              <a:t> </a:t>
            </a:r>
            <a:r>
              <a:rPr lang="en-GB" dirty="0" err="1" smtClean="0"/>
              <a:t>const</a:t>
            </a:r>
            <a:r>
              <a:rPr lang="en-GB" dirty="0" smtClean="0"/>
              <a:t> </a:t>
            </a:r>
            <a:r>
              <a:rPr lang="en-GB" dirty="0" err="1" smtClean="0"/>
              <a:t>constantName</a:t>
            </a:r>
            <a:r>
              <a:rPr lang="en-GB" dirty="0" smtClean="0"/>
              <a:t> = value;</a:t>
            </a:r>
          </a:p>
          <a:p>
            <a:r>
              <a:rPr lang="en-GB" dirty="0" smtClean="0"/>
              <a:t>If we try to change the value of a constant </a:t>
            </a:r>
            <a:r>
              <a:rPr lang="en-GB" dirty="0" err="1" smtClean="0"/>
              <a:t>ts</a:t>
            </a:r>
            <a:r>
              <a:rPr lang="en-GB" dirty="0" smtClean="0"/>
              <a:t> gives us a compile time error and even </a:t>
            </a:r>
            <a:r>
              <a:rPr lang="en-GB" dirty="0" err="1" smtClean="0"/>
              <a:t>js</a:t>
            </a:r>
            <a:r>
              <a:rPr lang="en-GB" dirty="0" smtClean="0"/>
              <a:t> gives a runtime error for this.</a:t>
            </a:r>
          </a:p>
          <a:p>
            <a:r>
              <a:rPr lang="en-GB" dirty="0" smtClean="0"/>
              <a:t>Let is a new way of defining variables introduced in ES6.</a:t>
            </a:r>
          </a:p>
          <a:p>
            <a:r>
              <a:rPr lang="en-GB" dirty="0" smtClean="0"/>
              <a:t>The major difference is in scoping rules </a:t>
            </a:r>
            <a:r>
              <a:rPr lang="en-GB" dirty="0" err="1" smtClean="0"/>
              <a:t>var</a:t>
            </a:r>
            <a:r>
              <a:rPr lang="en-GB" dirty="0" smtClean="0"/>
              <a:t> is either globally scoped or function </a:t>
            </a:r>
            <a:r>
              <a:rPr lang="en-GB" dirty="0" err="1" smtClean="0"/>
              <a:t>scoped,let</a:t>
            </a:r>
            <a:r>
              <a:rPr lang="en-GB" dirty="0" smtClean="0"/>
              <a:t> also has these two scopes but additionally it also has a block scope .</a:t>
            </a:r>
          </a:p>
          <a:p>
            <a:endParaRPr lang="en-GB" dirty="0" smtClean="0"/>
          </a:p>
          <a:p>
            <a:endParaRPr lang="en-GB" dirty="0"/>
          </a:p>
        </p:txBody>
      </p:sp>
    </p:spTree>
    <p:extLst>
      <p:ext uri="{BB962C8B-B14F-4D97-AF65-F5344CB8AC3E}">
        <p14:creationId xmlns:p14="http://schemas.microsoft.com/office/powerpoint/2010/main" val="28532264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r>
              <a:rPr lang="en-IN" dirty="0" err="1"/>
              <a:t>var</a:t>
            </a:r>
            <a:r>
              <a:rPr lang="en-IN" dirty="0"/>
              <a:t> and let are both used for variable declaration in </a:t>
            </a:r>
            <a:r>
              <a:rPr lang="en-IN" dirty="0" err="1"/>
              <a:t>javascript</a:t>
            </a:r>
            <a:r>
              <a:rPr lang="en-IN" dirty="0"/>
              <a:t> but </a:t>
            </a:r>
            <a:r>
              <a:rPr lang="en-IN" dirty="0" smtClean="0"/>
              <a:t>the main  </a:t>
            </a:r>
            <a:r>
              <a:rPr lang="en-IN" dirty="0"/>
              <a:t>difference between them is that </a:t>
            </a:r>
            <a:r>
              <a:rPr lang="en-IN" dirty="0" err="1"/>
              <a:t>var</a:t>
            </a:r>
            <a:r>
              <a:rPr lang="en-IN" dirty="0"/>
              <a:t> is function scoped and let is block </a:t>
            </a:r>
            <a:r>
              <a:rPr lang="en-IN" dirty="0" smtClean="0"/>
              <a:t>scoped.</a:t>
            </a:r>
          </a:p>
          <a:p>
            <a:r>
              <a:rPr lang="en-IN" dirty="0" smtClean="0"/>
              <a:t>It </a:t>
            </a:r>
            <a:r>
              <a:rPr lang="en-IN" dirty="0"/>
              <a:t>can be said that a variable declared with </a:t>
            </a:r>
            <a:r>
              <a:rPr lang="en-IN" dirty="0" err="1"/>
              <a:t>var</a:t>
            </a:r>
            <a:r>
              <a:rPr lang="en-IN" dirty="0"/>
              <a:t> is defined throughout the program as compared to let</a:t>
            </a:r>
            <a:r>
              <a:rPr lang="en-IN" dirty="0" smtClean="0"/>
              <a:t>.</a:t>
            </a:r>
          </a:p>
          <a:p>
            <a:r>
              <a:rPr lang="en-IN" dirty="0" smtClean="0"/>
              <a:t>ECMAScript 6 introduced let.</a:t>
            </a:r>
          </a:p>
          <a:p>
            <a:endParaRPr lang="en-IN" dirty="0"/>
          </a:p>
          <a:p>
            <a:endParaRPr lang="en-GB" dirty="0"/>
          </a:p>
        </p:txBody>
      </p:sp>
      <p:pic>
        <p:nvPicPr>
          <p:cNvPr id="4" name="Picture 3"/>
          <p:cNvPicPr>
            <a:picLocks noChangeAspect="1"/>
          </p:cNvPicPr>
          <p:nvPr/>
        </p:nvPicPr>
        <p:blipFill>
          <a:blip r:embed="rId3"/>
          <a:stretch>
            <a:fillRect/>
          </a:stretch>
        </p:blipFill>
        <p:spPr>
          <a:xfrm>
            <a:off x="479121" y="2650314"/>
            <a:ext cx="5235394" cy="4046571"/>
          </a:xfrm>
          <a:prstGeom prst="rect">
            <a:avLst/>
          </a:prstGeom>
        </p:spPr>
      </p:pic>
      <p:pic>
        <p:nvPicPr>
          <p:cNvPr id="5" name="Picture 4"/>
          <p:cNvPicPr>
            <a:picLocks noChangeAspect="1"/>
          </p:cNvPicPr>
          <p:nvPr/>
        </p:nvPicPr>
        <p:blipFill>
          <a:blip r:embed="rId4"/>
          <a:stretch>
            <a:fillRect/>
          </a:stretch>
        </p:blipFill>
        <p:spPr>
          <a:xfrm>
            <a:off x="4637001" y="2257116"/>
            <a:ext cx="6675698" cy="2225233"/>
          </a:xfrm>
          <a:prstGeom prst="rect">
            <a:avLst/>
          </a:prstGeom>
        </p:spPr>
      </p:pic>
    </p:spTree>
    <p:extLst>
      <p:ext uri="{BB962C8B-B14F-4D97-AF65-F5344CB8AC3E}">
        <p14:creationId xmlns:p14="http://schemas.microsoft.com/office/powerpoint/2010/main" val="29160298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Scoping</a:t>
            </a:r>
            <a:r>
              <a:rPr lang="en-IN" dirty="0" smtClean="0"/>
              <a:t> rules</a:t>
            </a:r>
            <a:endParaRPr lang="en-GB" dirty="0"/>
          </a:p>
        </p:txBody>
      </p:sp>
      <p:sp>
        <p:nvSpPr>
          <p:cNvPr id="7" name="Rectangle 6"/>
          <p:cNvSpPr/>
          <p:nvPr/>
        </p:nvSpPr>
        <p:spPr>
          <a:xfrm>
            <a:off x="2954867" y="1007532"/>
            <a:ext cx="4055533"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dirty="0"/>
              <a:t>Variables declared by </a:t>
            </a:r>
            <a:r>
              <a:rPr lang="en-US" altLang="en-US" dirty="0" err="1"/>
              <a:t>var</a:t>
            </a:r>
            <a:r>
              <a:rPr lang="en-US" altLang="en-US" dirty="0"/>
              <a:t> keyword are scoped to the immediate function body (hence the function scope) while let variables are scoped to the immediate enclosing block denoted by { } (hence the block scope). </a:t>
            </a:r>
          </a:p>
          <a:p>
            <a:pPr algn="ctr"/>
            <a:endParaRPr lang="en-GB" dirty="0"/>
          </a:p>
        </p:txBody>
      </p:sp>
      <p:pic>
        <p:nvPicPr>
          <p:cNvPr id="12" name="Picture 11"/>
          <p:cNvPicPr>
            <a:picLocks noChangeAspect="1"/>
          </p:cNvPicPr>
          <p:nvPr/>
        </p:nvPicPr>
        <p:blipFill>
          <a:blip r:embed="rId2"/>
          <a:stretch>
            <a:fillRect/>
          </a:stretch>
        </p:blipFill>
        <p:spPr>
          <a:xfrm>
            <a:off x="7247468" y="897352"/>
            <a:ext cx="4903452" cy="2590913"/>
          </a:xfrm>
          <a:prstGeom prst="rect">
            <a:avLst/>
          </a:prstGeom>
        </p:spPr>
      </p:pic>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Hoisting</a:t>
            </a:r>
            <a:endParaRPr lang="en-GB" dirty="0"/>
          </a:p>
        </p:txBody>
      </p:sp>
      <p:sp>
        <p:nvSpPr>
          <p:cNvPr id="14" name="Rectangle 13"/>
          <p:cNvSpPr/>
          <p:nvPr/>
        </p:nvSpPr>
        <p:spPr>
          <a:xfrm>
            <a:off x="2957734" y="3928529"/>
            <a:ext cx="4797733" cy="2743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600" dirty="0" smtClean="0"/>
              <a:t>Variables </a:t>
            </a:r>
            <a:r>
              <a:rPr lang="en-IN" altLang="en-US" sz="1600" dirty="0"/>
              <a:t>declared with </a:t>
            </a:r>
            <a:r>
              <a:rPr lang="en-IN" altLang="en-US" sz="1600" dirty="0" err="1"/>
              <a:t>var</a:t>
            </a:r>
            <a:r>
              <a:rPr lang="en-IN" altLang="en-US" sz="1600" dirty="0"/>
              <a:t> keyword are hoisted (initialized with undefined before the code is run) which means they are accessible in their enclosing scope even before they are </a:t>
            </a:r>
            <a:r>
              <a:rPr lang="en-IN" altLang="en-US" sz="1600" dirty="0" smtClean="0"/>
              <a:t>declared.</a:t>
            </a:r>
          </a:p>
          <a:p>
            <a:pPr algn="ctr"/>
            <a:endParaRPr lang="en-IN" altLang="en-US" sz="1600" dirty="0" smtClean="0"/>
          </a:p>
          <a:p>
            <a:pPr algn="ctr"/>
            <a:r>
              <a:rPr lang="en-IN" sz="1600" dirty="0"/>
              <a:t>let variables are not initialized until their definition is evaluated. Accessing them before the initialization results in a </a:t>
            </a:r>
            <a:r>
              <a:rPr lang="en-IN" sz="1600" dirty="0" err="1"/>
              <a:t>ReferenceError</a:t>
            </a:r>
            <a:r>
              <a:rPr lang="en-IN" sz="1600" dirty="0"/>
              <a:t>. Variable said to be in "temporal dead zone" from the start of the block until the initialization is processed.</a:t>
            </a:r>
            <a:endParaRPr lang="en-GB" sz="1600" dirty="0"/>
          </a:p>
        </p:txBody>
      </p:sp>
      <p:pic>
        <p:nvPicPr>
          <p:cNvPr id="17" name="Picture 16"/>
          <p:cNvPicPr>
            <a:picLocks noChangeAspect="1"/>
          </p:cNvPicPr>
          <p:nvPr/>
        </p:nvPicPr>
        <p:blipFill>
          <a:blip r:embed="rId3"/>
          <a:stretch>
            <a:fillRect/>
          </a:stretch>
        </p:blipFill>
        <p:spPr>
          <a:xfrm>
            <a:off x="7967133" y="3919108"/>
            <a:ext cx="4055534" cy="1249788"/>
          </a:xfrm>
          <a:prstGeom prst="rect">
            <a:avLst/>
          </a:prstGeom>
        </p:spPr>
      </p:pic>
      <p:pic>
        <p:nvPicPr>
          <p:cNvPr id="18" name="Picture 17"/>
          <p:cNvPicPr>
            <a:picLocks noChangeAspect="1"/>
          </p:cNvPicPr>
          <p:nvPr/>
        </p:nvPicPr>
        <p:blipFill>
          <a:blip r:embed="rId4"/>
          <a:stretch>
            <a:fillRect/>
          </a:stretch>
        </p:blipFill>
        <p:spPr>
          <a:xfrm>
            <a:off x="7967133" y="5273531"/>
            <a:ext cx="4055533" cy="1335098"/>
          </a:xfrm>
          <a:prstGeom prst="rect">
            <a:avLst/>
          </a:prstGeom>
        </p:spPr>
      </p:pic>
    </p:spTree>
    <p:extLst>
      <p:ext uri="{BB962C8B-B14F-4D97-AF65-F5344CB8AC3E}">
        <p14:creationId xmlns:p14="http://schemas.microsoft.com/office/powerpoint/2010/main" val="3658144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r>
              <a:rPr lang="en-IN" dirty="0" smtClean="0"/>
              <a:t>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a:t>Creating global object property</a:t>
            </a:r>
          </a:p>
        </p:txBody>
      </p:sp>
      <p:sp>
        <p:nvSpPr>
          <p:cNvPr id="7" name="Rectangle 6"/>
          <p:cNvSpPr/>
          <p:nvPr/>
        </p:nvSpPr>
        <p:spPr>
          <a:xfrm>
            <a:off x="2954867" y="1007532"/>
            <a:ext cx="35136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At the top level, let, unlike </a:t>
            </a:r>
            <a:r>
              <a:rPr lang="en-IN" altLang="en-US" dirty="0" err="1"/>
              <a:t>var</a:t>
            </a:r>
            <a:r>
              <a:rPr lang="en-IN" altLang="en-US" dirty="0"/>
              <a:t>, does not create a property on the global </a:t>
            </a:r>
            <a:r>
              <a:rPr lang="en-IN" altLang="en-US" dirty="0" err="1"/>
              <a:t>object:At</a:t>
            </a:r>
            <a:r>
              <a:rPr lang="en-IN" altLang="en-US" dirty="0"/>
              <a:t> the top </a:t>
            </a:r>
            <a:r>
              <a:rPr lang="en-IN" altLang="en-US" dirty="0" smtClean="0"/>
              <a:t>level</a:t>
            </a:r>
            <a:endParaRPr lang="en-GB" dirty="0"/>
          </a:p>
        </p:txBody>
      </p:sp>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err="1"/>
              <a:t>Redeclaration</a:t>
            </a:r>
            <a:endParaRPr lang="en-GB" b="1" dirty="0"/>
          </a:p>
        </p:txBody>
      </p:sp>
      <p:sp>
        <p:nvSpPr>
          <p:cNvPr id="14" name="Rectangle 13"/>
          <p:cNvSpPr/>
          <p:nvPr/>
        </p:nvSpPr>
        <p:spPr>
          <a:xfrm>
            <a:off x="2957734" y="3928530"/>
            <a:ext cx="35954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In strict mode, </a:t>
            </a:r>
            <a:r>
              <a:rPr lang="en-IN" altLang="en-US" dirty="0" err="1"/>
              <a:t>var</a:t>
            </a:r>
            <a:r>
              <a:rPr lang="en-IN" altLang="en-US" dirty="0"/>
              <a:t> will let you re-declare the same variable in the same scope while let raises a </a:t>
            </a:r>
            <a:r>
              <a:rPr lang="en-IN" altLang="en-US" dirty="0" err="1"/>
              <a:t>SyntaxError</a:t>
            </a:r>
            <a:r>
              <a:rPr lang="en-IN" altLang="en-US" dirty="0"/>
              <a:t>.</a:t>
            </a:r>
            <a:endParaRPr lang="en-GB" dirty="0"/>
          </a:p>
        </p:txBody>
      </p:sp>
      <p:pic>
        <p:nvPicPr>
          <p:cNvPr id="5" name="Picture 4"/>
          <p:cNvPicPr>
            <a:picLocks noChangeAspect="1"/>
          </p:cNvPicPr>
          <p:nvPr/>
        </p:nvPicPr>
        <p:blipFill>
          <a:blip r:embed="rId2"/>
          <a:stretch>
            <a:fillRect/>
          </a:stretch>
        </p:blipFill>
        <p:spPr>
          <a:xfrm>
            <a:off x="6815669" y="924091"/>
            <a:ext cx="5088464" cy="2564173"/>
          </a:xfrm>
          <a:prstGeom prst="rect">
            <a:avLst/>
          </a:prstGeom>
        </p:spPr>
      </p:pic>
      <p:pic>
        <p:nvPicPr>
          <p:cNvPr id="9" name="Picture 8"/>
          <p:cNvPicPr>
            <a:picLocks noChangeAspect="1"/>
          </p:cNvPicPr>
          <p:nvPr/>
        </p:nvPicPr>
        <p:blipFill>
          <a:blip r:embed="rId3"/>
          <a:stretch>
            <a:fillRect/>
          </a:stretch>
        </p:blipFill>
        <p:spPr>
          <a:xfrm>
            <a:off x="6815668" y="3842472"/>
            <a:ext cx="5206520" cy="2555714"/>
          </a:xfrm>
          <a:prstGeom prst="rect">
            <a:avLst/>
          </a:prstGeom>
        </p:spPr>
      </p:pic>
    </p:spTree>
    <p:extLst>
      <p:ext uri="{BB962C8B-B14F-4D97-AF65-F5344CB8AC3E}">
        <p14:creationId xmlns:p14="http://schemas.microsoft.com/office/powerpoint/2010/main" val="2558147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45" y="101600"/>
            <a:ext cx="8596668" cy="756356"/>
          </a:xfrm>
        </p:spPr>
        <p:txBody>
          <a:bodyPr/>
          <a:lstStyle/>
          <a:p>
            <a:r>
              <a:rPr lang="en-IN" dirty="0" smtClean="0"/>
              <a:t>Arrow Function</a:t>
            </a:r>
            <a:endParaRPr lang="en-GB" dirty="0"/>
          </a:p>
        </p:txBody>
      </p:sp>
      <p:sp>
        <p:nvSpPr>
          <p:cNvPr id="3" name="Content Placeholder 2"/>
          <p:cNvSpPr>
            <a:spLocks noGrp="1"/>
          </p:cNvSpPr>
          <p:nvPr>
            <p:ph idx="1"/>
          </p:nvPr>
        </p:nvSpPr>
        <p:spPr>
          <a:xfrm>
            <a:off x="259645" y="891823"/>
            <a:ext cx="9798755" cy="5644444"/>
          </a:xfrm>
        </p:spPr>
        <p:txBody>
          <a:bodyPr>
            <a:normAutofit/>
          </a:bodyPr>
          <a:lstStyle/>
          <a:p>
            <a:r>
              <a:rPr lang="en-IN" dirty="0"/>
              <a:t>Arrow functions were introduced in ES6.</a:t>
            </a:r>
          </a:p>
          <a:p>
            <a:r>
              <a:rPr lang="en-IN" dirty="0"/>
              <a:t>Arrow functions allow us to write shorter function syntax:</a:t>
            </a:r>
          </a:p>
          <a:p>
            <a:r>
              <a:rPr lang="en-IN" dirty="0" smtClean="0"/>
              <a:t>Basic syntax is :</a:t>
            </a:r>
          </a:p>
          <a:p>
            <a:pPr lvl="1"/>
            <a:r>
              <a:rPr lang="en-GB" dirty="0"/>
              <a:t>(param1, param2, …, </a:t>
            </a:r>
            <a:r>
              <a:rPr lang="en-GB" dirty="0" err="1"/>
              <a:t>paramN</a:t>
            </a:r>
            <a:r>
              <a:rPr lang="en-GB" dirty="0"/>
              <a:t>) =&gt; { statements } </a:t>
            </a:r>
          </a:p>
          <a:p>
            <a:pPr lvl="1"/>
            <a:r>
              <a:rPr lang="en-GB" dirty="0"/>
              <a:t>(param1, param2, …, </a:t>
            </a:r>
            <a:r>
              <a:rPr lang="en-GB" dirty="0" err="1"/>
              <a:t>paramN</a:t>
            </a:r>
            <a:r>
              <a:rPr lang="en-GB" dirty="0"/>
              <a:t>) =&gt; </a:t>
            </a:r>
            <a:r>
              <a:rPr lang="en-GB" dirty="0" smtClean="0"/>
              <a:t>expression // </a:t>
            </a:r>
            <a:r>
              <a:rPr lang="en-GB" dirty="0"/>
              <a:t>equivalent to: =&gt; { return expression; </a:t>
            </a:r>
            <a:r>
              <a:rPr lang="en-GB" dirty="0" smtClean="0"/>
              <a:t>}</a:t>
            </a:r>
          </a:p>
          <a:p>
            <a:r>
              <a:rPr lang="en-IN" dirty="0" smtClean="0"/>
              <a:t>In addition to a shorter syntax arrow function has may other differences to normal functions</a:t>
            </a:r>
          </a:p>
          <a:p>
            <a:r>
              <a:rPr lang="en-IN" dirty="0"/>
              <a:t>Before arrow functions, every new function defined its own this value based on how the function was called</a:t>
            </a:r>
            <a:r>
              <a:rPr lang="en-IN" dirty="0" smtClean="0"/>
              <a:t>:</a:t>
            </a:r>
            <a:endParaRPr lang="en-IN" dirty="0"/>
          </a:p>
          <a:p>
            <a:r>
              <a:rPr lang="en-IN" dirty="0"/>
              <a:t>A new object in the case of a </a:t>
            </a:r>
            <a:r>
              <a:rPr lang="en-IN" dirty="0" smtClean="0"/>
              <a:t>constructor. undefined </a:t>
            </a:r>
            <a:r>
              <a:rPr lang="en-IN" dirty="0"/>
              <a:t>in strict mode function calls.</a:t>
            </a:r>
          </a:p>
          <a:p>
            <a:r>
              <a:rPr lang="en-IN" dirty="0"/>
              <a:t>The base object if the function was called as an "object method</a:t>
            </a:r>
            <a:r>
              <a:rPr lang="en-IN" dirty="0" smtClean="0"/>
              <a:t>".</a:t>
            </a:r>
            <a:r>
              <a:rPr lang="en-IN" dirty="0" err="1" smtClean="0"/>
              <a:t>etc</a:t>
            </a:r>
            <a:r>
              <a:rPr lang="en-IN" dirty="0"/>
              <a:t>.</a:t>
            </a:r>
          </a:p>
          <a:p>
            <a:r>
              <a:rPr lang="en-IN" dirty="0"/>
              <a:t>This proved to be less than ideal with an object-oriented style of programming.</a:t>
            </a:r>
            <a:endParaRPr lang="en-IN" dirty="0" smtClean="0"/>
          </a:p>
          <a:p>
            <a:r>
              <a:rPr lang="en-IN" dirty="0" smtClean="0"/>
              <a:t>Lets check them out in code</a:t>
            </a:r>
          </a:p>
          <a:p>
            <a:r>
              <a:rPr lang="en-IN" dirty="0" smtClean="0"/>
              <a:t>Useful Links: </a:t>
            </a:r>
            <a:r>
              <a:rPr lang="en-IN" dirty="0" err="1" smtClean="0">
                <a:hlinkClick r:id="rId2"/>
              </a:rPr>
              <a:t>ArrowFunctions</a:t>
            </a:r>
            <a:endParaRPr lang="en-IN" dirty="0" smtClean="0"/>
          </a:p>
          <a:p>
            <a:endParaRPr lang="en-GB" dirty="0"/>
          </a:p>
        </p:txBody>
      </p:sp>
    </p:spTree>
    <p:extLst>
      <p:ext uri="{BB962C8B-B14F-4D97-AF65-F5344CB8AC3E}">
        <p14:creationId xmlns:p14="http://schemas.microsoft.com/office/powerpoint/2010/main" val="9881275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12" y="112889"/>
            <a:ext cx="8596668" cy="666044"/>
          </a:xfrm>
        </p:spPr>
        <p:txBody>
          <a:bodyPr/>
          <a:lstStyle/>
          <a:p>
            <a:r>
              <a:rPr lang="en-IN" dirty="0" smtClean="0"/>
              <a:t>Default Function Parameters</a:t>
            </a:r>
            <a:endParaRPr lang="en-GB" dirty="0"/>
          </a:p>
        </p:txBody>
      </p:sp>
      <p:sp>
        <p:nvSpPr>
          <p:cNvPr id="3" name="Content Placeholder 2"/>
          <p:cNvSpPr>
            <a:spLocks noGrp="1"/>
          </p:cNvSpPr>
          <p:nvPr>
            <p:ph idx="1"/>
          </p:nvPr>
        </p:nvSpPr>
        <p:spPr>
          <a:xfrm>
            <a:off x="677334" y="925689"/>
            <a:ext cx="8596668" cy="5115673"/>
          </a:xfrm>
        </p:spPr>
        <p:txBody>
          <a:bodyPr/>
          <a:lstStyle/>
          <a:p>
            <a:r>
              <a:rPr lang="en-IN" dirty="0" smtClean="0"/>
              <a:t>Ts gives us a feature to provide default values to parameters.</a:t>
            </a:r>
          </a:p>
          <a:p>
            <a:r>
              <a:rPr lang="en-IN" dirty="0" smtClean="0"/>
              <a:t>If a value is provided while calling the default value is overridden if it is not provided the default value is used.</a:t>
            </a:r>
          </a:p>
          <a:p>
            <a:r>
              <a:rPr lang="en-IN" dirty="0" smtClean="0"/>
              <a:t>The syntax is (</a:t>
            </a:r>
            <a:r>
              <a:rPr lang="en-IN" dirty="0" err="1" smtClean="0"/>
              <a:t>a:number,b:number</a:t>
            </a:r>
            <a:r>
              <a:rPr lang="en-IN" dirty="0" smtClean="0"/>
              <a:t> =1) =&gt; { }</a:t>
            </a:r>
          </a:p>
          <a:p>
            <a:r>
              <a:rPr lang="en-IN" dirty="0" smtClean="0"/>
              <a:t>We can assign default values starting from right not from left </a:t>
            </a:r>
            <a:r>
              <a:rPr lang="en-IN" dirty="0" err="1" smtClean="0"/>
              <a:t>ie</a:t>
            </a:r>
            <a:r>
              <a:rPr lang="en-IN" dirty="0" smtClean="0"/>
              <a:t> we cannot assign a default value to a parameter and not to the next </a:t>
            </a:r>
            <a:r>
              <a:rPr lang="en-IN" dirty="0" err="1" smtClean="0"/>
              <a:t>etc</a:t>
            </a:r>
            <a:endParaRPr lang="en-IN" dirty="0" smtClean="0"/>
          </a:p>
          <a:p>
            <a:r>
              <a:rPr lang="en-IN" dirty="0" smtClean="0"/>
              <a:t>All parameters with default values should be at the end f parameters because </a:t>
            </a:r>
            <a:r>
              <a:rPr lang="en-IN" dirty="0" err="1" smtClean="0"/>
              <a:t>ts</a:t>
            </a:r>
            <a:r>
              <a:rPr lang="en-IN" dirty="0" smtClean="0"/>
              <a:t> wont be able to judge which parameter is given and which is default  </a:t>
            </a:r>
            <a:endParaRPr lang="en-GB" dirty="0"/>
          </a:p>
        </p:txBody>
      </p:sp>
    </p:spTree>
    <p:extLst>
      <p:ext uri="{BB962C8B-B14F-4D97-AF65-F5344CB8AC3E}">
        <p14:creationId xmlns:p14="http://schemas.microsoft.com/office/powerpoint/2010/main" val="20205549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1600"/>
            <a:ext cx="8596668" cy="711200"/>
          </a:xfrm>
        </p:spPr>
        <p:txBody>
          <a:bodyPr/>
          <a:lstStyle/>
          <a:p>
            <a:r>
              <a:rPr lang="en-IN" dirty="0" smtClean="0"/>
              <a:t>Spread Operator</a:t>
            </a:r>
            <a:endParaRPr lang="en-GB" dirty="0"/>
          </a:p>
        </p:txBody>
      </p:sp>
      <p:sp>
        <p:nvSpPr>
          <p:cNvPr id="3" name="Content Placeholder 2"/>
          <p:cNvSpPr>
            <a:spLocks noGrp="1"/>
          </p:cNvSpPr>
          <p:nvPr>
            <p:ph idx="1"/>
          </p:nvPr>
        </p:nvSpPr>
        <p:spPr>
          <a:xfrm>
            <a:off x="677334" y="1027289"/>
            <a:ext cx="8596668" cy="5014073"/>
          </a:xfrm>
        </p:spPr>
        <p:txBody>
          <a:bodyPr/>
          <a:lstStyle/>
          <a:p>
            <a:r>
              <a:rPr lang="en-IN" dirty="0" smtClean="0"/>
              <a:t>Spread operator denoted by … is used to convert an array to a list of comma separated values.</a:t>
            </a:r>
          </a:p>
          <a:p>
            <a:r>
              <a:rPr lang="en-IN" dirty="0" smtClean="0"/>
              <a:t>It is also used to fetch all key value pairs from an object.</a:t>
            </a:r>
          </a:p>
          <a:p>
            <a:r>
              <a:rPr lang="en-IN" dirty="0" smtClean="0"/>
              <a:t>Usually used to copy elements of an array to another or create a copy of an object.</a:t>
            </a:r>
          </a:p>
          <a:p>
            <a:endParaRPr lang="en-GB" dirty="0"/>
          </a:p>
        </p:txBody>
      </p:sp>
    </p:spTree>
    <p:extLst>
      <p:ext uri="{BB962C8B-B14F-4D97-AF65-F5344CB8AC3E}">
        <p14:creationId xmlns:p14="http://schemas.microsoft.com/office/powerpoint/2010/main" val="22559421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3156"/>
          </a:xfrm>
        </p:spPr>
        <p:txBody>
          <a:bodyPr>
            <a:normAutofit fontScale="90000"/>
          </a:bodyPr>
          <a:lstStyle/>
          <a:p>
            <a:r>
              <a:rPr lang="en-IN" dirty="0" smtClean="0"/>
              <a:t>Rest Parameters</a:t>
            </a:r>
            <a:endParaRPr lang="en-GB" dirty="0"/>
          </a:p>
        </p:txBody>
      </p:sp>
      <p:sp>
        <p:nvSpPr>
          <p:cNvPr id="3" name="Content Placeholder 2"/>
          <p:cNvSpPr>
            <a:spLocks noGrp="1"/>
          </p:cNvSpPr>
          <p:nvPr>
            <p:ph idx="1"/>
          </p:nvPr>
        </p:nvSpPr>
        <p:spPr>
          <a:xfrm>
            <a:off x="677334" y="1377245"/>
            <a:ext cx="8596668" cy="4664118"/>
          </a:xfrm>
        </p:spPr>
        <p:txBody>
          <a:bodyPr/>
          <a:lstStyle/>
          <a:p>
            <a:r>
              <a:rPr lang="en-IN" dirty="0" smtClean="0"/>
              <a:t>Rest parameters are used when we want to accept a list of comma separated values as parameters to a function</a:t>
            </a:r>
          </a:p>
          <a:p>
            <a:r>
              <a:rPr lang="en-IN" dirty="0" smtClean="0"/>
              <a:t>We can call such a method with any number of parameters</a:t>
            </a:r>
          </a:p>
          <a:p>
            <a:endParaRPr lang="en-GB" dirty="0"/>
          </a:p>
        </p:txBody>
      </p:sp>
    </p:spTree>
    <p:extLst>
      <p:ext uri="{BB962C8B-B14F-4D97-AF65-F5344CB8AC3E}">
        <p14:creationId xmlns:p14="http://schemas.microsoft.com/office/powerpoint/2010/main" val="904215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sz="1400" dirty="0">
                <a:latin typeface="Verdana" panose="020B0604030504040204" pitchFamily="34" charset="0"/>
                <a:ea typeface="Verdana" panose="020B0604030504040204" pitchFamily="34" charset="0"/>
                <a:hlinkClick r:id="rId2"/>
              </a:rPr>
              <a:t>Typescript-Official</a:t>
            </a:r>
            <a:endParaRPr lang="en-IN" sz="1400" dirty="0">
              <a:latin typeface="Verdana" panose="020B0604030504040204" pitchFamily="34" charset="0"/>
              <a:ea typeface="Verdana" panose="020B0604030504040204" pitchFamily="34" charset="0"/>
            </a:endParaRPr>
          </a:p>
          <a:p>
            <a:r>
              <a:rPr lang="en-GB" sz="1400" dirty="0">
                <a:latin typeface="Verdana" panose="020B0604030504040204" pitchFamily="34" charset="0"/>
                <a:ea typeface="Verdana" panose="020B0604030504040204" pitchFamily="34" charset="0"/>
                <a:hlinkClick r:id="rId3"/>
              </a:rPr>
              <a:t>Typescript-Playground </a:t>
            </a:r>
            <a:endParaRPr lang="en-GB" sz="1400"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4"/>
              </a:rPr>
              <a:t>Nodejs-Download</a:t>
            </a:r>
            <a:endParaRPr lang="en-IN"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5"/>
              </a:rPr>
              <a:t>Vs-Code </a:t>
            </a:r>
            <a:r>
              <a:rPr lang="en-IN" dirty="0" smtClean="0">
                <a:latin typeface="Verdana" panose="020B0604030504040204" pitchFamily="34" charset="0"/>
                <a:ea typeface="Verdana" panose="020B0604030504040204" pitchFamily="34" charset="0"/>
                <a:hlinkClick r:id="rId5"/>
              </a:rPr>
              <a:t>Download</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6"/>
              </a:rPr>
              <a:t>GitHub-Repository</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7"/>
              </a:rPr>
              <a:t>TsConfigjson-Docs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smtClean="0">
                <a:latin typeface="Verdana" panose="020B0604030504040204" pitchFamily="34" charset="0"/>
                <a:ea typeface="Verdana" panose="020B0604030504040204" pitchFamily="34" charset="0"/>
                <a:hlinkClick r:id="rId8"/>
              </a:rPr>
              <a:t>TsConfig</a:t>
            </a:r>
            <a:r>
              <a:rPr lang="en-IN" dirty="0" smtClean="0">
                <a:latin typeface="Verdana" panose="020B0604030504040204" pitchFamily="34" charset="0"/>
                <a:ea typeface="Verdana" panose="020B0604030504040204" pitchFamily="34" charset="0"/>
                <a:hlinkClick r:id="rId8"/>
              </a:rPr>
              <a:t>-</a:t>
            </a:r>
            <a:r>
              <a:rPr lang="en-IN" dirty="0" err="1" smtClean="0">
                <a:latin typeface="Verdana" panose="020B0604030504040204" pitchFamily="34" charset="0"/>
                <a:ea typeface="Verdana" panose="020B0604030504040204" pitchFamily="34" charset="0"/>
                <a:hlinkClick r:id="rId8"/>
              </a:rPr>
              <a:t>CompilerOption</a:t>
            </a:r>
            <a:r>
              <a:rPr lang="en-IN" dirty="0" smtClean="0">
                <a:latin typeface="Verdana" panose="020B0604030504040204" pitchFamily="34" charset="0"/>
                <a:ea typeface="Verdana" panose="020B0604030504040204" pitchFamily="34" charset="0"/>
                <a:hlinkClick r:id="rId8"/>
              </a:rPr>
              <a:t>-docs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9"/>
              </a:rPr>
              <a:t>TS-ES6-Comparison</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0"/>
              </a:rPr>
              <a:t>Vs-</a:t>
            </a:r>
            <a:r>
              <a:rPr lang="en-IN" dirty="0" err="1" smtClean="0">
                <a:latin typeface="Verdana" panose="020B0604030504040204" pitchFamily="34" charset="0"/>
                <a:ea typeface="Verdana" panose="020B0604030504040204" pitchFamily="34" charset="0"/>
                <a:hlinkClick r:id="rId10"/>
              </a:rPr>
              <a:t>Code_shortCuts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1"/>
              </a:rPr>
              <a:t>Ts-Basic-Types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a:hlinkClick r:id="rId12"/>
              </a:rPr>
              <a:t>ArrowFunctions</a:t>
            </a:r>
            <a:endParaRPr lang="en-IN" dirty="0"/>
          </a:p>
          <a:p>
            <a:pPr marL="285750" lvl="2" indent="-285750">
              <a:tabLst>
                <a:tab pos="85725" algn="l"/>
              </a:tabLs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34" y="203200"/>
            <a:ext cx="8596668" cy="711200"/>
          </a:xfrm>
        </p:spPr>
        <p:txBody>
          <a:bodyPr/>
          <a:lstStyle/>
          <a:p>
            <a:r>
              <a:rPr lang="en-IN" dirty="0" smtClean="0"/>
              <a:t>Array and Object </a:t>
            </a:r>
            <a:r>
              <a:rPr lang="en-IN" dirty="0" err="1" smtClean="0"/>
              <a:t>Destructuring</a:t>
            </a:r>
            <a:endParaRPr lang="en-GB" dirty="0"/>
          </a:p>
        </p:txBody>
      </p:sp>
      <p:sp>
        <p:nvSpPr>
          <p:cNvPr id="3" name="Content Placeholder 2"/>
          <p:cNvSpPr>
            <a:spLocks noGrp="1"/>
          </p:cNvSpPr>
          <p:nvPr>
            <p:ph idx="1"/>
          </p:nvPr>
        </p:nvSpPr>
        <p:spPr>
          <a:xfrm>
            <a:off x="677334" y="1478845"/>
            <a:ext cx="8596668" cy="4562518"/>
          </a:xfrm>
        </p:spPr>
        <p:txBody>
          <a:bodyPr/>
          <a:lstStyle/>
          <a:p>
            <a:r>
              <a:rPr lang="en-IN" dirty="0" smtClean="0"/>
              <a:t>It is a new ways to fetch individual </a:t>
            </a:r>
            <a:r>
              <a:rPr lang="en-IN" dirty="0" err="1" smtClean="0"/>
              <a:t>elments</a:t>
            </a:r>
            <a:r>
              <a:rPr lang="en-IN" dirty="0" smtClean="0"/>
              <a:t> of an array or properties of an object</a:t>
            </a:r>
          </a:p>
          <a:p>
            <a:r>
              <a:rPr lang="en-IN" dirty="0" smtClean="0"/>
              <a:t>Arrays are </a:t>
            </a:r>
            <a:r>
              <a:rPr lang="en-IN" dirty="0" err="1" smtClean="0"/>
              <a:t>destructured</a:t>
            </a:r>
            <a:r>
              <a:rPr lang="en-IN" dirty="0" smtClean="0"/>
              <a:t> on position basis and objects on basis of property names</a:t>
            </a:r>
          </a:p>
          <a:p>
            <a:r>
              <a:rPr lang="en-IN" dirty="0" smtClean="0"/>
              <a:t>The constant names that we use for </a:t>
            </a:r>
            <a:r>
              <a:rPr lang="en-IN" dirty="0" err="1" smtClean="0"/>
              <a:t>destructuring</a:t>
            </a:r>
            <a:r>
              <a:rPr lang="en-IN" dirty="0" smtClean="0"/>
              <a:t> an object should match the property names</a:t>
            </a:r>
          </a:p>
          <a:p>
            <a:r>
              <a:rPr lang="en-IN" dirty="0" smtClean="0"/>
              <a:t>Although we can use aliases for the names</a:t>
            </a:r>
            <a:endParaRPr lang="en-GB" dirty="0"/>
          </a:p>
        </p:txBody>
      </p:sp>
    </p:spTree>
    <p:extLst>
      <p:ext uri="{BB962C8B-B14F-4D97-AF65-F5344CB8AC3E}">
        <p14:creationId xmlns:p14="http://schemas.microsoft.com/office/powerpoint/2010/main" val="4539192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-5 -:Classes and Interface</a:t>
            </a:r>
            <a:endParaRPr lang="en-GB" dirty="0"/>
          </a:p>
        </p:txBody>
      </p:sp>
    </p:spTree>
    <p:extLst>
      <p:ext uri="{BB962C8B-B14F-4D97-AF65-F5344CB8AC3E}">
        <p14:creationId xmlns:p14="http://schemas.microsoft.com/office/powerpoint/2010/main" val="3172453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Classes and Instances</a:t>
            </a:r>
            <a:endParaRPr lang="en-GB" dirty="0"/>
          </a:p>
        </p:txBody>
      </p:sp>
      <p:sp>
        <p:nvSpPr>
          <p:cNvPr id="4" name="Rectangle 3"/>
          <p:cNvSpPr/>
          <p:nvPr/>
        </p:nvSpPr>
        <p:spPr>
          <a:xfrm>
            <a:off x="677334" y="1236478"/>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Objects</a:t>
            </a:r>
            <a:endParaRPr lang="en-GB" dirty="0"/>
          </a:p>
        </p:txBody>
      </p:sp>
      <p:sp>
        <p:nvSpPr>
          <p:cNvPr id="17" name="Rectangle 16"/>
          <p:cNvSpPr/>
          <p:nvPr/>
        </p:nvSpPr>
        <p:spPr>
          <a:xfrm>
            <a:off x="6154615" y="1236478"/>
            <a:ext cx="4050541"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Classes</a:t>
            </a:r>
            <a:endParaRPr lang="en-GB" dirty="0">
              <a:solidFill>
                <a:schemeClr val="bg1"/>
              </a:solidFill>
            </a:endParaRPr>
          </a:p>
        </p:txBody>
      </p:sp>
      <p:sp>
        <p:nvSpPr>
          <p:cNvPr id="9" name="Rectangle 8"/>
          <p:cNvSpPr/>
          <p:nvPr/>
        </p:nvSpPr>
        <p:spPr>
          <a:xfrm>
            <a:off x="705555" y="2269412"/>
            <a:ext cx="4296948" cy="82220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The things we work on in code</a:t>
            </a:r>
            <a:endParaRPr lang="en-GB" dirty="0">
              <a:solidFill>
                <a:srgbClr val="7030A0"/>
              </a:solidFill>
            </a:endParaRPr>
          </a:p>
        </p:txBody>
      </p:sp>
      <p:sp>
        <p:nvSpPr>
          <p:cNvPr id="10" name="Rectangle 9"/>
          <p:cNvSpPr/>
          <p:nvPr/>
        </p:nvSpPr>
        <p:spPr>
          <a:xfrm>
            <a:off x="6154615" y="2320536"/>
            <a:ext cx="4050541" cy="71995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Blueprints for objects(Theoretical definition)</a:t>
            </a:r>
            <a:endParaRPr lang="en-GB" dirty="0">
              <a:solidFill>
                <a:schemeClr val="accent3"/>
              </a:solidFill>
            </a:endParaRPr>
          </a:p>
        </p:txBody>
      </p:sp>
      <p:sp>
        <p:nvSpPr>
          <p:cNvPr id="11" name="Rectangle 10"/>
          <p:cNvSpPr/>
          <p:nvPr/>
        </p:nvSpPr>
        <p:spPr>
          <a:xfrm>
            <a:off x="733776" y="3336212"/>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Instances of classes(= Based on classes)</a:t>
            </a:r>
            <a:endParaRPr lang="en-GB" dirty="0">
              <a:solidFill>
                <a:srgbClr val="7030A0"/>
              </a:solidFill>
            </a:endParaRPr>
          </a:p>
        </p:txBody>
      </p:sp>
      <p:sp>
        <p:nvSpPr>
          <p:cNvPr id="12" name="Rectangle 11"/>
          <p:cNvSpPr/>
          <p:nvPr/>
        </p:nvSpPr>
        <p:spPr>
          <a:xfrm>
            <a:off x="6182836" y="3387336"/>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Defines how an object looks like which properties and methods hey have</a:t>
            </a:r>
            <a:endParaRPr lang="en-GB" dirty="0">
              <a:solidFill>
                <a:schemeClr val="accent3"/>
              </a:solidFill>
            </a:endParaRPr>
          </a:p>
        </p:txBody>
      </p:sp>
      <p:sp>
        <p:nvSpPr>
          <p:cNvPr id="13" name="Rectangle 12"/>
          <p:cNvSpPr/>
          <p:nvPr/>
        </p:nvSpPr>
        <p:spPr>
          <a:xfrm>
            <a:off x="761997" y="4403013"/>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Class based creation is an alternative to using object literals</a:t>
            </a:r>
            <a:endParaRPr lang="en-GB" dirty="0">
              <a:solidFill>
                <a:srgbClr val="7030A0"/>
              </a:solidFill>
            </a:endParaRPr>
          </a:p>
        </p:txBody>
      </p:sp>
      <p:sp>
        <p:nvSpPr>
          <p:cNvPr id="14" name="Rectangle 13"/>
          <p:cNvSpPr/>
          <p:nvPr/>
        </p:nvSpPr>
        <p:spPr>
          <a:xfrm>
            <a:off x="6211057" y="4454137"/>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Classes make creation of multiple, similar objects easier</a:t>
            </a:r>
            <a:endParaRPr lang="en-GB" dirty="0">
              <a:solidFill>
                <a:schemeClr val="accent3"/>
              </a:solidFill>
            </a:endParaRPr>
          </a:p>
        </p:txBody>
      </p:sp>
      <p:sp>
        <p:nvSpPr>
          <p:cNvPr id="3" name="Left Arrow 2"/>
          <p:cNvSpPr/>
          <p:nvPr/>
        </p:nvSpPr>
        <p:spPr>
          <a:xfrm>
            <a:off x="4974282" y="1388533"/>
            <a:ext cx="1180333" cy="474134"/>
          </a:xfrm>
          <a:prstGeom prst="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395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9" grpId="0" animBg="1"/>
      <p:bldP spid="10" grpId="0" animBg="1"/>
      <p:bldP spid="11" grpId="0" animBg="1"/>
      <p:bldP spid="12" grpId="0" animBg="1"/>
      <p:bldP spid="13" grpId="0" animBg="1"/>
      <p:bldP spid="14" grpId="0" animBg="1"/>
      <p:bldP spid="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616"/>
            <a:ext cx="8596668" cy="733168"/>
          </a:xfrm>
        </p:spPr>
        <p:txBody>
          <a:bodyPr/>
          <a:lstStyle/>
          <a:p>
            <a:r>
              <a:rPr lang="en-GB" dirty="0" smtClean="0"/>
              <a:t>Methods and this keyword</a:t>
            </a:r>
            <a:endParaRPr lang="en-GB" dirty="0"/>
          </a:p>
        </p:txBody>
      </p:sp>
      <p:sp>
        <p:nvSpPr>
          <p:cNvPr id="3" name="Content Placeholder 2"/>
          <p:cNvSpPr>
            <a:spLocks noGrp="1"/>
          </p:cNvSpPr>
          <p:nvPr>
            <p:ph idx="1"/>
          </p:nvPr>
        </p:nvSpPr>
        <p:spPr>
          <a:xfrm>
            <a:off x="677334" y="889687"/>
            <a:ext cx="8596668" cy="5151676"/>
          </a:xfrm>
        </p:spPr>
        <p:txBody>
          <a:bodyPr/>
          <a:lstStyle/>
          <a:p>
            <a:r>
              <a:rPr lang="en-GB" dirty="0" smtClean="0"/>
              <a:t>Similar to other languages we can add a method to a class</a:t>
            </a:r>
          </a:p>
          <a:p>
            <a:r>
              <a:rPr lang="en-GB" dirty="0" smtClean="0"/>
              <a:t>The syntax is : </a:t>
            </a:r>
            <a:r>
              <a:rPr lang="en-GB" dirty="0" err="1" smtClean="0"/>
              <a:t>methodname</a:t>
            </a:r>
            <a:r>
              <a:rPr lang="en-GB" dirty="0" smtClean="0"/>
              <a:t> ( parameters) { }</a:t>
            </a:r>
          </a:p>
          <a:p>
            <a:r>
              <a:rPr lang="en-GB" dirty="0" smtClean="0"/>
              <a:t>We can call the method using . On the instance of the class</a:t>
            </a:r>
          </a:p>
          <a:p>
            <a:r>
              <a:rPr lang="en-GB" dirty="0" smtClean="0"/>
              <a:t>An important part is the use of this inside the class.</a:t>
            </a:r>
          </a:p>
          <a:p>
            <a:r>
              <a:rPr lang="en-GB" dirty="0" smtClean="0"/>
              <a:t>To refer to any property of the class within the method we need to use this keyword.</a:t>
            </a:r>
          </a:p>
          <a:p>
            <a:r>
              <a:rPr lang="en-GB" dirty="0" smtClean="0"/>
              <a:t>This typically refers to the object on which the method is called.</a:t>
            </a:r>
          </a:p>
          <a:p>
            <a:r>
              <a:rPr lang="en-GB" dirty="0" err="1" smtClean="0"/>
              <a:t>Somethimes</a:t>
            </a:r>
            <a:r>
              <a:rPr lang="en-GB" dirty="0" smtClean="0"/>
              <a:t> it can cause problems when the object from which the method is called does not have the property on being referred to  by this keyword</a:t>
            </a:r>
          </a:p>
          <a:p>
            <a:r>
              <a:rPr lang="en-GB" dirty="0" smtClean="0"/>
              <a:t>To solve this we can add an optional this parameter to the method and provide a data type for the this keyword.</a:t>
            </a:r>
          </a:p>
          <a:p>
            <a:r>
              <a:rPr lang="en-GB" dirty="0" smtClean="0"/>
              <a:t>Ts will check if the object being referred to is syntactically similar to the data type of this to avoid any errors</a:t>
            </a:r>
            <a:endParaRPr lang="en-GB" dirty="0"/>
          </a:p>
        </p:txBody>
      </p:sp>
    </p:spTree>
    <p:extLst>
      <p:ext uri="{BB962C8B-B14F-4D97-AF65-F5344CB8AC3E}">
        <p14:creationId xmlns:p14="http://schemas.microsoft.com/office/powerpoint/2010/main" val="15690430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010" y="90616"/>
            <a:ext cx="8596668" cy="659027"/>
          </a:xfrm>
        </p:spPr>
        <p:txBody>
          <a:bodyPr/>
          <a:lstStyle/>
          <a:p>
            <a:r>
              <a:rPr lang="en-GB" dirty="0" smtClean="0"/>
              <a:t>Private and Public Access Modifiers</a:t>
            </a:r>
            <a:endParaRPr lang="en-GB" dirty="0"/>
          </a:p>
        </p:txBody>
      </p:sp>
      <p:sp>
        <p:nvSpPr>
          <p:cNvPr id="3" name="Content Placeholder 2"/>
          <p:cNvSpPr>
            <a:spLocks noGrp="1"/>
          </p:cNvSpPr>
          <p:nvPr>
            <p:ph idx="1"/>
          </p:nvPr>
        </p:nvSpPr>
        <p:spPr>
          <a:xfrm>
            <a:off x="677334" y="856735"/>
            <a:ext cx="8886796" cy="5642919"/>
          </a:xfrm>
        </p:spPr>
        <p:txBody>
          <a:bodyPr/>
          <a:lstStyle/>
          <a:p>
            <a:r>
              <a:rPr lang="en-GB" dirty="0" smtClean="0"/>
              <a:t>Like many other languages </a:t>
            </a:r>
            <a:r>
              <a:rPr lang="en-GB" dirty="0" err="1" smtClean="0"/>
              <a:t>ts</a:t>
            </a:r>
            <a:r>
              <a:rPr lang="en-GB" dirty="0" smtClean="0"/>
              <a:t> has the concept of access Modifiers</a:t>
            </a:r>
          </a:p>
          <a:p>
            <a:r>
              <a:rPr lang="en-GB" dirty="0" smtClean="0"/>
              <a:t>Access modifiers can be used to restrict how a particular property or method is accessed</a:t>
            </a:r>
          </a:p>
          <a:p>
            <a:r>
              <a:rPr lang="en-GB" dirty="0" smtClean="0"/>
              <a:t>Ts supports two access modifiers </a:t>
            </a:r>
            <a:r>
              <a:rPr lang="en-GB" dirty="0" err="1" smtClean="0"/>
              <a:t>ie</a:t>
            </a:r>
            <a:r>
              <a:rPr lang="en-GB" dirty="0" smtClean="0"/>
              <a:t> public and private</a:t>
            </a:r>
          </a:p>
          <a:p>
            <a:r>
              <a:rPr lang="en-GB" dirty="0" smtClean="0"/>
              <a:t>A private property or function can only be accessed from within the class</a:t>
            </a:r>
          </a:p>
          <a:p>
            <a:r>
              <a:rPr lang="en-GB" dirty="0" smtClean="0"/>
              <a:t>A public property can be accessed from outside also</a:t>
            </a:r>
          </a:p>
          <a:p>
            <a:r>
              <a:rPr lang="en-GB" dirty="0" smtClean="0"/>
              <a:t>Default access Modifier is public</a:t>
            </a:r>
          </a:p>
          <a:p>
            <a:endParaRPr lang="en-GB" dirty="0"/>
          </a:p>
        </p:txBody>
      </p:sp>
      <p:graphicFrame>
        <p:nvGraphicFramePr>
          <p:cNvPr id="4" name="Object 3"/>
          <p:cNvGraphicFramePr>
            <a:graphicFrameLocks noChangeAspect="1"/>
          </p:cNvGraphicFramePr>
          <p:nvPr>
            <p:extLst>
              <p:ext uri="{D42A27DB-BD31-4B8C-83A1-F6EECF244321}">
                <p14:modId xmlns:p14="http://schemas.microsoft.com/office/powerpoint/2010/main" val="819884728"/>
              </p:ext>
            </p:extLst>
          </p:nvPr>
        </p:nvGraphicFramePr>
        <p:xfrm>
          <a:off x="6448423" y="3196882"/>
          <a:ext cx="3346365" cy="1737583"/>
        </p:xfrm>
        <a:graphic>
          <a:graphicData uri="http://schemas.openxmlformats.org/presentationml/2006/ole">
            <mc:AlternateContent xmlns:mc="http://schemas.openxmlformats.org/markup-compatibility/2006">
              <mc:Choice xmlns:v="urn:schemas-microsoft-com:vml" Requires="v">
                <p:oleObj spid="_x0000_s1145" name="Документ" showAsIcon="1" r:id="rId3" imgW="914400" imgH="792360" progId="Word.Document.12">
                  <p:embed/>
                </p:oleObj>
              </mc:Choice>
              <mc:Fallback>
                <p:oleObj name="Документ" showAsIcon="1" r:id="rId3" imgW="914400" imgH="792360" progId="Word.Document.12">
                  <p:embed/>
                  <p:pic>
                    <p:nvPicPr>
                      <p:cNvPr id="0" name=""/>
                      <p:cNvPicPr/>
                      <p:nvPr/>
                    </p:nvPicPr>
                    <p:blipFill>
                      <a:blip r:embed="rId4"/>
                      <a:stretch>
                        <a:fillRect/>
                      </a:stretch>
                    </p:blipFill>
                    <p:spPr>
                      <a:xfrm>
                        <a:off x="6448423" y="3196882"/>
                        <a:ext cx="3346365" cy="1737583"/>
                      </a:xfrm>
                      <a:prstGeom prst="rect">
                        <a:avLst/>
                      </a:prstGeom>
                    </p:spPr>
                  </p:pic>
                </p:oleObj>
              </mc:Fallback>
            </mc:AlternateContent>
          </a:graphicData>
        </a:graphic>
      </p:graphicFrame>
    </p:spTree>
    <p:extLst>
      <p:ext uri="{BB962C8B-B14F-4D97-AF65-F5344CB8AC3E}">
        <p14:creationId xmlns:p14="http://schemas.microsoft.com/office/powerpoint/2010/main" val="36262696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626" y="107092"/>
            <a:ext cx="8596668" cy="601362"/>
          </a:xfrm>
        </p:spPr>
        <p:txBody>
          <a:bodyPr>
            <a:normAutofit fontScale="90000"/>
          </a:bodyPr>
          <a:lstStyle/>
          <a:p>
            <a:r>
              <a:rPr lang="en-GB" dirty="0"/>
              <a:t>Shorthand Initialization</a:t>
            </a:r>
          </a:p>
        </p:txBody>
      </p:sp>
      <p:sp>
        <p:nvSpPr>
          <p:cNvPr id="3" name="Content Placeholder 2"/>
          <p:cNvSpPr>
            <a:spLocks noGrp="1"/>
          </p:cNvSpPr>
          <p:nvPr>
            <p:ph idx="1"/>
          </p:nvPr>
        </p:nvSpPr>
        <p:spPr>
          <a:xfrm>
            <a:off x="677334" y="815547"/>
            <a:ext cx="8596668" cy="5225816"/>
          </a:xfrm>
        </p:spPr>
        <p:txBody>
          <a:bodyPr/>
          <a:lstStyle/>
          <a:p>
            <a:r>
              <a:rPr lang="en-IN" dirty="0" smtClean="0"/>
              <a:t>Ts gives us a way to initialize our class properties with a shorthand notation using our constructor</a:t>
            </a:r>
          </a:p>
          <a:p>
            <a:r>
              <a:rPr lang="en-IN" dirty="0" smtClean="0"/>
              <a:t>In this approach we don’t define our properties in the class</a:t>
            </a:r>
          </a:p>
          <a:p>
            <a:r>
              <a:rPr lang="en-IN" dirty="0" smtClean="0"/>
              <a:t>Instead we directly specify our properties with access modifiers as parameters of the constructor</a:t>
            </a:r>
          </a:p>
          <a:p>
            <a:r>
              <a:rPr lang="en-IN" dirty="0" smtClean="0"/>
              <a:t>The constructor automatically creates the properties as per the access modifiers and assigns the passed value to them</a:t>
            </a:r>
            <a:endParaRPr lang="en-GB" dirty="0"/>
          </a:p>
        </p:txBody>
      </p:sp>
    </p:spTree>
    <p:extLst>
      <p:ext uri="{BB962C8B-B14F-4D97-AF65-F5344CB8AC3E}">
        <p14:creationId xmlns:p14="http://schemas.microsoft.com/office/powerpoint/2010/main" val="1528486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004" y="189470"/>
            <a:ext cx="8596668" cy="634314"/>
          </a:xfrm>
        </p:spPr>
        <p:txBody>
          <a:bodyPr>
            <a:normAutofit fontScale="90000"/>
          </a:bodyPr>
          <a:lstStyle/>
          <a:p>
            <a:r>
              <a:rPr lang="en-IN" dirty="0" err="1" smtClean="0"/>
              <a:t>Readonly</a:t>
            </a:r>
            <a:r>
              <a:rPr lang="en-IN" dirty="0" smtClean="0"/>
              <a:t>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IN" dirty="0" smtClean="0"/>
              <a:t>Ts offers us the ability to create </a:t>
            </a:r>
            <a:r>
              <a:rPr lang="en-IN" dirty="0" err="1" smtClean="0"/>
              <a:t>readonly</a:t>
            </a:r>
            <a:r>
              <a:rPr lang="en-IN" dirty="0" smtClean="0"/>
              <a:t> properties.</a:t>
            </a:r>
          </a:p>
          <a:p>
            <a:r>
              <a:rPr lang="en-IN" dirty="0" smtClean="0"/>
              <a:t>These properties once initialized cant be changed.</a:t>
            </a:r>
          </a:p>
          <a:p>
            <a:r>
              <a:rPr lang="en-IN" dirty="0" smtClean="0"/>
              <a:t>These are created with the </a:t>
            </a:r>
            <a:r>
              <a:rPr lang="en-IN" dirty="0" err="1" smtClean="0"/>
              <a:t>readonly</a:t>
            </a:r>
            <a:r>
              <a:rPr lang="en-IN" dirty="0" smtClean="0"/>
              <a:t> keyword</a:t>
            </a:r>
          </a:p>
          <a:p>
            <a:r>
              <a:rPr lang="en-IN" dirty="0" smtClean="0"/>
              <a:t>This can be used in both shorthand notation or normal properties.</a:t>
            </a:r>
            <a:endParaRPr lang="en-GB" dirty="0"/>
          </a:p>
        </p:txBody>
      </p:sp>
    </p:spTree>
    <p:extLst>
      <p:ext uri="{BB962C8B-B14F-4D97-AF65-F5344CB8AC3E}">
        <p14:creationId xmlns:p14="http://schemas.microsoft.com/office/powerpoint/2010/main" val="37586629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4"/>
            <a:ext cx="8596668" cy="659027"/>
          </a:xfrm>
        </p:spPr>
        <p:txBody>
          <a:bodyPr/>
          <a:lstStyle/>
          <a:p>
            <a:r>
              <a:rPr lang="en-GB" dirty="0" smtClean="0"/>
              <a:t>Inheritance</a:t>
            </a:r>
            <a:endParaRPr lang="en-GB" dirty="0"/>
          </a:p>
        </p:txBody>
      </p:sp>
      <p:sp>
        <p:nvSpPr>
          <p:cNvPr id="3" name="Content Placeholder 2"/>
          <p:cNvSpPr>
            <a:spLocks noGrp="1"/>
          </p:cNvSpPr>
          <p:nvPr>
            <p:ph idx="1"/>
          </p:nvPr>
        </p:nvSpPr>
        <p:spPr>
          <a:xfrm>
            <a:off x="677334" y="963827"/>
            <a:ext cx="8596668" cy="5077535"/>
          </a:xfrm>
        </p:spPr>
        <p:txBody>
          <a:bodyPr/>
          <a:lstStyle/>
          <a:p>
            <a:r>
              <a:rPr lang="en-GB" dirty="0" smtClean="0"/>
              <a:t>Inheritance is used to implement the specialization relationship in typescript</a:t>
            </a:r>
          </a:p>
          <a:p>
            <a:r>
              <a:rPr lang="en-GB" dirty="0" smtClean="0"/>
              <a:t>Ts supports multi level inheritance does not support multiple inheritance.</a:t>
            </a:r>
          </a:p>
          <a:p>
            <a:r>
              <a:rPr lang="en-GB" dirty="0" smtClean="0"/>
              <a:t>We use extends keyword for inheritance.</a:t>
            </a:r>
          </a:p>
          <a:p>
            <a:r>
              <a:rPr lang="en-GB" dirty="0" smtClean="0"/>
              <a:t>If we don’t specify a constructor in child class parent class constructor is by default inherited and used</a:t>
            </a:r>
          </a:p>
          <a:p>
            <a:r>
              <a:rPr lang="en-GB" dirty="0" smtClean="0"/>
              <a:t>If we although specify a constructor we need to use the super keyword to call the parent class constructor as the first line of our constructor.</a:t>
            </a:r>
          </a:p>
          <a:p>
            <a:r>
              <a:rPr lang="en-GB" dirty="0" smtClean="0"/>
              <a:t>A child class inherits properties/methods from parent class and can also add methods /properties of its own.</a:t>
            </a:r>
          </a:p>
          <a:p>
            <a:endParaRPr lang="en-GB" dirty="0"/>
          </a:p>
        </p:txBody>
      </p:sp>
    </p:spTree>
    <p:extLst>
      <p:ext uri="{BB962C8B-B14F-4D97-AF65-F5344CB8AC3E}">
        <p14:creationId xmlns:p14="http://schemas.microsoft.com/office/powerpoint/2010/main" val="2810292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254" y="123567"/>
            <a:ext cx="9372828" cy="510746"/>
          </a:xfrm>
        </p:spPr>
        <p:txBody>
          <a:bodyPr>
            <a:normAutofit/>
          </a:bodyPr>
          <a:lstStyle/>
          <a:p>
            <a:r>
              <a:rPr lang="en-IN" sz="1800" dirty="0"/>
              <a:t>Overriding Properties &amp; The "protected" Modifier</a:t>
            </a:r>
            <a:endParaRPr lang="en-GB" sz="1800" dirty="0"/>
          </a:p>
        </p:txBody>
      </p:sp>
      <p:sp>
        <p:nvSpPr>
          <p:cNvPr id="3" name="Content Placeholder 2"/>
          <p:cNvSpPr>
            <a:spLocks noGrp="1"/>
          </p:cNvSpPr>
          <p:nvPr>
            <p:ph idx="1"/>
          </p:nvPr>
        </p:nvSpPr>
        <p:spPr>
          <a:xfrm>
            <a:off x="677334" y="634313"/>
            <a:ext cx="9471682" cy="5407049"/>
          </a:xfrm>
        </p:spPr>
        <p:txBody>
          <a:bodyPr/>
          <a:lstStyle/>
          <a:p>
            <a:r>
              <a:rPr lang="en-GB" dirty="0" smtClean="0"/>
              <a:t>Any method of the base class can be overridden in the child class</a:t>
            </a:r>
          </a:p>
          <a:p>
            <a:r>
              <a:rPr lang="en-GB" dirty="0" smtClean="0"/>
              <a:t>Child class has access to public methods and properties of the base class</a:t>
            </a:r>
          </a:p>
          <a:p>
            <a:r>
              <a:rPr lang="en-GB" dirty="0" smtClean="0"/>
              <a:t>Private methods and properties are not accessible to child class.</a:t>
            </a:r>
          </a:p>
          <a:p>
            <a:r>
              <a:rPr lang="en-GB" dirty="0" smtClean="0"/>
              <a:t>We also have another access modifier called protected which works like a private modifier except that protected methods and properties are also accessible to child class</a:t>
            </a:r>
            <a:endParaRPr lang="en-GB" dirty="0"/>
          </a:p>
        </p:txBody>
      </p:sp>
    </p:spTree>
    <p:extLst>
      <p:ext uri="{BB962C8B-B14F-4D97-AF65-F5344CB8AC3E}">
        <p14:creationId xmlns:p14="http://schemas.microsoft.com/office/powerpoint/2010/main" val="13628884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199" y="98854"/>
            <a:ext cx="8596668" cy="650789"/>
          </a:xfrm>
        </p:spPr>
        <p:txBody>
          <a:bodyPr/>
          <a:lstStyle/>
          <a:p>
            <a:r>
              <a:rPr lang="en-GB" dirty="0"/>
              <a:t> Getters &amp; Setters</a:t>
            </a:r>
          </a:p>
        </p:txBody>
      </p:sp>
      <p:sp>
        <p:nvSpPr>
          <p:cNvPr id="3" name="Content Placeholder 2"/>
          <p:cNvSpPr>
            <a:spLocks noGrp="1"/>
          </p:cNvSpPr>
          <p:nvPr>
            <p:ph idx="1"/>
          </p:nvPr>
        </p:nvSpPr>
        <p:spPr>
          <a:xfrm>
            <a:off x="677334" y="815547"/>
            <a:ext cx="8596668" cy="5225816"/>
          </a:xfrm>
        </p:spPr>
        <p:txBody>
          <a:bodyPr/>
          <a:lstStyle/>
          <a:p>
            <a:r>
              <a:rPr lang="en-GB" dirty="0" smtClean="0"/>
              <a:t>Getters and setters are like normal methods  they are used to get/set the value of a property.</a:t>
            </a:r>
          </a:p>
          <a:p>
            <a:r>
              <a:rPr lang="en-GB" dirty="0" smtClean="0"/>
              <a:t>So a get method essentially returns a </a:t>
            </a:r>
            <a:r>
              <a:rPr lang="en-GB" dirty="0" err="1" smtClean="0"/>
              <a:t>value.A</a:t>
            </a:r>
            <a:r>
              <a:rPr lang="en-GB" dirty="0" smtClean="0"/>
              <a:t> set method sets a property.</a:t>
            </a:r>
          </a:p>
          <a:p>
            <a:r>
              <a:rPr lang="en-GB" dirty="0" smtClean="0"/>
              <a:t>Getters are accessed by name no ().</a:t>
            </a:r>
          </a:p>
          <a:p>
            <a:r>
              <a:rPr lang="en-GB" dirty="0" smtClean="0"/>
              <a:t>A setter is accessed by name and value is set using = sign</a:t>
            </a:r>
            <a:endParaRPr lang="en-GB" dirty="0"/>
          </a:p>
          <a:p>
            <a:r>
              <a:rPr lang="en-GB" dirty="0" smtClean="0"/>
              <a:t>A getter and setter can have the same name</a:t>
            </a:r>
          </a:p>
          <a:p>
            <a:r>
              <a:rPr lang="en-GB" dirty="0" smtClean="0"/>
              <a:t>A getters returns a value doesn’t take in a parameter</a:t>
            </a:r>
          </a:p>
          <a:p>
            <a:r>
              <a:rPr lang="en-GB" dirty="0" smtClean="0"/>
              <a:t>A setter sets the value to a property and thus essentially takes in a parameter</a:t>
            </a:r>
          </a:p>
          <a:p>
            <a:r>
              <a:rPr lang="en-GB" dirty="0" smtClean="0"/>
              <a:t>We can add logic to getters and setters maybe to sanitize/validate a value before getting or setting.</a:t>
            </a:r>
          </a:p>
          <a:p>
            <a:r>
              <a:rPr lang="en-GB" dirty="0" smtClean="0"/>
              <a:t>By convention getter/setter names should be relatable to the property being get/set.</a:t>
            </a:r>
            <a:endParaRPr lang="en-GB" dirty="0"/>
          </a:p>
        </p:txBody>
      </p:sp>
    </p:spTree>
    <p:extLst>
      <p:ext uri="{BB962C8B-B14F-4D97-AF65-F5344CB8AC3E}">
        <p14:creationId xmlns:p14="http://schemas.microsoft.com/office/powerpoint/2010/main" val="1281138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a:t>
            </a:r>
            <a:endParaRPr lang="en-GB" dirty="0"/>
          </a:p>
        </p:txBody>
      </p:sp>
      <p:sp>
        <p:nvSpPr>
          <p:cNvPr id="3" name="Content Placeholder 2"/>
          <p:cNvSpPr>
            <a:spLocks noGrp="1"/>
          </p:cNvSpPr>
          <p:nvPr>
            <p:ph idx="1"/>
          </p:nvPr>
        </p:nvSpPr>
        <p:spPr>
          <a:xfrm>
            <a:off x="677334" y="1214044"/>
            <a:ext cx="8596668" cy="5270977"/>
          </a:xfrm>
        </p:spPr>
        <p:txBody>
          <a:bodyPr/>
          <a:lstStyle/>
          <a:p>
            <a:r>
              <a:rPr lang="en-IN" dirty="0"/>
              <a:t>Go to nodejs.org and download the latest version - uninstall (all) installed versions on your machine </a:t>
            </a:r>
            <a:r>
              <a:rPr lang="en-IN" dirty="0" smtClean="0"/>
              <a:t>first. Install node-</a:t>
            </a:r>
            <a:r>
              <a:rPr lang="en-IN" dirty="0" err="1" smtClean="0"/>
              <a:t>js</a:t>
            </a:r>
            <a:r>
              <a:rPr lang="en-IN" dirty="0" smtClean="0"/>
              <a:t> the setup is fairly simple. </a:t>
            </a:r>
            <a:endParaRPr lang="en-IN" dirty="0"/>
          </a:p>
          <a:p>
            <a:r>
              <a:rPr lang="en-IN" dirty="0" smtClean="0"/>
              <a:t>If you already have Node-</a:t>
            </a:r>
            <a:r>
              <a:rPr lang="en-IN" dirty="0" err="1" smtClean="0"/>
              <a:t>js</a:t>
            </a:r>
            <a:r>
              <a:rPr lang="en-IN" dirty="0" smtClean="0"/>
              <a:t> and just want to Update </a:t>
            </a:r>
            <a:r>
              <a:rPr lang="en-IN" dirty="0" err="1" smtClean="0"/>
              <a:t>npm</a:t>
            </a:r>
            <a:r>
              <a:rPr lang="en-IN" dirty="0" smtClean="0"/>
              <a:t>(node package manager):</a:t>
            </a:r>
            <a:endParaRPr lang="en-IN" dirty="0"/>
          </a:p>
          <a:p>
            <a:r>
              <a:rPr lang="en-IN" dirty="0" err="1" smtClean="0">
                <a:solidFill>
                  <a:srgbClr val="7030A0"/>
                </a:solidFill>
              </a:rPr>
              <a:t>npm</a:t>
            </a:r>
            <a:r>
              <a:rPr lang="en-IN" dirty="0" smtClean="0">
                <a:solidFill>
                  <a:srgbClr val="7030A0"/>
                </a:solidFill>
              </a:rPr>
              <a:t> </a:t>
            </a:r>
            <a:r>
              <a:rPr lang="en-IN" dirty="0">
                <a:solidFill>
                  <a:srgbClr val="7030A0"/>
                </a:solidFill>
              </a:rPr>
              <a:t>install -g </a:t>
            </a:r>
            <a:r>
              <a:rPr lang="en-IN" dirty="0" err="1" smtClean="0">
                <a:solidFill>
                  <a:srgbClr val="7030A0"/>
                </a:solidFill>
              </a:rPr>
              <a:t>npm</a:t>
            </a:r>
            <a:endParaRPr lang="en-IN" dirty="0" smtClean="0">
              <a:solidFill>
                <a:srgbClr val="7030A0"/>
              </a:solidFill>
            </a:endParaRPr>
          </a:p>
          <a:p>
            <a:r>
              <a:rPr lang="en-IN" dirty="0" smtClean="0"/>
              <a:t>Install type script:-</a:t>
            </a:r>
          </a:p>
          <a:p>
            <a:r>
              <a:rPr lang="en-IN" dirty="0" smtClean="0"/>
              <a:t>Open Node-</a:t>
            </a:r>
            <a:r>
              <a:rPr lang="en-IN" dirty="0" err="1" smtClean="0"/>
              <a:t>js</a:t>
            </a:r>
            <a:r>
              <a:rPr lang="en-IN" dirty="0" smtClean="0"/>
              <a:t> command prompt and type below command to install typescript using </a:t>
            </a:r>
            <a:r>
              <a:rPr lang="en-IN" dirty="0" err="1" smtClean="0"/>
              <a:t>npm</a:t>
            </a:r>
            <a:r>
              <a:rPr lang="en-IN" dirty="0" smtClean="0"/>
              <a:t> :</a:t>
            </a:r>
          </a:p>
          <a:p>
            <a:r>
              <a:rPr lang="en-IN" dirty="0" err="1">
                <a:solidFill>
                  <a:srgbClr val="7030A0"/>
                </a:solidFill>
              </a:rPr>
              <a:t>npm</a:t>
            </a:r>
            <a:r>
              <a:rPr lang="en-IN" dirty="0">
                <a:solidFill>
                  <a:srgbClr val="7030A0"/>
                </a:solidFill>
              </a:rPr>
              <a:t> install -g typescript</a:t>
            </a:r>
          </a:p>
          <a:p>
            <a:r>
              <a:rPr lang="en-IN" dirty="0" smtClean="0"/>
              <a:t>Create a folder named </a:t>
            </a:r>
            <a:r>
              <a:rPr lang="en-GB" dirty="0" smtClean="0"/>
              <a:t>typescript</a:t>
            </a:r>
            <a:endParaRPr lang="en-GB" dirty="0"/>
          </a:p>
          <a:p>
            <a:r>
              <a:rPr lang="en-IN" dirty="0" smtClean="0"/>
              <a:t>Create two files in this folder index.html and </a:t>
            </a:r>
            <a:r>
              <a:rPr lang="en-IN" dirty="0" err="1" smtClean="0"/>
              <a:t>ts-only.ts</a:t>
            </a:r>
            <a:r>
              <a:rPr lang="en-IN" dirty="0" smtClean="0"/>
              <a:t>.</a:t>
            </a:r>
          </a:p>
          <a:p>
            <a:r>
              <a:rPr lang="en-IN" dirty="0" smtClean="0"/>
              <a:t>Install vs code and open the folder in vs code.</a:t>
            </a:r>
          </a:p>
          <a:p>
            <a:r>
              <a:rPr lang="en-IN" dirty="0" smtClean="0"/>
              <a:t>Open  a new terminal in vs code by clicking terminal-&gt;new terminal or using the </a:t>
            </a:r>
            <a:r>
              <a:rPr lang="en-IN" dirty="0" err="1" smtClean="0"/>
              <a:t>vscode</a:t>
            </a:r>
            <a:r>
              <a:rPr lang="en-IN" dirty="0" smtClean="0"/>
              <a:t> shortcut </a:t>
            </a:r>
            <a:r>
              <a:rPr lang="en-IN" dirty="0" err="1" smtClean="0">
                <a:solidFill>
                  <a:srgbClr val="7030A0"/>
                </a:solidFill>
              </a:rPr>
              <a:t>ctrl+shift</a:t>
            </a:r>
            <a:r>
              <a:rPr lang="en-IN" dirty="0" smtClean="0">
                <a:solidFill>
                  <a:srgbClr val="7030A0"/>
                </a:solidFill>
              </a:rPr>
              <a:t>+`</a:t>
            </a: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375434738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140043"/>
            <a:ext cx="8596668" cy="683741"/>
          </a:xfrm>
        </p:spPr>
        <p:txBody>
          <a:bodyPr/>
          <a:lstStyle/>
          <a:p>
            <a:r>
              <a:rPr lang="en-GB" dirty="0"/>
              <a:t>Static Methods &amp; Properties</a:t>
            </a:r>
          </a:p>
        </p:txBody>
      </p:sp>
      <p:sp>
        <p:nvSpPr>
          <p:cNvPr id="3" name="Content Placeholder 2"/>
          <p:cNvSpPr>
            <a:spLocks noGrp="1"/>
          </p:cNvSpPr>
          <p:nvPr>
            <p:ph idx="1"/>
          </p:nvPr>
        </p:nvSpPr>
        <p:spPr>
          <a:xfrm>
            <a:off x="677334" y="939115"/>
            <a:ext cx="8596668" cy="5102248"/>
          </a:xfrm>
        </p:spPr>
        <p:txBody>
          <a:bodyPr/>
          <a:lstStyle/>
          <a:p>
            <a:r>
              <a:rPr lang="en-GB" dirty="0" smtClean="0"/>
              <a:t>Static properties and methods are defined with a static keyword.</a:t>
            </a:r>
          </a:p>
          <a:p>
            <a:r>
              <a:rPr lang="en-GB" dirty="0" smtClean="0"/>
              <a:t>They can be accessed without having to instantiate the class.</a:t>
            </a:r>
          </a:p>
          <a:p>
            <a:r>
              <a:rPr lang="en-GB" dirty="0" smtClean="0"/>
              <a:t>They are accessed using </a:t>
            </a:r>
            <a:r>
              <a:rPr lang="en-GB" dirty="0" err="1" smtClean="0"/>
              <a:t>Classname.propertyName</a:t>
            </a:r>
            <a:r>
              <a:rPr lang="en-GB" dirty="0" smtClean="0"/>
              <a:t> or </a:t>
            </a:r>
            <a:r>
              <a:rPr lang="en-GB" dirty="0" err="1" smtClean="0"/>
              <a:t>classname.MehodName</a:t>
            </a:r>
            <a:r>
              <a:rPr lang="en-GB" dirty="0" smtClean="0"/>
              <a:t>();</a:t>
            </a:r>
          </a:p>
          <a:p>
            <a:r>
              <a:rPr lang="en-GB" dirty="0" smtClean="0"/>
              <a:t>The are usually used to create utility functions or global constants</a:t>
            </a:r>
          </a:p>
          <a:p>
            <a:r>
              <a:rPr lang="en-GB" dirty="0" smtClean="0"/>
              <a:t>From inside the class only static methods have access to static variables declared.</a:t>
            </a:r>
          </a:p>
          <a:p>
            <a:r>
              <a:rPr lang="en-GB" dirty="0" smtClean="0"/>
              <a:t>We cant access them using this keyword</a:t>
            </a:r>
          </a:p>
          <a:p>
            <a:r>
              <a:rPr lang="en-GB" dirty="0" smtClean="0"/>
              <a:t>Non static methods can access them by </a:t>
            </a:r>
            <a:r>
              <a:rPr lang="en-GB" dirty="0" err="1" smtClean="0"/>
              <a:t>className</a:t>
            </a:r>
            <a:endParaRPr lang="en-GB" dirty="0"/>
          </a:p>
        </p:txBody>
      </p:sp>
    </p:spTree>
    <p:extLst>
      <p:ext uri="{BB962C8B-B14F-4D97-AF65-F5344CB8AC3E}">
        <p14:creationId xmlns:p14="http://schemas.microsoft.com/office/powerpoint/2010/main" val="9292075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5" y="82378"/>
            <a:ext cx="8596668" cy="527222"/>
          </a:xfrm>
        </p:spPr>
        <p:txBody>
          <a:bodyPr>
            <a:normAutofit fontScale="90000"/>
          </a:bodyPr>
          <a:lstStyle/>
          <a:p>
            <a:r>
              <a:rPr lang="en-IN" dirty="0" smtClean="0"/>
              <a:t>Abstract classes</a:t>
            </a:r>
            <a:endParaRPr lang="en-GB" dirty="0"/>
          </a:p>
        </p:txBody>
      </p:sp>
      <p:sp>
        <p:nvSpPr>
          <p:cNvPr id="3" name="Content Placeholder 2"/>
          <p:cNvSpPr>
            <a:spLocks noGrp="1"/>
          </p:cNvSpPr>
          <p:nvPr>
            <p:ph idx="1"/>
          </p:nvPr>
        </p:nvSpPr>
        <p:spPr>
          <a:xfrm>
            <a:off x="677334" y="790833"/>
            <a:ext cx="9092742" cy="5250530"/>
          </a:xfrm>
        </p:spPr>
        <p:txBody>
          <a:bodyPr/>
          <a:lstStyle/>
          <a:p>
            <a:r>
              <a:rPr lang="en-IN" dirty="0" smtClean="0"/>
              <a:t>When we are faced with a situation where we know that a method should exist in a particular class but we also know that every child class will need to override it and no generalized version can be written we can use the concept of abstract classes and methods.</a:t>
            </a:r>
          </a:p>
          <a:p>
            <a:r>
              <a:rPr lang="en-IN" dirty="0" smtClean="0"/>
              <a:t>We can have abstract methods only in abstract classes.</a:t>
            </a:r>
          </a:p>
          <a:p>
            <a:r>
              <a:rPr lang="en-IN" dirty="0" smtClean="0"/>
              <a:t>An abstract method is one that only defines the signature </a:t>
            </a:r>
            <a:r>
              <a:rPr lang="en-IN" dirty="0" err="1" smtClean="0"/>
              <a:t>ie</a:t>
            </a:r>
            <a:r>
              <a:rPr lang="en-IN" dirty="0" smtClean="0"/>
              <a:t> only name , parameters and return type  it does not have any body</a:t>
            </a:r>
          </a:p>
          <a:p>
            <a:r>
              <a:rPr lang="en-IN" dirty="0" smtClean="0"/>
              <a:t>Abstract methods can only be present in abstract classes.</a:t>
            </a:r>
          </a:p>
          <a:p>
            <a:r>
              <a:rPr lang="en-IN" dirty="0" smtClean="0"/>
              <a:t>An abstract class/method can be defined with an abstract keyword.</a:t>
            </a:r>
          </a:p>
          <a:p>
            <a:r>
              <a:rPr lang="en-IN" dirty="0" smtClean="0"/>
              <a:t>An abstract class can have abstract as well as non abstract methods</a:t>
            </a:r>
          </a:p>
          <a:p>
            <a:r>
              <a:rPr lang="en-IN" dirty="0" smtClean="0"/>
              <a:t>The child classes are forced to override the abstract methods</a:t>
            </a:r>
          </a:p>
          <a:p>
            <a:r>
              <a:rPr lang="en-IN" dirty="0" smtClean="0"/>
              <a:t>An abstract class can’t be instantiated</a:t>
            </a:r>
          </a:p>
          <a:p>
            <a:endParaRPr lang="en-GB" dirty="0"/>
          </a:p>
        </p:txBody>
      </p:sp>
    </p:spTree>
    <p:extLst>
      <p:ext uri="{BB962C8B-B14F-4D97-AF65-F5344CB8AC3E}">
        <p14:creationId xmlns:p14="http://schemas.microsoft.com/office/powerpoint/2010/main" val="36013655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12" y="140042"/>
            <a:ext cx="8596668" cy="453081"/>
          </a:xfrm>
        </p:spPr>
        <p:txBody>
          <a:bodyPr>
            <a:noAutofit/>
          </a:bodyPr>
          <a:lstStyle/>
          <a:p>
            <a:r>
              <a:rPr lang="en-GB" sz="2400" dirty="0" smtClean="0"/>
              <a:t>Singleton and Private constructors</a:t>
            </a:r>
            <a:endParaRPr lang="en-GB" sz="2400" dirty="0"/>
          </a:p>
        </p:txBody>
      </p:sp>
      <p:sp>
        <p:nvSpPr>
          <p:cNvPr id="3" name="Content Placeholder 2"/>
          <p:cNvSpPr>
            <a:spLocks noGrp="1"/>
          </p:cNvSpPr>
          <p:nvPr>
            <p:ph idx="1"/>
          </p:nvPr>
        </p:nvSpPr>
        <p:spPr>
          <a:xfrm>
            <a:off x="677334" y="716693"/>
            <a:ext cx="8596668" cy="5324670"/>
          </a:xfrm>
        </p:spPr>
        <p:txBody>
          <a:bodyPr/>
          <a:lstStyle/>
          <a:p>
            <a:r>
              <a:rPr lang="en-GB" dirty="0" smtClean="0"/>
              <a:t>Singleton is a design pattern used to ensure that only one instance of a class is present at a time.</a:t>
            </a:r>
          </a:p>
          <a:p>
            <a:r>
              <a:rPr lang="en-GB" dirty="0" smtClean="0"/>
              <a:t>This can be achieved in Ts using static methods and private constructors</a:t>
            </a:r>
          </a:p>
          <a:p>
            <a:r>
              <a:rPr lang="en-GB" dirty="0" smtClean="0"/>
              <a:t>We make the constructor private so  it can’t be called from outside using new keyword </a:t>
            </a:r>
          </a:p>
          <a:p>
            <a:r>
              <a:rPr lang="en-GB" dirty="0" smtClean="0"/>
              <a:t>We move the object creation logic to a static method which always returns the same object</a:t>
            </a:r>
            <a:endParaRPr lang="en-GB" dirty="0"/>
          </a:p>
        </p:txBody>
      </p:sp>
    </p:spTree>
    <p:extLst>
      <p:ext uri="{BB962C8B-B14F-4D97-AF65-F5344CB8AC3E}">
        <p14:creationId xmlns:p14="http://schemas.microsoft.com/office/powerpoint/2010/main" val="2684188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485" y="74140"/>
            <a:ext cx="8596668" cy="461319"/>
          </a:xfrm>
        </p:spPr>
        <p:txBody>
          <a:bodyPr>
            <a:normAutofit fontScale="90000"/>
          </a:bodyPr>
          <a:lstStyle/>
          <a:p>
            <a:r>
              <a:rPr lang="en-GB" dirty="0" smtClean="0"/>
              <a:t>Interfaces</a:t>
            </a:r>
            <a:endParaRPr lang="en-GB" dirty="0"/>
          </a:p>
        </p:txBody>
      </p:sp>
      <p:sp>
        <p:nvSpPr>
          <p:cNvPr id="3" name="Content Placeholder 2"/>
          <p:cNvSpPr>
            <a:spLocks noGrp="1"/>
          </p:cNvSpPr>
          <p:nvPr>
            <p:ph idx="1"/>
          </p:nvPr>
        </p:nvSpPr>
        <p:spPr>
          <a:xfrm>
            <a:off x="669096" y="683741"/>
            <a:ext cx="8596668" cy="5357621"/>
          </a:xfrm>
        </p:spPr>
        <p:txBody>
          <a:bodyPr/>
          <a:lstStyle/>
          <a:p>
            <a:r>
              <a:rPr lang="en-GB" dirty="0" smtClean="0"/>
              <a:t>Interfaces allow us to define the type for an object they can just be used  for type checking they cant be used to instantiate something.</a:t>
            </a:r>
          </a:p>
          <a:p>
            <a:r>
              <a:rPr lang="en-GB" dirty="0" smtClean="0"/>
              <a:t>It only defines structure.</a:t>
            </a:r>
          </a:p>
          <a:p>
            <a:r>
              <a:rPr lang="en-GB" dirty="0" smtClean="0"/>
              <a:t>An interface can have properties with types but we cant assign values to the properties . Properties are separated by ;</a:t>
            </a:r>
          </a:p>
          <a:p>
            <a:r>
              <a:rPr lang="en-GB" dirty="0" smtClean="0"/>
              <a:t>Interfaces can have method signatures not definitions.</a:t>
            </a:r>
          </a:p>
          <a:p>
            <a:r>
              <a:rPr lang="en-GB" dirty="0" smtClean="0"/>
              <a:t>Whenever we use the interface as a type for a variable that variable can only save an object that follows the same structure as defined by the interface.</a:t>
            </a:r>
          </a:p>
          <a:p>
            <a:r>
              <a:rPr lang="en-GB" dirty="0" smtClean="0"/>
              <a:t>An interface can be used to define a structure contract for a class using the implements keyword</a:t>
            </a:r>
          </a:p>
          <a:p>
            <a:r>
              <a:rPr lang="en-GB" dirty="0" smtClean="0"/>
              <a:t>A class can implement multiple interfaces.</a:t>
            </a:r>
          </a:p>
          <a:p>
            <a:r>
              <a:rPr lang="en-GB" dirty="0" smtClean="0"/>
              <a:t>A class that implements an interface must satisfy the contract specified by the interface although it can have additional properties/methods.</a:t>
            </a:r>
          </a:p>
          <a:p>
            <a:r>
              <a:rPr lang="en-GB" dirty="0" smtClean="0"/>
              <a:t>An interface can also be used as a type for a variable which may later on store an object of a class that implements that interface </a:t>
            </a:r>
          </a:p>
          <a:p>
            <a:endParaRPr lang="en-GB" dirty="0"/>
          </a:p>
        </p:txBody>
      </p:sp>
    </p:spTree>
    <p:extLst>
      <p:ext uri="{BB962C8B-B14F-4D97-AF65-F5344CB8AC3E}">
        <p14:creationId xmlns:p14="http://schemas.microsoft.com/office/powerpoint/2010/main" val="161049766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102" y="115330"/>
            <a:ext cx="8596668" cy="609600"/>
          </a:xfrm>
        </p:spPr>
        <p:txBody>
          <a:bodyPr>
            <a:normAutofit fontScale="90000"/>
          </a:bodyPr>
          <a:lstStyle/>
          <a:p>
            <a:r>
              <a:rPr lang="en-GB" dirty="0" err="1" smtClean="0"/>
              <a:t>Readonly</a:t>
            </a:r>
            <a:r>
              <a:rPr lang="en-GB" dirty="0" smtClean="0"/>
              <a:t> Interface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GB" dirty="0" smtClean="0"/>
              <a:t>An interface properties cant have public or private modifiers but they can have </a:t>
            </a:r>
            <a:r>
              <a:rPr lang="en-GB" dirty="0" err="1" smtClean="0"/>
              <a:t>readonly</a:t>
            </a:r>
            <a:r>
              <a:rPr lang="en-GB" dirty="0" smtClean="0"/>
              <a:t> modifier</a:t>
            </a:r>
          </a:p>
          <a:p>
            <a:r>
              <a:rPr lang="en-GB" dirty="0" smtClean="0"/>
              <a:t>This forces the </a:t>
            </a:r>
            <a:r>
              <a:rPr lang="en-GB" dirty="0" err="1" smtClean="0"/>
              <a:t>readonly</a:t>
            </a:r>
            <a:r>
              <a:rPr lang="en-GB" dirty="0" smtClean="0"/>
              <a:t> behaviour on the property of the implementing class.</a:t>
            </a:r>
          </a:p>
          <a:p>
            <a:endParaRPr lang="en-GB" dirty="0"/>
          </a:p>
        </p:txBody>
      </p:sp>
    </p:spTree>
    <p:extLst>
      <p:ext uri="{BB962C8B-B14F-4D97-AF65-F5344CB8AC3E}">
        <p14:creationId xmlns:p14="http://schemas.microsoft.com/office/powerpoint/2010/main" val="2530520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7092"/>
            <a:ext cx="8596668" cy="560173"/>
          </a:xfrm>
        </p:spPr>
        <p:txBody>
          <a:bodyPr>
            <a:normAutofit fontScale="90000"/>
          </a:bodyPr>
          <a:lstStyle/>
          <a:p>
            <a:r>
              <a:rPr lang="en-GB" dirty="0" smtClean="0"/>
              <a:t>Inheritance with Interfaces</a:t>
            </a:r>
            <a:endParaRPr lang="en-GB" dirty="0"/>
          </a:p>
        </p:txBody>
      </p:sp>
      <p:sp>
        <p:nvSpPr>
          <p:cNvPr id="3" name="Content Placeholder 2"/>
          <p:cNvSpPr>
            <a:spLocks noGrp="1"/>
          </p:cNvSpPr>
          <p:nvPr>
            <p:ph idx="1"/>
          </p:nvPr>
        </p:nvSpPr>
        <p:spPr>
          <a:xfrm>
            <a:off x="677334" y="733169"/>
            <a:ext cx="8596668" cy="5308194"/>
          </a:xfrm>
        </p:spPr>
        <p:txBody>
          <a:bodyPr/>
          <a:lstStyle/>
          <a:p>
            <a:r>
              <a:rPr lang="en-GB" dirty="0" smtClean="0"/>
              <a:t>Inheritance can be used with interfaces.</a:t>
            </a:r>
          </a:p>
          <a:p>
            <a:r>
              <a:rPr lang="en-GB" dirty="0" smtClean="0"/>
              <a:t>An interface can extend from another interface</a:t>
            </a:r>
          </a:p>
          <a:p>
            <a:r>
              <a:rPr lang="en-GB" dirty="0" smtClean="0"/>
              <a:t>The implementing class would then be forced to follow the structure of both interfaces</a:t>
            </a:r>
          </a:p>
          <a:p>
            <a:r>
              <a:rPr lang="en-GB" dirty="0" smtClean="0"/>
              <a:t>Unlike Objects An interface  can extend multiple interfaces.</a:t>
            </a:r>
          </a:p>
          <a:p>
            <a:endParaRPr lang="en-GB" dirty="0"/>
          </a:p>
        </p:txBody>
      </p:sp>
    </p:spTree>
    <p:extLst>
      <p:ext uri="{BB962C8B-B14F-4D97-AF65-F5344CB8AC3E}">
        <p14:creationId xmlns:p14="http://schemas.microsoft.com/office/powerpoint/2010/main" val="11950582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059" y="74140"/>
            <a:ext cx="8596668" cy="551935"/>
          </a:xfrm>
        </p:spPr>
        <p:txBody>
          <a:bodyPr>
            <a:normAutofit fontScale="90000"/>
          </a:bodyPr>
          <a:lstStyle/>
          <a:p>
            <a:r>
              <a:rPr lang="en-GB" dirty="0" smtClean="0"/>
              <a:t>Interfaces as Function Types</a:t>
            </a:r>
            <a:endParaRPr lang="en-GB" dirty="0"/>
          </a:p>
        </p:txBody>
      </p:sp>
      <p:sp>
        <p:nvSpPr>
          <p:cNvPr id="3" name="Content Placeholder 2"/>
          <p:cNvSpPr>
            <a:spLocks noGrp="1"/>
          </p:cNvSpPr>
          <p:nvPr>
            <p:ph idx="1"/>
          </p:nvPr>
        </p:nvSpPr>
        <p:spPr>
          <a:xfrm>
            <a:off x="677334" y="1005017"/>
            <a:ext cx="8596668" cy="5036346"/>
          </a:xfrm>
        </p:spPr>
        <p:txBody>
          <a:bodyPr/>
          <a:lstStyle/>
          <a:p>
            <a:r>
              <a:rPr lang="en-GB" dirty="0" smtClean="0"/>
              <a:t>Interfaces can be used as </a:t>
            </a:r>
            <a:r>
              <a:rPr lang="en-GB" dirty="0" err="1" smtClean="0"/>
              <a:t>FunctionTypes</a:t>
            </a:r>
            <a:r>
              <a:rPr lang="en-GB" dirty="0" smtClean="0"/>
              <a:t>.</a:t>
            </a:r>
          </a:p>
          <a:p>
            <a:r>
              <a:rPr lang="en-GB" dirty="0" smtClean="0"/>
              <a:t>We can use interfaces as function types by simply writing an anonymous function signature in interface body.</a:t>
            </a:r>
            <a:endParaRPr lang="en-GB" dirty="0"/>
          </a:p>
        </p:txBody>
      </p:sp>
    </p:spTree>
    <p:extLst>
      <p:ext uri="{BB962C8B-B14F-4D97-AF65-F5344CB8AC3E}">
        <p14:creationId xmlns:p14="http://schemas.microsoft.com/office/powerpoint/2010/main" val="155993417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188" y="164757"/>
            <a:ext cx="8596668" cy="617838"/>
          </a:xfrm>
        </p:spPr>
        <p:txBody>
          <a:bodyPr>
            <a:normAutofit fontScale="90000"/>
          </a:bodyPr>
          <a:lstStyle/>
          <a:p>
            <a:r>
              <a:rPr lang="en-GB" dirty="0" smtClean="0"/>
              <a:t>Optional Parameters and Properties</a:t>
            </a:r>
            <a:endParaRPr lang="en-GB" dirty="0"/>
          </a:p>
        </p:txBody>
      </p:sp>
      <p:sp>
        <p:nvSpPr>
          <p:cNvPr id="3" name="Content Placeholder 2"/>
          <p:cNvSpPr>
            <a:spLocks noGrp="1"/>
          </p:cNvSpPr>
          <p:nvPr>
            <p:ph idx="1"/>
          </p:nvPr>
        </p:nvSpPr>
        <p:spPr>
          <a:xfrm>
            <a:off x="677334" y="922639"/>
            <a:ext cx="8596668" cy="5118724"/>
          </a:xfrm>
        </p:spPr>
        <p:txBody>
          <a:bodyPr/>
          <a:lstStyle/>
          <a:p>
            <a:r>
              <a:rPr lang="en-GB" dirty="0" smtClean="0"/>
              <a:t>We can specify optional parameters and properties both I classes and interfaces using ? After the property name</a:t>
            </a:r>
          </a:p>
          <a:p>
            <a:r>
              <a:rPr lang="en-GB" dirty="0" smtClean="0"/>
              <a:t>Method parameters can also be optional either by using ? After parameter name in this case its value will be undefined by default or by specifying a default value using = sign</a:t>
            </a:r>
          </a:p>
          <a:p>
            <a:r>
              <a:rPr lang="en-GB" dirty="0" smtClean="0"/>
              <a:t>Methods can also be optional .</a:t>
            </a:r>
          </a:p>
          <a:p>
            <a:r>
              <a:rPr lang="en-GB" dirty="0" smtClean="0"/>
              <a:t>A property defined as optional can be defined either as an optional or a required property in implementing class.</a:t>
            </a:r>
          </a:p>
          <a:p>
            <a:r>
              <a:rPr lang="en-GB" dirty="0" smtClean="0"/>
              <a:t>An optional property can also be skipped in implementing class</a:t>
            </a:r>
          </a:p>
          <a:p>
            <a:r>
              <a:rPr lang="en-GB" dirty="0" smtClean="0"/>
              <a:t>Constructor parameters can also be optional</a:t>
            </a:r>
          </a:p>
          <a:p>
            <a:r>
              <a:rPr lang="en-GB" dirty="0" smtClean="0"/>
              <a:t>In methods </a:t>
            </a:r>
            <a:r>
              <a:rPr lang="en-IN" dirty="0"/>
              <a:t>A required parameter cannot follow an optional </a:t>
            </a:r>
            <a:r>
              <a:rPr lang="en-IN" dirty="0" smtClean="0"/>
              <a:t>parameter</a:t>
            </a:r>
          </a:p>
          <a:p>
            <a:r>
              <a:rPr lang="en-IN" dirty="0" smtClean="0"/>
              <a:t>The sequence should be all required followed by all optional</a:t>
            </a:r>
            <a:endParaRPr lang="en-GB" dirty="0"/>
          </a:p>
        </p:txBody>
      </p:sp>
    </p:spTree>
    <p:extLst>
      <p:ext uri="{BB962C8B-B14F-4D97-AF65-F5344CB8AC3E}">
        <p14:creationId xmlns:p14="http://schemas.microsoft.com/office/powerpoint/2010/main" val="326103315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smtClean="0"/>
              <a:t>TS Classes </a:t>
            </a:r>
            <a:r>
              <a:rPr lang="en-IN" dirty="0" smtClean="0"/>
              <a:t>Docs:</a:t>
            </a:r>
            <a:r>
              <a:rPr lang="en-GB" dirty="0">
                <a:hlinkClick r:id="rId2"/>
              </a:rPr>
              <a:t>https://</a:t>
            </a:r>
            <a:r>
              <a:rPr lang="en-GB" dirty="0" smtClean="0">
                <a:hlinkClick r:id="rId2"/>
              </a:rPr>
              <a:t>www.typescriptlang.org/docs/handbook/classes.html</a:t>
            </a:r>
            <a:endParaRPr lang="en-GB" dirty="0" smtClean="0"/>
          </a:p>
          <a:p>
            <a:r>
              <a:rPr lang="en-IN" dirty="0" smtClean="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a:t>
            </a:r>
            <a:r>
              <a:rPr lang="en-IN" dirty="0" smtClean="0">
                <a:hlinkClick r:id="rId4"/>
              </a:rPr>
              <a:t>code.visualstudio.com/docs/typescript/typescript-debugging</a:t>
            </a:r>
            <a:endParaRPr lang="en-IN" dirty="0" smtClean="0"/>
          </a:p>
          <a:p>
            <a:r>
              <a:rPr lang="en-IN" dirty="0"/>
              <a:t>More on (JS) Classes: </a:t>
            </a:r>
            <a:r>
              <a:rPr lang="en-IN" dirty="0">
                <a:hlinkClick r:id="rId5"/>
              </a:rPr>
              <a:t>https://developer.mozilla.org/en-US/docs/Web/JavaScript/Reference/Classes</a:t>
            </a:r>
            <a:endParaRPr lang="en-IN" dirty="0"/>
          </a:p>
          <a:p>
            <a:endParaRPr lang="en-GB" dirty="0"/>
          </a:p>
        </p:txBody>
      </p:sp>
    </p:spTree>
    <p:extLst>
      <p:ext uri="{BB962C8B-B14F-4D97-AF65-F5344CB8AC3E}">
        <p14:creationId xmlns:p14="http://schemas.microsoft.com/office/powerpoint/2010/main" val="210389848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a:t>
            </a:r>
            <a:r>
              <a:rPr lang="en-GB" b="1" dirty="0"/>
              <a:t>Advanced Types</a:t>
            </a:r>
            <a:endParaRPr lang="en-GB" dirty="0"/>
          </a:p>
        </p:txBody>
      </p:sp>
    </p:spTree>
    <p:extLst>
      <p:ext uri="{BB962C8B-B14F-4D97-AF65-F5344CB8AC3E}">
        <p14:creationId xmlns:p14="http://schemas.microsoft.com/office/powerpoint/2010/main" val="1991281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err="1" smtClean="0"/>
              <a:t>TypeScriptOverview</a:t>
            </a:r>
            <a:endParaRPr lang="en-GB" dirty="0"/>
          </a:p>
        </p:txBody>
      </p:sp>
      <p:sp>
        <p:nvSpPr>
          <p:cNvPr id="4" name="Rectangle 3"/>
          <p:cNvSpPr/>
          <p:nvPr/>
        </p:nvSpPr>
        <p:spPr>
          <a:xfrm>
            <a:off x="4004841" y="1271291"/>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TypeScript</a:t>
            </a:r>
            <a:r>
              <a:rPr lang="en-GB" dirty="0" smtClean="0"/>
              <a:t> adds….</a:t>
            </a:r>
            <a:endParaRPr lang="en-GB" dirty="0"/>
          </a:p>
        </p:txBody>
      </p:sp>
      <p:sp>
        <p:nvSpPr>
          <p:cNvPr id="17" name="Rectangle 16"/>
          <p:cNvSpPr/>
          <p:nvPr/>
        </p:nvSpPr>
        <p:spPr>
          <a:xfrm>
            <a:off x="544037" y="2287939"/>
            <a:ext cx="5074710"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Types</a:t>
            </a:r>
            <a:endParaRPr lang="en-GB" dirty="0">
              <a:solidFill>
                <a:schemeClr val="bg1"/>
              </a:solidFill>
            </a:endParaRPr>
          </a:p>
        </p:txBody>
      </p:sp>
      <p:sp>
        <p:nvSpPr>
          <p:cNvPr id="26" name="Rectangle 25"/>
          <p:cNvSpPr/>
          <p:nvPr/>
        </p:nvSpPr>
        <p:spPr>
          <a:xfrm>
            <a:off x="6050453" y="2238426"/>
            <a:ext cx="5912911"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Next-gen JavaScript Features compiled into workarounds in vanilla </a:t>
            </a:r>
            <a:r>
              <a:rPr lang="en-GB" dirty="0" err="1" smtClean="0">
                <a:solidFill>
                  <a:schemeClr val="bg1"/>
                </a:solidFill>
              </a:rPr>
              <a:t>js</a:t>
            </a:r>
            <a:r>
              <a:rPr lang="en-GB" dirty="0" smtClean="0">
                <a:solidFill>
                  <a:schemeClr val="bg1"/>
                </a:solidFill>
              </a:rPr>
              <a:t> to support older browsers</a:t>
            </a:r>
            <a:endParaRPr lang="en-GB" dirty="0">
              <a:solidFill>
                <a:schemeClr val="bg1"/>
              </a:solidFill>
            </a:endParaRPr>
          </a:p>
        </p:txBody>
      </p:sp>
      <p:sp>
        <p:nvSpPr>
          <p:cNvPr id="27" name="Rectangle 26"/>
          <p:cNvSpPr/>
          <p:nvPr/>
        </p:nvSpPr>
        <p:spPr>
          <a:xfrm>
            <a:off x="544037" y="3466409"/>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Non-</a:t>
            </a:r>
            <a:r>
              <a:rPr lang="en-GB" dirty="0" err="1" smtClean="0">
                <a:solidFill>
                  <a:schemeClr val="bg1"/>
                </a:solidFill>
              </a:rPr>
              <a:t>Js</a:t>
            </a:r>
            <a:r>
              <a:rPr lang="en-GB" dirty="0" smtClean="0">
                <a:solidFill>
                  <a:schemeClr val="bg1"/>
                </a:solidFill>
              </a:rPr>
              <a:t> </a:t>
            </a:r>
            <a:r>
              <a:rPr lang="en-GB" dirty="0" err="1" smtClean="0">
                <a:solidFill>
                  <a:schemeClr val="bg1"/>
                </a:solidFill>
              </a:rPr>
              <a:t>eatures</a:t>
            </a:r>
            <a:r>
              <a:rPr lang="en-GB" dirty="0" smtClean="0">
                <a:solidFill>
                  <a:schemeClr val="bg1"/>
                </a:solidFill>
              </a:rPr>
              <a:t> like interfaces and generics</a:t>
            </a:r>
            <a:endParaRPr lang="en-GB" dirty="0">
              <a:solidFill>
                <a:schemeClr val="bg1"/>
              </a:solidFill>
            </a:endParaRPr>
          </a:p>
        </p:txBody>
      </p:sp>
      <p:sp>
        <p:nvSpPr>
          <p:cNvPr id="28" name="Rectangle 27"/>
          <p:cNvSpPr/>
          <p:nvPr/>
        </p:nvSpPr>
        <p:spPr>
          <a:xfrm>
            <a:off x="6072610" y="3407682"/>
            <a:ext cx="5890754"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Meta Programming features like Decorators</a:t>
            </a:r>
            <a:endParaRPr lang="en-GB" dirty="0">
              <a:solidFill>
                <a:schemeClr val="bg1"/>
              </a:solidFill>
            </a:endParaRPr>
          </a:p>
        </p:txBody>
      </p:sp>
      <p:sp>
        <p:nvSpPr>
          <p:cNvPr id="29" name="Rectangle 28"/>
          <p:cNvSpPr/>
          <p:nvPr/>
        </p:nvSpPr>
        <p:spPr>
          <a:xfrm>
            <a:off x="544037" y="4647428"/>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Rich configuration Options</a:t>
            </a:r>
            <a:endParaRPr lang="en-GB" dirty="0">
              <a:solidFill>
                <a:schemeClr val="bg1"/>
              </a:solidFill>
            </a:endParaRPr>
          </a:p>
        </p:txBody>
      </p:sp>
    </p:spTree>
    <p:extLst>
      <p:ext uri="{BB962C8B-B14F-4D97-AF65-F5344CB8AC3E}">
        <p14:creationId xmlns:p14="http://schemas.microsoft.com/office/powerpoint/2010/main" val="32079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26" grpId="0" animBg="1"/>
      <p:bldP spid="27" grpId="0" animBg="1"/>
      <p:bldP spid="28" grpId="0" animBg="1"/>
      <p:bldP spid="2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4" y="74141"/>
            <a:ext cx="8596668" cy="518984"/>
          </a:xfrm>
        </p:spPr>
        <p:txBody>
          <a:bodyPr>
            <a:normAutofit fontScale="90000"/>
          </a:bodyPr>
          <a:lstStyle/>
          <a:p>
            <a:r>
              <a:rPr lang="en-IN" dirty="0" smtClean="0"/>
              <a:t>Intersection Types</a:t>
            </a:r>
            <a:endParaRPr lang="en-GB" dirty="0"/>
          </a:p>
        </p:txBody>
      </p:sp>
      <p:sp>
        <p:nvSpPr>
          <p:cNvPr id="3" name="Content Placeholder 2"/>
          <p:cNvSpPr>
            <a:spLocks noGrp="1"/>
          </p:cNvSpPr>
          <p:nvPr>
            <p:ph idx="1"/>
          </p:nvPr>
        </p:nvSpPr>
        <p:spPr>
          <a:xfrm>
            <a:off x="677334" y="724931"/>
            <a:ext cx="8596668" cy="5316432"/>
          </a:xfrm>
        </p:spPr>
        <p:txBody>
          <a:bodyPr>
            <a:normAutofit/>
          </a:bodyPr>
          <a:lstStyle/>
          <a:p>
            <a:r>
              <a:rPr lang="en-IN" dirty="0" smtClean="0"/>
              <a:t>Intersection types allow us to combine other types</a:t>
            </a:r>
            <a:endParaRPr lang="en-GB" dirty="0" smtClean="0"/>
          </a:p>
          <a:p>
            <a:r>
              <a:rPr lang="en-GB" dirty="0" smtClean="0"/>
              <a:t>When used with types it combines them</a:t>
            </a:r>
          </a:p>
          <a:p>
            <a:r>
              <a:rPr lang="en-GB" dirty="0" smtClean="0"/>
              <a:t>It can be used with other types in addition to objects in that case it saves the intersection of the types.</a:t>
            </a:r>
          </a:p>
          <a:p>
            <a:r>
              <a:rPr lang="en-GB" dirty="0" smtClean="0"/>
              <a:t>We use &amp; symbol for intersection types</a:t>
            </a:r>
          </a:p>
          <a:p>
            <a:r>
              <a:rPr lang="en-IN" dirty="0" smtClean="0"/>
              <a:t>We can intersect interfaces to a type</a:t>
            </a:r>
          </a:p>
          <a:p>
            <a:r>
              <a:rPr lang="en-IN" dirty="0"/>
              <a:t>It is important to notice that when you intersect types order does not matter</a:t>
            </a:r>
            <a:r>
              <a:rPr lang="en-IN" dirty="0" smtClean="0"/>
              <a:t>:</a:t>
            </a:r>
            <a:endParaRPr lang="en-IN" dirty="0"/>
          </a:p>
          <a:p>
            <a:pPr lvl="1"/>
            <a:r>
              <a:rPr lang="en-IN" dirty="0"/>
              <a:t>type XY = X &amp; Y;</a:t>
            </a:r>
          </a:p>
          <a:p>
            <a:pPr lvl="1"/>
            <a:r>
              <a:rPr lang="en-IN" dirty="0"/>
              <a:t>type YX = Y &amp; X</a:t>
            </a:r>
            <a:r>
              <a:rPr lang="en-IN" dirty="0" smtClean="0"/>
              <a:t>;</a:t>
            </a:r>
            <a:endParaRPr lang="en-IN" dirty="0"/>
          </a:p>
          <a:p>
            <a:r>
              <a:rPr lang="en-IN" dirty="0" err="1"/>
              <a:t>Both,XY</a:t>
            </a:r>
            <a:r>
              <a:rPr lang="en-IN" dirty="0"/>
              <a:t> and YX have the same properties and are almost equal</a:t>
            </a:r>
            <a:r>
              <a:rPr lang="en-IN" dirty="0" smtClean="0"/>
              <a:t>.</a:t>
            </a:r>
            <a:endParaRPr lang="en-IN" dirty="0"/>
          </a:p>
          <a:p>
            <a:r>
              <a:rPr lang="en-IN" dirty="0"/>
              <a:t>Also, (X &amp; Y) &amp; Z is equivalent to X &amp; (Y &amp; Z).</a:t>
            </a:r>
            <a:endParaRPr lang="en-GB" dirty="0"/>
          </a:p>
        </p:txBody>
      </p:sp>
    </p:spTree>
    <p:extLst>
      <p:ext uri="{BB962C8B-B14F-4D97-AF65-F5344CB8AC3E}">
        <p14:creationId xmlns:p14="http://schemas.microsoft.com/office/powerpoint/2010/main" val="9043419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82378"/>
            <a:ext cx="8596668" cy="436605"/>
          </a:xfrm>
        </p:spPr>
        <p:txBody>
          <a:bodyPr>
            <a:normAutofit fontScale="90000"/>
          </a:bodyPr>
          <a:lstStyle/>
          <a:p>
            <a:r>
              <a:rPr lang="en-GB" dirty="0" smtClean="0"/>
              <a:t>Type Guards</a:t>
            </a:r>
            <a:endParaRPr lang="en-GB" dirty="0"/>
          </a:p>
        </p:txBody>
      </p:sp>
      <p:sp>
        <p:nvSpPr>
          <p:cNvPr id="3" name="Content Placeholder 2"/>
          <p:cNvSpPr>
            <a:spLocks noGrp="1"/>
          </p:cNvSpPr>
          <p:nvPr>
            <p:ph idx="1"/>
          </p:nvPr>
        </p:nvSpPr>
        <p:spPr>
          <a:xfrm>
            <a:off x="677334" y="823784"/>
            <a:ext cx="8596668" cy="5217579"/>
          </a:xfrm>
        </p:spPr>
        <p:txBody>
          <a:bodyPr/>
          <a:lstStyle/>
          <a:p>
            <a:r>
              <a:rPr lang="en-GB" dirty="0" smtClean="0"/>
              <a:t>With types like union types we get the flexibility to use more than one type simultaneously, but often we need to know exactly the type that is where type guards come to rescue.</a:t>
            </a:r>
          </a:p>
          <a:p>
            <a:r>
              <a:rPr lang="en-GB" dirty="0" smtClean="0"/>
              <a:t>Type guards can be written using:</a:t>
            </a:r>
          </a:p>
          <a:p>
            <a:pPr lvl="1"/>
            <a:r>
              <a:rPr lang="en-GB" dirty="0" err="1" smtClean="0"/>
              <a:t>typeOf</a:t>
            </a:r>
            <a:r>
              <a:rPr lang="en-GB" dirty="0" smtClean="0"/>
              <a:t> </a:t>
            </a:r>
            <a:r>
              <a:rPr lang="en-IN" dirty="0" smtClean="0"/>
              <a:t>This works with only the types </a:t>
            </a:r>
            <a:r>
              <a:rPr lang="en-IN" dirty="0" err="1" smtClean="0"/>
              <a:t>js</a:t>
            </a:r>
            <a:r>
              <a:rPr lang="en-IN" dirty="0" smtClean="0"/>
              <a:t> knows like </a:t>
            </a:r>
            <a:r>
              <a:rPr lang="en-IN" dirty="0" err="1" smtClean="0"/>
              <a:t>Objects,string</a:t>
            </a:r>
            <a:r>
              <a:rPr lang="en-IN" dirty="0" smtClean="0"/>
              <a:t> ,number it cant work on custom types like Employee</a:t>
            </a:r>
          </a:p>
          <a:p>
            <a:pPr lvl="1"/>
            <a:r>
              <a:rPr lang="en-IN" dirty="0" smtClean="0"/>
              <a:t>In keyword : syntax if(‘</a:t>
            </a:r>
            <a:r>
              <a:rPr lang="en-IN" dirty="0" err="1" smtClean="0"/>
              <a:t>PropertyName</a:t>
            </a:r>
            <a:r>
              <a:rPr lang="en-IN" dirty="0" smtClean="0"/>
              <a:t>’ in  object)</a:t>
            </a:r>
          </a:p>
          <a:p>
            <a:pPr lvl="1"/>
            <a:r>
              <a:rPr lang="en-IN" dirty="0" err="1" smtClean="0"/>
              <a:t>instanceOf</a:t>
            </a:r>
            <a:r>
              <a:rPr lang="en-IN" dirty="0" smtClean="0"/>
              <a:t>  : used with classes cant be used with interfaces</a:t>
            </a:r>
            <a:endParaRPr lang="en-GB" dirty="0"/>
          </a:p>
          <a:p>
            <a:r>
              <a:rPr lang="en-IN" dirty="0" err="1" smtClean="0"/>
              <a:t>InstanceOf</a:t>
            </a:r>
            <a:r>
              <a:rPr lang="en-IN" dirty="0" smtClean="0"/>
              <a:t> and </a:t>
            </a:r>
            <a:r>
              <a:rPr lang="en-IN" dirty="0" err="1" smtClean="0"/>
              <a:t>typeOf</a:t>
            </a:r>
            <a:r>
              <a:rPr lang="en-IN" dirty="0" smtClean="0"/>
              <a:t> are </a:t>
            </a:r>
            <a:r>
              <a:rPr lang="en-IN" dirty="0" err="1" smtClean="0"/>
              <a:t>js</a:t>
            </a:r>
            <a:r>
              <a:rPr lang="en-IN" dirty="0" smtClean="0"/>
              <a:t> operators .</a:t>
            </a:r>
            <a:r>
              <a:rPr lang="en-IN" dirty="0" err="1" smtClean="0"/>
              <a:t>InstanceOf</a:t>
            </a:r>
            <a:r>
              <a:rPr lang="en-IN" dirty="0" smtClean="0"/>
              <a:t> can be used with classes as classes are converted to constructor functions in </a:t>
            </a:r>
            <a:r>
              <a:rPr lang="en-IN" dirty="0" err="1" smtClean="0"/>
              <a:t>js</a:t>
            </a:r>
            <a:r>
              <a:rPr lang="en-IN" dirty="0" smtClean="0"/>
              <a:t> and therefore </a:t>
            </a:r>
            <a:r>
              <a:rPr lang="en-IN" dirty="0" err="1" smtClean="0"/>
              <a:t>instanceOf</a:t>
            </a:r>
            <a:r>
              <a:rPr lang="en-IN" dirty="0" smtClean="0"/>
              <a:t> checks if a particular constructor function was used and can use </a:t>
            </a:r>
            <a:r>
              <a:rPr lang="en-IN" dirty="0" err="1" smtClean="0"/>
              <a:t>InstanceOf</a:t>
            </a:r>
            <a:r>
              <a:rPr lang="en-IN" dirty="0" smtClean="0"/>
              <a:t> checks .</a:t>
            </a:r>
          </a:p>
          <a:p>
            <a:r>
              <a:rPr lang="en-IN" dirty="0" smtClean="0"/>
              <a:t>Interfaces don’t exist in </a:t>
            </a:r>
            <a:r>
              <a:rPr lang="en-IN" dirty="0" err="1" smtClean="0"/>
              <a:t>js</a:t>
            </a:r>
            <a:r>
              <a:rPr lang="en-IN" dirty="0" smtClean="0"/>
              <a:t> world so </a:t>
            </a:r>
            <a:r>
              <a:rPr lang="en-IN" dirty="0" err="1" smtClean="0"/>
              <a:t>instanceOf</a:t>
            </a:r>
            <a:r>
              <a:rPr lang="en-IN" dirty="0" smtClean="0"/>
              <a:t> cant be used with Interfaces</a:t>
            </a:r>
          </a:p>
        </p:txBody>
      </p:sp>
    </p:spTree>
    <p:extLst>
      <p:ext uri="{BB962C8B-B14F-4D97-AF65-F5344CB8AC3E}">
        <p14:creationId xmlns:p14="http://schemas.microsoft.com/office/powerpoint/2010/main" val="359677191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2378"/>
            <a:ext cx="8596668" cy="584886"/>
          </a:xfrm>
        </p:spPr>
        <p:txBody>
          <a:bodyPr>
            <a:normAutofit fontScale="90000"/>
          </a:bodyPr>
          <a:lstStyle/>
          <a:p>
            <a:r>
              <a:rPr lang="en-GB" dirty="0"/>
              <a:t> Discriminated Unions</a:t>
            </a:r>
          </a:p>
        </p:txBody>
      </p:sp>
      <p:sp>
        <p:nvSpPr>
          <p:cNvPr id="3" name="Content Placeholder 2"/>
          <p:cNvSpPr>
            <a:spLocks noGrp="1"/>
          </p:cNvSpPr>
          <p:nvPr>
            <p:ph idx="1"/>
          </p:nvPr>
        </p:nvSpPr>
        <p:spPr>
          <a:xfrm>
            <a:off x="677334" y="774357"/>
            <a:ext cx="8596668" cy="5267005"/>
          </a:xfrm>
        </p:spPr>
        <p:txBody>
          <a:bodyPr/>
          <a:lstStyle/>
          <a:p>
            <a:r>
              <a:rPr lang="en-GB" dirty="0"/>
              <a:t> Discriminated </a:t>
            </a:r>
            <a:r>
              <a:rPr lang="en-GB" dirty="0" smtClean="0"/>
              <a:t>Unions helps us with type guards.</a:t>
            </a:r>
          </a:p>
          <a:p>
            <a:r>
              <a:rPr lang="en-IN" dirty="0" smtClean="0"/>
              <a:t>It is a pattern that can be used when working with union types and makes implementing type guards easier.</a:t>
            </a:r>
          </a:p>
          <a:p>
            <a:r>
              <a:rPr lang="en-IN" dirty="0" smtClean="0"/>
              <a:t>It is available when working with Objects</a:t>
            </a:r>
          </a:p>
          <a:p>
            <a:r>
              <a:rPr lang="en-IN" dirty="0" smtClean="0"/>
              <a:t>It also works with interfaces</a:t>
            </a:r>
          </a:p>
          <a:p>
            <a:r>
              <a:rPr lang="en-IN" dirty="0" smtClean="0"/>
              <a:t>We create a discriminating property that discriminates one type from another</a:t>
            </a:r>
          </a:p>
        </p:txBody>
      </p:sp>
    </p:spTree>
    <p:extLst>
      <p:ext uri="{BB962C8B-B14F-4D97-AF65-F5344CB8AC3E}">
        <p14:creationId xmlns:p14="http://schemas.microsoft.com/office/powerpoint/2010/main" val="189885404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28" y="140043"/>
            <a:ext cx="8596668" cy="551935"/>
          </a:xfrm>
        </p:spPr>
        <p:txBody>
          <a:bodyPr>
            <a:normAutofit fontScale="90000"/>
          </a:bodyPr>
          <a:lstStyle/>
          <a:p>
            <a:r>
              <a:rPr lang="en-GB" dirty="0"/>
              <a:t> Type Casting</a:t>
            </a:r>
          </a:p>
        </p:txBody>
      </p:sp>
      <p:sp>
        <p:nvSpPr>
          <p:cNvPr id="3" name="Content Placeholder 2"/>
          <p:cNvSpPr>
            <a:spLocks noGrp="1"/>
          </p:cNvSpPr>
          <p:nvPr>
            <p:ph idx="1"/>
          </p:nvPr>
        </p:nvSpPr>
        <p:spPr>
          <a:xfrm>
            <a:off x="677334" y="840259"/>
            <a:ext cx="8596668" cy="5201103"/>
          </a:xfrm>
        </p:spPr>
        <p:txBody>
          <a:bodyPr/>
          <a:lstStyle/>
          <a:p>
            <a:r>
              <a:rPr lang="en-GB" dirty="0"/>
              <a:t> Type </a:t>
            </a:r>
            <a:r>
              <a:rPr lang="en-GB" dirty="0" smtClean="0"/>
              <a:t>Casting is a technique to explicitly tell Ts that a particular variable will be of a particular type when TS is not able to determine it</a:t>
            </a:r>
          </a:p>
          <a:p>
            <a:r>
              <a:rPr lang="en-IN" dirty="0" smtClean="0"/>
              <a:t>There are two syntax possible for type casting:</a:t>
            </a:r>
          </a:p>
          <a:p>
            <a:pPr lvl="1"/>
            <a:r>
              <a:rPr lang="en-IN" dirty="0" smtClean="0"/>
              <a:t>&lt;Type&gt; : this is added at the beginning of the value to be casted</a:t>
            </a:r>
          </a:p>
          <a:p>
            <a:pPr lvl="1"/>
            <a:r>
              <a:rPr lang="en-IN" dirty="0" smtClean="0"/>
              <a:t>as Type  :this is added at the end of the value to be casted</a:t>
            </a:r>
            <a:endParaRPr lang="en-GB" dirty="0"/>
          </a:p>
        </p:txBody>
      </p:sp>
    </p:spTree>
    <p:extLst>
      <p:ext uri="{BB962C8B-B14F-4D97-AF65-F5344CB8AC3E}">
        <p14:creationId xmlns:p14="http://schemas.microsoft.com/office/powerpoint/2010/main" val="84607200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339" y="131806"/>
            <a:ext cx="8596668" cy="650789"/>
          </a:xfrm>
        </p:spPr>
        <p:txBody>
          <a:bodyPr>
            <a:normAutofit fontScale="90000"/>
          </a:bodyPr>
          <a:lstStyle/>
          <a:p>
            <a:r>
              <a:rPr lang="en-GB" dirty="0"/>
              <a:t>Index Properties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Index properties gives us a flexibility to define an object where we are not sure in advanced what the name of properties will be and how many properties will be there</a:t>
            </a:r>
          </a:p>
          <a:p>
            <a:r>
              <a:rPr lang="en-IN" dirty="0" smtClean="0"/>
              <a:t>Syntax :</a:t>
            </a:r>
          </a:p>
          <a:p>
            <a:pPr lvl="1"/>
            <a:r>
              <a:rPr lang="en-IN" dirty="0" smtClean="0"/>
              <a:t>[</a:t>
            </a:r>
            <a:r>
              <a:rPr lang="en-IN" dirty="0" err="1" smtClean="0"/>
              <a:t>anyNme</a:t>
            </a:r>
            <a:r>
              <a:rPr lang="en-IN" dirty="0" smtClean="0"/>
              <a:t> :type for </a:t>
            </a:r>
            <a:r>
              <a:rPr lang="en-IN" dirty="0" err="1" smtClean="0"/>
              <a:t>propertyName</a:t>
            </a:r>
            <a:r>
              <a:rPr lang="en-IN" dirty="0" smtClean="0"/>
              <a:t>] : Value Type</a:t>
            </a:r>
          </a:p>
          <a:p>
            <a:r>
              <a:rPr lang="en-IN" dirty="0" smtClean="0"/>
              <a:t>We can add normal properties as well but they should satisfy the Index type definition too</a:t>
            </a:r>
          </a:p>
          <a:p>
            <a:r>
              <a:rPr lang="en-IN" dirty="0" smtClean="0"/>
              <a:t>For type of </a:t>
            </a:r>
            <a:r>
              <a:rPr lang="en-IN" dirty="0" err="1" smtClean="0"/>
              <a:t>propertyName</a:t>
            </a:r>
            <a:r>
              <a:rPr lang="en-IN" dirty="0" smtClean="0"/>
              <a:t> we can use strings ,numbers ,symbols </a:t>
            </a:r>
            <a:r>
              <a:rPr lang="en-IN" dirty="0" err="1" smtClean="0"/>
              <a:t>etc</a:t>
            </a:r>
            <a:r>
              <a:rPr lang="en-IN" dirty="0" smtClean="0"/>
              <a:t> but not something like </a:t>
            </a:r>
            <a:r>
              <a:rPr lang="en-IN" dirty="0" err="1" smtClean="0"/>
              <a:t>boolean</a:t>
            </a:r>
            <a:endParaRPr lang="en-IN" dirty="0" smtClean="0"/>
          </a:p>
          <a:p>
            <a:r>
              <a:rPr lang="en-IN" dirty="0" smtClean="0"/>
              <a:t>If we define the property name to be of type string we can use string ,number </a:t>
            </a:r>
            <a:r>
              <a:rPr lang="en-IN" dirty="0" err="1" smtClean="0"/>
              <a:t>etc</a:t>
            </a:r>
            <a:r>
              <a:rPr lang="en-IN" dirty="0" smtClean="0"/>
              <a:t> anything that can eventually be converted to a string.</a:t>
            </a:r>
            <a:endParaRPr lang="en-GB" dirty="0"/>
          </a:p>
        </p:txBody>
      </p:sp>
    </p:spTree>
    <p:extLst>
      <p:ext uri="{BB962C8B-B14F-4D97-AF65-F5344CB8AC3E}">
        <p14:creationId xmlns:p14="http://schemas.microsoft.com/office/powerpoint/2010/main" val="7693490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253" y="90616"/>
            <a:ext cx="8596668" cy="510746"/>
          </a:xfrm>
        </p:spPr>
        <p:txBody>
          <a:bodyPr>
            <a:normAutofit fontScale="90000"/>
          </a:bodyPr>
          <a:lstStyle/>
          <a:p>
            <a:r>
              <a:rPr lang="en-GB" dirty="0"/>
              <a:t>Function Overloads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Function overloads is a feature that allows us to define multiple signature for the same function</a:t>
            </a:r>
          </a:p>
          <a:p>
            <a:r>
              <a:rPr lang="en-IN" dirty="0" smtClean="0"/>
              <a:t>We can have different no of arguments(if other arguments are marked as optional), different types of arguments , different return types</a:t>
            </a:r>
          </a:p>
          <a:p>
            <a:endParaRPr lang="en-GB" dirty="0"/>
          </a:p>
        </p:txBody>
      </p:sp>
    </p:spTree>
    <p:extLst>
      <p:ext uri="{BB962C8B-B14F-4D97-AF65-F5344CB8AC3E}">
        <p14:creationId xmlns:p14="http://schemas.microsoft.com/office/powerpoint/2010/main" val="368717963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534" y="107092"/>
            <a:ext cx="8596668" cy="584886"/>
          </a:xfrm>
        </p:spPr>
        <p:txBody>
          <a:bodyPr>
            <a:normAutofit fontScale="90000"/>
          </a:bodyPr>
          <a:lstStyle/>
          <a:p>
            <a:r>
              <a:rPr lang="en-GB" dirty="0"/>
              <a:t> Optional Chaining</a:t>
            </a:r>
            <a:br>
              <a:rPr lang="en-GB" dirty="0"/>
            </a:br>
            <a:endParaRPr lang="en-GB" dirty="0"/>
          </a:p>
        </p:txBody>
      </p:sp>
      <p:sp>
        <p:nvSpPr>
          <p:cNvPr id="3" name="Content Placeholder 2"/>
          <p:cNvSpPr>
            <a:spLocks noGrp="1"/>
          </p:cNvSpPr>
          <p:nvPr>
            <p:ph idx="1"/>
          </p:nvPr>
        </p:nvSpPr>
        <p:spPr>
          <a:xfrm>
            <a:off x="677334" y="856735"/>
            <a:ext cx="8596668" cy="5184627"/>
          </a:xfrm>
        </p:spPr>
        <p:txBody>
          <a:bodyPr/>
          <a:lstStyle/>
          <a:p>
            <a:r>
              <a:rPr lang="en-IN" dirty="0" smtClean="0"/>
              <a:t>When the data we are working on is dynamic maybe coming from a backend service and </a:t>
            </a:r>
            <a:r>
              <a:rPr lang="en-IN" dirty="0" err="1" smtClean="0"/>
              <a:t>ts</a:t>
            </a:r>
            <a:r>
              <a:rPr lang="en-IN" dirty="0" smtClean="0"/>
              <a:t> has no way to judge whether certain property will exist or not , we can use the optional chaining  mechanism to avoid runtime errors.</a:t>
            </a:r>
          </a:p>
          <a:p>
            <a:r>
              <a:rPr lang="en-IN" dirty="0" smtClean="0"/>
              <a:t>For chained property access we can use ? To check if it exists</a:t>
            </a:r>
          </a:p>
          <a:p>
            <a:r>
              <a:rPr lang="en-IN" dirty="0" smtClean="0"/>
              <a:t>This is automatically translated to if checks in </a:t>
            </a:r>
            <a:r>
              <a:rPr lang="en-IN" dirty="0" err="1" smtClean="0"/>
              <a:t>js</a:t>
            </a:r>
            <a:endParaRPr lang="en-GB" dirty="0"/>
          </a:p>
        </p:txBody>
      </p:sp>
    </p:spTree>
    <p:extLst>
      <p:ext uri="{BB962C8B-B14F-4D97-AF65-F5344CB8AC3E}">
        <p14:creationId xmlns:p14="http://schemas.microsoft.com/office/powerpoint/2010/main" val="85428257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767" y="90617"/>
            <a:ext cx="8596668" cy="551935"/>
          </a:xfrm>
        </p:spPr>
        <p:txBody>
          <a:bodyPr>
            <a:normAutofit fontScale="90000"/>
          </a:bodyPr>
          <a:lstStyle/>
          <a:p>
            <a:r>
              <a:rPr lang="en-GB" dirty="0"/>
              <a:t> </a:t>
            </a:r>
            <a:r>
              <a:rPr lang="en-GB" dirty="0" err="1"/>
              <a:t>Nullish</a:t>
            </a:r>
            <a:r>
              <a:rPr lang="en-GB" dirty="0"/>
              <a:t> Coalescing</a:t>
            </a:r>
          </a:p>
        </p:txBody>
      </p:sp>
      <p:sp>
        <p:nvSpPr>
          <p:cNvPr id="3" name="Content Placeholder 2"/>
          <p:cNvSpPr>
            <a:spLocks noGrp="1"/>
          </p:cNvSpPr>
          <p:nvPr>
            <p:ph idx="1"/>
          </p:nvPr>
        </p:nvSpPr>
        <p:spPr>
          <a:xfrm>
            <a:off x="677334" y="848497"/>
            <a:ext cx="8596668" cy="5192865"/>
          </a:xfrm>
        </p:spPr>
        <p:txBody>
          <a:bodyPr/>
          <a:lstStyle/>
          <a:p>
            <a:r>
              <a:rPr lang="en-GB" dirty="0" err="1"/>
              <a:t>Nullish</a:t>
            </a:r>
            <a:r>
              <a:rPr lang="en-GB" dirty="0"/>
              <a:t> </a:t>
            </a:r>
            <a:r>
              <a:rPr lang="en-GB" dirty="0" smtClean="0"/>
              <a:t>Coalescing is a feature that allows us to store a </a:t>
            </a:r>
            <a:r>
              <a:rPr lang="en-GB" dirty="0" err="1" smtClean="0"/>
              <a:t>fallback</a:t>
            </a:r>
            <a:r>
              <a:rPr lang="en-GB" dirty="0" smtClean="0"/>
              <a:t> value to a variable if the actual value is null or undefined</a:t>
            </a:r>
          </a:p>
          <a:p>
            <a:r>
              <a:rPr lang="en-IN" dirty="0" smtClean="0"/>
              <a:t>Although we can do it with || operator also like</a:t>
            </a:r>
          </a:p>
          <a:p>
            <a:pPr lvl="1"/>
            <a:r>
              <a:rPr lang="en-IN" dirty="0" err="1"/>
              <a:t>c</a:t>
            </a:r>
            <a:r>
              <a:rPr lang="en-IN" dirty="0" err="1" smtClean="0"/>
              <a:t>onst</a:t>
            </a:r>
            <a:r>
              <a:rPr lang="en-IN" dirty="0" smtClean="0"/>
              <a:t> </a:t>
            </a:r>
            <a:r>
              <a:rPr lang="en-IN" dirty="0" err="1" smtClean="0"/>
              <a:t>storedData</a:t>
            </a:r>
            <a:r>
              <a:rPr lang="en-IN" dirty="0" smtClean="0"/>
              <a:t> = </a:t>
            </a:r>
            <a:r>
              <a:rPr lang="en-IN" dirty="0" err="1" smtClean="0"/>
              <a:t>userInput</a:t>
            </a:r>
            <a:r>
              <a:rPr lang="en-IN" dirty="0" smtClean="0"/>
              <a:t>|| ‘Default’</a:t>
            </a:r>
            <a:endParaRPr lang="en-GB" dirty="0" smtClean="0"/>
          </a:p>
          <a:p>
            <a:r>
              <a:rPr lang="en-IN" dirty="0" smtClean="0"/>
              <a:t>But if </a:t>
            </a:r>
            <a:r>
              <a:rPr lang="en-IN" dirty="0" err="1" smtClean="0"/>
              <a:t>userInput</a:t>
            </a:r>
            <a:r>
              <a:rPr lang="en-IN" dirty="0" smtClean="0"/>
              <a:t> has a blank string it will still </a:t>
            </a:r>
            <a:r>
              <a:rPr lang="en-IN" dirty="0" err="1" smtClean="0"/>
              <a:t>fallback</a:t>
            </a:r>
            <a:r>
              <a:rPr lang="en-IN" dirty="0" smtClean="0"/>
              <a:t> to Default</a:t>
            </a:r>
          </a:p>
          <a:p>
            <a:r>
              <a:rPr lang="en-IN" dirty="0" err="1" smtClean="0"/>
              <a:t>Nullish</a:t>
            </a:r>
            <a:r>
              <a:rPr lang="en-IN" dirty="0" smtClean="0"/>
              <a:t> coalescing on the other hand will only </a:t>
            </a:r>
            <a:r>
              <a:rPr lang="en-IN" dirty="0" err="1" smtClean="0"/>
              <a:t>fallback</a:t>
            </a:r>
            <a:r>
              <a:rPr lang="en-IN" dirty="0" smtClean="0"/>
              <a:t> if the value is undefined or null </a:t>
            </a:r>
          </a:p>
        </p:txBody>
      </p:sp>
    </p:spTree>
    <p:extLst>
      <p:ext uri="{BB962C8B-B14F-4D97-AF65-F5344CB8AC3E}">
        <p14:creationId xmlns:p14="http://schemas.microsoft.com/office/powerpoint/2010/main" val="28286021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smtClean="0"/>
              <a:t>TS Docs:</a:t>
            </a:r>
            <a:r>
              <a:rPr lang="en-GB" dirty="0">
                <a:hlinkClick r:id="rId2"/>
              </a:rPr>
              <a:t>https</a:t>
            </a:r>
            <a:r>
              <a:rPr lang="en-GB">
                <a:hlinkClick r:id="rId2"/>
              </a:rPr>
              <a:t>://</a:t>
            </a:r>
            <a:r>
              <a:rPr lang="en-GB" smtClean="0">
                <a:hlinkClick r:id="rId2"/>
              </a:rPr>
              <a:t>www.typescriptlang.org/docs/handbook/advanced-types.html</a:t>
            </a:r>
            <a:endParaRPr lang="en-GB" dirty="0" smtClean="0"/>
          </a:p>
        </p:txBody>
      </p:sp>
    </p:spTree>
    <p:extLst>
      <p:ext uri="{BB962C8B-B14F-4D97-AF65-F5344CB8AC3E}">
        <p14:creationId xmlns:p14="http://schemas.microsoft.com/office/powerpoint/2010/main" val="263282879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-7 </a:t>
            </a:r>
            <a:r>
              <a:rPr lang="en-IN" smtClean="0"/>
              <a:t>-:Generics</a:t>
            </a:r>
            <a:endParaRPr lang="en-GB" dirty="0"/>
          </a:p>
        </p:txBody>
      </p:sp>
    </p:spTree>
    <p:extLst>
      <p:ext uri="{BB962C8B-B14F-4D97-AF65-F5344CB8AC3E}">
        <p14:creationId xmlns:p14="http://schemas.microsoft.com/office/powerpoint/2010/main" val="169210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fontScale="90000"/>
          </a:bodyPr>
          <a:lstStyle/>
          <a:p>
            <a:r>
              <a:rPr lang="en-IN" dirty="0" smtClean="0"/>
              <a:t>Vs Code Recommended Extensions (Optional)</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hlinkClick r:id="rId3"/>
              </a:rPr>
              <a:t>EsLint</a:t>
            </a:r>
            <a:r>
              <a:rPr lang="en-US" dirty="0" smtClean="0"/>
              <a:t> – for </a:t>
            </a:r>
            <a:r>
              <a:rPr lang="en-US" dirty="0" err="1" smtClean="0"/>
              <a:t>Linting</a:t>
            </a:r>
            <a:r>
              <a:rPr lang="en-US" dirty="0" smtClean="0"/>
              <a:t> support</a:t>
            </a:r>
          </a:p>
          <a:p>
            <a:r>
              <a:rPr lang="en-US" dirty="0" smtClean="0">
                <a:hlinkClick r:id="rId4"/>
              </a:rPr>
              <a:t>Material Icon </a:t>
            </a:r>
            <a:r>
              <a:rPr lang="en-US" dirty="0" smtClean="0"/>
              <a:t>– For some great icons</a:t>
            </a:r>
          </a:p>
          <a:p>
            <a:r>
              <a:rPr lang="en-US" dirty="0" smtClean="0">
                <a:hlinkClick r:id="rId5"/>
              </a:rPr>
              <a:t>Path </a:t>
            </a:r>
            <a:r>
              <a:rPr lang="en-US" dirty="0" err="1" smtClean="0">
                <a:hlinkClick r:id="rId5"/>
              </a:rPr>
              <a:t>Intellisense</a:t>
            </a:r>
            <a:r>
              <a:rPr lang="en-US" dirty="0" smtClean="0">
                <a:hlinkClick r:id="rId5"/>
              </a:rPr>
              <a:t> </a:t>
            </a:r>
            <a:r>
              <a:rPr lang="en-US" dirty="0" smtClean="0"/>
              <a:t>-  For better </a:t>
            </a:r>
            <a:r>
              <a:rPr lang="en-US" dirty="0" err="1" smtClean="0"/>
              <a:t>intellisense</a:t>
            </a:r>
            <a:r>
              <a:rPr lang="en-US" dirty="0" smtClean="0"/>
              <a:t> with imports and stuff</a:t>
            </a:r>
          </a:p>
          <a:p>
            <a:r>
              <a:rPr lang="en-US" dirty="0" smtClean="0">
                <a:hlinkClick r:id="rId6"/>
              </a:rPr>
              <a:t>Prettier</a:t>
            </a:r>
            <a:r>
              <a:rPr lang="en-US" dirty="0" smtClean="0"/>
              <a:t> – Helps to format code</a:t>
            </a:r>
          </a:p>
          <a:p>
            <a:r>
              <a:rPr lang="en-GB" b="1" dirty="0">
                <a:hlinkClick r:id="rId7"/>
              </a:rPr>
              <a:t>Eclipse </a:t>
            </a:r>
            <a:r>
              <a:rPr lang="en-GB" b="1" dirty="0" err="1" smtClean="0">
                <a:hlinkClick r:id="rId7"/>
              </a:rPr>
              <a:t>Keymap</a:t>
            </a:r>
            <a:r>
              <a:rPr lang="en-GB" b="1" dirty="0" smtClean="0"/>
              <a:t> – Adds eclipse shortcuts to vs code</a:t>
            </a:r>
          </a:p>
          <a:p>
            <a:r>
              <a:rPr lang="en-IN" b="1" dirty="0">
                <a:hlinkClick r:id="rId8"/>
              </a:rPr>
              <a:t>Debugger For Chrome</a:t>
            </a:r>
            <a:r>
              <a:rPr lang="en-IN" b="1" dirty="0"/>
              <a:t> –Adds debugging capabilities</a:t>
            </a:r>
            <a:endParaRPr lang="en-GB" b="1" dirty="0"/>
          </a:p>
          <a:p>
            <a:pPr marL="0" indent="0">
              <a:buNone/>
            </a:pP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5"/>
            <a:ext cx="8596668" cy="601362"/>
          </a:xfrm>
        </p:spPr>
        <p:txBody>
          <a:bodyPr>
            <a:normAutofit fontScale="90000"/>
          </a:bodyPr>
          <a:lstStyle/>
          <a:p>
            <a:r>
              <a:rPr lang="en-GB" b="1" dirty="0" smtClean="0"/>
              <a:t>JavaScript is Single Threaded</a:t>
            </a:r>
            <a:endParaRPr lang="en-GB" dirty="0"/>
          </a:p>
        </p:txBody>
      </p:sp>
      <p:sp>
        <p:nvSpPr>
          <p:cNvPr id="3" name="Content Placeholder 2"/>
          <p:cNvSpPr>
            <a:spLocks noGrp="1"/>
          </p:cNvSpPr>
          <p:nvPr>
            <p:ph idx="1"/>
          </p:nvPr>
        </p:nvSpPr>
        <p:spPr>
          <a:xfrm>
            <a:off x="291402" y="700217"/>
            <a:ext cx="11900598" cy="6162805"/>
          </a:xfrm>
        </p:spPr>
        <p:txBody>
          <a:bodyPr/>
          <a:lstStyle/>
          <a:p>
            <a:r>
              <a:rPr lang="en-IN" dirty="0" smtClean="0"/>
              <a:t>JavaScript is single threaded </a:t>
            </a:r>
            <a:r>
              <a:rPr lang="en-IN" dirty="0" err="1" smtClean="0"/>
              <a:t>ie</a:t>
            </a:r>
            <a:r>
              <a:rPr lang="en-IN" dirty="0" smtClean="0"/>
              <a:t> tasks run one after the other in same thread</a:t>
            </a:r>
          </a:p>
          <a:p>
            <a:pPr marL="0" indent="0" algn="ctr">
              <a:buNone/>
            </a:pPr>
            <a:r>
              <a:rPr lang="en-IN" dirty="0" smtClean="0">
                <a:solidFill>
                  <a:srgbClr val="7030A0"/>
                </a:solidFill>
              </a:rPr>
              <a:t>Code executes step by step , in order</a:t>
            </a:r>
          </a:p>
          <a:p>
            <a:pPr marL="0" indent="0" algn="ctr">
              <a:buNone/>
            </a:pPr>
            <a:endParaRPr lang="en-IN" dirty="0"/>
          </a:p>
          <a:p>
            <a:pPr marL="0" indent="0" algn="ctr">
              <a:buNone/>
            </a:pPr>
            <a:endParaRPr lang="en-IN" dirty="0" smtClean="0"/>
          </a:p>
          <a:p>
            <a:pPr marL="0" indent="0" algn="ctr">
              <a:buNone/>
            </a:pPr>
            <a:endParaRPr lang="en-IN" dirty="0"/>
          </a:p>
          <a:p>
            <a:pPr marL="0" indent="0">
              <a:buNone/>
            </a:pPr>
            <a:endParaRPr lang="en-IN" dirty="0"/>
          </a:p>
          <a:p>
            <a:endParaRPr lang="en-IN" dirty="0" smtClean="0"/>
          </a:p>
          <a:p>
            <a:endParaRPr lang="en-IN" dirty="0" smtClean="0"/>
          </a:p>
          <a:p>
            <a:endParaRPr lang="en-IN" dirty="0" smtClean="0"/>
          </a:p>
          <a:p>
            <a:endParaRPr lang="en-IN" dirty="0"/>
          </a:p>
          <a:p>
            <a:endParaRPr lang="en-IN" dirty="0" smtClean="0"/>
          </a:p>
          <a:p>
            <a:endParaRPr lang="en-IN" dirty="0"/>
          </a:p>
          <a:p>
            <a:r>
              <a:rPr lang="en-IN" dirty="0" smtClean="0"/>
              <a:t>This is a desired behaviour because consider we are selecting a button and then adding a click handler to it, if this was not executed sequentially it might have executed the code to add click handler before actually selecting the button resulting in a null access</a:t>
            </a:r>
          </a:p>
        </p:txBody>
      </p:sp>
      <p:sp>
        <p:nvSpPr>
          <p:cNvPr id="4" name="Rectangle 3"/>
          <p:cNvSpPr/>
          <p:nvPr/>
        </p:nvSpPr>
        <p:spPr>
          <a:xfrm>
            <a:off x="807308" y="2595278"/>
            <a:ext cx="267947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DE0AD4"/>
                </a:solidFill>
              </a:rPr>
              <a:t>Console.log()</a:t>
            </a:r>
            <a:endParaRPr lang="en-GB" dirty="0">
              <a:solidFill>
                <a:srgbClr val="DE0AD4"/>
              </a:solidFill>
            </a:endParaRPr>
          </a:p>
        </p:txBody>
      </p:sp>
      <p:sp>
        <p:nvSpPr>
          <p:cNvPr id="5" name="Rectangle 4"/>
          <p:cNvSpPr/>
          <p:nvPr/>
        </p:nvSpPr>
        <p:spPr>
          <a:xfrm>
            <a:off x="3616752" y="2595278"/>
            <a:ext cx="277400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someFunction</a:t>
            </a:r>
            <a:r>
              <a:rPr lang="en-IN" dirty="0">
                <a:solidFill>
                  <a:srgbClr val="DE0AD4"/>
                </a:solidFill>
              </a:rPr>
              <a:t>()</a:t>
            </a:r>
            <a:endParaRPr lang="en-GB" dirty="0">
              <a:solidFill>
                <a:srgbClr val="DE0AD4"/>
              </a:solidFill>
            </a:endParaRPr>
          </a:p>
        </p:txBody>
      </p:sp>
      <p:sp>
        <p:nvSpPr>
          <p:cNvPr id="6" name="Rectangle 5"/>
          <p:cNvSpPr/>
          <p:nvPr/>
        </p:nvSpPr>
        <p:spPr>
          <a:xfrm>
            <a:off x="6495002" y="2595278"/>
            <a:ext cx="3050931"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Button.disabled</a:t>
            </a:r>
            <a:r>
              <a:rPr lang="en-IN" dirty="0">
                <a:solidFill>
                  <a:srgbClr val="DE0AD4"/>
                </a:solidFill>
              </a:rPr>
              <a:t> = true</a:t>
            </a:r>
            <a:endParaRPr lang="en-GB" dirty="0">
              <a:solidFill>
                <a:srgbClr val="DE0AD4"/>
              </a:solidFill>
            </a:endParaRPr>
          </a:p>
        </p:txBody>
      </p:sp>
      <p:sp>
        <p:nvSpPr>
          <p:cNvPr id="7" name="Rectangle 6"/>
          <p:cNvSpPr/>
          <p:nvPr/>
        </p:nvSpPr>
        <p:spPr>
          <a:xfrm>
            <a:off x="9669892" y="2595278"/>
            <a:ext cx="2428323"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moreCode</a:t>
            </a:r>
            <a:r>
              <a:rPr lang="en-IN" dirty="0">
                <a:solidFill>
                  <a:srgbClr val="DE0AD4"/>
                </a:solidFill>
              </a:rPr>
              <a:t>()</a:t>
            </a:r>
            <a:endParaRPr lang="en-GB" dirty="0">
              <a:solidFill>
                <a:srgbClr val="DE0AD4"/>
              </a:solidFill>
            </a:endParaRPr>
          </a:p>
        </p:txBody>
      </p:sp>
      <p:sp>
        <p:nvSpPr>
          <p:cNvPr id="8" name="Right Arrow 7"/>
          <p:cNvSpPr/>
          <p:nvPr/>
        </p:nvSpPr>
        <p:spPr>
          <a:xfrm>
            <a:off x="934497" y="1457775"/>
            <a:ext cx="10912510" cy="836822"/>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808703" y="2140301"/>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a:t>
            </a:r>
            <a:endParaRPr lang="en-GB" dirty="0"/>
          </a:p>
        </p:txBody>
      </p:sp>
      <p:sp>
        <p:nvSpPr>
          <p:cNvPr id="10" name="Rectangle 9"/>
          <p:cNvSpPr/>
          <p:nvPr/>
        </p:nvSpPr>
        <p:spPr>
          <a:xfrm>
            <a:off x="4654061" y="212704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a:t>
            </a:r>
            <a:endParaRPr lang="en-GB" dirty="0"/>
          </a:p>
        </p:txBody>
      </p:sp>
      <p:sp>
        <p:nvSpPr>
          <p:cNvPr id="11" name="Rectangle 10"/>
          <p:cNvSpPr/>
          <p:nvPr/>
        </p:nvSpPr>
        <p:spPr>
          <a:xfrm>
            <a:off x="7650141" y="212872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a:t>
            </a:r>
            <a:endParaRPr lang="en-GB" dirty="0"/>
          </a:p>
        </p:txBody>
      </p:sp>
      <p:sp>
        <p:nvSpPr>
          <p:cNvPr id="12" name="Rectangle 11"/>
          <p:cNvSpPr/>
          <p:nvPr/>
        </p:nvSpPr>
        <p:spPr>
          <a:xfrm>
            <a:off x="10505549" y="2130402"/>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
            </a:r>
            <a:endParaRPr lang="en-GB" dirty="0"/>
          </a:p>
        </p:txBody>
      </p:sp>
      <p:sp>
        <p:nvSpPr>
          <p:cNvPr id="13" name="Up Arrow 12"/>
          <p:cNvSpPr/>
          <p:nvPr/>
        </p:nvSpPr>
        <p:spPr>
          <a:xfrm>
            <a:off x="4705976" y="3153597"/>
            <a:ext cx="602901" cy="1256044"/>
          </a:xfrm>
          <a:prstGeom prst="up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3567675" y="4564306"/>
            <a:ext cx="2872154" cy="98306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code runs after </a:t>
            </a:r>
            <a:r>
              <a:rPr lang="en-IN" dirty="0" smtClean="0">
                <a:solidFill>
                  <a:srgbClr val="7030A0"/>
                </a:solidFill>
              </a:rPr>
              <a:t>A </a:t>
            </a:r>
            <a:r>
              <a:rPr lang="en-IN" dirty="0" smtClean="0"/>
              <a:t>but </a:t>
            </a:r>
            <a:r>
              <a:rPr lang="en-IN" dirty="0" smtClean="0">
                <a:solidFill>
                  <a:srgbClr val="7030A0"/>
                </a:solidFill>
              </a:rPr>
              <a:t>blocks C</a:t>
            </a:r>
            <a:r>
              <a:rPr lang="en-IN" dirty="0" smtClean="0"/>
              <a:t> from running until it’s finished</a:t>
            </a:r>
            <a:endParaRPr lang="en-GB" dirty="0"/>
          </a:p>
        </p:txBody>
      </p:sp>
    </p:spTree>
    <p:extLst>
      <p:ext uri="{BB962C8B-B14F-4D97-AF65-F5344CB8AC3E}">
        <p14:creationId xmlns:p14="http://schemas.microsoft.com/office/powerpoint/2010/main" val="313155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0-#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 calcmode="lin" valueType="num">
                                      <p:cBhvr additive="base">
                                        <p:cTn id="4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anim calcmode="lin" valueType="num">
                                      <p:cBhvr additive="base">
                                        <p:cTn id="65" dur="500" fill="hold"/>
                                        <p:tgtEl>
                                          <p:spTgt spid="13"/>
                                        </p:tgtEl>
                                        <p:attrNameLst>
                                          <p:attrName>ppt_x</p:attrName>
                                        </p:attrNameLst>
                                      </p:cBhvr>
                                      <p:tavLst>
                                        <p:tav tm="0">
                                          <p:val>
                                            <p:strVal val="#ppt_x"/>
                                          </p:val>
                                        </p:tav>
                                        <p:tav tm="100000">
                                          <p:val>
                                            <p:strVal val="#ppt_x"/>
                                          </p:val>
                                        </p:tav>
                                      </p:tavLst>
                                    </p:anim>
                                    <p:anim calcmode="lin" valueType="num">
                                      <p:cBhvr additive="base">
                                        <p:cTn id="66" dur="500" fill="hold"/>
                                        <p:tgtEl>
                                          <p:spTgt spid="13"/>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115330"/>
            <a:ext cx="8596668" cy="564292"/>
          </a:xfrm>
        </p:spPr>
        <p:txBody>
          <a:bodyPr>
            <a:normAutofit fontScale="90000"/>
          </a:bodyPr>
          <a:lstStyle/>
          <a:p>
            <a:r>
              <a:rPr lang="en-GB" dirty="0"/>
              <a:t>Asynchronous Code Execution </a:t>
            </a:r>
          </a:p>
        </p:txBody>
      </p:sp>
      <p:sp>
        <p:nvSpPr>
          <p:cNvPr id="3" name="Content Placeholder 2"/>
          <p:cNvSpPr>
            <a:spLocks noGrp="1"/>
          </p:cNvSpPr>
          <p:nvPr>
            <p:ph idx="1"/>
          </p:nvPr>
        </p:nvSpPr>
        <p:spPr>
          <a:xfrm>
            <a:off x="677333" y="815546"/>
            <a:ext cx="9619963" cy="5836463"/>
          </a:xfrm>
        </p:spPr>
        <p:txBody>
          <a:bodyPr/>
          <a:lstStyle/>
          <a:p>
            <a:r>
              <a:rPr lang="en-IN" dirty="0" smtClean="0"/>
              <a:t>Certain Operations  take a bit longer </a:t>
            </a:r>
            <a:endParaRPr lang="en-GB" dirty="0"/>
          </a:p>
        </p:txBody>
      </p:sp>
      <p:sp>
        <p:nvSpPr>
          <p:cNvPr id="4" name="Rectangle 3"/>
          <p:cNvSpPr/>
          <p:nvPr/>
        </p:nvSpPr>
        <p:spPr>
          <a:xfrm>
            <a:off x="677333" y="1589903"/>
            <a:ext cx="2148245"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Console.log()</a:t>
            </a:r>
            <a:endParaRPr lang="en-GB" dirty="0">
              <a:solidFill>
                <a:srgbClr val="7030A0"/>
              </a:solidFill>
            </a:endParaRPr>
          </a:p>
        </p:txBody>
      </p:sp>
      <p:sp>
        <p:nvSpPr>
          <p:cNvPr id="5" name="Rectangle 4"/>
          <p:cNvSpPr/>
          <p:nvPr/>
        </p:nvSpPr>
        <p:spPr>
          <a:xfrm>
            <a:off x="2916010" y="1589903"/>
            <a:ext cx="4621427" cy="33775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6" name="Rectangle 5"/>
          <p:cNvSpPr/>
          <p:nvPr/>
        </p:nvSpPr>
        <p:spPr>
          <a:xfrm>
            <a:off x="7669061" y="1589903"/>
            <a:ext cx="2429532"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7" name="Up Arrow 6"/>
          <p:cNvSpPr/>
          <p:nvPr/>
        </p:nvSpPr>
        <p:spPr>
          <a:xfrm>
            <a:off x="4994031" y="2200589"/>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3934843" y="3170526"/>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a:t>
            </a:r>
            <a:r>
              <a:rPr lang="en-IN" dirty="0" smtClean="0">
                <a:solidFill>
                  <a:srgbClr val="7030A0"/>
                </a:solidFill>
              </a:rPr>
              <a:t>could take a bit longer</a:t>
            </a:r>
            <a:r>
              <a:rPr lang="en-IN" dirty="0" smtClean="0"/>
              <a:t> (wait until time expired)</a:t>
            </a:r>
            <a:endParaRPr lang="en-GB" dirty="0"/>
          </a:p>
        </p:txBody>
      </p:sp>
      <p:sp>
        <p:nvSpPr>
          <p:cNvPr id="9" name="Rectangle 8"/>
          <p:cNvSpPr/>
          <p:nvPr/>
        </p:nvSpPr>
        <p:spPr>
          <a:xfrm>
            <a:off x="3828422" y="4692580"/>
            <a:ext cx="3211362" cy="145701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3"/>
                </a:solidFill>
              </a:rPr>
              <a:t>Other examples could be HTTP Request</a:t>
            </a:r>
          </a:p>
          <a:p>
            <a:pPr algn="ctr"/>
            <a:r>
              <a:rPr lang="en-IN" dirty="0">
                <a:solidFill>
                  <a:schemeClr val="accent3"/>
                </a:solidFill>
              </a:rPr>
              <a:t>(</a:t>
            </a:r>
            <a:r>
              <a:rPr lang="en-IN" dirty="0" smtClean="0">
                <a:solidFill>
                  <a:schemeClr val="accent3"/>
                </a:solidFill>
              </a:rPr>
              <a:t>waiting for response) , getting user location </a:t>
            </a:r>
            <a:r>
              <a:rPr lang="en-IN" dirty="0" err="1" smtClean="0">
                <a:solidFill>
                  <a:schemeClr val="accent3"/>
                </a:solidFill>
              </a:rPr>
              <a:t>etc</a:t>
            </a:r>
            <a:endParaRPr lang="en-GB" dirty="0">
              <a:solidFill>
                <a:schemeClr val="accent3"/>
              </a:solidFill>
            </a:endParaRPr>
          </a:p>
        </p:txBody>
      </p:sp>
      <p:sp>
        <p:nvSpPr>
          <p:cNvPr id="10" name="Up Arrow 9"/>
          <p:cNvSpPr/>
          <p:nvPr/>
        </p:nvSpPr>
        <p:spPr>
          <a:xfrm>
            <a:off x="8502584" y="2111830"/>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7443396" y="3081767"/>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shouldn’t need to wait for the previous one to finish</a:t>
            </a:r>
            <a:endParaRPr lang="en-GB" dirty="0"/>
          </a:p>
        </p:txBody>
      </p:sp>
      <p:sp>
        <p:nvSpPr>
          <p:cNvPr id="13" name="Rectangle 12"/>
          <p:cNvSpPr/>
          <p:nvPr/>
        </p:nvSpPr>
        <p:spPr>
          <a:xfrm>
            <a:off x="2916011" y="2200589"/>
            <a:ext cx="4621426" cy="37876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4" name="Rectangle 13"/>
          <p:cNvSpPr/>
          <p:nvPr/>
        </p:nvSpPr>
        <p:spPr>
          <a:xfrm>
            <a:off x="2916010" y="1566346"/>
            <a:ext cx="1992746" cy="370702"/>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15" name="Up Arrow 14"/>
          <p:cNvSpPr/>
          <p:nvPr/>
        </p:nvSpPr>
        <p:spPr>
          <a:xfrm>
            <a:off x="5015540" y="2634321"/>
            <a:ext cx="558412" cy="936487"/>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4040660" y="3682529"/>
            <a:ext cx="3151696" cy="119684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is handed off to the browser which uses multiple threads</a:t>
            </a:r>
            <a:endParaRPr lang="en-GB" dirty="0"/>
          </a:p>
        </p:txBody>
      </p:sp>
      <p:sp>
        <p:nvSpPr>
          <p:cNvPr id="17" name="Rectangle 16"/>
          <p:cNvSpPr/>
          <p:nvPr/>
        </p:nvSpPr>
        <p:spPr>
          <a:xfrm>
            <a:off x="4994031" y="1579029"/>
            <a:ext cx="2253415" cy="383059"/>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callBack</a:t>
            </a:r>
            <a:r>
              <a:rPr lang="en-IN" dirty="0" smtClean="0">
                <a:solidFill>
                  <a:srgbClr val="7030A0"/>
                </a:solidFill>
              </a:rPr>
              <a:t>()</a:t>
            </a:r>
            <a:endParaRPr lang="en-GB" dirty="0">
              <a:solidFill>
                <a:srgbClr val="7030A0"/>
              </a:solidFill>
            </a:endParaRPr>
          </a:p>
        </p:txBody>
      </p:sp>
      <p:sp>
        <p:nvSpPr>
          <p:cNvPr id="18" name="Up Arrow 17"/>
          <p:cNvSpPr/>
          <p:nvPr/>
        </p:nvSpPr>
        <p:spPr>
          <a:xfrm>
            <a:off x="6700937" y="1797571"/>
            <a:ext cx="430574" cy="55213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5519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7"/>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8"/>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9"/>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0"/>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1"/>
                                        </p:tgtEl>
                                        <p:attrNameLst>
                                          <p:attrName>style.visibility</p:attrName>
                                        </p:attrNameLst>
                                      </p:cBhvr>
                                      <p:to>
                                        <p:strVal val="hidden"/>
                                      </p:to>
                                    </p:set>
                                  </p:childTnLst>
                                </p:cTn>
                              </p:par>
                            </p:childTnLst>
                          </p:cTn>
                        </p:par>
                        <p:par>
                          <p:cTn id="61" fill="hold">
                            <p:stCondLst>
                              <p:cond delay="0"/>
                            </p:stCondLst>
                            <p:childTnLst>
                              <p:par>
                                <p:cTn id="62" presetID="1" presetClass="exit" presetSubtype="0" fill="hold" grpId="1" nodeType="afterEffect">
                                  <p:stCondLst>
                                    <p:cond delay="0"/>
                                  </p:stCondLst>
                                  <p:childTnLst>
                                    <p:set>
                                      <p:cBhvr>
                                        <p:cTn id="63" dur="1" fill="hold">
                                          <p:stCondLst>
                                            <p:cond delay="0"/>
                                          </p:stCondLst>
                                        </p:cTn>
                                        <p:tgtEl>
                                          <p:spTgt spid="5"/>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6"/>
                                        </p:tgtEl>
                                        <p:attrNameLst>
                                          <p:attrName>style.visibility</p:attrName>
                                        </p:attrNameLst>
                                      </p:cBhvr>
                                      <p:to>
                                        <p:strVal val="hidden"/>
                                      </p:to>
                                    </p:set>
                                  </p:childTnLst>
                                </p:cTn>
                              </p:par>
                              <p:par>
                                <p:cTn id="66" presetID="1" presetClass="entr" presetSubtype="0"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5"/>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6"/>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7"/>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3" grpId="0" animBg="1"/>
      <p:bldP spid="14" grpId="0" animBg="1"/>
      <p:bldP spid="15" grpId="0" animBg="1"/>
      <p:bldP spid="16" grpId="0" animBg="1"/>
      <p:bldP spid="17" grpId="0" animBg="1"/>
      <p:bldP spid="18"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9729" y="115556"/>
            <a:ext cx="8596668" cy="457200"/>
          </a:xfrm>
        </p:spPr>
        <p:txBody>
          <a:bodyPr>
            <a:normAutofit fontScale="90000"/>
          </a:bodyPr>
          <a:lstStyle/>
          <a:p>
            <a:r>
              <a:rPr lang="en-IN" dirty="0" smtClean="0"/>
              <a:t>Blocking Code and Event Loop</a:t>
            </a:r>
            <a:endParaRPr lang="en-GB" dirty="0"/>
          </a:p>
        </p:txBody>
      </p:sp>
      <p:grpSp>
        <p:nvGrpSpPr>
          <p:cNvPr id="11" name="Group 10"/>
          <p:cNvGrpSpPr/>
          <p:nvPr/>
        </p:nvGrpSpPr>
        <p:grpSpPr>
          <a:xfrm>
            <a:off x="442127" y="1045029"/>
            <a:ext cx="2944168" cy="4149969"/>
            <a:chOff x="442127" y="1045029"/>
            <a:chExt cx="2944168" cy="4149969"/>
          </a:xfrm>
        </p:grpSpPr>
        <p:sp>
          <p:nvSpPr>
            <p:cNvPr id="4" name="Rectangle 3"/>
            <p:cNvSpPr/>
            <p:nvPr/>
          </p:nvSpPr>
          <p:spPr>
            <a:xfrm>
              <a:off x="442127" y="1045029"/>
              <a:ext cx="2944168" cy="4149969"/>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err="1">
                  <a:solidFill>
                    <a:srgbClr val="7131A1"/>
                  </a:solidFill>
                </a:rPr>
                <a:t>c</a:t>
              </a:r>
              <a:r>
                <a:rPr lang="en-IN" dirty="0" err="1" smtClean="0">
                  <a:solidFill>
                    <a:srgbClr val="7131A1"/>
                  </a:solidFill>
                </a:rPr>
                <a:t>onst</a:t>
              </a:r>
              <a:r>
                <a:rPr lang="en-IN" dirty="0" smtClean="0">
                  <a:solidFill>
                    <a:srgbClr val="7131A1"/>
                  </a:solidFill>
                </a:rPr>
                <a:t> greet = () =&gt;{</a:t>
              </a:r>
            </a:p>
            <a:p>
              <a:r>
                <a:rPr lang="en-IN" dirty="0" smtClean="0">
                  <a:solidFill>
                    <a:srgbClr val="7131A1"/>
                  </a:solidFill>
                </a:rPr>
                <a:t>console.log(‘HI’);</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const</a:t>
              </a:r>
              <a:r>
                <a:rPr lang="en-IN" dirty="0" smtClean="0">
                  <a:solidFill>
                    <a:srgbClr val="7131A1"/>
                  </a:solidFill>
                </a:rPr>
                <a:t> </a:t>
              </a:r>
              <a:r>
                <a:rPr lang="en-IN" dirty="0" err="1" smtClean="0">
                  <a:solidFill>
                    <a:srgbClr val="7131A1"/>
                  </a:solidFill>
                </a:rPr>
                <a:t>showAlert</a:t>
              </a:r>
              <a:r>
                <a:rPr lang="en-IN" dirty="0">
                  <a:solidFill>
                    <a:srgbClr val="7131A1"/>
                  </a:solidFill>
                </a:rPr>
                <a:t> </a:t>
              </a:r>
              <a:r>
                <a:rPr lang="en-IN" dirty="0" smtClean="0">
                  <a:solidFill>
                    <a:srgbClr val="7131A1"/>
                  </a:solidFill>
                </a:rPr>
                <a:t>=() =&gt;{</a:t>
              </a:r>
            </a:p>
            <a:p>
              <a:r>
                <a:rPr lang="en-IN" dirty="0">
                  <a:solidFill>
                    <a:srgbClr val="7131A1"/>
                  </a:solidFill>
                </a:rPr>
                <a:t>a</a:t>
              </a:r>
              <a:r>
                <a:rPr lang="en-IN" dirty="0" smtClean="0">
                  <a:solidFill>
                    <a:srgbClr val="7131A1"/>
                  </a:solidFill>
                </a:rPr>
                <a:t>lert(‘Danger!’);</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setTimeout</a:t>
              </a:r>
              <a:r>
                <a:rPr lang="en-IN" dirty="0" smtClean="0">
                  <a:solidFill>
                    <a:srgbClr val="7131A1"/>
                  </a:solidFill>
                </a:rPr>
                <a:t>(</a:t>
              </a:r>
              <a:r>
                <a:rPr lang="en-IN" dirty="0" err="1" smtClean="0">
                  <a:solidFill>
                    <a:srgbClr val="7131A1"/>
                  </a:solidFill>
                </a:rPr>
                <a:t>showAlert</a:t>
              </a:r>
              <a:r>
                <a:rPr lang="en-IN" dirty="0" smtClean="0">
                  <a:solidFill>
                    <a:srgbClr val="7131A1"/>
                  </a:solidFill>
                </a:rPr>
                <a:t>, 2000);</a:t>
              </a:r>
            </a:p>
            <a:p>
              <a:endParaRPr lang="en-IN" dirty="0">
                <a:solidFill>
                  <a:srgbClr val="7131A1"/>
                </a:solidFill>
              </a:endParaRPr>
            </a:p>
            <a:p>
              <a:r>
                <a:rPr lang="en-IN" dirty="0" smtClean="0">
                  <a:solidFill>
                    <a:srgbClr val="7131A1"/>
                  </a:solidFill>
                </a:rPr>
                <a:t>Greet();</a:t>
              </a:r>
            </a:p>
            <a:p>
              <a:endParaRPr lang="en-IN"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7" name="Rectangle 6"/>
            <p:cNvSpPr/>
            <p:nvPr/>
          </p:nvSpPr>
          <p:spPr>
            <a:xfrm>
              <a:off x="442127" y="4531807"/>
              <a:ext cx="2944168"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Code</a:t>
              </a:r>
              <a:endParaRPr lang="en-GB" dirty="0"/>
            </a:p>
          </p:txBody>
        </p:sp>
      </p:grpSp>
      <p:grpSp>
        <p:nvGrpSpPr>
          <p:cNvPr id="10" name="Group 9"/>
          <p:cNvGrpSpPr/>
          <p:nvPr/>
        </p:nvGrpSpPr>
        <p:grpSpPr>
          <a:xfrm>
            <a:off x="3587262" y="713432"/>
            <a:ext cx="3768131" cy="4602146"/>
            <a:chOff x="3587262" y="713432"/>
            <a:chExt cx="3768131" cy="4602146"/>
          </a:xfrm>
        </p:grpSpPr>
        <p:sp>
          <p:nvSpPr>
            <p:cNvPr id="9" name="Rectangle 8"/>
            <p:cNvSpPr/>
            <p:nvPr/>
          </p:nvSpPr>
          <p:spPr>
            <a:xfrm>
              <a:off x="3587262" y="713432"/>
              <a:ext cx="3768131" cy="460214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JavaScript Engine</a:t>
              </a: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GB" dirty="0">
                <a:solidFill>
                  <a:srgbClr val="7131A1"/>
                </a:solidFill>
              </a:endParaRPr>
            </a:p>
          </p:txBody>
        </p:sp>
        <p:sp>
          <p:nvSpPr>
            <p:cNvPr id="5" name="Rectangle 4"/>
            <p:cNvSpPr/>
            <p:nvPr/>
          </p:nvSpPr>
          <p:spPr>
            <a:xfrm>
              <a:off x="3729612" y="1185704"/>
              <a:ext cx="3424813" cy="4009293"/>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p:cNvSpPr/>
            <p:nvPr/>
          </p:nvSpPr>
          <p:spPr>
            <a:xfrm>
              <a:off x="3729611" y="4531807"/>
              <a:ext cx="3424813" cy="66319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Stack</a:t>
              </a:r>
              <a:endParaRPr lang="en-GB" dirty="0"/>
            </a:p>
          </p:txBody>
        </p:sp>
      </p:grpSp>
      <p:grpSp>
        <p:nvGrpSpPr>
          <p:cNvPr id="13" name="Group 12"/>
          <p:cNvGrpSpPr/>
          <p:nvPr/>
        </p:nvGrpSpPr>
        <p:grpSpPr>
          <a:xfrm>
            <a:off x="7710434" y="1045028"/>
            <a:ext cx="4196863" cy="4149970"/>
            <a:chOff x="7710434" y="1045028"/>
            <a:chExt cx="4196863" cy="4149970"/>
          </a:xfrm>
        </p:grpSpPr>
        <p:sp>
          <p:nvSpPr>
            <p:cNvPr id="6" name="Rectangle 5"/>
            <p:cNvSpPr/>
            <p:nvPr/>
          </p:nvSpPr>
          <p:spPr>
            <a:xfrm>
              <a:off x="7710434" y="1045028"/>
              <a:ext cx="4196863" cy="414997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Dom API</a:t>
              </a:r>
            </a:p>
            <a:p>
              <a:pPr algn="ctr"/>
              <a:r>
                <a:rPr lang="en-IN" dirty="0" smtClean="0">
                  <a:solidFill>
                    <a:schemeClr val="tx1"/>
                  </a:solidFill>
                </a:rPr>
                <a:t>…</a:t>
              </a:r>
            </a:p>
            <a:p>
              <a:pPr algn="ctr"/>
              <a:r>
                <a:rPr lang="en-IN" dirty="0" err="1" smtClean="0">
                  <a:solidFill>
                    <a:schemeClr val="tx1"/>
                  </a:solidFill>
                </a:rPr>
                <a:t>Navigator.geolocation</a:t>
              </a:r>
              <a:endParaRPr lang="en-IN" dirty="0" smtClean="0">
                <a:solidFill>
                  <a:schemeClr val="tx1"/>
                </a:solidFill>
              </a:endParaRPr>
            </a:p>
            <a:p>
              <a:pPr algn="ctr"/>
              <a:endParaRPr lang="en-IN" dirty="0">
                <a:solidFill>
                  <a:schemeClr val="tx1"/>
                </a:solidFill>
              </a:endParaRPr>
            </a:p>
            <a:p>
              <a:pPr algn="ctr"/>
              <a:r>
                <a:rPr lang="en-IN" dirty="0" smtClean="0">
                  <a:solidFill>
                    <a:schemeClr val="tx1"/>
                  </a:solidFill>
                </a:rPr>
                <a:t>…</a:t>
              </a:r>
            </a:p>
            <a:p>
              <a:pPr algn="ctr"/>
              <a:endParaRPr lang="en-IN" dirty="0">
                <a:solidFill>
                  <a:schemeClr val="tx1"/>
                </a:solidFill>
              </a:endParaRPr>
            </a:p>
            <a:p>
              <a:pPr algn="ctr"/>
              <a:r>
                <a:rPr lang="en-IN" dirty="0" err="1" smtClean="0">
                  <a:solidFill>
                    <a:schemeClr val="tx1"/>
                  </a:solidFill>
                </a:rPr>
                <a:t>setTimeout</a:t>
              </a:r>
              <a:endParaRPr lang="en-IN" dirty="0" smtClean="0">
                <a:solidFill>
                  <a:schemeClr val="tx1"/>
                </a:solidFill>
              </a:endParaRPr>
            </a:p>
            <a:p>
              <a:pPr algn="ctr"/>
              <a:r>
                <a:rPr lang="en-IN" dirty="0" smtClean="0">
                  <a:solidFill>
                    <a:schemeClr val="tx1"/>
                  </a:solidFill>
                </a:rPr>
                <a:t>…</a:t>
              </a:r>
            </a:p>
            <a:p>
              <a:pPr algn="ctr"/>
              <a:r>
                <a:rPr lang="en-IN" dirty="0" smtClean="0">
                  <a:solidFill>
                    <a:schemeClr val="tx1"/>
                  </a:solidFill>
                </a:rPr>
                <a:t>alert</a:t>
              </a:r>
              <a:endParaRPr lang="en-IN" dirty="0">
                <a:solidFill>
                  <a:schemeClr val="tx1"/>
                </a:solidFill>
              </a:endParaRPr>
            </a:p>
            <a:p>
              <a:pPr algn="ctr"/>
              <a:endParaRPr lang="en-IN" dirty="0" smtClean="0">
                <a:solidFill>
                  <a:schemeClr val="tx1"/>
                </a:solidFill>
              </a:endParaRPr>
            </a:p>
            <a:p>
              <a:pPr algn="ctr"/>
              <a:endParaRPr lang="en-IN" dirty="0">
                <a:solidFill>
                  <a:schemeClr val="tx1"/>
                </a:solidFill>
              </a:endParaRPr>
            </a:p>
            <a:p>
              <a:pPr algn="ctr"/>
              <a:endParaRPr lang="en-GB" dirty="0">
                <a:solidFill>
                  <a:schemeClr val="tx1"/>
                </a:solidFill>
              </a:endParaRPr>
            </a:p>
          </p:txBody>
        </p:sp>
        <p:sp>
          <p:nvSpPr>
            <p:cNvPr id="12" name="Rectangle 11"/>
            <p:cNvSpPr/>
            <p:nvPr/>
          </p:nvSpPr>
          <p:spPr>
            <a:xfrm>
              <a:off x="7710434" y="4531807"/>
              <a:ext cx="4196863" cy="6631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(Browser) API’s</a:t>
              </a:r>
              <a:endParaRPr lang="en-GB" dirty="0"/>
            </a:p>
          </p:txBody>
        </p:sp>
      </p:grpSp>
      <p:sp>
        <p:nvSpPr>
          <p:cNvPr id="14" name="Rectangle 13"/>
          <p:cNvSpPr/>
          <p:nvPr/>
        </p:nvSpPr>
        <p:spPr>
          <a:xfrm>
            <a:off x="3979147" y="3848519"/>
            <a:ext cx="2803490"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5" name="Rectangle 14"/>
          <p:cNvSpPr/>
          <p:nvPr/>
        </p:nvSpPr>
        <p:spPr>
          <a:xfrm>
            <a:off x="7899678" y="3656205"/>
            <a:ext cx="3818374" cy="6832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Ongoing Timer …</a:t>
            </a:r>
            <a:endParaRPr lang="en-GB" dirty="0"/>
          </a:p>
        </p:txBody>
      </p:sp>
      <p:sp>
        <p:nvSpPr>
          <p:cNvPr id="16" name="Right Arrow 15"/>
          <p:cNvSpPr/>
          <p:nvPr/>
        </p:nvSpPr>
        <p:spPr>
          <a:xfrm>
            <a:off x="6719415" y="3873640"/>
            <a:ext cx="1241808" cy="391886"/>
          </a:xfrm>
          <a:prstGeom prst="rightArrow">
            <a:avLst>
              <a:gd name="adj1" fmla="val 44872"/>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Greet()</a:t>
            </a:r>
            <a:endParaRPr lang="en-GB" dirty="0"/>
          </a:p>
        </p:txBody>
      </p:sp>
      <p:sp>
        <p:nvSpPr>
          <p:cNvPr id="18" name="Rectangle 17"/>
          <p:cNvSpPr/>
          <p:nvPr/>
        </p:nvSpPr>
        <p:spPr>
          <a:xfrm>
            <a:off x="4190163" y="3084844"/>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Console.log()</a:t>
            </a:r>
            <a:endParaRPr lang="en-GB" dirty="0"/>
          </a:p>
        </p:txBody>
      </p:sp>
      <p:grpSp>
        <p:nvGrpSpPr>
          <p:cNvPr id="21" name="Group 20"/>
          <p:cNvGrpSpPr/>
          <p:nvPr/>
        </p:nvGrpSpPr>
        <p:grpSpPr>
          <a:xfrm>
            <a:off x="442127" y="5787851"/>
            <a:ext cx="5838093" cy="864158"/>
            <a:chOff x="442127" y="5787851"/>
            <a:chExt cx="5838093" cy="864158"/>
          </a:xfrm>
        </p:grpSpPr>
        <p:sp>
          <p:nvSpPr>
            <p:cNvPr id="19" name="Rectangle 18"/>
            <p:cNvSpPr/>
            <p:nvPr/>
          </p:nvSpPr>
          <p:spPr>
            <a:xfrm>
              <a:off x="442127" y="5807947"/>
              <a:ext cx="5838093" cy="84406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42127" y="5787851"/>
              <a:ext cx="1647930" cy="844061"/>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Message</a:t>
              </a:r>
            </a:p>
            <a:p>
              <a:pPr algn="ctr"/>
              <a:r>
                <a:rPr lang="en-IN" dirty="0" smtClean="0"/>
                <a:t>Queue</a:t>
              </a:r>
              <a:endParaRPr lang="en-GB" dirty="0"/>
            </a:p>
          </p:txBody>
        </p:sp>
      </p:grpSp>
      <p:sp>
        <p:nvSpPr>
          <p:cNvPr id="22" name="Rectangle 21"/>
          <p:cNvSpPr/>
          <p:nvPr/>
        </p:nvSpPr>
        <p:spPr>
          <a:xfrm>
            <a:off x="2260879" y="5928527"/>
            <a:ext cx="1627833" cy="582805"/>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endParaRPr lang="en-GB" dirty="0"/>
          </a:p>
        </p:txBody>
      </p:sp>
      <p:sp>
        <p:nvSpPr>
          <p:cNvPr id="23" name="Left Arrow 22"/>
          <p:cNvSpPr/>
          <p:nvPr/>
        </p:nvSpPr>
        <p:spPr>
          <a:xfrm rot="20218788">
            <a:off x="3426035" y="4670001"/>
            <a:ext cx="4629091" cy="696129"/>
          </a:xfrm>
          <a:prstGeom prst="left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7" name="Group 26"/>
          <p:cNvGrpSpPr/>
          <p:nvPr/>
        </p:nvGrpSpPr>
        <p:grpSpPr>
          <a:xfrm>
            <a:off x="8657575" y="5481374"/>
            <a:ext cx="3060477" cy="889280"/>
            <a:chOff x="8657575" y="5481374"/>
            <a:chExt cx="3060477" cy="889280"/>
          </a:xfrm>
        </p:grpSpPr>
        <p:sp>
          <p:nvSpPr>
            <p:cNvPr id="24" name="Curved Right Arrow 23"/>
            <p:cNvSpPr/>
            <p:nvPr/>
          </p:nvSpPr>
          <p:spPr>
            <a:xfrm>
              <a:off x="8657575" y="5506496"/>
              <a:ext cx="562707" cy="844062"/>
            </a:xfrm>
            <a:prstGeom prst="curved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5" name="Curved Left Arrow 24"/>
            <p:cNvSpPr/>
            <p:nvPr/>
          </p:nvSpPr>
          <p:spPr>
            <a:xfrm>
              <a:off x="9391104" y="5481374"/>
              <a:ext cx="536667" cy="889280"/>
            </a:xfrm>
            <a:prstGeom prst="curved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TextBox 25"/>
            <p:cNvSpPr txBox="1"/>
            <p:nvPr/>
          </p:nvSpPr>
          <p:spPr>
            <a:xfrm>
              <a:off x="10319657" y="5707464"/>
              <a:ext cx="1398395" cy="369332"/>
            </a:xfrm>
            <a:prstGeom prst="rect">
              <a:avLst/>
            </a:prstGeom>
            <a:noFill/>
          </p:spPr>
          <p:txBody>
            <a:bodyPr wrap="square" rtlCol="0">
              <a:spAutoFit/>
            </a:bodyPr>
            <a:lstStyle/>
            <a:p>
              <a:r>
                <a:rPr lang="en-IN" dirty="0" smtClean="0">
                  <a:solidFill>
                    <a:schemeClr val="accent3"/>
                  </a:solidFill>
                </a:rPr>
                <a:t>Event Loop</a:t>
              </a:r>
              <a:endParaRPr lang="en-GB" dirty="0">
                <a:solidFill>
                  <a:schemeClr val="accent3"/>
                </a:solidFill>
              </a:endParaRPr>
            </a:p>
          </p:txBody>
        </p:sp>
      </p:grpSp>
      <p:sp>
        <p:nvSpPr>
          <p:cNvPr id="28" name="Rectangle 27"/>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r>
              <a:rPr lang="en-IN" dirty="0" smtClean="0"/>
              <a:t>()</a:t>
            </a:r>
            <a:endParaRPr lang="en-GB" dirty="0"/>
          </a:p>
        </p:txBody>
      </p:sp>
      <p:sp>
        <p:nvSpPr>
          <p:cNvPr id="29" name="Up Arrow 28"/>
          <p:cNvSpPr/>
          <p:nvPr/>
        </p:nvSpPr>
        <p:spPr>
          <a:xfrm rot="2538480">
            <a:off x="3474073" y="4003476"/>
            <a:ext cx="627163" cy="2246545"/>
          </a:xfrm>
          <a:prstGeom prst="up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4196860" y="3084843"/>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r>
              <a:rPr lang="en-IN" dirty="0" smtClean="0"/>
              <a:t>lert()</a:t>
            </a:r>
            <a:endParaRPr lang="en-GB" dirty="0"/>
          </a:p>
        </p:txBody>
      </p:sp>
    </p:spTree>
    <p:extLst>
      <p:ext uri="{BB962C8B-B14F-4D97-AF65-F5344CB8AC3E}">
        <p14:creationId xmlns:p14="http://schemas.microsoft.com/office/powerpoint/2010/main" val="399919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4"/>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ppt_x"/>
                                          </p:val>
                                        </p:tav>
                                        <p:tav tm="100000">
                                          <p:val>
                                            <p:strVal val="#ppt_x"/>
                                          </p:val>
                                        </p:tav>
                                      </p:tavLst>
                                    </p:anim>
                                    <p:anim calcmode="lin" valueType="num">
                                      <p:cBhvr additive="base">
                                        <p:cTn id="5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ppt_x"/>
                                          </p:val>
                                        </p:tav>
                                        <p:tav tm="100000">
                                          <p:val>
                                            <p:strVal val="#ppt_x"/>
                                          </p:val>
                                        </p:tav>
                                      </p:tavLst>
                                    </p:anim>
                                    <p:anim calcmode="lin" valueType="num">
                                      <p:cBhvr additive="base">
                                        <p:cTn id="60" dur="500" fill="hold"/>
                                        <p:tgtEl>
                                          <p:spTgt spid="23"/>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additive="base">
                                        <p:cTn id="63" dur="500" fill="hold"/>
                                        <p:tgtEl>
                                          <p:spTgt spid="22"/>
                                        </p:tgtEl>
                                        <p:attrNameLst>
                                          <p:attrName>ppt_x</p:attrName>
                                        </p:attrNameLst>
                                      </p:cBhvr>
                                      <p:tavLst>
                                        <p:tav tm="0">
                                          <p:val>
                                            <p:strVal val="#ppt_x"/>
                                          </p:val>
                                        </p:tav>
                                        <p:tav tm="100000">
                                          <p:val>
                                            <p:strVal val="#ppt_x"/>
                                          </p:val>
                                        </p:tav>
                                      </p:tavLst>
                                    </p:anim>
                                    <p:anim calcmode="lin" valueType="num">
                                      <p:cBhvr additive="base">
                                        <p:cTn id="6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15"/>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3"/>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18"/>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7"/>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6" presetClass="entr" presetSubtype="0" fill="hold" nodeType="click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wipe(down)">
                                      <p:cBhvr>
                                        <p:cTn id="83" dur="580">
                                          <p:stCondLst>
                                            <p:cond delay="0"/>
                                          </p:stCondLst>
                                        </p:cTn>
                                        <p:tgtEl>
                                          <p:spTgt spid="27"/>
                                        </p:tgtEl>
                                      </p:cBhvr>
                                    </p:animEffect>
                                    <p:anim calcmode="lin" valueType="num">
                                      <p:cBhvr>
                                        <p:cTn id="84"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85"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86"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87"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88"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89" dur="26">
                                          <p:stCondLst>
                                            <p:cond delay="650"/>
                                          </p:stCondLst>
                                        </p:cTn>
                                        <p:tgtEl>
                                          <p:spTgt spid="27"/>
                                        </p:tgtEl>
                                      </p:cBhvr>
                                      <p:to x="100000" y="60000"/>
                                    </p:animScale>
                                    <p:animScale>
                                      <p:cBhvr>
                                        <p:cTn id="90" dur="166" decel="50000">
                                          <p:stCondLst>
                                            <p:cond delay="676"/>
                                          </p:stCondLst>
                                        </p:cTn>
                                        <p:tgtEl>
                                          <p:spTgt spid="27"/>
                                        </p:tgtEl>
                                      </p:cBhvr>
                                      <p:to x="100000" y="100000"/>
                                    </p:animScale>
                                    <p:animScale>
                                      <p:cBhvr>
                                        <p:cTn id="91" dur="26">
                                          <p:stCondLst>
                                            <p:cond delay="1312"/>
                                          </p:stCondLst>
                                        </p:cTn>
                                        <p:tgtEl>
                                          <p:spTgt spid="27"/>
                                        </p:tgtEl>
                                      </p:cBhvr>
                                      <p:to x="100000" y="80000"/>
                                    </p:animScale>
                                    <p:animScale>
                                      <p:cBhvr>
                                        <p:cTn id="92" dur="166" decel="50000">
                                          <p:stCondLst>
                                            <p:cond delay="1338"/>
                                          </p:stCondLst>
                                        </p:cTn>
                                        <p:tgtEl>
                                          <p:spTgt spid="27"/>
                                        </p:tgtEl>
                                      </p:cBhvr>
                                      <p:to x="100000" y="100000"/>
                                    </p:animScale>
                                    <p:animScale>
                                      <p:cBhvr>
                                        <p:cTn id="93" dur="26">
                                          <p:stCondLst>
                                            <p:cond delay="1642"/>
                                          </p:stCondLst>
                                        </p:cTn>
                                        <p:tgtEl>
                                          <p:spTgt spid="27"/>
                                        </p:tgtEl>
                                      </p:cBhvr>
                                      <p:to x="100000" y="90000"/>
                                    </p:animScale>
                                    <p:animScale>
                                      <p:cBhvr>
                                        <p:cTn id="94" dur="166" decel="50000">
                                          <p:stCondLst>
                                            <p:cond delay="1668"/>
                                          </p:stCondLst>
                                        </p:cTn>
                                        <p:tgtEl>
                                          <p:spTgt spid="27"/>
                                        </p:tgtEl>
                                      </p:cBhvr>
                                      <p:to x="100000" y="100000"/>
                                    </p:animScale>
                                    <p:animScale>
                                      <p:cBhvr>
                                        <p:cTn id="95" dur="26">
                                          <p:stCondLst>
                                            <p:cond delay="1808"/>
                                          </p:stCondLst>
                                        </p:cTn>
                                        <p:tgtEl>
                                          <p:spTgt spid="27"/>
                                        </p:tgtEl>
                                      </p:cBhvr>
                                      <p:to x="100000" y="95000"/>
                                    </p:animScale>
                                    <p:animScale>
                                      <p:cBhvr>
                                        <p:cTn id="96" dur="166" decel="50000">
                                          <p:stCondLst>
                                            <p:cond delay="1834"/>
                                          </p:stCondLst>
                                        </p:cTn>
                                        <p:tgtEl>
                                          <p:spTgt spid="27"/>
                                        </p:tgtEl>
                                      </p:cBhvr>
                                      <p:to x="100000" y="100000"/>
                                    </p:animScale>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29"/>
                                        </p:tgtEl>
                                        <p:attrNameLst>
                                          <p:attrName>style.visibility</p:attrName>
                                        </p:attrNameLst>
                                      </p:cBhvr>
                                      <p:to>
                                        <p:strVal val="visible"/>
                                      </p:to>
                                    </p:set>
                                    <p:anim calcmode="lin" valueType="num">
                                      <p:cBhvr additive="base">
                                        <p:cTn id="101" dur="500" fill="hold"/>
                                        <p:tgtEl>
                                          <p:spTgt spid="29"/>
                                        </p:tgtEl>
                                        <p:attrNameLst>
                                          <p:attrName>ppt_x</p:attrName>
                                        </p:attrNameLst>
                                      </p:cBhvr>
                                      <p:tavLst>
                                        <p:tav tm="0">
                                          <p:val>
                                            <p:strVal val="#ppt_x"/>
                                          </p:val>
                                        </p:tav>
                                        <p:tav tm="100000">
                                          <p:val>
                                            <p:strVal val="#ppt_x"/>
                                          </p:val>
                                        </p:tav>
                                      </p:tavLst>
                                    </p:anim>
                                    <p:anim calcmode="lin" valueType="num">
                                      <p:cBhvr additive="base">
                                        <p:cTn id="102" dur="500" fill="hold"/>
                                        <p:tgtEl>
                                          <p:spTgt spid="29"/>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additive="base">
                                        <p:cTn id="105" dur="500" fill="hold"/>
                                        <p:tgtEl>
                                          <p:spTgt spid="28"/>
                                        </p:tgtEl>
                                        <p:attrNameLst>
                                          <p:attrName>ppt_x</p:attrName>
                                        </p:attrNameLst>
                                      </p:cBhvr>
                                      <p:tavLst>
                                        <p:tav tm="0">
                                          <p:val>
                                            <p:strVal val="#ppt_x"/>
                                          </p:val>
                                        </p:tav>
                                        <p:tav tm="100000">
                                          <p:val>
                                            <p:strVal val="#ppt_x"/>
                                          </p:val>
                                        </p:tav>
                                      </p:tavLst>
                                    </p:anim>
                                    <p:anim calcmode="lin" valueType="num">
                                      <p:cBhvr additive="base">
                                        <p:cTn id="10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22"/>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2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6" presetClass="emph" presetSubtype="0" fill="hold" grpId="2" nodeType="clickEffect">
                                  <p:stCondLst>
                                    <p:cond delay="0"/>
                                  </p:stCondLst>
                                  <p:childTnLst>
                                    <p:animScale>
                                      <p:cBhvr>
                                        <p:cTn id="116" dur="2000" fill="hold"/>
                                        <p:tgtEl>
                                          <p:spTgt spid="28"/>
                                        </p:tgtEl>
                                      </p:cBhvr>
                                      <p:by x="150000" y="150000"/>
                                    </p:animScale>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1" nodeType="clickEffect">
                                  <p:stCondLst>
                                    <p:cond delay="0"/>
                                  </p:stCondLst>
                                  <p:childTnLst>
                                    <p:set>
                                      <p:cBhvr>
                                        <p:cTn id="120" dur="1" fill="hold">
                                          <p:stCondLst>
                                            <p:cond delay="0"/>
                                          </p:stCondLst>
                                        </p:cTn>
                                        <p:tgtEl>
                                          <p:spTgt spid="30"/>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grpId="0" nodeType="clickEffect">
                                  <p:stCondLst>
                                    <p:cond delay="0"/>
                                  </p:stCondLst>
                                  <p:childTnLst>
                                    <p:set>
                                      <p:cBhvr>
                                        <p:cTn id="124" dur="1" fill="hold">
                                          <p:stCondLst>
                                            <p:cond delay="0"/>
                                          </p:stCondLst>
                                        </p:cTn>
                                        <p:tgtEl>
                                          <p:spTgt spid="30"/>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22" grpId="0" animBg="1"/>
      <p:bldP spid="22" grpId="1" animBg="1"/>
      <p:bldP spid="23" grpId="0" animBg="1"/>
      <p:bldP spid="23" grpId="1" animBg="1"/>
      <p:bldP spid="28" grpId="0" animBg="1"/>
      <p:bldP spid="28" grpId="1" animBg="1"/>
      <p:bldP spid="28" grpId="2" animBg="1"/>
      <p:bldP spid="29" grpId="0" animBg="1"/>
      <p:bldP spid="29" grpId="1" animBg="1"/>
      <p:bldP spid="30" grpId="0" animBg="1"/>
      <p:bldP spid="30" grpId="1" animBg="1"/>
    </p:bld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0929" y="171514"/>
            <a:ext cx="8596668" cy="717395"/>
          </a:xfrm>
        </p:spPr>
        <p:txBody>
          <a:bodyPr/>
          <a:lstStyle/>
          <a:p>
            <a:r>
              <a:rPr lang="en-IN" dirty="0" smtClean="0"/>
              <a:t>Promises and Promise Chaining</a:t>
            </a:r>
            <a:endParaRPr lang="en-GB" dirty="0"/>
          </a:p>
        </p:txBody>
      </p:sp>
      <p:grpSp>
        <p:nvGrpSpPr>
          <p:cNvPr id="4" name="Group 3"/>
          <p:cNvGrpSpPr/>
          <p:nvPr/>
        </p:nvGrpSpPr>
        <p:grpSpPr>
          <a:xfrm>
            <a:off x="677333" y="1409096"/>
            <a:ext cx="4463379" cy="3595390"/>
            <a:chOff x="677334" y="1409095"/>
            <a:chExt cx="3479999" cy="4292295"/>
          </a:xfrm>
        </p:grpSpPr>
        <p:sp>
          <p:nvSpPr>
            <p:cNvPr id="5" name="Rectangle 4"/>
            <p:cNvSpPr/>
            <p:nvPr/>
          </p:nvSpPr>
          <p:spPr>
            <a:xfrm>
              <a:off x="677334" y="1409095"/>
              <a:ext cx="3479999" cy="4292295"/>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solidFill>
                  <a:srgbClr val="7131A1"/>
                </a:solidFill>
              </a:endParaRPr>
            </a:p>
            <a:p>
              <a:endParaRPr lang="en-IN" dirty="0">
                <a:solidFill>
                  <a:srgbClr val="7131A1"/>
                </a:solidFill>
              </a:endParaRPr>
            </a:p>
            <a:p>
              <a:endParaRPr lang="en-IN" dirty="0" smtClean="0">
                <a:solidFill>
                  <a:srgbClr val="7131A1"/>
                </a:solidFill>
              </a:endParaRPr>
            </a:p>
            <a:p>
              <a:endParaRPr lang="en-IN" sz="2400" dirty="0">
                <a:solidFill>
                  <a:srgbClr val="7131A1"/>
                </a:solidFill>
              </a:endParaRPr>
            </a:p>
            <a:p>
              <a:r>
                <a:rPr lang="en-IN" sz="2400" dirty="0" err="1" smtClean="0">
                  <a:solidFill>
                    <a:srgbClr val="7131A1"/>
                  </a:solidFill>
                </a:rPr>
                <a:t>getCurrentPosition</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setTimeout</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doMoreAsyncStuff</a:t>
              </a:r>
              <a:r>
                <a:rPr lang="en-IN" sz="2400" dirty="0" smtClean="0">
                  <a:solidFill>
                    <a:srgbClr val="7131A1"/>
                  </a:solidFill>
                </a:rPr>
                <a:t>(() =&gt; {</a:t>
              </a: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 1000);</a:t>
              </a:r>
            </a:p>
            <a:p>
              <a:r>
                <a:rPr lang="en-IN" sz="2400" dirty="0" smtClean="0">
                  <a:solidFill>
                    <a:srgbClr val="7131A1"/>
                  </a:solidFill>
                </a:rPr>
                <a:t>}, ….);</a:t>
              </a:r>
              <a:endParaRPr lang="en-IN" sz="2400"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6" name="Rectangle 5"/>
            <p:cNvSpPr/>
            <p:nvPr/>
          </p:nvSpPr>
          <p:spPr>
            <a:xfrm>
              <a:off x="677334" y="1409095"/>
              <a:ext cx="3479999"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Promises</a:t>
              </a:r>
              <a:endParaRPr lang="en-GB" dirty="0"/>
            </a:p>
          </p:txBody>
        </p:sp>
      </p:grpSp>
      <p:sp>
        <p:nvSpPr>
          <p:cNvPr id="7" name="Rectangle 6"/>
          <p:cNvSpPr/>
          <p:nvPr/>
        </p:nvSpPr>
        <p:spPr>
          <a:xfrm>
            <a:off x="830929" y="5524673"/>
            <a:ext cx="3104941" cy="3201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Callback</a:t>
            </a:r>
            <a:r>
              <a:rPr lang="en-IN" dirty="0" smtClean="0"/>
              <a:t> Hell</a:t>
            </a:r>
            <a:endParaRPr lang="en-GB" dirty="0"/>
          </a:p>
        </p:txBody>
      </p:sp>
      <p:sp>
        <p:nvSpPr>
          <p:cNvPr id="8" name="Down Arrow 7"/>
          <p:cNvSpPr/>
          <p:nvPr/>
        </p:nvSpPr>
        <p:spPr>
          <a:xfrm>
            <a:off x="2125133" y="4855808"/>
            <a:ext cx="364068" cy="766059"/>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p:cNvGrpSpPr/>
          <p:nvPr/>
        </p:nvGrpSpPr>
        <p:grpSpPr>
          <a:xfrm>
            <a:off x="6311589" y="1326995"/>
            <a:ext cx="5031914" cy="3899913"/>
            <a:chOff x="6311589" y="1326995"/>
            <a:chExt cx="5031914" cy="3899913"/>
          </a:xfrm>
        </p:grpSpPr>
        <p:sp>
          <p:nvSpPr>
            <p:cNvPr id="3" name="Rectangle 2"/>
            <p:cNvSpPr/>
            <p:nvPr/>
          </p:nvSpPr>
          <p:spPr>
            <a:xfrm>
              <a:off x="6311589" y="1326995"/>
              <a:ext cx="5031913" cy="60340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Promises</a:t>
              </a:r>
              <a:endParaRPr lang="en-GB" dirty="0"/>
            </a:p>
          </p:txBody>
        </p:sp>
        <p:sp>
          <p:nvSpPr>
            <p:cNvPr id="9" name="Rectangle 8"/>
            <p:cNvSpPr/>
            <p:nvPr/>
          </p:nvSpPr>
          <p:spPr>
            <a:xfrm>
              <a:off x="6314303" y="1930400"/>
              <a:ext cx="5029200" cy="329650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err="1" smtClean="0">
                  <a:solidFill>
                    <a:schemeClr val="accent3"/>
                  </a:solidFill>
                </a:rPr>
                <a:t>someAsyncTask</a:t>
              </a:r>
              <a:r>
                <a:rPr lang="en-GB" sz="2400" dirty="0" smtClean="0">
                  <a:solidFill>
                    <a:schemeClr val="accent3"/>
                  </a:solidFill>
                </a:rPr>
                <a:t>()</a:t>
              </a:r>
            </a:p>
            <a:p>
              <a:pPr algn="ctr"/>
              <a:r>
                <a:rPr lang="en-GB" sz="2400" dirty="0" smtClean="0">
                  <a:solidFill>
                    <a:schemeClr val="accent3"/>
                  </a:solidFill>
                </a:rPr>
                <a:t>.then(() =&gt; {</a:t>
              </a:r>
            </a:p>
            <a:p>
              <a:pPr algn="ctr"/>
              <a:r>
                <a:rPr lang="en-GB" sz="2400" dirty="0" smtClean="0">
                  <a:solidFill>
                    <a:schemeClr val="accent3"/>
                  </a:solidFill>
                </a:rPr>
                <a:t>Return </a:t>
              </a:r>
              <a:r>
                <a:rPr lang="en-GB" sz="2400" dirty="0" err="1" smtClean="0">
                  <a:solidFill>
                    <a:schemeClr val="accent3"/>
                  </a:solidFill>
                </a:rPr>
                <a: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.then(()=&gt;{</a:t>
              </a:r>
            </a:p>
            <a:p>
              <a:pPr algn="ctr"/>
              <a:r>
                <a:rPr lang="en-GB" sz="2400" dirty="0" smtClean="0">
                  <a:solidFill>
                    <a:schemeClr val="accent3"/>
                  </a:solidFill>
                </a:rPr>
                <a:t>Return </a:t>
              </a:r>
              <a:r>
                <a:rPr lang="en-GB" sz="2400" dirty="0" err="1" smtClean="0">
                  <a:solidFill>
                    <a:schemeClr val="accent3"/>
                  </a:solidFill>
                </a:rPr>
                <a:t>yetAnotherTask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a:t>
              </a:r>
              <a:endParaRPr lang="en-GB" sz="2400" dirty="0">
                <a:solidFill>
                  <a:schemeClr val="accent3"/>
                </a:solidFill>
              </a:endParaRPr>
            </a:p>
          </p:txBody>
        </p:sp>
      </p:grpSp>
    </p:spTree>
    <p:extLst>
      <p:ext uri="{BB962C8B-B14F-4D97-AF65-F5344CB8AC3E}">
        <p14:creationId xmlns:p14="http://schemas.microsoft.com/office/powerpoint/2010/main" val="181230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5493"/>
            <a:ext cx="8596668" cy="628185"/>
          </a:xfrm>
        </p:spPr>
        <p:txBody>
          <a:bodyPr>
            <a:normAutofit fontScale="90000"/>
          </a:bodyPr>
          <a:lstStyle/>
          <a:p>
            <a:r>
              <a:rPr lang="en-GB" dirty="0" smtClean="0"/>
              <a:t>Promise </a:t>
            </a:r>
            <a:r>
              <a:rPr lang="en-GB" dirty="0"/>
              <a:t>E</a:t>
            </a:r>
            <a:r>
              <a:rPr lang="en-GB" dirty="0" smtClean="0"/>
              <a:t>rror Handling</a:t>
            </a:r>
            <a:endParaRPr lang="en-GB" dirty="0"/>
          </a:p>
        </p:txBody>
      </p:sp>
      <p:sp>
        <p:nvSpPr>
          <p:cNvPr id="3" name="Content Placeholder 2"/>
          <p:cNvSpPr>
            <a:spLocks noGrp="1"/>
          </p:cNvSpPr>
          <p:nvPr>
            <p:ph idx="1"/>
          </p:nvPr>
        </p:nvSpPr>
        <p:spPr>
          <a:xfrm>
            <a:off x="677334" y="903249"/>
            <a:ext cx="8596668" cy="5776331"/>
          </a:xfrm>
        </p:spPr>
        <p:txBody>
          <a:bodyPr>
            <a:normAutofit/>
          </a:bodyPr>
          <a:lstStyle/>
          <a:p>
            <a:r>
              <a:rPr lang="en-GB" dirty="0" smtClean="0"/>
              <a:t>There can be errors in a promise</a:t>
            </a:r>
          </a:p>
          <a:p>
            <a:r>
              <a:rPr lang="en-GB" dirty="0" smtClean="0"/>
              <a:t>Promises provide us with a graceful way of handling that</a:t>
            </a:r>
          </a:p>
          <a:p>
            <a:r>
              <a:rPr lang="en-GB" dirty="0" smtClean="0"/>
              <a:t>We can use a catch method in our promise call and a reject method </a:t>
            </a:r>
            <a:r>
              <a:rPr lang="en-GB" dirty="0" err="1" smtClean="0"/>
              <a:t>callback</a:t>
            </a:r>
            <a:r>
              <a:rPr lang="en-GB" dirty="0" smtClean="0"/>
              <a:t> while creating a promise</a:t>
            </a:r>
          </a:p>
          <a:p>
            <a:r>
              <a:rPr lang="en-GB" dirty="0" smtClean="0"/>
              <a:t>The catch method can be added anywhere in the chain</a:t>
            </a:r>
          </a:p>
          <a:p>
            <a:r>
              <a:rPr lang="en-GB" dirty="0" smtClean="0"/>
              <a:t>The position of catch in our promise chain makes a big difference</a:t>
            </a:r>
          </a:p>
          <a:p>
            <a:r>
              <a:rPr lang="en-GB" dirty="0" smtClean="0"/>
              <a:t>A catch block catches any errors or rejections that happen anywhere in the promise chain prior to the catch block</a:t>
            </a:r>
          </a:p>
          <a:p>
            <a:r>
              <a:rPr lang="en-GB" dirty="0" smtClean="0"/>
              <a:t>So if an error occurs in a promise chain all subsequent then blocks will be skipped until it reaches a catch block and any then blocks after the catch will work normally.</a:t>
            </a:r>
          </a:p>
          <a:p>
            <a:r>
              <a:rPr lang="en-GB" dirty="0" smtClean="0"/>
              <a:t>If we want to cancel the promise chain if an errors occur anywhere in the promise chain we have to move the catch block to the end of promise chain.</a:t>
            </a:r>
          </a:p>
          <a:p>
            <a:r>
              <a:rPr lang="en-GB" dirty="0" smtClean="0"/>
              <a:t>We can also return data from a catch block</a:t>
            </a:r>
          </a:p>
          <a:p>
            <a:r>
              <a:rPr lang="en-GB" dirty="0" smtClean="0"/>
              <a:t>We can also have multiple catch blocks at different places in the promise chain</a:t>
            </a:r>
            <a:endParaRPr lang="en-GB" dirty="0"/>
          </a:p>
        </p:txBody>
      </p:sp>
    </p:spTree>
    <p:extLst>
      <p:ext uri="{BB962C8B-B14F-4D97-AF65-F5344CB8AC3E}">
        <p14:creationId xmlns:p14="http://schemas.microsoft.com/office/powerpoint/2010/main" val="58049089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93" y="152400"/>
            <a:ext cx="8596668" cy="639337"/>
          </a:xfrm>
        </p:spPr>
        <p:txBody>
          <a:bodyPr>
            <a:normAutofit fontScale="90000"/>
          </a:bodyPr>
          <a:lstStyle/>
          <a:p>
            <a:r>
              <a:rPr lang="en-GB" dirty="0" err="1" smtClean="0"/>
              <a:t>Async</a:t>
            </a:r>
            <a:r>
              <a:rPr lang="en-GB" dirty="0" smtClean="0"/>
              <a:t> Await</a:t>
            </a:r>
            <a:endParaRPr lang="en-GB" dirty="0"/>
          </a:p>
        </p:txBody>
      </p:sp>
      <p:sp>
        <p:nvSpPr>
          <p:cNvPr id="3" name="Content Placeholder 2"/>
          <p:cNvSpPr>
            <a:spLocks noGrp="1"/>
          </p:cNvSpPr>
          <p:nvPr>
            <p:ph idx="1"/>
          </p:nvPr>
        </p:nvSpPr>
        <p:spPr>
          <a:xfrm>
            <a:off x="677334" y="959005"/>
            <a:ext cx="8596668" cy="5082357"/>
          </a:xfrm>
        </p:spPr>
        <p:txBody>
          <a:bodyPr/>
          <a:lstStyle/>
          <a:p>
            <a:r>
              <a:rPr lang="en-GB" dirty="0" err="1" smtClean="0"/>
              <a:t>Async</a:t>
            </a:r>
            <a:r>
              <a:rPr lang="en-GB" dirty="0" smtClean="0"/>
              <a:t> await is a way to write </a:t>
            </a:r>
            <a:r>
              <a:rPr lang="en-GB" dirty="0" err="1" smtClean="0"/>
              <a:t>async</a:t>
            </a:r>
            <a:r>
              <a:rPr lang="en-GB" dirty="0" smtClean="0"/>
              <a:t> code in modern </a:t>
            </a:r>
            <a:r>
              <a:rPr lang="en-GB" dirty="0" err="1" smtClean="0"/>
              <a:t>js</a:t>
            </a:r>
            <a:r>
              <a:rPr lang="en-GB" dirty="0" smtClean="0"/>
              <a:t> .</a:t>
            </a:r>
          </a:p>
          <a:p>
            <a:r>
              <a:rPr lang="en-GB" dirty="0" smtClean="0"/>
              <a:t>It also depends on promises but gives us a </a:t>
            </a:r>
            <a:r>
              <a:rPr lang="en-GB" dirty="0" err="1" smtClean="0"/>
              <a:t>consixe</a:t>
            </a:r>
            <a:r>
              <a:rPr lang="en-GB" dirty="0" smtClean="0"/>
              <a:t> way to write </a:t>
            </a:r>
            <a:r>
              <a:rPr lang="en-GB" dirty="0" err="1" smtClean="0"/>
              <a:t>async</a:t>
            </a:r>
            <a:r>
              <a:rPr lang="en-GB" dirty="0" smtClean="0"/>
              <a:t> code.</a:t>
            </a:r>
          </a:p>
          <a:p>
            <a:r>
              <a:rPr lang="en-GB" dirty="0" smtClean="0"/>
              <a:t>This can only be used with functions</a:t>
            </a:r>
          </a:p>
          <a:p>
            <a:r>
              <a:rPr lang="en-GB" dirty="0" smtClean="0"/>
              <a:t>We can add </a:t>
            </a:r>
            <a:r>
              <a:rPr lang="en-GB" dirty="0" err="1" smtClean="0"/>
              <a:t>async</a:t>
            </a:r>
            <a:r>
              <a:rPr lang="en-GB" dirty="0" smtClean="0"/>
              <a:t> keyword in front of a function to make it </a:t>
            </a:r>
            <a:r>
              <a:rPr lang="en-GB" dirty="0" err="1" smtClean="0"/>
              <a:t>async</a:t>
            </a:r>
            <a:r>
              <a:rPr lang="en-GB" dirty="0" smtClean="0"/>
              <a:t>.</a:t>
            </a:r>
          </a:p>
          <a:p>
            <a:r>
              <a:rPr lang="en-GB" dirty="0" err="1" smtClean="0"/>
              <a:t>Async</a:t>
            </a:r>
            <a:r>
              <a:rPr lang="en-GB" dirty="0" smtClean="0"/>
              <a:t> functions automatically return a promise</a:t>
            </a:r>
          </a:p>
          <a:p>
            <a:r>
              <a:rPr lang="en-GB" dirty="0" smtClean="0"/>
              <a:t>Instead of a then call we use the await keyword that waits for a promise to resolve or reject</a:t>
            </a:r>
          </a:p>
          <a:p>
            <a:r>
              <a:rPr lang="en-GB" dirty="0" err="1" smtClean="0"/>
              <a:t>Js</a:t>
            </a:r>
            <a:r>
              <a:rPr lang="en-GB" dirty="0" smtClean="0"/>
              <a:t> internally converts the await call to a .then call</a:t>
            </a:r>
          </a:p>
          <a:p>
            <a:endParaRPr lang="en-GB" dirty="0"/>
          </a:p>
        </p:txBody>
      </p:sp>
    </p:spTree>
    <p:extLst>
      <p:ext uri="{BB962C8B-B14F-4D97-AF65-F5344CB8AC3E}">
        <p14:creationId xmlns:p14="http://schemas.microsoft.com/office/powerpoint/2010/main" val="284838899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705" y="118946"/>
            <a:ext cx="8596668" cy="583580"/>
          </a:xfrm>
        </p:spPr>
        <p:txBody>
          <a:bodyPr>
            <a:normAutofit fontScale="90000"/>
          </a:bodyPr>
          <a:lstStyle/>
          <a:p>
            <a:r>
              <a:rPr lang="en-GB" dirty="0"/>
              <a:t> </a:t>
            </a:r>
            <a:r>
              <a:rPr lang="en-GB" dirty="0" err="1" smtClean="0"/>
              <a:t>Async</a:t>
            </a:r>
            <a:r>
              <a:rPr lang="en-GB" dirty="0" smtClean="0"/>
              <a:t>/await </a:t>
            </a:r>
            <a:r>
              <a:rPr lang="en-GB" dirty="0"/>
              <a:t>&amp; Error Handling</a:t>
            </a:r>
          </a:p>
        </p:txBody>
      </p:sp>
      <p:sp>
        <p:nvSpPr>
          <p:cNvPr id="3" name="Content Placeholder 2"/>
          <p:cNvSpPr>
            <a:spLocks noGrp="1"/>
          </p:cNvSpPr>
          <p:nvPr>
            <p:ph idx="1"/>
          </p:nvPr>
        </p:nvSpPr>
        <p:spPr>
          <a:xfrm>
            <a:off x="677334" y="814039"/>
            <a:ext cx="8596668" cy="5227323"/>
          </a:xfrm>
        </p:spPr>
        <p:txBody>
          <a:bodyPr/>
          <a:lstStyle/>
          <a:p>
            <a:r>
              <a:rPr lang="en-GB" dirty="0" smtClean="0"/>
              <a:t>Await always moves on to the next line as long as the previous line resolves</a:t>
            </a:r>
          </a:p>
          <a:p>
            <a:r>
              <a:rPr lang="en-GB" dirty="0" smtClean="0"/>
              <a:t>To handle errors with </a:t>
            </a:r>
            <a:r>
              <a:rPr lang="en-GB" dirty="0" err="1" smtClean="0"/>
              <a:t>async</a:t>
            </a:r>
            <a:r>
              <a:rPr lang="en-GB" dirty="0" smtClean="0"/>
              <a:t> await we can use the normal try catch block</a:t>
            </a:r>
          </a:p>
          <a:p>
            <a:r>
              <a:rPr lang="en-GB" dirty="0" smtClean="0"/>
              <a:t>Note : everything in an </a:t>
            </a:r>
            <a:r>
              <a:rPr lang="en-GB" dirty="0" err="1" smtClean="0"/>
              <a:t>async</a:t>
            </a:r>
            <a:r>
              <a:rPr lang="en-GB" dirty="0" smtClean="0"/>
              <a:t> function executes after one another so if there is some code in the function which is not a promise </a:t>
            </a:r>
            <a:r>
              <a:rPr lang="en-GB" dirty="0" err="1" smtClean="0"/>
              <a:t>js</a:t>
            </a:r>
            <a:r>
              <a:rPr lang="en-GB" dirty="0" smtClean="0"/>
              <a:t> will automatically wrap that into a then() call.</a:t>
            </a:r>
          </a:p>
          <a:p>
            <a:r>
              <a:rPr lang="en-GB" dirty="0" err="1" smtClean="0"/>
              <a:t>Async</a:t>
            </a:r>
            <a:r>
              <a:rPr lang="en-GB" dirty="0" smtClean="0"/>
              <a:t> await is available only with functions</a:t>
            </a:r>
          </a:p>
          <a:p>
            <a:endParaRPr lang="en-GB" dirty="0"/>
          </a:p>
        </p:txBody>
      </p:sp>
    </p:spTree>
    <p:extLst>
      <p:ext uri="{BB962C8B-B14F-4D97-AF65-F5344CB8AC3E}">
        <p14:creationId xmlns:p14="http://schemas.microsoft.com/office/powerpoint/2010/main" val="186180542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8947"/>
            <a:ext cx="8596668" cy="605883"/>
          </a:xfrm>
        </p:spPr>
        <p:txBody>
          <a:bodyPr>
            <a:normAutofit fontScale="90000"/>
          </a:bodyPr>
          <a:lstStyle/>
          <a:p>
            <a:r>
              <a:rPr lang="en-GB" dirty="0" err="1"/>
              <a:t>Promise.all</a:t>
            </a:r>
            <a:r>
              <a:rPr lang="en-GB" dirty="0"/>
              <a:t>(), </a:t>
            </a:r>
            <a:r>
              <a:rPr lang="en-GB" dirty="0" err="1"/>
              <a:t>Promise.race</a:t>
            </a:r>
            <a:r>
              <a:rPr lang="en-GB" dirty="0"/>
              <a:t>() etc.</a:t>
            </a:r>
          </a:p>
        </p:txBody>
      </p:sp>
      <p:sp>
        <p:nvSpPr>
          <p:cNvPr id="3" name="Content Placeholder 2"/>
          <p:cNvSpPr>
            <a:spLocks noGrp="1"/>
          </p:cNvSpPr>
          <p:nvPr>
            <p:ph idx="1"/>
          </p:nvPr>
        </p:nvSpPr>
        <p:spPr>
          <a:xfrm>
            <a:off x="677334" y="914400"/>
            <a:ext cx="8596668" cy="5126963"/>
          </a:xfrm>
        </p:spPr>
        <p:txBody>
          <a:bodyPr/>
          <a:lstStyle/>
          <a:p>
            <a:r>
              <a:rPr lang="en-GB" dirty="0" smtClean="0"/>
              <a:t>Race is a static method of Promise class it takes in an array of promises as an argument and returns a promise which is fastest from the array.</a:t>
            </a:r>
          </a:p>
          <a:p>
            <a:r>
              <a:rPr lang="en-GB" dirty="0" smtClean="0"/>
              <a:t>They will all be kicked off at the same time and the data from the one  which resolves first will be handled by the subsequent then call</a:t>
            </a:r>
          </a:p>
          <a:p>
            <a:r>
              <a:rPr lang="en-GB" dirty="0"/>
              <a:t>If we have a bunch of promises we want all f them to finish before </a:t>
            </a:r>
            <a:r>
              <a:rPr lang="en-GB" dirty="0" smtClean="0"/>
              <a:t>doing something we can do this by using static method </a:t>
            </a:r>
            <a:r>
              <a:rPr lang="en-GB" dirty="0" err="1" smtClean="0"/>
              <a:t>Promise.all</a:t>
            </a:r>
            <a:r>
              <a:rPr lang="en-GB" dirty="0" smtClean="0"/>
              <a:t>().</a:t>
            </a:r>
          </a:p>
          <a:p>
            <a:r>
              <a:rPr lang="en-IN" dirty="0" smtClean="0"/>
              <a:t>It takes in an array of promises and waits for all of them to resolve then returns the combined data of all promises as an array which can be handled in a subsequent then call as .all also returns a promise.</a:t>
            </a:r>
          </a:p>
          <a:p>
            <a:r>
              <a:rPr lang="en-IN" dirty="0" smtClean="0"/>
              <a:t>If one of the promise fails all others are cancelled and an error is returned which can be handled with a catch block</a:t>
            </a:r>
          </a:p>
          <a:p>
            <a:r>
              <a:rPr lang="en-IN" dirty="0" smtClean="0"/>
              <a:t>We can also wait for all resolved or all rejected using </a:t>
            </a:r>
            <a:r>
              <a:rPr lang="en-IN" dirty="0" err="1" smtClean="0"/>
              <a:t>Promise.allSettled</a:t>
            </a:r>
            <a:r>
              <a:rPr lang="en-IN" dirty="0" smtClean="0"/>
              <a:t>().This returns objects with result of </a:t>
            </a:r>
            <a:r>
              <a:rPr lang="en-IN" dirty="0" err="1" smtClean="0"/>
              <a:t>indivisual</a:t>
            </a:r>
            <a:r>
              <a:rPr lang="en-IN" dirty="0" smtClean="0"/>
              <a:t> promises with there state </a:t>
            </a:r>
            <a:r>
              <a:rPr lang="en-IN" dirty="0" err="1" smtClean="0"/>
              <a:t>etc.It</a:t>
            </a:r>
            <a:r>
              <a:rPr lang="en-IN" dirty="0" smtClean="0"/>
              <a:t> also takes in an array of promises returns a promise.</a:t>
            </a:r>
          </a:p>
          <a:p>
            <a:endParaRPr lang="en-GB" dirty="0"/>
          </a:p>
        </p:txBody>
      </p:sp>
    </p:spTree>
    <p:extLst>
      <p:ext uri="{BB962C8B-B14F-4D97-AF65-F5344CB8AC3E}">
        <p14:creationId xmlns:p14="http://schemas.microsoft.com/office/powerpoint/2010/main" val="23187734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Important Links</a:t>
            </a:r>
            <a:endParaRPr lang="en-GB" dirty="0"/>
          </a:p>
        </p:txBody>
      </p:sp>
      <p:sp>
        <p:nvSpPr>
          <p:cNvPr id="3" name="Content Placeholder 2"/>
          <p:cNvSpPr>
            <a:spLocks noGrp="1"/>
          </p:cNvSpPr>
          <p:nvPr>
            <p:ph idx="1"/>
          </p:nvPr>
        </p:nvSpPr>
        <p:spPr/>
        <p:txBody>
          <a:bodyPr/>
          <a:lstStyle/>
          <a:p>
            <a:r>
              <a:rPr lang="en-IN" dirty="0" err="1" smtClean="0"/>
              <a:t>Js</a:t>
            </a:r>
            <a:r>
              <a:rPr lang="en-IN" dirty="0" smtClean="0"/>
              <a:t> Promises : </a:t>
            </a:r>
            <a:r>
              <a:rPr lang="en-GB" dirty="0">
                <a:hlinkClick r:id="rId2"/>
              </a:rPr>
              <a:t>https://web.dev/promises</a:t>
            </a:r>
            <a:r>
              <a:rPr lang="en-GB" dirty="0" smtClean="0">
                <a:hlinkClick r:id="rId2"/>
              </a:rPr>
              <a:t>/</a:t>
            </a:r>
            <a:endParaRPr lang="en-GB" dirty="0" smtClean="0"/>
          </a:p>
          <a:p>
            <a:r>
              <a:rPr lang="en-IN" dirty="0" err="1" smtClean="0"/>
              <a:t>Async</a:t>
            </a:r>
            <a:r>
              <a:rPr lang="en-IN" dirty="0" smtClean="0"/>
              <a:t>/await :- </a:t>
            </a:r>
            <a:r>
              <a:rPr lang="en-GB">
                <a:hlinkClick r:id="rId3"/>
              </a:rPr>
              <a:t>https://developer.mozilla.org/en-US/docs/Web/JavaScript/Reference/Statements/async_function</a:t>
            </a:r>
            <a:endParaRPr lang="en-GB"/>
          </a:p>
        </p:txBody>
      </p:sp>
    </p:spTree>
    <p:extLst>
      <p:ext uri="{BB962C8B-B14F-4D97-AF65-F5344CB8AC3E}">
        <p14:creationId xmlns:p14="http://schemas.microsoft.com/office/powerpoint/2010/main" val="333792934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0"/>
            <a:ext cx="8596668" cy="461319"/>
          </a:xfrm>
        </p:spPr>
        <p:txBody>
          <a:bodyPr>
            <a:normAutofit fontScale="90000"/>
          </a:bodyPr>
          <a:lstStyle/>
          <a:p>
            <a:r>
              <a:rPr lang="en-IN" dirty="0" smtClean="0"/>
              <a:t>Generic Types and Built in Generic Types</a:t>
            </a:r>
            <a:endParaRPr lang="en-GB" dirty="0"/>
          </a:p>
        </p:txBody>
      </p:sp>
      <p:sp>
        <p:nvSpPr>
          <p:cNvPr id="3" name="Content Placeholder 2"/>
          <p:cNvSpPr>
            <a:spLocks noGrp="1"/>
          </p:cNvSpPr>
          <p:nvPr>
            <p:ph idx="1"/>
          </p:nvPr>
        </p:nvSpPr>
        <p:spPr>
          <a:xfrm>
            <a:off x="677334" y="560173"/>
            <a:ext cx="8596668" cy="5481189"/>
          </a:xfrm>
        </p:spPr>
        <p:txBody>
          <a:bodyPr/>
          <a:lstStyle/>
          <a:p>
            <a:r>
              <a:rPr lang="en-IN" dirty="0" smtClean="0"/>
              <a:t>In Simple language a generic type is a type which is connected to some other type and it is flexible about what that other type can be</a:t>
            </a:r>
          </a:p>
          <a:p>
            <a:r>
              <a:rPr lang="en-IN" dirty="0" smtClean="0"/>
              <a:t>Like an array is connected to other types and the other type can be string number </a:t>
            </a:r>
            <a:r>
              <a:rPr lang="en-IN" dirty="0" err="1" smtClean="0"/>
              <a:t>etc</a:t>
            </a:r>
            <a:r>
              <a:rPr lang="en-IN" dirty="0" smtClean="0"/>
              <a:t> </a:t>
            </a:r>
            <a:r>
              <a:rPr lang="en-IN" dirty="0" err="1" smtClean="0"/>
              <a:t>i.e</a:t>
            </a:r>
            <a:r>
              <a:rPr lang="en-IN" dirty="0" smtClean="0"/>
              <a:t> we can have an array of strings ,array of numbers </a:t>
            </a:r>
            <a:r>
              <a:rPr lang="en-IN" dirty="0" err="1" smtClean="0"/>
              <a:t>etc</a:t>
            </a:r>
            <a:endParaRPr lang="en-IN" dirty="0" smtClean="0"/>
          </a:p>
          <a:p>
            <a:r>
              <a:rPr lang="en-IN" dirty="0" smtClean="0"/>
              <a:t>Another built in generic type is Promises </a:t>
            </a:r>
            <a:endParaRPr lang="en-GB" dirty="0"/>
          </a:p>
        </p:txBody>
      </p:sp>
    </p:spTree>
    <p:extLst>
      <p:ext uri="{BB962C8B-B14F-4D97-AF65-F5344CB8AC3E}">
        <p14:creationId xmlns:p14="http://schemas.microsoft.com/office/powerpoint/2010/main" val="16669409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1611086"/>
            <a:ext cx="8596668" cy="5117781"/>
          </a:xfrm>
        </p:spPr>
        <p:txBody>
          <a:bodyPr>
            <a:normAutofit lnSpcReduction="10000"/>
          </a:bodyPr>
          <a:lstStyle/>
          <a:p>
            <a:r>
              <a:rPr lang="en-IN" sz="1400" dirty="0" smtClean="0">
                <a:latin typeface="Verdana" panose="020B0604030504040204" pitchFamily="34" charset="0"/>
                <a:ea typeface="Verdana" panose="020B0604030504040204" pitchFamily="34" charset="0"/>
              </a:rPr>
              <a:t>Now lets put this project under the control of node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.This step is required if we want any further dependencies that our project might require to be handled by node.</a:t>
            </a:r>
          </a:p>
          <a:p>
            <a:r>
              <a:rPr lang="en-IN" sz="1400" dirty="0" smtClean="0">
                <a:latin typeface="Verdana" panose="020B0604030504040204" pitchFamily="34" charset="0"/>
                <a:ea typeface="Verdana" panose="020B0604030504040204" pitchFamily="34" charset="0"/>
              </a:rPr>
              <a:t>In the command terminal write </a:t>
            </a:r>
            <a:r>
              <a:rPr lang="en-IN" sz="1400" dirty="0" err="1" smtClean="0">
                <a:solidFill>
                  <a:srgbClr val="7030A0"/>
                </a:solidFill>
                <a:latin typeface="Verdana" panose="020B0604030504040204" pitchFamily="34" charset="0"/>
                <a:ea typeface="Verdana" panose="020B0604030504040204" pitchFamily="34" charset="0"/>
              </a:rPr>
              <a:t>npm</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endParaRPr lang="en-IN" sz="1400" dirty="0" smtClean="0">
              <a:solidFill>
                <a:srgbClr val="7030A0"/>
              </a:solidFill>
              <a:latin typeface="Verdana" panose="020B0604030504040204" pitchFamily="34" charset="0"/>
              <a:ea typeface="Verdana" panose="020B0604030504040204" pitchFamily="34" charset="0"/>
            </a:endParaRPr>
          </a:p>
          <a:p>
            <a:r>
              <a:rPr lang="en-IN" sz="1400" dirty="0" smtClean="0">
                <a:solidFill>
                  <a:schemeClr val="tx1"/>
                </a:solidFill>
                <a:latin typeface="Verdana" panose="020B0604030504040204" pitchFamily="34" charset="0"/>
                <a:ea typeface="Verdana" panose="020B0604030504040204" pitchFamily="34" charset="0"/>
              </a:rPr>
              <a:t>It will ask you a bunch of details which you can provide or else just type enter to accept the defaults. Below is the details I provided for the sample I will use for this training.</a:t>
            </a: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r>
              <a:rPr lang="en-IN" sz="1400" dirty="0">
                <a:solidFill>
                  <a:schemeClr val="tx1"/>
                </a:solidFill>
                <a:latin typeface="Verdana" panose="020B0604030504040204" pitchFamily="34" charset="0"/>
                <a:ea typeface="Verdana" panose="020B0604030504040204" pitchFamily="34" charset="0"/>
              </a:rPr>
              <a:t>This command will create a new file with the name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which will contains all details that are needed by node(dependencies, test commands, run commands etc.) and also any dependencies that your project needs will be added here.</a:t>
            </a:r>
          </a:p>
          <a:p>
            <a:r>
              <a:rPr lang="en-IN" sz="1400" dirty="0">
                <a:solidFill>
                  <a:schemeClr val="tx1"/>
                </a:solidFill>
                <a:latin typeface="Verdana" panose="020B0604030504040204" pitchFamily="34" charset="0"/>
                <a:ea typeface="Verdana" panose="020B0604030504040204" pitchFamily="34" charset="0"/>
              </a:rPr>
              <a:t>Now lets add a simple server that will serve our content on the web browser and will automatically re-render after re-compilation any changes that we do.</a:t>
            </a:r>
          </a:p>
          <a:p>
            <a:r>
              <a:rPr lang="en-IN" sz="1400" dirty="0">
                <a:solidFill>
                  <a:schemeClr val="tx1"/>
                </a:solidFill>
                <a:latin typeface="Verdana" panose="020B0604030504040204" pitchFamily="34" charset="0"/>
                <a:ea typeface="Verdana" panose="020B0604030504040204" pitchFamily="34" charset="0"/>
              </a:rPr>
              <a:t>Run </a:t>
            </a:r>
            <a:r>
              <a:rPr lang="en-IN" sz="1400" dirty="0" err="1">
                <a:solidFill>
                  <a:srgbClr val="7030A0"/>
                </a:solidFill>
                <a:latin typeface="Verdana" panose="020B0604030504040204" pitchFamily="34" charset="0"/>
                <a:ea typeface="Verdana" panose="020B0604030504040204" pitchFamily="34" charset="0"/>
              </a:rPr>
              <a:t>npm</a:t>
            </a:r>
            <a:r>
              <a:rPr lang="en-IN" sz="1400" dirty="0">
                <a:solidFill>
                  <a:srgbClr val="7030A0"/>
                </a:solidFill>
                <a:latin typeface="Verdana" panose="020B0604030504040204" pitchFamily="34" charset="0"/>
                <a:ea typeface="Verdana" panose="020B0604030504040204" pitchFamily="34" charset="0"/>
              </a:rPr>
              <a:t> install </a:t>
            </a:r>
            <a:r>
              <a:rPr lang="en-IN" sz="1400" dirty="0" err="1">
                <a:solidFill>
                  <a:srgbClr val="7030A0"/>
                </a:solidFill>
                <a:latin typeface="Verdana" panose="020B0604030504040204" pitchFamily="34" charset="0"/>
                <a:ea typeface="Verdana" panose="020B0604030504040204" pitchFamily="34" charset="0"/>
              </a:rPr>
              <a:t>lite</a:t>
            </a:r>
            <a:r>
              <a:rPr lang="en-IN" sz="1400" dirty="0">
                <a:solidFill>
                  <a:srgbClr val="7030A0"/>
                </a:solidFill>
                <a:latin typeface="Verdana" panose="020B0604030504040204" pitchFamily="34" charset="0"/>
                <a:ea typeface="Verdana" panose="020B0604030504040204" pitchFamily="34" charset="0"/>
              </a:rPr>
              <a:t>-server --save-dev </a:t>
            </a:r>
            <a:r>
              <a:rPr lang="en-IN" sz="1400" dirty="0">
                <a:solidFill>
                  <a:schemeClr val="tx1"/>
                </a:solidFill>
                <a:latin typeface="Verdana" panose="020B0604030504040204" pitchFamily="34" charset="0"/>
                <a:ea typeface="Verdana" panose="020B0604030504040204" pitchFamily="34" charset="0"/>
              </a:rPr>
              <a:t>-:This commands installs </a:t>
            </a:r>
            <a:r>
              <a:rPr lang="en-IN" sz="1400" dirty="0" err="1">
                <a:solidFill>
                  <a:schemeClr val="tx1"/>
                </a:solidFill>
                <a:latin typeface="Verdana" panose="020B0604030504040204" pitchFamily="34" charset="0"/>
                <a:ea typeface="Verdana" panose="020B0604030504040204" pitchFamily="34" charset="0"/>
              </a:rPr>
              <a:t>lite</a:t>
            </a:r>
            <a:r>
              <a:rPr lang="en-IN" sz="1400" dirty="0">
                <a:solidFill>
                  <a:schemeClr val="tx1"/>
                </a:solidFill>
                <a:latin typeface="Verdana" panose="020B0604030504040204" pitchFamily="34" charset="0"/>
                <a:ea typeface="Verdana" panose="020B0604030504040204" pitchFamily="34" charset="0"/>
              </a:rPr>
              <a:t>-server as a </a:t>
            </a:r>
            <a:r>
              <a:rPr lang="en-IN" sz="1400" dirty="0" err="1">
                <a:solidFill>
                  <a:schemeClr val="tx1"/>
                </a:solidFill>
                <a:latin typeface="Verdana" panose="020B0604030504040204" pitchFamily="34" charset="0"/>
                <a:ea typeface="Verdana" panose="020B0604030504040204" pitchFamily="34" charset="0"/>
              </a:rPr>
              <a:t>devtime</a:t>
            </a:r>
            <a:r>
              <a:rPr lang="en-IN" sz="1400" dirty="0">
                <a:solidFill>
                  <a:schemeClr val="tx1"/>
                </a:solidFill>
                <a:latin typeface="Verdana" panose="020B0604030504040204" pitchFamily="34" charset="0"/>
                <a:ea typeface="Verdana" panose="020B0604030504040204" pitchFamily="34" charset="0"/>
              </a:rPr>
              <a:t> dependency using </a:t>
            </a:r>
            <a:r>
              <a:rPr lang="en-IN" sz="1400" dirty="0" err="1">
                <a:solidFill>
                  <a:schemeClr val="tx1"/>
                </a:solidFill>
                <a:latin typeface="Verdana" panose="020B0604030504040204" pitchFamily="34" charset="0"/>
                <a:ea typeface="Verdana" panose="020B0604030504040204" pitchFamily="34" charset="0"/>
              </a:rPr>
              <a:t>npm.It</a:t>
            </a:r>
            <a:r>
              <a:rPr lang="en-IN" sz="1400" dirty="0">
                <a:solidFill>
                  <a:schemeClr val="tx1"/>
                </a:solidFill>
                <a:latin typeface="Verdana" panose="020B0604030504040204" pitchFamily="34" charset="0"/>
                <a:ea typeface="Verdana" panose="020B0604030504040204" pitchFamily="34" charset="0"/>
              </a:rPr>
              <a:t> will add it as a development time dependency to our project by making an entry in the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a:t>
            </a:r>
            <a:r>
              <a:rPr lang="en-IN" sz="1400" dirty="0" err="1">
                <a:solidFill>
                  <a:schemeClr val="tx1"/>
                </a:solidFill>
                <a:latin typeface="Verdana" panose="020B0604030504040204" pitchFamily="34" charset="0"/>
                <a:ea typeface="Verdana" panose="020B0604030504040204" pitchFamily="34" charset="0"/>
              </a:rPr>
              <a:t>file.We</a:t>
            </a:r>
            <a:r>
              <a:rPr lang="en-IN" sz="1400" dirty="0">
                <a:solidFill>
                  <a:schemeClr val="tx1"/>
                </a:solidFill>
                <a:latin typeface="Verdana" panose="020B0604030504040204" pitchFamily="34" charset="0"/>
                <a:ea typeface="Verdana" panose="020B0604030504040204" pitchFamily="34" charset="0"/>
              </a:rPr>
              <a:t> will also notice that it adds a new folder </a:t>
            </a:r>
            <a:r>
              <a:rPr lang="en-IN" sz="1400" dirty="0" err="1">
                <a:solidFill>
                  <a:schemeClr val="tx1"/>
                </a:solidFill>
                <a:latin typeface="Verdana" panose="020B0604030504040204" pitchFamily="34" charset="0"/>
                <a:ea typeface="Verdana" panose="020B0604030504040204" pitchFamily="34" charset="0"/>
              </a:rPr>
              <a:t>node_modules</a:t>
            </a:r>
            <a:r>
              <a:rPr lang="en-IN" sz="1400" dirty="0">
                <a:solidFill>
                  <a:schemeClr val="tx1"/>
                </a:solidFill>
                <a:latin typeface="Verdana" panose="020B0604030504040204" pitchFamily="34" charset="0"/>
                <a:ea typeface="Verdana" panose="020B0604030504040204" pitchFamily="34" charset="0"/>
              </a:rPr>
              <a:t> to our project that will have all the required dependencies.</a:t>
            </a: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pic>
        <p:nvPicPr>
          <p:cNvPr id="4" name="Picture 3"/>
          <p:cNvPicPr>
            <a:picLocks noChangeAspect="1"/>
          </p:cNvPicPr>
          <p:nvPr/>
        </p:nvPicPr>
        <p:blipFill>
          <a:blip r:embed="rId2"/>
          <a:stretch>
            <a:fillRect/>
          </a:stretch>
        </p:blipFill>
        <p:spPr>
          <a:xfrm>
            <a:off x="943261" y="3052476"/>
            <a:ext cx="7486650" cy="1409521"/>
          </a:xfrm>
          <a:prstGeom prst="rect">
            <a:avLst/>
          </a:prstGeom>
        </p:spPr>
      </p:pic>
    </p:spTree>
    <p:extLst>
      <p:ext uri="{BB962C8B-B14F-4D97-AF65-F5344CB8AC3E}">
        <p14:creationId xmlns:p14="http://schemas.microsoft.com/office/powerpoint/2010/main" val="37494468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753" y="185854"/>
            <a:ext cx="8596668" cy="628185"/>
          </a:xfrm>
        </p:spPr>
        <p:txBody>
          <a:bodyPr>
            <a:normAutofit fontScale="90000"/>
          </a:bodyPr>
          <a:lstStyle/>
          <a:p>
            <a:r>
              <a:rPr lang="en-GB" dirty="0"/>
              <a:t>Creating a Generic Function</a:t>
            </a:r>
          </a:p>
        </p:txBody>
      </p:sp>
      <p:sp>
        <p:nvSpPr>
          <p:cNvPr id="3" name="Content Placeholder 2"/>
          <p:cNvSpPr>
            <a:spLocks noGrp="1"/>
          </p:cNvSpPr>
          <p:nvPr>
            <p:ph idx="1"/>
          </p:nvPr>
        </p:nvSpPr>
        <p:spPr>
          <a:xfrm>
            <a:off x="677334" y="814039"/>
            <a:ext cx="8596668" cy="5227323"/>
          </a:xfrm>
        </p:spPr>
        <p:txBody>
          <a:bodyPr/>
          <a:lstStyle/>
          <a:p>
            <a:r>
              <a:rPr lang="en-IN" dirty="0" smtClean="0"/>
              <a:t>We can create a generic class or function</a:t>
            </a:r>
          </a:p>
          <a:p>
            <a:r>
              <a:rPr lang="en-IN" dirty="0"/>
              <a:t>To create a generic function we have to </a:t>
            </a:r>
            <a:r>
              <a:rPr lang="en-IN" dirty="0" smtClean="0"/>
              <a:t>declare </a:t>
            </a:r>
            <a:r>
              <a:rPr lang="en-IN" dirty="0"/>
              <a:t>the type </a:t>
            </a:r>
            <a:r>
              <a:rPr lang="en-IN" dirty="0" smtClean="0"/>
              <a:t>arguments it uses typically we represent them with capital Alphabets and by convention start with T</a:t>
            </a:r>
          </a:p>
          <a:p>
            <a:r>
              <a:rPr lang="en-IN" dirty="0" smtClean="0"/>
              <a:t>Syntax:</a:t>
            </a:r>
          </a:p>
          <a:p>
            <a:pPr lvl="1"/>
            <a:r>
              <a:rPr lang="en-IN" dirty="0"/>
              <a:t>f</a:t>
            </a:r>
            <a:r>
              <a:rPr lang="en-IN" dirty="0" smtClean="0"/>
              <a:t>unction </a:t>
            </a:r>
            <a:r>
              <a:rPr lang="en-IN" dirty="0" err="1" smtClean="0"/>
              <a:t>functionName</a:t>
            </a:r>
            <a:r>
              <a:rPr lang="en-IN" dirty="0" smtClean="0"/>
              <a:t>&lt;T,U&gt;(</a:t>
            </a:r>
            <a:r>
              <a:rPr lang="en-IN" dirty="0" err="1" smtClean="0"/>
              <a:t>objA:T,objB:U</a:t>
            </a:r>
            <a:r>
              <a:rPr lang="en-IN" dirty="0" smtClean="0"/>
              <a:t>) { function body}</a:t>
            </a:r>
          </a:p>
          <a:p>
            <a:r>
              <a:rPr lang="en-IN" dirty="0" smtClean="0"/>
              <a:t>In above syntax we are telling t that the function will get two arguments or types T and U.</a:t>
            </a:r>
          </a:p>
          <a:p>
            <a:r>
              <a:rPr lang="en-IN" dirty="0" smtClean="0"/>
              <a:t>T and U are resolved when the function is actually called with some real data</a:t>
            </a:r>
          </a:p>
          <a:p>
            <a:r>
              <a:rPr lang="en-IN" dirty="0" smtClean="0"/>
              <a:t>Before using the Types we need to explicitly declare them after the method name in &lt;&gt;.</a:t>
            </a:r>
          </a:p>
          <a:p>
            <a:r>
              <a:rPr lang="en-IN" dirty="0" smtClean="0"/>
              <a:t>Ts can then use this information to infer the types of the </a:t>
            </a:r>
            <a:r>
              <a:rPr lang="en-IN" dirty="0" err="1" smtClean="0"/>
              <a:t>arguments,return</a:t>
            </a:r>
            <a:r>
              <a:rPr lang="en-IN" dirty="0" smtClean="0"/>
              <a:t> type </a:t>
            </a:r>
            <a:r>
              <a:rPr lang="en-IN" dirty="0" err="1" smtClean="0"/>
              <a:t>etc</a:t>
            </a:r>
            <a:r>
              <a:rPr lang="en-IN" dirty="0" smtClean="0"/>
              <a:t> for better type checking</a:t>
            </a:r>
            <a:endParaRPr lang="en-IN" dirty="0"/>
          </a:p>
          <a:p>
            <a:endParaRPr lang="en-GB" dirty="0"/>
          </a:p>
        </p:txBody>
      </p:sp>
    </p:spTree>
    <p:extLst>
      <p:ext uri="{BB962C8B-B14F-4D97-AF65-F5344CB8AC3E}">
        <p14:creationId xmlns:p14="http://schemas.microsoft.com/office/powerpoint/2010/main" val="255117835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8596668" cy="650488"/>
          </a:xfrm>
        </p:spPr>
        <p:txBody>
          <a:bodyPr/>
          <a:lstStyle/>
          <a:p>
            <a:r>
              <a:rPr lang="en-IN" dirty="0" smtClean="0"/>
              <a:t>Type constraints</a:t>
            </a:r>
            <a:endParaRPr lang="en-GB" dirty="0"/>
          </a:p>
        </p:txBody>
      </p:sp>
      <p:sp>
        <p:nvSpPr>
          <p:cNvPr id="3" name="Content Placeholder 2"/>
          <p:cNvSpPr>
            <a:spLocks noGrp="1"/>
          </p:cNvSpPr>
          <p:nvPr>
            <p:ph idx="1"/>
          </p:nvPr>
        </p:nvSpPr>
        <p:spPr>
          <a:xfrm>
            <a:off x="677334" y="925551"/>
            <a:ext cx="8596668" cy="5115811"/>
          </a:xfrm>
        </p:spPr>
        <p:txBody>
          <a:bodyPr/>
          <a:lstStyle/>
          <a:p>
            <a:r>
              <a:rPr lang="en-IN" dirty="0" smtClean="0"/>
              <a:t>Sometimes we want to restrict the types that can be assigned to type arguments.</a:t>
            </a:r>
          </a:p>
          <a:p>
            <a:r>
              <a:rPr lang="en-IN" dirty="0" smtClean="0"/>
              <a:t>We can do this by using type constraints using the extends keyword</a:t>
            </a:r>
          </a:p>
          <a:p>
            <a:r>
              <a:rPr lang="en-IN" dirty="0" smtClean="0"/>
              <a:t>For example &lt;T extends object&gt; which means that T can be any type of Object </a:t>
            </a:r>
          </a:p>
          <a:p>
            <a:r>
              <a:rPr lang="en-IN" dirty="0" smtClean="0"/>
              <a:t>We can set any constraints like object ,string any custom type any union type </a:t>
            </a:r>
            <a:r>
              <a:rPr lang="en-IN" dirty="0" err="1" smtClean="0"/>
              <a:t>etc</a:t>
            </a:r>
            <a:endParaRPr lang="en-GB" dirty="0"/>
          </a:p>
        </p:txBody>
      </p:sp>
    </p:spTree>
    <p:extLst>
      <p:ext uri="{BB962C8B-B14F-4D97-AF65-F5344CB8AC3E}">
        <p14:creationId xmlns:p14="http://schemas.microsoft.com/office/powerpoint/2010/main" val="63270448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1249"/>
            <a:ext cx="8596668" cy="605883"/>
          </a:xfrm>
        </p:spPr>
        <p:txBody>
          <a:bodyPr>
            <a:normAutofit fontScale="90000"/>
          </a:bodyPr>
          <a:lstStyle/>
          <a:p>
            <a:r>
              <a:rPr lang="en-GB" dirty="0"/>
              <a:t>The "</a:t>
            </a:r>
            <a:r>
              <a:rPr lang="en-GB" dirty="0" err="1"/>
              <a:t>keyof</a:t>
            </a:r>
            <a:r>
              <a:rPr lang="en-GB" dirty="0"/>
              <a:t>" Constraint</a:t>
            </a:r>
          </a:p>
        </p:txBody>
      </p:sp>
      <p:sp>
        <p:nvSpPr>
          <p:cNvPr id="3" name="Content Placeholder 2"/>
          <p:cNvSpPr>
            <a:spLocks noGrp="1"/>
          </p:cNvSpPr>
          <p:nvPr>
            <p:ph idx="1"/>
          </p:nvPr>
        </p:nvSpPr>
        <p:spPr>
          <a:xfrm>
            <a:off x="677334" y="1126273"/>
            <a:ext cx="8596668" cy="4915089"/>
          </a:xfrm>
        </p:spPr>
        <p:txBody>
          <a:bodyPr/>
          <a:lstStyle/>
          <a:p>
            <a:r>
              <a:rPr lang="en-IN" dirty="0" err="1" smtClean="0"/>
              <a:t>keyOf</a:t>
            </a:r>
            <a:r>
              <a:rPr lang="en-IN" dirty="0" smtClean="0"/>
              <a:t> is a special type of type constraint that can be used to verify if a type is a key of another type</a:t>
            </a:r>
          </a:p>
          <a:p>
            <a:r>
              <a:rPr lang="en-IN" dirty="0" smtClean="0"/>
              <a:t>For example</a:t>
            </a:r>
          </a:p>
          <a:p>
            <a:r>
              <a:rPr lang="en-IN" dirty="0" smtClean="0"/>
              <a:t>&lt;T extends </a:t>
            </a:r>
            <a:r>
              <a:rPr lang="en-IN" dirty="0" err="1" smtClean="0"/>
              <a:t>Object,U</a:t>
            </a:r>
            <a:r>
              <a:rPr lang="en-IN" dirty="0" smtClean="0"/>
              <a:t> extends </a:t>
            </a:r>
            <a:r>
              <a:rPr lang="en-GB" dirty="0" err="1" smtClean="0"/>
              <a:t>keyof</a:t>
            </a:r>
            <a:r>
              <a:rPr lang="en-GB" dirty="0" smtClean="0"/>
              <a:t> T&gt;</a:t>
            </a:r>
            <a:endParaRPr lang="en-GB" dirty="0"/>
          </a:p>
        </p:txBody>
      </p:sp>
    </p:spTree>
    <p:extLst>
      <p:ext uri="{BB962C8B-B14F-4D97-AF65-F5344CB8AC3E}">
        <p14:creationId xmlns:p14="http://schemas.microsoft.com/office/powerpoint/2010/main" val="379759390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4667"/>
            <a:ext cx="8596668" cy="533400"/>
          </a:xfrm>
        </p:spPr>
        <p:txBody>
          <a:bodyPr>
            <a:normAutofit fontScale="90000"/>
          </a:bodyPr>
          <a:lstStyle/>
          <a:p>
            <a:r>
              <a:rPr lang="en-IN" dirty="0" smtClean="0"/>
              <a:t>Generic Classes</a:t>
            </a:r>
            <a:endParaRPr lang="en-GB" dirty="0"/>
          </a:p>
        </p:txBody>
      </p:sp>
      <p:sp>
        <p:nvSpPr>
          <p:cNvPr id="3" name="Content Placeholder 2"/>
          <p:cNvSpPr>
            <a:spLocks noGrp="1"/>
          </p:cNvSpPr>
          <p:nvPr>
            <p:ph idx="1"/>
          </p:nvPr>
        </p:nvSpPr>
        <p:spPr>
          <a:xfrm>
            <a:off x="677334" y="618067"/>
            <a:ext cx="8596668" cy="5423295"/>
          </a:xfrm>
        </p:spPr>
        <p:txBody>
          <a:bodyPr/>
          <a:lstStyle/>
          <a:p>
            <a:r>
              <a:rPr lang="en-IN" dirty="0" smtClean="0"/>
              <a:t>We can create classes that work with generics in </a:t>
            </a:r>
            <a:r>
              <a:rPr lang="en-IN" dirty="0" err="1" smtClean="0"/>
              <a:t>ts</a:t>
            </a:r>
            <a:endParaRPr lang="en-IN" dirty="0" smtClean="0"/>
          </a:p>
          <a:p>
            <a:r>
              <a:rPr lang="en-IN" dirty="0" smtClean="0"/>
              <a:t>To declare a generic type with classes it is specified in &lt;T&gt; right after the class name</a:t>
            </a:r>
          </a:p>
          <a:p>
            <a:r>
              <a:rPr lang="en-IN" dirty="0" smtClean="0"/>
              <a:t>We can then use this type  inside the class as a type for properties ,as a method parameter or return type.</a:t>
            </a:r>
          </a:p>
          <a:p>
            <a:r>
              <a:rPr lang="en-IN" dirty="0" smtClean="0"/>
              <a:t>We can also add more Type parameters at method level just like we did with functions</a:t>
            </a:r>
            <a:endParaRPr lang="en-GB" dirty="0"/>
          </a:p>
        </p:txBody>
      </p:sp>
    </p:spTree>
    <p:extLst>
      <p:ext uri="{BB962C8B-B14F-4D97-AF65-F5344CB8AC3E}">
        <p14:creationId xmlns:p14="http://schemas.microsoft.com/office/powerpoint/2010/main" val="414182257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4267"/>
          </a:xfrm>
        </p:spPr>
        <p:txBody>
          <a:bodyPr/>
          <a:lstStyle/>
          <a:p>
            <a:r>
              <a:rPr lang="en-IN" dirty="0" smtClean="0"/>
              <a:t>Generic utilities in TS</a:t>
            </a:r>
            <a:endParaRPr lang="en-GB" dirty="0"/>
          </a:p>
        </p:txBody>
      </p:sp>
      <p:sp>
        <p:nvSpPr>
          <p:cNvPr id="3" name="Content Placeholder 2"/>
          <p:cNvSpPr>
            <a:spLocks noGrp="1"/>
          </p:cNvSpPr>
          <p:nvPr>
            <p:ph idx="1"/>
          </p:nvPr>
        </p:nvSpPr>
        <p:spPr>
          <a:xfrm>
            <a:off x="677334" y="1303867"/>
            <a:ext cx="8596668" cy="4737495"/>
          </a:xfrm>
        </p:spPr>
        <p:txBody>
          <a:bodyPr/>
          <a:lstStyle/>
          <a:p>
            <a:r>
              <a:rPr lang="en-IN" dirty="0" smtClean="0"/>
              <a:t>There are some utilities based on Generics in Ts some of them are :</a:t>
            </a:r>
          </a:p>
          <a:p>
            <a:pPr lvl="1"/>
            <a:r>
              <a:rPr lang="en-IN" dirty="0" smtClean="0"/>
              <a:t>Partial&lt;T&gt;</a:t>
            </a:r>
          </a:p>
          <a:p>
            <a:pPr lvl="1"/>
            <a:r>
              <a:rPr lang="en-IN" dirty="0" err="1" smtClean="0"/>
              <a:t>Readonly</a:t>
            </a:r>
            <a:r>
              <a:rPr lang="en-IN" dirty="0" smtClean="0"/>
              <a:t>&lt;T&gt;</a:t>
            </a:r>
          </a:p>
          <a:p>
            <a:pPr lvl="1"/>
            <a:r>
              <a:rPr lang="en-IN" dirty="0" smtClean="0"/>
              <a:t>Record&lt;T&gt;</a:t>
            </a:r>
          </a:p>
          <a:p>
            <a:r>
              <a:rPr lang="en-IN" dirty="0" smtClean="0"/>
              <a:t> The complete list can be found at:  </a:t>
            </a:r>
            <a:r>
              <a:rPr lang="en-GB" dirty="0" smtClean="0">
                <a:hlinkClick r:id="rId2"/>
              </a:rPr>
              <a:t>https</a:t>
            </a:r>
            <a:r>
              <a:rPr lang="en-GB" dirty="0">
                <a:hlinkClick r:id="rId2"/>
              </a:rPr>
              <a:t>://</a:t>
            </a:r>
            <a:r>
              <a:rPr lang="en-GB" dirty="0" smtClean="0">
                <a:hlinkClick r:id="rId2"/>
              </a:rPr>
              <a:t>www.typescriptlang.org/docs/handbook/utility-types.html</a:t>
            </a:r>
            <a:endParaRPr lang="en-GB" dirty="0" smtClean="0"/>
          </a:p>
          <a:p>
            <a:r>
              <a:rPr lang="en-IN" dirty="0" smtClean="0"/>
              <a:t>Generics Reference : </a:t>
            </a:r>
            <a:r>
              <a:rPr lang="en-GB" dirty="0">
                <a:hlinkClick r:id="rId3"/>
              </a:rPr>
              <a:t>https://www.typescriptlang.org/docs/handbook/generics.html</a:t>
            </a:r>
            <a:endParaRPr lang="en-GB" dirty="0" smtClean="0"/>
          </a:p>
          <a:p>
            <a:endParaRPr lang="en-GB" dirty="0"/>
          </a:p>
        </p:txBody>
      </p:sp>
    </p:spTree>
    <p:extLst>
      <p:ext uri="{BB962C8B-B14F-4D97-AF65-F5344CB8AC3E}">
        <p14:creationId xmlns:p14="http://schemas.microsoft.com/office/powerpoint/2010/main" val="8577309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-8 </a:t>
            </a:r>
            <a:r>
              <a:rPr lang="en-IN" smtClean="0"/>
              <a:t>-:Decorators</a:t>
            </a:r>
            <a:endParaRPr lang="en-GB" dirty="0"/>
          </a:p>
        </p:txBody>
      </p:sp>
    </p:spTree>
    <p:extLst>
      <p:ext uri="{BB962C8B-B14F-4D97-AF65-F5344CB8AC3E}">
        <p14:creationId xmlns:p14="http://schemas.microsoft.com/office/powerpoint/2010/main" val="106639908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0454"/>
          </a:xfrm>
        </p:spPr>
        <p:txBody>
          <a:bodyPr/>
          <a:lstStyle/>
          <a:p>
            <a:r>
              <a:rPr lang="en-GB" dirty="0" smtClean="0"/>
              <a:t>Prerequisites</a:t>
            </a:r>
            <a:endParaRPr lang="en-GB" dirty="0"/>
          </a:p>
        </p:txBody>
      </p:sp>
      <p:sp>
        <p:nvSpPr>
          <p:cNvPr id="3" name="Content Placeholder 2"/>
          <p:cNvSpPr>
            <a:spLocks noGrp="1"/>
          </p:cNvSpPr>
          <p:nvPr>
            <p:ph idx="1"/>
          </p:nvPr>
        </p:nvSpPr>
        <p:spPr>
          <a:xfrm>
            <a:off x="677334" y="1178169"/>
            <a:ext cx="8596668" cy="4863193"/>
          </a:xfrm>
        </p:spPr>
        <p:txBody>
          <a:bodyPr/>
          <a:lstStyle/>
          <a:p>
            <a:r>
              <a:rPr lang="en-GB" dirty="0" smtClean="0"/>
              <a:t>Target should be set to es6 in </a:t>
            </a:r>
            <a:r>
              <a:rPr lang="en-GB" dirty="0" err="1" smtClean="0"/>
              <a:t>tsconfig.json</a:t>
            </a:r>
            <a:endParaRPr lang="en-GB" dirty="0" smtClean="0"/>
          </a:p>
          <a:p>
            <a:r>
              <a:rPr lang="en-GB" dirty="0" err="1" smtClean="0"/>
              <a:t>experimentalDecorators</a:t>
            </a:r>
            <a:r>
              <a:rPr lang="en-GB" dirty="0" smtClean="0"/>
              <a:t> should be set to true to enable decorators support</a:t>
            </a:r>
            <a:endParaRPr lang="en-GB" dirty="0"/>
          </a:p>
          <a:p>
            <a:endParaRPr lang="en-GB" dirty="0"/>
          </a:p>
        </p:txBody>
      </p:sp>
    </p:spTree>
    <p:extLst>
      <p:ext uri="{BB962C8B-B14F-4D97-AF65-F5344CB8AC3E}">
        <p14:creationId xmlns:p14="http://schemas.microsoft.com/office/powerpoint/2010/main" val="343252683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7169"/>
          </a:xfrm>
        </p:spPr>
        <p:txBody>
          <a:bodyPr/>
          <a:lstStyle/>
          <a:p>
            <a:r>
              <a:rPr lang="en-GB" dirty="0" smtClean="0"/>
              <a:t>Meta Programming</a:t>
            </a:r>
            <a:endParaRPr lang="en-GB" dirty="0"/>
          </a:p>
        </p:txBody>
      </p:sp>
      <p:sp>
        <p:nvSpPr>
          <p:cNvPr id="3" name="Content Placeholder 2"/>
          <p:cNvSpPr>
            <a:spLocks noGrp="1"/>
          </p:cNvSpPr>
          <p:nvPr>
            <p:ph idx="1"/>
          </p:nvPr>
        </p:nvSpPr>
        <p:spPr>
          <a:xfrm>
            <a:off x="677334" y="1406769"/>
            <a:ext cx="9362212" cy="5107153"/>
          </a:xfrm>
        </p:spPr>
        <p:txBody>
          <a:bodyPr>
            <a:normAutofit fontScale="85000" lnSpcReduction="20000"/>
          </a:bodyPr>
          <a:lstStyle/>
          <a:p>
            <a:r>
              <a:rPr lang="en-IN" dirty="0"/>
              <a:t>Metaprogramming is a programming technique in which computer programs have the ability to treat other programs as their data. </a:t>
            </a:r>
          </a:p>
          <a:p>
            <a:r>
              <a:rPr lang="en-IN" dirty="0"/>
              <a:t>It means that a program can be designed to read, generate, </a:t>
            </a:r>
            <a:r>
              <a:rPr lang="en-IN" dirty="0" err="1"/>
              <a:t>analyze</a:t>
            </a:r>
            <a:r>
              <a:rPr lang="en-IN" dirty="0"/>
              <a:t> or transform other programs, and even modify itself while running.</a:t>
            </a:r>
          </a:p>
          <a:p>
            <a:r>
              <a:rPr lang="en-IN" dirty="0"/>
              <a:t>In some cases, this allows programmers to minimize the number of lines of code to express a solution, in turn reducing development time.</a:t>
            </a:r>
          </a:p>
          <a:p>
            <a:r>
              <a:rPr lang="en-IN" dirty="0"/>
              <a:t>It also allows programs greater flexibility to efficiently handle new situations without recompilation.</a:t>
            </a:r>
          </a:p>
          <a:p>
            <a:endParaRPr lang="en-IN" dirty="0"/>
          </a:p>
          <a:p>
            <a:r>
              <a:rPr lang="en-IN" dirty="0"/>
              <a:t>Metaprogramming can be used to move computations from run-time to compile-time, to generate code using compile time computations, and to enable self-modifying code. </a:t>
            </a:r>
          </a:p>
          <a:p>
            <a:r>
              <a:rPr lang="en-IN" dirty="0"/>
              <a:t>The language in which the </a:t>
            </a:r>
            <a:r>
              <a:rPr lang="en-IN" dirty="0" err="1"/>
              <a:t>metaprogram</a:t>
            </a:r>
            <a:r>
              <a:rPr lang="en-IN" dirty="0"/>
              <a:t> is written is called the metalanguage. </a:t>
            </a:r>
          </a:p>
          <a:p>
            <a:r>
              <a:rPr lang="en-IN" dirty="0"/>
              <a:t>The language of the programs that are manipulated is called the attribute-oriented programming language.</a:t>
            </a:r>
          </a:p>
          <a:p>
            <a:r>
              <a:rPr lang="en-IN" dirty="0"/>
              <a:t>The ability of a programming language to be its own metalanguage is called reflection or "reflexivity".</a:t>
            </a:r>
          </a:p>
          <a:p>
            <a:r>
              <a:rPr lang="en-IN" dirty="0"/>
              <a:t>Reflection is a valuable language feature to facilitate metaprogramming</a:t>
            </a:r>
            <a:r>
              <a:rPr lang="en-IN" dirty="0" smtClean="0"/>
              <a:t>.</a:t>
            </a:r>
          </a:p>
          <a:p>
            <a:r>
              <a:rPr lang="en-IN" dirty="0" smtClean="0"/>
              <a:t>TS Decorators are based on the metaprogramming technique.</a:t>
            </a:r>
          </a:p>
          <a:p>
            <a:r>
              <a:rPr lang="en-IN" dirty="0" smtClean="0"/>
              <a:t>We can make sure that a class loads properly, is used In an intended way </a:t>
            </a:r>
            <a:r>
              <a:rPr lang="en-IN" dirty="0" err="1" smtClean="0"/>
              <a:t>etc</a:t>
            </a:r>
            <a:r>
              <a:rPr lang="en-IN" dirty="0" smtClean="0"/>
              <a:t> using decorators</a:t>
            </a:r>
          </a:p>
          <a:p>
            <a:r>
              <a:rPr lang="en-IN" dirty="0" smtClean="0"/>
              <a:t>Decorators usually don’t have a direct impact on what users see on our page</a:t>
            </a:r>
            <a:endParaRPr lang="en-GB" dirty="0"/>
          </a:p>
        </p:txBody>
      </p:sp>
    </p:spTree>
    <p:extLst>
      <p:ext uri="{BB962C8B-B14F-4D97-AF65-F5344CB8AC3E}">
        <p14:creationId xmlns:p14="http://schemas.microsoft.com/office/powerpoint/2010/main" val="94328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3019"/>
          </a:xfrm>
        </p:spPr>
        <p:txBody>
          <a:bodyPr/>
          <a:lstStyle/>
          <a:p>
            <a:r>
              <a:rPr lang="en-IN" dirty="0" smtClean="0"/>
              <a:t>Decorator</a:t>
            </a:r>
            <a:endParaRPr lang="en-GB" dirty="0"/>
          </a:p>
        </p:txBody>
      </p:sp>
      <p:sp>
        <p:nvSpPr>
          <p:cNvPr id="3" name="Content Placeholder 2"/>
          <p:cNvSpPr>
            <a:spLocks noGrp="1"/>
          </p:cNvSpPr>
          <p:nvPr>
            <p:ph idx="1"/>
          </p:nvPr>
        </p:nvSpPr>
        <p:spPr>
          <a:xfrm>
            <a:off x="677334" y="1272619"/>
            <a:ext cx="8596668" cy="4768743"/>
          </a:xfrm>
        </p:spPr>
        <p:txBody>
          <a:bodyPr/>
          <a:lstStyle/>
          <a:p>
            <a:r>
              <a:rPr lang="en-IN" dirty="0" smtClean="0"/>
              <a:t>Decorator in its most basic form is just a function which we apply to something like a class in a certain way.</a:t>
            </a:r>
          </a:p>
          <a:p>
            <a:r>
              <a:rPr lang="en-IN" dirty="0" smtClean="0"/>
              <a:t>By convention the name of decorator functions start with a capital letter.</a:t>
            </a:r>
          </a:p>
          <a:p>
            <a:r>
              <a:rPr lang="en-IN" dirty="0" smtClean="0"/>
              <a:t>Decorators are used using @ symbol followed by the name of the decorator </a:t>
            </a:r>
          </a:p>
          <a:p>
            <a:r>
              <a:rPr lang="en-IN" dirty="0" smtClean="0"/>
              <a:t>Decorators take in different arguments based on where they are </a:t>
            </a:r>
            <a:r>
              <a:rPr lang="en-IN" dirty="0" err="1" smtClean="0"/>
              <a:t>used.for</a:t>
            </a:r>
            <a:r>
              <a:rPr lang="en-IN" dirty="0" smtClean="0"/>
              <a:t> example if used at class level they take a target as an argument specifying the target to run this function</a:t>
            </a:r>
          </a:p>
          <a:p>
            <a:r>
              <a:rPr lang="en-IN" dirty="0" smtClean="0"/>
              <a:t> Decorators execute when the class is defined or loaded not when it is instantiated</a:t>
            </a:r>
          </a:p>
          <a:p>
            <a:r>
              <a:rPr lang="en-IN" dirty="0" smtClean="0"/>
              <a:t>Decorators are executed automatically so it only points to a function doesn’t execute it so there are no () after the function name in this simple case for example @Logger</a:t>
            </a:r>
            <a:endParaRPr lang="en-GB" dirty="0"/>
          </a:p>
        </p:txBody>
      </p:sp>
    </p:spTree>
    <p:extLst>
      <p:ext uri="{BB962C8B-B14F-4D97-AF65-F5344CB8AC3E}">
        <p14:creationId xmlns:p14="http://schemas.microsoft.com/office/powerpoint/2010/main" val="76681683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9006"/>
          </a:xfrm>
        </p:spPr>
        <p:txBody>
          <a:bodyPr/>
          <a:lstStyle/>
          <a:p>
            <a:r>
              <a:rPr lang="en-IN" dirty="0" smtClean="0"/>
              <a:t>Decorator Factory</a:t>
            </a:r>
            <a:endParaRPr lang="en-GB" dirty="0"/>
          </a:p>
        </p:txBody>
      </p:sp>
      <p:sp>
        <p:nvSpPr>
          <p:cNvPr id="3" name="Content Placeholder 2"/>
          <p:cNvSpPr>
            <a:spLocks noGrp="1"/>
          </p:cNvSpPr>
          <p:nvPr>
            <p:ph idx="1"/>
          </p:nvPr>
        </p:nvSpPr>
        <p:spPr>
          <a:xfrm>
            <a:off x="677334" y="1338607"/>
            <a:ext cx="8596668" cy="4702756"/>
          </a:xfrm>
        </p:spPr>
        <p:txBody>
          <a:bodyPr/>
          <a:lstStyle/>
          <a:p>
            <a:r>
              <a:rPr lang="en-IN" dirty="0" smtClean="0"/>
              <a:t>Besides creating a decorator function directly we can also make use of Factory design pattern and create a decorator factory which in turn returns a decorator function but allows us to configure it when we use it as a decorator.</a:t>
            </a:r>
          </a:p>
          <a:p>
            <a:r>
              <a:rPr lang="en-IN" dirty="0" smtClean="0"/>
              <a:t>To create a decorator factory we can create a function that takes any required arguments and then returns a function which will be executed by our </a:t>
            </a:r>
            <a:r>
              <a:rPr lang="en-IN" dirty="0" err="1" smtClean="0"/>
              <a:t>decoratr</a:t>
            </a:r>
            <a:r>
              <a:rPr lang="en-IN" dirty="0" smtClean="0"/>
              <a:t>.</a:t>
            </a:r>
          </a:p>
          <a:p>
            <a:r>
              <a:rPr lang="en-IN" dirty="0" smtClean="0"/>
              <a:t>Using this pattern we can take in parameters that can be used by our inner decorator function</a:t>
            </a:r>
          </a:p>
          <a:p>
            <a:r>
              <a:rPr lang="en-IN" dirty="0" smtClean="0"/>
              <a:t>Now since we need to execute the outer decorator factory function to return our actual decorator function we need to use () with decorator name for ex @Logger(</a:t>
            </a:r>
            <a:r>
              <a:rPr lang="en-IN" dirty="0" err="1" smtClean="0"/>
              <a:t>params</a:t>
            </a:r>
            <a:r>
              <a:rPr lang="en-IN" dirty="0" smtClean="0"/>
              <a:t>)</a:t>
            </a:r>
          </a:p>
          <a:p>
            <a:r>
              <a:rPr lang="en-IN" dirty="0" smtClean="0"/>
              <a:t>The above statement will execute the Logger decorator factory which will return the real decorator function which will get auto executed</a:t>
            </a:r>
          </a:p>
          <a:p>
            <a:pPr marL="0" indent="0">
              <a:buNone/>
            </a:pPr>
            <a:endParaRPr lang="en-GB" dirty="0"/>
          </a:p>
        </p:txBody>
      </p:sp>
    </p:spTree>
    <p:extLst>
      <p:ext uri="{BB962C8B-B14F-4D97-AF65-F5344CB8AC3E}">
        <p14:creationId xmlns:p14="http://schemas.microsoft.com/office/powerpoint/2010/main" val="2253812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12952</TotalTime>
  <Words>17847</Words>
  <Application>Microsoft Office PowerPoint</Application>
  <PresentationFormat>Widescreen</PresentationFormat>
  <Paragraphs>1517</Paragraphs>
  <Slides>131</Slides>
  <Notes>30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131</vt:i4>
      </vt:variant>
    </vt:vector>
  </HeadingPairs>
  <TitlesOfParts>
    <vt:vector size="139" baseType="lpstr">
      <vt:lpstr>Arial</vt:lpstr>
      <vt:lpstr>Calibri</vt:lpstr>
      <vt:lpstr>Times New Roman</vt:lpstr>
      <vt:lpstr>Trebuchet MS</vt:lpstr>
      <vt:lpstr>Verdana</vt:lpstr>
      <vt:lpstr>Wingdings 3</vt:lpstr>
      <vt:lpstr>Facet</vt:lpstr>
      <vt:lpstr>Документ</vt:lpstr>
      <vt:lpstr>TypeScript</vt:lpstr>
      <vt:lpstr>Section -1 -:Introduction and Initial Setup</vt:lpstr>
      <vt:lpstr>What is TypeScript?</vt:lpstr>
      <vt:lpstr>Why Ts</vt:lpstr>
      <vt:lpstr>Important Links</vt:lpstr>
      <vt:lpstr>Required Setup</vt:lpstr>
      <vt:lpstr>TypeScriptOverview</vt:lpstr>
      <vt:lpstr>Vs Code Recommended Extensions (Optional)</vt:lpstr>
      <vt:lpstr>Required Setup cont…</vt:lpstr>
      <vt:lpstr>Required Setup cont…</vt:lpstr>
      <vt:lpstr>Required Setup cont…</vt:lpstr>
      <vt:lpstr>Section -2 -:TypeScript Basics and Basic Types</vt:lpstr>
      <vt:lpstr>Tips and Tricks in VS code – console.log shortcut</vt:lpstr>
      <vt:lpstr>Tips and Tricks in VS code – Comment/uncomment shortcut</vt:lpstr>
      <vt:lpstr>Core Types</vt:lpstr>
      <vt:lpstr>Strings</vt:lpstr>
      <vt:lpstr>Type Assignment and Type Inference</vt:lpstr>
      <vt:lpstr>Types added by Ts</vt:lpstr>
      <vt:lpstr>Functions</vt:lpstr>
      <vt:lpstr>Functions as types</vt:lpstr>
      <vt:lpstr>Function Types &amp; Callbacks</vt:lpstr>
      <vt:lpstr>Unknown type and Never Type</vt:lpstr>
      <vt:lpstr>Demo Browsersync </vt:lpstr>
      <vt:lpstr>Section -3 -: The TypeScript Compiler </vt:lpstr>
      <vt:lpstr>Type Script Compiler</vt:lpstr>
      <vt:lpstr>Tsc Conf -Watch Mode</vt:lpstr>
      <vt:lpstr>Tsc Conf –Compiling Multiple files/Entire Project</vt:lpstr>
      <vt:lpstr>Tsc Conf –Including/excluding files</vt:lpstr>
      <vt:lpstr>Tsc Conf –Setting a compilation target</vt:lpstr>
      <vt:lpstr>Tsc Conf –Ts core libs</vt:lpstr>
      <vt:lpstr>Tsc Conf –Ts core libs cont …</vt:lpstr>
      <vt:lpstr>Tsc Conf –More configuration options</vt:lpstr>
      <vt:lpstr>Tsc Conf –Source maps</vt:lpstr>
      <vt:lpstr>Tsc Conf –outDir and rootDir</vt:lpstr>
      <vt:lpstr>Tsc Conf –More config options</vt:lpstr>
      <vt:lpstr>Tsc Conf –Strict Type-Checking Options </vt:lpstr>
      <vt:lpstr>Tsc Conf –Strict Type-Checking Options Cont… </vt:lpstr>
      <vt:lpstr>Tsc Conf –Code Quality Options </vt:lpstr>
      <vt:lpstr>Debugging with Chrome debugger tool</vt:lpstr>
      <vt:lpstr>Useful links</vt:lpstr>
      <vt:lpstr>Section -4 -:Next-Gen Js(ES6+) and Ts</vt:lpstr>
      <vt:lpstr>Let and Const</vt:lpstr>
      <vt:lpstr>Difference between Let and Var</vt:lpstr>
      <vt:lpstr>Difference between Let and Var</vt:lpstr>
      <vt:lpstr>Difference between Let and Var Cont…</vt:lpstr>
      <vt:lpstr>Arrow Function</vt:lpstr>
      <vt:lpstr>Default Function Parameters</vt:lpstr>
      <vt:lpstr>Spread Operator</vt:lpstr>
      <vt:lpstr>Rest Parameters</vt:lpstr>
      <vt:lpstr>Array and Object Destructuring</vt:lpstr>
      <vt:lpstr>Section -5 -:Classes and Interface</vt:lpstr>
      <vt:lpstr>Classes and Instances</vt:lpstr>
      <vt:lpstr>Methods and this keyword</vt:lpstr>
      <vt:lpstr>Private and Public Access Modifiers</vt:lpstr>
      <vt:lpstr>Shorthand Initialization</vt:lpstr>
      <vt:lpstr>Readonly properties</vt:lpstr>
      <vt:lpstr>Inheritance</vt:lpstr>
      <vt:lpstr>Overriding Properties &amp; The "protected" Modifier</vt:lpstr>
      <vt:lpstr> Getters &amp; Setters</vt:lpstr>
      <vt:lpstr>Static Methods &amp; Properties</vt:lpstr>
      <vt:lpstr>Abstract classes</vt:lpstr>
      <vt:lpstr>Singleton and Private constructors</vt:lpstr>
      <vt:lpstr>Interfaces</vt:lpstr>
      <vt:lpstr>Readonly Interface properties</vt:lpstr>
      <vt:lpstr>Inheritance with Interfaces</vt:lpstr>
      <vt:lpstr>Interfaces as Function Types</vt:lpstr>
      <vt:lpstr>Optional Parameters and Properties</vt:lpstr>
      <vt:lpstr>Useful links</vt:lpstr>
      <vt:lpstr>Section -6 -:Advanced Types</vt:lpstr>
      <vt:lpstr>Intersection Types</vt:lpstr>
      <vt:lpstr>Type Guards</vt:lpstr>
      <vt:lpstr> Discriminated Unions</vt:lpstr>
      <vt:lpstr> Type Casting</vt:lpstr>
      <vt:lpstr>Index Properties </vt:lpstr>
      <vt:lpstr>Function Overloads </vt:lpstr>
      <vt:lpstr> Optional Chaining </vt:lpstr>
      <vt:lpstr> Nullish Coalescing</vt:lpstr>
      <vt:lpstr>Useful links</vt:lpstr>
      <vt:lpstr>Section -7 -:Generics</vt:lpstr>
      <vt:lpstr>JavaScript is Single Threaded</vt:lpstr>
      <vt:lpstr>Asynchronous Code Execution </vt:lpstr>
      <vt:lpstr>Blocking Code and Event Loop</vt:lpstr>
      <vt:lpstr>Promises and Promise Chaining</vt:lpstr>
      <vt:lpstr>Promise Error Handling</vt:lpstr>
      <vt:lpstr>Async Await</vt:lpstr>
      <vt:lpstr> Async/await &amp; Error Handling</vt:lpstr>
      <vt:lpstr>Promise.all(), Promise.race() etc.</vt:lpstr>
      <vt:lpstr>Important Links</vt:lpstr>
      <vt:lpstr>Generic Types and Built in Generic Types</vt:lpstr>
      <vt:lpstr>Creating a Generic Function</vt:lpstr>
      <vt:lpstr>Type constraints</vt:lpstr>
      <vt:lpstr>The "keyof" Constraint</vt:lpstr>
      <vt:lpstr>Generic Classes</vt:lpstr>
      <vt:lpstr>Generic utilities in TS</vt:lpstr>
      <vt:lpstr>Section -8 -:Decorators</vt:lpstr>
      <vt:lpstr>Prerequisites</vt:lpstr>
      <vt:lpstr>Meta Programming</vt:lpstr>
      <vt:lpstr>Decorator</vt:lpstr>
      <vt:lpstr>Decorator Factory</vt:lpstr>
      <vt:lpstr>Execution order</vt:lpstr>
      <vt:lpstr>Property Decorator</vt:lpstr>
      <vt:lpstr>Method,Accessor and Parameter Decorator</vt:lpstr>
      <vt:lpstr>Method,Accessor and Parameter Decorator Cont..</vt:lpstr>
      <vt:lpstr>Decorators with Returns</vt:lpstr>
      <vt:lpstr>Other Decorator Return Types</vt:lpstr>
      <vt:lpstr>Section -9 -:Practice</vt:lpstr>
      <vt:lpstr>Startup</vt:lpstr>
      <vt:lpstr>What needs to be done</vt:lpstr>
      <vt:lpstr>Step 1-DOM Element Selection &amp; OOP Rendering</vt:lpstr>
      <vt:lpstr>Step 2- Interacting with DOM Elements</vt:lpstr>
      <vt:lpstr>Step 3- Creating &amp; Using an "Autobind" Decorator</vt:lpstr>
      <vt:lpstr>Step 4- Fetching User Input</vt:lpstr>
      <vt:lpstr>Step 5-  Creating a Re-Usable Validation Functionality</vt:lpstr>
      <vt:lpstr>Step 6-Rendering Project Lists</vt:lpstr>
      <vt:lpstr>Step 6-Rendering Project Lists Cont..</vt:lpstr>
      <vt:lpstr>Step 7-Managing Application State with Singletons</vt:lpstr>
      <vt:lpstr>Step 7-Managing Application State with Singletons cont…</vt:lpstr>
      <vt:lpstr>Step 7-Managing Application State with Singletons cont…</vt:lpstr>
      <vt:lpstr>Step 8 - More classes and Custom Types</vt:lpstr>
      <vt:lpstr>Step 9 - Filtering Projects with Enums</vt:lpstr>
      <vt:lpstr>Step 10 - Adding Inheritance &amp; Generics</vt:lpstr>
      <vt:lpstr>Step 11 - Rendering Project Items with a Class</vt:lpstr>
      <vt:lpstr>Step 11 - Rendering Project Items with a Class cont…</vt:lpstr>
      <vt:lpstr>Step 12 - Utilizing Interfaces to Implement Drag &amp; Drop</vt:lpstr>
      <vt:lpstr>Step 12 - Utilizing Interfaces to Implement Drag &amp; Drop cont…</vt:lpstr>
      <vt:lpstr>Step 13 - Drag Events &amp; Reflecting the Current State in the UI</vt:lpstr>
      <vt:lpstr>Step 14 - Adding a Droppable Area</vt:lpstr>
      <vt:lpstr>Step 14 - Adding a Droppable Area cont..</vt:lpstr>
      <vt:lpstr>Step 15 - Finishing Drag &amp; Drop</vt:lpstr>
      <vt:lpstr>Useful Links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522</cp:revision>
  <dcterms:created xsi:type="dcterms:W3CDTF">2019-03-17T17:13:50Z</dcterms:created>
  <dcterms:modified xsi:type="dcterms:W3CDTF">2020-10-27T20:22:01Z</dcterms:modified>
</cp:coreProperties>
</file>