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335" r:id="rId3"/>
    <p:sldId id="363" r:id="rId4"/>
    <p:sldId id="364" r:id="rId5"/>
    <p:sldId id="273" r:id="rId6"/>
    <p:sldId id="274" r:id="rId7"/>
    <p:sldId id="365" r:id="rId8"/>
    <p:sldId id="366" r:id="rId9"/>
    <p:sldId id="332" r:id="rId10"/>
    <p:sldId id="333" r:id="rId11"/>
    <p:sldId id="367" r:id="rId12"/>
    <p:sldId id="368" r:id="rId13"/>
    <p:sldId id="371" r:id="rId14"/>
    <p:sldId id="373" r:id="rId15"/>
    <p:sldId id="369" r:id="rId16"/>
    <p:sldId id="370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409" r:id="rId52"/>
    <p:sldId id="268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3E7"/>
    <a:srgbClr val="FFFFB3"/>
    <a:srgbClr val="DEF1B5"/>
    <a:srgbClr val="7E37B3"/>
    <a:srgbClr val="7131A1"/>
    <a:srgbClr val="FFFF81"/>
    <a:srgbClr val="F470EE"/>
    <a:srgbClr val="DE0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001" autoAdjust="0"/>
  </p:normalViewPr>
  <p:slideViewPr>
    <p:cSldViewPr snapToGrid="0">
      <p:cViewPr varScale="1">
        <p:scale>
          <a:sx n="68" d="100"/>
          <a:sy n="68" d="100"/>
        </p:scale>
        <p:origin x="12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D3BCA-8732-46CA-ADDD-C24F968DBEA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79ED6-4970-4D84-B25C-F520A9D921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8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callback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 script is a java script superset.</a:t>
            </a:r>
          </a:p>
          <a:p>
            <a:r>
              <a:rPr lang="en-GB" dirty="0" smtClean="0"/>
              <a:t>It is a programming language building up on </a:t>
            </a:r>
            <a:r>
              <a:rPr lang="en-GB" dirty="0" err="1" smtClean="0"/>
              <a:t>javascript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is a not</a:t>
            </a:r>
            <a:r>
              <a:rPr lang="en-GB" baseline="0" dirty="0" smtClean="0"/>
              <a:t> a brand new language instead it takes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and adds new features to </a:t>
            </a:r>
            <a:r>
              <a:rPr lang="en-GB" baseline="0" dirty="0" err="1" smtClean="0"/>
              <a:t>it.It</a:t>
            </a:r>
            <a:r>
              <a:rPr lang="en-GB" baseline="0" dirty="0" smtClean="0"/>
              <a:t> makes writing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code easier and more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It although has a disadvantage browsers can’t execute type </a:t>
            </a:r>
            <a:r>
              <a:rPr lang="en-GB" baseline="0" dirty="0" err="1" smtClean="0"/>
              <a:t>script.So</a:t>
            </a:r>
            <a:r>
              <a:rPr lang="en-GB" baseline="0" dirty="0" smtClean="0"/>
              <a:t> the environments like </a:t>
            </a:r>
            <a:r>
              <a:rPr lang="en-GB" baseline="0" dirty="0" err="1" smtClean="0"/>
              <a:t>nodejs</a:t>
            </a:r>
            <a:r>
              <a:rPr lang="en-GB" baseline="0" dirty="0" smtClean="0"/>
              <a:t> or browsers that can execute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execute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Type script is not only a language it is a </a:t>
            </a:r>
            <a:r>
              <a:rPr lang="en-GB" baseline="0" dirty="0" err="1" smtClean="0"/>
              <a:t>powerfull</a:t>
            </a:r>
            <a:r>
              <a:rPr lang="en-GB" baseline="0" dirty="0" smtClean="0"/>
              <a:t> compiler which runs over your code and compiles it to </a:t>
            </a:r>
            <a:r>
              <a:rPr lang="en-GB" baseline="0" dirty="0" err="1" smtClean="0"/>
              <a:t>js.So</a:t>
            </a:r>
            <a:r>
              <a:rPr lang="en-GB" baseline="0" dirty="0" smtClean="0"/>
              <a:t> we write in TS with all the new advantages and syntax and it gives us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which can be run on browsers.</a:t>
            </a:r>
          </a:p>
          <a:p>
            <a:r>
              <a:rPr lang="en-GB" baseline="0" dirty="0" smtClean="0"/>
              <a:t>So it can’t do anything that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cant do but gives us better syntax or easier programming constructs.</a:t>
            </a:r>
          </a:p>
          <a:p>
            <a:r>
              <a:rPr lang="en-IN" baseline="0" dirty="0" smtClean="0"/>
              <a:t>So it gives us a nicer easier way to do things and then compiles it to complex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otherwise we would have to write ourselves.</a:t>
            </a:r>
            <a:endParaRPr lang="en-GB" baseline="0" dirty="0" smtClean="0"/>
          </a:p>
          <a:p>
            <a:r>
              <a:rPr lang="en-IN" baseline="0" dirty="0" smtClean="0"/>
              <a:t>Type script adds types to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which helps to identify errors bugs as compile time errors rather than at runtime.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60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https://javascript.info/callbacks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443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Ts</a:t>
            </a:r>
            <a:r>
              <a:rPr lang="en-IN" dirty="0" smtClean="0"/>
              <a:t> also adds some types which are not known to Vanilla </a:t>
            </a:r>
            <a:r>
              <a:rPr lang="en-IN" dirty="0" err="1" smtClean="0"/>
              <a:t>js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Unknown</a:t>
            </a:r>
            <a:r>
              <a:rPr lang="en-IN" baseline="0" dirty="0" smtClean="0"/>
              <a:t> Type</a:t>
            </a:r>
            <a:r>
              <a:rPr lang="en-IN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srgbClr val="7131A1"/>
                </a:solidFill>
              </a:rPr>
              <a:t>It specifies that we are not yet sure what will</a:t>
            </a:r>
            <a:r>
              <a:rPr lang="en-IN" baseline="0" dirty="0" smtClean="0">
                <a:solidFill>
                  <a:srgbClr val="7131A1"/>
                </a:solidFill>
              </a:rPr>
              <a:t> be saved in this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>
                <a:solidFill>
                  <a:srgbClr val="7131A1"/>
                </a:solidFill>
              </a:rPr>
              <a:t>We can save anything a string ,number </a:t>
            </a:r>
            <a:r>
              <a:rPr lang="en-IN" baseline="0" dirty="0" err="1" smtClean="0">
                <a:solidFill>
                  <a:srgbClr val="7131A1"/>
                </a:solidFill>
              </a:rPr>
              <a:t>etc</a:t>
            </a:r>
            <a:r>
              <a:rPr lang="en-IN" baseline="0" dirty="0" smtClean="0">
                <a:solidFill>
                  <a:srgbClr val="7131A1"/>
                </a:solidFill>
              </a:rPr>
              <a:t> in unknown type</a:t>
            </a:r>
            <a:endParaRPr lang="en-GB" dirty="0" smtClean="0">
              <a:solidFill>
                <a:srgbClr val="7131A1"/>
              </a:solidFill>
            </a:endParaRPr>
          </a:p>
          <a:p>
            <a:r>
              <a:rPr lang="en-IN" dirty="0" smtClean="0"/>
              <a:t>It differs from any as it is</a:t>
            </a:r>
            <a:r>
              <a:rPr lang="en-IN" baseline="0" dirty="0" smtClean="0"/>
              <a:t> safer</a:t>
            </a:r>
          </a:p>
          <a:p>
            <a:r>
              <a:rPr lang="en-IN" baseline="0" dirty="0" smtClean="0"/>
              <a:t>We can save an any type variable t a fixed type variable ,but we cant save an unknown type variable to a fixed type variable even if we assign a matching type value to it.</a:t>
            </a:r>
          </a:p>
          <a:p>
            <a:r>
              <a:rPr lang="en-IN" baseline="0" dirty="0" smtClean="0"/>
              <a:t>To save a unknown type variable to a fix type variable we first need to do a type check using </a:t>
            </a:r>
            <a:r>
              <a:rPr lang="en-IN" baseline="0" dirty="0" err="1" smtClean="0"/>
              <a:t>typeOf</a:t>
            </a:r>
            <a:endParaRPr lang="en-IN" baseline="0" dirty="0" smtClean="0"/>
          </a:p>
          <a:p>
            <a:r>
              <a:rPr lang="en-IN" baseline="0" dirty="0" smtClean="0"/>
              <a:t>No such check is required for any</a:t>
            </a:r>
          </a:p>
          <a:p>
            <a:endParaRPr lang="en-IN" baseline="0" dirty="0" smtClean="0"/>
          </a:p>
          <a:p>
            <a:r>
              <a:rPr lang="en-IN" baseline="0" dirty="0" smtClean="0"/>
              <a:t>Never:</a:t>
            </a:r>
          </a:p>
          <a:p>
            <a:r>
              <a:rPr lang="en-GB" dirty="0" smtClean="0">
                <a:solidFill>
                  <a:srgbClr val="7131A1"/>
                </a:solidFill>
              </a:rPr>
              <a:t>It specifically tells that the function will never return and might have code that crashes the script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85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866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Difference between – and – in commands</a:t>
            </a:r>
          </a:p>
          <a:p>
            <a:endParaRPr lang="en-GB" dirty="0" smtClean="0"/>
          </a:p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stands for Portable Operating System Interface, and is an IEEE standard designed to facilitate application portability.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POSIX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attempt by a consortium of vendors to create a single standard version of UNIX. If they are successful, it will make it easier to port applications between hardware platforms.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matter of convention. POSIX standard programs usually only have single character options, and they're all prefixed with a single hyphen. The longer versions are a GNU improvement for clarity, as far as I can tell, and usually are prefixed with double hyphens.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on-GNU and non-POSIX-compliant programs may do something else altogether. Note that you really can't be sure that the long form of an argument may be the same from program to program. </a:t>
            </a:r>
            <a:r>
              <a:rPr lang="en-IN" dirty="0" smtClean="0"/>
              <a:t>-f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usually means </a:t>
            </a:r>
            <a:r>
              <a:rPr lang="en-IN" dirty="0" smtClean="0"/>
              <a:t>--force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not with </a:t>
            </a:r>
            <a:r>
              <a:rPr lang="en-IN" dirty="0" smtClean="0"/>
              <a:t>apt-get install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(common misconception). </a:t>
            </a:r>
            <a:r>
              <a:rPr lang="en-IN" dirty="0" smtClean="0"/>
              <a:t>-v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may mean version - usually, or </a:t>
            </a:r>
            <a:r>
              <a:rPr lang="en-IN" dirty="0" smtClean="0"/>
              <a:t>--verbose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so on. 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 - options can be chained together, like </a:t>
            </a:r>
            <a:r>
              <a:rPr lang="en-IN" dirty="0" err="1" smtClean="0"/>
              <a:t>pacman</a:t>
            </a:r>
            <a:r>
              <a:rPr lang="en-IN" dirty="0" smtClean="0"/>
              <a:t> -</a:t>
            </a:r>
            <a:r>
              <a:rPr lang="en-IN" dirty="0" err="1" smtClean="0"/>
              <a:t>Syu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being equivalent to </a:t>
            </a:r>
            <a:r>
              <a:rPr lang="en-IN" dirty="0" err="1" smtClean="0"/>
              <a:t>pacman</a:t>
            </a:r>
            <a:r>
              <a:rPr lang="en-IN" dirty="0" smtClean="0"/>
              <a:t> -S -y -u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-- options generally take a parameter as in </a:t>
            </a:r>
            <a:r>
              <a:rPr lang="en-IN" dirty="0" smtClean="0"/>
              <a:t>./configure --prefix=/</a:t>
            </a:r>
            <a:r>
              <a:rPr lang="en-IN" dirty="0" err="1" smtClean="0"/>
              <a:t>usr</a:t>
            </a:r>
            <a:endParaRPr lang="en-IN" dirty="0" smtClean="0"/>
          </a:p>
          <a:p>
            <a:endParaRPr lang="en-IN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665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37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Files</a:t>
            </a:r>
            <a:r>
              <a:rPr lang="en-GB" baseline="0" dirty="0" smtClean="0"/>
              <a:t> array is usually used for small projects with just a few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files and that too in root directory</a:t>
            </a:r>
          </a:p>
          <a:p>
            <a:endParaRPr lang="en-GB" baseline="0" dirty="0" smtClean="0"/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 included using </a:t>
            </a:r>
            <a:r>
              <a:rPr lang="en-IN" dirty="0" smtClean="0"/>
              <a:t>"include"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filtered using the </a:t>
            </a:r>
            <a:r>
              <a:rPr lang="en-IN" dirty="0" smtClean="0"/>
              <a:t>"exclude"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property. However, files included explicitly using the </a:t>
            </a:r>
            <a:r>
              <a:rPr lang="en-IN" dirty="0" smtClean="0"/>
              <a:t>"files"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are always included regardless of </a:t>
            </a:r>
            <a:r>
              <a:rPr lang="en-IN" dirty="0" smtClean="0"/>
              <a:t>"exclude"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 </a:t>
            </a:r>
            <a:r>
              <a:rPr lang="en-IN" dirty="0" smtClean="0"/>
              <a:t>"exclude"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defaults to excluding the </a:t>
            </a:r>
            <a:r>
              <a:rPr lang="en-IN" dirty="0" err="1" smtClean="0"/>
              <a:t>node_modules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IN" dirty="0" err="1" smtClean="0"/>
              <a:t>bower_components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IN" dirty="0" err="1" smtClean="0"/>
              <a:t>jspm_packages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IN" dirty="0" smtClean="0"/>
              <a:t>&lt;</a:t>
            </a:r>
            <a:r>
              <a:rPr lang="en-IN" dirty="0" err="1" smtClean="0"/>
              <a:t>outDir</a:t>
            </a:r>
            <a:r>
              <a:rPr lang="en-IN" dirty="0" smtClean="0"/>
              <a:t>&gt;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directories when not specified.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files that are referenced by files included via the </a:t>
            </a:r>
            <a:r>
              <a:rPr lang="en-IN" dirty="0" smtClean="0"/>
              <a:t>"files"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IN" dirty="0" smtClean="0"/>
              <a:t>"include"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properties are also included. Similarly, if a file </a:t>
            </a:r>
            <a:r>
              <a:rPr lang="en-IN" dirty="0" err="1" smtClean="0"/>
              <a:t>B.ts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referenced by another file </a:t>
            </a:r>
            <a:r>
              <a:rPr lang="en-IN" dirty="0" err="1" smtClean="0"/>
              <a:t>A.ts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 </a:t>
            </a:r>
            <a:r>
              <a:rPr lang="en-IN" dirty="0" err="1" smtClean="0"/>
              <a:t>B.ts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cannot be excluded unless the referencing file </a:t>
            </a:r>
            <a:r>
              <a:rPr lang="en-IN" dirty="0" err="1" smtClean="0"/>
              <a:t>A.ts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also specified in the </a:t>
            </a:r>
            <a:r>
              <a:rPr lang="en-IN" dirty="0" smtClean="0"/>
              <a:t>"exclude"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list.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note that the compiler does not include files that can be possible outputs; e.g. if the input includes </a:t>
            </a:r>
            <a:r>
              <a:rPr lang="en-IN" dirty="0" err="1" smtClean="0"/>
              <a:t>index.ts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 </a:t>
            </a:r>
            <a:r>
              <a:rPr lang="en-IN" dirty="0" err="1" smtClean="0"/>
              <a:t>index.d.ts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IN" dirty="0" smtClean="0"/>
              <a:t>index.js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excluded. In general, having files that differ only in extension next to each other is not recommended.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299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011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50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146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3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Consider a function which can add two numbers written in </a:t>
            </a:r>
            <a:r>
              <a:rPr lang="en-GB" dirty="0" err="1" smtClean="0"/>
              <a:t>js</a:t>
            </a:r>
            <a:endParaRPr lang="en-GB" dirty="0" smtClean="0"/>
          </a:p>
          <a:p>
            <a:r>
              <a:rPr lang="en-GB" dirty="0" smtClean="0"/>
              <a:t>This function adds two numbers</a:t>
            </a:r>
          </a:p>
          <a:p>
            <a:r>
              <a:rPr lang="en-GB" dirty="0" smtClean="0"/>
              <a:t>But if we pass two strings as an</a:t>
            </a:r>
            <a:r>
              <a:rPr lang="en-GB" baseline="0" dirty="0" smtClean="0"/>
              <a:t> input it will concatenate them and wont throw any error as it is syntactically valid.</a:t>
            </a:r>
          </a:p>
          <a:p>
            <a:r>
              <a:rPr lang="en-GB" baseline="0" dirty="0" smtClean="0"/>
              <a:t>This may be a logical error and can result in unwanted behaviour at runtime.</a:t>
            </a:r>
          </a:p>
          <a:p>
            <a:r>
              <a:rPr lang="en-GB" baseline="0" dirty="0" smtClean="0"/>
              <a:t>We can although fix this by maybe adding an if check to sanitize and validate input .</a:t>
            </a:r>
          </a:p>
          <a:p>
            <a:r>
              <a:rPr lang="en-GB" baseline="0" dirty="0" smtClean="0"/>
              <a:t>But developers can still write invalid code.</a:t>
            </a:r>
          </a:p>
          <a:p>
            <a:r>
              <a:rPr lang="en-GB" baseline="0" dirty="0" smtClean="0"/>
              <a:t>So typescript comes to our rescue here.</a:t>
            </a:r>
          </a:p>
          <a:p>
            <a:r>
              <a:rPr lang="en-GB" baseline="0" dirty="0" smtClean="0"/>
              <a:t>Lets look at the problem and a  </a:t>
            </a:r>
            <a:r>
              <a:rPr lang="en-GB" baseline="0" dirty="0" err="1" smtClean="0"/>
              <a:t>js</a:t>
            </a:r>
            <a:r>
              <a:rPr lang="en-GB" baseline="0" dirty="0" smtClean="0"/>
              <a:t> solution for the same IntroductionAndInitialSetup</a:t>
            </a:r>
          </a:p>
          <a:p>
            <a:r>
              <a:rPr lang="en-GB" baseline="0" dirty="0" smtClean="0"/>
              <a:t>How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can help we can get to it after we first install </a:t>
            </a:r>
            <a:r>
              <a:rPr lang="en-GB" baseline="0" dirty="0" err="1" smtClean="0"/>
              <a:t>ts</a:t>
            </a:r>
            <a:r>
              <a:rPr lang="en-GB" baseline="0" dirty="0" smtClean="0"/>
              <a:t> on next slide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145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Ts adds a comment like 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//# </a:t>
            </a:r>
            <a:r>
              <a:rPr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sourceMappingURL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app.js.map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to the generated </a:t>
            </a:r>
            <a:r>
              <a:rPr lang="en-GB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 to link them to the map file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26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096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75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517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684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098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10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actually don’t need node </a:t>
            </a:r>
            <a:r>
              <a:rPr lang="en-GB" dirty="0" err="1" smtClean="0"/>
              <a:t>js</a:t>
            </a:r>
            <a:r>
              <a:rPr lang="en-GB" dirty="0" smtClean="0"/>
              <a:t> for Typescript</a:t>
            </a:r>
          </a:p>
          <a:p>
            <a:r>
              <a:rPr lang="en-GB" dirty="0" smtClean="0"/>
              <a:t>But node </a:t>
            </a:r>
            <a:r>
              <a:rPr lang="en-GB" dirty="0" err="1" smtClean="0"/>
              <a:t>js</a:t>
            </a:r>
            <a:r>
              <a:rPr lang="en-GB" dirty="0" smtClean="0"/>
              <a:t> will be used for some other tools we will be using throughout this course</a:t>
            </a:r>
          </a:p>
          <a:p>
            <a:r>
              <a:rPr lang="en-GB" dirty="0" smtClean="0"/>
              <a:t>Also it will provide us with </a:t>
            </a:r>
            <a:r>
              <a:rPr lang="en-GB" dirty="0" err="1" smtClean="0"/>
              <a:t>npm</a:t>
            </a:r>
            <a:r>
              <a:rPr lang="en-GB" dirty="0" smtClean="0"/>
              <a:t> or</a:t>
            </a:r>
            <a:r>
              <a:rPr lang="en-GB" baseline="0" dirty="0" smtClean="0"/>
              <a:t> node package manager which will help us install type script globally on our machine.</a:t>
            </a:r>
          </a:p>
          <a:p>
            <a:r>
              <a:rPr lang="en-GB" baseline="0" dirty="0" smtClean="0"/>
              <a:t>Installing typescript actually means we are installing the typescript compiler to compile typescript to </a:t>
            </a:r>
            <a:r>
              <a:rPr lang="en-GB" baseline="0" dirty="0" err="1" smtClean="0"/>
              <a:t>javascript</a:t>
            </a:r>
            <a:endParaRPr lang="en-GB" baseline="0" dirty="0" smtClean="0"/>
          </a:p>
          <a:p>
            <a:r>
              <a:rPr lang="en-US" dirty="0" smtClean="0"/>
              <a:t>Now we will notice some errors lets fix them and compile</a:t>
            </a:r>
            <a:r>
              <a:rPr lang="en-US" baseline="0" dirty="0" smtClean="0"/>
              <a:t> the code using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ts-only.ts</a:t>
            </a:r>
            <a:r>
              <a:rPr lang="en-US" baseline="0" dirty="0" smtClean="0"/>
              <a:t> command</a:t>
            </a:r>
          </a:p>
          <a:p>
            <a:r>
              <a:rPr lang="en-US" baseline="0" dirty="0" smtClean="0"/>
              <a:t>This will compile the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file to </a:t>
            </a:r>
            <a:r>
              <a:rPr lang="en-US" baseline="0" dirty="0" err="1" smtClean="0"/>
              <a:t>js</a:t>
            </a:r>
            <a:endParaRPr lang="en-US" baseline="0" dirty="0" smtClean="0"/>
          </a:p>
          <a:p>
            <a:r>
              <a:rPr lang="en-US" baseline="0" dirty="0" smtClean="0"/>
              <a:t>We need to add import for this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file in our index.html to work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3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Type script adds support for types which forces us to be</a:t>
            </a:r>
            <a:r>
              <a:rPr lang="en-GB" baseline="0" dirty="0" smtClean="0"/>
              <a:t> more explicit with out variable </a:t>
            </a:r>
            <a:r>
              <a:rPr lang="en-GB" baseline="0" dirty="0" err="1" smtClean="0"/>
              <a:t>declerations</a:t>
            </a:r>
            <a:r>
              <a:rPr lang="en-GB" baseline="0" dirty="0" smtClean="0"/>
              <a:t> thus helps us to write cleaner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gives us support</a:t>
            </a:r>
            <a:r>
              <a:rPr lang="en-US" baseline="0" dirty="0" smtClean="0"/>
              <a:t> to use modern </a:t>
            </a:r>
            <a:r>
              <a:rPr lang="en-US" baseline="0" dirty="0" err="1" smtClean="0"/>
              <a:t>iDE’s</a:t>
            </a:r>
            <a:r>
              <a:rPr lang="en-US" baseline="0" dirty="0" smtClean="0"/>
              <a:t> which have built in support for TS and provides us with features like </a:t>
            </a:r>
            <a:r>
              <a:rPr lang="en-US" baseline="0" dirty="0" err="1" smtClean="0"/>
              <a:t>autocompletion</a:t>
            </a:r>
            <a:r>
              <a:rPr lang="en-US" baseline="0" dirty="0" smtClean="0"/>
              <a:t> , syntax checking and built in error checking which shows errors at  compile time before we even invoke </a:t>
            </a:r>
            <a:r>
              <a:rPr lang="en-US" baseline="0" dirty="0" err="1" smtClean="0"/>
              <a:t>tsc</a:t>
            </a:r>
            <a:r>
              <a:rPr lang="en-US" baseline="0" dirty="0" smtClean="0"/>
              <a:t> to compile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the feature to use Next gen or new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which are compiled to workarounds in vanilla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to support older browsers which may not support </a:t>
            </a:r>
            <a:r>
              <a:rPr lang="en-US" baseline="0" dirty="0" err="1" smtClean="0"/>
              <a:t>thr</a:t>
            </a:r>
            <a:r>
              <a:rPr lang="en-US" baseline="0" dirty="0" smtClean="0"/>
              <a:t> feature yet.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have a tool called babel in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which allows us to do same in </a:t>
            </a:r>
            <a:r>
              <a:rPr lang="en-US" baseline="0" dirty="0" err="1" smtClean="0"/>
              <a:t>js.With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such feature is by default build into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gives us certain non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features like generics and Interfaces which cant be converted to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but they need not be converted as they are helpful at dev time to write cleaner and better code and simply stripped of or converted to a workaround in the compiled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provides support for meta programming features like decorators .We will look into decorators and Meta features later in the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Ts</a:t>
            </a:r>
            <a:r>
              <a:rPr lang="en-US" baseline="0" dirty="0" smtClean="0"/>
              <a:t> can be configured according to our needs to make it stricter or looser .We will dive into it further down the line in this 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44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0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Typescript provides</a:t>
            </a:r>
            <a:r>
              <a:rPr lang="en-GB" baseline="0" dirty="0" smtClean="0"/>
              <a:t> many types and also supports types provided by JS.</a:t>
            </a:r>
          </a:p>
          <a:p>
            <a:r>
              <a:rPr lang="en-GB" baseline="0" dirty="0" smtClean="0"/>
              <a:t>Type script also lets us create our own types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88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both </a:t>
            </a:r>
            <a:r>
              <a:rPr lang="en-GB" dirty="0" err="1" smtClean="0"/>
              <a:t>js</a:t>
            </a:r>
            <a:r>
              <a:rPr lang="en-GB" dirty="0" smtClean="0"/>
              <a:t> and </a:t>
            </a:r>
            <a:r>
              <a:rPr lang="en-GB" dirty="0" err="1" smtClean="0"/>
              <a:t>ts</a:t>
            </a:r>
            <a:r>
              <a:rPr lang="en-GB" dirty="0" smtClean="0"/>
              <a:t> there is only one number type which is used to represent numbers ,integers floats etc.</a:t>
            </a:r>
          </a:p>
          <a:p>
            <a:r>
              <a:rPr lang="en-IN" dirty="0" smtClean="0"/>
              <a:t>A string in </a:t>
            </a:r>
            <a:r>
              <a:rPr lang="en-IN" dirty="0" err="1" smtClean="0"/>
              <a:t>ts</a:t>
            </a:r>
            <a:r>
              <a:rPr lang="en-IN" dirty="0" smtClean="0"/>
              <a:t> can be represented using single quotes(‘ ’) , or double quotes (“ ”) or we also have a special notation using</a:t>
            </a:r>
            <a:r>
              <a:rPr lang="en-IN" baseline="0" dirty="0" smtClean="0"/>
              <a:t> </a:t>
            </a:r>
            <a:r>
              <a:rPr lang="en-IN" baseline="0" dirty="0" err="1" smtClean="0"/>
              <a:t>backticks</a:t>
            </a:r>
            <a:r>
              <a:rPr lang="en-IN" baseline="0" dirty="0" smtClean="0"/>
              <a:t> (` `) which is used to create something called as a template literal which is basically just a string but values can be injected in this string</a:t>
            </a:r>
          </a:p>
          <a:p>
            <a:r>
              <a:rPr lang="en-IN" baseline="0" dirty="0" err="1" smtClean="0"/>
              <a:t>Ts</a:t>
            </a:r>
            <a:r>
              <a:rPr lang="en-IN" baseline="0" dirty="0" smtClean="0"/>
              <a:t> also supports </a:t>
            </a:r>
            <a:r>
              <a:rPr lang="en-IN" baseline="0" dirty="0" err="1" smtClean="0"/>
              <a:t>boolean</a:t>
            </a:r>
            <a:r>
              <a:rPr lang="en-IN" baseline="0" dirty="0" smtClean="0"/>
              <a:t> values represented as truth/</a:t>
            </a:r>
            <a:r>
              <a:rPr lang="en-IN" baseline="0" dirty="0" err="1" smtClean="0"/>
              <a:t>false.It</a:t>
            </a:r>
            <a:r>
              <a:rPr lang="en-IN" baseline="0" dirty="0" smtClean="0"/>
              <a:t> does not support truth or </a:t>
            </a:r>
            <a:r>
              <a:rPr lang="en-IN" baseline="0" dirty="0" err="1" smtClean="0"/>
              <a:t>falsy</a:t>
            </a:r>
            <a:r>
              <a:rPr lang="en-IN" baseline="0" dirty="0" smtClean="0"/>
              <a:t> value concept as in </a:t>
            </a:r>
            <a:r>
              <a:rPr lang="en-IN" baseline="0" dirty="0" err="1" smtClean="0"/>
              <a:t>js.Although</a:t>
            </a:r>
            <a:r>
              <a:rPr lang="en-IN" baseline="0" dirty="0" smtClean="0"/>
              <a:t> even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boolean</a:t>
            </a:r>
            <a:r>
              <a:rPr lang="en-IN" baseline="0" dirty="0" smtClean="0"/>
              <a:t> can have only true or false and the concept of truth </a:t>
            </a:r>
            <a:r>
              <a:rPr lang="en-IN" baseline="0" dirty="0" err="1" smtClean="0"/>
              <a:t>ot</a:t>
            </a:r>
            <a:r>
              <a:rPr lang="en-IN" baseline="0" dirty="0" smtClean="0"/>
              <a:t> </a:t>
            </a:r>
            <a:r>
              <a:rPr lang="en-IN" baseline="0" dirty="0" err="1" smtClean="0"/>
              <a:t>falsy</a:t>
            </a:r>
            <a:r>
              <a:rPr lang="en-IN" baseline="0" dirty="0" smtClean="0"/>
              <a:t> values is taken care by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automativally</a:t>
            </a:r>
            <a:r>
              <a:rPr lang="en-IN" baseline="0" dirty="0" smtClean="0"/>
              <a:t>  when it notices a 0 in  an if condition it is treated as false.</a:t>
            </a:r>
          </a:p>
          <a:p>
            <a:r>
              <a:rPr lang="en-IN" baseline="0" dirty="0" smtClean="0"/>
              <a:t>An object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looks like {key : value}.All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 objects are supported although more specific type of objects are also present in TS.</a:t>
            </a:r>
          </a:p>
          <a:p>
            <a:endParaRPr lang="en-IN" baseline="0" dirty="0" smtClean="0"/>
          </a:p>
          <a:p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dynamically typed 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types can change at runtime ,it is perfectly fine that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initially assign a number to a variable and later on assign a string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statically typed 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types are strictly defined and checked at compile/dev time they don’t usually change at runtime .Although types can change at runtime as it will be finally compiled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chances are rare as we there is strict type checking at dev time.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the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 in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check types ,which shows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aware about types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we can fail only at runtime but in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fail at compile/dev time to make fixing simpler.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64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907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Ts</a:t>
            </a:r>
            <a:r>
              <a:rPr lang="en-IN" dirty="0" smtClean="0"/>
              <a:t> also adds some types which are not known to Vanilla </a:t>
            </a:r>
            <a:r>
              <a:rPr lang="en-IN" dirty="0" err="1" smtClean="0"/>
              <a:t>js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Tuples: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>
                <a:solidFill>
                  <a:srgbClr val="7131A1"/>
                </a:solidFill>
              </a:rPr>
              <a:t>Used when we have exactly x no of variables in an array and we know the type of each</a:t>
            </a:r>
            <a:endParaRPr lang="en-GB" dirty="0" smtClean="0">
              <a:solidFill>
                <a:srgbClr val="7131A1"/>
              </a:solidFill>
            </a:endParaRPr>
          </a:p>
          <a:p>
            <a:r>
              <a:rPr lang="en-IN" dirty="0" smtClean="0"/>
              <a:t>Length check and type check of </a:t>
            </a:r>
            <a:r>
              <a:rPr lang="en-IN" dirty="0" err="1" smtClean="0"/>
              <a:t>varaiables</a:t>
            </a:r>
            <a:r>
              <a:rPr lang="en-IN" baseline="0" dirty="0" smtClean="0"/>
              <a:t> inside the tuple is enforce</a:t>
            </a:r>
          </a:p>
          <a:p>
            <a:r>
              <a:rPr lang="en-IN" baseline="0" dirty="0" smtClean="0"/>
              <a:t>Only one exception is when we use push which can override this check</a:t>
            </a:r>
          </a:p>
          <a:p>
            <a:r>
              <a:rPr lang="en-IN" baseline="0" dirty="0" smtClean="0"/>
              <a:t>Push is a mechanism to add an element to the end of an  array in </a:t>
            </a:r>
            <a:r>
              <a:rPr lang="en-IN" baseline="0" dirty="0" err="1" smtClean="0"/>
              <a:t>js</a:t>
            </a:r>
            <a:r>
              <a:rPr lang="en-IN" baseline="0" dirty="0" smtClean="0"/>
              <a:t>/</a:t>
            </a:r>
            <a:r>
              <a:rPr lang="en-IN" baseline="0" dirty="0" err="1" smtClean="0"/>
              <a:t>ts</a:t>
            </a:r>
            <a:endParaRPr lang="en-IN" baseline="0" dirty="0" smtClean="0"/>
          </a:p>
          <a:p>
            <a:r>
              <a:rPr lang="en-IN" baseline="0" dirty="0" smtClean="0"/>
              <a:t>It works as a fixed length fixed types array</a:t>
            </a:r>
          </a:p>
          <a:p>
            <a:r>
              <a:rPr lang="en-IN" baseline="0" dirty="0" smtClean="0"/>
              <a:t>Converted to array after compilation to </a:t>
            </a:r>
            <a:r>
              <a:rPr lang="en-IN" baseline="0" dirty="0" err="1" smtClean="0"/>
              <a:t>js</a:t>
            </a:r>
            <a:endParaRPr lang="en-IN" baseline="0" dirty="0" smtClean="0"/>
          </a:p>
          <a:p>
            <a:endParaRPr lang="en-IN" baseline="0" dirty="0" smtClean="0"/>
          </a:p>
          <a:p>
            <a:r>
              <a:rPr lang="en-IN" baseline="0" dirty="0" err="1" smtClean="0"/>
              <a:t>Enums</a:t>
            </a:r>
            <a:r>
              <a:rPr lang="en-IN" baseline="0" dirty="0" smtClean="0"/>
              <a:t>:</a:t>
            </a:r>
          </a:p>
          <a:p>
            <a:r>
              <a:rPr lang="en-IN" baseline="0" dirty="0" smtClean="0"/>
              <a:t>Global constants to which we can assign numbers or human readable labels</a:t>
            </a:r>
          </a:p>
          <a:p>
            <a:r>
              <a:rPr lang="en-IN" baseline="0" dirty="0" err="1" smtClean="0"/>
              <a:t>Js</a:t>
            </a:r>
            <a:r>
              <a:rPr lang="en-IN" baseline="0" dirty="0" smtClean="0"/>
              <a:t> </a:t>
            </a:r>
            <a:r>
              <a:rPr lang="en-IN" baseline="0" dirty="0" err="1" smtClean="0"/>
              <a:t>dosent</a:t>
            </a:r>
            <a:r>
              <a:rPr lang="en-IN" baseline="0" dirty="0" smtClean="0"/>
              <a:t> know about </a:t>
            </a:r>
            <a:r>
              <a:rPr lang="en-IN" baseline="0" dirty="0" err="1" smtClean="0"/>
              <a:t>enums</a:t>
            </a:r>
            <a:endParaRPr lang="en-IN" baseline="0" dirty="0" smtClean="0"/>
          </a:p>
          <a:p>
            <a:r>
              <a:rPr lang="en-IN" baseline="0" dirty="0" smtClean="0"/>
              <a:t>Declared using keyword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followed by values in { }</a:t>
            </a:r>
          </a:p>
          <a:p>
            <a:r>
              <a:rPr lang="en-IN" baseline="0" dirty="0" smtClean="0"/>
              <a:t>It usually assigns numbers starting with 0 to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constants</a:t>
            </a:r>
          </a:p>
          <a:p>
            <a:r>
              <a:rPr lang="en-IN" baseline="0" dirty="0" smtClean="0"/>
              <a:t>But we can change this and assign any numbers</a:t>
            </a:r>
          </a:p>
          <a:p>
            <a:r>
              <a:rPr lang="en-IN" baseline="0" dirty="0" smtClean="0"/>
              <a:t>We are not limited to numbers we can go with text also can mix types</a:t>
            </a:r>
          </a:p>
          <a:p>
            <a:r>
              <a:rPr lang="en-IN" baseline="0" dirty="0" smtClean="0"/>
              <a:t>By Convention </a:t>
            </a:r>
            <a:r>
              <a:rPr lang="en-IN" baseline="0" dirty="0" err="1" smtClean="0"/>
              <a:t>enum</a:t>
            </a:r>
            <a:r>
              <a:rPr lang="en-IN" baseline="0" dirty="0" smtClean="0"/>
              <a:t> names are upper case but that is not a must do.</a:t>
            </a:r>
          </a:p>
          <a:p>
            <a:endParaRPr lang="en-IN" baseline="0" dirty="0" smtClean="0"/>
          </a:p>
          <a:p>
            <a:r>
              <a:rPr lang="en-IN" baseline="0" dirty="0" smtClean="0"/>
              <a:t>Any:</a:t>
            </a:r>
          </a:p>
          <a:p>
            <a:r>
              <a:rPr lang="en-IN" baseline="0" dirty="0" smtClean="0"/>
              <a:t>This basically tells </a:t>
            </a:r>
            <a:r>
              <a:rPr lang="en-IN" baseline="0" dirty="0" err="1" smtClean="0"/>
              <a:t>ts</a:t>
            </a:r>
            <a:r>
              <a:rPr lang="en-IN" baseline="0" dirty="0" smtClean="0"/>
              <a:t> that any type can be saved.</a:t>
            </a:r>
          </a:p>
          <a:p>
            <a:r>
              <a:rPr lang="en-IN" baseline="0" dirty="0" smtClean="0"/>
              <a:t>So there is no type checking etc.</a:t>
            </a:r>
          </a:p>
          <a:p>
            <a:r>
              <a:rPr lang="en-IN" baseline="0" dirty="0" smtClean="0"/>
              <a:t>We should try to avoid any as much as possible as it takes away all advantages offered by </a:t>
            </a:r>
            <a:r>
              <a:rPr lang="en-IN" baseline="0" dirty="0" err="1" smtClean="0"/>
              <a:t>ts</a:t>
            </a:r>
            <a:r>
              <a:rPr lang="en-IN" baseline="0" dirty="0" smtClean="0"/>
              <a:t>.</a:t>
            </a:r>
          </a:p>
          <a:p>
            <a:endParaRPr lang="en-IN" baseline="0" dirty="0" smtClean="0"/>
          </a:p>
          <a:p>
            <a:r>
              <a:rPr lang="en-IN" baseline="0" dirty="0" smtClean="0"/>
              <a:t>Union:</a:t>
            </a:r>
          </a:p>
          <a:p>
            <a:r>
              <a:rPr lang="en-IN" baseline="0" dirty="0" smtClean="0"/>
              <a:t>Union types allows us to  be more flexible with what types to expect but not as open as </a:t>
            </a:r>
            <a:r>
              <a:rPr lang="en-IN" baseline="0" dirty="0" err="1" smtClean="0"/>
              <a:t>any.It</a:t>
            </a:r>
            <a:r>
              <a:rPr lang="en-IN" baseline="0" dirty="0" smtClean="0"/>
              <a:t> still adds restrictions based on types specified</a:t>
            </a:r>
          </a:p>
          <a:p>
            <a:r>
              <a:rPr lang="en-IN" baseline="0" dirty="0" smtClean="0"/>
              <a:t>We can specify any no of types separated by | .</a:t>
            </a:r>
          </a:p>
          <a:p>
            <a:r>
              <a:rPr lang="en-IN" baseline="0" dirty="0" smtClean="0"/>
              <a:t>Ts will allow the variable to only deal with those types.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Literal Types:</a:t>
            </a:r>
          </a:p>
          <a:p>
            <a:r>
              <a:rPr lang="en-IN" baseline="0" dirty="0" smtClean="0"/>
              <a:t>Can be used to restrict the values supported by a variable to two or more pre-defined values.</a:t>
            </a:r>
          </a:p>
          <a:p>
            <a:r>
              <a:rPr lang="en-IN" baseline="0" dirty="0" smtClean="0"/>
              <a:t>We can use any values like string, number </a:t>
            </a:r>
            <a:r>
              <a:rPr lang="en-IN" baseline="0" dirty="0" err="1" smtClean="0"/>
              <a:t>etc</a:t>
            </a:r>
            <a:r>
              <a:rPr lang="en-IN" baseline="0" dirty="0" smtClean="0"/>
              <a:t> to specify the possible values to the literal type.</a:t>
            </a:r>
          </a:p>
          <a:p>
            <a:r>
              <a:rPr lang="en-IN" baseline="0" dirty="0" smtClean="0"/>
              <a:t>Usually used in conjunction with a union type replacing data types by actual possible values.</a:t>
            </a:r>
          </a:p>
          <a:p>
            <a:r>
              <a:rPr lang="en-IN" baseline="0" dirty="0" smtClean="0"/>
              <a:t>Ts checks that the values passed are from the allowed values thus ensuring type safety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We can have a 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 type with multiple types as allowed 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alias is used to create an alias for an existing type or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create an alias for a single type or a union type or literal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any name for our type alias but it should not be a keyword in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79ED6-4970-4D84-B25C-F520A9D9210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00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57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01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2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5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2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9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8270-C9CF-44CA-BE5A-02C2BDCCEDE4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8270-C9CF-44CA-BE5A-02C2BDCCEDE4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88D44-B0F9-416B-870C-F232425C1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alphabotsec.vscode-eclipse-keybinding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1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ompiler-option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s://marketplace.visualstudio.com/items?itemName=msjsdiag.debugger-for-chro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ompiler-options.html" TargetMode="External"/><Relationship Id="rId2" Type="http://schemas.openxmlformats.org/officeDocument/2006/relationships/hyperlink" Target="https://www.typescriptlang.org/docs/handbook/tsconfig-js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cs/typescript/typescript-debugging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Functions/Arrow_function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ypescriptlang.org/docs/handbook/compiler-options.html" TargetMode="External"/><Relationship Id="rId3" Type="http://schemas.openxmlformats.org/officeDocument/2006/relationships/hyperlink" Target="https://www.typescriptlang.org/play/index.html" TargetMode="External"/><Relationship Id="rId7" Type="http://schemas.openxmlformats.org/officeDocument/2006/relationships/hyperlink" Target="https://www.typescriptlang.org/docs/handbook/tsconfig-json.html" TargetMode="External"/><Relationship Id="rId12" Type="http://schemas.openxmlformats.org/officeDocument/2006/relationships/hyperlink" Target="https://developer.mozilla.org/en-US/docs/Web/JavaScript/Reference/Functions/Arrow_functions" TargetMode="External"/><Relationship Id="rId2" Type="http://schemas.openxmlformats.org/officeDocument/2006/relationships/hyperlink" Target="https://www.typescriptlang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chpert/typescript-complete-course" TargetMode="External"/><Relationship Id="rId11" Type="http://schemas.openxmlformats.org/officeDocument/2006/relationships/hyperlink" Target="https://www.typescriptlang.org/docs/handbook/basic-types.html" TargetMode="External"/><Relationship Id="rId5" Type="http://schemas.openxmlformats.org/officeDocument/2006/relationships/hyperlink" Target="https://code.visualstudio.com/download" TargetMode="External"/><Relationship Id="rId10" Type="http://schemas.openxmlformats.org/officeDocument/2006/relationships/hyperlink" Target="https://jsmanifest.com/21-vscode-shortcuts-to-code-faster-and-funner/" TargetMode="External"/><Relationship Id="rId4" Type="http://schemas.openxmlformats.org/officeDocument/2006/relationships/hyperlink" Target="https://nodejs.org/en/download/" TargetMode="External"/><Relationship Id="rId9" Type="http://schemas.openxmlformats.org/officeDocument/2006/relationships/hyperlink" Target="http://kangax.github.io/compat-table/es6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jsdiag.debugger-for-chrome" TargetMode="External"/><Relationship Id="rId3" Type="http://schemas.openxmlformats.org/officeDocument/2006/relationships/hyperlink" Target="https://marketplace.visualstudio.com/items?itemName=dbaeumer.vscode-eslint" TargetMode="External"/><Relationship Id="rId7" Type="http://schemas.openxmlformats.org/officeDocument/2006/relationships/hyperlink" Target="https://marketplace.visualstudio.com/items?itemName=alphabotsec.vscode-eclipse-keybinding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esbenp.prettier-vscode" TargetMode="External"/><Relationship Id="rId5" Type="http://schemas.openxmlformats.org/officeDocument/2006/relationships/hyperlink" Target="https://marketplace.visualstudio.com/items?itemName=christian-kohler.path-intellisense" TargetMode="External"/><Relationship Id="rId4" Type="http://schemas.openxmlformats.org/officeDocument/2006/relationships/hyperlink" Target="https://marketplace.visualstudio.com/items?itemName=PKief.material-icon-them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078863"/>
            <a:ext cx="7766936" cy="971970"/>
          </a:xfrm>
        </p:spPr>
        <p:txBody>
          <a:bodyPr/>
          <a:lstStyle/>
          <a:p>
            <a:r>
              <a:rPr lang="en-IN" dirty="0" err="1" smtClean="0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 Rudhra Koul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8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88" y="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742071"/>
            <a:ext cx="8596668" cy="5836334"/>
          </a:xfrm>
        </p:spPr>
        <p:txBody>
          <a:bodyPr>
            <a:normAutofit fontScale="77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Open the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 and add following line to the scripts section.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start": "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-server“ :-This section contains the scripts that node runs when we run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start command we are telling it to start our little-server on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startup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we also want that all our typescript code gets compiled automatically to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we don’t need to do it for every individual *.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 To do that we can also initialize the project with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typescript.Run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below command in the terminal :-</a:t>
            </a:r>
          </a:p>
          <a:p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--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:- 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initializes our project with the help of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(type script compiler) and saves its default settings in a file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tsconfig.json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be added to our project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</a:t>
            </a: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test run this project add a line console.log(‘it works’); to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add </a:t>
            </a:r>
            <a:r>
              <a:rPr lang="en-IN" sz="14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a script in index.html by adding  </a:t>
            </a:r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="app.js"&gt;&lt;/script</a:t>
            </a:r>
            <a:r>
              <a:rPr lang="en-GB" dirty="0" smtClean="0"/>
              <a:t>&gt; in &lt;Head&gt; tag.</a:t>
            </a:r>
          </a:p>
          <a:p>
            <a:r>
              <a:rPr lang="en-IN" dirty="0" smtClean="0"/>
              <a:t>Open terminal and write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start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will open our browser typically n localhost:3000 if it is not busy or else will search a new port and render our project in the default browser on that port.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add some text to &lt;body&gt; of index.html we will see it gets updated on the browser and also we will notice our console.log on the console. We will also notice that our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was compiled to app.js 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Still after all this we need to manually compile 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files to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using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FileName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do this automatically we can use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–w command which will start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watch mode and whenever a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changes it will automatically compile.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can add this command also to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But since the start script can only run one command at a time and we want to run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tsc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-w as well as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server concurrently we have to install another third part tool called concurrently using command 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oncurrently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–save-dev.</a:t>
            </a:r>
          </a:p>
          <a:p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Then we should change our start script in </a:t>
            </a:r>
            <a:r>
              <a:rPr lang="en-IN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en-IN" dirty="0"/>
              <a:t>"start": "</a:t>
            </a:r>
            <a:r>
              <a:rPr lang="en-IN" dirty="0" err="1"/>
              <a:t>tsc</a:t>
            </a:r>
            <a:r>
              <a:rPr lang="en-IN" dirty="0"/>
              <a:t> &amp;&amp; concurrently \"</a:t>
            </a:r>
            <a:r>
              <a:rPr lang="en-IN" dirty="0" err="1"/>
              <a:t>tsc</a:t>
            </a:r>
            <a:r>
              <a:rPr lang="en-IN" dirty="0"/>
              <a:t> -w\" \"</a:t>
            </a:r>
            <a:r>
              <a:rPr lang="en-IN" dirty="0" err="1"/>
              <a:t>lite</a:t>
            </a:r>
            <a:r>
              <a:rPr lang="en-IN" dirty="0"/>
              <a:t>-server\" ",</a:t>
            </a:r>
          </a:p>
          <a:p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511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88" y="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88" y="742071"/>
            <a:ext cx="8596668" cy="5836334"/>
          </a:xfrm>
        </p:spPr>
        <p:txBody>
          <a:bodyPr>
            <a:normAutofit fontScale="92500" lnSpcReduction="2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part of this training will be divided into sections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Each section has a separate folder with its own index.html and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file.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To tell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 to open the index.html from a proper folder as per the section being studied we need to configure it.</a:t>
            </a:r>
          </a:p>
          <a:p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-server internally works on something called as browser sync which can be configured using a file called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bs-config.json</a:t>
            </a:r>
            <a:endParaRPr lang="en-IN" sz="1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 move the index.html and </a:t>
            </a:r>
            <a:r>
              <a:rPr lang="en-GB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app.ts</a:t>
            </a:r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 to a folder called Section1 and add a file in the root directory with the name </a:t>
            </a:r>
            <a:r>
              <a:rPr lang="en-GB" sz="16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bs-config.json</a:t>
            </a:r>
            <a:endParaRPr lang="en-GB" sz="1600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 following content to it :</a:t>
            </a:r>
          </a:p>
          <a:p>
            <a:pPr marL="457200" lvl="1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    "server": {</a:t>
            </a:r>
          </a:p>
          <a:p>
            <a:pPr marL="457200" lvl="1" indent="0">
              <a:buNone/>
            </a:pPr>
            <a:r>
              <a:rPr lang="en-GB" dirty="0"/>
              <a:t>        "</a:t>
            </a:r>
            <a:r>
              <a:rPr lang="en-GB" dirty="0" err="1"/>
              <a:t>baseDir</a:t>
            </a:r>
            <a:r>
              <a:rPr lang="en-GB" dirty="0"/>
              <a:t>": "Section1",</a:t>
            </a:r>
          </a:p>
          <a:p>
            <a:pPr marL="457200" lvl="1" indent="0">
              <a:buNone/>
            </a:pPr>
            <a:r>
              <a:rPr lang="en-GB" dirty="0"/>
              <a:t>        "index": "/index.html",</a:t>
            </a:r>
          </a:p>
          <a:p>
            <a:pPr marL="457200" lvl="1" indent="0">
              <a:buNone/>
            </a:pPr>
            <a:r>
              <a:rPr lang="en-GB" dirty="0"/>
              <a:t>        "routes": {</a:t>
            </a:r>
          </a:p>
          <a:p>
            <a:pPr marL="457200" lvl="1" indent="0">
              <a:buNone/>
            </a:pPr>
            <a:r>
              <a:rPr lang="en-GB" dirty="0"/>
              <a:t>            "/</a:t>
            </a:r>
            <a:r>
              <a:rPr lang="en-GB" dirty="0" err="1"/>
              <a:t>node_modules</a:t>
            </a:r>
            <a:r>
              <a:rPr lang="en-GB" dirty="0"/>
              <a:t>": "</a:t>
            </a:r>
            <a:r>
              <a:rPr lang="en-GB" dirty="0" err="1"/>
              <a:t>node_modules</a:t>
            </a:r>
            <a:r>
              <a:rPr lang="en-GB" dirty="0"/>
              <a:t>"</a:t>
            </a:r>
          </a:p>
          <a:p>
            <a:pPr marL="457200" lvl="1" indent="0">
              <a:buNone/>
            </a:pPr>
            <a:r>
              <a:rPr lang="en-GB" dirty="0"/>
              <a:t>        }</a:t>
            </a:r>
          </a:p>
          <a:p>
            <a:pPr marL="457200" lvl="1" indent="0">
              <a:buNone/>
            </a:pPr>
            <a:r>
              <a:rPr lang="en-GB" dirty="0"/>
              <a:t>    }</a:t>
            </a:r>
          </a:p>
          <a:p>
            <a:pPr marL="457200" lvl="1" indent="0">
              <a:buNone/>
            </a:pPr>
            <a:r>
              <a:rPr lang="en-GB" dirty="0" smtClean="0"/>
              <a:t>}</a:t>
            </a:r>
          </a:p>
          <a:p>
            <a:pPr indent="-285750"/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whenever we move to another section just change the folder name in </a:t>
            </a:r>
            <a:r>
              <a:rPr lang="en-GB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baseDir</a:t>
            </a:r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key</a:t>
            </a:r>
          </a:p>
          <a:p>
            <a:endParaRPr lang="en-GB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683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12" y="2533609"/>
            <a:ext cx="9651113" cy="1320800"/>
          </a:xfrm>
        </p:spPr>
        <p:txBody>
          <a:bodyPr/>
          <a:lstStyle/>
          <a:p>
            <a:r>
              <a:rPr lang="en-IN" dirty="0" smtClean="0"/>
              <a:t>Section -2 -:TypeScript Basics and Basic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0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73270"/>
            <a:ext cx="8596668" cy="410308"/>
          </a:xfrm>
        </p:spPr>
        <p:txBody>
          <a:bodyPr>
            <a:noAutofit/>
          </a:bodyPr>
          <a:lstStyle/>
          <a:p>
            <a:r>
              <a:rPr lang="en-IN" sz="2400" dirty="0" smtClean="0"/>
              <a:t>Tips and Tricks in VS code – console.log shortcut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483577"/>
            <a:ext cx="10408319" cy="6172199"/>
          </a:xfrm>
        </p:spPr>
        <p:txBody>
          <a:bodyPr>
            <a:noAutofit/>
          </a:bodyPr>
          <a:lstStyle/>
          <a:p>
            <a:r>
              <a:rPr lang="en-IN" sz="800" dirty="0"/>
              <a:t>If you want to bind a keyboard shortcut to create a console log statement, you can do the following</a:t>
            </a:r>
            <a:r>
              <a:rPr lang="en-IN" sz="800" dirty="0" smtClean="0"/>
              <a:t>:</a:t>
            </a:r>
            <a:endParaRPr lang="en-IN" sz="800" dirty="0"/>
          </a:p>
          <a:p>
            <a:r>
              <a:rPr lang="en-IN" sz="800" dirty="0"/>
              <a:t>File &gt; Preferences &gt; Keyboard Shortcuts</a:t>
            </a:r>
          </a:p>
          <a:p>
            <a:r>
              <a:rPr lang="en-IN" sz="800" dirty="0"/>
              <a:t>Below the search bar you'll see a message "For advanced customizations open and edit </a:t>
            </a:r>
            <a:r>
              <a:rPr lang="en-IN" sz="800" dirty="0" err="1"/>
              <a:t>keybindings.json</a:t>
            </a:r>
            <a:r>
              <a:rPr lang="en-IN" sz="800" dirty="0"/>
              <a:t>", click on </a:t>
            </a:r>
            <a:r>
              <a:rPr lang="en-IN" sz="800" dirty="0" smtClean="0"/>
              <a:t>it Add </a:t>
            </a:r>
            <a:r>
              <a:rPr lang="en-IN" sz="800" dirty="0"/>
              <a:t>this to the JSON settings:</a:t>
            </a:r>
          </a:p>
          <a:p>
            <a:pPr marL="457200" lvl="1" indent="0">
              <a:buNone/>
            </a:pPr>
            <a:r>
              <a:rPr lang="en-IN" sz="800" dirty="0"/>
              <a:t>{</a:t>
            </a:r>
          </a:p>
          <a:p>
            <a:pPr marL="457200" lvl="1" indent="0">
              <a:buNone/>
            </a:pPr>
            <a:r>
              <a:rPr lang="en-IN" sz="800" dirty="0"/>
              <a:t>  "key": "</a:t>
            </a:r>
            <a:r>
              <a:rPr lang="en-IN" sz="800" dirty="0" err="1"/>
              <a:t>ctrl+shift+l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"command": "</a:t>
            </a:r>
            <a:r>
              <a:rPr lang="en-IN" sz="800" dirty="0" err="1"/>
              <a:t>editor.action.insertSnippet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"when": "</a:t>
            </a:r>
            <a:r>
              <a:rPr lang="en-IN" sz="800" dirty="0" err="1"/>
              <a:t>editorTextFocus</a:t>
            </a:r>
            <a:r>
              <a:rPr lang="en-IN" sz="800" dirty="0"/>
              <a:t>",</a:t>
            </a:r>
          </a:p>
          <a:p>
            <a:pPr marL="457200" lvl="1" indent="0">
              <a:buNone/>
            </a:pPr>
            <a:r>
              <a:rPr lang="en-IN" sz="800" dirty="0"/>
              <a:t>  "</a:t>
            </a:r>
            <a:r>
              <a:rPr lang="en-IN" sz="800" dirty="0" err="1"/>
              <a:t>args</a:t>
            </a:r>
            <a:r>
              <a:rPr lang="en-IN" sz="800" dirty="0"/>
              <a:t>": {</a:t>
            </a:r>
          </a:p>
          <a:p>
            <a:pPr marL="457200" lvl="1" indent="0">
              <a:buNone/>
            </a:pPr>
            <a:r>
              <a:rPr lang="en-IN" sz="800" dirty="0"/>
              <a:t>    "snippet": "console.log('${TM_SELECTED_TEXT}$1')$2;"</a:t>
            </a:r>
          </a:p>
          <a:p>
            <a:pPr marL="457200" lvl="1" indent="0">
              <a:buNone/>
            </a:pPr>
            <a:r>
              <a:rPr lang="en-IN" sz="800" dirty="0"/>
              <a:t>  }</a:t>
            </a:r>
          </a:p>
          <a:p>
            <a:pPr marL="457200" lvl="1" indent="0">
              <a:buNone/>
            </a:pPr>
            <a:r>
              <a:rPr lang="en-IN" sz="800" dirty="0"/>
              <a:t>}</a:t>
            </a:r>
          </a:p>
          <a:p>
            <a:r>
              <a:rPr lang="en-IN" sz="800" dirty="0"/>
              <a:t>Pressing CTRL+SHIFT+L will output the console snippet. Also, if you already have text selected it will be put inside the log statement</a:t>
            </a:r>
            <a:r>
              <a:rPr lang="en-IN" sz="800" dirty="0" smtClean="0"/>
              <a:t>.</a:t>
            </a:r>
            <a:endParaRPr lang="en-IN" sz="800" dirty="0"/>
          </a:p>
          <a:p>
            <a:r>
              <a:rPr lang="en-IN" sz="800" dirty="0"/>
              <a:t>If you rather want </a:t>
            </a:r>
            <a:r>
              <a:rPr lang="en-IN" sz="800" dirty="0" err="1"/>
              <a:t>intellisene</a:t>
            </a:r>
            <a:r>
              <a:rPr lang="en-IN" sz="800" dirty="0"/>
              <a:t>/autocomplete</a:t>
            </a:r>
            <a:r>
              <a:rPr lang="en-IN" sz="800" dirty="0" smtClean="0"/>
              <a:t>:</a:t>
            </a:r>
            <a:endParaRPr lang="en-IN" sz="800" dirty="0"/>
          </a:p>
          <a:p>
            <a:r>
              <a:rPr lang="en-IN" sz="800" dirty="0"/>
              <a:t>Go to Preferences -&gt; User Snippets -&gt; Choose Typescript (or whatever language you want). A </a:t>
            </a:r>
            <a:r>
              <a:rPr lang="en-IN" sz="800" dirty="0" err="1"/>
              <a:t>json</a:t>
            </a:r>
            <a:r>
              <a:rPr lang="en-IN" sz="800" dirty="0"/>
              <a:t> file should open. You can add code snippets </a:t>
            </a:r>
            <a:r>
              <a:rPr lang="en-IN" sz="800" dirty="0" smtClean="0"/>
              <a:t>there. There </a:t>
            </a:r>
            <a:r>
              <a:rPr lang="en-IN" sz="800" dirty="0"/>
              <a:t>is already a snippet for console.log commented out</a:t>
            </a:r>
            <a:r>
              <a:rPr lang="en-IN" sz="800" dirty="0" smtClean="0"/>
              <a:t>:</a:t>
            </a:r>
            <a:endParaRPr lang="en-IN" sz="800" dirty="0"/>
          </a:p>
          <a:p>
            <a:pPr marL="400050" lvl="1" indent="0">
              <a:buNone/>
            </a:pPr>
            <a:r>
              <a:rPr lang="en-IN" sz="800" dirty="0"/>
              <a:t>"Print to console": {</a:t>
            </a:r>
          </a:p>
          <a:p>
            <a:pPr marL="400050" lvl="1" indent="0">
              <a:buNone/>
            </a:pPr>
            <a:r>
              <a:rPr lang="en-IN" sz="800" dirty="0"/>
              <a:t>    "prefix": "log",</a:t>
            </a:r>
          </a:p>
          <a:p>
            <a:pPr marL="400050" lvl="1" indent="0">
              <a:buNone/>
            </a:pPr>
            <a:r>
              <a:rPr lang="en-IN" sz="800" dirty="0"/>
              <a:t>    "body": [</a:t>
            </a:r>
          </a:p>
          <a:p>
            <a:pPr marL="400050" lvl="1" indent="0">
              <a:buNone/>
            </a:pPr>
            <a:r>
              <a:rPr lang="en-IN" sz="800" dirty="0"/>
              <a:t>        "console.log('$1');",</a:t>
            </a:r>
          </a:p>
          <a:p>
            <a:pPr marL="400050" lvl="1" indent="0">
              <a:buNone/>
            </a:pPr>
            <a:r>
              <a:rPr lang="en-IN" sz="800" dirty="0"/>
              <a:t>        "$2"</a:t>
            </a:r>
          </a:p>
          <a:p>
            <a:pPr marL="400050" lvl="1" indent="0">
              <a:buNone/>
            </a:pPr>
            <a:r>
              <a:rPr lang="en-IN" sz="800" dirty="0"/>
              <a:t>    ],</a:t>
            </a:r>
          </a:p>
          <a:p>
            <a:pPr marL="400050" lvl="1" indent="0">
              <a:buNone/>
            </a:pPr>
            <a:r>
              <a:rPr lang="en-IN" sz="800" dirty="0"/>
              <a:t>    "description": "Log output to console"</a:t>
            </a:r>
          </a:p>
          <a:p>
            <a:pPr marL="400050" lvl="1" indent="0">
              <a:buNone/>
            </a:pPr>
            <a:r>
              <a:rPr lang="en-IN" sz="800" dirty="0" smtClean="0"/>
              <a:t>}</a:t>
            </a:r>
            <a:endParaRPr lang="en-IN" sz="800" dirty="0"/>
          </a:p>
          <a:p>
            <a:r>
              <a:rPr lang="en-IN" sz="800" dirty="0"/>
              <a:t>Also, you should set "</a:t>
            </a:r>
            <a:r>
              <a:rPr lang="en-IN" sz="800" dirty="0" err="1"/>
              <a:t>editor.snippetSuggestions</a:t>
            </a:r>
            <a:r>
              <a:rPr lang="en-IN" sz="800" dirty="0"/>
              <a:t>": "top", so your snippets appear above </a:t>
            </a:r>
            <a:r>
              <a:rPr lang="en-IN" sz="800" dirty="0" err="1"/>
              <a:t>intellisense</a:t>
            </a:r>
            <a:r>
              <a:rPr lang="en-IN" sz="800" dirty="0"/>
              <a:t>. </a:t>
            </a:r>
          </a:p>
          <a:p>
            <a:r>
              <a:rPr lang="en-IN" sz="800" dirty="0"/>
              <a:t>You can find snippet suggestions in Preferences -&gt; Text Editor -&gt; Suggestions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9483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73270"/>
            <a:ext cx="8596668" cy="410308"/>
          </a:xfrm>
        </p:spPr>
        <p:txBody>
          <a:bodyPr>
            <a:noAutofit/>
          </a:bodyPr>
          <a:lstStyle/>
          <a:p>
            <a:r>
              <a:rPr lang="en-IN" sz="2400" dirty="0" smtClean="0"/>
              <a:t>Tips and Tricks in VS code – Comment/uncomment shortcut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4" y="483578"/>
            <a:ext cx="8596668" cy="378700"/>
          </a:xfrm>
        </p:spPr>
        <p:txBody>
          <a:bodyPr>
            <a:noAutofit/>
          </a:bodyPr>
          <a:lstStyle/>
          <a:p>
            <a:r>
              <a:rPr lang="en-IN" sz="1200" dirty="0" smtClean="0"/>
              <a:t>Ctrl + / to comment and same for uncomment</a:t>
            </a:r>
            <a:endParaRPr lang="en-GB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8734" y="862277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Refactor a method name</a:t>
            </a:r>
            <a:endParaRPr lang="en-GB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734" y="1365183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F2 – to refactor a method name</a:t>
            </a:r>
            <a:endParaRPr lang="en-GB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8734" y="1839041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Show all occurrences in a file  </a:t>
            </a:r>
            <a:endParaRPr lang="en-GB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4835" y="2489857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Ctrl+F2 – to show all occurrences of a variable in a file</a:t>
            </a:r>
            <a:endParaRPr lang="en-GB" sz="1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1134" y="2801670"/>
            <a:ext cx="8596668" cy="410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Tips and Tricks in VS code – Search a file  </a:t>
            </a:r>
            <a:endParaRPr lang="en-GB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7235" y="3452486"/>
            <a:ext cx="8596668" cy="378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smtClean="0"/>
              <a:t>Ctrl + P– to search a file</a:t>
            </a:r>
            <a:endParaRPr lang="en-GB" sz="1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4835" y="3828664"/>
            <a:ext cx="8596668" cy="9401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 smtClean="0"/>
              <a:t>If you want to use eclipse shortcuts in vs code use following plugin -:</a:t>
            </a:r>
            <a:r>
              <a:rPr lang="en-GB" sz="2400" dirty="0">
                <a:hlinkClick r:id="rId2"/>
              </a:rPr>
              <a:t>Eclipse </a:t>
            </a:r>
            <a:r>
              <a:rPr lang="en-GB" sz="2400" dirty="0" err="1">
                <a:hlinkClick r:id="rId2"/>
              </a:rPr>
              <a:t>Keymap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935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 smtClean="0"/>
              <a:t>Core Types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Numbers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20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1,5.3,-10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6242609" y="1088020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All Numbers no difference between numbers and floats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476490" y="1784427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Strings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5239" y="1784427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‘hi’ , </a:t>
            </a:r>
            <a:r>
              <a:rPr lang="en-IN" dirty="0" smtClean="0">
                <a:solidFill>
                  <a:srgbClr val="7030A0"/>
                </a:solidFill>
              </a:rPr>
              <a:t>“hi” , `hi`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21388" y="1784427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All text values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522787" y="2502059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Boolean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flipH="1">
            <a:off x="3441536" y="2502059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True , false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267685" y="2502059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Just these two no truth or </a:t>
            </a:r>
            <a:r>
              <a:rPr lang="en-GB" dirty="0" err="1" smtClean="0">
                <a:solidFill>
                  <a:srgbClr val="7131A1"/>
                </a:solidFill>
              </a:rPr>
              <a:t>falsy</a:t>
            </a:r>
            <a:r>
              <a:rPr lang="en-GB" dirty="0" smtClean="0">
                <a:solidFill>
                  <a:srgbClr val="7131A1"/>
                </a:solidFill>
              </a:rPr>
              <a:t> values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26" y="4826675"/>
            <a:ext cx="9280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Type </a:t>
            </a:r>
            <a:r>
              <a:rPr lang="en-IN" b="1" dirty="0" smtClean="0"/>
              <a:t>Casing</a:t>
            </a:r>
          </a:p>
          <a:p>
            <a:endParaRPr lang="en-IN" b="1" dirty="0"/>
          </a:p>
          <a:p>
            <a:r>
              <a:rPr lang="en-IN" dirty="0"/>
              <a:t>In TypeScript, you work with types like string or number.</a:t>
            </a:r>
          </a:p>
          <a:p>
            <a:endParaRPr lang="en-IN" dirty="0"/>
          </a:p>
          <a:p>
            <a:r>
              <a:rPr lang="en-IN" dirty="0"/>
              <a:t>Important: It is string and number (etc.), NOT String, Number etc.</a:t>
            </a:r>
          </a:p>
          <a:p>
            <a:endParaRPr lang="en-IN" dirty="0"/>
          </a:p>
          <a:p>
            <a:r>
              <a:rPr lang="en-IN" dirty="0"/>
              <a:t>The core primitive types in TypeScript are all lowercase!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 flipH="1">
            <a:off x="522787" y="3307360"/>
            <a:ext cx="2511706" cy="60873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Object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 flipH="1">
            <a:off x="3441536" y="3307360"/>
            <a:ext cx="2511706" cy="60873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{age: 30}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6267684" y="3307360"/>
            <a:ext cx="5123727" cy="60873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</a:t>
            </a:r>
            <a:r>
              <a:rPr lang="en-GB" dirty="0" err="1" smtClean="0">
                <a:solidFill>
                  <a:srgbClr val="7131A1"/>
                </a:solidFill>
              </a:rPr>
              <a:t>javascript</a:t>
            </a:r>
            <a:r>
              <a:rPr lang="en-GB" dirty="0" smtClean="0">
                <a:solidFill>
                  <a:srgbClr val="7131A1"/>
                </a:solidFill>
              </a:rPr>
              <a:t> Object is </a:t>
            </a:r>
            <a:r>
              <a:rPr lang="en-GB" dirty="0" err="1" smtClean="0">
                <a:solidFill>
                  <a:srgbClr val="7131A1"/>
                </a:solidFill>
              </a:rPr>
              <a:t>supported,more</a:t>
            </a:r>
            <a:r>
              <a:rPr lang="en-GB" dirty="0" smtClean="0">
                <a:solidFill>
                  <a:srgbClr val="7131A1"/>
                </a:solidFill>
              </a:rPr>
              <a:t> specific </a:t>
            </a:r>
            <a:r>
              <a:rPr lang="en-GB" dirty="0" err="1" smtClean="0">
                <a:solidFill>
                  <a:srgbClr val="7131A1"/>
                </a:solidFill>
              </a:rPr>
              <a:t>typeof</a:t>
            </a:r>
            <a:r>
              <a:rPr lang="en-GB" dirty="0" smtClean="0">
                <a:solidFill>
                  <a:srgbClr val="7131A1"/>
                </a:solidFill>
              </a:rPr>
              <a:t> objects are possible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565226" y="4131784"/>
            <a:ext cx="2511706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Arrays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 flipH="1">
            <a:off x="3483975" y="4131784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[1,2,3]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6310123" y="4131784"/>
            <a:ext cx="5123727" cy="1094972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data can be saved in arrays numbers string other arrays </a:t>
            </a:r>
            <a:r>
              <a:rPr lang="en-GB" dirty="0" err="1" smtClean="0">
                <a:solidFill>
                  <a:srgbClr val="7131A1"/>
                </a:solidFill>
              </a:rPr>
              <a:t>etc</a:t>
            </a:r>
            <a:r>
              <a:rPr lang="en-GB" dirty="0" smtClean="0">
                <a:solidFill>
                  <a:srgbClr val="7131A1"/>
                </a:solidFill>
              </a:rPr>
              <a:t> we can also have mixed data,</a:t>
            </a:r>
          </a:p>
          <a:p>
            <a:pPr algn="ctr"/>
            <a:r>
              <a:rPr lang="en-IN" dirty="0" smtClean="0">
                <a:solidFill>
                  <a:srgbClr val="7131A1"/>
                </a:solidFill>
              </a:rPr>
              <a:t>Types can be flexible or strict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597" y="142673"/>
            <a:ext cx="8596668" cy="4701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68485"/>
            <a:ext cx="8596668" cy="527287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Strings can be declared with either ‘’(single quotes), “”(double quotes) or ``(</a:t>
            </a:r>
            <a:r>
              <a:rPr lang="en-IN" dirty="0" err="1" smtClean="0"/>
              <a:t>backticks</a:t>
            </a:r>
            <a:r>
              <a:rPr lang="en-IN" dirty="0" smtClean="0"/>
              <a:t>).</a:t>
            </a:r>
          </a:p>
          <a:p>
            <a:r>
              <a:rPr lang="en-IN" dirty="0" smtClean="0"/>
              <a:t>We should stay with one of them and maintain consistency.</a:t>
            </a:r>
          </a:p>
          <a:p>
            <a:r>
              <a:rPr lang="en-IN" dirty="0" smtClean="0"/>
              <a:t>We cannot mix them </a:t>
            </a:r>
            <a:r>
              <a:rPr lang="en-IN" dirty="0" err="1" smtClean="0"/>
              <a:t>ie</a:t>
            </a:r>
            <a:r>
              <a:rPr lang="en-IN" dirty="0" smtClean="0"/>
              <a:t> we cant open a string with a double quote (”) and try to close it with a single quote (‘).</a:t>
            </a:r>
          </a:p>
          <a:p>
            <a:r>
              <a:rPr lang="en-IN" dirty="0" smtClean="0"/>
              <a:t>If we want to output a single quote(‘) we can do so by creating the string with  double quotes(“”).</a:t>
            </a:r>
          </a:p>
          <a:p>
            <a:r>
              <a:rPr lang="en-IN" dirty="0"/>
              <a:t>We can also use </a:t>
            </a:r>
            <a:r>
              <a:rPr lang="en-IN" dirty="0" smtClean="0"/>
              <a:t>\ to escape a character so if we use “</a:t>
            </a:r>
            <a:r>
              <a:rPr lang="en-IN" dirty="0" err="1" smtClean="0"/>
              <a:t>hiii</a:t>
            </a:r>
            <a:r>
              <a:rPr lang="en-IN" dirty="0" smtClean="0"/>
              <a:t> I am \’ </a:t>
            </a:r>
            <a:r>
              <a:rPr lang="en-IN" dirty="0" err="1" smtClean="0"/>
              <a:t>abcd</a:t>
            </a:r>
            <a:r>
              <a:rPr lang="en-IN" dirty="0" smtClean="0"/>
              <a:t>\’ ” this will print the single quotes .</a:t>
            </a:r>
          </a:p>
          <a:p>
            <a:r>
              <a:rPr lang="en-IN" dirty="0" smtClean="0"/>
              <a:t>Using </a:t>
            </a:r>
            <a:r>
              <a:rPr lang="en-IN" dirty="0" err="1" smtClean="0"/>
              <a:t>backticks</a:t>
            </a:r>
            <a:r>
              <a:rPr lang="en-IN" dirty="0" smtClean="0"/>
              <a:t> gives us access to a special syntax we can print the result of an expression or a variable using ${expression/variable} inside our string.</a:t>
            </a:r>
          </a:p>
          <a:p>
            <a:r>
              <a:rPr lang="en-IN" dirty="0" smtClean="0"/>
              <a:t>This syntax </a:t>
            </a:r>
            <a:r>
              <a:rPr lang="en-IN" dirty="0" err="1" smtClean="0"/>
              <a:t>ie</a:t>
            </a:r>
            <a:r>
              <a:rPr lang="en-IN" dirty="0" smtClean="0"/>
              <a:t> using `` </a:t>
            </a:r>
            <a:r>
              <a:rPr lang="en-IN" dirty="0" err="1" smtClean="0"/>
              <a:t>backticks</a:t>
            </a:r>
            <a:r>
              <a:rPr lang="en-IN" dirty="0" smtClean="0"/>
              <a:t> is called a template literal.</a:t>
            </a:r>
          </a:p>
          <a:p>
            <a:r>
              <a:rPr lang="en-IN" dirty="0" smtClean="0"/>
              <a:t>It can be used to create a string with multiple lines or indentation.</a:t>
            </a:r>
          </a:p>
          <a:p>
            <a:r>
              <a:rPr lang="en-IN" dirty="0" smtClean="0"/>
              <a:t>We can also achieve this using the escape character \ .To insert a line break we can use \n and so on.</a:t>
            </a:r>
          </a:p>
          <a:p>
            <a:r>
              <a:rPr lang="en-IN" dirty="0" smtClean="0"/>
              <a:t>We can use the + operator for string concatenation.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956" y="90312"/>
            <a:ext cx="8596668" cy="5644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Type Assignment and Type Inference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70847" y="965199"/>
            <a:ext cx="3183466" cy="130386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Types can be assigned explicitly in TS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5557" y="959555"/>
            <a:ext cx="2731910" cy="1309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Syntax is </a:t>
            </a:r>
          </a:p>
          <a:p>
            <a:pPr algn="ctr"/>
            <a:r>
              <a:rPr lang="en-GB" dirty="0" smtClean="0"/>
              <a:t>let </a:t>
            </a:r>
            <a:r>
              <a:rPr lang="en-GB" dirty="0" err="1" smtClean="0"/>
              <a:t>varName:type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969956" y="959555"/>
            <a:ext cx="2675466" cy="1207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</a:t>
            </a:r>
            <a:r>
              <a:rPr lang="en-GB" dirty="0" smtClean="0">
                <a:solidFill>
                  <a:schemeClr val="accent2"/>
                </a:solidFill>
              </a:rPr>
              <a:t>et </a:t>
            </a:r>
            <a:r>
              <a:rPr lang="en-GB" dirty="0" err="1" smtClean="0">
                <a:solidFill>
                  <a:schemeClr val="accent2"/>
                </a:solidFill>
              </a:rPr>
              <a:t>abc:number</a:t>
            </a:r>
            <a:r>
              <a:rPr lang="en-GB" dirty="0" smtClean="0">
                <a:solidFill>
                  <a:schemeClr val="accent2"/>
                </a:solidFill>
              </a:rPr>
              <a:t>;</a:t>
            </a:r>
          </a:p>
          <a:p>
            <a:pPr algn="ctr"/>
            <a:r>
              <a:rPr lang="en-GB" dirty="0">
                <a:solidFill>
                  <a:schemeClr val="accent2"/>
                </a:solidFill>
              </a:rPr>
              <a:t>l</a:t>
            </a:r>
            <a:r>
              <a:rPr lang="en-GB" dirty="0" smtClean="0">
                <a:solidFill>
                  <a:schemeClr val="accent2"/>
                </a:solidFill>
              </a:rPr>
              <a:t>et </a:t>
            </a:r>
            <a:r>
              <a:rPr lang="en-GB" dirty="0" err="1" smtClean="0">
                <a:solidFill>
                  <a:schemeClr val="accent2"/>
                </a:solidFill>
              </a:rPr>
              <a:t>ab:number</a:t>
            </a:r>
            <a:r>
              <a:rPr lang="en-GB" dirty="0" smtClean="0">
                <a:solidFill>
                  <a:schemeClr val="accent2"/>
                </a:solidFill>
              </a:rPr>
              <a:t>=22;</a:t>
            </a:r>
          </a:p>
          <a:p>
            <a:pPr algn="ctr"/>
            <a:r>
              <a:rPr lang="en-GB" dirty="0" err="1">
                <a:solidFill>
                  <a:schemeClr val="accent2"/>
                </a:solidFill>
              </a:rPr>
              <a:t>c</a:t>
            </a:r>
            <a:r>
              <a:rPr lang="en-GB" dirty="0" err="1" smtClean="0">
                <a:solidFill>
                  <a:schemeClr val="accent2"/>
                </a:solidFill>
              </a:rPr>
              <a:t>onst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err="1" smtClean="0">
                <a:solidFill>
                  <a:schemeClr val="accent2"/>
                </a:solidFill>
              </a:rPr>
              <a:t>abcd:number</a:t>
            </a:r>
            <a:r>
              <a:rPr lang="en-GB" dirty="0" smtClean="0">
                <a:solidFill>
                  <a:schemeClr val="accent2"/>
                </a:solidFill>
              </a:rPr>
              <a:t>=10;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0847" y="2839155"/>
            <a:ext cx="3183466" cy="982134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TypeScript also has a feature to automatically judge the type based on assigned value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5557" y="2901244"/>
            <a:ext cx="2731911" cy="98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Syntax is </a:t>
            </a:r>
          </a:p>
          <a:p>
            <a:pPr algn="ctr"/>
            <a:r>
              <a:rPr lang="en-GB" dirty="0"/>
              <a:t>let </a:t>
            </a:r>
            <a:r>
              <a:rPr lang="en-GB" dirty="0" err="1"/>
              <a:t>varName</a:t>
            </a:r>
            <a:r>
              <a:rPr lang="en-GB" dirty="0"/>
              <a:t> =value;</a:t>
            </a:r>
          </a:p>
        </p:txBody>
      </p:sp>
      <p:sp>
        <p:nvSpPr>
          <p:cNvPr id="9" name="Rectangle 8"/>
          <p:cNvSpPr/>
          <p:nvPr/>
        </p:nvSpPr>
        <p:spPr>
          <a:xfrm>
            <a:off x="7969956" y="2892778"/>
            <a:ext cx="2675466" cy="8579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let </a:t>
            </a:r>
            <a:r>
              <a:rPr lang="en-GB" dirty="0" err="1">
                <a:solidFill>
                  <a:schemeClr val="accent2"/>
                </a:solidFill>
              </a:rPr>
              <a:t>abc</a:t>
            </a:r>
            <a:r>
              <a:rPr lang="en-GB" dirty="0">
                <a:solidFill>
                  <a:schemeClr val="accent2"/>
                </a:solidFill>
              </a:rPr>
              <a:t>=22;</a:t>
            </a:r>
          </a:p>
          <a:p>
            <a:pPr algn="ctr"/>
            <a:r>
              <a:rPr lang="en-GB" dirty="0" err="1">
                <a:solidFill>
                  <a:schemeClr val="accent2"/>
                </a:solidFill>
              </a:rPr>
              <a:t>const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err="1">
                <a:solidFill>
                  <a:schemeClr val="accent2"/>
                </a:solidFill>
              </a:rPr>
              <a:t>abcd</a:t>
            </a:r>
            <a:r>
              <a:rPr lang="en-GB" dirty="0">
                <a:solidFill>
                  <a:schemeClr val="accent2"/>
                </a:solidFill>
              </a:rPr>
              <a:t> =10;</a:t>
            </a:r>
          </a:p>
        </p:txBody>
      </p:sp>
      <p:cxnSp>
        <p:nvCxnSpPr>
          <p:cNvPr id="13" name="Straight Connector 12"/>
          <p:cNvCxnSpPr>
            <a:stCxn id="4" idx="1"/>
          </p:cNvCxnSpPr>
          <p:nvPr/>
        </p:nvCxnSpPr>
        <p:spPr>
          <a:xfrm flipH="1">
            <a:off x="440273" y="1617133"/>
            <a:ext cx="530574" cy="8467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40273" y="1614311"/>
            <a:ext cx="33863" cy="4233333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4136" y="5847644"/>
            <a:ext cx="3341508" cy="0"/>
          </a:xfrm>
          <a:prstGeom prst="straightConnector1">
            <a:avLst/>
          </a:prstGeom>
          <a:ln w="25400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5644" y="5192889"/>
            <a:ext cx="3431823" cy="13659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Not a good practice until explicitly </a:t>
            </a:r>
            <a:r>
              <a:rPr lang="en-GB" dirty="0" smtClean="0">
                <a:solidFill>
                  <a:schemeClr val="tx1"/>
                </a:solidFill>
              </a:rPr>
              <a:t>required. It </a:t>
            </a:r>
            <a:r>
              <a:rPr lang="en-GB" dirty="0">
                <a:solidFill>
                  <a:schemeClr val="tx1"/>
                </a:solidFill>
              </a:rPr>
              <a:t>is redundant code  as </a:t>
            </a:r>
            <a:r>
              <a:rPr lang="en-GB" dirty="0" smtClean="0">
                <a:solidFill>
                  <a:schemeClr val="tx1"/>
                </a:solidFill>
              </a:rPr>
              <a:t>TS </a:t>
            </a:r>
            <a:r>
              <a:rPr lang="en-GB" dirty="0">
                <a:solidFill>
                  <a:schemeClr val="tx1"/>
                </a:solidFill>
              </a:rPr>
              <a:t>can already judge the type by its value</a:t>
            </a:r>
          </a:p>
        </p:txBody>
      </p:sp>
      <p:cxnSp>
        <p:nvCxnSpPr>
          <p:cNvPr id="23" name="Straight Connector 22"/>
          <p:cNvCxnSpPr>
            <a:stCxn id="7" idx="2"/>
          </p:cNvCxnSpPr>
          <p:nvPr/>
        </p:nvCxnSpPr>
        <p:spPr>
          <a:xfrm>
            <a:off x="2562580" y="3821289"/>
            <a:ext cx="0" cy="1055510"/>
          </a:xfrm>
          <a:prstGeom prst="line">
            <a:avLst/>
          </a:prstGeom>
          <a:ln w="254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62580" y="4876799"/>
            <a:ext cx="5407376" cy="0"/>
          </a:xfrm>
          <a:prstGeom prst="straightConnector1">
            <a:avLst/>
          </a:prstGeom>
          <a:ln w="25400" cmpd="sng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69956" y="4281311"/>
            <a:ext cx="3793066" cy="13292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Is considered a good practice as code redundancy is reduced.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/>
              <a:t>Types added by Ts</a:t>
            </a:r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696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Tuples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19"/>
            <a:ext cx="2511706" cy="614771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[1,’hiii’]</a:t>
            </a:r>
          </a:p>
        </p:txBody>
      </p:sp>
      <p:sp>
        <p:nvSpPr>
          <p:cNvPr id="6" name="Rectangle 5"/>
          <p:cNvSpPr/>
          <p:nvPr/>
        </p:nvSpPr>
        <p:spPr>
          <a:xfrm flipH="1">
            <a:off x="6242608" y="1088019"/>
            <a:ext cx="5123727" cy="696407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Fixed length fixed Types array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497711" y="1966478"/>
            <a:ext cx="2579221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Enums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3306" y="1911546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rgbClr val="7030A0"/>
                </a:solidFill>
              </a:rPr>
              <a:t>enum</a:t>
            </a:r>
            <a:r>
              <a:rPr lang="en-IN" dirty="0" smtClean="0">
                <a:solidFill>
                  <a:srgbClr val="7030A0"/>
                </a:solidFill>
              </a:rPr>
              <a:t> {NEW,OLD}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42608" y="1966478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Added by TS :Automatically enumerated global constant identifiers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497711" y="2755481"/>
            <a:ext cx="2579221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Any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flipH="1">
            <a:off x="3393306" y="2755481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Let </a:t>
            </a:r>
            <a:r>
              <a:rPr lang="en-IN" dirty="0" err="1" smtClean="0">
                <a:solidFill>
                  <a:srgbClr val="7030A0"/>
                </a:solidFill>
              </a:rPr>
              <a:t>abc:any</a:t>
            </a:r>
            <a:r>
              <a:rPr lang="en-IN" dirty="0" smtClean="0">
                <a:solidFill>
                  <a:srgbClr val="7030A0"/>
                </a:solidFill>
              </a:rPr>
              <a:t>;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6221386" y="2755481"/>
            <a:ext cx="5123727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Any kind of value no specific type assignment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H="1">
            <a:off x="497709" y="3544483"/>
            <a:ext cx="2579221" cy="6681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Union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 flipH="1">
            <a:off x="3393306" y="3556872"/>
            <a:ext cx="2511706" cy="655799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Let </a:t>
            </a:r>
            <a:r>
              <a:rPr lang="en-IN" dirty="0" err="1" smtClean="0">
                <a:solidFill>
                  <a:srgbClr val="7030A0"/>
                </a:solidFill>
              </a:rPr>
              <a:t>abc</a:t>
            </a:r>
            <a:r>
              <a:rPr lang="en-IN" dirty="0" smtClean="0">
                <a:solidFill>
                  <a:srgbClr val="7030A0"/>
                </a:solidFill>
              </a:rPr>
              <a:t> :number |string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H="1">
            <a:off x="6242607" y="3544484"/>
            <a:ext cx="5123727" cy="6681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Be flexible with what to accept but with restrictions like accept only string and number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514641" y="4351640"/>
            <a:ext cx="2579221" cy="6681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Literal types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 flipH="1">
            <a:off x="3410238" y="4364029"/>
            <a:ext cx="2511706" cy="655799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Let </a:t>
            </a:r>
            <a:r>
              <a:rPr lang="en-IN" dirty="0" err="1" smtClean="0">
                <a:solidFill>
                  <a:srgbClr val="7030A0"/>
                </a:solidFill>
              </a:rPr>
              <a:t>abc</a:t>
            </a:r>
            <a:r>
              <a:rPr lang="en-IN" dirty="0" smtClean="0">
                <a:solidFill>
                  <a:srgbClr val="7030A0"/>
                </a:solidFill>
              </a:rPr>
              <a:t> :’rudhra’ |</a:t>
            </a:r>
            <a:r>
              <a:rPr lang="en-IN" dirty="0" err="1" smtClean="0">
                <a:solidFill>
                  <a:srgbClr val="7030A0"/>
                </a:solidFill>
              </a:rPr>
              <a:t>neeraj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flipH="1">
            <a:off x="6259539" y="4351641"/>
            <a:ext cx="5123727" cy="6681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Restrict values for a variable to a set of well defined constants</a:t>
            </a:r>
            <a:endParaRPr lang="en-GB" dirty="0">
              <a:solidFill>
                <a:srgbClr val="7131A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H="1">
            <a:off x="554151" y="5192668"/>
            <a:ext cx="2579221" cy="6681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Type Alias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 flipH="1">
            <a:off x="3449748" y="5205057"/>
            <a:ext cx="2511706" cy="655799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type combinable =number </a:t>
            </a:r>
            <a:r>
              <a:rPr lang="en-IN" dirty="0">
                <a:solidFill>
                  <a:srgbClr val="7030A0"/>
                </a:solidFill>
              </a:rPr>
              <a:t>|</a:t>
            </a:r>
            <a:r>
              <a:rPr lang="en-IN" dirty="0" smtClean="0">
                <a:solidFill>
                  <a:srgbClr val="7030A0"/>
                </a:solidFill>
              </a:rPr>
              <a:t>string; 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6299049" y="5192669"/>
            <a:ext cx="5123727" cy="66818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131A1"/>
                </a:solidFill>
              </a:rPr>
              <a:t>Create alias for a union type of a literal type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823" y="135466"/>
            <a:ext cx="8596668" cy="57573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12801"/>
            <a:ext cx="8596668" cy="5228562"/>
          </a:xfrm>
        </p:spPr>
        <p:txBody>
          <a:bodyPr/>
          <a:lstStyle/>
          <a:p>
            <a:r>
              <a:rPr lang="en-IN" dirty="0" smtClean="0"/>
              <a:t>Functions in </a:t>
            </a:r>
            <a:r>
              <a:rPr lang="en-IN" dirty="0" err="1" smtClean="0"/>
              <a:t>ts</a:t>
            </a:r>
            <a:r>
              <a:rPr lang="en-IN" dirty="0" smtClean="0"/>
              <a:t> are declared with function keyword</a:t>
            </a:r>
          </a:p>
          <a:p>
            <a:r>
              <a:rPr lang="en-IN" dirty="0" smtClean="0"/>
              <a:t>A function can accept any number of parameters</a:t>
            </a:r>
          </a:p>
          <a:p>
            <a:r>
              <a:rPr lang="en-IN" dirty="0" smtClean="0"/>
              <a:t>A function has a return type which can be explicitly specified by using : type after closing parenthesis </a:t>
            </a:r>
          </a:p>
          <a:p>
            <a:r>
              <a:rPr lang="en-IN" dirty="0" smtClean="0"/>
              <a:t>TS usually infers the return type automatically.</a:t>
            </a:r>
          </a:p>
          <a:p>
            <a:r>
              <a:rPr lang="en-IN" dirty="0" smtClean="0"/>
              <a:t>We can have a function that does not return anything </a:t>
            </a:r>
            <a:r>
              <a:rPr lang="en-IN" dirty="0" err="1" smtClean="0"/>
              <a:t>ts</a:t>
            </a:r>
            <a:r>
              <a:rPr lang="en-IN" dirty="0" smtClean="0"/>
              <a:t> infers its return type as void</a:t>
            </a:r>
          </a:p>
          <a:p>
            <a:r>
              <a:rPr lang="en-IN" dirty="0" smtClean="0"/>
              <a:t>If we have a return statement in a function but don’t return a value </a:t>
            </a:r>
            <a:r>
              <a:rPr lang="en-IN" dirty="0" err="1" smtClean="0"/>
              <a:t>ts</a:t>
            </a:r>
            <a:r>
              <a:rPr lang="en-IN" dirty="0" smtClean="0"/>
              <a:t> infers its return type as void but we can set it explicitly to undefined.</a:t>
            </a:r>
          </a:p>
          <a:p>
            <a:r>
              <a:rPr lang="en-IN" dirty="0" smtClean="0"/>
              <a:t>We can use undefined as a type for a variable but void is only used with functions</a:t>
            </a:r>
          </a:p>
          <a:p>
            <a:r>
              <a:rPr lang="en-IN" dirty="0" smtClean="0"/>
              <a:t>If we try to use return value from a function that has void or undefined type we get undefined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73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-1 -:Introduction and Initial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6755"/>
            <a:ext cx="8596668" cy="677333"/>
          </a:xfrm>
        </p:spPr>
        <p:txBody>
          <a:bodyPr/>
          <a:lstStyle/>
          <a:p>
            <a:r>
              <a:rPr lang="en-IN" dirty="0" smtClean="0"/>
              <a:t>Functions as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36979"/>
            <a:ext cx="8596668" cy="5104384"/>
          </a:xfrm>
        </p:spPr>
        <p:txBody>
          <a:bodyPr/>
          <a:lstStyle/>
          <a:p>
            <a:r>
              <a:rPr lang="en-IN" dirty="0" smtClean="0"/>
              <a:t>Functions can be used as types in TS</a:t>
            </a:r>
          </a:p>
          <a:p>
            <a:r>
              <a:rPr lang="en-IN" dirty="0" smtClean="0"/>
              <a:t>This essentially means in </a:t>
            </a:r>
            <a:r>
              <a:rPr lang="en-IN" dirty="0" err="1" smtClean="0"/>
              <a:t>Js</a:t>
            </a:r>
            <a:r>
              <a:rPr lang="en-IN" dirty="0" smtClean="0"/>
              <a:t> </a:t>
            </a:r>
            <a:r>
              <a:rPr lang="en-IN" dirty="0" err="1" smtClean="0"/>
              <a:t>prespective</a:t>
            </a:r>
            <a:r>
              <a:rPr lang="en-IN" dirty="0" smtClean="0"/>
              <a:t> that we can store a pointer to a function in a variable and then use that variable to execute that function.</a:t>
            </a:r>
          </a:p>
          <a:p>
            <a:r>
              <a:rPr lang="en-IN" dirty="0" smtClean="0"/>
              <a:t>We can create a function type of variable using Function  as a type but it only restricts the variables to save a function but we wont have any control of the type of function it should save</a:t>
            </a:r>
          </a:p>
          <a:p>
            <a:r>
              <a:rPr lang="en-IN" dirty="0" smtClean="0"/>
              <a:t>We can restrict a variable to save only functions that match a particular signature using </a:t>
            </a:r>
            <a:r>
              <a:rPr lang="en-IN" b="1" dirty="0" smtClean="0"/>
              <a:t>( formal </a:t>
            </a:r>
            <a:r>
              <a:rPr lang="en-IN" b="1" dirty="0" err="1" smtClean="0"/>
              <a:t>args</a:t>
            </a:r>
            <a:r>
              <a:rPr lang="en-IN" b="1" dirty="0" smtClean="0"/>
              <a:t>: types) =&gt; return type</a:t>
            </a:r>
            <a:r>
              <a:rPr lang="en-IN" dirty="0" smtClean="0"/>
              <a:t>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7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6755"/>
            <a:ext cx="8596668" cy="677333"/>
          </a:xfrm>
        </p:spPr>
        <p:txBody>
          <a:bodyPr/>
          <a:lstStyle/>
          <a:p>
            <a:r>
              <a:rPr lang="en-IN" dirty="0" smtClean="0"/>
              <a:t>Function Types &amp; </a:t>
            </a:r>
            <a:r>
              <a:rPr lang="en-IN" dirty="0" err="1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36979"/>
            <a:ext cx="8596668" cy="5104384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 err="1"/>
              <a:t>callback</a:t>
            </a:r>
            <a:r>
              <a:rPr lang="en-IN" dirty="0"/>
              <a:t> function is a function passed into another function as an argument, which is then invoked inside the outer function to complete some kind of routine or action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Function Types are used to create parameters capable of holding functions so as to specify </a:t>
            </a:r>
            <a:r>
              <a:rPr lang="en-IN" dirty="0" err="1" smtClean="0"/>
              <a:t>callbacks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can use a function type to specify the exact signature the </a:t>
            </a:r>
            <a:r>
              <a:rPr lang="en-IN" dirty="0" err="1" smtClean="0"/>
              <a:t>callback</a:t>
            </a:r>
            <a:r>
              <a:rPr lang="en-IN" dirty="0" smtClean="0"/>
              <a:t> function is supposed to follow.</a:t>
            </a:r>
          </a:p>
          <a:p>
            <a:r>
              <a:rPr lang="en-IN" dirty="0" smtClean="0"/>
              <a:t>There is a strict checking on parameters but not on return type, because by specifying return type as void we are establishing a contract that the </a:t>
            </a:r>
            <a:r>
              <a:rPr lang="en-IN" dirty="0" err="1" smtClean="0"/>
              <a:t>callback</a:t>
            </a:r>
            <a:r>
              <a:rPr lang="en-IN" dirty="0" smtClean="0"/>
              <a:t> will ignore the return </a:t>
            </a:r>
            <a:r>
              <a:rPr lang="en-IN" dirty="0" err="1" smtClean="0"/>
              <a:t>value,if</a:t>
            </a:r>
            <a:r>
              <a:rPr lang="en-IN" dirty="0" smtClean="0"/>
              <a:t> we pass in a function that has a return value instead of void to a </a:t>
            </a:r>
            <a:r>
              <a:rPr lang="en-IN" dirty="0" err="1" smtClean="0"/>
              <a:t>callback</a:t>
            </a:r>
            <a:r>
              <a:rPr lang="en-IN" dirty="0" smtClean="0"/>
              <a:t> that specifies return type as void </a:t>
            </a:r>
            <a:r>
              <a:rPr lang="en-IN" dirty="0" err="1" smtClean="0"/>
              <a:t>ts</a:t>
            </a:r>
            <a:r>
              <a:rPr lang="en-IN" dirty="0" smtClean="0"/>
              <a:t> will ignore it.</a:t>
            </a:r>
          </a:p>
          <a:p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5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55" y="111889"/>
            <a:ext cx="8596668" cy="640466"/>
          </a:xfrm>
        </p:spPr>
        <p:txBody>
          <a:bodyPr/>
          <a:lstStyle/>
          <a:p>
            <a:r>
              <a:rPr lang="en-GB" dirty="0" smtClean="0"/>
              <a:t>Unknown type and Never Type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flipH="1">
            <a:off x="497711" y="1088020"/>
            <a:ext cx="2511706" cy="696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Unknown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 flipH="1">
            <a:off x="3416460" y="1088019"/>
            <a:ext cx="2511706" cy="614771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Let </a:t>
            </a:r>
            <a:r>
              <a:rPr lang="en-GB" dirty="0" err="1" smtClean="0">
                <a:solidFill>
                  <a:srgbClr val="7030A0"/>
                </a:solidFill>
              </a:rPr>
              <a:t>userInput</a:t>
            </a:r>
            <a:r>
              <a:rPr lang="en-GB" dirty="0" smtClean="0">
                <a:solidFill>
                  <a:srgbClr val="7030A0"/>
                </a:solidFill>
              </a:rPr>
              <a:t>: unknown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6242608" y="1088019"/>
            <a:ext cx="5123727" cy="696407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IN" dirty="0">
                <a:solidFill>
                  <a:srgbClr val="7131A1"/>
                </a:solidFill>
              </a:rPr>
              <a:t>It specifies that we are not yet sure what will be saved in this type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497711" y="1966478"/>
            <a:ext cx="2579221" cy="486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Never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 flipH="1">
            <a:off x="3393306" y="1911546"/>
            <a:ext cx="2511706" cy="486136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030A0"/>
                </a:solidFill>
              </a:rPr>
              <a:t>() =&gt; never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242607" y="1966477"/>
            <a:ext cx="5123727" cy="789003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7131A1"/>
                </a:solidFill>
              </a:rPr>
              <a:t>It specifically tells that the function will never return and might have code that crashes the script</a:t>
            </a:r>
            <a:endParaRPr lang="en-GB" dirty="0">
              <a:solidFill>
                <a:srgbClr val="713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6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</a:t>
            </a:r>
            <a:r>
              <a:rPr lang="en-IN" dirty="0" err="1" smtClean="0"/>
              <a:t>Browsersync</a:t>
            </a:r>
            <a:r>
              <a:rPr lang="en-IN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Navigate to </a:t>
            </a:r>
            <a:r>
              <a:rPr lang="en-GB" dirty="0">
                <a:hlinkClick r:id="rId3"/>
              </a:rPr>
              <a:t>http://localhost:3001/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-3 -:</a:t>
            </a:r>
            <a:r>
              <a:rPr lang="en-GB" b="1" dirty="0"/>
              <a:t> The TypeScript Compiler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9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8702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Type Script Compiler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87023"/>
            <a:ext cx="8596668" cy="5454340"/>
          </a:xfrm>
        </p:spPr>
        <p:txBody>
          <a:bodyPr/>
          <a:lstStyle/>
          <a:p>
            <a:r>
              <a:rPr lang="en-GB" dirty="0" smtClean="0"/>
              <a:t>Usually when we make changes in a file we need to use </a:t>
            </a:r>
            <a:r>
              <a:rPr lang="en-GB" dirty="0" err="1" smtClean="0"/>
              <a:t>tsc</a:t>
            </a:r>
            <a:r>
              <a:rPr lang="en-GB" dirty="0" smtClean="0"/>
              <a:t> command to invoke the type script compiler to compile it.</a:t>
            </a:r>
          </a:p>
          <a:p>
            <a:r>
              <a:rPr lang="en-GB" dirty="0" smtClean="0"/>
              <a:t>This approach is fine for a small </a:t>
            </a:r>
            <a:r>
              <a:rPr lang="en-GB" dirty="0" err="1" smtClean="0"/>
              <a:t>poc</a:t>
            </a:r>
            <a:r>
              <a:rPr lang="en-GB" dirty="0" smtClean="0"/>
              <a:t> but it is not feasible for a large scale project with a lot of files.</a:t>
            </a:r>
          </a:p>
          <a:p>
            <a:r>
              <a:rPr lang="en-GB" dirty="0" smtClean="0"/>
              <a:t>Also for enterprise level project we might need to change a lot of options as to how compilation should happen what things should be checked, how strict the checking should be , what should be allowed etc.</a:t>
            </a:r>
          </a:p>
          <a:p>
            <a:r>
              <a:rPr lang="en-GB" dirty="0" smtClean="0"/>
              <a:t>In this section we will take a closer look at some of these configurations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5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023" y="180622"/>
            <a:ext cx="8596668" cy="745067"/>
          </a:xfrm>
        </p:spPr>
        <p:txBody>
          <a:bodyPr/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-Watch Mode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5689"/>
            <a:ext cx="8596668" cy="5115673"/>
          </a:xfrm>
        </p:spPr>
        <p:txBody>
          <a:bodyPr/>
          <a:lstStyle/>
          <a:p>
            <a:r>
              <a:rPr lang="en-GB" dirty="0" smtClean="0"/>
              <a:t>Usually to compile a file we use the command </a:t>
            </a:r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filename.ts</a:t>
            </a:r>
            <a:endParaRPr lang="en-GB" dirty="0" smtClean="0"/>
          </a:p>
          <a:p>
            <a:r>
              <a:rPr lang="en-GB" dirty="0" smtClean="0"/>
              <a:t>We need to do this again and again whenever we change something in a file.</a:t>
            </a:r>
          </a:p>
          <a:p>
            <a:r>
              <a:rPr lang="en-GB" dirty="0" smtClean="0"/>
              <a:t>To avoid doing this we can start the </a:t>
            </a:r>
            <a:r>
              <a:rPr lang="en-GB" dirty="0" err="1" smtClean="0"/>
              <a:t>tsc</a:t>
            </a:r>
            <a:r>
              <a:rPr lang="en-GB" dirty="0" smtClean="0"/>
              <a:t> in watch mode to make </a:t>
            </a:r>
            <a:r>
              <a:rPr lang="en-GB" dirty="0" err="1" smtClean="0"/>
              <a:t>tsc</a:t>
            </a:r>
            <a:r>
              <a:rPr lang="en-GB" dirty="0" smtClean="0"/>
              <a:t> to keep on watching changes for a particular file(s)</a:t>
            </a:r>
          </a:p>
          <a:p>
            <a:r>
              <a:rPr lang="en-GB" dirty="0" smtClean="0"/>
              <a:t>The command is </a:t>
            </a:r>
            <a:r>
              <a:rPr lang="en-GB" dirty="0" err="1" smtClean="0"/>
              <a:t>tsc</a:t>
            </a:r>
            <a:r>
              <a:rPr lang="en-GB" dirty="0" smtClean="0"/>
              <a:t> filename –w or </a:t>
            </a:r>
            <a:r>
              <a:rPr lang="en-GB" dirty="0" err="1" smtClean="0"/>
              <a:t>tsc</a:t>
            </a:r>
            <a:r>
              <a:rPr lang="en-GB" dirty="0" smtClean="0"/>
              <a:t> filename –watch</a:t>
            </a:r>
          </a:p>
          <a:p>
            <a:r>
              <a:rPr lang="en-GB" dirty="0" smtClean="0"/>
              <a:t>This will start </a:t>
            </a:r>
            <a:r>
              <a:rPr lang="en-GB" dirty="0" err="1" smtClean="0"/>
              <a:t>tsc</a:t>
            </a:r>
            <a:r>
              <a:rPr lang="en-GB" dirty="0" smtClean="0"/>
              <a:t> in watch mode and whenever we change something in the watched file as soon as we save it </a:t>
            </a:r>
            <a:r>
              <a:rPr lang="en-GB" dirty="0" err="1" smtClean="0"/>
              <a:t>tsc</a:t>
            </a:r>
            <a:r>
              <a:rPr lang="en-GB" dirty="0" smtClean="0"/>
              <a:t> will recompile it and generate a new </a:t>
            </a:r>
            <a:r>
              <a:rPr lang="en-GB" dirty="0" err="1" smtClean="0"/>
              <a:t>js</a:t>
            </a:r>
            <a:r>
              <a:rPr lang="en-GB" dirty="0" smtClean="0"/>
              <a:t> file for the same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–Compiling Multiple files/Entire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5205985"/>
          </a:xfrm>
        </p:spPr>
        <p:txBody>
          <a:bodyPr/>
          <a:lstStyle/>
          <a:p>
            <a:r>
              <a:rPr lang="en-GB" dirty="0" smtClean="0"/>
              <a:t>If we want </a:t>
            </a:r>
            <a:r>
              <a:rPr lang="en-GB" dirty="0" err="1" smtClean="0"/>
              <a:t>tsc</a:t>
            </a:r>
            <a:r>
              <a:rPr lang="en-GB" dirty="0" smtClean="0"/>
              <a:t> to compile all files we have to first tell </a:t>
            </a:r>
            <a:r>
              <a:rPr lang="en-GB" dirty="0" err="1" smtClean="0"/>
              <a:t>tsc</a:t>
            </a:r>
            <a:r>
              <a:rPr lang="en-GB" dirty="0" smtClean="0"/>
              <a:t> that all the files are a part of single project and should be managed by </a:t>
            </a:r>
            <a:r>
              <a:rPr lang="en-GB" dirty="0" err="1" smtClean="0"/>
              <a:t>ts</a:t>
            </a:r>
            <a:endParaRPr lang="en-GB" dirty="0" smtClean="0"/>
          </a:p>
          <a:p>
            <a:r>
              <a:rPr lang="en-GB" dirty="0" smtClean="0"/>
              <a:t>To do this we run command </a:t>
            </a:r>
            <a:r>
              <a:rPr lang="en-GB" dirty="0" err="1" smtClean="0"/>
              <a:t>ts</a:t>
            </a:r>
            <a:r>
              <a:rPr lang="en-GB" dirty="0" smtClean="0"/>
              <a:t> –</a:t>
            </a:r>
            <a:r>
              <a:rPr lang="en-GB" dirty="0" err="1" smtClean="0"/>
              <a:t>init</a:t>
            </a:r>
            <a:r>
              <a:rPr lang="en-GB" dirty="0" smtClean="0"/>
              <a:t> in the parent directory of the project</a:t>
            </a:r>
          </a:p>
          <a:p>
            <a:r>
              <a:rPr lang="en-GB" dirty="0" smtClean="0"/>
              <a:t>This command does following things:</a:t>
            </a:r>
          </a:p>
          <a:p>
            <a:pPr lvl="1"/>
            <a:r>
              <a:rPr lang="en-GB" dirty="0" smtClean="0"/>
              <a:t>Tells </a:t>
            </a:r>
            <a:r>
              <a:rPr lang="en-GB" dirty="0" err="1" smtClean="0"/>
              <a:t>tsc</a:t>
            </a:r>
            <a:r>
              <a:rPr lang="en-GB" dirty="0" smtClean="0"/>
              <a:t> that this folder is the </a:t>
            </a:r>
            <a:r>
              <a:rPr lang="en-GB" dirty="0" err="1" smtClean="0"/>
              <a:t>parentfolder</a:t>
            </a:r>
            <a:r>
              <a:rPr lang="en-GB" dirty="0" smtClean="0"/>
              <a:t> for a project</a:t>
            </a:r>
          </a:p>
          <a:p>
            <a:pPr lvl="1"/>
            <a:r>
              <a:rPr lang="en-GB" dirty="0" smtClean="0"/>
              <a:t>All </a:t>
            </a:r>
            <a:r>
              <a:rPr lang="en-GB" dirty="0" err="1" smtClean="0"/>
              <a:t>ts</a:t>
            </a:r>
            <a:r>
              <a:rPr lang="en-GB" dirty="0" smtClean="0"/>
              <a:t> files inside including all files in all subfolders should be managed by </a:t>
            </a:r>
            <a:r>
              <a:rPr lang="en-GB" dirty="0" err="1" smtClean="0"/>
              <a:t>ts</a:t>
            </a:r>
            <a:endParaRPr lang="en-GB" dirty="0" smtClean="0"/>
          </a:p>
          <a:p>
            <a:pPr lvl="1"/>
            <a:r>
              <a:rPr lang="en-GB" dirty="0" smtClean="0"/>
              <a:t>All files should be compiled</a:t>
            </a:r>
          </a:p>
          <a:p>
            <a:pPr lvl="1"/>
            <a:r>
              <a:rPr lang="en-GB" dirty="0" smtClean="0"/>
              <a:t>It also adds an additional file </a:t>
            </a:r>
            <a:r>
              <a:rPr lang="en-GB" dirty="0" err="1" smtClean="0"/>
              <a:t>tsconfig.json</a:t>
            </a:r>
            <a:r>
              <a:rPr lang="en-GB" dirty="0" smtClean="0"/>
              <a:t> in the project root directory which has a bunch of options to configure </a:t>
            </a:r>
            <a:r>
              <a:rPr lang="en-GB" dirty="0" err="1" smtClean="0"/>
              <a:t>tsc</a:t>
            </a:r>
            <a:r>
              <a:rPr lang="en-GB" dirty="0" smtClean="0"/>
              <a:t> behaviour for the given project.</a:t>
            </a:r>
          </a:p>
          <a:p>
            <a:r>
              <a:rPr lang="en-GB" dirty="0" smtClean="0"/>
              <a:t>Now if we run </a:t>
            </a:r>
            <a:r>
              <a:rPr lang="en-GB" dirty="0" err="1" smtClean="0"/>
              <a:t>tsc</a:t>
            </a:r>
            <a:r>
              <a:rPr lang="en-GB" dirty="0" smtClean="0"/>
              <a:t> command all files will be compiled</a:t>
            </a:r>
          </a:p>
          <a:p>
            <a:r>
              <a:rPr lang="en-GB" dirty="0" smtClean="0"/>
              <a:t>If we run </a:t>
            </a:r>
            <a:r>
              <a:rPr lang="en-GB" dirty="0" err="1" smtClean="0"/>
              <a:t>tsc</a:t>
            </a:r>
            <a:r>
              <a:rPr lang="en-GB" dirty="0" smtClean="0"/>
              <a:t> –w or </a:t>
            </a:r>
            <a:r>
              <a:rPr lang="en-GB" dirty="0" err="1" smtClean="0"/>
              <a:t>tsc</a:t>
            </a:r>
            <a:r>
              <a:rPr lang="en-GB" dirty="0" smtClean="0"/>
              <a:t> –watch without specifying the filename it will watch for changes in all </a:t>
            </a:r>
            <a:r>
              <a:rPr lang="en-GB" dirty="0" err="1" smtClean="0"/>
              <a:t>ts</a:t>
            </a:r>
            <a:r>
              <a:rPr lang="en-GB" dirty="0" smtClean="0"/>
              <a:t> files inside the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0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–Including/excluding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6022623"/>
          </a:xfrm>
        </p:spPr>
        <p:txBody>
          <a:bodyPr/>
          <a:lstStyle/>
          <a:p>
            <a:r>
              <a:rPr lang="en-GB" dirty="0" smtClean="0"/>
              <a:t>If we open the </a:t>
            </a:r>
            <a:r>
              <a:rPr lang="en-GB" dirty="0" err="1" smtClean="0"/>
              <a:t>tsconfig.json</a:t>
            </a:r>
            <a:r>
              <a:rPr lang="en-GB" dirty="0" smtClean="0"/>
              <a:t> file we can add/configure certain project management options like including/excluding files from compilation process</a:t>
            </a:r>
          </a:p>
          <a:p>
            <a:r>
              <a:rPr lang="en-GB" dirty="0" smtClean="0"/>
              <a:t>In our </a:t>
            </a:r>
            <a:r>
              <a:rPr lang="en-GB" dirty="0" err="1" smtClean="0"/>
              <a:t>tsconfig.json</a:t>
            </a:r>
            <a:r>
              <a:rPr lang="en-GB" dirty="0" smtClean="0"/>
              <a:t> we have  a </a:t>
            </a:r>
            <a:r>
              <a:rPr lang="en-GB" dirty="0" err="1" smtClean="0"/>
              <a:t>compilerOptions</a:t>
            </a:r>
            <a:r>
              <a:rPr lang="en-GB" dirty="0" smtClean="0"/>
              <a:t> </a:t>
            </a:r>
            <a:r>
              <a:rPr lang="en-GB" dirty="0" err="1" smtClean="0"/>
              <a:t>json</a:t>
            </a:r>
            <a:r>
              <a:rPr lang="en-GB" dirty="0" smtClean="0"/>
              <a:t> object right after that we can add a comma and add a </a:t>
            </a:r>
            <a:r>
              <a:rPr lang="en-GB" dirty="0" err="1" smtClean="0"/>
              <a:t>json</a:t>
            </a:r>
            <a:r>
              <a:rPr lang="en-GB" dirty="0" smtClean="0"/>
              <a:t> array with name exclude to specify the files to exclude when compiling</a:t>
            </a:r>
          </a:p>
          <a:p>
            <a:r>
              <a:rPr lang="en-GB" dirty="0" smtClean="0"/>
              <a:t>We can specify file </a:t>
            </a:r>
            <a:r>
              <a:rPr lang="en-GB" dirty="0" err="1" smtClean="0"/>
              <a:t>names,folder</a:t>
            </a:r>
            <a:r>
              <a:rPr lang="en-GB" dirty="0" smtClean="0"/>
              <a:t> names, a pattern with * wildcard like:</a:t>
            </a:r>
          </a:p>
          <a:p>
            <a:pPr lvl="1"/>
            <a:r>
              <a:rPr lang="en-GB" dirty="0" err="1" smtClean="0"/>
              <a:t>App.ts</a:t>
            </a:r>
            <a:r>
              <a:rPr lang="en-GB" dirty="0" smtClean="0"/>
              <a:t> //exclude a file with name </a:t>
            </a:r>
            <a:r>
              <a:rPr lang="en-GB" dirty="0" err="1" smtClean="0"/>
              <a:t>app.ts</a:t>
            </a:r>
            <a:endParaRPr lang="en-GB" dirty="0" smtClean="0"/>
          </a:p>
          <a:p>
            <a:pPr lvl="1"/>
            <a:r>
              <a:rPr lang="en-GB" dirty="0" smtClean="0"/>
              <a:t>*.</a:t>
            </a:r>
            <a:r>
              <a:rPr lang="en-GB" dirty="0" err="1" smtClean="0"/>
              <a:t>dev.ts</a:t>
            </a:r>
            <a:r>
              <a:rPr lang="en-GB" dirty="0" smtClean="0"/>
              <a:t> //exclude all files that end with </a:t>
            </a:r>
            <a:r>
              <a:rPr lang="en-GB" dirty="0" err="1" smtClean="0"/>
              <a:t>dev.ts</a:t>
            </a:r>
            <a:endParaRPr lang="en-GB" dirty="0" smtClean="0"/>
          </a:p>
          <a:p>
            <a:pPr lvl="1"/>
            <a:r>
              <a:rPr lang="en-GB" dirty="0" smtClean="0"/>
              <a:t>**/*.</a:t>
            </a:r>
            <a:r>
              <a:rPr lang="en-GB" dirty="0" err="1" smtClean="0"/>
              <a:t>dev.ts</a:t>
            </a:r>
            <a:r>
              <a:rPr lang="en-GB" dirty="0" smtClean="0"/>
              <a:t> //exclude all files in a sub folder ending with *.</a:t>
            </a:r>
            <a:r>
              <a:rPr lang="en-GB" dirty="0" err="1" smtClean="0"/>
              <a:t>dev.ts</a:t>
            </a:r>
            <a:endParaRPr lang="en-GB" dirty="0" smtClean="0"/>
          </a:p>
          <a:p>
            <a:pPr lvl="1"/>
            <a:r>
              <a:rPr lang="en-GB" dirty="0" err="1" smtClean="0"/>
              <a:t>node_modules</a:t>
            </a:r>
            <a:r>
              <a:rPr lang="en-GB" dirty="0" smtClean="0"/>
              <a:t> //exclude all files under folder </a:t>
            </a:r>
            <a:r>
              <a:rPr lang="en-GB" dirty="0" err="1" smtClean="0"/>
              <a:t>node_modules</a:t>
            </a:r>
            <a:endParaRPr lang="en-GB" dirty="0" smtClean="0"/>
          </a:p>
          <a:p>
            <a:pPr lvl="1"/>
            <a:r>
              <a:rPr lang="en-GB" dirty="0" err="1" smtClean="0"/>
              <a:t>Node_modules</a:t>
            </a:r>
            <a:r>
              <a:rPr lang="en-GB" dirty="0" smtClean="0"/>
              <a:t> is something that is excluded by default</a:t>
            </a:r>
          </a:p>
          <a:p>
            <a:r>
              <a:rPr lang="en-GB" dirty="0" smtClean="0"/>
              <a:t>We can similarly create an include  array where we can in the same way add files to include for compilation</a:t>
            </a:r>
          </a:p>
          <a:p>
            <a:r>
              <a:rPr lang="en-GB" dirty="0" err="1" smtClean="0"/>
              <a:t>Tsc</a:t>
            </a:r>
            <a:r>
              <a:rPr lang="en-GB" dirty="0" smtClean="0"/>
              <a:t> usually follows the patters include – exclude so if we specify a file in both include and exclude it will eventually be excluded</a:t>
            </a:r>
          </a:p>
          <a:p>
            <a:r>
              <a:rPr lang="en-GB" dirty="0" smtClean="0"/>
              <a:t>We can also specify an array with name files this works like include with only difference that it only takes file names no paths.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9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–Setting a compilation target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5892801"/>
          </a:xfrm>
        </p:spPr>
        <p:txBody>
          <a:bodyPr/>
          <a:lstStyle/>
          <a:p>
            <a:r>
              <a:rPr lang="en-GB" dirty="0" smtClean="0"/>
              <a:t>To specify the </a:t>
            </a:r>
            <a:r>
              <a:rPr lang="en-GB" dirty="0" err="1" smtClean="0"/>
              <a:t>ecma</a:t>
            </a:r>
            <a:r>
              <a:rPr lang="en-GB" dirty="0" smtClean="0"/>
              <a:t> script target version </a:t>
            </a:r>
            <a:r>
              <a:rPr lang="en-GB" dirty="0" err="1" smtClean="0"/>
              <a:t>ie</a:t>
            </a:r>
            <a:r>
              <a:rPr lang="en-GB" dirty="0" smtClean="0"/>
              <a:t> which version of </a:t>
            </a:r>
            <a:r>
              <a:rPr lang="en-GB" dirty="0" err="1" smtClean="0"/>
              <a:t>js</a:t>
            </a:r>
            <a:r>
              <a:rPr lang="en-GB" dirty="0" smtClean="0"/>
              <a:t> the </a:t>
            </a:r>
            <a:r>
              <a:rPr lang="en-GB" dirty="0" err="1" smtClean="0"/>
              <a:t>ts</a:t>
            </a:r>
            <a:r>
              <a:rPr lang="en-GB" dirty="0" smtClean="0"/>
              <a:t> file will be compiled to we can use the target property in compiler options</a:t>
            </a:r>
          </a:p>
          <a:p>
            <a:r>
              <a:rPr lang="en-GB" dirty="0" smtClean="0"/>
              <a:t>Ts uses a lot of modern feature which may or may not be supported by all the browsers yet or may not be supported in older browsers </a:t>
            </a:r>
          </a:p>
          <a:p>
            <a:r>
              <a:rPr lang="en-GB" dirty="0" smtClean="0"/>
              <a:t>So we need to provide this option keeping in mind the target audience for our </a:t>
            </a:r>
            <a:r>
              <a:rPr lang="en-GB" dirty="0" err="1" smtClean="0"/>
              <a:t>app,if</a:t>
            </a:r>
            <a:r>
              <a:rPr lang="en-GB" dirty="0" smtClean="0"/>
              <a:t> we are sure our app will run on modern browsers we can set it to more recent version and </a:t>
            </a:r>
            <a:r>
              <a:rPr lang="en-GB" dirty="0" err="1" smtClean="0"/>
              <a:t>tsc</a:t>
            </a:r>
            <a:r>
              <a:rPr lang="en-GB" dirty="0" smtClean="0"/>
              <a:t> would have to do less compilation as many features will be available and less workarounds for non existing features need to be done.</a:t>
            </a:r>
          </a:p>
          <a:p>
            <a:r>
              <a:rPr lang="en-GB" dirty="0" smtClean="0"/>
              <a:t>For example es5 doesn’t know about let and </a:t>
            </a:r>
            <a:r>
              <a:rPr lang="en-GB" dirty="0" err="1" smtClean="0"/>
              <a:t>const</a:t>
            </a:r>
            <a:r>
              <a:rPr lang="en-GB" dirty="0" smtClean="0"/>
              <a:t> so if we compile a </a:t>
            </a:r>
            <a:r>
              <a:rPr lang="en-GB" dirty="0" err="1" smtClean="0"/>
              <a:t>ts</a:t>
            </a:r>
            <a:r>
              <a:rPr lang="en-GB" dirty="0" smtClean="0"/>
              <a:t> file with let and </a:t>
            </a:r>
            <a:r>
              <a:rPr lang="en-GB" dirty="0" err="1" smtClean="0"/>
              <a:t>const</a:t>
            </a:r>
            <a:r>
              <a:rPr lang="en-GB" dirty="0" smtClean="0"/>
              <a:t> to es6 version it will be replaced by </a:t>
            </a:r>
            <a:r>
              <a:rPr lang="en-GB" dirty="0" err="1" smtClean="0"/>
              <a:t>var</a:t>
            </a:r>
            <a:endParaRPr lang="en-GB" dirty="0" smtClean="0"/>
          </a:p>
          <a:p>
            <a:r>
              <a:rPr lang="en-GB" dirty="0" smtClean="0"/>
              <a:t>Es6 on the other hand knows about let and </a:t>
            </a:r>
            <a:r>
              <a:rPr lang="en-GB" dirty="0" err="1" smtClean="0"/>
              <a:t>const</a:t>
            </a:r>
            <a:r>
              <a:rPr lang="en-GB" dirty="0" smtClean="0"/>
              <a:t> so if we compile our </a:t>
            </a:r>
            <a:r>
              <a:rPr lang="en-GB" dirty="0" err="1" smtClean="0"/>
              <a:t>ts</a:t>
            </a:r>
            <a:r>
              <a:rPr lang="en-GB" dirty="0" smtClean="0"/>
              <a:t> file to es6 code let and </a:t>
            </a:r>
            <a:r>
              <a:rPr lang="en-GB" dirty="0" err="1" smtClean="0"/>
              <a:t>const</a:t>
            </a:r>
            <a:r>
              <a:rPr lang="en-GB" dirty="0" smtClean="0"/>
              <a:t> will not be converted to </a:t>
            </a:r>
            <a:r>
              <a:rPr lang="en-GB" dirty="0" err="1" smtClean="0"/>
              <a:t>var</a:t>
            </a:r>
            <a:endParaRPr lang="en-GB" dirty="0" smtClean="0"/>
          </a:p>
          <a:p>
            <a:r>
              <a:rPr lang="en-GB" dirty="0" smtClean="0"/>
              <a:t>Note es6 is equivalent to es2015 and es2020 is the current version as on 5/6/2020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511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64" y="66136"/>
            <a:ext cx="8596668" cy="52046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is </a:t>
            </a:r>
            <a:r>
              <a:rPr lang="en-GB" dirty="0" err="1" smtClean="0"/>
              <a:t>TypeScript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39343" y="1078301"/>
            <a:ext cx="1570008" cy="131121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</a:rPr>
              <a:t>TS</a:t>
            </a:r>
            <a:endParaRPr lang="en-GB" sz="6600" b="1" dirty="0">
              <a:ln w="22225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68902" y="1019534"/>
            <a:ext cx="3673744" cy="71437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JavaScript Superset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7268902" y="2041854"/>
            <a:ext cx="3633799" cy="695325"/>
          </a:xfrm>
          <a:prstGeom prst="roundRect">
            <a:avLst/>
          </a:prstGeom>
          <a:solidFill>
            <a:srgbClr val="F47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Language building up on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38492" y="1333869"/>
            <a:ext cx="3445304" cy="7079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Adds new features + Advantages to </a:t>
            </a:r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412111" y="2389516"/>
            <a:ext cx="3271685" cy="619902"/>
          </a:xfrm>
          <a:prstGeom prst="rect">
            <a:avLst/>
          </a:prstGeom>
          <a:solidFill>
            <a:srgbClr val="FFFF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Browsers can’t execute 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702069" y="2565759"/>
            <a:ext cx="1044555" cy="1867346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544274" y="4609349"/>
            <a:ext cx="1585732" cy="18030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JS</a:t>
            </a:r>
            <a:endParaRPr lang="en-GB" sz="9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6624" y="3009418"/>
            <a:ext cx="174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/>
                </a:solidFill>
              </a:rPr>
              <a:t>Compiled to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7858" y="3378750"/>
            <a:ext cx="3669175" cy="9038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The features are compiled to JS workarounds. Possible errors are thrown.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08739" y="3727048"/>
            <a:ext cx="3588152" cy="882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2"/>
                </a:solidFill>
              </a:rPr>
              <a:t>As the name suggests it adds types to </a:t>
            </a:r>
            <a:r>
              <a:rPr lang="en-IN" dirty="0" err="1" smtClean="0">
                <a:solidFill>
                  <a:schemeClr val="accent2"/>
                </a:solidFill>
              </a:rPr>
              <a:t>js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–Ts core libs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1" y="835377"/>
            <a:ext cx="10600267" cy="5892801"/>
          </a:xfrm>
        </p:spPr>
        <p:txBody>
          <a:bodyPr/>
          <a:lstStyle/>
          <a:p>
            <a:r>
              <a:rPr lang="en-GB" dirty="0" smtClean="0"/>
              <a:t>Lib option in </a:t>
            </a:r>
            <a:r>
              <a:rPr lang="en-GB" dirty="0" err="1" smtClean="0"/>
              <a:t>tsconfig</a:t>
            </a:r>
            <a:r>
              <a:rPr lang="en-GB" dirty="0" smtClean="0"/>
              <a:t> is used to specify which objects </a:t>
            </a:r>
            <a:r>
              <a:rPr lang="en-GB" dirty="0" err="1" smtClean="0"/>
              <a:t>ts</a:t>
            </a:r>
            <a:r>
              <a:rPr lang="en-GB" dirty="0" smtClean="0"/>
              <a:t> is already aware of like the dom.</a:t>
            </a:r>
          </a:p>
          <a:p>
            <a:r>
              <a:rPr lang="en-GB" dirty="0" smtClean="0"/>
              <a:t>For example we write </a:t>
            </a:r>
          </a:p>
          <a:p>
            <a:pPr marL="457200" lvl="1" indent="0">
              <a:buNone/>
            </a:pPr>
            <a:r>
              <a:rPr lang="en-GB" dirty="0" err="1" smtClean="0"/>
              <a:t>const</a:t>
            </a:r>
            <a:r>
              <a:rPr lang="en-GB" dirty="0" smtClean="0"/>
              <a:t> button = </a:t>
            </a:r>
            <a:r>
              <a:rPr lang="en-GB" dirty="0" err="1" smtClean="0"/>
              <a:t>document.querySelector</a:t>
            </a:r>
            <a:r>
              <a:rPr lang="en-GB" dirty="0" smtClean="0"/>
              <a:t>(‘button’);</a:t>
            </a:r>
          </a:p>
          <a:p>
            <a:pPr marL="457200" lvl="1" indent="0">
              <a:buNone/>
            </a:pPr>
            <a:r>
              <a:rPr lang="en-GB" dirty="0" err="1" smtClean="0"/>
              <a:t>Button.addEventListener</a:t>
            </a:r>
            <a:r>
              <a:rPr lang="en-GB" dirty="0" smtClean="0"/>
              <a:t>(‘click’,() =&gt;{</a:t>
            </a:r>
          </a:p>
          <a:p>
            <a:pPr marL="457200" lvl="1" indent="0">
              <a:buNone/>
            </a:pPr>
            <a:r>
              <a:rPr lang="en-GB" dirty="0" smtClean="0"/>
              <a:t>Console.log(‘clicked!!!’)</a:t>
            </a: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})</a:t>
            </a:r>
          </a:p>
          <a:p>
            <a:r>
              <a:rPr lang="en-IN" dirty="0"/>
              <a:t>T</a:t>
            </a:r>
            <a:r>
              <a:rPr lang="en-IN" dirty="0" smtClean="0"/>
              <a:t>s</a:t>
            </a:r>
            <a:r>
              <a:rPr lang="en-IN" dirty="0"/>
              <a:t> would give an error here that button might be null to solve it </a:t>
            </a:r>
            <a:r>
              <a:rPr lang="en-IN" dirty="0" smtClean="0"/>
              <a:t>temporarily we</a:t>
            </a:r>
            <a:r>
              <a:rPr lang="en-IN" dirty="0"/>
              <a:t> add an ! in </a:t>
            </a:r>
            <a:r>
              <a:rPr lang="en-IN" dirty="0" smtClean="0"/>
              <a:t>the</a:t>
            </a:r>
            <a:r>
              <a:rPr lang="en-IN" dirty="0"/>
              <a:t> line </a:t>
            </a:r>
            <a:endParaRPr lang="en-IN" dirty="0" smtClean="0"/>
          </a:p>
          <a:p>
            <a:pPr marL="0" indent="0">
              <a:buNone/>
            </a:pPr>
            <a:r>
              <a:rPr lang="en-GB" dirty="0" smtClean="0"/>
              <a:t>		</a:t>
            </a: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/>
              <a:t>button = </a:t>
            </a:r>
            <a:r>
              <a:rPr lang="en-GB" dirty="0" err="1"/>
              <a:t>document.querySelector</a:t>
            </a:r>
            <a:r>
              <a:rPr lang="en-GB" dirty="0"/>
              <a:t>(‘button</a:t>
            </a:r>
            <a:r>
              <a:rPr lang="en-GB" dirty="0" smtClean="0"/>
              <a:t>’)!; </a:t>
            </a:r>
          </a:p>
          <a:p>
            <a:pPr marL="0" indent="0">
              <a:buNone/>
            </a:pPr>
            <a:r>
              <a:rPr lang="en-IN" dirty="0" smtClean="0"/>
              <a:t>	to</a:t>
            </a:r>
            <a:r>
              <a:rPr lang="en-IN" dirty="0"/>
              <a:t> tell </a:t>
            </a:r>
            <a:r>
              <a:rPr lang="en-IN" dirty="0" err="1"/>
              <a:t>ts</a:t>
            </a:r>
            <a:r>
              <a:rPr lang="en-IN" dirty="0"/>
              <a:t> that a button will exist </a:t>
            </a:r>
            <a:endParaRPr lang="en-IN" dirty="0" smtClean="0"/>
          </a:p>
          <a:p>
            <a:r>
              <a:rPr lang="en-IN" dirty="0" smtClean="0"/>
              <a:t>But</a:t>
            </a:r>
            <a:r>
              <a:rPr lang="en-IN" dirty="0"/>
              <a:t> how does </a:t>
            </a:r>
            <a:r>
              <a:rPr lang="en-IN" dirty="0" err="1"/>
              <a:t>ts</a:t>
            </a:r>
            <a:r>
              <a:rPr lang="en-IN" dirty="0"/>
              <a:t> know that document will exist  and it has a method </a:t>
            </a:r>
            <a:r>
              <a:rPr lang="en-IN" dirty="0" err="1"/>
              <a:t>querySelector</a:t>
            </a:r>
            <a:r>
              <a:rPr lang="en-IN" dirty="0"/>
              <a:t>() we can argue that vanilla </a:t>
            </a:r>
            <a:r>
              <a:rPr lang="en-IN" dirty="0" err="1"/>
              <a:t>js</a:t>
            </a:r>
            <a:r>
              <a:rPr lang="en-IN" dirty="0"/>
              <a:t> knows </a:t>
            </a:r>
            <a:r>
              <a:rPr lang="en-IN" dirty="0" smtClean="0"/>
              <a:t>this but</a:t>
            </a:r>
            <a:r>
              <a:rPr lang="en-IN" dirty="0"/>
              <a:t> we can write </a:t>
            </a:r>
            <a:r>
              <a:rPr lang="en-IN" dirty="0" err="1"/>
              <a:t>nodejs</a:t>
            </a:r>
            <a:r>
              <a:rPr lang="en-IN" dirty="0"/>
              <a:t> code  in </a:t>
            </a:r>
            <a:r>
              <a:rPr lang="en-IN" dirty="0" err="1"/>
              <a:t>ts</a:t>
            </a:r>
            <a:r>
              <a:rPr lang="en-IN" dirty="0"/>
              <a:t> and  </a:t>
            </a:r>
            <a:r>
              <a:rPr lang="en-IN" dirty="0" smtClean="0"/>
              <a:t>document </a:t>
            </a:r>
            <a:r>
              <a:rPr lang="en-IN" dirty="0" err="1" smtClean="0"/>
              <a:t>doesnt</a:t>
            </a:r>
            <a:r>
              <a:rPr lang="en-IN" dirty="0"/>
              <a:t> exist there </a:t>
            </a:r>
            <a:r>
              <a:rPr lang="en-IN" dirty="0" err="1"/>
              <a:t>ts</a:t>
            </a:r>
            <a:r>
              <a:rPr lang="en-IN" dirty="0"/>
              <a:t> knows about it by the lib option in </a:t>
            </a:r>
            <a:r>
              <a:rPr lang="en-IN" dirty="0" err="1" smtClean="0"/>
              <a:t>tsconfig</a:t>
            </a:r>
            <a:r>
              <a:rPr lang="en-IN" dirty="0" smtClean="0"/>
              <a:t>.</a:t>
            </a:r>
          </a:p>
          <a:p>
            <a:r>
              <a:rPr lang="en-IN" dirty="0" smtClean="0"/>
              <a:t>Lib option is by default commented and when it is commented the objects that </a:t>
            </a:r>
            <a:r>
              <a:rPr lang="en-IN" dirty="0" err="1" smtClean="0"/>
              <a:t>ts</a:t>
            </a:r>
            <a:r>
              <a:rPr lang="en-IN" dirty="0" smtClean="0"/>
              <a:t> knows about depends on the  target option for example for es6 all the objects that are globally available in es6 are available like document ,Map </a:t>
            </a:r>
            <a:r>
              <a:rPr lang="en-IN" dirty="0" err="1" smtClean="0"/>
              <a:t>etc</a:t>
            </a:r>
            <a:endParaRPr lang="en-IN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951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–Ts core libs </a:t>
            </a:r>
            <a:r>
              <a:rPr lang="en-GB" dirty="0" err="1" smtClean="0"/>
              <a:t>cont</a:t>
            </a:r>
            <a:r>
              <a:rPr lang="en-GB" dirty="0" smtClean="0"/>
              <a:t>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2" y="835377"/>
            <a:ext cx="10600267" cy="602262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If we un comment the lib option we would need to provide the list of available libs else </a:t>
            </a:r>
            <a:r>
              <a:rPr lang="en-GB" dirty="0" err="1" smtClean="0"/>
              <a:t>ts</a:t>
            </a:r>
            <a:r>
              <a:rPr lang="en-GB" dirty="0" smtClean="0"/>
              <a:t> will not work</a:t>
            </a:r>
          </a:p>
          <a:p>
            <a:r>
              <a:rPr lang="en-GB" dirty="0" smtClean="0"/>
              <a:t>Lib is an array </a:t>
            </a:r>
            <a:r>
              <a:rPr lang="en-IN" dirty="0" smtClean="0"/>
              <a:t>Possible values for lib 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Note: If --lib is not specified a default list of libraries are injected. The default libraries injected are:</a:t>
            </a:r>
          </a:p>
          <a:p>
            <a:pPr marL="0" indent="0">
              <a:buNone/>
            </a:pPr>
            <a:r>
              <a:rPr lang="en-IN" dirty="0"/>
              <a:t>For --target ES5: DOM,ES5,ScriptHost</a:t>
            </a:r>
          </a:p>
          <a:p>
            <a:pPr marL="0" indent="0">
              <a:buNone/>
            </a:pPr>
            <a:r>
              <a:rPr lang="en-IN" dirty="0"/>
              <a:t>For --target ES6: </a:t>
            </a:r>
            <a:r>
              <a:rPr lang="en-IN" dirty="0" smtClean="0"/>
              <a:t>DOM,ES6,DOM.Iterable,ScriptHost</a:t>
            </a:r>
          </a:p>
          <a:p>
            <a:pPr marL="0" indent="0">
              <a:buNone/>
            </a:pPr>
            <a:r>
              <a:rPr lang="en-IN" dirty="0" smtClean="0"/>
              <a:t>More details available at </a:t>
            </a:r>
            <a:r>
              <a:rPr lang="en-IN" dirty="0" smtClean="0">
                <a:hlinkClick r:id="rId3"/>
              </a:rPr>
              <a:t>Official docs</a:t>
            </a:r>
            <a:endParaRPr lang="en-IN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Rectangle 5"/>
          <p:cNvSpPr/>
          <p:nvPr/>
        </p:nvSpPr>
        <p:spPr>
          <a:xfrm>
            <a:off x="485421" y="1580444"/>
            <a:ext cx="2494845" cy="378177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7030A0"/>
                </a:solidFill>
              </a:rPr>
              <a:t>ES5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ES6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ES7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ES2016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ES2017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ES2018</a:t>
            </a:r>
          </a:p>
          <a:p>
            <a:pPr algn="ctr"/>
            <a:r>
              <a:rPr lang="es-ES" dirty="0" err="1">
                <a:solidFill>
                  <a:srgbClr val="7030A0"/>
                </a:solidFill>
              </a:rPr>
              <a:t>ESNext</a:t>
            </a:r>
            <a:endParaRPr lang="es-ES" dirty="0">
              <a:solidFill>
                <a:srgbClr val="7030A0"/>
              </a:solidFill>
            </a:endParaRPr>
          </a:p>
          <a:p>
            <a:pPr algn="ctr"/>
            <a:r>
              <a:rPr lang="es-ES" dirty="0">
                <a:solidFill>
                  <a:srgbClr val="7030A0"/>
                </a:solidFill>
              </a:rPr>
              <a:t>DOM</a:t>
            </a:r>
          </a:p>
          <a:p>
            <a:pPr algn="ctr"/>
            <a:r>
              <a:rPr lang="es-ES" dirty="0" err="1" smtClean="0">
                <a:solidFill>
                  <a:srgbClr val="7030A0"/>
                </a:solidFill>
              </a:rPr>
              <a:t>DOM.Iterable</a:t>
            </a:r>
            <a:endParaRPr lang="es-ES" dirty="0" smtClean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WebWorker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ScriptHost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ES2015.Core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7129111" y="1580444"/>
            <a:ext cx="2494845" cy="378177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ES2017.SharedMemory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ES2017.String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ES2017.TypedArrays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ES2018.Intl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ES2018.Promise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ES2018.RegExp</a:t>
            </a: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ESNext.AsyncIterable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ESNext.Array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ESNext.Intl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r>
              <a:rPr lang="en-GB" dirty="0" err="1">
                <a:solidFill>
                  <a:srgbClr val="7030A0"/>
                </a:solidFill>
              </a:rPr>
              <a:t>ESNext.Symbol</a:t>
            </a:r>
            <a:endParaRPr lang="en-GB" dirty="0">
              <a:solidFill>
                <a:srgbClr val="7030A0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807266" y="1580444"/>
            <a:ext cx="2494845" cy="378177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7030A0"/>
                </a:solidFill>
              </a:rPr>
              <a:t>ES2015.Collection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ES2015.Generator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ES2015.Iterable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ES2015.Promise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ES2015.Proxy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ES2015.Reflect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ES2015.Symbol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ES2015.Symbol.WellKnown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ES2016.Array.Include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ES2017.object</a:t>
            </a:r>
          </a:p>
          <a:p>
            <a:pPr algn="ctr"/>
            <a:r>
              <a:rPr lang="es-ES" dirty="0">
                <a:solidFill>
                  <a:srgbClr val="7030A0"/>
                </a:solidFill>
              </a:rPr>
              <a:t>ES2017.Intl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–More configuration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5892801"/>
          </a:xfrm>
        </p:spPr>
        <p:txBody>
          <a:bodyPr/>
          <a:lstStyle/>
          <a:p>
            <a:r>
              <a:rPr lang="en-IN" dirty="0" err="1" smtClean="0"/>
              <a:t>allowJs</a:t>
            </a:r>
            <a:r>
              <a:rPr lang="en-IN" dirty="0" smtClean="0"/>
              <a:t> : if true compiles the </a:t>
            </a:r>
            <a:r>
              <a:rPr lang="en-IN" dirty="0" err="1" smtClean="0"/>
              <a:t>js</a:t>
            </a:r>
            <a:r>
              <a:rPr lang="en-IN" dirty="0" smtClean="0"/>
              <a:t> files too</a:t>
            </a:r>
          </a:p>
          <a:p>
            <a:r>
              <a:rPr lang="en-IN" dirty="0" err="1" smtClean="0"/>
              <a:t>checkJs</a:t>
            </a:r>
            <a:r>
              <a:rPr lang="en-IN" dirty="0" smtClean="0"/>
              <a:t>: if true checks </a:t>
            </a:r>
            <a:r>
              <a:rPr lang="en-IN" dirty="0" err="1" smtClean="0"/>
              <a:t>js</a:t>
            </a:r>
            <a:r>
              <a:rPr lang="en-IN" dirty="0" smtClean="0"/>
              <a:t> files for errors</a:t>
            </a:r>
          </a:p>
          <a:p>
            <a:r>
              <a:rPr lang="en-IN" dirty="0" err="1" smtClean="0"/>
              <a:t>Jsx</a:t>
            </a:r>
            <a:r>
              <a:rPr lang="en-IN" dirty="0" smtClean="0"/>
              <a:t> : this option helps with </a:t>
            </a:r>
            <a:r>
              <a:rPr lang="en-IN" dirty="0" err="1" smtClean="0"/>
              <a:t>reactJs</a:t>
            </a:r>
            <a:r>
              <a:rPr lang="en-IN" dirty="0" smtClean="0"/>
              <a:t> projects</a:t>
            </a:r>
          </a:p>
          <a:p>
            <a:r>
              <a:rPr lang="en-IN" dirty="0" err="1" smtClean="0"/>
              <a:t>Decleration</a:t>
            </a:r>
            <a:r>
              <a:rPr lang="en-IN" dirty="0" smtClean="0"/>
              <a:t>: this option is used to generate .</a:t>
            </a:r>
            <a:r>
              <a:rPr lang="en-IN" dirty="0" err="1" smtClean="0"/>
              <a:t>d.ts</a:t>
            </a:r>
            <a:r>
              <a:rPr lang="en-IN" dirty="0" smtClean="0"/>
              <a:t> files which is used when we ship our project as a library and these files are generated to let people know about the new types that they can use.</a:t>
            </a:r>
          </a:p>
          <a:p>
            <a:r>
              <a:rPr lang="en-IN" dirty="0" err="1" smtClean="0"/>
              <a:t>decleartionMap</a:t>
            </a:r>
            <a:r>
              <a:rPr lang="en-IN" dirty="0" smtClean="0"/>
              <a:t> : generates </a:t>
            </a:r>
            <a:r>
              <a:rPr lang="en-IN" dirty="0" err="1" smtClean="0"/>
              <a:t>sourcemap</a:t>
            </a:r>
            <a:r>
              <a:rPr lang="en-IN" dirty="0" smtClean="0"/>
              <a:t> for </a:t>
            </a:r>
            <a:r>
              <a:rPr lang="en-IN" dirty="0" err="1" smtClean="0"/>
              <a:t>decleration</a:t>
            </a:r>
            <a:r>
              <a:rPr lang="en-IN" dirty="0" smtClean="0"/>
              <a:t> file .</a:t>
            </a:r>
            <a:r>
              <a:rPr lang="en-IN" dirty="0" err="1" smtClean="0"/>
              <a:t>d.ts.map</a:t>
            </a:r>
            <a:r>
              <a:rPr lang="en-IN" dirty="0" smtClean="0"/>
              <a:t> file used for debugging </a:t>
            </a:r>
            <a:r>
              <a:rPr lang="en-IN" dirty="0" err="1" smtClean="0"/>
              <a:t>ts</a:t>
            </a:r>
            <a:r>
              <a:rPr lang="en-IN" dirty="0" smtClean="0"/>
              <a:t> files in browser but this option is specific to .</a:t>
            </a:r>
            <a:r>
              <a:rPr lang="en-IN" dirty="0" err="1" smtClean="0"/>
              <a:t>d.ts</a:t>
            </a:r>
            <a:r>
              <a:rPr lang="en-IN" dirty="0" smtClean="0"/>
              <a:t> files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985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89600" y="2675467"/>
            <a:ext cx="5023556" cy="4052711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rgbClr val="7030A0"/>
                </a:solidFill>
              </a:rPr>
              <a:t>After </a:t>
            </a:r>
            <a:r>
              <a:rPr lang="en-IN" sz="2000" dirty="0" err="1" smtClean="0">
                <a:solidFill>
                  <a:srgbClr val="7030A0"/>
                </a:solidFill>
              </a:rPr>
              <a:t>gitignore</a:t>
            </a:r>
            <a:r>
              <a:rPr lang="en-IN" sz="2000" dirty="0" smtClean="0">
                <a:solidFill>
                  <a:srgbClr val="7030A0"/>
                </a:solidFill>
              </a:rPr>
              <a:t> changes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42089" y="2782710"/>
            <a:ext cx="4724029" cy="3832578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Before </a:t>
            </a:r>
            <a:r>
              <a:rPr lang="en-IN" dirty="0" err="1" smtClean="0">
                <a:solidFill>
                  <a:srgbClr val="7030A0"/>
                </a:solidFill>
              </a:rPr>
              <a:t>gitignore</a:t>
            </a:r>
            <a:r>
              <a:rPr lang="en-IN" dirty="0" smtClean="0">
                <a:solidFill>
                  <a:srgbClr val="7030A0"/>
                </a:solidFill>
              </a:rPr>
              <a:t> changes</a:t>
            </a:r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–Source 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8991780" cy="5892801"/>
          </a:xfrm>
        </p:spPr>
        <p:txBody>
          <a:bodyPr/>
          <a:lstStyle/>
          <a:p>
            <a:r>
              <a:rPr lang="en-IN" dirty="0" err="1" smtClean="0"/>
              <a:t>sourceMap</a:t>
            </a:r>
            <a:r>
              <a:rPr lang="en-IN" dirty="0" smtClean="0"/>
              <a:t> : if set to true it generates *.</a:t>
            </a:r>
            <a:r>
              <a:rPr lang="en-IN" dirty="0" err="1" smtClean="0"/>
              <a:t>js.map</a:t>
            </a:r>
            <a:r>
              <a:rPr lang="en-IN" dirty="0" smtClean="0"/>
              <a:t> files which are understood by modern browsers and are used to map the </a:t>
            </a:r>
            <a:r>
              <a:rPr lang="en-IN" dirty="0" err="1" smtClean="0"/>
              <a:t>ts</a:t>
            </a:r>
            <a:r>
              <a:rPr lang="en-IN" dirty="0" smtClean="0"/>
              <a:t> files to the compiled </a:t>
            </a:r>
            <a:r>
              <a:rPr lang="en-IN" dirty="0" err="1" smtClean="0"/>
              <a:t>js</a:t>
            </a:r>
            <a:r>
              <a:rPr lang="en-IN" dirty="0" smtClean="0"/>
              <a:t>  files and </a:t>
            </a:r>
            <a:r>
              <a:rPr lang="en-IN" dirty="0" err="1" smtClean="0"/>
              <a:t>ts</a:t>
            </a:r>
            <a:r>
              <a:rPr lang="en-IN" dirty="0" smtClean="0"/>
              <a:t> files are available in the browser and we can even add breakpoints and debug using them.</a:t>
            </a:r>
          </a:p>
          <a:p>
            <a:r>
              <a:rPr lang="en-IN" dirty="0" smtClean="0"/>
              <a:t>*.map.js files should not be checked in and it is recommended to add an exclusion for it in .</a:t>
            </a:r>
            <a:r>
              <a:rPr lang="en-IN" dirty="0" err="1" smtClean="0"/>
              <a:t>gitignore</a:t>
            </a:r>
            <a:r>
              <a:rPr lang="en-IN" dirty="0" smtClean="0"/>
              <a:t> file (*.</a:t>
            </a:r>
            <a:r>
              <a:rPr lang="en-IN" dirty="0" err="1" smtClean="0"/>
              <a:t>js.map</a:t>
            </a:r>
            <a:r>
              <a:rPr lang="en-IN" dirty="0" smtClean="0"/>
              <a:t>)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29" y="3239910"/>
            <a:ext cx="4480948" cy="3285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489" y="3059289"/>
            <a:ext cx="4771007" cy="366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</a:t>
            </a:r>
            <a:r>
              <a:rPr lang="en-GB" dirty="0" err="1" smtClean="0"/>
              <a:t>outDir</a:t>
            </a:r>
            <a:r>
              <a:rPr lang="en-GB" dirty="0" smtClean="0"/>
              <a:t> and </a:t>
            </a:r>
            <a:r>
              <a:rPr lang="en-GB" dirty="0" err="1" smtClean="0"/>
              <a:t>rootDir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IN" dirty="0" err="1" smtClean="0"/>
              <a:t>outDir</a:t>
            </a:r>
            <a:r>
              <a:rPr lang="en-IN" dirty="0" smtClean="0"/>
              <a:t> : this option is used to specify the folder where our output files should go</a:t>
            </a:r>
          </a:p>
          <a:p>
            <a:r>
              <a:rPr lang="en-IN" dirty="0" smtClean="0"/>
              <a:t>If we set it to maybe  </a:t>
            </a:r>
            <a:r>
              <a:rPr lang="en-IN" dirty="0" err="1" smtClean="0"/>
              <a:t>dist</a:t>
            </a:r>
            <a:r>
              <a:rPr lang="en-IN" dirty="0" smtClean="0"/>
              <a:t> folder all files will go to </a:t>
            </a:r>
            <a:r>
              <a:rPr lang="en-IN" dirty="0" err="1" smtClean="0"/>
              <a:t>dist</a:t>
            </a:r>
            <a:r>
              <a:rPr lang="en-IN" dirty="0" smtClean="0"/>
              <a:t> folder and whatever folder structure we follow for our source files will be replicated here in the </a:t>
            </a:r>
            <a:r>
              <a:rPr lang="en-IN" dirty="0" err="1" smtClean="0"/>
              <a:t>dist</a:t>
            </a:r>
            <a:r>
              <a:rPr lang="en-IN" dirty="0" smtClean="0"/>
              <a:t> folder .</a:t>
            </a:r>
          </a:p>
          <a:p>
            <a:r>
              <a:rPr lang="en-IN" dirty="0" err="1" smtClean="0"/>
              <a:t>rootDir</a:t>
            </a:r>
            <a:r>
              <a:rPr lang="en-IN" dirty="0" smtClean="0"/>
              <a:t> :we can use this to specify where our input files </a:t>
            </a:r>
            <a:r>
              <a:rPr lang="en-IN" dirty="0" err="1" smtClean="0"/>
              <a:t>lie.Ts</a:t>
            </a:r>
            <a:r>
              <a:rPr lang="en-IN" dirty="0" smtClean="0"/>
              <a:t> will now complaint if we have a </a:t>
            </a:r>
            <a:r>
              <a:rPr lang="en-IN" dirty="0" err="1" smtClean="0"/>
              <a:t>ts</a:t>
            </a:r>
            <a:r>
              <a:rPr lang="en-IN" dirty="0" smtClean="0"/>
              <a:t> file outside this folder.</a:t>
            </a:r>
          </a:p>
          <a:p>
            <a:r>
              <a:rPr lang="en-IN" dirty="0" smtClean="0"/>
              <a:t>Usually if we specify a </a:t>
            </a:r>
            <a:r>
              <a:rPr lang="en-IN" dirty="0" err="1" smtClean="0"/>
              <a:t>rootDir</a:t>
            </a:r>
            <a:r>
              <a:rPr lang="en-IN" dirty="0" smtClean="0"/>
              <a:t> we should not have input files outside it but if we have we need to either  exclude  them specifically using the exclude option discussed a few slides back.</a:t>
            </a:r>
          </a:p>
          <a:p>
            <a:r>
              <a:rPr lang="en-IN" dirty="0" smtClean="0"/>
              <a:t>We will also need to adjust our imports to follow our directory structure now for example import of app.js in index.html should now be changed to </a:t>
            </a:r>
            <a:r>
              <a:rPr lang="en-GB" dirty="0" err="1" smtClean="0"/>
              <a:t>dist</a:t>
            </a:r>
            <a:r>
              <a:rPr lang="en-GB" dirty="0" smtClean="0"/>
              <a:t>/app.js</a:t>
            </a:r>
            <a:endParaRPr lang="en-IN" dirty="0" smtClean="0"/>
          </a:p>
          <a:p>
            <a:r>
              <a:rPr lang="en-IN" dirty="0" smtClean="0"/>
              <a:t>Whenever we need to refer to the directory structure it is a good option to use the </a:t>
            </a:r>
            <a:r>
              <a:rPr lang="en-IN" dirty="0" err="1" smtClean="0"/>
              <a:t>intellisense</a:t>
            </a:r>
            <a:r>
              <a:rPr lang="en-IN" dirty="0" smtClean="0"/>
              <a:t> feature of </a:t>
            </a:r>
            <a:r>
              <a:rPr lang="en-IN" dirty="0" err="1" smtClean="0"/>
              <a:t>vscode</a:t>
            </a:r>
            <a:r>
              <a:rPr lang="en-IN" dirty="0" smtClean="0"/>
              <a:t> to avoid any mistakes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932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–More </a:t>
            </a:r>
            <a:r>
              <a:rPr lang="en-GB" dirty="0" err="1" smtClean="0"/>
              <a:t>config</a:t>
            </a:r>
            <a:r>
              <a:rPr lang="en-GB" dirty="0" smtClean="0"/>
              <a:t>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GB" dirty="0" err="1" smtClean="0"/>
              <a:t>removeComments</a:t>
            </a:r>
            <a:r>
              <a:rPr lang="en-GB" dirty="0" smtClean="0"/>
              <a:t> : if set to true all comments we add to </a:t>
            </a:r>
            <a:r>
              <a:rPr lang="en-GB" dirty="0" err="1" smtClean="0"/>
              <a:t>ts</a:t>
            </a:r>
            <a:r>
              <a:rPr lang="en-GB" dirty="0" smtClean="0"/>
              <a:t> files will be removed from the compiled </a:t>
            </a:r>
            <a:r>
              <a:rPr lang="en-GB" dirty="0" err="1" smtClean="0"/>
              <a:t>js</a:t>
            </a:r>
            <a:r>
              <a:rPr lang="en-GB" dirty="0" smtClean="0"/>
              <a:t> files.</a:t>
            </a:r>
          </a:p>
          <a:p>
            <a:r>
              <a:rPr lang="en-IN" dirty="0" err="1" smtClean="0"/>
              <a:t>noEmit</a:t>
            </a:r>
            <a:r>
              <a:rPr lang="en-IN" dirty="0" smtClean="0"/>
              <a:t> : If set to true </a:t>
            </a:r>
            <a:r>
              <a:rPr lang="en-IN" dirty="0" err="1" smtClean="0"/>
              <a:t>tsc</a:t>
            </a:r>
            <a:r>
              <a:rPr lang="en-IN" dirty="0" smtClean="0"/>
              <a:t> will just check the </a:t>
            </a:r>
            <a:r>
              <a:rPr lang="en-IN" dirty="0" err="1" smtClean="0"/>
              <a:t>ts</a:t>
            </a:r>
            <a:r>
              <a:rPr lang="en-IN" dirty="0" smtClean="0"/>
              <a:t> files for errors but will not generate any </a:t>
            </a:r>
            <a:r>
              <a:rPr lang="en-IN" dirty="0" err="1" smtClean="0"/>
              <a:t>js</a:t>
            </a:r>
            <a:r>
              <a:rPr lang="en-IN" dirty="0" smtClean="0"/>
              <a:t> files after compilation</a:t>
            </a:r>
            <a:endParaRPr lang="en-GB" dirty="0"/>
          </a:p>
          <a:p>
            <a:r>
              <a:rPr lang="en-IN" dirty="0" err="1" smtClean="0"/>
              <a:t>noEmitOnError</a:t>
            </a:r>
            <a:r>
              <a:rPr lang="en-IN" dirty="0" smtClean="0"/>
              <a:t>: by default this is false, If set to true if we have an error in any </a:t>
            </a:r>
            <a:r>
              <a:rPr lang="en-IN" dirty="0" err="1" smtClean="0"/>
              <a:t>ts</a:t>
            </a:r>
            <a:r>
              <a:rPr lang="en-IN" dirty="0" smtClean="0"/>
              <a:t> file no output </a:t>
            </a:r>
            <a:r>
              <a:rPr lang="en-IN" dirty="0" err="1" smtClean="0"/>
              <a:t>js</a:t>
            </a:r>
            <a:r>
              <a:rPr lang="en-IN" dirty="0" smtClean="0"/>
              <a:t> file will be generated.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121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</a:t>
            </a:r>
            <a:r>
              <a:rPr lang="en-GB" dirty="0"/>
              <a:t>Strict Type-Checking Options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IN" dirty="0" smtClean="0"/>
              <a:t>Strict : if set to true all other strict type checking options are set to true automatically if no other option is </a:t>
            </a:r>
            <a:r>
              <a:rPr lang="en-IN" dirty="0" err="1" smtClean="0"/>
              <a:t>set.If</a:t>
            </a:r>
            <a:r>
              <a:rPr lang="en-IN" dirty="0" smtClean="0"/>
              <a:t> this is set to true and any other option is set to false all options except that will be set to true.</a:t>
            </a:r>
          </a:p>
          <a:p>
            <a:r>
              <a:rPr lang="en-IN" dirty="0" err="1" smtClean="0"/>
              <a:t>noImplicitAny</a:t>
            </a:r>
            <a:r>
              <a:rPr lang="en-IN" dirty="0" smtClean="0"/>
              <a:t> : if the type of parameters or return type is </a:t>
            </a:r>
            <a:r>
              <a:rPr lang="en-IN" b="1" dirty="0" smtClean="0"/>
              <a:t>any</a:t>
            </a:r>
            <a:r>
              <a:rPr lang="en-IN" dirty="0" smtClean="0"/>
              <a:t> it should be specified explicitly. Implicit type inference for any is disallowed if this option is set to </a:t>
            </a:r>
            <a:r>
              <a:rPr lang="en-IN" dirty="0" err="1" smtClean="0"/>
              <a:t>true.It</a:t>
            </a:r>
            <a:r>
              <a:rPr lang="en-IN" dirty="0" smtClean="0"/>
              <a:t> is although allowed for variables.</a:t>
            </a:r>
          </a:p>
          <a:p>
            <a:r>
              <a:rPr lang="en-GB" dirty="0" err="1" smtClean="0"/>
              <a:t>strictNullChecks</a:t>
            </a:r>
            <a:r>
              <a:rPr lang="en-GB" dirty="0" smtClean="0"/>
              <a:t> : when set to true raises an error </a:t>
            </a:r>
            <a:r>
              <a:rPr lang="en-GB" dirty="0" err="1" smtClean="0"/>
              <a:t>whwrever</a:t>
            </a:r>
            <a:r>
              <a:rPr lang="en-GB" dirty="0" smtClean="0"/>
              <a:t> null reference can occur and forces us to handle it by adding a check or by explicitly declaring that the used value will not be null using !</a:t>
            </a:r>
          </a:p>
          <a:p>
            <a:endParaRPr lang="en-GB" dirty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094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</a:t>
            </a:r>
            <a:r>
              <a:rPr lang="en-GB" dirty="0"/>
              <a:t>Strict Type-Checking </a:t>
            </a:r>
            <a:r>
              <a:rPr lang="en-GB" dirty="0" smtClean="0"/>
              <a:t>Options </a:t>
            </a:r>
            <a:r>
              <a:rPr lang="en-GB" dirty="0" err="1" smtClean="0"/>
              <a:t>Cont</a:t>
            </a:r>
            <a:r>
              <a:rPr lang="en-GB" dirty="0" smtClean="0"/>
              <a:t>…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GB" dirty="0" err="1" smtClean="0"/>
              <a:t>strictBindCallApply</a:t>
            </a:r>
            <a:r>
              <a:rPr lang="en-GB" dirty="0"/>
              <a:t> </a:t>
            </a:r>
            <a:r>
              <a:rPr lang="en-GB" dirty="0" smtClean="0"/>
              <a:t>: if set to true it checks bind(), call(),apply() calls for errors .To understand this we first need to understand bind() , call() and apply() defined by </a:t>
            </a:r>
            <a:r>
              <a:rPr lang="en-GB" dirty="0" err="1" smtClean="0"/>
              <a:t>Function.prototype</a:t>
            </a:r>
            <a:r>
              <a:rPr lang="en-GB" dirty="0" smtClean="0"/>
              <a:t> starting with es5 .Call and apply came in es3 whereas bind came in es5</a:t>
            </a:r>
          </a:p>
          <a:p>
            <a:endParaRPr lang="en-GB" dirty="0" smtClean="0"/>
          </a:p>
          <a:p>
            <a:r>
              <a:rPr lang="en-IN" b="1" dirty="0"/>
              <a:t>Basic rules worth remembering:</a:t>
            </a:r>
            <a:endParaRPr lang="en-IN" dirty="0"/>
          </a:p>
          <a:p>
            <a:pPr lvl="1" fontAlgn="t"/>
            <a:r>
              <a:rPr lang="en-IN" dirty="0"/>
              <a:t>“this” always refers to an object.</a:t>
            </a:r>
          </a:p>
          <a:p>
            <a:pPr lvl="1" fontAlgn="t"/>
            <a:r>
              <a:rPr lang="en-IN" dirty="0"/>
              <a:t>“this” refers to an object which calls the function it contains.</a:t>
            </a:r>
          </a:p>
          <a:p>
            <a:pPr lvl="1" fontAlgn="t"/>
            <a:r>
              <a:rPr lang="en-IN" dirty="0"/>
              <a:t>In the global context “this” refers to either window object or is undefined if the ‘strict mode’ is used</a:t>
            </a:r>
            <a:r>
              <a:rPr lang="en-IN" dirty="0" smtClean="0"/>
              <a:t>.</a:t>
            </a:r>
          </a:p>
          <a:p>
            <a:pPr fontAlgn="t"/>
            <a:r>
              <a:rPr lang="en-IN" dirty="0" smtClean="0"/>
              <a:t>Lets dive into code to understand bind call and apply</a:t>
            </a:r>
          </a:p>
          <a:p>
            <a:r>
              <a:rPr lang="en-GB" dirty="0" err="1" smtClean="0"/>
              <a:t>strictPropertyInitialization</a:t>
            </a:r>
            <a:r>
              <a:rPr lang="en-GB" dirty="0" smtClean="0"/>
              <a:t> : will be covered once we learn about classes</a:t>
            </a:r>
          </a:p>
          <a:p>
            <a:r>
              <a:rPr lang="en-IN" dirty="0" err="1" smtClean="0"/>
              <a:t>noImplicitThis</a:t>
            </a:r>
            <a:r>
              <a:rPr lang="en-IN" dirty="0" smtClean="0"/>
              <a:t> : if set to true </a:t>
            </a:r>
            <a:r>
              <a:rPr lang="en-IN" dirty="0" err="1" smtClean="0"/>
              <a:t>ts</a:t>
            </a:r>
            <a:r>
              <a:rPr lang="en-IN" dirty="0" smtClean="0"/>
              <a:t> will warn us if we try to refer to this keyword where it is not sure what this refers to.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alwaysStrict</a:t>
            </a:r>
            <a:r>
              <a:rPr lang="en-IN" dirty="0" smtClean="0"/>
              <a:t> : if set to true will ensure that the generated </a:t>
            </a:r>
            <a:r>
              <a:rPr lang="en-IN" dirty="0" err="1" smtClean="0"/>
              <a:t>js</a:t>
            </a:r>
            <a:r>
              <a:rPr lang="en-IN" dirty="0" smtClean="0"/>
              <a:t> files are using strict mode</a:t>
            </a:r>
            <a:endParaRPr lang="en-GB" dirty="0"/>
          </a:p>
          <a:p>
            <a:endParaRPr lang="en-IN" dirty="0"/>
          </a:p>
          <a:p>
            <a:endParaRPr lang="en-GB" dirty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055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2" y="90310"/>
            <a:ext cx="9234310" cy="745067"/>
          </a:xfrm>
        </p:spPr>
        <p:txBody>
          <a:bodyPr>
            <a:normAutofit/>
          </a:bodyPr>
          <a:lstStyle/>
          <a:p>
            <a:r>
              <a:rPr lang="en-GB" dirty="0" err="1" smtClean="0"/>
              <a:t>Tsc</a:t>
            </a:r>
            <a:r>
              <a:rPr lang="en-GB" dirty="0" smtClean="0"/>
              <a:t> </a:t>
            </a:r>
            <a:r>
              <a:rPr lang="en-GB" dirty="0" err="1" smtClean="0"/>
              <a:t>Conf</a:t>
            </a:r>
            <a:r>
              <a:rPr lang="en-GB" dirty="0" smtClean="0"/>
              <a:t> –Code Quality</a:t>
            </a:r>
            <a:r>
              <a:rPr lang="en-GB" dirty="0"/>
              <a:t> </a:t>
            </a:r>
            <a:r>
              <a:rPr lang="en-GB" dirty="0" smtClean="0"/>
              <a:t>Options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835377"/>
            <a:ext cx="9674578" cy="5892801"/>
          </a:xfrm>
        </p:spPr>
        <p:txBody>
          <a:bodyPr/>
          <a:lstStyle/>
          <a:p>
            <a:r>
              <a:rPr lang="en-IN" dirty="0" err="1" smtClean="0"/>
              <a:t>noUnusedLocals</a:t>
            </a:r>
            <a:r>
              <a:rPr lang="en-IN" dirty="0" smtClean="0"/>
              <a:t> : if set to true </a:t>
            </a:r>
            <a:r>
              <a:rPr lang="en-IN" dirty="0" err="1" smtClean="0"/>
              <a:t>ts</a:t>
            </a:r>
            <a:r>
              <a:rPr lang="en-IN" dirty="0" smtClean="0"/>
              <a:t> will give an error if we have unused local variables in any method</a:t>
            </a:r>
          </a:p>
          <a:p>
            <a:r>
              <a:rPr lang="en-IN" dirty="0" err="1" smtClean="0"/>
              <a:t>noUnusedParameters:if</a:t>
            </a:r>
            <a:r>
              <a:rPr lang="en-IN" dirty="0" smtClean="0"/>
              <a:t> true </a:t>
            </a:r>
            <a:r>
              <a:rPr lang="en-IN" dirty="0" err="1" smtClean="0"/>
              <a:t>ts</a:t>
            </a:r>
            <a:r>
              <a:rPr lang="en-IN" dirty="0" smtClean="0"/>
              <a:t> will raise an error if we have an unused parameter in a method</a:t>
            </a:r>
          </a:p>
          <a:p>
            <a:r>
              <a:rPr lang="en-IN" dirty="0" err="1" smtClean="0"/>
              <a:t>noImplicitReturns</a:t>
            </a:r>
            <a:r>
              <a:rPr lang="en-IN" dirty="0" smtClean="0"/>
              <a:t>: if true generates an error when not all branches of a method return </a:t>
            </a:r>
            <a:r>
              <a:rPr lang="en-IN" dirty="0" err="1" smtClean="0"/>
              <a:t>something.We</a:t>
            </a:r>
            <a:r>
              <a:rPr lang="en-IN" dirty="0" smtClean="0"/>
              <a:t> can although add a blank return statement to solve this</a:t>
            </a:r>
          </a:p>
          <a:p>
            <a:r>
              <a:rPr lang="en-GB" dirty="0" err="1" smtClean="0"/>
              <a:t>noFallthroughCasesInSwitch</a:t>
            </a:r>
            <a:r>
              <a:rPr lang="en-GB" dirty="0" smtClean="0"/>
              <a:t>: if true doesn’t allow to skip break statement in switch case </a:t>
            </a:r>
            <a:endParaRPr lang="en-GB" dirty="0"/>
          </a:p>
          <a:p>
            <a:endParaRPr lang="en-GB" dirty="0"/>
          </a:p>
          <a:p>
            <a:endParaRPr lang="en-IN" dirty="0"/>
          </a:p>
          <a:p>
            <a:endParaRPr lang="en-GB" dirty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919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3200"/>
            <a:ext cx="8596668" cy="654756"/>
          </a:xfrm>
        </p:spPr>
        <p:txBody>
          <a:bodyPr/>
          <a:lstStyle/>
          <a:p>
            <a:r>
              <a:rPr lang="en-IN" dirty="0" smtClean="0"/>
              <a:t>Debugging with Chrome debugger tool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6623"/>
            <a:ext cx="8596668" cy="4844740"/>
          </a:xfrm>
        </p:spPr>
        <p:txBody>
          <a:bodyPr/>
          <a:lstStyle/>
          <a:p>
            <a:r>
              <a:rPr lang="en-IN" dirty="0" smtClean="0"/>
              <a:t>Install the plugin </a:t>
            </a:r>
            <a:r>
              <a:rPr lang="en-IN" dirty="0" smtClean="0">
                <a:hlinkClick r:id="rId2"/>
              </a:rPr>
              <a:t>Debugger for Chrome</a:t>
            </a:r>
            <a:endParaRPr lang="en-IN" dirty="0" smtClean="0"/>
          </a:p>
          <a:p>
            <a:r>
              <a:rPr lang="en-IN" dirty="0" smtClean="0"/>
              <a:t>Add a breakpoint to the code by clicking on left side of the line number in vs code</a:t>
            </a:r>
          </a:p>
          <a:p>
            <a:r>
              <a:rPr lang="en-IN" dirty="0" smtClean="0"/>
              <a:t>Go to run menu and click start debugging and select chrome</a:t>
            </a:r>
          </a:p>
          <a:p>
            <a:r>
              <a:rPr lang="en-IN" dirty="0" smtClean="0"/>
              <a:t>A </a:t>
            </a:r>
            <a:r>
              <a:rPr lang="en-IN" dirty="0" err="1" smtClean="0"/>
              <a:t>launch.json</a:t>
            </a:r>
            <a:r>
              <a:rPr lang="en-IN" dirty="0" smtClean="0"/>
              <a:t> file will open  change the </a:t>
            </a:r>
            <a:r>
              <a:rPr lang="en-IN" dirty="0" err="1" smtClean="0"/>
              <a:t>url</a:t>
            </a:r>
            <a:r>
              <a:rPr lang="en-IN" dirty="0" smtClean="0"/>
              <a:t> to </a:t>
            </a:r>
            <a:r>
              <a:rPr lang="en-IN" dirty="0" smtClean="0">
                <a:hlinkClick r:id="rId3"/>
              </a:rPr>
              <a:t>http://localhost:3000</a:t>
            </a:r>
            <a:endParaRPr lang="en-IN" dirty="0" smtClean="0"/>
          </a:p>
          <a:p>
            <a:r>
              <a:rPr lang="en-IN" dirty="0" smtClean="0"/>
              <a:t>Also change the </a:t>
            </a:r>
            <a:r>
              <a:rPr lang="en-IN" dirty="0" err="1" smtClean="0"/>
              <a:t>webroot</a:t>
            </a:r>
            <a:r>
              <a:rPr lang="en-IN" dirty="0" smtClean="0"/>
              <a:t> to the </a:t>
            </a:r>
            <a:r>
              <a:rPr lang="en-IN" dirty="0" err="1" smtClean="0"/>
              <a:t>outDir</a:t>
            </a:r>
            <a:r>
              <a:rPr lang="en-IN" dirty="0" smtClean="0"/>
              <a:t> path.</a:t>
            </a:r>
          </a:p>
          <a:p>
            <a:r>
              <a:rPr lang="en-IN" dirty="0" smtClean="0"/>
              <a:t>Then click run-&gt;</a:t>
            </a:r>
            <a:r>
              <a:rPr lang="en-IN" dirty="0"/>
              <a:t> start debugging</a:t>
            </a:r>
            <a:r>
              <a:rPr lang="en-IN" dirty="0" smtClean="0"/>
              <a:t> again our program will launch in chrome and stop at the breakpoint in vs code we can add variables/expressions to </a:t>
            </a:r>
            <a:r>
              <a:rPr lang="en-IN" dirty="0" err="1" smtClean="0"/>
              <a:t>watchlist</a:t>
            </a:r>
            <a:r>
              <a:rPr lang="en-IN" dirty="0" smtClean="0"/>
              <a:t> check state of local/global variables check call stack </a:t>
            </a:r>
            <a:r>
              <a:rPr lang="en-IN" dirty="0" err="1" smtClean="0"/>
              <a:t>etc</a:t>
            </a:r>
            <a:r>
              <a:rPr lang="en-IN" dirty="0" smtClean="0"/>
              <a:t> from within vs code.</a:t>
            </a:r>
          </a:p>
          <a:p>
            <a:r>
              <a:rPr lang="en-IN" dirty="0" smtClean="0"/>
              <a:t>Demo time!!!!!</a:t>
            </a:r>
          </a:p>
          <a:p>
            <a:r>
              <a:rPr lang="en-IN" dirty="0" smtClean="0"/>
              <a:t>Pro tip : if you want to tell </a:t>
            </a:r>
            <a:r>
              <a:rPr lang="en-IN" dirty="0" err="1" smtClean="0"/>
              <a:t>tsc</a:t>
            </a:r>
            <a:r>
              <a:rPr lang="en-IN" dirty="0" smtClean="0"/>
              <a:t> to ignore the compilation error temporarily just add a comment //@</a:t>
            </a:r>
            <a:r>
              <a:rPr lang="en-IN" dirty="0" err="1" smtClean="0"/>
              <a:t>ts</a:t>
            </a:r>
            <a:r>
              <a:rPr lang="en-IN" dirty="0" smtClean="0"/>
              <a:t>-ignore above the line that has the 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43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smtClean="0"/>
              <a:t>Why 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68" y="755248"/>
            <a:ext cx="10932074" cy="58278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2210764" cy="5555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98954" y="1921393"/>
            <a:ext cx="3838454" cy="1435260"/>
          </a:xfrm>
          <a:prstGeom prst="rect">
            <a:avLst/>
          </a:prstGeom>
          <a:solidFill>
            <a:srgbClr val="D1B3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7030A0"/>
                </a:solidFill>
              </a:rPr>
              <a:t>function add(num1, num2) {</a:t>
            </a:r>
          </a:p>
          <a:p>
            <a:r>
              <a:rPr lang="pt-BR" dirty="0">
                <a:solidFill>
                  <a:srgbClr val="7030A0"/>
                </a:solidFill>
              </a:rPr>
              <a:t>  return num1 + num2;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GB" sz="2000" b="1" dirty="0" smtClean="0">
                <a:solidFill>
                  <a:srgbClr val="7030A0"/>
                </a:solidFill>
              </a:rPr>
              <a:t>Console.log(                    </a:t>
            </a:r>
            <a:r>
              <a:rPr lang="en-GB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4048" y="2777919"/>
            <a:ext cx="1351557" cy="5092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add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(‘2’,’3’)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683170" y="3287205"/>
            <a:ext cx="0" cy="64818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476982" y="3935387"/>
            <a:ext cx="3206188" cy="964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76982" y="3935387"/>
            <a:ext cx="0" cy="52086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0484" y="4456248"/>
            <a:ext cx="3599727" cy="6597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Unwanted Behaviour At Runtime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618299" y="4565242"/>
            <a:ext cx="1597306" cy="439838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215605" y="4785161"/>
            <a:ext cx="3599727" cy="849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/>
                </a:solidFill>
              </a:rPr>
              <a:t>Add if check to add function . Validate and Sanitize User Input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15605" y="4213179"/>
            <a:ext cx="3646025" cy="5555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Mitigation </a:t>
            </a:r>
            <a:r>
              <a:rPr lang="en-GB" dirty="0" err="1" smtClean="0">
                <a:solidFill>
                  <a:schemeClr val="tx1"/>
                </a:solidFill>
              </a:rPr>
              <a:t>Stratergies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8015468" y="5634935"/>
            <a:ext cx="410902" cy="54594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215605" y="6220421"/>
            <a:ext cx="4872942" cy="5637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Developers can still write invalid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447575" y="6244534"/>
            <a:ext cx="1602878" cy="373291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42732" y="6088283"/>
            <a:ext cx="3857479" cy="6959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is a tool that helps developers write better code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1145" y="5627220"/>
            <a:ext cx="3857479" cy="497233"/>
          </a:xfrm>
          <a:prstGeom prst="rect">
            <a:avLst/>
          </a:prstGeom>
          <a:solidFill>
            <a:srgbClr val="FFFF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TypeScript</a:t>
            </a:r>
            <a:r>
              <a:rPr lang="en-GB" dirty="0" smtClean="0">
                <a:solidFill>
                  <a:schemeClr val="tx1"/>
                </a:solidFill>
              </a:rPr>
              <a:t> To the Rescue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8267"/>
          </a:xfrm>
        </p:spPr>
        <p:txBody>
          <a:bodyPr/>
          <a:lstStyle/>
          <a:p>
            <a:r>
              <a:rPr lang="en-IN" dirty="0" smtClean="0"/>
              <a:t>Useful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7867"/>
            <a:ext cx="8596668" cy="4483495"/>
          </a:xfrm>
        </p:spPr>
        <p:txBody>
          <a:bodyPr/>
          <a:lstStyle/>
          <a:p>
            <a:r>
              <a:rPr lang="en-IN" dirty="0"/>
              <a:t>These links might also be interesting:</a:t>
            </a:r>
          </a:p>
          <a:p>
            <a:r>
              <a:rPr lang="en-IN" dirty="0" err="1"/>
              <a:t>tsconfig</a:t>
            </a:r>
            <a:r>
              <a:rPr lang="en-IN" dirty="0"/>
              <a:t> Docs: </a:t>
            </a:r>
            <a:r>
              <a:rPr lang="en-IN" dirty="0">
                <a:hlinkClick r:id="rId2"/>
              </a:rPr>
              <a:t>https://www.typescriptlang.org/docs/handbook/tsconfig-json.html</a:t>
            </a:r>
            <a:endParaRPr lang="en-IN" dirty="0"/>
          </a:p>
          <a:p>
            <a:r>
              <a:rPr lang="en-IN" dirty="0"/>
              <a:t>Compiler </a:t>
            </a:r>
            <a:r>
              <a:rPr lang="en-IN" dirty="0" err="1"/>
              <a:t>Config</a:t>
            </a:r>
            <a:r>
              <a:rPr lang="en-IN" dirty="0"/>
              <a:t> Docs: </a:t>
            </a:r>
            <a:r>
              <a:rPr lang="en-IN" dirty="0">
                <a:hlinkClick r:id="rId3"/>
              </a:rPr>
              <a:t>https://www.typescriptlang.org/docs/handbook/compiler-options.html</a:t>
            </a:r>
            <a:endParaRPr lang="en-IN" dirty="0"/>
          </a:p>
          <a:p>
            <a:r>
              <a:rPr lang="en-IN" dirty="0"/>
              <a:t>VS Code TS Debugging: </a:t>
            </a:r>
            <a:r>
              <a:rPr lang="en-IN" dirty="0">
                <a:hlinkClick r:id="rId4"/>
              </a:rPr>
              <a:t>https://code.visualstudio.com/docs/typescript/typescript-debugging</a:t>
            </a:r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967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-4 -:Next-Gen </a:t>
            </a:r>
            <a:r>
              <a:rPr lang="en-IN" dirty="0" err="1" smtClean="0"/>
              <a:t>Js</a:t>
            </a:r>
            <a:r>
              <a:rPr lang="en-IN" dirty="0" smtClean="0"/>
              <a:t>(ES6+) and 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0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0311"/>
            <a:ext cx="8596668" cy="677333"/>
          </a:xfrm>
        </p:spPr>
        <p:txBody>
          <a:bodyPr/>
          <a:lstStyle/>
          <a:p>
            <a:r>
              <a:rPr lang="en-GB" dirty="0" smtClean="0"/>
              <a:t>Let and </a:t>
            </a:r>
            <a:r>
              <a:rPr lang="en-GB" dirty="0" err="1" smtClean="0"/>
              <a:t>Const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891822"/>
            <a:ext cx="9821333" cy="5667021"/>
          </a:xfrm>
        </p:spPr>
        <p:txBody>
          <a:bodyPr/>
          <a:lstStyle/>
          <a:p>
            <a:r>
              <a:rPr lang="en-GB" dirty="0" err="1" smtClean="0"/>
              <a:t>Const</a:t>
            </a:r>
            <a:r>
              <a:rPr lang="en-GB" dirty="0" smtClean="0"/>
              <a:t> is used to define a </a:t>
            </a:r>
            <a:r>
              <a:rPr lang="en-GB" dirty="0" err="1" smtClean="0"/>
              <a:t>constant.we</a:t>
            </a:r>
            <a:r>
              <a:rPr lang="en-GB" dirty="0" smtClean="0"/>
              <a:t> cant change the value of a </a:t>
            </a:r>
            <a:r>
              <a:rPr lang="en-GB" dirty="0" err="1" smtClean="0"/>
              <a:t>const</a:t>
            </a:r>
            <a:r>
              <a:rPr lang="en-GB" dirty="0" smtClean="0"/>
              <a:t> once it is declared</a:t>
            </a:r>
          </a:p>
          <a:p>
            <a:r>
              <a:rPr lang="en-GB" dirty="0" smtClean="0"/>
              <a:t>We define a constant using </a:t>
            </a:r>
            <a:r>
              <a:rPr lang="en-GB" dirty="0" err="1" smtClean="0"/>
              <a:t>const</a:t>
            </a:r>
            <a:r>
              <a:rPr lang="en-GB" dirty="0" smtClean="0"/>
              <a:t> keyword syntax is:</a:t>
            </a:r>
          </a:p>
          <a:p>
            <a:pPr lvl="1"/>
            <a:r>
              <a:rPr lang="en-GB" dirty="0" smtClean="0"/>
              <a:t> </a:t>
            </a:r>
            <a:r>
              <a:rPr lang="en-GB" dirty="0" err="1" smtClean="0"/>
              <a:t>const</a:t>
            </a:r>
            <a:r>
              <a:rPr lang="en-GB" dirty="0" smtClean="0"/>
              <a:t> </a:t>
            </a:r>
            <a:r>
              <a:rPr lang="en-GB" dirty="0" err="1" smtClean="0"/>
              <a:t>constantName</a:t>
            </a:r>
            <a:r>
              <a:rPr lang="en-GB" dirty="0" smtClean="0"/>
              <a:t> = value;</a:t>
            </a:r>
          </a:p>
          <a:p>
            <a:r>
              <a:rPr lang="en-GB" dirty="0" smtClean="0"/>
              <a:t>If we try to change the value of a constant </a:t>
            </a:r>
            <a:r>
              <a:rPr lang="en-GB" dirty="0" err="1" smtClean="0"/>
              <a:t>ts</a:t>
            </a:r>
            <a:r>
              <a:rPr lang="en-GB" dirty="0" smtClean="0"/>
              <a:t> gives us a compile time error and even </a:t>
            </a:r>
            <a:r>
              <a:rPr lang="en-GB" dirty="0" err="1" smtClean="0"/>
              <a:t>js</a:t>
            </a:r>
            <a:r>
              <a:rPr lang="en-GB" dirty="0" smtClean="0"/>
              <a:t> gives a runtime error for this.</a:t>
            </a:r>
          </a:p>
          <a:p>
            <a:r>
              <a:rPr lang="en-GB" dirty="0" smtClean="0"/>
              <a:t>Let is a new way of defining variables introduced in ES6.</a:t>
            </a:r>
          </a:p>
          <a:p>
            <a:r>
              <a:rPr lang="en-GB" dirty="0" smtClean="0"/>
              <a:t>The major difference is in scoping rules </a:t>
            </a:r>
            <a:r>
              <a:rPr lang="en-GB" dirty="0" err="1" smtClean="0"/>
              <a:t>var</a:t>
            </a:r>
            <a:r>
              <a:rPr lang="en-GB" dirty="0" smtClean="0"/>
              <a:t> is either globally scoped or function </a:t>
            </a:r>
            <a:r>
              <a:rPr lang="en-GB" dirty="0" err="1" smtClean="0"/>
              <a:t>scoped,let</a:t>
            </a:r>
            <a:r>
              <a:rPr lang="en-GB" dirty="0" smtClean="0"/>
              <a:t> also has these two scopes but additionally it also has a block scope 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226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0"/>
            <a:ext cx="8596668" cy="56726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Difference between Let and </a:t>
            </a:r>
            <a:r>
              <a:rPr lang="en-IN" dirty="0" err="1" smtClean="0"/>
              <a:t>Var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67267"/>
            <a:ext cx="8596668" cy="5474095"/>
          </a:xfrm>
        </p:spPr>
        <p:txBody>
          <a:bodyPr/>
          <a:lstStyle/>
          <a:p>
            <a:r>
              <a:rPr lang="en-IN" dirty="0" err="1"/>
              <a:t>var</a:t>
            </a:r>
            <a:r>
              <a:rPr lang="en-IN" dirty="0"/>
              <a:t> and let are both used for variable declaration in </a:t>
            </a:r>
            <a:r>
              <a:rPr lang="en-IN" dirty="0" err="1"/>
              <a:t>javascript</a:t>
            </a:r>
            <a:r>
              <a:rPr lang="en-IN" dirty="0"/>
              <a:t> but </a:t>
            </a:r>
            <a:r>
              <a:rPr lang="en-IN" dirty="0" smtClean="0"/>
              <a:t>the main  </a:t>
            </a:r>
            <a:r>
              <a:rPr lang="en-IN" dirty="0"/>
              <a:t>difference between them is that </a:t>
            </a:r>
            <a:r>
              <a:rPr lang="en-IN" dirty="0" err="1"/>
              <a:t>var</a:t>
            </a:r>
            <a:r>
              <a:rPr lang="en-IN" dirty="0"/>
              <a:t> is function scoped and let is block </a:t>
            </a:r>
            <a:r>
              <a:rPr lang="en-IN" dirty="0" smtClean="0"/>
              <a:t>scoped.</a:t>
            </a:r>
          </a:p>
          <a:p>
            <a:r>
              <a:rPr lang="en-IN" dirty="0" smtClean="0"/>
              <a:t>It </a:t>
            </a:r>
            <a:r>
              <a:rPr lang="en-IN" dirty="0"/>
              <a:t>can be said that a variable declared with </a:t>
            </a:r>
            <a:r>
              <a:rPr lang="en-IN" dirty="0" err="1"/>
              <a:t>var</a:t>
            </a:r>
            <a:r>
              <a:rPr lang="en-IN" dirty="0"/>
              <a:t> is defined throughout the program as compared to let</a:t>
            </a:r>
            <a:r>
              <a:rPr lang="en-IN" dirty="0" smtClean="0"/>
              <a:t>.</a:t>
            </a:r>
          </a:p>
          <a:p>
            <a:r>
              <a:rPr lang="en-IN" dirty="0" smtClean="0"/>
              <a:t>ECMAScript 6 introduced let.</a:t>
            </a:r>
          </a:p>
          <a:p>
            <a:endParaRPr lang="en-IN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21" y="2650314"/>
            <a:ext cx="5235394" cy="4046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001" y="2257116"/>
            <a:ext cx="6675698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0"/>
            <a:ext cx="8596668" cy="56726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Difference between Let and </a:t>
            </a:r>
            <a:r>
              <a:rPr lang="en-IN" dirty="0" err="1" smtClean="0"/>
              <a:t>Var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67267"/>
            <a:ext cx="8596668" cy="5474095"/>
          </a:xfrm>
        </p:spPr>
        <p:txBody>
          <a:bodyPr/>
          <a:lstStyle/>
          <a:p>
            <a:endParaRPr lang="en-IN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7334" y="1007532"/>
            <a:ext cx="1938866" cy="248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Scoping</a:t>
            </a:r>
            <a:r>
              <a:rPr lang="en-IN" dirty="0" smtClean="0"/>
              <a:t> rules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954867" y="1007532"/>
            <a:ext cx="4055533" cy="248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/>
              <a:t>Variables declared by </a:t>
            </a:r>
            <a:r>
              <a:rPr lang="en-US" altLang="en-US" dirty="0" err="1"/>
              <a:t>var</a:t>
            </a:r>
            <a:r>
              <a:rPr lang="en-US" altLang="en-US" dirty="0"/>
              <a:t> keyword are scoped to the immediate function body (hence the function scope) while let variables are scoped to the immediate enclosing block denoted by { } (hence the block scope). </a:t>
            </a:r>
          </a:p>
          <a:p>
            <a:pPr algn="ctr"/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468" y="897352"/>
            <a:ext cx="4903452" cy="25909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7334" y="3928530"/>
            <a:ext cx="1938866" cy="248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Hoisting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57734" y="3928529"/>
            <a:ext cx="4797733" cy="2743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600" dirty="0" smtClean="0"/>
              <a:t>Variables </a:t>
            </a:r>
            <a:r>
              <a:rPr lang="en-IN" altLang="en-US" sz="1600" dirty="0"/>
              <a:t>declared with </a:t>
            </a:r>
            <a:r>
              <a:rPr lang="en-IN" altLang="en-US" sz="1600" dirty="0" err="1"/>
              <a:t>var</a:t>
            </a:r>
            <a:r>
              <a:rPr lang="en-IN" altLang="en-US" sz="1600" dirty="0"/>
              <a:t> keyword are hoisted (initialized with undefined before the code is run) which means they are accessible in their enclosing scope even before they are </a:t>
            </a:r>
            <a:r>
              <a:rPr lang="en-IN" altLang="en-US" sz="1600" dirty="0" smtClean="0"/>
              <a:t>declared.</a:t>
            </a:r>
          </a:p>
          <a:p>
            <a:pPr algn="ctr"/>
            <a:endParaRPr lang="en-IN" altLang="en-US" sz="1600" dirty="0" smtClean="0"/>
          </a:p>
          <a:p>
            <a:pPr algn="ctr"/>
            <a:r>
              <a:rPr lang="en-IN" sz="1600" dirty="0"/>
              <a:t>let variables are not initialized until their definition is evaluated. Accessing them before the initialization results in a </a:t>
            </a:r>
            <a:r>
              <a:rPr lang="en-IN" sz="1600" dirty="0" err="1"/>
              <a:t>ReferenceError</a:t>
            </a:r>
            <a:r>
              <a:rPr lang="en-IN" sz="1600" dirty="0"/>
              <a:t>. Variable said to be in "temporal dead zone" from the start of the block until the initialization is processed.</a:t>
            </a:r>
            <a:endParaRPr lang="en-GB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133" y="3919108"/>
            <a:ext cx="4055534" cy="12497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133" y="5273531"/>
            <a:ext cx="4055533" cy="13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0"/>
            <a:ext cx="8596668" cy="56726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Difference between Let and 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67267"/>
            <a:ext cx="8596668" cy="5474095"/>
          </a:xfrm>
        </p:spPr>
        <p:txBody>
          <a:bodyPr/>
          <a:lstStyle/>
          <a:p>
            <a:endParaRPr lang="en-IN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77334" y="1007532"/>
            <a:ext cx="1938866" cy="248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GB" b="1" dirty="0"/>
              <a:t>Creating global object property</a:t>
            </a:r>
          </a:p>
        </p:txBody>
      </p:sp>
      <p:sp>
        <p:nvSpPr>
          <p:cNvPr id="7" name="Rectangle 6"/>
          <p:cNvSpPr/>
          <p:nvPr/>
        </p:nvSpPr>
        <p:spPr>
          <a:xfrm>
            <a:off x="2954867" y="1007532"/>
            <a:ext cx="3513666" cy="248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At the top level, let, unlike </a:t>
            </a:r>
            <a:r>
              <a:rPr lang="en-IN" altLang="en-US" dirty="0" err="1"/>
              <a:t>var</a:t>
            </a:r>
            <a:r>
              <a:rPr lang="en-IN" altLang="en-US" dirty="0"/>
              <a:t>, does not create a property on the global </a:t>
            </a:r>
            <a:r>
              <a:rPr lang="en-IN" altLang="en-US" dirty="0" err="1"/>
              <a:t>object:At</a:t>
            </a:r>
            <a:r>
              <a:rPr lang="en-IN" altLang="en-US" dirty="0"/>
              <a:t> the top </a:t>
            </a:r>
            <a:r>
              <a:rPr lang="en-IN" altLang="en-US" dirty="0" smtClean="0"/>
              <a:t>level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77334" y="3928530"/>
            <a:ext cx="1938866" cy="2480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GB" b="1" dirty="0" err="1"/>
              <a:t>Redeclaration</a:t>
            </a:r>
            <a:endParaRPr lang="en-GB" b="1" dirty="0"/>
          </a:p>
        </p:txBody>
      </p:sp>
      <p:sp>
        <p:nvSpPr>
          <p:cNvPr id="14" name="Rectangle 13"/>
          <p:cNvSpPr/>
          <p:nvPr/>
        </p:nvSpPr>
        <p:spPr>
          <a:xfrm>
            <a:off x="2957734" y="3928530"/>
            <a:ext cx="3595466" cy="248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In strict mode, </a:t>
            </a:r>
            <a:r>
              <a:rPr lang="en-IN" altLang="en-US" dirty="0" err="1"/>
              <a:t>var</a:t>
            </a:r>
            <a:r>
              <a:rPr lang="en-IN" altLang="en-US" dirty="0"/>
              <a:t> will let you re-declare the same variable in the same scope while let raises a </a:t>
            </a:r>
            <a:r>
              <a:rPr lang="en-IN" altLang="en-US" dirty="0" err="1"/>
              <a:t>SyntaxError</a:t>
            </a:r>
            <a:r>
              <a:rPr lang="en-IN" altLang="en-US" dirty="0"/>
              <a:t>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669" y="924091"/>
            <a:ext cx="5088464" cy="25641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668" y="3842472"/>
            <a:ext cx="5206520" cy="25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45" y="101600"/>
            <a:ext cx="8596668" cy="756356"/>
          </a:xfrm>
        </p:spPr>
        <p:txBody>
          <a:bodyPr/>
          <a:lstStyle/>
          <a:p>
            <a:r>
              <a:rPr lang="en-IN" dirty="0" smtClean="0"/>
              <a:t>Arrow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45" y="891823"/>
            <a:ext cx="9798755" cy="5644444"/>
          </a:xfrm>
        </p:spPr>
        <p:txBody>
          <a:bodyPr>
            <a:normAutofit/>
          </a:bodyPr>
          <a:lstStyle/>
          <a:p>
            <a:r>
              <a:rPr lang="en-IN" dirty="0"/>
              <a:t>Arrow functions were introduced in ES6.</a:t>
            </a:r>
          </a:p>
          <a:p>
            <a:r>
              <a:rPr lang="en-IN" dirty="0"/>
              <a:t>Arrow functions allow us to write shorter function syntax:</a:t>
            </a:r>
          </a:p>
          <a:p>
            <a:r>
              <a:rPr lang="en-IN" dirty="0" smtClean="0"/>
              <a:t>Basic syntax is :</a:t>
            </a:r>
          </a:p>
          <a:p>
            <a:pPr lvl="1"/>
            <a:r>
              <a:rPr lang="en-GB" dirty="0"/>
              <a:t>(param1, param2, …, </a:t>
            </a:r>
            <a:r>
              <a:rPr lang="en-GB" dirty="0" err="1"/>
              <a:t>paramN</a:t>
            </a:r>
            <a:r>
              <a:rPr lang="en-GB" dirty="0"/>
              <a:t>) =&gt; { statements } </a:t>
            </a:r>
          </a:p>
          <a:p>
            <a:pPr lvl="1"/>
            <a:r>
              <a:rPr lang="en-GB" dirty="0"/>
              <a:t>(param1, param2, …, </a:t>
            </a:r>
            <a:r>
              <a:rPr lang="en-GB" dirty="0" err="1"/>
              <a:t>paramN</a:t>
            </a:r>
            <a:r>
              <a:rPr lang="en-GB" dirty="0"/>
              <a:t>) =&gt; </a:t>
            </a:r>
            <a:r>
              <a:rPr lang="en-GB" dirty="0" smtClean="0"/>
              <a:t>expression // </a:t>
            </a:r>
            <a:r>
              <a:rPr lang="en-GB" dirty="0"/>
              <a:t>equivalent to: =&gt; { return expression; </a:t>
            </a:r>
            <a:r>
              <a:rPr lang="en-GB" dirty="0" smtClean="0"/>
              <a:t>}</a:t>
            </a:r>
          </a:p>
          <a:p>
            <a:r>
              <a:rPr lang="en-IN" dirty="0" smtClean="0"/>
              <a:t>In addition to a shorter syntax arrow function has may other differences to normal functions</a:t>
            </a:r>
          </a:p>
          <a:p>
            <a:r>
              <a:rPr lang="en-IN" dirty="0"/>
              <a:t>Before arrow functions, every new function defined its own this value based on how the function was called</a:t>
            </a:r>
            <a:r>
              <a:rPr lang="en-IN" dirty="0" smtClean="0"/>
              <a:t>:</a:t>
            </a:r>
            <a:endParaRPr lang="en-IN" dirty="0"/>
          </a:p>
          <a:p>
            <a:r>
              <a:rPr lang="en-IN" dirty="0"/>
              <a:t>A new object in the case of a </a:t>
            </a:r>
            <a:r>
              <a:rPr lang="en-IN" dirty="0" smtClean="0"/>
              <a:t>constructor. undefined </a:t>
            </a:r>
            <a:r>
              <a:rPr lang="en-IN" dirty="0"/>
              <a:t>in strict mode function calls.</a:t>
            </a:r>
          </a:p>
          <a:p>
            <a:r>
              <a:rPr lang="en-IN" dirty="0"/>
              <a:t>The base object if the function was called as an "object method</a:t>
            </a:r>
            <a:r>
              <a:rPr lang="en-IN" dirty="0" smtClean="0"/>
              <a:t>".</a:t>
            </a:r>
            <a:r>
              <a:rPr lang="en-IN" dirty="0" err="1" smtClean="0"/>
              <a:t>etc</a:t>
            </a:r>
            <a:r>
              <a:rPr lang="en-IN" dirty="0"/>
              <a:t>.</a:t>
            </a:r>
          </a:p>
          <a:p>
            <a:r>
              <a:rPr lang="en-IN" dirty="0"/>
              <a:t>This proved to be less than ideal with an object-oriented style of programming.</a:t>
            </a:r>
            <a:endParaRPr lang="en-IN" dirty="0" smtClean="0"/>
          </a:p>
          <a:p>
            <a:r>
              <a:rPr lang="en-IN" dirty="0" smtClean="0"/>
              <a:t>Lets check them out in code</a:t>
            </a:r>
          </a:p>
          <a:p>
            <a:r>
              <a:rPr lang="en-IN" dirty="0" smtClean="0"/>
              <a:t>Useful Links: </a:t>
            </a:r>
            <a:r>
              <a:rPr lang="en-IN" dirty="0" err="1" smtClean="0">
                <a:hlinkClick r:id="rId2"/>
              </a:rPr>
              <a:t>ArrowFunctions</a:t>
            </a:r>
            <a:endParaRPr lang="en-IN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127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2" y="112889"/>
            <a:ext cx="8596668" cy="666044"/>
          </a:xfrm>
        </p:spPr>
        <p:txBody>
          <a:bodyPr/>
          <a:lstStyle/>
          <a:p>
            <a:r>
              <a:rPr lang="en-IN" dirty="0" smtClean="0"/>
              <a:t>Default Function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5689"/>
            <a:ext cx="8596668" cy="5115673"/>
          </a:xfrm>
        </p:spPr>
        <p:txBody>
          <a:bodyPr/>
          <a:lstStyle/>
          <a:p>
            <a:r>
              <a:rPr lang="en-IN" dirty="0" smtClean="0"/>
              <a:t>Ts gives us a feature to provide default values to parameters.</a:t>
            </a:r>
          </a:p>
          <a:p>
            <a:r>
              <a:rPr lang="en-IN" dirty="0" smtClean="0"/>
              <a:t>If a value is provided while calling the default value is overridden if it is not provided the default value is used.</a:t>
            </a:r>
          </a:p>
          <a:p>
            <a:r>
              <a:rPr lang="en-IN" dirty="0" smtClean="0"/>
              <a:t>The syntax is (</a:t>
            </a:r>
            <a:r>
              <a:rPr lang="en-IN" dirty="0" err="1" smtClean="0"/>
              <a:t>a:number,b:number</a:t>
            </a:r>
            <a:r>
              <a:rPr lang="en-IN" dirty="0" smtClean="0"/>
              <a:t> =1) =&gt; { }</a:t>
            </a:r>
          </a:p>
          <a:p>
            <a:r>
              <a:rPr lang="en-IN" dirty="0" smtClean="0"/>
              <a:t>We can assign default values starting from right not from left </a:t>
            </a:r>
            <a:r>
              <a:rPr lang="en-IN" dirty="0" err="1" smtClean="0"/>
              <a:t>ie</a:t>
            </a:r>
            <a:r>
              <a:rPr lang="en-IN" dirty="0" smtClean="0"/>
              <a:t> we cannot assign a default value to a parameter and not to the next </a:t>
            </a:r>
            <a:r>
              <a:rPr lang="en-IN" dirty="0" err="1" smtClean="0"/>
              <a:t>etc</a:t>
            </a:r>
            <a:endParaRPr lang="en-IN" dirty="0" smtClean="0"/>
          </a:p>
          <a:p>
            <a:r>
              <a:rPr lang="en-IN" dirty="0" smtClean="0"/>
              <a:t>All parameters with default values should be at the end f parameters because </a:t>
            </a:r>
            <a:r>
              <a:rPr lang="en-IN" dirty="0" err="1" smtClean="0"/>
              <a:t>ts</a:t>
            </a:r>
            <a:r>
              <a:rPr lang="en-IN" dirty="0" smtClean="0"/>
              <a:t> wont be able to judge which parameter is given and which is default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5549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1600"/>
            <a:ext cx="8596668" cy="711200"/>
          </a:xfrm>
        </p:spPr>
        <p:txBody>
          <a:bodyPr/>
          <a:lstStyle/>
          <a:p>
            <a:r>
              <a:rPr lang="en-IN" dirty="0" smtClean="0"/>
              <a:t>Spread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27289"/>
            <a:ext cx="8596668" cy="5014073"/>
          </a:xfrm>
        </p:spPr>
        <p:txBody>
          <a:bodyPr/>
          <a:lstStyle/>
          <a:p>
            <a:r>
              <a:rPr lang="en-IN" dirty="0" smtClean="0"/>
              <a:t>Spread operator denoted by … is used to convert an array to a list of comma separated values.</a:t>
            </a:r>
          </a:p>
          <a:p>
            <a:r>
              <a:rPr lang="en-IN" dirty="0" smtClean="0"/>
              <a:t>It is also used to fetch all key value pairs from an object.</a:t>
            </a:r>
          </a:p>
          <a:p>
            <a:r>
              <a:rPr lang="en-IN" dirty="0" smtClean="0"/>
              <a:t>Usually used to copy elements of an array to another or create a copy of an object.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9421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3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Rest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7245"/>
            <a:ext cx="8596668" cy="4664118"/>
          </a:xfrm>
        </p:spPr>
        <p:txBody>
          <a:bodyPr/>
          <a:lstStyle/>
          <a:p>
            <a:r>
              <a:rPr lang="en-IN" dirty="0" smtClean="0"/>
              <a:t>Rest parameters are used when we want to accept a list of comma separated values as parameters to a function</a:t>
            </a:r>
          </a:p>
          <a:p>
            <a:r>
              <a:rPr lang="en-IN" dirty="0" smtClean="0"/>
              <a:t>We can call such a method with any number of parameters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21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2873"/>
          </a:xfrm>
        </p:spPr>
        <p:txBody>
          <a:bodyPr/>
          <a:lstStyle/>
          <a:p>
            <a:r>
              <a:rPr lang="en-IN" dirty="0" smtClean="0"/>
              <a:t>Important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73"/>
            <a:ext cx="8596668" cy="4498889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Typescript-Official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Typescript-Playground </a:t>
            </a:r>
            <a:endParaRPr lang="en-GB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Nodejs-Download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Vs-Code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Download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GitHub-Repository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TsConfigjson-Docs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TsConfig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CompilerOption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-docs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9"/>
              </a:rPr>
              <a:t>TS-ES6-Comparison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Vs-</a:t>
            </a:r>
            <a:r>
              <a:rPr lang="en-IN" dirty="0" err="1" smtClean="0">
                <a:latin typeface="Verdana" panose="020B0604030504040204" pitchFamily="34" charset="0"/>
                <a:ea typeface="Verdana" panose="020B0604030504040204" pitchFamily="34" charset="0"/>
                <a:hlinkClick r:id="rId10"/>
              </a:rPr>
              <a:t>Code_shortCuts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11"/>
              </a:rPr>
              <a:t>Ts-Basic-Types</a:t>
            </a:r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2" indent="-285750">
              <a:tabLst>
                <a:tab pos="85725" algn="l"/>
              </a:tabLst>
            </a:pPr>
            <a:r>
              <a:rPr lang="en-IN" dirty="0" err="1">
                <a:hlinkClick r:id="rId12"/>
              </a:rPr>
              <a:t>ArrowFunctions</a:t>
            </a:r>
            <a:endParaRPr lang="en-IN" dirty="0"/>
          </a:p>
          <a:p>
            <a:pPr marL="285750" lvl="2" indent="-285750">
              <a:tabLst>
                <a:tab pos="85725" algn="l"/>
              </a:tabLs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4" y="203200"/>
            <a:ext cx="8596668" cy="711200"/>
          </a:xfrm>
        </p:spPr>
        <p:txBody>
          <a:bodyPr/>
          <a:lstStyle/>
          <a:p>
            <a:r>
              <a:rPr lang="en-IN" dirty="0" smtClean="0"/>
              <a:t>Array and Object </a:t>
            </a:r>
            <a:r>
              <a:rPr lang="en-IN" dirty="0" err="1" smtClean="0"/>
              <a:t>Destructuring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8845"/>
            <a:ext cx="8596668" cy="4562518"/>
          </a:xfrm>
        </p:spPr>
        <p:txBody>
          <a:bodyPr/>
          <a:lstStyle/>
          <a:p>
            <a:r>
              <a:rPr lang="en-IN" dirty="0" smtClean="0"/>
              <a:t>It is a new ways to fetch individual </a:t>
            </a:r>
            <a:r>
              <a:rPr lang="en-IN" dirty="0" err="1" smtClean="0"/>
              <a:t>elments</a:t>
            </a:r>
            <a:r>
              <a:rPr lang="en-IN" dirty="0" smtClean="0"/>
              <a:t> of an array or properties of an object</a:t>
            </a:r>
          </a:p>
          <a:p>
            <a:r>
              <a:rPr lang="en-IN" dirty="0" smtClean="0"/>
              <a:t>Arrays are </a:t>
            </a:r>
            <a:r>
              <a:rPr lang="en-IN" dirty="0" err="1" smtClean="0"/>
              <a:t>destructured</a:t>
            </a:r>
            <a:r>
              <a:rPr lang="en-IN" dirty="0" smtClean="0"/>
              <a:t> on position basis and objects on basis of property names</a:t>
            </a:r>
          </a:p>
          <a:p>
            <a:r>
              <a:rPr lang="en-IN" dirty="0" smtClean="0"/>
              <a:t>The constant names that we use for </a:t>
            </a:r>
            <a:r>
              <a:rPr lang="en-IN" dirty="0" err="1" smtClean="0"/>
              <a:t>destructuring</a:t>
            </a:r>
            <a:r>
              <a:rPr lang="en-IN" dirty="0" smtClean="0"/>
              <a:t> an object should match the property names</a:t>
            </a:r>
          </a:p>
          <a:p>
            <a:r>
              <a:rPr lang="en-IN" dirty="0" smtClean="0"/>
              <a:t>Although we can use aliases for the names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919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69" y="2637781"/>
            <a:ext cx="8892928" cy="1320800"/>
          </a:xfrm>
        </p:spPr>
        <p:txBody>
          <a:bodyPr/>
          <a:lstStyle/>
          <a:p>
            <a:r>
              <a:rPr lang="en-IN" dirty="0" smtClean="0"/>
              <a:t>Section </a:t>
            </a:r>
            <a:r>
              <a:rPr lang="en-IN" dirty="0" smtClean="0"/>
              <a:t>-5 -:Classes and 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860" y="275414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smtClean="0"/>
              <a:t>Thanks!!!!!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77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IN" dirty="0"/>
              <a:t>Go to nodejs.org and download the latest version - uninstall (all) installed versions on your machine </a:t>
            </a:r>
            <a:r>
              <a:rPr lang="en-IN" dirty="0" smtClean="0"/>
              <a:t>first. Install node-</a:t>
            </a:r>
            <a:r>
              <a:rPr lang="en-IN" dirty="0" err="1" smtClean="0"/>
              <a:t>js</a:t>
            </a:r>
            <a:r>
              <a:rPr lang="en-IN" dirty="0" smtClean="0"/>
              <a:t> the setup is fairly simple. </a:t>
            </a:r>
            <a:endParaRPr lang="en-IN" dirty="0"/>
          </a:p>
          <a:p>
            <a:r>
              <a:rPr lang="en-IN" dirty="0" smtClean="0"/>
              <a:t>If you already have Node-</a:t>
            </a:r>
            <a:r>
              <a:rPr lang="en-IN" dirty="0" err="1" smtClean="0"/>
              <a:t>js</a:t>
            </a:r>
            <a:r>
              <a:rPr lang="en-IN" dirty="0" smtClean="0"/>
              <a:t> and just want to Update </a:t>
            </a:r>
            <a:r>
              <a:rPr lang="en-IN" dirty="0" err="1" smtClean="0"/>
              <a:t>npm</a:t>
            </a:r>
            <a:r>
              <a:rPr lang="en-IN" dirty="0" smtClean="0"/>
              <a:t>(node package manager):</a:t>
            </a:r>
            <a:endParaRPr lang="en-IN" dirty="0"/>
          </a:p>
          <a:p>
            <a:r>
              <a:rPr lang="en-IN" dirty="0" err="1" smtClean="0">
                <a:solidFill>
                  <a:srgbClr val="7030A0"/>
                </a:solidFill>
              </a:rPr>
              <a:t>npm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install -g </a:t>
            </a:r>
            <a:r>
              <a:rPr lang="en-IN" dirty="0" err="1" smtClean="0">
                <a:solidFill>
                  <a:srgbClr val="7030A0"/>
                </a:solidFill>
              </a:rPr>
              <a:t>npm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Install type script:-</a:t>
            </a:r>
          </a:p>
          <a:p>
            <a:r>
              <a:rPr lang="en-IN" dirty="0" smtClean="0"/>
              <a:t>Open Node-</a:t>
            </a:r>
            <a:r>
              <a:rPr lang="en-IN" dirty="0" err="1" smtClean="0"/>
              <a:t>js</a:t>
            </a:r>
            <a:r>
              <a:rPr lang="en-IN" dirty="0" smtClean="0"/>
              <a:t> command prompt and type below command to install typescript using </a:t>
            </a:r>
            <a:r>
              <a:rPr lang="en-IN" dirty="0" err="1" smtClean="0"/>
              <a:t>npm</a:t>
            </a:r>
            <a:r>
              <a:rPr lang="en-IN" dirty="0" smtClean="0"/>
              <a:t> :</a:t>
            </a:r>
          </a:p>
          <a:p>
            <a:r>
              <a:rPr lang="en-IN" dirty="0" err="1">
                <a:solidFill>
                  <a:srgbClr val="7030A0"/>
                </a:solidFill>
              </a:rPr>
              <a:t>npm</a:t>
            </a:r>
            <a:r>
              <a:rPr lang="en-IN" dirty="0">
                <a:solidFill>
                  <a:srgbClr val="7030A0"/>
                </a:solidFill>
              </a:rPr>
              <a:t> install -g typescript</a:t>
            </a:r>
          </a:p>
          <a:p>
            <a:r>
              <a:rPr lang="en-IN" dirty="0" smtClean="0"/>
              <a:t>Create a folder named </a:t>
            </a:r>
            <a:r>
              <a:rPr lang="en-GB" dirty="0" smtClean="0"/>
              <a:t>typescript</a:t>
            </a:r>
            <a:endParaRPr lang="en-GB" dirty="0"/>
          </a:p>
          <a:p>
            <a:r>
              <a:rPr lang="en-IN" dirty="0" smtClean="0"/>
              <a:t>Create two files in this folder index.html and </a:t>
            </a:r>
            <a:r>
              <a:rPr lang="en-IN" dirty="0" err="1" smtClean="0"/>
              <a:t>ts-only.ts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Install vs code and open the folder in vs code.</a:t>
            </a:r>
          </a:p>
          <a:p>
            <a:r>
              <a:rPr lang="en-IN" dirty="0" smtClean="0"/>
              <a:t>Open  a new terminal in vs code by clicking terminal-&gt;new terminal or using the </a:t>
            </a:r>
            <a:r>
              <a:rPr lang="en-IN" dirty="0" err="1" smtClean="0"/>
              <a:t>vscode</a:t>
            </a:r>
            <a:r>
              <a:rPr lang="en-IN" dirty="0" smtClean="0"/>
              <a:t> shortcut </a:t>
            </a:r>
            <a:r>
              <a:rPr lang="en-IN" dirty="0" err="1" smtClean="0">
                <a:solidFill>
                  <a:srgbClr val="7030A0"/>
                </a:solidFill>
              </a:rPr>
              <a:t>ctrl+shift</a:t>
            </a:r>
            <a:r>
              <a:rPr lang="en-IN" dirty="0" smtClean="0">
                <a:solidFill>
                  <a:srgbClr val="7030A0"/>
                </a:solidFill>
              </a:rPr>
              <a:t>+`</a:t>
            </a: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543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762"/>
            <a:ext cx="8596668" cy="640466"/>
          </a:xfrm>
        </p:spPr>
        <p:txBody>
          <a:bodyPr/>
          <a:lstStyle/>
          <a:p>
            <a:r>
              <a:rPr lang="en-GB" dirty="0" err="1" smtClean="0"/>
              <a:t>TypeScriptOverview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04841" y="1271291"/>
            <a:ext cx="4296948" cy="8222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TypeScript</a:t>
            </a:r>
            <a:r>
              <a:rPr lang="en-GB" dirty="0" smtClean="0"/>
              <a:t> adds….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44037" y="2287939"/>
            <a:ext cx="5074710" cy="7199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Types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50453" y="2238426"/>
            <a:ext cx="5912911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Next-gen JavaScript Features compiled into workarounds in vanilla 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to support older browsers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4037" y="3466409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Non-</a:t>
            </a:r>
            <a:r>
              <a:rPr lang="en-GB" dirty="0" err="1" smtClean="0">
                <a:solidFill>
                  <a:schemeClr val="bg1"/>
                </a:solidFill>
              </a:rPr>
              <a:t>Js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eatures</a:t>
            </a:r>
            <a:r>
              <a:rPr lang="en-GB" dirty="0" smtClean="0">
                <a:solidFill>
                  <a:schemeClr val="bg1"/>
                </a:solidFill>
              </a:rPr>
              <a:t> like interfaces and generics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72610" y="3407682"/>
            <a:ext cx="5890754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Meta Programming features like Decorators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4037" y="4647428"/>
            <a:ext cx="5158932" cy="7460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Rich configuration Options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55" y="188495"/>
            <a:ext cx="8596668" cy="7315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Vs Code Recommended Extensions (Optional)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044"/>
            <a:ext cx="8596668" cy="5270977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EsLint</a:t>
            </a:r>
            <a:r>
              <a:rPr lang="en-US" dirty="0" smtClean="0"/>
              <a:t> – for </a:t>
            </a:r>
            <a:r>
              <a:rPr lang="en-US" dirty="0" err="1" smtClean="0"/>
              <a:t>Linting</a:t>
            </a:r>
            <a:r>
              <a:rPr lang="en-US" dirty="0" smtClean="0"/>
              <a:t> support</a:t>
            </a:r>
          </a:p>
          <a:p>
            <a:r>
              <a:rPr lang="en-US" dirty="0" smtClean="0">
                <a:hlinkClick r:id="rId4"/>
              </a:rPr>
              <a:t>Material Icon </a:t>
            </a:r>
            <a:r>
              <a:rPr lang="en-US" dirty="0" smtClean="0"/>
              <a:t>– For some great icons</a:t>
            </a:r>
          </a:p>
          <a:p>
            <a:r>
              <a:rPr lang="en-US" dirty="0" smtClean="0">
                <a:hlinkClick r:id="rId5"/>
              </a:rPr>
              <a:t>Path </a:t>
            </a:r>
            <a:r>
              <a:rPr lang="en-US" dirty="0" err="1" smtClean="0">
                <a:hlinkClick r:id="rId5"/>
              </a:rPr>
              <a:t>Intellisense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-  For better </a:t>
            </a:r>
            <a:r>
              <a:rPr lang="en-US" dirty="0" err="1" smtClean="0"/>
              <a:t>intellisense</a:t>
            </a:r>
            <a:r>
              <a:rPr lang="en-US" dirty="0" smtClean="0"/>
              <a:t> with imports and stuff</a:t>
            </a:r>
          </a:p>
          <a:p>
            <a:r>
              <a:rPr lang="en-US" dirty="0" smtClean="0">
                <a:hlinkClick r:id="rId6"/>
              </a:rPr>
              <a:t>Prettier</a:t>
            </a:r>
            <a:r>
              <a:rPr lang="en-US" dirty="0" smtClean="0"/>
              <a:t> – Helps to format code</a:t>
            </a:r>
          </a:p>
          <a:p>
            <a:r>
              <a:rPr lang="en-GB" b="1" dirty="0">
                <a:hlinkClick r:id="rId7"/>
              </a:rPr>
              <a:t>Eclipse </a:t>
            </a:r>
            <a:r>
              <a:rPr lang="en-GB" b="1" dirty="0" err="1" smtClean="0">
                <a:hlinkClick r:id="rId7"/>
              </a:rPr>
              <a:t>Keymap</a:t>
            </a:r>
            <a:r>
              <a:rPr lang="en-GB" b="1" dirty="0" smtClean="0"/>
              <a:t> – Adds eclipse shortcuts to vs code</a:t>
            </a:r>
          </a:p>
          <a:p>
            <a:r>
              <a:rPr lang="en-IN" b="1" dirty="0">
                <a:hlinkClick r:id="rId8"/>
              </a:rPr>
              <a:t>Debugger For Chrome</a:t>
            </a:r>
            <a:r>
              <a:rPr lang="en-IN" b="1" dirty="0"/>
              <a:t> –Adds debugging capabilities</a:t>
            </a:r>
            <a:endParaRPr lang="en-GB" b="1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323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IN" dirty="0" smtClean="0"/>
              <a:t>Required Setup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17781"/>
          </a:xfrm>
        </p:spPr>
        <p:txBody>
          <a:bodyPr>
            <a:normAutofit lnSpcReduction="10000"/>
          </a:bodyPr>
          <a:lstStyle/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Now lets put this project under the control of node </a:t>
            </a:r>
            <a:r>
              <a:rPr lang="en-IN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.This step is required if we want any further dependencies that our project might require to be handled by node.</a:t>
            </a:r>
          </a:p>
          <a:p>
            <a:r>
              <a:rPr lang="en-I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 the command terminal write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init</a:t>
            </a:r>
            <a:endParaRPr lang="en-IN" sz="1400" dirty="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ask you a bunch of details which you can provide or else just type enter to accept the defaults. Below is the details I provided for the sample I will use for this training.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command will create a new file with the name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which will contains all details that are needed by node(dependencies, test commands, run commands etc.) and also any dependencies that your project needs will be added here.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Now lets add a simple server that will serve our content on the web browser and will automatically re-render after re-compilation any changes that we do.</a:t>
            </a:r>
          </a:p>
          <a:p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install </a:t>
            </a:r>
            <a:r>
              <a:rPr lang="en-IN" sz="14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--save-dev 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-:This commands installs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-server as a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devtime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dependency using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npm.It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add it as a development time dependency to our project by making an entry in the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package.json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file.We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also notice that it adds a new folder </a:t>
            </a:r>
            <a:r>
              <a:rPr lang="en-IN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node_modules</a:t>
            </a:r>
            <a:r>
              <a:rPr lang="en-I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our project that will have all the required dependencies.</a:t>
            </a: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61" y="3052476"/>
            <a:ext cx="7486650" cy="14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7599</TotalTime>
  <Words>7271</Words>
  <Application>Microsoft Office PowerPoint</Application>
  <PresentationFormat>Widescreen</PresentationFormat>
  <Paragraphs>668</Paragraphs>
  <Slides>52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Times New Roman</vt:lpstr>
      <vt:lpstr>Trebuchet MS</vt:lpstr>
      <vt:lpstr>Verdana</vt:lpstr>
      <vt:lpstr>Wingdings 3</vt:lpstr>
      <vt:lpstr>Facet</vt:lpstr>
      <vt:lpstr>TypeScript</vt:lpstr>
      <vt:lpstr>Section -1 -:Introduction and Initial Setup</vt:lpstr>
      <vt:lpstr>What is TypeScript?</vt:lpstr>
      <vt:lpstr>Why Ts</vt:lpstr>
      <vt:lpstr>Important Links</vt:lpstr>
      <vt:lpstr>Required Setup</vt:lpstr>
      <vt:lpstr>TypeScriptOverview</vt:lpstr>
      <vt:lpstr>Vs Code Recommended Extensions (Optional)</vt:lpstr>
      <vt:lpstr>Required Setup cont…</vt:lpstr>
      <vt:lpstr>Required Setup cont…</vt:lpstr>
      <vt:lpstr>Required Setup cont…</vt:lpstr>
      <vt:lpstr>Section -2 -:TypeScript Basics and Basic Types</vt:lpstr>
      <vt:lpstr>Tips and Tricks in VS code – console.log shortcut</vt:lpstr>
      <vt:lpstr>Tips and Tricks in VS code – Comment/uncomment shortcut</vt:lpstr>
      <vt:lpstr>Core Types</vt:lpstr>
      <vt:lpstr>Strings</vt:lpstr>
      <vt:lpstr>Type Assignment and Type Inference</vt:lpstr>
      <vt:lpstr>Types added by Ts</vt:lpstr>
      <vt:lpstr>Functions</vt:lpstr>
      <vt:lpstr>Functions as types</vt:lpstr>
      <vt:lpstr>Function Types &amp; Callbacks</vt:lpstr>
      <vt:lpstr>Unknown type and Never Type</vt:lpstr>
      <vt:lpstr>Demo Browsersync </vt:lpstr>
      <vt:lpstr>Section -3 -: The TypeScript Compiler </vt:lpstr>
      <vt:lpstr>Type Script Compiler</vt:lpstr>
      <vt:lpstr>Tsc Conf -Watch Mode</vt:lpstr>
      <vt:lpstr>Tsc Conf –Compiling Multiple files/Entire Project</vt:lpstr>
      <vt:lpstr>Tsc Conf –Including/excluding files</vt:lpstr>
      <vt:lpstr>Tsc Conf –Setting a compilation target</vt:lpstr>
      <vt:lpstr>Tsc Conf –Ts core libs</vt:lpstr>
      <vt:lpstr>Tsc Conf –Ts core libs cont …</vt:lpstr>
      <vt:lpstr>Tsc Conf –More configuration options</vt:lpstr>
      <vt:lpstr>Tsc Conf –Source maps</vt:lpstr>
      <vt:lpstr>Tsc Conf –outDir and rootDir</vt:lpstr>
      <vt:lpstr>Tsc Conf –More config options</vt:lpstr>
      <vt:lpstr>Tsc Conf –Strict Type-Checking Options </vt:lpstr>
      <vt:lpstr>Tsc Conf –Strict Type-Checking Options Cont… </vt:lpstr>
      <vt:lpstr>Tsc Conf –Code Quality Options </vt:lpstr>
      <vt:lpstr>Debugging with Chrome debugger tool</vt:lpstr>
      <vt:lpstr>Useful links</vt:lpstr>
      <vt:lpstr>Section -4 -:Next-Gen Js(ES6+) and Ts</vt:lpstr>
      <vt:lpstr>Let and Const</vt:lpstr>
      <vt:lpstr>Difference between Let and Var</vt:lpstr>
      <vt:lpstr>Difference between Let and Var</vt:lpstr>
      <vt:lpstr>Difference between Let and Var Cont…</vt:lpstr>
      <vt:lpstr>Arrow Function</vt:lpstr>
      <vt:lpstr>Default Function Parameters</vt:lpstr>
      <vt:lpstr>Spread Operator</vt:lpstr>
      <vt:lpstr>Rest Parameters</vt:lpstr>
      <vt:lpstr>Array and Object Destructuring</vt:lpstr>
      <vt:lpstr>Section -5 -:Classes and Interface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Mockito</dc:title>
  <dc:creator>Rudhra Koul</dc:creator>
  <cp:lastModifiedBy>Rudhra Koul</cp:lastModifiedBy>
  <cp:revision>321</cp:revision>
  <dcterms:created xsi:type="dcterms:W3CDTF">2019-03-17T17:13:50Z</dcterms:created>
  <dcterms:modified xsi:type="dcterms:W3CDTF">2020-06-06T22:01:26Z</dcterms:modified>
</cp:coreProperties>
</file>