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2"/>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490" r:id="rId133"/>
    <p:sldId id="491" r:id="rId134"/>
    <p:sldId id="492" r:id="rId135"/>
    <p:sldId id="493" r:id="rId136"/>
    <p:sldId id="494" r:id="rId137"/>
    <p:sldId id="495" r:id="rId138"/>
    <p:sldId id="496" r:id="rId139"/>
    <p:sldId id="497" r:id="rId140"/>
    <p:sldId id="498" r:id="rId141"/>
    <p:sldId id="499" r:id="rId142"/>
    <p:sldId id="500" r:id="rId143"/>
    <p:sldId id="501" r:id="rId144"/>
    <p:sldId id="502" r:id="rId145"/>
    <p:sldId id="503" r:id="rId146"/>
    <p:sldId id="504" r:id="rId147"/>
    <p:sldId id="505" r:id="rId148"/>
    <p:sldId id="506" r:id="rId149"/>
    <p:sldId id="507" r:id="rId150"/>
    <p:sldId id="508" r:id="rId151"/>
    <p:sldId id="509" r:id="rId152"/>
    <p:sldId id="510" r:id="rId153"/>
    <p:sldId id="511" r:id="rId154"/>
    <p:sldId id="512" r:id="rId155"/>
    <p:sldId id="513" r:id="rId156"/>
    <p:sldId id="514" r:id="rId157"/>
    <p:sldId id="515" r:id="rId158"/>
    <p:sldId id="516" r:id="rId159"/>
    <p:sldId id="517" r:id="rId160"/>
    <p:sldId id="268" r:id="rId1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30/10/2020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30/10/2020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30/10/2020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30/10/2020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30/10/2020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s://medium.com/computed-comparisons/commonjs-vs-amd-vs-requirejs-vs-es6-modules-2e814b114a0b" TargetMode="External"/><Relationship Id="rId2" Type="http://schemas.openxmlformats.org/officeDocument/2006/relationships/hyperlink" Target="https://developer.mozilla.org/en-US/docs/Web/JavaScript/Guide/Modules"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s://webpack.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hyperlink" Target="https://github.com/typestack/class-validator" TargetMode="External"/><Relationship Id="rId2" Type="http://schemas.openxmlformats.org/officeDocument/2006/relationships/hyperlink" Target="https://github.com/typestack/class-transformer" TargetMode="External"/><Relationship Id="rId1" Type="http://schemas.openxmlformats.org/officeDocument/2006/relationships/slideLayout" Target="../slideLayouts/slideLayout2.xml"/><Relationship Id="rId6" Type="http://schemas.openxmlformats.org/officeDocument/2006/relationships/hyperlink" Target="https://github.com/DefinitelyTyped/DefinitelyTyped" TargetMode="External"/><Relationship Id="rId5" Type="http://schemas.openxmlformats.org/officeDocument/2006/relationships/hyperlink" Target="https://www.npmjs.com/package/@types/lodash" TargetMode="External"/><Relationship Id="rId4" Type="http://schemas.openxmlformats.org/officeDocument/2006/relationships/hyperlink" Target="https://lodash.com/"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Splitting code into Multiple files </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r>
              <a:rPr lang="en-GB" dirty="0" smtClean="0"/>
              <a:t>We have three options to split our code into multiple files:-</a:t>
            </a:r>
          </a:p>
          <a:p>
            <a:pPr lvl="1"/>
            <a:r>
              <a:rPr lang="en-GB" dirty="0" smtClean="0"/>
              <a:t>Simply write multiple </a:t>
            </a:r>
            <a:r>
              <a:rPr lang="en-GB" dirty="0" err="1" smtClean="0"/>
              <a:t>ts</a:t>
            </a:r>
            <a:r>
              <a:rPr lang="en-GB" dirty="0" smtClean="0"/>
              <a:t> file .Ts will compile them in to multiple </a:t>
            </a:r>
            <a:r>
              <a:rPr lang="en-GB" dirty="0" err="1" smtClean="0"/>
              <a:t>js</a:t>
            </a:r>
            <a:r>
              <a:rPr lang="en-GB" dirty="0" smtClean="0"/>
              <a:t> files and we can manually import them into our html </a:t>
            </a:r>
            <a:r>
              <a:rPr lang="en-GB" dirty="0" err="1" smtClean="0"/>
              <a:t>files.For</a:t>
            </a:r>
            <a:r>
              <a:rPr lang="en-GB" dirty="0" smtClean="0"/>
              <a:t> very small projects this might work but for large projects this becomes cumbersome and error prone as we need to manually manage all </a:t>
            </a:r>
            <a:r>
              <a:rPr lang="en-GB" dirty="0" err="1" smtClean="0"/>
              <a:t>imports.Also</a:t>
            </a:r>
            <a:r>
              <a:rPr lang="en-GB" dirty="0" smtClean="0"/>
              <a:t> we might end up loosing types support if a type is defined in file a used in file B and file B has no information about its type and so on.so this is not a great option.</a:t>
            </a:r>
          </a:p>
          <a:p>
            <a:pPr lvl="1"/>
            <a:r>
              <a:rPr lang="en-GB" dirty="0" smtClean="0"/>
              <a:t>Use namespaces :In this approach we add files under namespaces and  import these namespaces in other files where we want to use code from that </a:t>
            </a:r>
            <a:r>
              <a:rPr lang="en-GB" dirty="0" err="1" smtClean="0"/>
              <a:t>file.Per</a:t>
            </a:r>
            <a:r>
              <a:rPr lang="en-GB" dirty="0" smtClean="0"/>
              <a:t> file or bundled compilation is possible so we have less imports to manage </a:t>
            </a:r>
            <a:r>
              <a:rPr lang="en-GB" dirty="0" err="1" smtClean="0"/>
              <a:t>i.e</a:t>
            </a:r>
            <a:r>
              <a:rPr lang="en-GB" dirty="0" smtClean="0"/>
              <a:t> we write code in multiple files but </a:t>
            </a:r>
            <a:r>
              <a:rPr lang="en-GB" dirty="0" err="1" smtClean="0"/>
              <a:t>ts</a:t>
            </a:r>
            <a:r>
              <a:rPr lang="en-GB" dirty="0" smtClean="0"/>
              <a:t> bundles them together so we have less imports to manage.</a:t>
            </a:r>
          </a:p>
          <a:p>
            <a:pPr lvl="1"/>
            <a:r>
              <a:rPr lang="en-GB" dirty="0" smtClean="0"/>
              <a:t>Use Modules(ES6 imports/Exports).Actually ES6 handles this problem in an efficient modern way also called as modules.ES6 out of the box supports import and export statements which allows you to specify which file depends on which </a:t>
            </a:r>
            <a:r>
              <a:rPr lang="en-GB" dirty="0" err="1" smtClean="0"/>
              <a:t>file.Browser</a:t>
            </a:r>
            <a:r>
              <a:rPr lang="en-GB" dirty="0" smtClean="0"/>
              <a:t> understands and downloads the appropriate files when one depends upon </a:t>
            </a:r>
            <a:r>
              <a:rPr lang="en-GB" dirty="0" err="1" smtClean="0"/>
              <a:t>another.We</a:t>
            </a:r>
            <a:r>
              <a:rPr lang="en-GB" dirty="0" smtClean="0"/>
              <a:t> use the ES6 import/export syntax which is supported by </a:t>
            </a:r>
            <a:r>
              <a:rPr lang="en-GB" dirty="0" err="1" smtClean="0"/>
              <a:t>TS.Per</a:t>
            </a:r>
            <a:r>
              <a:rPr lang="en-GB" dirty="0" smtClean="0"/>
              <a:t> file compilation and single script import</a:t>
            </a:r>
          </a:p>
          <a:p>
            <a:pPr lvl="1"/>
            <a:r>
              <a:rPr lang="en-GB" dirty="0" smtClean="0"/>
              <a:t>With above concepts we will work with multiple files and still don’t need to manage much imports in html but it has a downside since it increases the http request to download files whenever they are required or if one file depends on another and so </a:t>
            </a:r>
            <a:r>
              <a:rPr lang="en-GB" dirty="0" err="1" smtClean="0"/>
              <a:t>on.To</a:t>
            </a:r>
            <a:r>
              <a:rPr lang="en-GB" dirty="0" smtClean="0"/>
              <a:t> solve this we can bundle multiple files together and still have a single import in html but we need third party tools like </a:t>
            </a:r>
            <a:r>
              <a:rPr lang="en-GB" dirty="0" err="1" smtClean="0"/>
              <a:t>webpack</a:t>
            </a:r>
            <a:r>
              <a:rPr lang="en-GB" dirty="0" smtClean="0"/>
              <a:t> for the same.</a:t>
            </a:r>
          </a:p>
          <a:p>
            <a:pPr lvl="1"/>
            <a:endParaRPr lang="en-GB" dirty="0" smtClean="0"/>
          </a:p>
          <a:p>
            <a:pPr lvl="1"/>
            <a:endParaRPr lang="en-GB" dirty="0"/>
          </a:p>
        </p:txBody>
      </p:sp>
    </p:spTree>
    <p:extLst>
      <p:ext uri="{BB962C8B-B14F-4D97-AF65-F5344CB8AC3E}">
        <p14:creationId xmlns:p14="http://schemas.microsoft.com/office/powerpoint/2010/main" val="2577905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a:t>
            </a:r>
            <a:endParaRPr lang="en-GB" dirty="0"/>
          </a:p>
        </p:txBody>
      </p:sp>
      <p:sp>
        <p:nvSpPr>
          <p:cNvPr id="3" name="Content Placeholder 2"/>
          <p:cNvSpPr>
            <a:spLocks noGrp="1"/>
          </p:cNvSpPr>
          <p:nvPr>
            <p:ph idx="1"/>
          </p:nvPr>
        </p:nvSpPr>
        <p:spPr>
          <a:xfrm>
            <a:off x="616374" y="801189"/>
            <a:ext cx="8596668" cy="5695405"/>
          </a:xfrm>
        </p:spPr>
        <p:txBody>
          <a:bodyPr>
            <a:normAutofit fontScale="92500"/>
          </a:bodyPr>
          <a:lstStyle/>
          <a:p>
            <a:pPr lvl="1"/>
            <a:r>
              <a:rPr lang="en-IN" dirty="0" smtClean="0"/>
              <a:t>Lets move dragging related interfaces to a separate file/namespace</a:t>
            </a:r>
          </a:p>
          <a:p>
            <a:pPr lvl="1"/>
            <a:r>
              <a:rPr lang="en-IN" dirty="0" smtClean="0"/>
              <a:t>Create a new file drag-drop-</a:t>
            </a:r>
            <a:r>
              <a:rPr lang="en-IN" dirty="0" err="1" smtClean="0"/>
              <a:t>interfaces.ts</a:t>
            </a:r>
            <a:endParaRPr lang="en-IN" dirty="0" smtClean="0"/>
          </a:p>
          <a:p>
            <a:pPr lvl="1"/>
            <a:r>
              <a:rPr lang="en-IN" dirty="0" smtClean="0"/>
              <a:t>Create a new namespace inside this file the syntax is namespace &lt;Name for the namespace&gt;{ elements of namespace }.Lets name our namespace App.</a:t>
            </a:r>
          </a:p>
          <a:p>
            <a:pPr lvl="1"/>
            <a:r>
              <a:rPr lang="en-IN" dirty="0" smtClean="0"/>
              <a:t>The elements of namespaces can be anything </a:t>
            </a:r>
            <a:r>
              <a:rPr lang="en-IN" dirty="0" err="1" smtClean="0"/>
              <a:t>interfaces,classes</a:t>
            </a:r>
            <a:r>
              <a:rPr lang="en-IN" dirty="0" smtClean="0"/>
              <a:t> ,constants </a:t>
            </a:r>
            <a:r>
              <a:rPr lang="en-IN" dirty="0" err="1" smtClean="0"/>
              <a:t>etc.Since</a:t>
            </a:r>
            <a:r>
              <a:rPr lang="en-IN" dirty="0" smtClean="0"/>
              <a:t> this is a </a:t>
            </a:r>
            <a:r>
              <a:rPr lang="en-IN" dirty="0" err="1" smtClean="0"/>
              <a:t>ts</a:t>
            </a:r>
            <a:r>
              <a:rPr lang="en-IN" dirty="0" smtClean="0"/>
              <a:t> feature and not a </a:t>
            </a:r>
            <a:r>
              <a:rPr lang="en-IN" dirty="0" err="1" smtClean="0"/>
              <a:t>js</a:t>
            </a:r>
            <a:r>
              <a:rPr lang="en-IN" dirty="0" smtClean="0"/>
              <a:t> feature </a:t>
            </a:r>
            <a:r>
              <a:rPr lang="en-IN" dirty="0" err="1" smtClean="0"/>
              <a:t>js</a:t>
            </a:r>
            <a:r>
              <a:rPr lang="en-IN" dirty="0" smtClean="0"/>
              <a:t> will finally convert it into a class.</a:t>
            </a:r>
          </a:p>
          <a:p>
            <a:pPr lvl="1"/>
            <a:r>
              <a:rPr lang="en-IN" dirty="0" smtClean="0"/>
              <a:t>Move the </a:t>
            </a:r>
            <a:r>
              <a:rPr lang="en-IN" dirty="0" err="1" smtClean="0"/>
              <a:t>Draggable</a:t>
            </a:r>
            <a:r>
              <a:rPr lang="en-IN" dirty="0" smtClean="0"/>
              <a:t> and </a:t>
            </a:r>
            <a:r>
              <a:rPr lang="en-IN" dirty="0" err="1" smtClean="0"/>
              <a:t>DragTarget</a:t>
            </a:r>
            <a:r>
              <a:rPr lang="en-IN" dirty="0" smtClean="0"/>
              <a:t> interface to the body of this namespace</a:t>
            </a:r>
          </a:p>
          <a:p>
            <a:pPr lvl="1"/>
            <a:r>
              <a:rPr lang="en-IN" dirty="0" smtClean="0"/>
              <a:t>To export an element from a namespace </a:t>
            </a:r>
            <a:r>
              <a:rPr lang="en-IN" dirty="0" err="1" smtClean="0"/>
              <a:t>ie</a:t>
            </a:r>
            <a:r>
              <a:rPr lang="en-IN" dirty="0" smtClean="0"/>
              <a:t> to make it available wherever this namespace is imported add the export keyword </a:t>
            </a:r>
            <a:r>
              <a:rPr lang="en-IN" dirty="0" err="1" smtClean="0"/>
              <a:t>befor</a:t>
            </a:r>
            <a:r>
              <a:rPr lang="en-IN" dirty="0" smtClean="0"/>
              <a:t> all the elements that you want to export so in our case we will add an export keyword </a:t>
            </a:r>
            <a:r>
              <a:rPr lang="en-IN" dirty="0" err="1" smtClean="0"/>
              <a:t>befor</a:t>
            </a:r>
            <a:r>
              <a:rPr lang="en-IN" dirty="0" smtClean="0"/>
              <a:t> the </a:t>
            </a:r>
            <a:r>
              <a:rPr lang="en-IN" dirty="0" err="1" smtClean="0"/>
              <a:t>draggable</a:t>
            </a:r>
            <a:r>
              <a:rPr lang="en-IN" dirty="0" smtClean="0"/>
              <a:t> and </a:t>
            </a:r>
            <a:r>
              <a:rPr lang="en-IN" dirty="0" err="1" smtClean="0"/>
              <a:t>DragTarget</a:t>
            </a:r>
            <a:r>
              <a:rPr lang="en-IN" dirty="0" smtClean="0"/>
              <a:t> Interface.</a:t>
            </a:r>
            <a:endParaRPr lang="en-GB" dirty="0" smtClean="0"/>
          </a:p>
          <a:p>
            <a:pPr lvl="1"/>
            <a:r>
              <a:rPr lang="en-IN" dirty="0" smtClean="0"/>
              <a:t>Importing a namespace :To import a namespace we have a special syntax in </a:t>
            </a:r>
            <a:r>
              <a:rPr lang="en-IN" dirty="0" err="1" smtClean="0"/>
              <a:t>ts.The</a:t>
            </a:r>
            <a:r>
              <a:rPr lang="en-IN" dirty="0" smtClean="0"/>
              <a:t> syntax is  /// &lt;reference Path =“file name to import” /&gt;.So in our case it will be           /// &lt;reference path =“drag-drop-</a:t>
            </a:r>
            <a:r>
              <a:rPr lang="en-IN" dirty="0" err="1" smtClean="0"/>
              <a:t>interfaces.ts</a:t>
            </a:r>
            <a:r>
              <a:rPr lang="en-IN" dirty="0" smtClean="0"/>
              <a:t>“ /&gt; .There should be three /// before this code so that it is not treated as a normal comment by </a:t>
            </a:r>
            <a:r>
              <a:rPr lang="en-IN" dirty="0" err="1" smtClean="0"/>
              <a:t>ts</a:t>
            </a:r>
            <a:r>
              <a:rPr lang="en-IN" dirty="0" smtClean="0"/>
              <a:t>.</a:t>
            </a:r>
          </a:p>
          <a:p>
            <a:pPr lvl="1"/>
            <a:r>
              <a:rPr lang="en-IN" dirty="0" smtClean="0"/>
              <a:t>Now to use the Interfaces we need to create a namespace will same name </a:t>
            </a:r>
            <a:r>
              <a:rPr lang="en-IN" dirty="0" err="1" smtClean="0"/>
              <a:t>ie</a:t>
            </a:r>
            <a:r>
              <a:rPr lang="en-IN" dirty="0" smtClean="0"/>
              <a:t> APP in our case and add all our code to body of this namespace.</a:t>
            </a:r>
          </a:p>
          <a:p>
            <a:pPr lvl="1"/>
            <a:r>
              <a:rPr lang="en-IN" dirty="0" smtClean="0"/>
              <a:t>Now if we check our </a:t>
            </a:r>
            <a:r>
              <a:rPr lang="en-IN" dirty="0" err="1" smtClean="0"/>
              <a:t>dist</a:t>
            </a:r>
            <a:r>
              <a:rPr lang="en-IN" dirty="0" smtClean="0"/>
              <a:t> folder we will notice we have two </a:t>
            </a:r>
            <a:r>
              <a:rPr lang="en-IN" dirty="0" err="1" smtClean="0"/>
              <a:t>js</a:t>
            </a:r>
            <a:r>
              <a:rPr lang="en-IN" dirty="0" smtClean="0"/>
              <a:t> files app.js and drag-derop-interfaces.js but the second file is empty this is because interfaces don’t exist in </a:t>
            </a:r>
            <a:r>
              <a:rPr lang="en-IN" dirty="0" err="1" smtClean="0"/>
              <a:t>js</a:t>
            </a:r>
            <a:r>
              <a:rPr lang="en-IN" dirty="0" smtClean="0"/>
              <a:t> world and are not compiled to </a:t>
            </a:r>
            <a:r>
              <a:rPr lang="en-IN" dirty="0" err="1" smtClean="0"/>
              <a:t>js</a:t>
            </a:r>
            <a:r>
              <a:rPr lang="en-IN" dirty="0" smtClean="0"/>
              <a:t>.</a:t>
            </a:r>
          </a:p>
          <a:p>
            <a:pPr lvl="1"/>
            <a:endParaRPr lang="en-GB" dirty="0"/>
          </a:p>
        </p:txBody>
      </p:sp>
    </p:spTree>
    <p:extLst>
      <p:ext uri="{BB962C8B-B14F-4D97-AF65-F5344CB8AC3E}">
        <p14:creationId xmlns:p14="http://schemas.microsoft.com/office/powerpoint/2010/main" val="163306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 </a:t>
            </a:r>
            <a:r>
              <a:rPr lang="en-GB" dirty="0" err="1" smtClean="0"/>
              <a:t>cont</a:t>
            </a:r>
            <a:r>
              <a:rPr lang="en-GB" dirty="0" smtClean="0"/>
              <a:t>…</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pPr lvl="1"/>
            <a:r>
              <a:rPr lang="en-IN" dirty="0" smtClean="0"/>
              <a:t>Lets now create a new file and move some code that is actually compiled to something in </a:t>
            </a:r>
            <a:r>
              <a:rPr lang="en-IN" dirty="0" err="1" smtClean="0"/>
              <a:t>js</a:t>
            </a:r>
            <a:r>
              <a:rPr lang="en-IN" dirty="0" smtClean="0"/>
              <a:t>.</a:t>
            </a:r>
          </a:p>
          <a:p>
            <a:pPr lvl="1"/>
            <a:r>
              <a:rPr lang="en-IN" dirty="0" smtClean="0"/>
              <a:t>Lets move the project status </a:t>
            </a:r>
            <a:r>
              <a:rPr lang="en-IN" dirty="0" err="1" smtClean="0"/>
              <a:t>enum</a:t>
            </a:r>
            <a:r>
              <a:rPr lang="en-IN" dirty="0" smtClean="0"/>
              <a:t> and Project class to a file project-</a:t>
            </a:r>
            <a:r>
              <a:rPr lang="en-IN" dirty="0" err="1" smtClean="0"/>
              <a:t>model.ts</a:t>
            </a:r>
            <a:r>
              <a:rPr lang="en-IN" dirty="0" smtClean="0"/>
              <a:t> and add it to same App Namespace</a:t>
            </a:r>
          </a:p>
          <a:p>
            <a:pPr lvl="1"/>
            <a:r>
              <a:rPr lang="en-IN" dirty="0" smtClean="0"/>
              <a:t>Export both the class and </a:t>
            </a:r>
            <a:r>
              <a:rPr lang="en-IN" dirty="0" err="1" smtClean="0"/>
              <a:t>enum</a:t>
            </a:r>
            <a:r>
              <a:rPr lang="en-IN" dirty="0" smtClean="0"/>
              <a:t> using export keyword</a:t>
            </a:r>
          </a:p>
          <a:p>
            <a:pPr lvl="1"/>
            <a:r>
              <a:rPr lang="en-IN" dirty="0" smtClean="0"/>
              <a:t>Import this file in our </a:t>
            </a:r>
            <a:r>
              <a:rPr lang="en-IN" dirty="0" err="1" smtClean="0"/>
              <a:t>app.ts</a:t>
            </a:r>
            <a:r>
              <a:rPr lang="en-IN" dirty="0" smtClean="0"/>
              <a:t> using syntax                                                           /// </a:t>
            </a:r>
            <a:r>
              <a:rPr lang="en-IN" dirty="0"/>
              <a:t>&lt;</a:t>
            </a:r>
            <a:r>
              <a:rPr lang="en-IN" dirty="0" smtClean="0"/>
              <a:t>reference </a:t>
            </a:r>
            <a:r>
              <a:rPr lang="en-IN" dirty="0"/>
              <a:t>path </a:t>
            </a:r>
            <a:r>
              <a:rPr lang="en-IN" dirty="0" smtClean="0"/>
              <a:t>=“project-</a:t>
            </a:r>
            <a:r>
              <a:rPr lang="en-IN" dirty="0" err="1" smtClean="0"/>
              <a:t>model.ts</a:t>
            </a:r>
            <a:r>
              <a:rPr lang="en-IN" dirty="0" smtClean="0"/>
              <a:t>“ /&gt;</a:t>
            </a:r>
          </a:p>
          <a:p>
            <a:pPr lvl="1"/>
            <a:r>
              <a:rPr lang="en-IN" dirty="0" smtClean="0"/>
              <a:t>Now if we check the </a:t>
            </a:r>
            <a:r>
              <a:rPr lang="en-IN" dirty="0" err="1" smtClean="0"/>
              <a:t>dist</a:t>
            </a:r>
            <a:r>
              <a:rPr lang="en-IN" dirty="0" smtClean="0"/>
              <a:t> folder we will notice that we do have a separate file for project-model.js and it has our code but if we try to add a project in browser we will see that we have an error on console that it is not able to reference the </a:t>
            </a:r>
            <a:r>
              <a:rPr lang="en-IN" dirty="0" err="1" smtClean="0"/>
              <a:t>enum</a:t>
            </a:r>
            <a:r>
              <a:rPr lang="en-IN" dirty="0" smtClean="0"/>
              <a:t>.</a:t>
            </a:r>
          </a:p>
          <a:p>
            <a:pPr lvl="1"/>
            <a:r>
              <a:rPr lang="en-IN" dirty="0" smtClean="0"/>
              <a:t>This is because namespaces are a </a:t>
            </a:r>
            <a:r>
              <a:rPr lang="en-IN" dirty="0" err="1" smtClean="0"/>
              <a:t>ts</a:t>
            </a:r>
            <a:r>
              <a:rPr lang="en-IN" dirty="0" smtClean="0"/>
              <a:t> feature not </a:t>
            </a:r>
            <a:r>
              <a:rPr lang="en-IN" dirty="0" err="1" smtClean="0"/>
              <a:t>js</a:t>
            </a:r>
            <a:r>
              <a:rPr lang="en-IN" dirty="0" smtClean="0"/>
              <a:t> so </a:t>
            </a:r>
            <a:r>
              <a:rPr lang="en-IN" dirty="0" err="1" smtClean="0"/>
              <a:t>ts</a:t>
            </a:r>
            <a:r>
              <a:rPr lang="en-IN" dirty="0" smtClean="0"/>
              <a:t> is aware of the imports and doesn’t complain at </a:t>
            </a:r>
            <a:r>
              <a:rPr lang="en-IN" dirty="0" err="1" smtClean="0"/>
              <a:t>compilke</a:t>
            </a:r>
            <a:r>
              <a:rPr lang="en-IN" dirty="0" smtClean="0"/>
              <a:t> time but at runtime </a:t>
            </a:r>
            <a:r>
              <a:rPr lang="en-IN" dirty="0" err="1" smtClean="0"/>
              <a:t>js</a:t>
            </a:r>
            <a:r>
              <a:rPr lang="en-IN" dirty="0" smtClean="0"/>
              <a:t> doesn’t find the </a:t>
            </a:r>
            <a:r>
              <a:rPr lang="en-IN" dirty="0" err="1" smtClean="0"/>
              <a:t>im</a:t>
            </a:r>
            <a:r>
              <a:rPr lang="en-IN" dirty="0" smtClean="0"/>
              <a:t> ported stuff from other files .So to make it run we need to modify </a:t>
            </a:r>
            <a:r>
              <a:rPr lang="en-IN" dirty="0" err="1" smtClean="0"/>
              <a:t>tsconfig</a:t>
            </a:r>
            <a:r>
              <a:rPr lang="en-IN" dirty="0" smtClean="0"/>
              <a:t> to let </a:t>
            </a:r>
            <a:r>
              <a:rPr lang="en-IN" dirty="0" err="1" smtClean="0"/>
              <a:t>tsc</a:t>
            </a:r>
            <a:r>
              <a:rPr lang="en-IN" dirty="0" smtClean="0"/>
              <a:t> know that a single file needs to be created for the multiple generated files.</a:t>
            </a:r>
          </a:p>
          <a:p>
            <a:pPr lvl="1"/>
            <a:r>
              <a:rPr lang="en-IN" dirty="0" smtClean="0"/>
              <a:t>Uncomment the </a:t>
            </a:r>
            <a:r>
              <a:rPr lang="en-IN" dirty="0" err="1" smtClean="0"/>
              <a:t>outFile</a:t>
            </a:r>
            <a:r>
              <a:rPr lang="en-IN" dirty="0" smtClean="0"/>
              <a:t> property and set its value to </a:t>
            </a:r>
            <a:r>
              <a:rPr lang="en-GB" dirty="0"/>
              <a:t>./</a:t>
            </a:r>
            <a:r>
              <a:rPr lang="en-GB" dirty="0" smtClean="0"/>
              <a:t>Section10/</a:t>
            </a:r>
            <a:r>
              <a:rPr lang="en-GB" dirty="0" err="1" smtClean="0"/>
              <a:t>dist</a:t>
            </a:r>
            <a:r>
              <a:rPr lang="en-GB" dirty="0" smtClean="0"/>
              <a:t>/bundle.js </a:t>
            </a:r>
            <a:r>
              <a:rPr lang="en-IN" dirty="0" smtClean="0"/>
              <a:t>but we will see it gives an </a:t>
            </a:r>
            <a:r>
              <a:rPr lang="en-IN" dirty="0"/>
              <a:t>error like Only '</a:t>
            </a:r>
            <a:r>
              <a:rPr lang="en-IN" dirty="0" err="1"/>
              <a:t>amd</a:t>
            </a:r>
            <a:r>
              <a:rPr lang="en-IN" dirty="0"/>
              <a:t>' and 'system' modules are supported alongside </a:t>
            </a:r>
            <a:r>
              <a:rPr lang="en-IN" dirty="0" smtClean="0"/>
              <a:t>–</a:t>
            </a:r>
            <a:r>
              <a:rPr lang="en-IN" dirty="0" err="1" smtClean="0"/>
              <a:t>outFile</a:t>
            </a:r>
            <a:r>
              <a:rPr lang="en-IN" dirty="0" smtClean="0"/>
              <a:t> so we need to change the module key to </a:t>
            </a:r>
            <a:r>
              <a:rPr lang="en-IN" dirty="0" err="1" smtClean="0"/>
              <a:t>amd.This</a:t>
            </a:r>
            <a:r>
              <a:rPr lang="en-IN" dirty="0" smtClean="0"/>
              <a:t> actually specifies how </a:t>
            </a:r>
            <a:r>
              <a:rPr lang="en-IN" dirty="0" err="1" smtClean="0"/>
              <a:t>js</a:t>
            </a:r>
            <a:r>
              <a:rPr lang="en-IN" dirty="0" smtClean="0"/>
              <a:t> files are bundled together.</a:t>
            </a:r>
          </a:p>
          <a:p>
            <a:pPr lvl="1"/>
            <a:r>
              <a:rPr lang="en-IN" dirty="0" smtClean="0"/>
              <a:t>Now just delete everything inside </a:t>
            </a:r>
            <a:r>
              <a:rPr lang="en-IN" dirty="0" err="1" smtClean="0"/>
              <a:t>dist</a:t>
            </a:r>
            <a:r>
              <a:rPr lang="en-IN" dirty="0" smtClean="0"/>
              <a:t> folder and save </a:t>
            </a:r>
            <a:r>
              <a:rPr lang="en-IN" dirty="0" err="1" smtClean="0"/>
              <a:t>index.ts</a:t>
            </a:r>
            <a:r>
              <a:rPr lang="en-IN" dirty="0" smtClean="0"/>
              <a:t> again and we will notice we have only one file bundle.js there lets change the import in index.html to bundle.js instead of app.js and now the code will work fine</a:t>
            </a:r>
            <a:endParaRPr lang="en-GB" dirty="0"/>
          </a:p>
        </p:txBody>
      </p:sp>
    </p:spTree>
    <p:extLst>
      <p:ext uri="{BB962C8B-B14F-4D97-AF65-F5344CB8AC3E}">
        <p14:creationId xmlns:p14="http://schemas.microsoft.com/office/powerpoint/2010/main" val="25723047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2" y="139337"/>
            <a:ext cx="8596668" cy="792480"/>
          </a:xfrm>
        </p:spPr>
        <p:txBody>
          <a:bodyPr>
            <a:normAutofit fontScale="90000"/>
          </a:bodyPr>
          <a:lstStyle/>
          <a:p>
            <a:r>
              <a:rPr lang="en-GB" dirty="0"/>
              <a:t>Organizing Files &amp; </a:t>
            </a:r>
            <a:r>
              <a:rPr lang="en-GB" dirty="0" smtClean="0"/>
              <a:t>Folders with Namespaces</a:t>
            </a:r>
            <a:endParaRPr lang="en-GB" dirty="0"/>
          </a:p>
        </p:txBody>
      </p:sp>
      <p:sp>
        <p:nvSpPr>
          <p:cNvPr id="3" name="Content Placeholder 2"/>
          <p:cNvSpPr>
            <a:spLocks noGrp="1"/>
          </p:cNvSpPr>
          <p:nvPr>
            <p:ph idx="1"/>
          </p:nvPr>
        </p:nvSpPr>
        <p:spPr>
          <a:xfrm>
            <a:off x="677334" y="931817"/>
            <a:ext cx="8596668" cy="5109545"/>
          </a:xfrm>
        </p:spPr>
        <p:txBody>
          <a:bodyPr>
            <a:normAutofit lnSpcReduction="10000"/>
          </a:bodyPr>
          <a:lstStyle/>
          <a:p>
            <a:r>
              <a:rPr lang="en-IN" dirty="0" smtClean="0"/>
              <a:t>Lets move the project state management into a separate file</a:t>
            </a:r>
          </a:p>
          <a:p>
            <a:r>
              <a:rPr lang="en-IN" dirty="0" smtClean="0"/>
              <a:t>Move the class </a:t>
            </a:r>
            <a:r>
              <a:rPr lang="en-IN" dirty="0" err="1" smtClean="0"/>
              <a:t>State,ProjectState</a:t>
            </a:r>
            <a:r>
              <a:rPr lang="en-IN" dirty="0" smtClean="0"/>
              <a:t> , the constant </a:t>
            </a:r>
            <a:r>
              <a:rPr lang="en-IN" dirty="0" err="1" smtClean="0"/>
              <a:t>projectState</a:t>
            </a:r>
            <a:r>
              <a:rPr lang="en-IN" dirty="0" smtClean="0"/>
              <a:t> and the type Listener to a new file project-</a:t>
            </a:r>
            <a:r>
              <a:rPr lang="en-IN" dirty="0" err="1" smtClean="0"/>
              <a:t>state.ts</a:t>
            </a:r>
            <a:r>
              <a:rPr lang="en-IN" dirty="0" smtClean="0"/>
              <a:t> and move them to app namespace </a:t>
            </a:r>
          </a:p>
          <a:p>
            <a:r>
              <a:rPr lang="en-IN" dirty="0" smtClean="0"/>
              <a:t>export only the things that are needed outside </a:t>
            </a:r>
            <a:r>
              <a:rPr lang="en-IN" dirty="0" err="1" smtClean="0"/>
              <a:t>ie</a:t>
            </a:r>
            <a:r>
              <a:rPr lang="en-IN" dirty="0" smtClean="0"/>
              <a:t> the </a:t>
            </a:r>
            <a:r>
              <a:rPr lang="en-IN" dirty="0" err="1" smtClean="0"/>
              <a:t>ProjectState</a:t>
            </a:r>
            <a:r>
              <a:rPr lang="en-IN" dirty="0" smtClean="0"/>
              <a:t> class and constant rest all is used only within this file and doesn’t need to be </a:t>
            </a:r>
            <a:r>
              <a:rPr lang="en-IN" dirty="0" err="1" smtClean="0"/>
              <a:t>excported</a:t>
            </a:r>
            <a:r>
              <a:rPr lang="en-IN" dirty="0" smtClean="0"/>
              <a:t>.</a:t>
            </a:r>
          </a:p>
          <a:p>
            <a:r>
              <a:rPr lang="en-IN" dirty="0" smtClean="0"/>
              <a:t>Also import this file to </a:t>
            </a:r>
            <a:r>
              <a:rPr lang="en-IN" dirty="0" err="1" smtClean="0"/>
              <a:t>app.ts</a:t>
            </a:r>
            <a:endParaRPr lang="en-IN" dirty="0" smtClean="0"/>
          </a:p>
          <a:p>
            <a:r>
              <a:rPr lang="en-IN" dirty="0" smtClean="0"/>
              <a:t>We can do same for other components of our app and even move them into separate folders but we need to give the folder path while </a:t>
            </a:r>
            <a:r>
              <a:rPr lang="en-IN" dirty="0" err="1" smtClean="0"/>
              <a:t>importing.If</a:t>
            </a:r>
            <a:r>
              <a:rPr lang="en-IN" dirty="0" smtClean="0"/>
              <a:t> we are importing something from the same folder then </a:t>
            </a:r>
            <a:r>
              <a:rPr lang="en-IN" dirty="0" err="1" smtClean="0"/>
              <a:t>foldername</a:t>
            </a:r>
            <a:r>
              <a:rPr lang="en-IN" dirty="0" smtClean="0"/>
              <a:t> is not required</a:t>
            </a:r>
          </a:p>
          <a:p>
            <a:r>
              <a:rPr lang="en-IN" dirty="0" smtClean="0"/>
              <a:t>Also since now most of the code is moved from </a:t>
            </a:r>
            <a:r>
              <a:rPr lang="en-IN" dirty="0" err="1" smtClean="0"/>
              <a:t>app.ts</a:t>
            </a:r>
            <a:r>
              <a:rPr lang="en-IN" dirty="0" smtClean="0"/>
              <a:t> it has only instantiation of </a:t>
            </a:r>
            <a:r>
              <a:rPr lang="en-IN" dirty="0" err="1" smtClean="0"/>
              <a:t>ProjectInput</a:t>
            </a:r>
            <a:r>
              <a:rPr lang="en-IN" dirty="0" smtClean="0"/>
              <a:t> and </a:t>
            </a:r>
            <a:r>
              <a:rPr lang="en-IN" dirty="0" err="1" smtClean="0"/>
              <a:t>ProjectList</a:t>
            </a:r>
            <a:r>
              <a:rPr lang="en-IN" dirty="0" smtClean="0"/>
              <a:t> class and therefore needs imports for only these two the rest of the imports should be moved to the files where those classes </a:t>
            </a:r>
            <a:r>
              <a:rPr lang="en-IN" dirty="0" err="1" smtClean="0"/>
              <a:t>etc</a:t>
            </a:r>
            <a:r>
              <a:rPr lang="en-IN" dirty="0" smtClean="0"/>
              <a:t> are used as it is a bad practice to have all imports in one global file.</a:t>
            </a:r>
            <a:endParaRPr lang="en-GB" dirty="0"/>
          </a:p>
        </p:txBody>
      </p:sp>
    </p:spTree>
    <p:extLst>
      <p:ext uri="{BB962C8B-B14F-4D97-AF65-F5344CB8AC3E}">
        <p14:creationId xmlns:p14="http://schemas.microsoft.com/office/powerpoint/2010/main" val="30749131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fontScale="90000"/>
          </a:bodyPr>
          <a:lstStyle/>
          <a:p>
            <a:r>
              <a:rPr lang="en-GB" dirty="0"/>
              <a:t>Using ES Modules</a:t>
            </a:r>
          </a:p>
        </p:txBody>
      </p:sp>
      <p:sp>
        <p:nvSpPr>
          <p:cNvPr id="3" name="Content Placeholder 2"/>
          <p:cNvSpPr>
            <a:spLocks noGrp="1"/>
          </p:cNvSpPr>
          <p:nvPr>
            <p:ph idx="1"/>
          </p:nvPr>
        </p:nvSpPr>
        <p:spPr>
          <a:xfrm>
            <a:off x="677334" y="696685"/>
            <a:ext cx="8596668" cy="5344677"/>
          </a:xfrm>
        </p:spPr>
        <p:txBody>
          <a:bodyPr>
            <a:normAutofit fontScale="85000" lnSpcReduction="20000"/>
          </a:bodyPr>
          <a:lstStyle/>
          <a:p>
            <a:r>
              <a:rPr lang="en-IN" dirty="0" smtClean="0"/>
              <a:t>Using namespaces even if we miss some import but some other file internally imports the thing we need and we imported that file the code works but this behaviour can be dangerous and can cause problems</a:t>
            </a:r>
          </a:p>
          <a:p>
            <a:r>
              <a:rPr lang="en-IN" dirty="0" smtClean="0"/>
              <a:t>A better approach is the ES6 modules where we have to explicitly declare what code comes from what import</a:t>
            </a:r>
          </a:p>
          <a:p>
            <a:r>
              <a:rPr lang="en-IN" dirty="0" smtClean="0"/>
              <a:t>To use es6 imports we need to remove the namespace from all files but keep the exports also remove the reference imports</a:t>
            </a:r>
          </a:p>
          <a:p>
            <a:r>
              <a:rPr lang="en-IN" dirty="0" smtClean="0"/>
              <a:t>Then we need to  import whatever is required in each </a:t>
            </a:r>
            <a:r>
              <a:rPr lang="en-IN" dirty="0" err="1" smtClean="0"/>
              <a:t>fdile</a:t>
            </a:r>
            <a:r>
              <a:rPr lang="en-IN" dirty="0" smtClean="0"/>
              <a:t> as we will be seeing errors everywhere.</a:t>
            </a:r>
          </a:p>
          <a:p>
            <a:r>
              <a:rPr lang="en-IN" dirty="0" smtClean="0"/>
              <a:t>To import we need to use below syntax import { whatever we want to import} from &lt;relative file path.js&gt; remember we need to use .</a:t>
            </a:r>
            <a:r>
              <a:rPr lang="en-IN" dirty="0" err="1" smtClean="0"/>
              <a:t>js</a:t>
            </a:r>
            <a:r>
              <a:rPr lang="en-IN" dirty="0" smtClean="0"/>
              <a:t> extension as imports are a </a:t>
            </a:r>
            <a:r>
              <a:rPr lang="en-IN" dirty="0" err="1" smtClean="0"/>
              <a:t>js</a:t>
            </a:r>
            <a:r>
              <a:rPr lang="en-IN" dirty="0" smtClean="0"/>
              <a:t> feature and would work on runtime with </a:t>
            </a:r>
            <a:r>
              <a:rPr lang="en-IN" dirty="0" err="1" smtClean="0"/>
              <a:t>js</a:t>
            </a:r>
            <a:r>
              <a:rPr lang="en-IN" dirty="0" smtClean="0"/>
              <a:t> files</a:t>
            </a:r>
          </a:p>
          <a:p>
            <a:r>
              <a:rPr lang="en-IN" dirty="0" smtClean="0"/>
              <a:t>Now since we are using es6 features we need to change module back to es2015 and comment out </a:t>
            </a:r>
            <a:r>
              <a:rPr lang="en-IN" dirty="0" err="1" smtClean="0"/>
              <a:t>outfile</a:t>
            </a:r>
            <a:r>
              <a:rPr lang="en-IN" dirty="0" smtClean="0"/>
              <a:t> property in </a:t>
            </a:r>
            <a:r>
              <a:rPr lang="en-IN" dirty="0" err="1" smtClean="0"/>
              <a:t>tsconfig</a:t>
            </a:r>
            <a:r>
              <a:rPr lang="en-IN" dirty="0" smtClean="0"/>
              <a:t> this way we tell </a:t>
            </a:r>
            <a:r>
              <a:rPr lang="en-IN" dirty="0" err="1" smtClean="0"/>
              <a:t>tsc</a:t>
            </a:r>
            <a:r>
              <a:rPr lang="en-IN" dirty="0" smtClean="0"/>
              <a:t> to not change our imports the modern browsers will automatically understand them also we now need to change the import in index.html back to app.js</a:t>
            </a:r>
          </a:p>
          <a:p>
            <a:r>
              <a:rPr lang="en-IN" dirty="0" smtClean="0"/>
              <a:t>We would notice we still get an error cannot use imports outside a module actually modern browsers do support imports but we need to explicitly tell them to do this open index.html and in our script tag remove the defer keyword and add type=“module”</a:t>
            </a:r>
          </a:p>
          <a:p>
            <a:r>
              <a:rPr lang="en-IN" dirty="0" smtClean="0"/>
              <a:t>Now when we run our </a:t>
            </a:r>
            <a:r>
              <a:rPr lang="en-IN" dirty="0" err="1" smtClean="0"/>
              <a:t>ui</a:t>
            </a:r>
            <a:r>
              <a:rPr lang="en-IN" dirty="0" smtClean="0"/>
              <a:t> and go to network tab we will notice a bunch of http request for our </a:t>
            </a:r>
            <a:r>
              <a:rPr lang="en-IN" dirty="0" err="1" smtClean="0"/>
              <a:t>js</a:t>
            </a:r>
            <a:r>
              <a:rPr lang="en-IN" dirty="0" smtClean="0"/>
              <a:t> files that are required for our code to run they are requested by browser automatically when it encounters an import.</a:t>
            </a:r>
          </a:p>
          <a:p>
            <a:r>
              <a:rPr lang="en-IN" dirty="0" smtClean="0"/>
              <a:t>When we use a </a:t>
            </a:r>
            <a:r>
              <a:rPr lang="en-IN" dirty="0" err="1" smtClean="0"/>
              <a:t>webpack</a:t>
            </a:r>
            <a:r>
              <a:rPr lang="en-IN" dirty="0" smtClean="0"/>
              <a:t> we can omit the .</a:t>
            </a:r>
            <a:r>
              <a:rPr lang="en-IN" dirty="0" err="1" smtClean="0"/>
              <a:t>js</a:t>
            </a:r>
            <a:r>
              <a:rPr lang="en-IN" dirty="0" smtClean="0"/>
              <a:t> extension in imports</a:t>
            </a:r>
            <a:endParaRPr lang="en-GB" dirty="0"/>
          </a:p>
        </p:txBody>
      </p:sp>
    </p:spTree>
    <p:extLst>
      <p:ext uri="{BB962C8B-B14F-4D97-AF65-F5344CB8AC3E}">
        <p14:creationId xmlns:p14="http://schemas.microsoft.com/office/powerpoint/2010/main" val="29827011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a:bodyPr>
          <a:lstStyle/>
          <a:p>
            <a:r>
              <a:rPr lang="en-GB" sz="2400" dirty="0"/>
              <a:t>Understanding various Import &amp; Export Syntaxes</a:t>
            </a:r>
          </a:p>
        </p:txBody>
      </p:sp>
      <p:sp>
        <p:nvSpPr>
          <p:cNvPr id="3" name="Content Placeholder 2"/>
          <p:cNvSpPr>
            <a:spLocks noGrp="1"/>
          </p:cNvSpPr>
          <p:nvPr>
            <p:ph idx="1"/>
          </p:nvPr>
        </p:nvSpPr>
        <p:spPr>
          <a:xfrm>
            <a:off x="677334" y="696685"/>
            <a:ext cx="8596668" cy="5344677"/>
          </a:xfrm>
        </p:spPr>
        <p:txBody>
          <a:bodyPr>
            <a:normAutofit fontScale="85000" lnSpcReduction="10000"/>
          </a:bodyPr>
          <a:lstStyle/>
          <a:p>
            <a:r>
              <a:rPr lang="en-IN" dirty="0" smtClean="0"/>
              <a:t>There are some variations of export and import syntaxes in ES6 modules that we can use:</a:t>
            </a:r>
          </a:p>
          <a:p>
            <a:r>
              <a:rPr lang="en-IN" dirty="0" smtClean="0"/>
              <a:t>Bundled imports we can import everything from a file and save it to an alias and then use the dot(.) operator on that alias to refer to </a:t>
            </a:r>
            <a:r>
              <a:rPr lang="en-IN" dirty="0" err="1" smtClean="0"/>
              <a:t>indivisual</a:t>
            </a:r>
            <a:r>
              <a:rPr lang="en-IN" dirty="0" smtClean="0"/>
              <a:t> elements for example in </a:t>
            </a:r>
            <a:r>
              <a:rPr lang="en-IN" dirty="0" err="1" smtClean="0"/>
              <a:t>ProjectInput</a:t>
            </a:r>
            <a:r>
              <a:rPr lang="en-IN" dirty="0" smtClean="0"/>
              <a:t> class we have an import : </a:t>
            </a:r>
            <a:r>
              <a:rPr lang="en-GB" dirty="0"/>
              <a:t>import { </a:t>
            </a:r>
            <a:r>
              <a:rPr lang="en-GB" dirty="0" err="1"/>
              <a:t>Validatable</a:t>
            </a:r>
            <a:r>
              <a:rPr lang="en-GB" dirty="0"/>
              <a:t>, validate } from '../</a:t>
            </a:r>
            <a:r>
              <a:rPr lang="en-GB" dirty="0" err="1"/>
              <a:t>util</a:t>
            </a:r>
            <a:r>
              <a:rPr lang="en-GB" dirty="0"/>
              <a:t>/validation.js</a:t>
            </a:r>
            <a:r>
              <a:rPr lang="en-GB" dirty="0" smtClean="0"/>
              <a:t>'; </a:t>
            </a:r>
            <a:r>
              <a:rPr lang="en-IN" dirty="0" smtClean="0"/>
              <a:t>this can be converted into bundle form as follows : </a:t>
            </a:r>
            <a:r>
              <a:rPr lang="en-GB" dirty="0"/>
              <a:t>import * as Validation from '../</a:t>
            </a:r>
            <a:r>
              <a:rPr lang="en-GB" dirty="0" err="1"/>
              <a:t>util</a:t>
            </a:r>
            <a:r>
              <a:rPr lang="en-GB" dirty="0"/>
              <a:t>/validation.js</a:t>
            </a:r>
            <a:r>
              <a:rPr lang="en-GB" dirty="0" smtClean="0"/>
              <a:t>'; now wherever we are using </a:t>
            </a:r>
            <a:r>
              <a:rPr lang="en-GB" dirty="0" err="1" smtClean="0"/>
              <a:t>Validatable</a:t>
            </a:r>
            <a:r>
              <a:rPr lang="en-GB" dirty="0" smtClean="0"/>
              <a:t> and validate we have to refer to it as </a:t>
            </a:r>
            <a:r>
              <a:rPr lang="en-GB" dirty="0" err="1" smtClean="0"/>
              <a:t>Validation.Validatable</a:t>
            </a:r>
            <a:r>
              <a:rPr lang="en-GB" dirty="0" smtClean="0"/>
              <a:t> and </a:t>
            </a:r>
            <a:r>
              <a:rPr lang="en-GB" dirty="0" err="1" smtClean="0"/>
              <a:t>Validation.validate.This</a:t>
            </a:r>
            <a:r>
              <a:rPr lang="en-GB" dirty="0" smtClean="0"/>
              <a:t> syntax is very useful to avoid a clash with something of same name in our file or to specify grouping.</a:t>
            </a:r>
          </a:p>
          <a:p>
            <a:r>
              <a:rPr lang="en-GB" dirty="0" smtClean="0"/>
              <a:t>Aliasing for a single import: The alias can be created even for a single import like in </a:t>
            </a:r>
            <a:r>
              <a:rPr lang="en-GB" dirty="0" err="1" smtClean="0"/>
              <a:t>ProjectInput</a:t>
            </a:r>
            <a:r>
              <a:rPr lang="en-GB" dirty="0" smtClean="0"/>
              <a:t> class we have an import :  </a:t>
            </a:r>
            <a:r>
              <a:rPr lang="en-GB" dirty="0"/>
              <a:t>import { </a:t>
            </a:r>
            <a:r>
              <a:rPr lang="en-GB" dirty="0" err="1"/>
              <a:t>autobind</a:t>
            </a:r>
            <a:r>
              <a:rPr lang="en-GB" dirty="0"/>
              <a:t> } from '../decorators/autobind.js</a:t>
            </a:r>
            <a:r>
              <a:rPr lang="en-GB" dirty="0" smtClean="0"/>
              <a:t>'; we can use an alias here as : </a:t>
            </a:r>
            <a:r>
              <a:rPr lang="en-GB" dirty="0"/>
              <a:t>import { </a:t>
            </a:r>
            <a:r>
              <a:rPr lang="en-GB" dirty="0" err="1" smtClean="0"/>
              <a:t>autobind</a:t>
            </a:r>
            <a:r>
              <a:rPr lang="en-GB" dirty="0" smtClean="0"/>
              <a:t> as </a:t>
            </a:r>
            <a:r>
              <a:rPr lang="en-GB" dirty="0" err="1" smtClean="0"/>
              <a:t>Autobind</a:t>
            </a:r>
            <a:r>
              <a:rPr lang="en-GB" dirty="0"/>
              <a:t> } from '../decorators/autobind.js</a:t>
            </a:r>
            <a:r>
              <a:rPr lang="en-GB" dirty="0" smtClean="0"/>
              <a:t>'; now we will not use </a:t>
            </a:r>
            <a:r>
              <a:rPr lang="en-IN" dirty="0" smtClean="0"/>
              <a:t>@</a:t>
            </a:r>
            <a:r>
              <a:rPr lang="en-GB" dirty="0" err="1" smtClean="0"/>
              <a:t>autobind</a:t>
            </a:r>
            <a:r>
              <a:rPr lang="en-GB" dirty="0" smtClean="0"/>
              <a:t>  instead we will use @</a:t>
            </a:r>
            <a:r>
              <a:rPr lang="en-GB" dirty="0" err="1" smtClean="0"/>
              <a:t>Autobind.This</a:t>
            </a:r>
            <a:r>
              <a:rPr lang="en-GB" dirty="0" smtClean="0"/>
              <a:t> is very helpful to change names of exported elements by aliasing them </a:t>
            </a:r>
          </a:p>
          <a:p>
            <a:r>
              <a:rPr lang="en-IN" dirty="0" smtClean="0"/>
              <a:t>Default exports : When we have a file that export only one thing we can add a default keyword to it although it is not necessary that a c lass exports only one thing to use default exports but we can have only one default export per </a:t>
            </a:r>
            <a:r>
              <a:rPr lang="en-IN" dirty="0" err="1" smtClean="0"/>
              <a:t>file.If</a:t>
            </a:r>
            <a:r>
              <a:rPr lang="en-IN" dirty="0" smtClean="0"/>
              <a:t> a file has a default export we can import it to any name of our choice using import </a:t>
            </a:r>
            <a:r>
              <a:rPr lang="en-IN" dirty="0" err="1" smtClean="0"/>
              <a:t>anyName</a:t>
            </a:r>
            <a:r>
              <a:rPr lang="en-IN" dirty="0" smtClean="0"/>
              <a:t> from file now the default exported element will be imported to the alias </a:t>
            </a:r>
            <a:r>
              <a:rPr lang="en-IN" dirty="0" err="1" smtClean="0"/>
              <a:t>anyName</a:t>
            </a:r>
            <a:r>
              <a:rPr lang="en-IN" dirty="0" smtClean="0"/>
              <a:t>.</a:t>
            </a:r>
          </a:p>
          <a:p>
            <a:r>
              <a:rPr lang="en-IN" dirty="0" smtClean="0"/>
              <a:t>The code inside our files like the constant that we export from </a:t>
            </a:r>
            <a:r>
              <a:rPr lang="en-IN" dirty="0" err="1" smtClean="0"/>
              <a:t>ProjectState</a:t>
            </a:r>
            <a:r>
              <a:rPr lang="en-IN" dirty="0" smtClean="0"/>
              <a:t> runs only once when it is first imported into another file this can be validated by adding </a:t>
            </a:r>
            <a:r>
              <a:rPr lang="en-IN" smtClean="0"/>
              <a:t>a console.log</a:t>
            </a:r>
            <a:endParaRPr lang="en-GB" dirty="0"/>
          </a:p>
          <a:p>
            <a:endParaRPr lang="en-GB" dirty="0"/>
          </a:p>
          <a:p>
            <a:endParaRPr lang="en-GB" dirty="0"/>
          </a:p>
          <a:p>
            <a:pPr lvl="1"/>
            <a:endParaRPr lang="en-IN" dirty="0"/>
          </a:p>
          <a:p>
            <a:pPr lvl="1"/>
            <a:endParaRPr lang="en-GB" dirty="0"/>
          </a:p>
        </p:txBody>
      </p:sp>
    </p:spTree>
    <p:extLst>
      <p:ext uri="{BB962C8B-B14F-4D97-AF65-F5344CB8AC3E}">
        <p14:creationId xmlns:p14="http://schemas.microsoft.com/office/powerpoint/2010/main" val="28766659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4766"/>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184367"/>
            <a:ext cx="8596668" cy="4856996"/>
          </a:xfrm>
        </p:spPr>
        <p:txBody>
          <a:bodyPr/>
          <a:lstStyle/>
          <a:p>
            <a:r>
              <a:rPr lang="en-IN" dirty="0" smtClean="0">
                <a:hlinkClick r:id="rId2"/>
              </a:rPr>
              <a:t>JavaScript Modules</a:t>
            </a:r>
            <a:endParaRPr lang="en-IN" dirty="0" smtClean="0"/>
          </a:p>
          <a:p>
            <a:r>
              <a:rPr lang="en-IN" dirty="0" smtClean="0">
                <a:hlinkClick r:id="rId3"/>
              </a:rPr>
              <a:t>ES6 modules</a:t>
            </a:r>
            <a:endParaRPr lang="en-GB" dirty="0"/>
          </a:p>
        </p:txBody>
      </p:sp>
    </p:spTree>
    <p:extLst>
      <p:ext uri="{BB962C8B-B14F-4D97-AF65-F5344CB8AC3E}">
        <p14:creationId xmlns:p14="http://schemas.microsoft.com/office/powerpoint/2010/main" val="3628688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-11 -:</a:t>
            </a:r>
            <a:r>
              <a:rPr lang="en-GB" b="1" dirty="0"/>
              <a:t>Using </a:t>
            </a:r>
            <a:r>
              <a:rPr lang="en-GB" b="1" dirty="0" err="1"/>
              <a:t>Webpack</a:t>
            </a:r>
            <a:r>
              <a:rPr lang="en-GB" b="1" dirty="0"/>
              <a:t> with TypeScript</a:t>
            </a:r>
            <a:endParaRPr lang="en-GB" dirty="0"/>
          </a:p>
        </p:txBody>
      </p:sp>
    </p:spTree>
    <p:extLst>
      <p:ext uri="{BB962C8B-B14F-4D97-AF65-F5344CB8AC3E}">
        <p14:creationId xmlns:p14="http://schemas.microsoft.com/office/powerpoint/2010/main" val="4237192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smtClean="0"/>
              <a:t>Disadvantages with existing setup:</a:t>
            </a:r>
          </a:p>
          <a:p>
            <a:r>
              <a:rPr lang="en-IN" dirty="0" smtClean="0"/>
              <a:t>If we load our </a:t>
            </a:r>
            <a:r>
              <a:rPr lang="en-IN" dirty="0" err="1" smtClean="0"/>
              <a:t>ui</a:t>
            </a:r>
            <a:r>
              <a:rPr lang="en-IN" dirty="0" smtClean="0"/>
              <a:t> and go to network tab we will notice multiple http calls for all the </a:t>
            </a:r>
            <a:r>
              <a:rPr lang="en-IN" dirty="0" err="1" smtClean="0"/>
              <a:t>js</a:t>
            </a:r>
            <a:r>
              <a:rPr lang="en-IN" dirty="0" smtClean="0"/>
              <a:t> files that we </a:t>
            </a:r>
            <a:r>
              <a:rPr lang="en-IN" dirty="0" err="1" smtClean="0"/>
              <a:t>nned.Although</a:t>
            </a:r>
            <a:r>
              <a:rPr lang="en-IN" dirty="0" smtClean="0"/>
              <a:t> if we look at the size column the size of our files are very small so that’s not an issue but the issue is highlighted if we notice the waterfall </a:t>
            </a:r>
            <a:r>
              <a:rPr lang="en-IN" dirty="0" err="1" smtClean="0"/>
              <a:t>column.The</a:t>
            </a:r>
            <a:r>
              <a:rPr lang="en-IN" dirty="0" smtClean="0"/>
              <a:t> green bar graph is the actual time the http request took but the white bar before the green bar is the time that browser takes to formulate that request there is a base delay associated with every http request and since there are multiple requests for multiple files it slows down our app.</a:t>
            </a:r>
          </a:p>
          <a:p>
            <a:r>
              <a:rPr lang="en-IN" dirty="0" smtClean="0"/>
              <a:t>So a solution is offered by use of </a:t>
            </a:r>
            <a:r>
              <a:rPr lang="en-IN" dirty="0" err="1" smtClean="0"/>
              <a:t>webpack</a:t>
            </a:r>
            <a:r>
              <a:rPr lang="en-IN" dirty="0" smtClean="0"/>
              <a:t> that bundles all our </a:t>
            </a:r>
            <a:r>
              <a:rPr lang="en-IN" dirty="0" err="1" smtClean="0"/>
              <a:t>js</a:t>
            </a:r>
            <a:r>
              <a:rPr lang="en-IN" dirty="0" smtClean="0"/>
              <a:t> files to a single file so we can still split files into multiple files for development ,use the ES6 imports/Exports feature and at the end just get one single file as output which reduces the no of http calls thus improving the speed of our app</a:t>
            </a:r>
          </a:p>
          <a:p>
            <a:r>
              <a:rPr lang="en-IN" dirty="0" err="1" smtClean="0"/>
              <a:t>Webpack</a:t>
            </a:r>
            <a:r>
              <a:rPr lang="en-IN" dirty="0" smtClean="0"/>
              <a:t> is very large and has a lot of features we will be using only a selected few here.</a:t>
            </a:r>
            <a:endParaRPr lang="en-GB" dirty="0"/>
          </a:p>
        </p:txBody>
      </p:sp>
    </p:spTree>
    <p:extLst>
      <p:ext uri="{BB962C8B-B14F-4D97-AF65-F5344CB8AC3E}">
        <p14:creationId xmlns:p14="http://schemas.microsoft.com/office/powerpoint/2010/main" val="4089470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err="1" smtClean="0"/>
              <a:t>Webpack</a:t>
            </a:r>
            <a:r>
              <a:rPr lang="en-IN" dirty="0" smtClean="0"/>
              <a:t> is a bundling and orchestration tool that helps us to split our files into multiple while developing and then bundles them together with some optimizations</a:t>
            </a:r>
          </a:p>
          <a:p>
            <a:r>
              <a:rPr lang="en-IN" dirty="0" smtClean="0"/>
              <a:t>It also allows us to add multiple build steps like for </a:t>
            </a:r>
            <a:r>
              <a:rPr lang="en-IN" dirty="0" err="1" smtClean="0"/>
              <a:t>css</a:t>
            </a:r>
            <a:r>
              <a:rPr lang="en-IN" dirty="0" smtClean="0"/>
              <a:t> files </a:t>
            </a:r>
            <a:r>
              <a:rPr lang="en-IN" dirty="0" err="1" smtClean="0"/>
              <a:t>etc</a:t>
            </a:r>
            <a:endParaRPr lang="en-IN" dirty="0" smtClean="0"/>
          </a:p>
          <a:p>
            <a:r>
              <a:rPr lang="en-IN" dirty="0" smtClean="0"/>
              <a:t>It bundles code and thus less imports are required </a:t>
            </a:r>
          </a:p>
          <a:p>
            <a:r>
              <a:rPr lang="en-IN" dirty="0" smtClean="0"/>
              <a:t>It optimizes(minifies) </a:t>
            </a:r>
            <a:r>
              <a:rPr lang="en-IN" dirty="0" err="1" smtClean="0"/>
              <a:t>code,so</a:t>
            </a:r>
            <a:r>
              <a:rPr lang="en-IN" dirty="0" smtClean="0"/>
              <a:t> we have less code to download</a:t>
            </a:r>
          </a:p>
          <a:p>
            <a:r>
              <a:rPr lang="en-IN" dirty="0" smtClean="0"/>
              <a:t>More build steps can be easily added</a:t>
            </a:r>
          </a:p>
          <a:p>
            <a:endParaRPr lang="en-GB" dirty="0"/>
          </a:p>
        </p:txBody>
      </p:sp>
    </p:spTree>
    <p:extLst>
      <p:ext uri="{BB962C8B-B14F-4D97-AF65-F5344CB8AC3E}">
        <p14:creationId xmlns:p14="http://schemas.microsoft.com/office/powerpoint/2010/main" val="30363343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1223"/>
          </a:xfrm>
        </p:spPr>
        <p:txBody>
          <a:bodyPr>
            <a:normAutofit/>
          </a:bodyPr>
          <a:lstStyle/>
          <a:p>
            <a:r>
              <a:rPr lang="en-GB" sz="2800" dirty="0"/>
              <a:t> Installing </a:t>
            </a:r>
            <a:r>
              <a:rPr lang="en-GB" sz="2800" dirty="0" err="1"/>
              <a:t>Webpack</a:t>
            </a:r>
            <a:r>
              <a:rPr lang="en-GB" sz="2800" dirty="0"/>
              <a:t> &amp; Important Dependencies</a:t>
            </a:r>
          </a:p>
        </p:txBody>
      </p:sp>
      <p:sp>
        <p:nvSpPr>
          <p:cNvPr id="3" name="Content Placeholder 2"/>
          <p:cNvSpPr>
            <a:spLocks noGrp="1"/>
          </p:cNvSpPr>
          <p:nvPr>
            <p:ph idx="1"/>
          </p:nvPr>
        </p:nvSpPr>
        <p:spPr>
          <a:xfrm>
            <a:off x="677334" y="1271451"/>
            <a:ext cx="8596668" cy="4769911"/>
          </a:xfrm>
        </p:spPr>
        <p:txBody>
          <a:bodyPr>
            <a:normAutofit lnSpcReduction="10000"/>
          </a:bodyPr>
          <a:lstStyle/>
          <a:p>
            <a:r>
              <a:rPr lang="en-IN" dirty="0" smtClean="0"/>
              <a:t>Run the following command on a terminal </a:t>
            </a:r>
            <a:r>
              <a:rPr lang="en-IN" dirty="0" err="1" smtClean="0"/>
              <a:t>npm</a:t>
            </a:r>
            <a:r>
              <a:rPr lang="en-IN" dirty="0" smtClean="0"/>
              <a:t> install –save-dev webpack@4.41.2 webpack-cli@3.3.10 webpack-dev-server@3.9.0 type</a:t>
            </a:r>
            <a:r>
              <a:rPr lang="en-IN" dirty="0"/>
              <a:t>script </a:t>
            </a:r>
            <a:r>
              <a:rPr lang="en-IN" dirty="0" err="1" smtClean="0"/>
              <a:t>ts</a:t>
            </a:r>
            <a:r>
              <a:rPr lang="en-IN" dirty="0" smtClean="0"/>
              <a:t>-loader</a:t>
            </a:r>
          </a:p>
          <a:p>
            <a:r>
              <a:rPr lang="en-IN" dirty="0" smtClean="0"/>
              <a:t>So now if we open the </a:t>
            </a:r>
            <a:r>
              <a:rPr lang="en-IN" dirty="0" err="1" smtClean="0"/>
              <a:t>package.json</a:t>
            </a:r>
            <a:r>
              <a:rPr lang="en-IN" dirty="0" smtClean="0"/>
              <a:t> we will notice a lot of new dev dependencies:</a:t>
            </a:r>
          </a:p>
          <a:p>
            <a:r>
              <a:rPr lang="en-IN" dirty="0" err="1" smtClean="0"/>
              <a:t>Webpack</a:t>
            </a:r>
            <a:r>
              <a:rPr lang="en-IN" dirty="0" smtClean="0"/>
              <a:t> : it is the heart of the  features we want it is core </a:t>
            </a:r>
            <a:r>
              <a:rPr lang="en-IN" dirty="0" err="1" smtClean="0"/>
              <a:t>webpack</a:t>
            </a:r>
            <a:r>
              <a:rPr lang="en-IN" dirty="0" smtClean="0"/>
              <a:t> </a:t>
            </a:r>
            <a:r>
              <a:rPr lang="en-IN" dirty="0" err="1" smtClean="0"/>
              <a:t>dependency.It</a:t>
            </a:r>
            <a:r>
              <a:rPr lang="en-IN" dirty="0" smtClean="0"/>
              <a:t> allows us to </a:t>
            </a:r>
            <a:r>
              <a:rPr lang="en-IN" dirty="0" err="1" smtClean="0"/>
              <a:t>bundle,transform</a:t>
            </a:r>
            <a:r>
              <a:rPr lang="en-IN" dirty="0" smtClean="0"/>
              <a:t> our </a:t>
            </a:r>
            <a:r>
              <a:rPr lang="en-IN" dirty="0" err="1" smtClean="0"/>
              <a:t>code.Webpack</a:t>
            </a:r>
            <a:r>
              <a:rPr lang="en-IN" dirty="0" smtClean="0"/>
              <a:t> will compile our </a:t>
            </a:r>
            <a:r>
              <a:rPr lang="en-IN" dirty="0" err="1" smtClean="0"/>
              <a:t>ts</a:t>
            </a:r>
            <a:r>
              <a:rPr lang="en-IN" dirty="0" smtClean="0"/>
              <a:t> to </a:t>
            </a:r>
            <a:r>
              <a:rPr lang="en-IN" dirty="0" err="1" smtClean="0"/>
              <a:t>js</a:t>
            </a:r>
            <a:r>
              <a:rPr lang="en-IN" dirty="0" smtClean="0"/>
              <a:t> and also bundle it to a single </a:t>
            </a:r>
            <a:r>
              <a:rPr lang="en-IN" dirty="0" err="1" smtClean="0"/>
              <a:t>js</a:t>
            </a:r>
            <a:r>
              <a:rPr lang="en-IN" dirty="0" smtClean="0"/>
              <a:t> file</a:t>
            </a:r>
          </a:p>
          <a:p>
            <a:r>
              <a:rPr lang="en-IN" dirty="0" err="1" smtClean="0"/>
              <a:t>Webpack</a:t>
            </a:r>
            <a:r>
              <a:rPr lang="en-IN" dirty="0" smtClean="0"/>
              <a:t>-cli: It is used to run </a:t>
            </a:r>
            <a:r>
              <a:rPr lang="en-IN" dirty="0" err="1" smtClean="0"/>
              <a:t>webpack</a:t>
            </a:r>
            <a:r>
              <a:rPr lang="en-IN" dirty="0" smtClean="0"/>
              <a:t> commands in our project</a:t>
            </a:r>
          </a:p>
          <a:p>
            <a:r>
              <a:rPr lang="en-IN" dirty="0" err="1" smtClean="0"/>
              <a:t>Webpack</a:t>
            </a:r>
            <a:r>
              <a:rPr lang="en-IN" dirty="0" smtClean="0"/>
              <a:t>-dev-server : It gives us a </a:t>
            </a:r>
            <a:r>
              <a:rPr lang="en-IN" dirty="0" err="1" smtClean="0"/>
              <a:t>lite</a:t>
            </a:r>
            <a:r>
              <a:rPr lang="en-IN" dirty="0" smtClean="0"/>
              <a:t> development server that compiles our files and listens to changes and recompiles and also serves our files</a:t>
            </a:r>
          </a:p>
          <a:p>
            <a:r>
              <a:rPr lang="en-IN" dirty="0" smtClean="0"/>
              <a:t>Typescript: we although already have globally installed typescript on our machines but it is also a good practice to add </a:t>
            </a:r>
            <a:r>
              <a:rPr lang="en-IN" dirty="0" err="1" smtClean="0"/>
              <a:t>ts</a:t>
            </a:r>
            <a:r>
              <a:rPr lang="en-IN" dirty="0" smtClean="0"/>
              <a:t> to our projects so that if we change our global </a:t>
            </a:r>
            <a:r>
              <a:rPr lang="en-IN" dirty="0" err="1" smtClean="0"/>
              <a:t>ts</a:t>
            </a:r>
            <a:r>
              <a:rPr lang="en-IN" dirty="0" smtClean="0"/>
              <a:t> version it doesn’t break our project</a:t>
            </a:r>
          </a:p>
          <a:p>
            <a:r>
              <a:rPr lang="en-IN" dirty="0" smtClean="0"/>
              <a:t>Ts-loader: it is a package that tells </a:t>
            </a:r>
            <a:r>
              <a:rPr lang="en-IN" dirty="0" err="1" smtClean="0"/>
              <a:t>webpack</a:t>
            </a:r>
            <a:r>
              <a:rPr lang="en-IN" dirty="0" smtClean="0"/>
              <a:t> how to convert </a:t>
            </a:r>
            <a:r>
              <a:rPr lang="en-IN" dirty="0" err="1" smtClean="0"/>
              <a:t>ts</a:t>
            </a:r>
            <a:r>
              <a:rPr lang="en-IN" dirty="0" smtClean="0"/>
              <a:t> to </a:t>
            </a:r>
            <a:r>
              <a:rPr lang="en-IN" dirty="0" err="1" smtClean="0"/>
              <a:t>js</a:t>
            </a:r>
            <a:endParaRPr lang="en-GB" dirty="0"/>
          </a:p>
        </p:txBody>
      </p:sp>
    </p:spTree>
    <p:extLst>
      <p:ext uri="{BB962C8B-B14F-4D97-AF65-F5344CB8AC3E}">
        <p14:creationId xmlns:p14="http://schemas.microsoft.com/office/powerpoint/2010/main" val="18662399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Configuration</a:t>
            </a:r>
          </a:p>
        </p:txBody>
      </p:sp>
      <p:sp>
        <p:nvSpPr>
          <p:cNvPr id="3" name="Content Placeholder 2"/>
          <p:cNvSpPr>
            <a:spLocks noGrp="1"/>
          </p:cNvSpPr>
          <p:nvPr>
            <p:ph idx="1"/>
          </p:nvPr>
        </p:nvSpPr>
        <p:spPr>
          <a:xfrm>
            <a:off x="677334" y="740229"/>
            <a:ext cx="8596668" cy="5301133"/>
          </a:xfrm>
        </p:spPr>
        <p:txBody>
          <a:bodyPr>
            <a:normAutofit fontScale="92500" lnSpcReduction="20000"/>
          </a:bodyPr>
          <a:lstStyle/>
          <a:p>
            <a:r>
              <a:rPr lang="en-GB" dirty="0" smtClean="0"/>
              <a:t>We need to make configurational changes in </a:t>
            </a:r>
            <a:r>
              <a:rPr lang="en-GB" dirty="0" err="1" smtClean="0"/>
              <a:t>tsConfig.json</a:t>
            </a:r>
            <a:endParaRPr lang="en-GB" dirty="0" smtClean="0"/>
          </a:p>
          <a:p>
            <a:pPr lvl="1"/>
            <a:r>
              <a:rPr lang="en-GB" dirty="0" smtClean="0"/>
              <a:t>Target should be set to es6, module to es2015 </a:t>
            </a:r>
            <a:r>
              <a:rPr lang="en-GB" dirty="0" err="1" smtClean="0"/>
              <a:t>webpack</a:t>
            </a:r>
            <a:r>
              <a:rPr lang="en-GB" dirty="0" smtClean="0"/>
              <a:t> and </a:t>
            </a:r>
            <a:r>
              <a:rPr lang="en-GB" dirty="0" err="1" smtClean="0"/>
              <a:t>ts</a:t>
            </a:r>
            <a:r>
              <a:rPr lang="en-GB" dirty="0" smtClean="0"/>
              <a:t> will use this setting to understand how </a:t>
            </a:r>
            <a:r>
              <a:rPr lang="en-GB" dirty="0" err="1" smtClean="0"/>
              <a:t>ts</a:t>
            </a:r>
            <a:r>
              <a:rPr lang="en-GB" dirty="0" smtClean="0"/>
              <a:t> should be compiled to </a:t>
            </a:r>
            <a:r>
              <a:rPr lang="en-GB" dirty="0" err="1" smtClean="0"/>
              <a:t>js</a:t>
            </a:r>
            <a:r>
              <a:rPr lang="en-GB" dirty="0" smtClean="0"/>
              <a:t> should it run only on new </a:t>
            </a:r>
            <a:r>
              <a:rPr lang="en-GB" dirty="0" err="1" smtClean="0"/>
              <a:t>browsersas</a:t>
            </a:r>
            <a:r>
              <a:rPr lang="en-GB" dirty="0" smtClean="0"/>
              <a:t> with es6 or is  older browser support needed.</a:t>
            </a:r>
          </a:p>
          <a:p>
            <a:pPr lvl="1"/>
            <a:r>
              <a:rPr lang="en-GB" dirty="0" err="1" smtClean="0"/>
              <a:t>outputDir</a:t>
            </a:r>
            <a:r>
              <a:rPr lang="en-GB" dirty="0" smtClean="0"/>
              <a:t> should point to the directory where we want the </a:t>
            </a:r>
            <a:r>
              <a:rPr lang="en-GB" dirty="0" err="1" smtClean="0"/>
              <a:t>js</a:t>
            </a:r>
            <a:r>
              <a:rPr lang="en-GB" dirty="0" smtClean="0"/>
              <a:t> files to be generated in my case it is ./Section11/</a:t>
            </a:r>
            <a:r>
              <a:rPr lang="en-GB" dirty="0" err="1" smtClean="0"/>
              <a:t>dist.rootDir</a:t>
            </a:r>
            <a:r>
              <a:rPr lang="en-GB" dirty="0" smtClean="0"/>
              <a:t> and </a:t>
            </a:r>
            <a:r>
              <a:rPr lang="en-GB" dirty="0" err="1" smtClean="0"/>
              <a:t>sourceRoot</a:t>
            </a:r>
            <a:r>
              <a:rPr lang="en-GB" dirty="0" smtClean="0"/>
              <a:t> is no longer needed as </a:t>
            </a:r>
            <a:r>
              <a:rPr lang="en-GB" dirty="0" err="1" smtClean="0"/>
              <a:t>webpack</a:t>
            </a:r>
            <a:r>
              <a:rPr lang="en-GB" dirty="0" smtClean="0"/>
              <a:t> will take over there and determine where the source files are</a:t>
            </a:r>
          </a:p>
          <a:p>
            <a:r>
              <a:rPr lang="en-GB" dirty="0" smtClean="0"/>
              <a:t>We also need a new </a:t>
            </a:r>
            <a:r>
              <a:rPr lang="en-GB" dirty="0" err="1" smtClean="0"/>
              <a:t>config</a:t>
            </a:r>
            <a:r>
              <a:rPr lang="en-GB" dirty="0" smtClean="0"/>
              <a:t> file to configure </a:t>
            </a:r>
            <a:r>
              <a:rPr lang="en-GB" dirty="0" err="1" smtClean="0"/>
              <a:t>webpack</a:t>
            </a:r>
            <a:r>
              <a:rPr lang="en-GB" dirty="0" smtClean="0"/>
              <a:t> named webpack.config.js</a:t>
            </a:r>
          </a:p>
          <a:p>
            <a:pPr lvl="1"/>
            <a:r>
              <a:rPr lang="en-GB" dirty="0" smtClean="0"/>
              <a:t>Create a new file with name webpack.config.js the file name should be exact as </a:t>
            </a:r>
            <a:r>
              <a:rPr lang="en-GB" dirty="0" err="1" smtClean="0"/>
              <a:t>webpack</a:t>
            </a:r>
            <a:r>
              <a:rPr lang="en-GB" dirty="0" smtClean="0"/>
              <a:t> will by default look for this file and this file will tell </a:t>
            </a:r>
            <a:r>
              <a:rPr lang="en-GB" dirty="0" err="1" smtClean="0"/>
              <a:t>webpack</a:t>
            </a:r>
            <a:r>
              <a:rPr lang="en-GB" dirty="0" smtClean="0"/>
              <a:t> how to work with our project</a:t>
            </a:r>
          </a:p>
          <a:p>
            <a:pPr lvl="1"/>
            <a:r>
              <a:rPr lang="en-GB" dirty="0" smtClean="0"/>
              <a:t>This </a:t>
            </a:r>
            <a:r>
              <a:rPr lang="en-GB" dirty="0" err="1" smtClean="0"/>
              <a:t>config</a:t>
            </a:r>
            <a:r>
              <a:rPr lang="en-GB" dirty="0" smtClean="0"/>
              <a:t> file uses </a:t>
            </a:r>
            <a:r>
              <a:rPr lang="en-GB" dirty="0" err="1" smtClean="0"/>
              <a:t>js</a:t>
            </a:r>
            <a:r>
              <a:rPr lang="en-GB" dirty="0" smtClean="0"/>
              <a:t>  actually some node.js features so we want to use the </a:t>
            </a:r>
            <a:r>
              <a:rPr lang="en-GB" dirty="0" err="1" smtClean="0"/>
              <a:t>nodejs</a:t>
            </a:r>
            <a:r>
              <a:rPr lang="en-GB" dirty="0" smtClean="0"/>
              <a:t> export syntax which looks like </a:t>
            </a:r>
            <a:r>
              <a:rPr lang="en-GB" dirty="0" err="1" smtClean="0"/>
              <a:t>module.exports</a:t>
            </a:r>
            <a:r>
              <a:rPr lang="en-GB" dirty="0" smtClean="0"/>
              <a:t>= {}; This exports a </a:t>
            </a:r>
            <a:r>
              <a:rPr lang="en-GB" dirty="0" err="1" smtClean="0"/>
              <a:t>javascript</a:t>
            </a:r>
            <a:r>
              <a:rPr lang="en-GB" dirty="0" smtClean="0"/>
              <a:t> object which acts as configuration object that </a:t>
            </a:r>
            <a:r>
              <a:rPr lang="en-GB" dirty="0" err="1" smtClean="0"/>
              <a:t>webpack</a:t>
            </a:r>
            <a:r>
              <a:rPr lang="en-GB" dirty="0" smtClean="0"/>
              <a:t> picks up</a:t>
            </a:r>
          </a:p>
          <a:p>
            <a:pPr lvl="1"/>
            <a:r>
              <a:rPr lang="en-GB" dirty="0" smtClean="0"/>
              <a:t>The first configuration that </a:t>
            </a:r>
            <a:r>
              <a:rPr lang="en-GB" dirty="0" err="1" smtClean="0"/>
              <a:t>webpack</a:t>
            </a:r>
            <a:r>
              <a:rPr lang="en-GB" dirty="0" smtClean="0"/>
              <a:t> needs is the file that is the start of our project like in our case </a:t>
            </a:r>
            <a:r>
              <a:rPr lang="en-GB" dirty="0" err="1" smtClean="0"/>
              <a:t>app.ts</a:t>
            </a:r>
            <a:r>
              <a:rPr lang="en-GB" dirty="0" smtClean="0"/>
              <a:t> then it will automatically check its imports go to these files check there imports </a:t>
            </a:r>
            <a:r>
              <a:rPr lang="en-GB" dirty="0" err="1" smtClean="0"/>
              <a:t>etc</a:t>
            </a:r>
            <a:r>
              <a:rPr lang="en-GB" dirty="0" smtClean="0"/>
              <a:t> and thus traverse the </a:t>
            </a:r>
            <a:r>
              <a:rPr lang="en-GB" dirty="0" err="1" smtClean="0"/>
              <a:t>wholew</a:t>
            </a:r>
            <a:r>
              <a:rPr lang="en-GB" dirty="0" smtClean="0"/>
              <a:t> code to compile it with the help of </a:t>
            </a:r>
            <a:r>
              <a:rPr lang="en-GB" dirty="0" err="1" smtClean="0"/>
              <a:t>ts</a:t>
            </a:r>
            <a:r>
              <a:rPr lang="en-GB" dirty="0" smtClean="0"/>
              <a:t>-loader </a:t>
            </a:r>
            <a:r>
              <a:rPr lang="en-GB" dirty="0" err="1" smtClean="0"/>
              <a:t>package.To</a:t>
            </a:r>
            <a:r>
              <a:rPr lang="en-GB" dirty="0" smtClean="0"/>
              <a:t> make </a:t>
            </a:r>
            <a:r>
              <a:rPr lang="en-GB" dirty="0" err="1" smtClean="0"/>
              <a:t>webpack</a:t>
            </a:r>
            <a:r>
              <a:rPr lang="en-GB" dirty="0" smtClean="0"/>
              <a:t> work correctly we should now remove all.js extensions from the imports as </a:t>
            </a:r>
            <a:r>
              <a:rPr lang="en-GB" dirty="0" err="1" smtClean="0"/>
              <a:t>webpack</a:t>
            </a:r>
            <a:r>
              <a:rPr lang="en-GB" dirty="0" smtClean="0"/>
              <a:t> will automatically look for .</a:t>
            </a:r>
            <a:r>
              <a:rPr lang="en-GB" dirty="0" err="1" smtClean="0"/>
              <a:t>js</a:t>
            </a:r>
            <a:r>
              <a:rPr lang="en-GB" dirty="0" smtClean="0"/>
              <a:t> and certain other extensions and if we have ,</a:t>
            </a:r>
            <a:r>
              <a:rPr lang="en-GB" dirty="0" err="1" smtClean="0"/>
              <a:t>js</a:t>
            </a:r>
            <a:r>
              <a:rPr lang="en-GB" dirty="0" smtClean="0"/>
              <a:t> in imports it will look for ..js.js which is </a:t>
            </a:r>
            <a:r>
              <a:rPr lang="en-GB" dirty="0" err="1" smtClean="0"/>
              <a:t>wrong.To</a:t>
            </a:r>
            <a:r>
              <a:rPr lang="en-GB" dirty="0" smtClean="0"/>
              <a:t> add the entry point create a key entry </a:t>
            </a:r>
            <a:r>
              <a:rPr lang="en-GB" dirty="0" err="1" smtClean="0"/>
              <a:t>snd</a:t>
            </a:r>
            <a:r>
              <a:rPr lang="en-GB" dirty="0" smtClean="0"/>
              <a:t> set its value to the entry point file in our case ./Section11/</a:t>
            </a:r>
            <a:r>
              <a:rPr lang="en-GB" dirty="0" err="1" smtClean="0"/>
              <a:t>src</a:t>
            </a:r>
            <a:r>
              <a:rPr lang="en-GB" dirty="0" smtClean="0"/>
              <a:t>/</a:t>
            </a:r>
            <a:r>
              <a:rPr lang="en-GB" dirty="0" err="1" smtClean="0"/>
              <a:t>app.ts</a:t>
            </a:r>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22973949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a:t>
            </a:r>
            <a:r>
              <a:rPr lang="en-GB" dirty="0" smtClean="0"/>
              <a:t>Configuration cont..</a:t>
            </a:r>
            <a:endParaRPr lang="en-GB"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Add an output file name </a:t>
            </a:r>
            <a:r>
              <a:rPr lang="en-GB" dirty="0" err="1" smtClean="0"/>
              <a:t>ie</a:t>
            </a:r>
            <a:r>
              <a:rPr lang="en-GB" dirty="0" smtClean="0"/>
              <a:t> the file that will be generated as a combined file at the </a:t>
            </a:r>
            <a:r>
              <a:rPr lang="en-GB" dirty="0" err="1" smtClean="0"/>
              <a:t>end,To</a:t>
            </a:r>
            <a:r>
              <a:rPr lang="en-GB" dirty="0" smtClean="0"/>
              <a:t> set this create an output key whose value is an object which has a key filename and value of filename is the output file name in our case it will be something like: output:{ </a:t>
            </a:r>
          </a:p>
          <a:p>
            <a:pPr marL="457200" lvl="1" indent="0">
              <a:buNone/>
            </a:pPr>
            <a:r>
              <a:rPr lang="en-GB" dirty="0" smtClean="0"/>
              <a:t>             filename: ’bundle.js’</a:t>
            </a:r>
            <a:endParaRPr lang="en-GB" dirty="0"/>
          </a:p>
          <a:p>
            <a:pPr marL="457200" lvl="1" indent="0">
              <a:buNone/>
            </a:pPr>
            <a:r>
              <a:rPr lang="en-GB" dirty="0" smtClean="0"/>
              <a:t>          }</a:t>
            </a:r>
          </a:p>
          <a:p>
            <a:pPr marL="457200" lvl="1" indent="0">
              <a:buNone/>
            </a:pPr>
            <a:r>
              <a:rPr lang="en-GB" dirty="0" smtClean="0"/>
              <a:t>To the above output object we need to add another key path: to specify where the output needs to be generated it should match the path given in </a:t>
            </a:r>
            <a:r>
              <a:rPr lang="en-GB" dirty="0" err="1" smtClean="0"/>
              <a:t>tsconfiig.json</a:t>
            </a:r>
            <a:r>
              <a:rPr lang="en-GB" dirty="0" smtClean="0"/>
              <a:t> file  </a:t>
            </a:r>
            <a:r>
              <a:rPr lang="en-GB" dirty="0" err="1" smtClean="0"/>
              <a:t>outDir</a:t>
            </a:r>
            <a:r>
              <a:rPr lang="en-GB" dirty="0" smtClean="0"/>
              <a:t> </a:t>
            </a:r>
            <a:r>
              <a:rPr lang="en-GB" dirty="0" err="1" smtClean="0"/>
              <a:t>key.But</a:t>
            </a:r>
            <a:r>
              <a:rPr lang="en-GB" dirty="0" smtClean="0"/>
              <a:t> unlike </a:t>
            </a:r>
            <a:r>
              <a:rPr lang="en-GB" dirty="0" err="1" smtClean="0"/>
              <a:t>tsconfig.json</a:t>
            </a:r>
            <a:r>
              <a:rPr lang="en-GB" dirty="0" smtClean="0"/>
              <a:t> we cant give a relative path here </a:t>
            </a:r>
            <a:r>
              <a:rPr lang="en-GB" dirty="0" err="1" smtClean="0"/>
              <a:t>webpack</a:t>
            </a:r>
            <a:r>
              <a:rPr lang="en-GB" dirty="0" smtClean="0"/>
              <a:t> wants an absolute path and for that we will use a </a:t>
            </a:r>
            <a:r>
              <a:rPr lang="en-GB" dirty="0" err="1" smtClean="0"/>
              <a:t>nodejs</a:t>
            </a:r>
            <a:r>
              <a:rPr lang="en-GB" dirty="0" smtClean="0"/>
              <a:t> module path to import it we use the </a:t>
            </a:r>
            <a:r>
              <a:rPr lang="en-GB" dirty="0" err="1" smtClean="0"/>
              <a:t>nodejs</a:t>
            </a:r>
            <a:r>
              <a:rPr lang="en-GB" dirty="0" smtClean="0"/>
              <a:t> import syntax </a:t>
            </a:r>
            <a:r>
              <a:rPr lang="en-GB" dirty="0" err="1" smtClean="0"/>
              <a:t>const</a:t>
            </a:r>
            <a:r>
              <a:rPr lang="en-GB" dirty="0" smtClean="0"/>
              <a:t> path=require(‘path’) ; at the top of file to import the path </a:t>
            </a:r>
            <a:r>
              <a:rPr lang="en-GB" dirty="0" err="1" smtClean="0"/>
              <a:t>module.Now</a:t>
            </a:r>
            <a:r>
              <a:rPr lang="en-GB" dirty="0" smtClean="0"/>
              <a:t> for the value of the path key in output object we will use </a:t>
            </a:r>
            <a:r>
              <a:rPr lang="en-GB" dirty="0" err="1" smtClean="0"/>
              <a:t>path.resolve</a:t>
            </a:r>
            <a:r>
              <a:rPr lang="en-GB" dirty="0" smtClean="0"/>
              <a:t>() </a:t>
            </a:r>
            <a:r>
              <a:rPr lang="en-GB" dirty="0" err="1" smtClean="0"/>
              <a:t>method.The</a:t>
            </a:r>
            <a:r>
              <a:rPr lang="en-GB" dirty="0" smtClean="0"/>
              <a:t> first argument that we pass to this method is a special constant __</a:t>
            </a:r>
            <a:r>
              <a:rPr lang="en-GB" dirty="0" err="1" smtClean="0"/>
              <a:t>dirname</a:t>
            </a:r>
            <a:r>
              <a:rPr lang="en-GB" dirty="0" smtClean="0"/>
              <a:t> that is available globally in a </a:t>
            </a:r>
            <a:r>
              <a:rPr lang="en-GB" dirty="0" err="1" smtClean="0"/>
              <a:t>nodejs</a:t>
            </a:r>
            <a:r>
              <a:rPr lang="en-GB" dirty="0" smtClean="0"/>
              <a:t> </a:t>
            </a:r>
            <a:r>
              <a:rPr lang="en-GB" dirty="0" err="1" smtClean="0"/>
              <a:t>environment.The</a:t>
            </a:r>
            <a:r>
              <a:rPr lang="en-GB" dirty="0" smtClean="0"/>
              <a:t> second argument is the output path which in our case is ‘Section11/</a:t>
            </a:r>
            <a:r>
              <a:rPr lang="en-GB" dirty="0" err="1" smtClean="0"/>
              <a:t>dist</a:t>
            </a:r>
            <a:r>
              <a:rPr lang="en-GB" dirty="0" smtClean="0"/>
              <a:t>’</a:t>
            </a:r>
          </a:p>
          <a:p>
            <a:pPr marL="457200" lvl="1" indent="0">
              <a:buNone/>
            </a:pPr>
            <a:r>
              <a:rPr lang="en-GB" dirty="0"/>
              <a:t> </a:t>
            </a:r>
            <a:endParaRPr lang="en-GB" dirty="0" smtClean="0"/>
          </a:p>
          <a:p>
            <a:pPr lvl="1"/>
            <a:endParaRPr lang="en-GB" dirty="0"/>
          </a:p>
        </p:txBody>
      </p:sp>
    </p:spTree>
    <p:extLst>
      <p:ext uri="{BB962C8B-B14F-4D97-AF65-F5344CB8AC3E}">
        <p14:creationId xmlns:p14="http://schemas.microsoft.com/office/powerpoint/2010/main" val="188501841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to do with the </a:t>
            </a:r>
            <a:r>
              <a:rPr lang="en-GB" dirty="0" err="1" smtClean="0"/>
              <a:t>ts</a:t>
            </a:r>
            <a:r>
              <a:rPr lang="en-GB" dirty="0" smtClean="0"/>
              <a:t> files we need to add a new entry to the configuration object </a:t>
            </a:r>
            <a:r>
              <a:rPr lang="en-GB" dirty="0" err="1" smtClean="0"/>
              <a:t>i.e</a:t>
            </a:r>
            <a:r>
              <a:rPr lang="en-GB" dirty="0" smtClean="0"/>
              <a:t> the module which is gain an object that tells </a:t>
            </a:r>
            <a:r>
              <a:rPr lang="en-GB" dirty="0" err="1" smtClean="0"/>
              <a:t>webpack</a:t>
            </a:r>
            <a:r>
              <a:rPr lang="en-GB" dirty="0" smtClean="0"/>
              <a:t> how to deal with the files and the imports in them.</a:t>
            </a:r>
          </a:p>
          <a:p>
            <a:pPr lvl="1"/>
            <a:r>
              <a:rPr lang="en-GB" dirty="0" smtClean="0"/>
              <a:t>We need to add a rules array to the module object to specify what needs to be done with </a:t>
            </a:r>
            <a:r>
              <a:rPr lang="en-GB" dirty="0" err="1" smtClean="0"/>
              <a:t>ts</a:t>
            </a:r>
            <a:r>
              <a:rPr lang="en-GB" dirty="0" smtClean="0"/>
              <a:t> </a:t>
            </a:r>
            <a:r>
              <a:rPr lang="en-GB" dirty="0" err="1" smtClean="0"/>
              <a:t>files.For</a:t>
            </a:r>
            <a:r>
              <a:rPr lang="en-GB" dirty="0" smtClean="0"/>
              <a:t> a more complex project multiple rules are added for different files like </a:t>
            </a:r>
            <a:r>
              <a:rPr lang="en-GB" dirty="0" err="1" smtClean="0"/>
              <a:t>jpeg,css</a:t>
            </a:r>
            <a:r>
              <a:rPr lang="en-GB" dirty="0" smtClean="0"/>
              <a:t> </a:t>
            </a:r>
            <a:r>
              <a:rPr lang="en-GB" dirty="0" err="1" smtClean="0"/>
              <a:t>etc.we</a:t>
            </a:r>
            <a:r>
              <a:rPr lang="en-GB" dirty="0" smtClean="0"/>
              <a:t> need to add a loader to the rules array to tell </a:t>
            </a:r>
            <a:r>
              <a:rPr lang="en-GB" dirty="0" err="1" smtClean="0"/>
              <a:t>webpack</a:t>
            </a:r>
            <a:r>
              <a:rPr lang="en-GB" dirty="0" smtClean="0"/>
              <a:t> what to do with a certain file type.</a:t>
            </a:r>
          </a:p>
          <a:p>
            <a:pPr lvl="1"/>
            <a:r>
              <a:rPr lang="en-GB" dirty="0" smtClean="0"/>
              <a:t>So we add a rule which is just a </a:t>
            </a:r>
            <a:r>
              <a:rPr lang="en-GB" dirty="0" err="1" smtClean="0"/>
              <a:t>js</a:t>
            </a:r>
            <a:r>
              <a:rPr lang="en-GB" dirty="0" smtClean="0"/>
              <a:t> object the first key is test which specifies how to test if this rule applies to a certain file ,in our case this is just a regex for files ending in .</a:t>
            </a:r>
            <a:r>
              <a:rPr lang="en-GB" dirty="0" err="1" smtClean="0"/>
              <a:t>ts</a:t>
            </a:r>
            <a:r>
              <a:rPr lang="en-GB" dirty="0" smtClean="0"/>
              <a:t> </a:t>
            </a:r>
            <a:r>
              <a:rPr lang="en-GB" dirty="0" err="1" smtClean="0"/>
              <a:t>i.e</a:t>
            </a:r>
            <a:r>
              <a:rPr lang="en-GB" dirty="0" smtClean="0"/>
              <a:t> /</a:t>
            </a:r>
            <a:r>
              <a:rPr lang="en-IN" dirty="0" smtClean="0"/>
              <a:t>\</a:t>
            </a:r>
            <a:r>
              <a:rPr lang="en-GB" dirty="0" smtClean="0"/>
              <a:t>.</a:t>
            </a:r>
            <a:r>
              <a:rPr lang="en-GB" dirty="0" err="1" smtClean="0"/>
              <a:t>ts</a:t>
            </a:r>
            <a:r>
              <a:rPr lang="en-GB" dirty="0" smtClean="0"/>
              <a:t>$/.</a:t>
            </a:r>
          </a:p>
          <a:p>
            <a:pPr lvl="1"/>
            <a:r>
              <a:rPr lang="en-IN" dirty="0" smtClean="0"/>
              <a:t>The next key in the rule is use which tells </a:t>
            </a:r>
            <a:r>
              <a:rPr lang="en-IN" dirty="0" err="1" smtClean="0"/>
              <a:t>webpack</a:t>
            </a:r>
            <a:r>
              <a:rPr lang="en-IN" dirty="0" smtClean="0"/>
              <a:t> what to use to compile such files in our case it will be ‘</a:t>
            </a:r>
            <a:r>
              <a:rPr lang="en-IN" dirty="0" err="1" smtClean="0"/>
              <a:t>ts</a:t>
            </a:r>
            <a:r>
              <a:rPr lang="en-IN" dirty="0" smtClean="0"/>
              <a:t>-loader’ the loader package we will use to compile </a:t>
            </a:r>
            <a:r>
              <a:rPr lang="en-IN" dirty="0" err="1" smtClean="0"/>
              <a:t>ts</a:t>
            </a:r>
            <a:r>
              <a:rPr lang="en-IN" dirty="0" smtClean="0"/>
              <a:t> </a:t>
            </a:r>
            <a:r>
              <a:rPr lang="en-IN" dirty="0" err="1" smtClean="0"/>
              <a:t>files.This</a:t>
            </a:r>
            <a:r>
              <a:rPr lang="en-IN" dirty="0" smtClean="0"/>
              <a:t> will tell </a:t>
            </a:r>
            <a:r>
              <a:rPr lang="en-IN" dirty="0" err="1" smtClean="0"/>
              <a:t>webpack</a:t>
            </a:r>
            <a:r>
              <a:rPr lang="en-IN" dirty="0" smtClean="0"/>
              <a:t> that whenever you encounter a </a:t>
            </a:r>
            <a:r>
              <a:rPr lang="en-IN" dirty="0" err="1" smtClean="0"/>
              <a:t>ts</a:t>
            </a:r>
            <a:r>
              <a:rPr lang="en-IN" dirty="0" smtClean="0"/>
              <a:t> file let </a:t>
            </a:r>
            <a:r>
              <a:rPr lang="en-IN" dirty="0" err="1" smtClean="0"/>
              <a:t>ts</a:t>
            </a:r>
            <a:r>
              <a:rPr lang="en-IN" dirty="0" smtClean="0"/>
              <a:t>-loader handle it which in turn knows what to do with the </a:t>
            </a:r>
            <a:r>
              <a:rPr lang="en-IN" dirty="0" err="1" smtClean="0"/>
              <a:t>file,ts</a:t>
            </a:r>
            <a:r>
              <a:rPr lang="en-IN" dirty="0" smtClean="0"/>
              <a:t>-loader automatically takes into account the </a:t>
            </a:r>
            <a:r>
              <a:rPr lang="en-IN" dirty="0" err="1" smtClean="0"/>
              <a:t>tsconfig.json</a:t>
            </a:r>
            <a:r>
              <a:rPr lang="en-IN" dirty="0" smtClean="0"/>
              <a:t> file.</a:t>
            </a:r>
          </a:p>
          <a:p>
            <a:pPr lvl="1"/>
            <a:r>
              <a:rPr lang="en-IN" dirty="0" smtClean="0"/>
              <a:t>The last key added to the rule is exclude to specify what needs to be excluded and the value is /node-modules/ so that </a:t>
            </a:r>
            <a:r>
              <a:rPr lang="en-IN" dirty="0" err="1" smtClean="0"/>
              <a:t>webpack</a:t>
            </a:r>
            <a:r>
              <a:rPr lang="en-IN" dirty="0" smtClean="0"/>
              <a:t> ignores </a:t>
            </a:r>
            <a:r>
              <a:rPr lang="en-IN" dirty="0" err="1" smtClean="0"/>
              <a:t>ts</a:t>
            </a:r>
            <a:r>
              <a:rPr lang="en-IN" dirty="0" smtClean="0"/>
              <a:t> files in node-modules</a:t>
            </a:r>
            <a:endParaRPr lang="en-GB" dirty="0"/>
          </a:p>
        </p:txBody>
      </p:sp>
    </p:spTree>
    <p:extLst>
      <p:ext uri="{BB962C8B-B14F-4D97-AF65-F5344CB8AC3E}">
        <p14:creationId xmlns:p14="http://schemas.microsoft.com/office/powerpoint/2010/main" val="3052878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file extensions to check when resolving imports we need to add </a:t>
            </a:r>
            <a:r>
              <a:rPr lang="en-GB" dirty="0" err="1" smtClean="0"/>
              <a:t>akey</a:t>
            </a:r>
            <a:r>
              <a:rPr lang="en-GB" dirty="0" smtClean="0"/>
              <a:t> resolve which is again a </a:t>
            </a:r>
            <a:r>
              <a:rPr lang="en-GB" dirty="0" err="1" smtClean="0"/>
              <a:t>js</a:t>
            </a:r>
            <a:r>
              <a:rPr lang="en-GB" dirty="0" smtClean="0"/>
              <a:t> object that has a key extensions which is an array containing extensions to look for we will add ‘.</a:t>
            </a:r>
            <a:r>
              <a:rPr lang="en-GB" dirty="0" err="1" smtClean="0"/>
              <a:t>ts</a:t>
            </a:r>
            <a:r>
              <a:rPr lang="en-GB" dirty="0" smtClean="0"/>
              <a:t>’ and ‘.</a:t>
            </a:r>
            <a:r>
              <a:rPr lang="en-GB" dirty="0" err="1" smtClean="0"/>
              <a:t>js</a:t>
            </a:r>
            <a:r>
              <a:rPr lang="en-GB" dirty="0" smtClean="0"/>
              <a:t>’ both and therefore </a:t>
            </a:r>
            <a:r>
              <a:rPr lang="en-GB" dirty="0" err="1" smtClean="0"/>
              <a:t>webpack</a:t>
            </a:r>
            <a:r>
              <a:rPr lang="en-GB" dirty="0" smtClean="0"/>
              <a:t> will look for .</a:t>
            </a:r>
            <a:r>
              <a:rPr lang="en-GB" dirty="0" err="1" smtClean="0"/>
              <a:t>ts</a:t>
            </a:r>
            <a:r>
              <a:rPr lang="en-GB" dirty="0" smtClean="0"/>
              <a:t> and .</a:t>
            </a:r>
            <a:r>
              <a:rPr lang="en-GB" dirty="0" err="1" smtClean="0"/>
              <a:t>js</a:t>
            </a:r>
            <a:r>
              <a:rPr lang="en-GB" dirty="0" smtClean="0"/>
              <a:t> extensions while resolving imports.</a:t>
            </a:r>
          </a:p>
          <a:p>
            <a:pPr lvl="1"/>
            <a:r>
              <a:rPr lang="en-IN" dirty="0" smtClean="0"/>
              <a:t>We should have </a:t>
            </a:r>
            <a:r>
              <a:rPr lang="en-IN" dirty="0" err="1" smtClean="0"/>
              <a:t>sourcemap</a:t>
            </a:r>
            <a:r>
              <a:rPr lang="en-IN" dirty="0" smtClean="0"/>
              <a:t> set to true in our </a:t>
            </a:r>
            <a:r>
              <a:rPr lang="en-IN" dirty="0" err="1" smtClean="0"/>
              <a:t>tsconfig.json</a:t>
            </a:r>
            <a:r>
              <a:rPr lang="en-IN" dirty="0" smtClean="0"/>
              <a:t> so that we can debug in </a:t>
            </a:r>
            <a:r>
              <a:rPr lang="en-IN" dirty="0" err="1" smtClean="0"/>
              <a:t>ts</a:t>
            </a:r>
            <a:r>
              <a:rPr lang="en-IN" dirty="0" smtClean="0"/>
              <a:t> files instead of one </a:t>
            </a:r>
            <a:r>
              <a:rPr lang="en-IN" dirty="0" err="1" smtClean="0"/>
              <a:t>bundle.js.we</a:t>
            </a:r>
            <a:r>
              <a:rPr lang="en-IN" dirty="0" smtClean="0"/>
              <a:t> need to add a key </a:t>
            </a:r>
            <a:r>
              <a:rPr lang="en-IN" dirty="0" err="1" smtClean="0"/>
              <a:t>devtool</a:t>
            </a:r>
            <a:r>
              <a:rPr lang="en-IN" dirty="0" smtClean="0"/>
              <a:t> to our </a:t>
            </a:r>
            <a:r>
              <a:rPr lang="en-IN" dirty="0" err="1" smtClean="0"/>
              <a:t>config</a:t>
            </a:r>
            <a:r>
              <a:rPr lang="en-IN" dirty="0" smtClean="0"/>
              <a:t> object just above the module with </a:t>
            </a:r>
            <a:r>
              <a:rPr lang="en-IN" dirty="0" err="1" smtClean="0"/>
              <a:t>value’inline</a:t>
            </a:r>
            <a:r>
              <a:rPr lang="en-IN" dirty="0" smtClean="0"/>
              <a:t>-source-map’ which tells </a:t>
            </a:r>
            <a:r>
              <a:rPr lang="en-IN" dirty="0" err="1" smtClean="0"/>
              <a:t>webpack</a:t>
            </a:r>
            <a:r>
              <a:rPr lang="en-IN" dirty="0" smtClean="0"/>
              <a:t> that there will be generated </a:t>
            </a:r>
            <a:r>
              <a:rPr lang="en-IN" dirty="0" err="1" smtClean="0"/>
              <a:t>sourcemaps</a:t>
            </a:r>
            <a:r>
              <a:rPr lang="en-IN" dirty="0" smtClean="0"/>
              <a:t> which it should </a:t>
            </a:r>
            <a:r>
              <a:rPr lang="en-IN" dirty="0" err="1" smtClean="0"/>
              <a:t>wireup</a:t>
            </a:r>
            <a:r>
              <a:rPr lang="en-IN" dirty="0" smtClean="0"/>
              <a:t> and link to bundle.js to make debugging in </a:t>
            </a:r>
            <a:r>
              <a:rPr lang="en-IN" dirty="0" err="1" smtClean="0"/>
              <a:t>ts</a:t>
            </a:r>
            <a:r>
              <a:rPr lang="en-IN" dirty="0" smtClean="0"/>
              <a:t> possible.</a:t>
            </a:r>
          </a:p>
          <a:p>
            <a:pPr lvl="1"/>
            <a:r>
              <a:rPr lang="en-IN" dirty="0" smtClean="0"/>
              <a:t>Now lets try to run </a:t>
            </a:r>
            <a:r>
              <a:rPr lang="en-IN" dirty="0" err="1" smtClean="0"/>
              <a:t>webpack</a:t>
            </a:r>
            <a:r>
              <a:rPr lang="en-IN" dirty="0" smtClean="0"/>
              <a:t> stop any running </a:t>
            </a:r>
            <a:r>
              <a:rPr lang="en-IN" dirty="0" err="1" smtClean="0"/>
              <a:t>lite</a:t>
            </a:r>
            <a:r>
              <a:rPr lang="en-IN" dirty="0" smtClean="0"/>
              <a:t> server go to </a:t>
            </a:r>
            <a:r>
              <a:rPr lang="en-IN" dirty="0" err="1" smtClean="0"/>
              <a:t>package.json</a:t>
            </a:r>
            <a:r>
              <a:rPr lang="en-IN" dirty="0" smtClean="0"/>
              <a:t> and add a script named build with value “</a:t>
            </a:r>
            <a:r>
              <a:rPr lang="en-IN" dirty="0" err="1" smtClean="0"/>
              <a:t>webpack”add</a:t>
            </a:r>
            <a:r>
              <a:rPr lang="en-IN" dirty="0" smtClean="0"/>
              <a:t> another script named </a:t>
            </a:r>
            <a:r>
              <a:rPr lang="en-IN" dirty="0" err="1" smtClean="0"/>
              <a:t>lite</a:t>
            </a:r>
            <a:r>
              <a:rPr lang="en-IN" dirty="0" smtClean="0"/>
              <a:t> value </a:t>
            </a:r>
            <a:r>
              <a:rPr lang="en-IN" dirty="0" err="1" smtClean="0"/>
              <a:t>lite</a:t>
            </a:r>
            <a:r>
              <a:rPr lang="en-IN" dirty="0" smtClean="0"/>
              <a:t>-server .delete the contents of the </a:t>
            </a:r>
            <a:r>
              <a:rPr lang="en-IN" dirty="0" err="1" smtClean="0"/>
              <a:t>dist</a:t>
            </a:r>
            <a:r>
              <a:rPr lang="en-IN" dirty="0" smtClean="0"/>
              <a:t> folder also change the import in index.html to </a:t>
            </a:r>
            <a:r>
              <a:rPr lang="en-GB" dirty="0" smtClean="0"/>
              <a:t>Section11/</a:t>
            </a:r>
            <a:r>
              <a:rPr lang="en-GB" dirty="0" err="1" smtClean="0"/>
              <a:t>dist</a:t>
            </a:r>
            <a:r>
              <a:rPr lang="en-GB" dirty="0" smtClean="0"/>
              <a:t>/bundle.js</a:t>
            </a:r>
            <a:r>
              <a:rPr lang="en-IN" dirty="0" smtClean="0"/>
              <a:t> rather than </a:t>
            </a:r>
            <a:r>
              <a:rPr lang="en-IN" dirty="0" err="1" smtClean="0"/>
              <a:t>dist</a:t>
            </a:r>
            <a:r>
              <a:rPr lang="en-IN" dirty="0" smtClean="0"/>
              <a:t>/</a:t>
            </a:r>
            <a:r>
              <a:rPr lang="en-IN" dirty="0" err="1" smtClean="0"/>
              <a:t>app.js.Run</a:t>
            </a:r>
            <a:r>
              <a:rPr lang="en-IN" dirty="0" smtClean="0"/>
              <a:t> </a:t>
            </a:r>
            <a:r>
              <a:rPr lang="en-IN" dirty="0" err="1" smtClean="0"/>
              <a:t>npm</a:t>
            </a:r>
            <a:r>
              <a:rPr lang="en-IN" dirty="0" smtClean="0"/>
              <a:t> run build from </a:t>
            </a:r>
            <a:r>
              <a:rPr lang="en-IN" dirty="0" err="1" smtClean="0"/>
              <a:t>cmd</a:t>
            </a:r>
            <a:r>
              <a:rPr lang="en-IN" dirty="0" smtClean="0"/>
              <a:t> we will see a bundle.js generated in </a:t>
            </a:r>
            <a:r>
              <a:rPr lang="en-IN" dirty="0" err="1" smtClean="0"/>
              <a:t>dist</a:t>
            </a:r>
            <a:r>
              <a:rPr lang="en-IN" dirty="0" smtClean="0"/>
              <a:t> </a:t>
            </a:r>
            <a:r>
              <a:rPr lang="en-IN" dirty="0" err="1" smtClean="0"/>
              <a:t>folder.Now</a:t>
            </a:r>
            <a:r>
              <a:rPr lang="en-IN" dirty="0" smtClean="0"/>
              <a:t> run </a:t>
            </a:r>
            <a:r>
              <a:rPr lang="en-IN" dirty="0" err="1" smtClean="0"/>
              <a:t>npm</a:t>
            </a:r>
            <a:r>
              <a:rPr lang="en-IN" dirty="0" smtClean="0"/>
              <a:t> run </a:t>
            </a:r>
            <a:r>
              <a:rPr lang="en-IN" dirty="0" err="1" smtClean="0"/>
              <a:t>lite.This</a:t>
            </a:r>
            <a:r>
              <a:rPr lang="en-IN" dirty="0" smtClean="0"/>
              <a:t> will open the browser and the project runs fine.</a:t>
            </a:r>
          </a:p>
          <a:p>
            <a:pPr lvl="1"/>
            <a:r>
              <a:rPr lang="en-IN" dirty="0" smtClean="0"/>
              <a:t>If you go to the sources tab in </a:t>
            </a:r>
            <a:r>
              <a:rPr lang="en-IN" dirty="0" err="1" smtClean="0"/>
              <a:t>devtools</a:t>
            </a:r>
            <a:r>
              <a:rPr lang="en-IN" dirty="0" smtClean="0"/>
              <a:t> you will notice that we have our </a:t>
            </a:r>
            <a:r>
              <a:rPr lang="en-IN" dirty="0" err="1" smtClean="0"/>
              <a:t>ts</a:t>
            </a:r>
            <a:r>
              <a:rPr lang="en-IN" dirty="0" smtClean="0"/>
              <a:t> files under </a:t>
            </a:r>
            <a:r>
              <a:rPr lang="en-IN" dirty="0" err="1" smtClean="0"/>
              <a:t>webpack</a:t>
            </a:r>
            <a:r>
              <a:rPr lang="en-IN" dirty="0" smtClean="0"/>
              <a:t>/. folder which we can add breakpoints to</a:t>
            </a:r>
            <a:endParaRPr lang="en-GB" dirty="0"/>
          </a:p>
        </p:txBody>
      </p:sp>
    </p:spTree>
    <p:extLst>
      <p:ext uri="{BB962C8B-B14F-4D97-AF65-F5344CB8AC3E}">
        <p14:creationId xmlns:p14="http://schemas.microsoft.com/office/powerpoint/2010/main" val="19194411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800" dirty="0"/>
              <a:t>Finishing the Setup &amp; Adding </a:t>
            </a:r>
            <a:r>
              <a:rPr lang="en-IN" sz="2800" dirty="0" err="1"/>
              <a:t>webpack</a:t>
            </a:r>
            <a:r>
              <a:rPr lang="en-IN" sz="2800" dirty="0"/>
              <a:t>-dev-server</a:t>
            </a:r>
            <a:endParaRPr lang="en-GB" sz="28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a:t>
            </a:r>
            <a:r>
              <a:rPr lang="en-IN" dirty="0" smtClean="0"/>
              <a:t>lets use the </a:t>
            </a:r>
            <a:r>
              <a:rPr lang="en-IN" dirty="0" err="1" smtClean="0"/>
              <a:t>webpack</a:t>
            </a:r>
            <a:r>
              <a:rPr lang="en-IN" dirty="0" smtClean="0"/>
              <a:t> dev server instead of </a:t>
            </a:r>
            <a:r>
              <a:rPr lang="en-IN" dirty="0" err="1" smtClean="0"/>
              <a:t>lite</a:t>
            </a:r>
            <a:r>
              <a:rPr lang="en-IN" dirty="0" smtClean="0"/>
              <a:t> server</a:t>
            </a:r>
          </a:p>
          <a:p>
            <a:pPr lvl="1"/>
            <a:r>
              <a:rPr lang="en-IN" dirty="0" smtClean="0"/>
              <a:t>Create a new script named </a:t>
            </a:r>
            <a:r>
              <a:rPr lang="en-IN" dirty="0" err="1" smtClean="0"/>
              <a:t>startweb</a:t>
            </a:r>
            <a:r>
              <a:rPr lang="en-IN" dirty="0" smtClean="0"/>
              <a:t> in </a:t>
            </a:r>
            <a:r>
              <a:rPr lang="en-IN" dirty="0" err="1" smtClean="0"/>
              <a:t>package.json</a:t>
            </a:r>
            <a:r>
              <a:rPr lang="en-IN" dirty="0" smtClean="0"/>
              <a:t> and set its value to “</a:t>
            </a:r>
            <a:r>
              <a:rPr lang="en-IN" dirty="0" err="1" smtClean="0"/>
              <a:t>webpack</a:t>
            </a:r>
            <a:r>
              <a:rPr lang="en-IN" dirty="0" smtClean="0"/>
              <a:t>-dev-server”.</a:t>
            </a:r>
          </a:p>
          <a:p>
            <a:pPr lvl="1"/>
            <a:r>
              <a:rPr lang="en-IN" dirty="0" smtClean="0"/>
              <a:t>Add a new key to output object </a:t>
            </a:r>
            <a:r>
              <a:rPr lang="en-IN" dirty="0" err="1" smtClean="0"/>
              <a:t>publicPath</a:t>
            </a:r>
            <a:r>
              <a:rPr lang="en-IN" dirty="0" smtClean="0"/>
              <a:t> with value </a:t>
            </a:r>
            <a:r>
              <a:rPr lang="en-GB" dirty="0"/>
              <a:t>'Section11/</a:t>
            </a:r>
            <a:r>
              <a:rPr lang="en-GB" dirty="0" err="1"/>
              <a:t>dist</a:t>
            </a:r>
            <a:r>
              <a:rPr lang="en-GB" dirty="0"/>
              <a:t>'</a:t>
            </a:r>
          </a:p>
          <a:p>
            <a:pPr lvl="1"/>
            <a:r>
              <a:rPr lang="en-IN" dirty="0" smtClean="0"/>
              <a:t>Also add below object right below the output object to configure port and location of index file to dev server :</a:t>
            </a:r>
          </a:p>
          <a:p>
            <a:pPr lvl="2"/>
            <a:r>
              <a:rPr lang="fr-FR" dirty="0" err="1"/>
              <a:t>devServer</a:t>
            </a:r>
            <a:r>
              <a:rPr lang="fr-FR" dirty="0"/>
              <a:t>: {</a:t>
            </a:r>
          </a:p>
          <a:p>
            <a:pPr marL="914400" lvl="2" indent="0">
              <a:buNone/>
            </a:pPr>
            <a:r>
              <a:rPr lang="fr-FR" dirty="0"/>
              <a:t>        </a:t>
            </a:r>
            <a:r>
              <a:rPr lang="fr-FR" dirty="0" err="1"/>
              <a:t>contentBase</a:t>
            </a:r>
            <a:r>
              <a:rPr lang="fr-FR" dirty="0"/>
              <a:t>: __</a:t>
            </a:r>
            <a:r>
              <a:rPr lang="fr-FR" dirty="0" err="1"/>
              <a:t>dirname</a:t>
            </a:r>
            <a:r>
              <a:rPr lang="fr-FR" dirty="0"/>
              <a:t> + "/Section11/</a:t>
            </a:r>
            <a:r>
              <a:rPr lang="fr-FR" dirty="0" err="1"/>
              <a:t>src</a:t>
            </a:r>
            <a:r>
              <a:rPr lang="fr-FR" dirty="0"/>
              <a:t>",</a:t>
            </a:r>
          </a:p>
          <a:p>
            <a:pPr marL="914400" lvl="2" indent="0">
              <a:buNone/>
            </a:pPr>
            <a:r>
              <a:rPr lang="fr-FR" dirty="0"/>
              <a:t>        port: 9000</a:t>
            </a:r>
          </a:p>
          <a:p>
            <a:pPr marL="914400" lvl="2" indent="0">
              <a:buNone/>
            </a:pPr>
            <a:r>
              <a:rPr lang="fr-FR" dirty="0"/>
              <a:t>    }</a:t>
            </a:r>
          </a:p>
          <a:p>
            <a:pPr lvl="1"/>
            <a:r>
              <a:rPr lang="en-IN" dirty="0" smtClean="0"/>
              <a:t>Final configuration is add a key </a:t>
            </a:r>
            <a:r>
              <a:rPr lang="en-IN" dirty="0" err="1" smtClean="0"/>
              <a:t>mode:’development</a:t>
            </a:r>
            <a:r>
              <a:rPr lang="en-IN" dirty="0" smtClean="0"/>
              <a:t>’ this tells </a:t>
            </a:r>
            <a:r>
              <a:rPr lang="en-IN" dirty="0" err="1" smtClean="0"/>
              <a:t>webpack</a:t>
            </a:r>
            <a:r>
              <a:rPr lang="en-IN" dirty="0" smtClean="0"/>
              <a:t> that we are doing development and it does lesser optimizations making development easier more meaningful errors </a:t>
            </a:r>
            <a:r>
              <a:rPr lang="en-IN" dirty="0" err="1" smtClean="0"/>
              <a:t>etc</a:t>
            </a:r>
            <a:endParaRPr lang="en-GB" dirty="0"/>
          </a:p>
        </p:txBody>
      </p:sp>
    </p:spTree>
    <p:extLst>
      <p:ext uri="{BB962C8B-B14F-4D97-AF65-F5344CB8AC3E}">
        <p14:creationId xmlns:p14="http://schemas.microsoft.com/office/powerpoint/2010/main" val="9751775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19" y="104503"/>
            <a:ext cx="8596668" cy="600891"/>
          </a:xfrm>
        </p:spPr>
        <p:txBody>
          <a:bodyPr>
            <a:normAutofit fontScale="90000"/>
          </a:bodyPr>
          <a:lstStyle/>
          <a:p>
            <a:r>
              <a:rPr lang="en-GB" dirty="0"/>
              <a:t>Adding a Production Workflow</a:t>
            </a:r>
          </a:p>
        </p:txBody>
      </p:sp>
      <p:sp>
        <p:nvSpPr>
          <p:cNvPr id="3" name="Content Placeholder 2"/>
          <p:cNvSpPr>
            <a:spLocks noGrp="1"/>
          </p:cNvSpPr>
          <p:nvPr>
            <p:ph idx="1"/>
          </p:nvPr>
        </p:nvSpPr>
        <p:spPr>
          <a:xfrm>
            <a:off x="677334" y="836023"/>
            <a:ext cx="8596668" cy="5205339"/>
          </a:xfrm>
        </p:spPr>
        <p:txBody>
          <a:bodyPr/>
          <a:lstStyle/>
          <a:p>
            <a:r>
              <a:rPr lang="en-IN" dirty="0"/>
              <a:t>For production make a copy of webpack.config.js named </a:t>
            </a:r>
            <a:r>
              <a:rPr lang="en-IN" dirty="0" smtClean="0"/>
              <a:t>webpack.config.prod.js</a:t>
            </a:r>
          </a:p>
          <a:p>
            <a:r>
              <a:rPr lang="en-IN" dirty="0" smtClean="0"/>
              <a:t>Set mode to </a:t>
            </a:r>
            <a:r>
              <a:rPr lang="en-IN" dirty="0" err="1" smtClean="0"/>
              <a:t>production,get</a:t>
            </a:r>
            <a:r>
              <a:rPr lang="en-IN" dirty="0" smtClean="0"/>
              <a:t> rid of </a:t>
            </a:r>
            <a:r>
              <a:rPr lang="en-IN" dirty="0" err="1" smtClean="0"/>
              <a:t>publicPath</a:t>
            </a:r>
            <a:r>
              <a:rPr lang="en-IN" dirty="0" smtClean="0"/>
              <a:t> as the path is required for dev server and will not be used </a:t>
            </a:r>
            <a:r>
              <a:rPr lang="en-IN" dirty="0" err="1" smtClean="0"/>
              <a:t>here,we</a:t>
            </a:r>
            <a:r>
              <a:rPr lang="en-IN" dirty="0" smtClean="0"/>
              <a:t> can set it o not generate source maps by setting </a:t>
            </a:r>
            <a:r>
              <a:rPr lang="en-IN" dirty="0" err="1" smtClean="0"/>
              <a:t>devtool</a:t>
            </a:r>
            <a:r>
              <a:rPr lang="en-IN" dirty="0" smtClean="0"/>
              <a:t>=‘none’</a:t>
            </a:r>
          </a:p>
          <a:p>
            <a:r>
              <a:rPr lang="en-IN" dirty="0" smtClean="0"/>
              <a:t>We can also setup webpage workflows which will be applied to all </a:t>
            </a:r>
            <a:r>
              <a:rPr lang="en-IN" dirty="0" err="1" smtClean="0"/>
              <a:t>files,rules</a:t>
            </a:r>
            <a:r>
              <a:rPr lang="en-IN" dirty="0" smtClean="0"/>
              <a:t> are per file plugins are per project.</a:t>
            </a:r>
          </a:p>
          <a:p>
            <a:r>
              <a:rPr lang="en-IN" dirty="0" smtClean="0"/>
              <a:t>Add </a:t>
            </a:r>
            <a:r>
              <a:rPr lang="en-IN" dirty="0" err="1" smtClean="0"/>
              <a:t>aplugins</a:t>
            </a:r>
            <a:r>
              <a:rPr lang="en-IN" dirty="0" smtClean="0"/>
              <a:t> section and first install a plugin </a:t>
            </a:r>
            <a:r>
              <a:rPr lang="en-IN" dirty="0" err="1" smtClean="0"/>
              <a:t>npm</a:t>
            </a:r>
            <a:r>
              <a:rPr lang="en-IN" dirty="0" smtClean="0"/>
              <a:t> install –save-dev clean-</a:t>
            </a:r>
            <a:r>
              <a:rPr lang="en-IN" dirty="0" err="1" smtClean="0"/>
              <a:t>webpack</a:t>
            </a:r>
            <a:r>
              <a:rPr lang="en-IN" dirty="0" smtClean="0"/>
              <a:t>-plugin</a:t>
            </a:r>
          </a:p>
          <a:p>
            <a:r>
              <a:rPr lang="en-IN" dirty="0" smtClean="0"/>
              <a:t>This will </a:t>
            </a:r>
            <a:r>
              <a:rPr lang="en-IN" dirty="0" err="1" smtClean="0"/>
              <a:t>cleanup</a:t>
            </a:r>
            <a:r>
              <a:rPr lang="en-IN" dirty="0" smtClean="0"/>
              <a:t> the </a:t>
            </a:r>
            <a:r>
              <a:rPr lang="en-IN" dirty="0" err="1" smtClean="0"/>
              <a:t>dist</a:t>
            </a:r>
            <a:r>
              <a:rPr lang="en-IN" dirty="0" smtClean="0"/>
              <a:t> folder whenever we rebuild our project</a:t>
            </a:r>
          </a:p>
          <a:p>
            <a:r>
              <a:rPr lang="en-IN" dirty="0" smtClean="0"/>
              <a:t>To use it import it in our </a:t>
            </a:r>
            <a:r>
              <a:rPr lang="en-IN" dirty="0" err="1" smtClean="0"/>
              <a:t>config</a:t>
            </a:r>
            <a:r>
              <a:rPr lang="en-IN" dirty="0" smtClean="0"/>
              <a:t> file using require(‘clean-</a:t>
            </a:r>
            <a:r>
              <a:rPr lang="en-IN" dirty="0" err="1" smtClean="0"/>
              <a:t>webpack</a:t>
            </a:r>
            <a:r>
              <a:rPr lang="en-IN" dirty="0" smtClean="0"/>
              <a:t>-plugin’)</a:t>
            </a:r>
          </a:p>
          <a:p>
            <a:r>
              <a:rPr lang="en-IN" dirty="0" smtClean="0"/>
              <a:t>Now in the plugins array just instantiate the </a:t>
            </a:r>
            <a:r>
              <a:rPr lang="en-IN" dirty="0" err="1" smtClean="0"/>
              <a:t>webpack</a:t>
            </a:r>
            <a:r>
              <a:rPr lang="en-IN" dirty="0" smtClean="0"/>
              <a:t> clean plugin</a:t>
            </a:r>
          </a:p>
          <a:p>
            <a:r>
              <a:rPr lang="en-IN" dirty="0" smtClean="0"/>
              <a:t>To tell </a:t>
            </a:r>
            <a:r>
              <a:rPr lang="en-IN" dirty="0" err="1" smtClean="0"/>
              <a:t>webpack</a:t>
            </a:r>
            <a:r>
              <a:rPr lang="en-IN" dirty="0" smtClean="0"/>
              <a:t> to use it lets add a script to </a:t>
            </a:r>
            <a:r>
              <a:rPr lang="en-IN" dirty="0" err="1" smtClean="0"/>
              <a:t>package.json</a:t>
            </a:r>
            <a:r>
              <a:rPr lang="en-IN" dirty="0" smtClean="0"/>
              <a:t> for example </a:t>
            </a:r>
            <a:r>
              <a:rPr lang="en-IN" dirty="0" err="1" smtClean="0"/>
              <a:t>buildProd</a:t>
            </a:r>
            <a:r>
              <a:rPr lang="en-IN" dirty="0" smtClean="0"/>
              <a:t> and value </a:t>
            </a:r>
            <a:r>
              <a:rPr lang="en-IN" dirty="0" err="1" smtClean="0"/>
              <a:t>webpack</a:t>
            </a:r>
            <a:r>
              <a:rPr lang="en-IN" dirty="0" smtClean="0"/>
              <a:t> –-</a:t>
            </a:r>
            <a:r>
              <a:rPr lang="en-IN" dirty="0" err="1" smtClean="0"/>
              <a:t>config</a:t>
            </a:r>
            <a:r>
              <a:rPr lang="en-IN" dirty="0" smtClean="0"/>
              <a:t> </a:t>
            </a:r>
            <a:r>
              <a:rPr lang="en-IN" dirty="0"/>
              <a:t>webpack.config.prod.js</a:t>
            </a:r>
          </a:p>
          <a:p>
            <a:endParaRPr lang="en-GB" dirty="0"/>
          </a:p>
        </p:txBody>
      </p:sp>
    </p:spTree>
    <p:extLst>
      <p:ext uri="{BB962C8B-B14F-4D97-AF65-F5344CB8AC3E}">
        <p14:creationId xmlns:p14="http://schemas.microsoft.com/office/powerpoint/2010/main" val="12356753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7349"/>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471749"/>
            <a:ext cx="8596668" cy="4569613"/>
          </a:xfrm>
        </p:spPr>
        <p:txBody>
          <a:bodyPr/>
          <a:lstStyle/>
          <a:p>
            <a:r>
              <a:rPr lang="en-IN" dirty="0" err="1" smtClean="0">
                <a:hlinkClick r:id="rId2"/>
              </a:rPr>
              <a:t>Webpack</a:t>
            </a:r>
            <a:r>
              <a:rPr lang="en-IN" dirty="0" smtClean="0">
                <a:hlinkClick r:id="rId2"/>
              </a:rPr>
              <a:t> docs</a:t>
            </a:r>
            <a:endParaRPr lang="en-GB" dirty="0"/>
          </a:p>
        </p:txBody>
      </p:sp>
    </p:spTree>
    <p:extLst>
      <p:ext uri="{BB962C8B-B14F-4D97-AF65-F5344CB8AC3E}">
        <p14:creationId xmlns:p14="http://schemas.microsoft.com/office/powerpoint/2010/main" val="134472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-12 -:</a:t>
            </a:r>
            <a:r>
              <a:rPr lang="en-GB" b="1" dirty="0"/>
              <a:t>3rd Party Libraries &amp; TypeScript</a:t>
            </a:r>
            <a:endParaRPr lang="en-GB" dirty="0"/>
          </a:p>
        </p:txBody>
      </p:sp>
    </p:spTree>
    <p:extLst>
      <p:ext uri="{BB962C8B-B14F-4D97-AF65-F5344CB8AC3E}">
        <p14:creationId xmlns:p14="http://schemas.microsoft.com/office/powerpoint/2010/main" val="364880656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lstStyle/>
          <a:p>
            <a:r>
              <a:rPr lang="en-GB" b="1" dirty="0"/>
              <a:t>3rd Party Libraries &amp; TypeScript</a:t>
            </a:r>
            <a:endParaRPr lang="en-GB" dirty="0"/>
          </a:p>
        </p:txBody>
      </p:sp>
      <p:sp>
        <p:nvSpPr>
          <p:cNvPr id="3" name="Content Placeholder 2"/>
          <p:cNvSpPr>
            <a:spLocks noGrp="1"/>
          </p:cNvSpPr>
          <p:nvPr>
            <p:ph idx="1"/>
          </p:nvPr>
        </p:nvSpPr>
        <p:spPr>
          <a:xfrm>
            <a:off x="677334" y="905691"/>
            <a:ext cx="8596668" cy="5135671"/>
          </a:xfrm>
        </p:spPr>
        <p:txBody>
          <a:bodyPr/>
          <a:lstStyle/>
          <a:p>
            <a:r>
              <a:rPr lang="en-IN" dirty="0" smtClean="0"/>
              <a:t>In modern web development we typically work with third party </a:t>
            </a:r>
            <a:r>
              <a:rPr lang="en-IN" dirty="0" err="1" smtClean="0"/>
              <a:t>libraries,we</a:t>
            </a:r>
            <a:r>
              <a:rPr lang="en-IN" dirty="0" smtClean="0"/>
              <a:t> typically don’t write the whole logic on our own instead we utilize third party libraries so that we don’t have to always re invent the wheel and instead focus on our core logic </a:t>
            </a:r>
            <a:endParaRPr lang="en-GB" dirty="0"/>
          </a:p>
        </p:txBody>
      </p:sp>
    </p:spTree>
    <p:extLst>
      <p:ext uri="{BB962C8B-B14F-4D97-AF65-F5344CB8AC3E}">
        <p14:creationId xmlns:p14="http://schemas.microsoft.com/office/powerpoint/2010/main" val="174791605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fontScale="90000"/>
          </a:bodyPr>
          <a:lstStyle/>
          <a:p>
            <a:r>
              <a:rPr lang="en-IN" dirty="0"/>
              <a:t>Using JavaScript (!) Libraries with TypeScript</a:t>
            </a:r>
            <a:endParaRPr lang="en-GB" dirty="0"/>
          </a:p>
        </p:txBody>
      </p:sp>
      <p:sp>
        <p:nvSpPr>
          <p:cNvPr id="3" name="Content Placeholder 2"/>
          <p:cNvSpPr>
            <a:spLocks noGrp="1"/>
          </p:cNvSpPr>
          <p:nvPr>
            <p:ph idx="1"/>
          </p:nvPr>
        </p:nvSpPr>
        <p:spPr>
          <a:xfrm>
            <a:off x="677334" y="905691"/>
            <a:ext cx="8596668" cy="5135671"/>
          </a:xfrm>
        </p:spPr>
        <p:txBody>
          <a:bodyPr>
            <a:normAutofit lnSpcReduction="10000"/>
          </a:bodyPr>
          <a:lstStyle/>
          <a:p>
            <a:r>
              <a:rPr lang="en-IN" dirty="0" smtClean="0"/>
              <a:t>We will start with a very popular library </a:t>
            </a:r>
            <a:r>
              <a:rPr lang="en-IN" dirty="0" err="1" smtClean="0"/>
              <a:t>lodash</a:t>
            </a:r>
            <a:r>
              <a:rPr lang="en-IN" dirty="0" smtClean="0"/>
              <a:t> but the steps we follow here will more or less be common for using any </a:t>
            </a:r>
            <a:r>
              <a:rPr lang="en-IN" dirty="0" err="1" smtClean="0"/>
              <a:t>js</a:t>
            </a:r>
            <a:r>
              <a:rPr lang="en-IN" dirty="0" smtClean="0"/>
              <a:t> library with </a:t>
            </a:r>
            <a:r>
              <a:rPr lang="en-IN" dirty="0" err="1" smtClean="0"/>
              <a:t>ts</a:t>
            </a:r>
            <a:endParaRPr lang="en-IN" dirty="0" smtClean="0"/>
          </a:p>
          <a:p>
            <a:r>
              <a:rPr lang="en-IN" dirty="0" smtClean="0"/>
              <a:t>To install </a:t>
            </a:r>
            <a:r>
              <a:rPr lang="en-IN" dirty="0" err="1" smtClean="0"/>
              <a:t>lodash</a:t>
            </a:r>
            <a:r>
              <a:rPr lang="en-IN" dirty="0" smtClean="0"/>
              <a:t> run </a:t>
            </a:r>
            <a:r>
              <a:rPr lang="en-IN" dirty="0" err="1" smtClean="0"/>
              <a:t>npm</a:t>
            </a:r>
            <a:r>
              <a:rPr lang="en-IN" dirty="0" smtClean="0"/>
              <a:t> install –save </a:t>
            </a:r>
            <a:r>
              <a:rPr lang="en-IN" dirty="0" err="1" smtClean="0"/>
              <a:t>loadash</a:t>
            </a:r>
            <a:r>
              <a:rPr lang="en-IN" dirty="0" smtClean="0"/>
              <a:t> this adds </a:t>
            </a:r>
            <a:r>
              <a:rPr lang="en-IN" dirty="0" err="1" smtClean="0"/>
              <a:t>lodash</a:t>
            </a:r>
            <a:r>
              <a:rPr lang="en-IN" dirty="0" smtClean="0"/>
              <a:t> to our project</a:t>
            </a:r>
          </a:p>
          <a:p>
            <a:r>
              <a:rPr lang="en-IN" dirty="0" smtClean="0"/>
              <a:t>Now in our </a:t>
            </a:r>
            <a:r>
              <a:rPr lang="en-IN" dirty="0" err="1" smtClean="0"/>
              <a:t>app.ts</a:t>
            </a:r>
            <a:r>
              <a:rPr lang="en-IN" dirty="0" smtClean="0"/>
              <a:t> add following code</a:t>
            </a:r>
          </a:p>
          <a:p>
            <a:pPr lvl="4"/>
            <a:r>
              <a:rPr lang="en-IN" dirty="0" smtClean="0"/>
              <a:t> </a:t>
            </a:r>
            <a:r>
              <a:rPr lang="en-GB" dirty="0"/>
              <a:t>import _ from '</a:t>
            </a:r>
            <a:r>
              <a:rPr lang="en-GB" dirty="0" err="1"/>
              <a:t>lodash</a:t>
            </a:r>
            <a:r>
              <a:rPr lang="en-GB" dirty="0"/>
              <a:t>';</a:t>
            </a:r>
          </a:p>
          <a:p>
            <a:pPr marL="1828800" lvl="4" indent="0">
              <a:buNone/>
            </a:pPr>
            <a:r>
              <a:rPr lang="en-GB" dirty="0"/>
              <a:t>console.log(_.shuffle([1, 2, 3</a:t>
            </a:r>
            <a:r>
              <a:rPr lang="en-GB" dirty="0" smtClean="0"/>
              <a:t>]));</a:t>
            </a:r>
            <a:endParaRPr lang="en-GB" dirty="0"/>
          </a:p>
          <a:p>
            <a:pPr marL="400050" indent="-285750"/>
            <a:r>
              <a:rPr lang="en-GB" dirty="0" smtClean="0"/>
              <a:t>We will notice that it gives an error on the import but if we set the </a:t>
            </a:r>
            <a:r>
              <a:rPr lang="en-GB" dirty="0" err="1" smtClean="0"/>
              <a:t>noEmitOnError</a:t>
            </a:r>
            <a:r>
              <a:rPr lang="en-GB" dirty="0"/>
              <a:t> </a:t>
            </a:r>
            <a:r>
              <a:rPr lang="en-IN" dirty="0" smtClean="0"/>
              <a:t>property to false  in </a:t>
            </a:r>
            <a:r>
              <a:rPr lang="en-IN" dirty="0" err="1" smtClean="0"/>
              <a:t>tsConfig.json</a:t>
            </a:r>
            <a:r>
              <a:rPr lang="en-IN" dirty="0" smtClean="0"/>
              <a:t> </a:t>
            </a:r>
            <a:r>
              <a:rPr lang="en-IN" dirty="0" err="1" smtClean="0"/>
              <a:t>ts</a:t>
            </a:r>
            <a:r>
              <a:rPr lang="en-IN" dirty="0" smtClean="0"/>
              <a:t> will still generate output even on errors and we can see on console that even though there is an error but the code is working and we are getting a shuffled array.</a:t>
            </a:r>
          </a:p>
          <a:p>
            <a:pPr marL="400050" indent="-285750"/>
            <a:r>
              <a:rPr lang="en-IN" dirty="0" smtClean="0"/>
              <a:t>This happens because </a:t>
            </a:r>
            <a:r>
              <a:rPr lang="en-IN" dirty="0" err="1" smtClean="0"/>
              <a:t>lodash</a:t>
            </a:r>
            <a:r>
              <a:rPr lang="en-IN" dirty="0" smtClean="0"/>
              <a:t> is actually written in </a:t>
            </a:r>
            <a:r>
              <a:rPr lang="en-IN" dirty="0" err="1" smtClean="0"/>
              <a:t>js</a:t>
            </a:r>
            <a:r>
              <a:rPr lang="en-IN" dirty="0" smtClean="0"/>
              <a:t> not </a:t>
            </a:r>
            <a:r>
              <a:rPr lang="en-IN" dirty="0" err="1" smtClean="0"/>
              <a:t>ts</a:t>
            </a:r>
            <a:r>
              <a:rPr lang="en-IN" dirty="0" smtClean="0"/>
              <a:t> and there is no </a:t>
            </a:r>
            <a:r>
              <a:rPr lang="en-IN" dirty="0" err="1" smtClean="0"/>
              <a:t>ts</a:t>
            </a:r>
            <a:r>
              <a:rPr lang="en-IN" dirty="0" smtClean="0"/>
              <a:t> version of </a:t>
            </a:r>
            <a:r>
              <a:rPr lang="en-IN" dirty="0" err="1" smtClean="0"/>
              <a:t>lodash</a:t>
            </a:r>
            <a:r>
              <a:rPr lang="en-IN" dirty="0" smtClean="0"/>
              <a:t> and that’s a scenario we will encounter with a lot of libraries</a:t>
            </a:r>
          </a:p>
          <a:p>
            <a:pPr marL="400050" indent="-285750"/>
            <a:r>
              <a:rPr lang="en-IN" dirty="0" smtClean="0"/>
              <a:t>We have a way to tell </a:t>
            </a:r>
            <a:r>
              <a:rPr lang="en-IN" dirty="0" err="1" smtClean="0"/>
              <a:t>ts</a:t>
            </a:r>
            <a:r>
              <a:rPr lang="en-IN" dirty="0" smtClean="0"/>
              <a:t> how to work with it by translating the types used in </a:t>
            </a:r>
            <a:r>
              <a:rPr lang="en-IN" dirty="0" err="1" smtClean="0"/>
              <a:t>lodash</a:t>
            </a:r>
            <a:r>
              <a:rPr lang="en-IN" dirty="0" smtClean="0"/>
              <a:t> to </a:t>
            </a:r>
            <a:r>
              <a:rPr lang="en-IN" dirty="0" err="1" smtClean="0"/>
              <a:t>ts</a:t>
            </a:r>
            <a:r>
              <a:rPr lang="en-IN" dirty="0" smtClean="0"/>
              <a:t> .</a:t>
            </a:r>
          </a:p>
          <a:p>
            <a:pPr marL="400050" indent="-285750"/>
            <a:r>
              <a:rPr lang="en-IN" dirty="0" smtClean="0"/>
              <a:t>First change the </a:t>
            </a:r>
            <a:r>
              <a:rPr lang="en-IN" dirty="0" err="1" smtClean="0"/>
              <a:t>noEmitOnError</a:t>
            </a:r>
            <a:r>
              <a:rPr lang="en-IN" dirty="0" smtClean="0"/>
              <a:t> property back to true</a:t>
            </a:r>
            <a:endParaRPr lang="en-GB" dirty="0"/>
          </a:p>
          <a:p>
            <a:endParaRPr lang="en-GB" dirty="0"/>
          </a:p>
        </p:txBody>
      </p:sp>
    </p:spTree>
    <p:extLst>
      <p:ext uri="{BB962C8B-B14F-4D97-AF65-F5344CB8AC3E}">
        <p14:creationId xmlns:p14="http://schemas.microsoft.com/office/powerpoint/2010/main" val="313133177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IN" sz="2800" dirty="0"/>
              <a:t>Using JavaScript (!) Libraries with </a:t>
            </a:r>
            <a:r>
              <a:rPr lang="en-IN" sz="2800" dirty="0" smtClean="0"/>
              <a:t>TypeScript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To run any </a:t>
            </a:r>
            <a:r>
              <a:rPr lang="en-IN" dirty="0" err="1" smtClean="0"/>
              <a:t>js</a:t>
            </a:r>
            <a:r>
              <a:rPr lang="en-IN" dirty="0" smtClean="0"/>
              <a:t> library we have to install its types.</a:t>
            </a:r>
          </a:p>
          <a:p>
            <a:r>
              <a:rPr lang="en-IN" dirty="0" smtClean="0"/>
              <a:t>If we search for </a:t>
            </a:r>
            <a:r>
              <a:rPr lang="en-IN" dirty="0" err="1" smtClean="0"/>
              <a:t>lodash</a:t>
            </a:r>
            <a:r>
              <a:rPr lang="en-IN" dirty="0" smtClean="0"/>
              <a:t> types we will find an </a:t>
            </a:r>
            <a:r>
              <a:rPr lang="en-IN" dirty="0" err="1" smtClean="0"/>
              <a:t>npm</a:t>
            </a:r>
            <a:r>
              <a:rPr lang="en-IN" dirty="0" smtClean="0"/>
              <a:t> package @types/</a:t>
            </a:r>
            <a:r>
              <a:rPr lang="en-IN" dirty="0" err="1" smtClean="0"/>
              <a:t>lodash</a:t>
            </a:r>
            <a:endParaRPr lang="en-IN" dirty="0" smtClean="0"/>
          </a:p>
          <a:p>
            <a:r>
              <a:rPr lang="en-IN" dirty="0" smtClean="0"/>
              <a:t>These types packages contain a bunch of *.</a:t>
            </a:r>
            <a:r>
              <a:rPr lang="en-IN" dirty="0" err="1" smtClean="0"/>
              <a:t>d.ts</a:t>
            </a:r>
            <a:r>
              <a:rPr lang="en-IN" dirty="0" smtClean="0"/>
              <a:t> files referred to as </a:t>
            </a:r>
            <a:r>
              <a:rPr lang="en-IN" dirty="0" err="1" smtClean="0"/>
              <a:t>decleration</a:t>
            </a:r>
            <a:r>
              <a:rPr lang="en-IN" dirty="0" smtClean="0"/>
              <a:t> files which contain information about the types being used in a particular library which helps </a:t>
            </a:r>
            <a:r>
              <a:rPr lang="en-IN" dirty="0" err="1" smtClean="0"/>
              <a:t>ts</a:t>
            </a:r>
            <a:r>
              <a:rPr lang="en-IN" dirty="0" smtClean="0"/>
              <a:t> to understand how to work with that particular library</a:t>
            </a:r>
          </a:p>
          <a:p>
            <a:r>
              <a:rPr lang="en-IN" dirty="0" smtClean="0"/>
              <a:t>Lets install types for </a:t>
            </a:r>
            <a:r>
              <a:rPr lang="en-IN" dirty="0" err="1" smtClean="0"/>
              <a:t>lodash</a:t>
            </a:r>
            <a:r>
              <a:rPr lang="en-IN" dirty="0" smtClean="0"/>
              <a:t> using command </a:t>
            </a:r>
            <a:r>
              <a:rPr lang="en-IN" dirty="0" err="1" smtClean="0"/>
              <a:t>npm</a:t>
            </a:r>
            <a:r>
              <a:rPr lang="en-IN" dirty="0" smtClean="0"/>
              <a:t> install –save-dev @types/</a:t>
            </a:r>
            <a:r>
              <a:rPr lang="en-IN" dirty="0" err="1" smtClean="0"/>
              <a:t>lodash</a:t>
            </a:r>
            <a:endParaRPr lang="en-IN" dirty="0" smtClean="0"/>
          </a:p>
          <a:p>
            <a:r>
              <a:rPr lang="en-IN" dirty="0" smtClean="0"/>
              <a:t>Now the error will be gone and everything works like a charm</a:t>
            </a:r>
            <a:endParaRPr lang="en-GB" dirty="0"/>
          </a:p>
        </p:txBody>
      </p:sp>
    </p:spTree>
    <p:extLst>
      <p:ext uri="{BB962C8B-B14F-4D97-AF65-F5344CB8AC3E}">
        <p14:creationId xmlns:p14="http://schemas.microsoft.com/office/powerpoint/2010/main" val="8198209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IN" dirty="0"/>
              <a:t>Using "declare" as a "Last Resort"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What to do if we have a library where we don’t have the types available or cant use the types for any reason or maybe we have an inline script in our index.html that declares a global variable that we want to use in </a:t>
            </a:r>
            <a:r>
              <a:rPr lang="en-IN" dirty="0" err="1" smtClean="0"/>
              <a:t>app.ts</a:t>
            </a:r>
            <a:endParaRPr lang="en-IN" dirty="0" smtClean="0"/>
          </a:p>
          <a:p>
            <a:r>
              <a:rPr lang="en-IN" dirty="0" smtClean="0"/>
              <a:t>Open index.html and add a script tag and write </a:t>
            </a:r>
            <a:r>
              <a:rPr lang="en-IN" dirty="0" err="1" smtClean="0"/>
              <a:t>var</a:t>
            </a:r>
            <a:r>
              <a:rPr lang="en-IN" dirty="0" smtClean="0"/>
              <a:t> GLOBAL=‘This is set’;</a:t>
            </a:r>
          </a:p>
          <a:p>
            <a:r>
              <a:rPr lang="en-IN" dirty="0" smtClean="0"/>
              <a:t>Now console.log this </a:t>
            </a:r>
            <a:r>
              <a:rPr lang="en-IN" dirty="0" err="1" smtClean="0"/>
              <a:t>var</a:t>
            </a:r>
            <a:r>
              <a:rPr lang="en-IN" dirty="0" smtClean="0"/>
              <a:t> in </a:t>
            </a:r>
            <a:r>
              <a:rPr lang="en-IN" dirty="0" err="1" smtClean="0"/>
              <a:t>app.ts</a:t>
            </a:r>
            <a:r>
              <a:rPr lang="en-IN" dirty="0" smtClean="0"/>
              <a:t> we will see an error but </a:t>
            </a:r>
            <a:r>
              <a:rPr lang="en-IN" dirty="0" err="1" smtClean="0"/>
              <a:t>ts</a:t>
            </a:r>
            <a:r>
              <a:rPr lang="en-IN" dirty="0" smtClean="0"/>
              <a:t> offers a way around it just declare such </a:t>
            </a:r>
            <a:r>
              <a:rPr lang="en-IN" dirty="0" err="1" smtClean="0"/>
              <a:t>avariable</a:t>
            </a:r>
            <a:r>
              <a:rPr lang="en-IN" dirty="0" smtClean="0"/>
              <a:t> using declare keyword this tells </a:t>
            </a:r>
            <a:r>
              <a:rPr lang="en-IN" dirty="0" err="1" smtClean="0"/>
              <a:t>ts</a:t>
            </a:r>
            <a:r>
              <a:rPr lang="en-IN" dirty="0" smtClean="0"/>
              <a:t> don’t worry this will be available later</a:t>
            </a:r>
          </a:p>
          <a:p>
            <a:r>
              <a:rPr lang="en-IN" dirty="0" smtClean="0"/>
              <a:t>So write declare </a:t>
            </a:r>
            <a:r>
              <a:rPr lang="en-IN" dirty="0" err="1" smtClean="0"/>
              <a:t>var</a:t>
            </a:r>
            <a:r>
              <a:rPr lang="en-IN" dirty="0" smtClean="0"/>
              <a:t> </a:t>
            </a:r>
            <a:r>
              <a:rPr lang="en-IN" dirty="0" err="1" smtClean="0"/>
              <a:t>GLOBAL:any</a:t>
            </a:r>
            <a:r>
              <a:rPr lang="en-IN" dirty="0" smtClean="0"/>
              <a:t>;</a:t>
            </a:r>
          </a:p>
          <a:p>
            <a:r>
              <a:rPr lang="en-IN" dirty="0" smtClean="0"/>
              <a:t>Now the code compiles and works properly and we can see the value of GLOBAL on console</a:t>
            </a:r>
            <a:endParaRPr lang="en-GB" dirty="0"/>
          </a:p>
        </p:txBody>
      </p:sp>
    </p:spTree>
    <p:extLst>
      <p:ext uri="{BB962C8B-B14F-4D97-AF65-F5344CB8AC3E}">
        <p14:creationId xmlns:p14="http://schemas.microsoft.com/office/powerpoint/2010/main" val="17509169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GB" dirty="0"/>
              <a:t>No Types Needed: class-transformer</a:t>
            </a:r>
            <a:endParaRPr lang="en-GB" sz="2800" dirty="0"/>
          </a:p>
        </p:txBody>
      </p:sp>
      <p:sp>
        <p:nvSpPr>
          <p:cNvPr id="3" name="Content Placeholder 2"/>
          <p:cNvSpPr>
            <a:spLocks noGrp="1"/>
          </p:cNvSpPr>
          <p:nvPr>
            <p:ph idx="1"/>
          </p:nvPr>
        </p:nvSpPr>
        <p:spPr>
          <a:xfrm>
            <a:off x="677334" y="905691"/>
            <a:ext cx="8596668" cy="5135671"/>
          </a:xfrm>
        </p:spPr>
        <p:txBody>
          <a:bodyPr>
            <a:normAutofit fontScale="85000" lnSpcReduction="20000"/>
          </a:bodyPr>
          <a:lstStyle/>
          <a:p>
            <a:r>
              <a:rPr lang="en-IN" dirty="0" smtClean="0"/>
              <a:t>We also have some libraries that are written in </a:t>
            </a:r>
            <a:r>
              <a:rPr lang="en-IN" dirty="0" err="1" smtClean="0"/>
              <a:t>ts</a:t>
            </a:r>
            <a:r>
              <a:rPr lang="en-IN" dirty="0" smtClean="0"/>
              <a:t> and works well with </a:t>
            </a:r>
            <a:r>
              <a:rPr lang="en-IN" dirty="0" err="1" smtClean="0"/>
              <a:t>ts</a:t>
            </a:r>
            <a:r>
              <a:rPr lang="en-IN" dirty="0" smtClean="0"/>
              <a:t> two such libraries are class-Transformer and class-validator.</a:t>
            </a:r>
          </a:p>
          <a:p>
            <a:r>
              <a:rPr lang="en-IN" dirty="0" smtClean="0"/>
              <a:t>Lets work with class-Transformer first</a:t>
            </a:r>
          </a:p>
          <a:p>
            <a:r>
              <a:rPr lang="en-IN" dirty="0" smtClean="0"/>
              <a:t>Add a file </a:t>
            </a:r>
            <a:r>
              <a:rPr lang="en-IN" dirty="0" err="1" smtClean="0"/>
              <a:t>Product.model.ts</a:t>
            </a:r>
            <a:r>
              <a:rPr lang="en-IN" dirty="0" smtClean="0"/>
              <a:t> and add a class representing a product with fields </a:t>
            </a:r>
            <a:r>
              <a:rPr lang="en-IN" dirty="0" err="1" smtClean="0"/>
              <a:t>title:string</a:t>
            </a:r>
            <a:r>
              <a:rPr lang="en-IN" dirty="0" smtClean="0"/>
              <a:t> and </a:t>
            </a:r>
            <a:r>
              <a:rPr lang="en-IN" dirty="0" err="1" smtClean="0"/>
              <a:t>price:number</a:t>
            </a:r>
            <a:r>
              <a:rPr lang="en-IN" dirty="0" smtClean="0"/>
              <a:t> add a constructor for these fields and add a method </a:t>
            </a:r>
            <a:r>
              <a:rPr lang="en-IN" dirty="0" err="1" smtClean="0"/>
              <a:t>getInformation</a:t>
            </a:r>
            <a:r>
              <a:rPr lang="en-IN" dirty="0" smtClean="0"/>
              <a:t> where you return a array with first element </a:t>
            </a:r>
            <a:r>
              <a:rPr lang="en-IN" dirty="0" err="1" smtClean="0"/>
              <a:t>this.title</a:t>
            </a:r>
            <a:r>
              <a:rPr lang="en-IN" dirty="0" smtClean="0"/>
              <a:t> and second `$${</a:t>
            </a:r>
            <a:r>
              <a:rPr lang="en-IN" dirty="0" err="1" smtClean="0"/>
              <a:t>this.price</a:t>
            </a:r>
            <a:r>
              <a:rPr lang="en-IN" dirty="0"/>
              <a:t>}</a:t>
            </a:r>
            <a:r>
              <a:rPr lang="en-IN" dirty="0" smtClean="0"/>
              <a:t>`.Export this class</a:t>
            </a:r>
          </a:p>
          <a:p>
            <a:r>
              <a:rPr lang="en-IN" dirty="0" smtClean="0"/>
              <a:t>Import this in </a:t>
            </a:r>
            <a:r>
              <a:rPr lang="en-IN" dirty="0" err="1" smtClean="0"/>
              <a:t>app.ts</a:t>
            </a:r>
            <a:r>
              <a:rPr lang="en-IN" dirty="0" smtClean="0"/>
              <a:t> as </a:t>
            </a:r>
            <a:r>
              <a:rPr lang="en-GB" dirty="0"/>
              <a:t>import {Product} from '</a:t>
            </a:r>
            <a:r>
              <a:rPr lang="en-GB" dirty="0" err="1"/>
              <a:t>product.model</a:t>
            </a:r>
            <a:r>
              <a:rPr lang="en-GB" dirty="0"/>
              <a:t>';</a:t>
            </a:r>
          </a:p>
          <a:p>
            <a:r>
              <a:rPr lang="en-IN" dirty="0" smtClean="0"/>
              <a:t>Now consider we have a backend service that sends us a list of such products in </a:t>
            </a:r>
            <a:r>
              <a:rPr lang="en-IN" dirty="0" err="1" smtClean="0"/>
              <a:t>json</a:t>
            </a:r>
            <a:r>
              <a:rPr lang="en-IN" dirty="0" smtClean="0"/>
              <a:t> and we save it in an array of objects lets create such an array with dummy data: </a:t>
            </a:r>
            <a:r>
              <a:rPr lang="en-IN" dirty="0" err="1"/>
              <a:t>const</a:t>
            </a:r>
            <a:r>
              <a:rPr lang="en-IN" dirty="0"/>
              <a:t> Products =[{title:'a',price:'20.00'},{title:'b',price:'10.00</a:t>
            </a:r>
            <a:r>
              <a:rPr lang="en-IN" dirty="0" smtClean="0"/>
              <a:t>'}];</a:t>
            </a:r>
          </a:p>
          <a:p>
            <a:r>
              <a:rPr lang="en-IN" dirty="0" smtClean="0"/>
              <a:t>Now </a:t>
            </a:r>
            <a:r>
              <a:rPr lang="en-IN" dirty="0" err="1" smtClean="0"/>
              <a:t>ts</a:t>
            </a:r>
            <a:r>
              <a:rPr lang="en-IN" dirty="0" smtClean="0"/>
              <a:t> doesn’t know anything about the type of these object as they are just </a:t>
            </a:r>
            <a:r>
              <a:rPr lang="en-IN" dirty="0" err="1" smtClean="0"/>
              <a:t>jsons</a:t>
            </a:r>
            <a:r>
              <a:rPr lang="en-IN" dirty="0" smtClean="0"/>
              <a:t> so we need to manually convert them into project Objects using something like :</a:t>
            </a:r>
          </a:p>
          <a:p>
            <a:r>
              <a:rPr lang="en-IN" dirty="0" smtClean="0"/>
              <a:t> </a:t>
            </a:r>
            <a:r>
              <a:rPr lang="en-IN" dirty="0" err="1"/>
              <a:t>const</a:t>
            </a:r>
            <a:r>
              <a:rPr lang="en-IN" dirty="0"/>
              <a:t> </a:t>
            </a:r>
            <a:r>
              <a:rPr lang="en-IN" dirty="0" err="1"/>
              <a:t>convertedProducts</a:t>
            </a:r>
            <a:r>
              <a:rPr lang="en-IN" dirty="0"/>
              <a:t>: Product[] = </a:t>
            </a:r>
            <a:r>
              <a:rPr lang="en-IN" dirty="0" err="1"/>
              <a:t>Products.map</a:t>
            </a:r>
            <a:r>
              <a:rPr lang="en-IN" dirty="0"/>
              <a:t>(</a:t>
            </a:r>
            <a:r>
              <a:rPr lang="en-IN" dirty="0" err="1"/>
              <a:t>prd</a:t>
            </a:r>
            <a:r>
              <a:rPr lang="en-IN" dirty="0"/>
              <a:t> =&gt; {</a:t>
            </a:r>
          </a:p>
          <a:p>
            <a:pPr marL="457200" lvl="1" indent="0">
              <a:buNone/>
            </a:pPr>
            <a:r>
              <a:rPr lang="en-IN" dirty="0"/>
              <a:t>  return new Product(</a:t>
            </a:r>
            <a:r>
              <a:rPr lang="en-IN" dirty="0" err="1"/>
              <a:t>prd.title</a:t>
            </a:r>
            <a:r>
              <a:rPr lang="en-IN" dirty="0"/>
              <a:t>, </a:t>
            </a:r>
            <a:r>
              <a:rPr lang="en-IN" dirty="0" err="1"/>
              <a:t>prd.price</a:t>
            </a:r>
            <a:r>
              <a:rPr lang="en-IN" dirty="0"/>
              <a:t>);</a:t>
            </a:r>
          </a:p>
          <a:p>
            <a:pPr marL="457200" lvl="1" indent="0">
              <a:buNone/>
            </a:pPr>
            <a:r>
              <a:rPr lang="en-IN" dirty="0" smtClean="0"/>
              <a:t>});</a:t>
            </a:r>
          </a:p>
          <a:p>
            <a:r>
              <a:rPr lang="en-IN" dirty="0" smtClean="0"/>
              <a:t>Loop through this array and console log this using :</a:t>
            </a:r>
          </a:p>
          <a:p>
            <a:r>
              <a:rPr lang="en-IN" dirty="0"/>
              <a:t>for (</a:t>
            </a:r>
            <a:r>
              <a:rPr lang="en-IN" dirty="0" err="1"/>
              <a:t>const</a:t>
            </a:r>
            <a:r>
              <a:rPr lang="en-IN" dirty="0"/>
              <a:t> prod of </a:t>
            </a:r>
            <a:r>
              <a:rPr lang="en-IN" dirty="0" err="1"/>
              <a:t>convertedProducts</a:t>
            </a:r>
            <a:r>
              <a:rPr lang="en-IN" dirty="0"/>
              <a:t>) {</a:t>
            </a:r>
          </a:p>
          <a:p>
            <a:pPr marL="457200" lvl="1" indent="0">
              <a:buNone/>
            </a:pPr>
            <a:r>
              <a:rPr lang="en-IN" dirty="0"/>
              <a:t>  console.log(</a:t>
            </a:r>
            <a:r>
              <a:rPr lang="en-IN" dirty="0" err="1"/>
              <a:t>prod.getInformation</a:t>
            </a:r>
            <a:r>
              <a:rPr lang="en-IN" dirty="0"/>
              <a:t>());</a:t>
            </a:r>
          </a:p>
          <a:p>
            <a:pPr marL="457200" lvl="1" indent="0">
              <a:buNone/>
            </a:pPr>
            <a:r>
              <a:rPr lang="en-IN" dirty="0"/>
              <a:t>}</a:t>
            </a:r>
          </a:p>
          <a:p>
            <a:endParaRPr lang="en-IN" dirty="0" smtClean="0"/>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268324054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fontScale="90000"/>
          </a:bodyPr>
          <a:lstStyle/>
          <a:p>
            <a:r>
              <a:rPr lang="en-GB" dirty="0"/>
              <a:t>No Types Needed: </a:t>
            </a:r>
            <a:r>
              <a:rPr lang="en-GB" dirty="0" smtClean="0"/>
              <a:t>class-transformer Cont..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This transformation can be done easily without explicitly writing logic for it using a package class-transformer</a:t>
            </a:r>
          </a:p>
          <a:p>
            <a:r>
              <a:rPr lang="en-IN" dirty="0" smtClean="0"/>
              <a:t>To add class transformer run following commands:</a:t>
            </a:r>
          </a:p>
          <a:p>
            <a:pPr lvl="1"/>
            <a:r>
              <a:rPr lang="en-IN" dirty="0" err="1" smtClean="0"/>
              <a:t>npm</a:t>
            </a:r>
            <a:r>
              <a:rPr lang="en-IN" dirty="0" smtClean="0"/>
              <a:t> install class-transformer –-save</a:t>
            </a:r>
          </a:p>
          <a:p>
            <a:pPr lvl="1"/>
            <a:r>
              <a:rPr lang="en-IN" dirty="0" err="1"/>
              <a:t>npm</a:t>
            </a:r>
            <a:r>
              <a:rPr lang="en-IN" dirty="0"/>
              <a:t> install reflect-metadata --save</a:t>
            </a:r>
          </a:p>
          <a:p>
            <a:r>
              <a:rPr lang="en-IN" dirty="0" smtClean="0"/>
              <a:t>Import “reflect-metadata” in your </a:t>
            </a:r>
            <a:r>
              <a:rPr lang="en-IN" dirty="0" err="1" smtClean="0"/>
              <a:t>app.ts</a:t>
            </a:r>
            <a:r>
              <a:rPr lang="en-IN" dirty="0" smtClean="0"/>
              <a:t> also import {</a:t>
            </a:r>
            <a:r>
              <a:rPr lang="en-IN" dirty="0" err="1" smtClean="0"/>
              <a:t>plainToClass</a:t>
            </a:r>
            <a:r>
              <a:rPr lang="en-IN" dirty="0" smtClean="0"/>
              <a:t>} from ‘class-transformer’;</a:t>
            </a:r>
          </a:p>
          <a:p>
            <a:r>
              <a:rPr lang="en-IN" dirty="0" smtClean="0"/>
              <a:t>Also you might need to set </a:t>
            </a:r>
            <a:r>
              <a:rPr lang="en-GB" dirty="0"/>
              <a:t>`"</a:t>
            </a:r>
            <a:r>
              <a:rPr lang="en-GB" dirty="0" err="1"/>
              <a:t>moduleResolution</a:t>
            </a:r>
            <a:r>
              <a:rPr lang="en-GB" dirty="0"/>
              <a:t>": "</a:t>
            </a:r>
            <a:r>
              <a:rPr lang="en-GB" dirty="0" smtClean="0"/>
              <a:t>node“ in </a:t>
            </a:r>
            <a:r>
              <a:rPr lang="en-GB" dirty="0" err="1" smtClean="0"/>
              <a:t>tsConfig.json</a:t>
            </a:r>
            <a:endParaRPr lang="en-GB" dirty="0" smtClean="0"/>
          </a:p>
          <a:p>
            <a:r>
              <a:rPr lang="en-IN" dirty="0" smtClean="0"/>
              <a:t>Now we can use this to convert our </a:t>
            </a:r>
            <a:r>
              <a:rPr lang="en-IN" dirty="0" err="1" smtClean="0"/>
              <a:t>json</a:t>
            </a:r>
            <a:r>
              <a:rPr lang="en-IN" dirty="0" smtClean="0"/>
              <a:t> to Product objects by calling the method </a:t>
            </a:r>
            <a:r>
              <a:rPr lang="en-GB" dirty="0" err="1" smtClean="0"/>
              <a:t>plainToClass</a:t>
            </a:r>
            <a:r>
              <a:rPr lang="en-GB" dirty="0" smtClean="0"/>
              <a:t> passing class to be converted to and </a:t>
            </a:r>
            <a:r>
              <a:rPr lang="en-GB" dirty="0" err="1" smtClean="0"/>
              <a:t>arry</a:t>
            </a:r>
            <a:r>
              <a:rPr lang="en-GB" dirty="0" smtClean="0"/>
              <a:t> of </a:t>
            </a:r>
            <a:r>
              <a:rPr lang="en-GB" dirty="0" err="1" smtClean="0"/>
              <a:t>jsons</a:t>
            </a:r>
            <a:r>
              <a:rPr lang="en-GB" dirty="0" smtClean="0"/>
              <a:t> as the input.</a:t>
            </a:r>
          </a:p>
          <a:p>
            <a:r>
              <a:rPr lang="en-IN" dirty="0" smtClean="0"/>
              <a:t>If we console.log the output it will be exactly same.</a:t>
            </a:r>
          </a:p>
          <a:p>
            <a:r>
              <a:rPr lang="en-IN" dirty="0" smtClean="0"/>
              <a:t>Class-transformer is although built for </a:t>
            </a:r>
            <a:r>
              <a:rPr lang="en-IN" dirty="0" err="1" smtClean="0"/>
              <a:t>ts</a:t>
            </a:r>
            <a:r>
              <a:rPr lang="en-IN" dirty="0" smtClean="0"/>
              <a:t> but it uses </a:t>
            </a:r>
            <a:r>
              <a:rPr lang="en-IN" dirty="0" err="1" smtClean="0"/>
              <a:t>es</a:t>
            </a:r>
            <a:r>
              <a:rPr lang="en-IN" dirty="0" smtClean="0"/>
              <a:t>^ features and doesn’t use any feature specific to only </a:t>
            </a:r>
            <a:r>
              <a:rPr lang="en-IN" dirty="0" err="1" smtClean="0"/>
              <a:t>ts</a:t>
            </a:r>
            <a:r>
              <a:rPr lang="en-IN" dirty="0" smtClean="0"/>
              <a:t> so it can be used in vanilla </a:t>
            </a:r>
            <a:r>
              <a:rPr lang="en-IN" dirty="0" err="1" smtClean="0"/>
              <a:t>js</a:t>
            </a:r>
            <a:r>
              <a:rPr lang="en-IN" dirty="0" smtClean="0"/>
              <a:t> too.</a:t>
            </a:r>
            <a:endParaRPr lang="en-GB" dirty="0"/>
          </a:p>
          <a:p>
            <a:endParaRPr lang="en-GB" dirty="0" smtClean="0"/>
          </a:p>
          <a:p>
            <a:endParaRPr lang="en-IN" dirty="0" smtClean="0"/>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233852138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GB" dirty="0"/>
              <a:t>TypeScript-embracing: class-validator</a:t>
            </a:r>
            <a:endParaRPr lang="en-GB" sz="2800" dirty="0"/>
          </a:p>
        </p:txBody>
      </p:sp>
      <p:sp>
        <p:nvSpPr>
          <p:cNvPr id="3" name="Content Placeholder 2"/>
          <p:cNvSpPr>
            <a:spLocks noGrp="1"/>
          </p:cNvSpPr>
          <p:nvPr>
            <p:ph idx="1"/>
          </p:nvPr>
        </p:nvSpPr>
        <p:spPr>
          <a:xfrm>
            <a:off x="677334" y="905691"/>
            <a:ext cx="8596668" cy="5135671"/>
          </a:xfrm>
        </p:spPr>
        <p:txBody>
          <a:bodyPr>
            <a:normAutofit fontScale="62500" lnSpcReduction="20000"/>
          </a:bodyPr>
          <a:lstStyle/>
          <a:p>
            <a:r>
              <a:rPr lang="en-IN" dirty="0" smtClean="0"/>
              <a:t>Class validator is a package that is based on </a:t>
            </a:r>
            <a:r>
              <a:rPr lang="en-IN" dirty="0" err="1" smtClean="0"/>
              <a:t>ts</a:t>
            </a:r>
            <a:r>
              <a:rPr lang="en-IN" dirty="0" smtClean="0"/>
              <a:t> and uses the concept of </a:t>
            </a:r>
            <a:r>
              <a:rPr lang="en-IN" dirty="0" err="1" smtClean="0"/>
              <a:t>ts</a:t>
            </a:r>
            <a:r>
              <a:rPr lang="en-IN" dirty="0" smtClean="0"/>
              <a:t> decorators .It helps to add validation rules to a class and when we instantiate the class the object is validated based on the rules we added</a:t>
            </a:r>
          </a:p>
          <a:p>
            <a:r>
              <a:rPr lang="en-IN" dirty="0" smtClean="0"/>
              <a:t>Install class validator using command:</a:t>
            </a:r>
          </a:p>
          <a:p>
            <a:pPr lvl="1"/>
            <a:r>
              <a:rPr lang="en-IN" dirty="0" err="1"/>
              <a:t>n</a:t>
            </a:r>
            <a:r>
              <a:rPr lang="en-IN" dirty="0" err="1" smtClean="0"/>
              <a:t>pm</a:t>
            </a:r>
            <a:r>
              <a:rPr lang="en-IN" dirty="0" smtClean="0"/>
              <a:t> install class-validator --save </a:t>
            </a:r>
          </a:p>
          <a:p>
            <a:r>
              <a:rPr lang="en-IN" dirty="0" smtClean="0"/>
              <a:t>To use this import {</a:t>
            </a:r>
            <a:r>
              <a:rPr lang="en-IN" dirty="0" err="1"/>
              <a:t>I</a:t>
            </a:r>
            <a:r>
              <a:rPr lang="en-IN" dirty="0" err="1" smtClean="0"/>
              <a:t>sNotEmpty,IsNumber,IsPositive</a:t>
            </a:r>
            <a:r>
              <a:rPr lang="en-IN" dirty="0" smtClean="0"/>
              <a:t>} from ‘class-validator’; in our model class</a:t>
            </a:r>
          </a:p>
          <a:p>
            <a:r>
              <a:rPr lang="en-IN" dirty="0" smtClean="0"/>
              <a:t>Add @</a:t>
            </a:r>
            <a:r>
              <a:rPr lang="en-IN" dirty="0" err="1" smtClean="0"/>
              <a:t>IsNotEmpty</a:t>
            </a:r>
            <a:r>
              <a:rPr lang="en-IN" dirty="0" smtClean="0"/>
              <a:t>() to title and @</a:t>
            </a:r>
            <a:r>
              <a:rPr lang="en-IN" dirty="0" err="1" smtClean="0"/>
              <a:t>IsNumber</a:t>
            </a:r>
            <a:r>
              <a:rPr lang="en-IN" dirty="0" smtClean="0"/>
              <a:t>() and @</a:t>
            </a:r>
            <a:r>
              <a:rPr lang="en-IN" dirty="0" err="1" smtClean="0"/>
              <a:t>IsPositive</a:t>
            </a:r>
            <a:r>
              <a:rPr lang="en-IN" dirty="0" smtClean="0"/>
              <a:t>() to price.</a:t>
            </a:r>
          </a:p>
          <a:p>
            <a:r>
              <a:rPr lang="en-IN" dirty="0" smtClean="0"/>
              <a:t>Since they are actually decorator factories we need to add () to execute them and we also need to set </a:t>
            </a:r>
            <a:r>
              <a:rPr lang="en-IN" dirty="0" err="1" smtClean="0"/>
              <a:t>experimentalDecorators</a:t>
            </a:r>
            <a:r>
              <a:rPr lang="en-IN" dirty="0" smtClean="0"/>
              <a:t> key in </a:t>
            </a:r>
            <a:r>
              <a:rPr lang="en-IN" dirty="0" err="1" smtClean="0"/>
              <a:t>tsconfig.json</a:t>
            </a:r>
            <a:r>
              <a:rPr lang="en-IN" dirty="0" smtClean="0"/>
              <a:t> to true</a:t>
            </a:r>
            <a:endParaRPr lang="en-GB" dirty="0" smtClean="0"/>
          </a:p>
          <a:p>
            <a:r>
              <a:rPr lang="en-IN" dirty="0" smtClean="0"/>
              <a:t>Now go to </a:t>
            </a:r>
            <a:r>
              <a:rPr lang="en-IN" dirty="0" err="1" smtClean="0"/>
              <a:t>app.ts</a:t>
            </a:r>
            <a:r>
              <a:rPr lang="en-IN" dirty="0" smtClean="0"/>
              <a:t> and import {validate} from ‘class-validator’</a:t>
            </a:r>
          </a:p>
          <a:p>
            <a:r>
              <a:rPr lang="en-IN" dirty="0" smtClean="0"/>
              <a:t>Now create a Product instance with blank title and –</a:t>
            </a:r>
            <a:r>
              <a:rPr lang="en-IN" dirty="0" err="1" smtClean="0"/>
              <a:t>ve</a:t>
            </a:r>
            <a:r>
              <a:rPr lang="en-IN" dirty="0" smtClean="0"/>
              <a:t> price</a:t>
            </a:r>
          </a:p>
          <a:p>
            <a:r>
              <a:rPr lang="en-IN" dirty="0" smtClean="0"/>
              <a:t>Then call validate method on that product which return a promise and we can call the then method to check if </a:t>
            </a:r>
            <a:r>
              <a:rPr lang="en-IN" dirty="0" err="1" smtClean="0"/>
              <a:t>erros</a:t>
            </a:r>
            <a:r>
              <a:rPr lang="en-IN" dirty="0" smtClean="0"/>
              <a:t> occurred or not  like :</a:t>
            </a:r>
          </a:p>
          <a:p>
            <a:r>
              <a:rPr lang="en-GB" dirty="0" err="1"/>
              <a:t>const</a:t>
            </a:r>
            <a:r>
              <a:rPr lang="en-GB" dirty="0"/>
              <a:t> prod = new Product('', -5);</a:t>
            </a:r>
          </a:p>
          <a:p>
            <a:pPr marL="457200" lvl="1" indent="0">
              <a:buNone/>
            </a:pPr>
            <a:r>
              <a:rPr lang="en-GB" dirty="0"/>
              <a:t>validate(prod).then(errors =&gt; {</a:t>
            </a:r>
          </a:p>
          <a:p>
            <a:pPr marL="457200" lvl="1" indent="0">
              <a:buNone/>
            </a:pPr>
            <a:r>
              <a:rPr lang="en-GB" dirty="0"/>
              <a:t>  if (errors) {</a:t>
            </a:r>
          </a:p>
          <a:p>
            <a:pPr marL="457200" lvl="1" indent="0">
              <a:buNone/>
            </a:pPr>
            <a:r>
              <a:rPr lang="en-GB" dirty="0"/>
              <a:t>    console.log('validation errors', errors);</a:t>
            </a:r>
          </a:p>
          <a:p>
            <a:pPr marL="457200" lvl="1" indent="0">
              <a:buNone/>
            </a:pPr>
            <a:r>
              <a:rPr lang="en-GB" dirty="0"/>
              <a:t>  } else {</a:t>
            </a:r>
          </a:p>
          <a:p>
            <a:pPr marL="457200" lvl="1" indent="0">
              <a:buNone/>
            </a:pPr>
            <a:r>
              <a:rPr lang="en-GB" dirty="0"/>
              <a:t>    console.log(</a:t>
            </a:r>
            <a:r>
              <a:rPr lang="en-GB" dirty="0" err="1"/>
              <a:t>prod.getInformation</a:t>
            </a:r>
            <a:r>
              <a:rPr lang="en-GB" dirty="0"/>
              <a:t>());</a:t>
            </a:r>
          </a:p>
          <a:p>
            <a:pPr marL="457200" lvl="1" indent="0">
              <a:buNone/>
            </a:pPr>
            <a:r>
              <a:rPr lang="en-GB" dirty="0"/>
              <a:t>  }</a:t>
            </a:r>
          </a:p>
          <a:p>
            <a:pPr marL="457200" lvl="1" indent="0">
              <a:buNone/>
            </a:pPr>
            <a:r>
              <a:rPr lang="en-GB" dirty="0"/>
              <a:t>});</a:t>
            </a:r>
          </a:p>
          <a:p>
            <a:r>
              <a:rPr lang="en-IN" dirty="0" smtClean="0"/>
              <a:t>We will see error details on console</a:t>
            </a:r>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135326793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515291"/>
            <a:ext cx="8596668" cy="4526071"/>
          </a:xfrm>
        </p:spPr>
        <p:txBody>
          <a:bodyPr/>
          <a:lstStyle/>
          <a:p>
            <a:r>
              <a:rPr lang="en-IN" dirty="0" smtClean="0">
                <a:hlinkClick r:id="rId2"/>
              </a:rPr>
              <a:t>Class transformer</a:t>
            </a:r>
            <a:endParaRPr lang="en-IN" dirty="0" smtClean="0"/>
          </a:p>
          <a:p>
            <a:r>
              <a:rPr lang="en-IN" dirty="0" smtClean="0">
                <a:hlinkClick r:id="rId3"/>
              </a:rPr>
              <a:t>Class Validator</a:t>
            </a:r>
            <a:endParaRPr lang="en-IN" dirty="0" smtClean="0"/>
          </a:p>
          <a:p>
            <a:r>
              <a:rPr lang="en-IN" dirty="0" smtClean="0">
                <a:hlinkClick r:id="rId4"/>
              </a:rPr>
              <a:t>Lodash</a:t>
            </a:r>
            <a:endParaRPr lang="en-IN" dirty="0" smtClean="0"/>
          </a:p>
          <a:p>
            <a:r>
              <a:rPr lang="en-IN" dirty="0" smtClean="0">
                <a:hlinkClick r:id="rId5"/>
              </a:rPr>
              <a:t>Lodash types</a:t>
            </a:r>
            <a:endParaRPr lang="en-IN" dirty="0" smtClean="0"/>
          </a:p>
          <a:p>
            <a:r>
              <a:rPr lang="en-IN" dirty="0" err="1" smtClean="0">
                <a:hlinkClick r:id="rId6"/>
              </a:rPr>
              <a:t>Definetly</a:t>
            </a:r>
            <a:r>
              <a:rPr lang="en-IN" dirty="0" smtClean="0">
                <a:hlinkClick r:id="rId6"/>
              </a:rPr>
              <a:t> Typed a repo for @types for a lot of libraries</a:t>
            </a:r>
            <a:endParaRPr lang="en-GB" dirty="0"/>
          </a:p>
        </p:txBody>
      </p:sp>
    </p:spTree>
    <p:extLst>
      <p:ext uri="{BB962C8B-B14F-4D97-AF65-F5344CB8AC3E}">
        <p14:creationId xmlns:p14="http://schemas.microsoft.com/office/powerpoint/2010/main" val="4225355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a:t>
            </a:r>
            <a:r>
              <a:rPr lang="en-IN" dirty="0" smtClean="0"/>
              <a:t>13 -:</a:t>
            </a:r>
            <a:r>
              <a:rPr lang="en-GB" b="1" smtClean="0"/>
              <a:t>Practice - 2</a:t>
            </a:r>
            <a:endParaRPr lang="en-GB" dirty="0"/>
          </a:p>
        </p:txBody>
      </p:sp>
    </p:spTree>
    <p:extLst>
      <p:ext uri="{BB962C8B-B14F-4D97-AF65-F5344CB8AC3E}">
        <p14:creationId xmlns:p14="http://schemas.microsoft.com/office/powerpoint/2010/main" val="511437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85"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13878</TotalTime>
  <Words>22375</Words>
  <Application>Microsoft Office PowerPoint</Application>
  <PresentationFormat>Widescreen</PresentationFormat>
  <Paragraphs>1718</Paragraphs>
  <Slides>160</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160</vt:i4>
      </vt:variant>
    </vt:vector>
  </HeadingPairs>
  <TitlesOfParts>
    <vt:vector size="168"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Splitting code into Multiple files </vt:lpstr>
      <vt:lpstr>Working with Namespaces</vt:lpstr>
      <vt:lpstr>Working with Namespaces cont…</vt:lpstr>
      <vt:lpstr>Organizing Files &amp; Folders with Namespaces</vt:lpstr>
      <vt:lpstr>Using ES Modules</vt:lpstr>
      <vt:lpstr>Understanding various Import &amp; Export Syntaxes</vt:lpstr>
      <vt:lpstr>Useful Links</vt:lpstr>
      <vt:lpstr>Section -11 -:Using Webpack with TypeScript</vt:lpstr>
      <vt:lpstr>What is Webpack &amp; Why do we need it?</vt:lpstr>
      <vt:lpstr>What is Webpack &amp; Why do we need it?</vt:lpstr>
      <vt:lpstr> Installing Webpack &amp; Important Dependencies</vt:lpstr>
      <vt:lpstr>Adding Entry &amp; Output Configuration</vt:lpstr>
      <vt:lpstr>Adding Entry &amp; Output Configuration cont..</vt:lpstr>
      <vt:lpstr>Adding TypeScript Support with the ts-loader Package</vt:lpstr>
      <vt:lpstr>Adding TypeScript Support with the ts-loader Package</vt:lpstr>
      <vt:lpstr>Finishing the Setup &amp; Adding webpack-dev-server</vt:lpstr>
      <vt:lpstr>Adding a Production Workflow</vt:lpstr>
      <vt:lpstr>Useful links</vt:lpstr>
      <vt:lpstr>Section -12 -:3rd Party Libraries &amp; TypeScript</vt:lpstr>
      <vt:lpstr>3rd Party Libraries &amp; TypeScript</vt:lpstr>
      <vt:lpstr>Using JavaScript (!) Libraries with TypeScript</vt:lpstr>
      <vt:lpstr>Using JavaScript (!) Libraries with TypeScript Cont…</vt:lpstr>
      <vt:lpstr>Using "declare" as a "Last Resort"</vt:lpstr>
      <vt:lpstr>No Types Needed: class-transformer</vt:lpstr>
      <vt:lpstr>No Types Needed: class-transformer Cont..</vt:lpstr>
      <vt:lpstr>TypeScript-embracing: class-validator</vt:lpstr>
      <vt:lpstr>Useful Links</vt:lpstr>
      <vt:lpstr>Section -13 -:Practice - 2</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581</cp:revision>
  <dcterms:created xsi:type="dcterms:W3CDTF">2019-03-17T17:13:50Z</dcterms:created>
  <dcterms:modified xsi:type="dcterms:W3CDTF">2020-10-29T20:41:07Z</dcterms:modified>
</cp:coreProperties>
</file>