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1"/>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478" r:id="rId121"/>
    <p:sldId id="479" r:id="rId122"/>
    <p:sldId id="480" r:id="rId123"/>
    <p:sldId id="481" r:id="rId124"/>
    <p:sldId id="482" r:id="rId125"/>
    <p:sldId id="483" r:id="rId126"/>
    <p:sldId id="484" r:id="rId127"/>
    <p:sldId id="486" r:id="rId128"/>
    <p:sldId id="485" r:id="rId129"/>
    <p:sldId id="268" r:id="rId1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28/10/2020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28/10/2020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28/10/2020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28/10/2020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28/10/2020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reach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and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element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and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callback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before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4-</a:t>
            </a:r>
            <a:r>
              <a:rPr lang="en-GB" dirty="0" smtClean="0"/>
              <a:t> </a:t>
            </a:r>
            <a:r>
              <a:rPr lang="en-GB" dirty="0"/>
              <a:t>Fetching User Input</a:t>
            </a:r>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gather all our input values.</a:t>
            </a:r>
          </a:p>
          <a:p>
            <a:pPr lvl="1"/>
            <a:r>
              <a:rPr lang="en-IN" dirty="0" smtClean="0"/>
              <a:t>To gather user input lets create a method </a:t>
            </a:r>
            <a:r>
              <a:rPr lang="en-IN" dirty="0" err="1" smtClean="0"/>
              <a:t>gatherUserInput</a:t>
            </a:r>
            <a:r>
              <a:rPr lang="en-IN" dirty="0" smtClean="0"/>
              <a: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t>
            </a:r>
            <a:r>
              <a:rPr lang="en-IN" smtClean="0"/>
              <a:t>always returned </a:t>
            </a:r>
            <a:r>
              <a:rPr lang="en-IN" dirty="0" smtClean="0"/>
              <a:t>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create a </a:t>
            </a:r>
            <a:r>
              <a:rPr lang="en-IN" dirty="0" err="1" smtClean="0"/>
              <a:t>validatable</a:t>
            </a:r>
            <a:r>
              <a:rPr lang="en-IN" dirty="0" smtClean="0"/>
              <a:t> interface to define what all can be validated.</a:t>
            </a:r>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Lists</a:t>
            </a:r>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–Lets create a project class and a project list class.</a:t>
            </a:r>
          </a:p>
          <a:p>
            <a:pPr lvl="1"/>
            <a:r>
              <a:rPr lang="en-IN" dirty="0" smtClean="0"/>
              <a:t>Create a class named </a:t>
            </a:r>
            <a:r>
              <a:rPr lang="en-IN" dirty="0" err="1" smtClean="0"/>
              <a:t>ProjectList</a:t>
            </a:r>
            <a:r>
              <a:rPr lang="en-IN" dirty="0" smtClean="0"/>
              <a:t>.</a:t>
            </a:r>
          </a:p>
          <a:p>
            <a:pPr lvl="1"/>
            <a:r>
              <a:rPr lang="en-IN" dirty="0" smtClean="0"/>
              <a:t>Create fields to fetch the </a:t>
            </a:r>
            <a:r>
              <a:rPr lang="en-IN" dirty="0" err="1" smtClean="0"/>
              <a:t>hostElement</a:t>
            </a:r>
            <a:r>
              <a:rPr lang="en-IN" dirty="0" smtClean="0"/>
              <a:t> </a:t>
            </a:r>
            <a:r>
              <a:rPr lang="en-IN" dirty="0" err="1" smtClean="0"/>
              <a:t>ie</a:t>
            </a:r>
            <a:r>
              <a:rPr lang="en-IN" dirty="0" smtClean="0"/>
              <a:t> the div and the template element </a:t>
            </a:r>
            <a:r>
              <a:rPr lang="en-IN" dirty="0" err="1" smtClean="0"/>
              <a:t>ie</a:t>
            </a:r>
            <a:r>
              <a:rPr lang="en-IN" dirty="0" smtClean="0"/>
              <a:t> the template with id </a:t>
            </a:r>
            <a:r>
              <a:rPr lang="en-GB" dirty="0" smtClean="0"/>
              <a:t>project-list and the element to render which in this case is a section inside the template since we don’t have a specialized type for section the type will be </a:t>
            </a:r>
            <a:r>
              <a:rPr lang="en-GB" dirty="0" err="1" smtClean="0"/>
              <a:t>HTMLElement</a:t>
            </a:r>
            <a:r>
              <a:rPr lang="en-GB" dirty="0" smtClean="0"/>
              <a:t>.</a:t>
            </a:r>
            <a:endParaRPr lang="en-GB" dirty="0"/>
          </a:p>
          <a:p>
            <a:r>
              <a:rPr lang="en-IN" dirty="0"/>
              <a:t>Step 2-Import the contents of the template element so that it can be rendered to dom.</a:t>
            </a:r>
          </a:p>
          <a:p>
            <a:pPr lvl="1"/>
            <a:r>
              <a:rPr lang="en-IN" dirty="0"/>
              <a:t>To import the content we use the </a:t>
            </a:r>
            <a:r>
              <a:rPr lang="en-IN" dirty="0" err="1"/>
              <a:t>document.importNode</a:t>
            </a:r>
            <a:r>
              <a:rPr lang="en-IN" dirty="0"/>
              <a:t>() method passing the pointer to content property of the template as an </a:t>
            </a:r>
            <a:r>
              <a:rPr lang="en-IN" dirty="0" err="1"/>
              <a:t>argument.Content</a:t>
            </a:r>
            <a:r>
              <a:rPr lang="en-IN" dirty="0"/>
              <a:t> is a property of </a:t>
            </a:r>
            <a:r>
              <a:rPr lang="en-IN" dirty="0" err="1"/>
              <a:t>HTMLTemplate</a:t>
            </a:r>
            <a:r>
              <a:rPr lang="en-IN" dirty="0"/>
              <a:t> . </a:t>
            </a:r>
            <a:r>
              <a:rPr lang="en-IN" dirty="0" err="1"/>
              <a:t>document.importNode</a:t>
            </a:r>
            <a:r>
              <a:rPr lang="en-IN" dirty="0"/>
              <a:t>() takes one more parameter which is a </a:t>
            </a:r>
            <a:r>
              <a:rPr lang="en-IN" dirty="0" err="1"/>
              <a:t>boolean</a:t>
            </a:r>
            <a:r>
              <a:rPr lang="en-IN" dirty="0"/>
              <a:t> specifying whether or not to do a deep </a:t>
            </a:r>
            <a:r>
              <a:rPr lang="en-IN" dirty="0" err="1"/>
              <a:t>clone.lets</a:t>
            </a:r>
            <a:r>
              <a:rPr lang="en-IN" dirty="0"/>
              <a:t> pass it as true.</a:t>
            </a:r>
          </a:p>
          <a:p>
            <a:pPr lvl="1"/>
            <a:r>
              <a:rPr lang="en-IN" dirty="0"/>
              <a:t>This gives us an object of </a:t>
            </a:r>
            <a:r>
              <a:rPr lang="en-GB" dirty="0" err="1"/>
              <a:t>DocumentFragment.To</a:t>
            </a:r>
            <a:r>
              <a:rPr lang="en-GB" dirty="0"/>
              <a:t> get a handle to actual element we need to access the child element inside it </a:t>
            </a:r>
            <a:r>
              <a:rPr lang="en-GB" dirty="0" err="1"/>
              <a:t>ie</a:t>
            </a:r>
            <a:r>
              <a:rPr lang="en-GB" dirty="0"/>
              <a:t> an </a:t>
            </a:r>
            <a:r>
              <a:rPr lang="en-GB" dirty="0" err="1" smtClean="0"/>
              <a:t>HTMLElement</a:t>
            </a:r>
            <a:endParaRPr lang="en-IN" dirty="0"/>
          </a:p>
          <a:p>
            <a:r>
              <a:rPr lang="en-IN" dirty="0" smtClean="0"/>
              <a:t>Step 3 – We want to have two lists in the final project one for the active projects and one for the inactive projects so we would need some additional info in the constructor </a:t>
            </a:r>
            <a:r>
              <a:rPr lang="en-IN" dirty="0" err="1" smtClean="0"/>
              <a:t>i.e</a:t>
            </a:r>
            <a:r>
              <a:rPr lang="en-IN" dirty="0" smtClean="0"/>
              <a:t> the type of project which would be a union of literals ‘active’ | ‘finished’</a:t>
            </a:r>
          </a:p>
          <a:p>
            <a:pPr lvl="1"/>
            <a:r>
              <a:rPr lang="en-IN" dirty="0" smtClean="0"/>
              <a:t>We will assign the id to elements dynamically it can either be active-projects or finished-projects so we assign id as `${</a:t>
            </a:r>
            <a:r>
              <a:rPr lang="en-IN" dirty="0" err="1" smtClean="0"/>
              <a:t>this.type</a:t>
            </a:r>
            <a:r>
              <a:rPr lang="en-IN" dirty="0" smtClean="0"/>
              <a:t>}-projects`</a:t>
            </a:r>
          </a:p>
          <a:p>
            <a:r>
              <a:rPr lang="en-IN" dirty="0"/>
              <a:t>Step </a:t>
            </a:r>
            <a:r>
              <a:rPr lang="en-IN" dirty="0" smtClean="0"/>
              <a:t>4 </a:t>
            </a:r>
            <a:r>
              <a:rPr lang="en-IN" dirty="0"/>
              <a:t>– Render the content to </a:t>
            </a:r>
            <a:r>
              <a:rPr lang="en-IN" dirty="0" err="1"/>
              <a:t>dom</a:t>
            </a:r>
            <a:endParaRPr lang="en-IN" dirty="0"/>
          </a:p>
          <a:p>
            <a:pPr lvl="1"/>
            <a:r>
              <a:rPr lang="en-IN" dirty="0"/>
              <a:t>To render the content to the div lets </a:t>
            </a:r>
            <a:r>
              <a:rPr lang="en-IN" dirty="0" err="1"/>
              <a:t>creatre</a:t>
            </a:r>
            <a:r>
              <a:rPr lang="en-IN" dirty="0"/>
              <a:t> a separate method named attach so that we can separate our selection and rendering logic</a:t>
            </a:r>
          </a:p>
          <a:p>
            <a:pPr lvl="1"/>
            <a:r>
              <a:rPr lang="en-IN" dirty="0"/>
              <a:t>Inside our attach method we can call the </a:t>
            </a:r>
            <a:r>
              <a:rPr lang="en-IN" dirty="0" err="1"/>
              <a:t>addAdjacent</a:t>
            </a:r>
            <a:r>
              <a:rPr lang="en-IN" dirty="0"/>
              <a:t> element method of the host element and pass in the position where to attach in this case  just </a:t>
            </a:r>
            <a:r>
              <a:rPr lang="en-IN" dirty="0" smtClean="0"/>
              <a:t>before </a:t>
            </a:r>
            <a:r>
              <a:rPr lang="en-IN" dirty="0"/>
              <a:t>the </a:t>
            </a:r>
            <a:r>
              <a:rPr lang="en-IN" dirty="0" smtClean="0"/>
              <a:t>ending </a:t>
            </a:r>
            <a:r>
              <a:rPr lang="en-IN" dirty="0"/>
              <a:t>of the tag and the element to be </a:t>
            </a:r>
            <a:r>
              <a:rPr lang="en-IN" dirty="0" err="1"/>
              <a:t>attached.Last</a:t>
            </a:r>
            <a:r>
              <a:rPr lang="en-IN" dirty="0"/>
              <a:t> we need to call the attach method from the constructor</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360713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a:t>
            </a:r>
            <a:r>
              <a:rPr lang="en-GB" dirty="0" smtClean="0"/>
              <a:t>Lists Cont..</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–The template has an header h2 and other tags like </a:t>
            </a:r>
            <a:r>
              <a:rPr lang="en-IN" dirty="0" err="1" smtClean="0"/>
              <a:t>ul</a:t>
            </a:r>
            <a:r>
              <a:rPr lang="en-IN" dirty="0" smtClean="0"/>
              <a:t> tag in the section lets add some content to it.</a:t>
            </a:r>
          </a:p>
          <a:p>
            <a:pPr lvl="1"/>
            <a:r>
              <a:rPr lang="en-IN" dirty="0" smtClean="0"/>
              <a:t>To do this we create a separate method </a:t>
            </a:r>
            <a:r>
              <a:rPr lang="en-IN" dirty="0" err="1"/>
              <a:t>r</a:t>
            </a:r>
            <a:r>
              <a:rPr lang="en-IN" dirty="0" err="1" smtClean="0"/>
              <a:t>enderContent</a:t>
            </a:r>
            <a:r>
              <a:rPr lang="en-IN" dirty="0" smtClean="0"/>
              <a:t>.</a:t>
            </a:r>
          </a:p>
          <a:p>
            <a:pPr lvl="1"/>
            <a:r>
              <a:rPr lang="en-IN" dirty="0" smtClean="0"/>
              <a:t>Lets first add an id to the </a:t>
            </a:r>
            <a:r>
              <a:rPr lang="en-IN" dirty="0" err="1" smtClean="0"/>
              <a:t>ul</a:t>
            </a:r>
            <a:r>
              <a:rPr lang="en-IN" dirty="0" smtClean="0"/>
              <a:t> tag dynamically based on the list type so the id will be `${</a:t>
            </a:r>
            <a:r>
              <a:rPr lang="en-IN" dirty="0" err="1" smtClean="0"/>
              <a:t>this.type</a:t>
            </a:r>
            <a:r>
              <a:rPr lang="en-IN" dirty="0" smtClean="0"/>
              <a:t>}-projects-list`</a:t>
            </a:r>
            <a:r>
              <a:rPr lang="en-GB" dirty="0" smtClean="0"/>
              <a:t>.create such an id in a </a:t>
            </a:r>
            <a:r>
              <a:rPr lang="en-GB" dirty="0" err="1" smtClean="0"/>
              <a:t>const</a:t>
            </a:r>
            <a:r>
              <a:rPr lang="en-GB" dirty="0" smtClean="0"/>
              <a:t> fetch the </a:t>
            </a:r>
            <a:r>
              <a:rPr lang="en-GB" dirty="0" err="1" smtClean="0"/>
              <a:t>ul</a:t>
            </a:r>
            <a:r>
              <a:rPr lang="en-GB" dirty="0" smtClean="0"/>
              <a:t> tag from the element using </a:t>
            </a:r>
            <a:r>
              <a:rPr lang="en-GB" dirty="0" err="1" smtClean="0"/>
              <a:t>querySelector</a:t>
            </a:r>
            <a:r>
              <a:rPr lang="en-GB" dirty="0" smtClean="0"/>
              <a:t> and set the id property equal to this constant</a:t>
            </a:r>
          </a:p>
          <a:p>
            <a:pPr lvl="1"/>
            <a:r>
              <a:rPr lang="en-IN" dirty="0" smtClean="0"/>
              <a:t>Similarly </a:t>
            </a:r>
            <a:r>
              <a:rPr lang="en-IN" dirty="0" err="1" smtClean="0"/>
              <a:t>usding</a:t>
            </a:r>
            <a:r>
              <a:rPr lang="en-IN" dirty="0" smtClean="0"/>
              <a:t> the </a:t>
            </a:r>
            <a:r>
              <a:rPr lang="en-IN" dirty="0" err="1" smtClean="0"/>
              <a:t>querySelector</a:t>
            </a:r>
            <a:r>
              <a:rPr lang="en-IN" dirty="0" smtClean="0"/>
              <a:t> fetch the h2 tag and set its </a:t>
            </a:r>
            <a:r>
              <a:rPr lang="en-IN" dirty="0" err="1" smtClean="0"/>
              <a:t>textContent</a:t>
            </a:r>
            <a:r>
              <a:rPr lang="en-IN" dirty="0" smtClean="0"/>
              <a:t> dynamically to ACTIVE PROJECTS OR FINISHED PROJECTS using </a:t>
            </a:r>
            <a:r>
              <a:rPr lang="en-IN" dirty="0" err="1" smtClean="0"/>
              <a:t>this.type.toUpperCase</a:t>
            </a:r>
            <a:r>
              <a:rPr lang="en-IN" dirty="0" smtClean="0"/>
              <a:t>() +  ‘ PROJECTS’.</a:t>
            </a:r>
          </a:p>
          <a:p>
            <a:pPr lvl="1"/>
            <a:r>
              <a:rPr lang="en-IN" dirty="0" smtClean="0"/>
              <a:t>Call this method from the constructor after we attach the list to the dom.</a:t>
            </a:r>
          </a:p>
          <a:p>
            <a:pPr lvl="1"/>
            <a:r>
              <a:rPr lang="en-IN" dirty="0" smtClean="0"/>
              <a:t>To see all this in action just instantiate the </a:t>
            </a:r>
            <a:r>
              <a:rPr lang="en-IN" dirty="0" err="1" smtClean="0"/>
              <a:t>projectsList</a:t>
            </a:r>
            <a:r>
              <a:rPr lang="en-IN" dirty="0" smtClean="0"/>
              <a:t> class twice one for </a:t>
            </a:r>
            <a:r>
              <a:rPr lang="en-IN" dirty="0" err="1" smtClean="0"/>
              <a:t>activeList</a:t>
            </a:r>
            <a:r>
              <a:rPr lang="en-IN" dirty="0" smtClean="0"/>
              <a:t> and another for finished lists passing in appropriate type to constructor</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11834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7-</a:t>
            </a:r>
            <a:r>
              <a:rPr lang="en-IN" dirty="0"/>
              <a:t>Managing Application State with Singletons</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So now our goal is whenever a project is created it gets added to the </a:t>
            </a:r>
            <a:r>
              <a:rPr lang="en-IN" dirty="0" err="1" smtClean="0"/>
              <a:t>list.We</a:t>
            </a:r>
            <a:r>
              <a:rPr lang="en-IN" dirty="0" smtClean="0"/>
              <a:t> can do this in many ways but we want to do it in an object oriented abstract </a:t>
            </a:r>
            <a:r>
              <a:rPr lang="en-IN" dirty="0" err="1" smtClean="0"/>
              <a:t>way.We</a:t>
            </a:r>
            <a:r>
              <a:rPr lang="en-IN" dirty="0" smtClean="0"/>
              <a:t> will build a singleton class that manages our application state just like </a:t>
            </a:r>
            <a:r>
              <a:rPr lang="en-IN" dirty="0" err="1" smtClean="0"/>
              <a:t>NgRx</a:t>
            </a:r>
            <a:r>
              <a:rPr lang="en-IN" dirty="0" smtClean="0"/>
              <a:t> in angular and we will setup listeners to notify different parts of our application about changes in </a:t>
            </a:r>
            <a:r>
              <a:rPr lang="en-IN" dirty="0" err="1" smtClean="0"/>
              <a:t>state.The</a:t>
            </a:r>
            <a:r>
              <a:rPr lang="en-IN" dirty="0" smtClean="0"/>
              <a:t> application parts that want to be notified of changes would need to subscribe to listen to changes.</a:t>
            </a:r>
          </a:p>
          <a:p>
            <a:r>
              <a:rPr lang="en-IN" dirty="0" smtClean="0"/>
              <a:t>Step </a:t>
            </a:r>
            <a:r>
              <a:rPr lang="en-IN" dirty="0"/>
              <a:t>1</a:t>
            </a:r>
            <a:r>
              <a:rPr lang="en-IN" dirty="0" smtClean="0"/>
              <a:t> –Add a class for project state management.</a:t>
            </a:r>
          </a:p>
          <a:p>
            <a:pPr lvl="1"/>
            <a:r>
              <a:rPr lang="en-IN" dirty="0" smtClean="0"/>
              <a:t>To do this we create a class named </a:t>
            </a:r>
            <a:r>
              <a:rPr lang="en-IN" dirty="0" err="1" smtClean="0"/>
              <a:t>ProjectState</a:t>
            </a:r>
            <a:r>
              <a:rPr lang="en-IN" dirty="0" smtClean="0"/>
              <a:t>.</a:t>
            </a:r>
          </a:p>
          <a:p>
            <a:pPr lvl="1"/>
            <a:r>
              <a:rPr lang="en-IN" dirty="0" smtClean="0"/>
              <a:t>We need to have a private field that holds an array of </a:t>
            </a:r>
            <a:r>
              <a:rPr lang="en-IN" dirty="0" err="1" smtClean="0"/>
              <a:t>projects,since</a:t>
            </a:r>
            <a:r>
              <a:rPr lang="en-IN" dirty="0" smtClean="0"/>
              <a:t> we haven’t defined a concrete class for project yet for time being we will create an array of type any</a:t>
            </a:r>
            <a:endParaRPr lang="en-GB" dirty="0" smtClean="0"/>
          </a:p>
          <a:p>
            <a:r>
              <a:rPr lang="en-IN" dirty="0" smtClean="0"/>
              <a:t>Step 2 –Add a project to the list whenever add project button is clicked</a:t>
            </a:r>
          </a:p>
          <a:p>
            <a:pPr lvl="1"/>
            <a:r>
              <a:rPr lang="en-IN" dirty="0" smtClean="0"/>
              <a:t>To do this create a public method </a:t>
            </a:r>
            <a:r>
              <a:rPr lang="en-IN" dirty="0" err="1" smtClean="0"/>
              <a:t>addProject</a:t>
            </a:r>
            <a:r>
              <a:rPr lang="en-IN" dirty="0" smtClean="0"/>
              <a:t> in the state management class which takes in a string title and description and </a:t>
            </a:r>
            <a:r>
              <a:rPr lang="en-IN" dirty="0" err="1" smtClean="0"/>
              <a:t>numberofPeople</a:t>
            </a:r>
            <a:r>
              <a:rPr lang="en-IN" dirty="0" smtClean="0"/>
              <a:t> type number as parameters.</a:t>
            </a:r>
          </a:p>
          <a:p>
            <a:pPr lvl="1"/>
            <a:r>
              <a:rPr lang="en-IN" dirty="0" smtClean="0"/>
              <a:t>Inside the project create anew object using object literal notation using the three parameters and also add a random number as </a:t>
            </a:r>
            <a:r>
              <a:rPr lang="en-IN" dirty="0" err="1" smtClean="0"/>
              <a:t>projectId</a:t>
            </a:r>
            <a:r>
              <a:rPr lang="en-IN" dirty="0" smtClean="0"/>
              <a:t>. Add this project to project array using push method.</a:t>
            </a:r>
          </a:p>
          <a:p>
            <a:pPr lvl="1"/>
            <a:r>
              <a:rPr lang="en-IN" dirty="0" smtClean="0"/>
              <a:t>Now this method needs to be called whenever the add project button is clicked but to access the method we need a concrete object of </a:t>
            </a:r>
            <a:r>
              <a:rPr lang="en-IN" dirty="0" err="1" smtClean="0"/>
              <a:t>projectstate</a:t>
            </a:r>
            <a:r>
              <a:rPr lang="en-IN" dirty="0" smtClean="0"/>
              <a:t> </a:t>
            </a:r>
            <a:r>
              <a:rPr lang="en-IN" dirty="0" err="1" smtClean="0"/>
              <a:t>class.lets</a:t>
            </a:r>
            <a:r>
              <a:rPr lang="en-IN" dirty="0" smtClean="0"/>
              <a:t> create such an object in next step</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883342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3 –Instantiate project state management.</a:t>
            </a:r>
          </a:p>
          <a:p>
            <a:pPr lvl="1"/>
            <a:r>
              <a:rPr lang="en-IN" dirty="0" smtClean="0"/>
              <a:t>Before instantiating the class lets convert it to a singleton.</a:t>
            </a:r>
          </a:p>
          <a:p>
            <a:pPr lvl="1"/>
            <a:r>
              <a:rPr lang="en-IN" dirty="0" smtClean="0"/>
              <a:t>Create a private static field instance of Type </a:t>
            </a:r>
            <a:r>
              <a:rPr lang="en-IN" dirty="0" err="1" smtClean="0"/>
              <a:t>ProjectState</a:t>
            </a:r>
            <a:r>
              <a:rPr lang="en-IN" dirty="0" smtClean="0"/>
              <a:t>.</a:t>
            </a:r>
          </a:p>
          <a:p>
            <a:pPr lvl="1"/>
            <a:r>
              <a:rPr lang="en-IN" dirty="0" smtClean="0"/>
              <a:t>Create a private constructor</a:t>
            </a:r>
          </a:p>
          <a:p>
            <a:pPr lvl="1"/>
            <a:r>
              <a:rPr lang="en-IN" dirty="0" smtClean="0"/>
              <a:t>Create a static public method </a:t>
            </a:r>
            <a:r>
              <a:rPr lang="en-IN" dirty="0" err="1" smtClean="0"/>
              <a:t>getInstance</a:t>
            </a:r>
            <a:r>
              <a:rPr lang="en-IN" dirty="0" smtClean="0"/>
              <a:t> which returns the above instance if it exists else creates and returns the above instance guaranteeing we will always have just one instance of this class</a:t>
            </a:r>
          </a:p>
          <a:p>
            <a:pPr lvl="1"/>
            <a:r>
              <a:rPr lang="en-IN" dirty="0" smtClean="0"/>
              <a:t>Create a constant by calling the </a:t>
            </a:r>
            <a:r>
              <a:rPr lang="en-IN" dirty="0" err="1" smtClean="0"/>
              <a:t>getInstance</a:t>
            </a:r>
            <a:r>
              <a:rPr lang="en-IN" dirty="0" smtClean="0"/>
              <a:t> method which will act as the global state of our application.</a:t>
            </a:r>
          </a:p>
          <a:p>
            <a:pPr lvl="1"/>
            <a:r>
              <a:rPr lang="en-IN" dirty="0" smtClean="0"/>
              <a:t>Use this constant to call </a:t>
            </a:r>
            <a:r>
              <a:rPr lang="en-IN" dirty="0" err="1" smtClean="0"/>
              <a:t>addProject</a:t>
            </a:r>
            <a:r>
              <a:rPr lang="en-IN" dirty="0" smtClean="0"/>
              <a:t> method from the </a:t>
            </a:r>
            <a:r>
              <a:rPr lang="en-IN" dirty="0" err="1" smtClean="0"/>
              <a:t>submitHandler</a:t>
            </a:r>
            <a:r>
              <a:rPr lang="en-IN" dirty="0" smtClean="0"/>
              <a:t> of add project button in project input class  </a:t>
            </a:r>
            <a:endParaRPr lang="en-GB" dirty="0" smtClean="0"/>
          </a:p>
          <a:p>
            <a:r>
              <a:rPr lang="en-IN" dirty="0" smtClean="0"/>
              <a:t>Step 4 –Push information about project creation to </a:t>
            </a:r>
            <a:r>
              <a:rPr lang="en-IN" dirty="0" err="1" smtClean="0"/>
              <a:t>projectList</a:t>
            </a:r>
            <a:r>
              <a:rPr lang="en-IN" dirty="0" smtClean="0"/>
              <a:t> class to display the project in the list</a:t>
            </a:r>
          </a:p>
          <a:p>
            <a:pPr lvl="1"/>
            <a:r>
              <a:rPr lang="en-IN" dirty="0" smtClean="0"/>
              <a:t>To do this we will setup a subscription pattern .we will maintain a list of Listeners inside the </a:t>
            </a:r>
            <a:r>
              <a:rPr lang="en-IN" dirty="0" err="1" smtClean="0"/>
              <a:t>Projectstate</a:t>
            </a:r>
            <a:r>
              <a:rPr lang="en-IN" dirty="0" smtClean="0"/>
              <a:t> </a:t>
            </a:r>
            <a:r>
              <a:rPr lang="en-IN" dirty="0" err="1" smtClean="0"/>
              <a:t>ie</a:t>
            </a:r>
            <a:r>
              <a:rPr lang="en-IN" dirty="0" smtClean="0"/>
              <a:t> a list of functions that need to be invoked </a:t>
            </a:r>
            <a:r>
              <a:rPr lang="en-IN" dirty="0" err="1" smtClean="0"/>
              <a:t>ehenever</a:t>
            </a:r>
            <a:r>
              <a:rPr lang="en-IN" dirty="0" smtClean="0"/>
              <a:t> a particular condition is met like a new project added.</a:t>
            </a:r>
          </a:p>
          <a:p>
            <a:pPr lvl="1"/>
            <a:r>
              <a:rPr lang="en-IN" dirty="0" smtClean="0"/>
              <a:t>To do this add a new private property listeners which will be an array of type </a:t>
            </a:r>
            <a:r>
              <a:rPr lang="en-IN" dirty="0" err="1" smtClean="0"/>
              <a:t>any.Add</a:t>
            </a:r>
            <a:r>
              <a:rPr lang="en-IN" dirty="0" smtClean="0"/>
              <a:t> a new function named </a:t>
            </a:r>
            <a:r>
              <a:rPr lang="en-IN" dirty="0" err="1" smtClean="0"/>
              <a:t>addListeners</a:t>
            </a:r>
            <a:r>
              <a:rPr lang="en-IN" dirty="0" smtClean="0"/>
              <a:t> that take in  a function as an argument and push that function to listeners array.</a:t>
            </a:r>
          </a:p>
          <a:p>
            <a:pPr lvl="1"/>
            <a:r>
              <a:rPr lang="en-IN" dirty="0" smtClean="0"/>
              <a:t>Inside the </a:t>
            </a:r>
            <a:r>
              <a:rPr lang="en-IN" dirty="0" err="1" smtClean="0"/>
              <a:t>addProject</a:t>
            </a:r>
            <a:r>
              <a:rPr lang="en-IN" dirty="0" smtClean="0"/>
              <a:t> method loop through the listeners array and call all the listener functions as soon as </a:t>
            </a:r>
            <a:r>
              <a:rPr lang="en-IN" dirty="0" err="1" smtClean="0"/>
              <a:t>th</a:t>
            </a:r>
            <a:r>
              <a:rPr lang="en-IN" dirty="0" smtClean="0"/>
              <a:t> new project is pushed to the projects </a:t>
            </a:r>
            <a:r>
              <a:rPr lang="en-IN" dirty="0" err="1" smtClean="0"/>
              <a:t>array.pass</a:t>
            </a:r>
            <a:r>
              <a:rPr lang="en-IN" dirty="0" smtClean="0"/>
              <a:t> a copy of the projects array as an argument to the listener functions so that they can only use it but not modify the original array.to do this use the slice method of array.</a:t>
            </a:r>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47461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–listen to project state changes and add the project to list whenever a new project is created.</a:t>
            </a:r>
          </a:p>
          <a:p>
            <a:pPr lvl="1"/>
            <a:r>
              <a:rPr lang="en-IN" dirty="0" smtClean="0"/>
              <a:t>To do this we will call the add listener </a:t>
            </a:r>
            <a:r>
              <a:rPr lang="en-IN" dirty="0" err="1" smtClean="0"/>
              <a:t>methd</a:t>
            </a:r>
            <a:r>
              <a:rPr lang="en-IN" smtClean="0"/>
              <a:t> of </a:t>
            </a:r>
            <a:r>
              <a:rPr lang="en-IN" dirty="0" err="1" smtClean="0"/>
              <a:t>projectState</a:t>
            </a:r>
            <a:r>
              <a:rPr lang="en-IN" dirty="0" smtClean="0"/>
              <a:t> passing in an arrow function from the constructor of </a:t>
            </a:r>
            <a:r>
              <a:rPr lang="en-IN" dirty="0" err="1" smtClean="0"/>
              <a:t>ProjectList</a:t>
            </a:r>
            <a:r>
              <a:rPr lang="en-IN" dirty="0" smtClean="0"/>
              <a:t> class.</a:t>
            </a:r>
          </a:p>
          <a:p>
            <a:pPr lvl="1"/>
            <a:r>
              <a:rPr lang="en-IN" dirty="0" smtClean="0"/>
              <a:t>We will create a new array field called </a:t>
            </a:r>
            <a:r>
              <a:rPr lang="en-IN" dirty="0" err="1" smtClean="0"/>
              <a:t>assignedProjects</a:t>
            </a:r>
            <a:r>
              <a:rPr lang="en-IN" dirty="0" smtClean="0"/>
              <a:t> to the Projects list class and set it to an empty array inside the constructor.</a:t>
            </a:r>
          </a:p>
          <a:p>
            <a:pPr lvl="1"/>
            <a:r>
              <a:rPr lang="en-IN" dirty="0" smtClean="0"/>
              <a:t>Inside our arrow function we will assign the projects list to this array.</a:t>
            </a:r>
          </a:p>
          <a:p>
            <a:pPr lvl="1"/>
            <a:r>
              <a:rPr lang="en-IN" dirty="0" smtClean="0"/>
              <a:t>To display this array inside our list we add a new method </a:t>
            </a:r>
            <a:r>
              <a:rPr lang="en-IN" dirty="0" err="1" smtClean="0"/>
              <a:t>renderProjects</a:t>
            </a:r>
            <a:r>
              <a:rPr lang="en-IN" dirty="0" smtClean="0"/>
              <a:t> to the projects list class and also call this method from  our arrow function</a:t>
            </a:r>
          </a:p>
          <a:p>
            <a:pPr lvl="1"/>
            <a:r>
              <a:rPr lang="en-IN" dirty="0" smtClean="0"/>
              <a:t>Inside the </a:t>
            </a:r>
            <a:r>
              <a:rPr lang="en-IN" dirty="0" err="1" smtClean="0"/>
              <a:t>renderProjects</a:t>
            </a:r>
            <a:r>
              <a:rPr lang="en-IN" dirty="0" smtClean="0"/>
              <a:t> method we get a handle to the list using the id we assigned to the list earlier inside the </a:t>
            </a:r>
            <a:r>
              <a:rPr lang="en-IN" dirty="0" err="1" smtClean="0"/>
              <a:t>renderContent</a:t>
            </a:r>
            <a:r>
              <a:rPr lang="en-IN" dirty="0" smtClean="0"/>
              <a:t> method and cast it to an </a:t>
            </a:r>
            <a:r>
              <a:rPr lang="en-IN" dirty="0" err="1" smtClean="0"/>
              <a:t>HTMLUListElement</a:t>
            </a:r>
            <a:r>
              <a:rPr lang="en-IN" dirty="0" smtClean="0"/>
              <a:t>.</a:t>
            </a:r>
          </a:p>
          <a:p>
            <a:pPr lvl="1"/>
            <a:r>
              <a:rPr lang="en-IN" dirty="0" smtClean="0"/>
              <a:t>Loop </a:t>
            </a:r>
            <a:r>
              <a:rPr lang="en-IN" dirty="0" err="1" smtClean="0"/>
              <a:t>thgrough</a:t>
            </a:r>
            <a:r>
              <a:rPr lang="en-IN" dirty="0" smtClean="0"/>
              <a:t> the assigned projects list and create a new li element using </a:t>
            </a:r>
            <a:r>
              <a:rPr lang="en-IN" dirty="0" err="1" smtClean="0"/>
              <a:t>document.createElement</a:t>
            </a:r>
            <a:r>
              <a:rPr lang="en-IN" dirty="0" smtClean="0"/>
              <a:t>(‘li’) method and set its </a:t>
            </a:r>
            <a:r>
              <a:rPr lang="en-IN" dirty="0" err="1" smtClean="0"/>
              <a:t>textContent</a:t>
            </a:r>
            <a:r>
              <a:rPr lang="en-IN" dirty="0" smtClean="0"/>
              <a:t> equal to the project title</a:t>
            </a:r>
          </a:p>
          <a:p>
            <a:pPr lvl="1"/>
            <a:r>
              <a:rPr lang="en-IN" dirty="0" smtClean="0"/>
              <a:t>call </a:t>
            </a:r>
            <a:r>
              <a:rPr lang="en-IN" dirty="0" err="1" smtClean="0"/>
              <a:t>appendChild</a:t>
            </a:r>
            <a:r>
              <a:rPr lang="en-IN" dirty="0" smtClean="0"/>
              <a:t> method on the </a:t>
            </a:r>
            <a:r>
              <a:rPr lang="en-IN" dirty="0" err="1" smtClean="0"/>
              <a:t>listElement</a:t>
            </a:r>
            <a:r>
              <a:rPr lang="en-IN" dirty="0" smtClean="0"/>
              <a:t> and pass in the li created above</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2396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8 - More classes and Custom Types</a:t>
            </a:r>
            <a:endParaRPr lang="en-GB" sz="2800"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The application state that we made in last step had many bugs and uses any type in many places lets fix them with some more classes and custom types</a:t>
            </a:r>
          </a:p>
          <a:p>
            <a:r>
              <a:rPr lang="en-IN" dirty="0" smtClean="0"/>
              <a:t>Step </a:t>
            </a:r>
            <a:r>
              <a:rPr lang="en-IN" dirty="0"/>
              <a:t>1</a:t>
            </a:r>
            <a:r>
              <a:rPr lang="en-IN" dirty="0" smtClean="0"/>
              <a:t> –Lets create a custom class for Project.</a:t>
            </a:r>
          </a:p>
          <a:p>
            <a:pPr lvl="1"/>
            <a:r>
              <a:rPr lang="en-IN" dirty="0" smtClean="0"/>
              <a:t>To do this we will add a new class Project and add fields to constructor for id, title, description and no of people. We will also add a new field to reflect the status of the project whether active or finished.</a:t>
            </a:r>
          </a:p>
          <a:p>
            <a:pPr lvl="1"/>
            <a:r>
              <a:rPr lang="en-IN" dirty="0" smtClean="0"/>
              <a:t>For the status field we will create a new </a:t>
            </a:r>
            <a:r>
              <a:rPr lang="en-IN" dirty="0" err="1" smtClean="0"/>
              <a:t>enum</a:t>
            </a:r>
            <a:r>
              <a:rPr lang="en-IN" dirty="0" smtClean="0"/>
              <a:t> named </a:t>
            </a:r>
            <a:r>
              <a:rPr lang="en-IN" dirty="0" err="1" smtClean="0"/>
              <a:t>ProjectStatus</a:t>
            </a:r>
            <a:r>
              <a:rPr lang="en-IN" dirty="0" smtClean="0"/>
              <a:t> which will have two values </a:t>
            </a:r>
            <a:r>
              <a:rPr lang="en-IN" dirty="0" err="1" smtClean="0"/>
              <a:t>Active,Finished</a:t>
            </a:r>
            <a:endParaRPr lang="en-IN" dirty="0" smtClean="0"/>
          </a:p>
          <a:p>
            <a:r>
              <a:rPr lang="en-IN" dirty="0"/>
              <a:t>Step </a:t>
            </a:r>
            <a:r>
              <a:rPr lang="en-IN" dirty="0" smtClean="0"/>
              <a:t>2 –Lets use these </a:t>
            </a:r>
            <a:r>
              <a:rPr lang="en-IN" dirty="0" err="1" smtClean="0"/>
              <a:t>enums</a:t>
            </a:r>
            <a:r>
              <a:rPr lang="en-IN" dirty="0" smtClean="0"/>
              <a:t> and classes</a:t>
            </a:r>
          </a:p>
          <a:p>
            <a:pPr lvl="1"/>
            <a:r>
              <a:rPr lang="en-IN" dirty="0" smtClean="0"/>
              <a:t>The type of Project field in </a:t>
            </a:r>
            <a:r>
              <a:rPr lang="en-IN" dirty="0" err="1" smtClean="0"/>
              <a:t>ProjectState</a:t>
            </a:r>
            <a:r>
              <a:rPr lang="en-IN" dirty="0" smtClean="0"/>
              <a:t> will now be Project[]</a:t>
            </a:r>
          </a:p>
          <a:p>
            <a:pPr lvl="1"/>
            <a:r>
              <a:rPr lang="en-IN" dirty="0" smtClean="0"/>
              <a:t>The constant for new Project in </a:t>
            </a:r>
            <a:r>
              <a:rPr lang="en-IN" dirty="0" err="1" smtClean="0"/>
              <a:t>addProject</a:t>
            </a:r>
            <a:r>
              <a:rPr lang="en-IN" dirty="0" smtClean="0"/>
              <a:t> method will now be created  using new keyword and Project class and also Project </a:t>
            </a:r>
            <a:r>
              <a:rPr lang="en-IN" dirty="0" err="1" smtClean="0"/>
              <a:t>status.Active</a:t>
            </a:r>
            <a:r>
              <a:rPr lang="en-IN" dirty="0" smtClean="0"/>
              <a:t> will also be passed as last parameter to the constructor</a:t>
            </a:r>
          </a:p>
          <a:p>
            <a:pPr lvl="1"/>
            <a:r>
              <a:rPr lang="en-IN" dirty="0" smtClean="0"/>
              <a:t>The field </a:t>
            </a:r>
            <a:r>
              <a:rPr lang="en-IN" dirty="0" err="1" smtClean="0"/>
              <a:t>assignedProjects</a:t>
            </a:r>
            <a:r>
              <a:rPr lang="en-IN" dirty="0" smtClean="0"/>
              <a:t> will also now be of type Project[]</a:t>
            </a:r>
          </a:p>
          <a:p>
            <a:pPr lvl="1"/>
            <a:r>
              <a:rPr lang="en-IN" dirty="0" smtClean="0"/>
              <a:t>We should also create a custom type for our listeners such as type Listeners =(</a:t>
            </a:r>
            <a:r>
              <a:rPr lang="en-IN" dirty="0" err="1" smtClean="0"/>
              <a:t>items:Project</a:t>
            </a:r>
            <a:r>
              <a:rPr lang="en-IN" dirty="0" smtClean="0"/>
              <a:t>[])=&gt;void;</a:t>
            </a:r>
          </a:p>
          <a:p>
            <a:pPr lvl="1"/>
            <a:r>
              <a:rPr lang="en-IN" dirty="0" smtClean="0"/>
              <a:t>Use this type for </a:t>
            </a:r>
            <a:r>
              <a:rPr lang="en-IN" dirty="0" err="1" smtClean="0"/>
              <a:t>addListener</a:t>
            </a:r>
            <a:r>
              <a:rPr lang="en-IN" dirty="0" smtClean="0"/>
              <a:t> method parameter and wherever it is called the parameter to listener method is of Project[]</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5800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a:t>9</a:t>
            </a:r>
            <a:r>
              <a:rPr lang="en-IN" sz="2800" dirty="0" smtClean="0"/>
              <a:t> </a:t>
            </a:r>
            <a:r>
              <a:rPr lang="en-IN" sz="2800" dirty="0"/>
              <a:t>- </a:t>
            </a:r>
            <a:r>
              <a:rPr lang="en-GB" sz="2800" dirty="0"/>
              <a:t>Filtering Projects with </a:t>
            </a:r>
            <a:r>
              <a:rPr lang="en-GB" sz="2800" dirty="0" err="1"/>
              <a:t>Enums</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We have an issue that duplicate projects get added whenever we add a new project also the project gets added to both lists so we want to add some filtering</a:t>
            </a:r>
          </a:p>
          <a:p>
            <a:r>
              <a:rPr lang="en-IN" dirty="0" smtClean="0"/>
              <a:t>Step </a:t>
            </a:r>
            <a:r>
              <a:rPr lang="en-IN" dirty="0"/>
              <a:t>1</a:t>
            </a:r>
            <a:r>
              <a:rPr lang="en-IN" dirty="0" smtClean="0"/>
              <a:t> –Project should be added to only </a:t>
            </a:r>
            <a:r>
              <a:rPr lang="en-IN" dirty="0" err="1" smtClean="0"/>
              <a:t>activeprojects</a:t>
            </a:r>
            <a:r>
              <a:rPr lang="en-IN" dirty="0" smtClean="0"/>
              <a:t> list.</a:t>
            </a:r>
          </a:p>
          <a:p>
            <a:pPr lvl="1"/>
            <a:r>
              <a:rPr lang="en-IN" dirty="0" smtClean="0"/>
              <a:t>To do this we will navigate to the place where we are adding a listener and using filter method create a new array which has only active projects.</a:t>
            </a:r>
          </a:p>
          <a:p>
            <a:pPr lvl="1"/>
            <a:r>
              <a:rPr lang="en-IN" dirty="0" smtClean="0"/>
              <a:t>Filter is a method </a:t>
            </a:r>
            <a:r>
              <a:rPr lang="en-IN" dirty="0" err="1" smtClean="0"/>
              <a:t>avaialable</a:t>
            </a:r>
            <a:r>
              <a:rPr lang="en-IN" dirty="0" smtClean="0"/>
              <a:t> to all array types which takes in a function and returns a new array with only those elements for which the passed method returns true we will save this new array to </a:t>
            </a:r>
            <a:r>
              <a:rPr lang="en-IN" dirty="0" err="1" smtClean="0"/>
              <a:t>assignedProjects</a:t>
            </a:r>
            <a:r>
              <a:rPr lang="en-IN" dirty="0" smtClean="0"/>
              <a:t> array.</a:t>
            </a:r>
          </a:p>
          <a:p>
            <a:r>
              <a:rPr lang="en-IN" dirty="0"/>
              <a:t>Step </a:t>
            </a:r>
            <a:r>
              <a:rPr lang="en-IN" dirty="0" smtClean="0"/>
              <a:t>2 –Duplicates in rendered list should be removed</a:t>
            </a:r>
          </a:p>
          <a:p>
            <a:pPr lvl="1"/>
            <a:r>
              <a:rPr lang="en-IN" dirty="0" smtClean="0"/>
              <a:t>To do this go to the </a:t>
            </a:r>
            <a:r>
              <a:rPr lang="en-IN" dirty="0" err="1" smtClean="0"/>
              <a:t>renderProjects</a:t>
            </a:r>
            <a:r>
              <a:rPr lang="en-IN" dirty="0" smtClean="0"/>
              <a:t> method and before rendering set the </a:t>
            </a:r>
            <a:r>
              <a:rPr lang="en-IN" dirty="0" err="1" smtClean="0"/>
              <a:t>innerHtml</a:t>
            </a:r>
            <a:r>
              <a:rPr lang="en-IN" dirty="0" smtClean="0"/>
              <a:t> property of list to a blank string to remove anything already on the </a:t>
            </a:r>
            <a:r>
              <a:rPr lang="en-IN" dirty="0" err="1" smtClean="0"/>
              <a:t>dom</a:t>
            </a:r>
            <a:r>
              <a:rPr lang="en-IN" dirty="0" smtClean="0"/>
              <a:t> before rendering the whole list again. </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136259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10 </a:t>
            </a:r>
            <a:r>
              <a:rPr lang="en-IN" sz="2800" dirty="0"/>
              <a:t>- </a:t>
            </a:r>
            <a:r>
              <a:rPr lang="en-GB" sz="2800" dirty="0"/>
              <a:t>Adding Inheritance &amp; Generics</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We have a lot of common functionality in </a:t>
            </a:r>
            <a:r>
              <a:rPr lang="en-IN" dirty="0" err="1" smtClean="0"/>
              <a:t>ProjectInput</a:t>
            </a:r>
            <a:r>
              <a:rPr lang="en-IN" dirty="0" smtClean="0"/>
              <a:t> and </a:t>
            </a:r>
            <a:r>
              <a:rPr lang="en-IN" dirty="0" err="1" smtClean="0"/>
              <a:t>ProjectList</a:t>
            </a:r>
            <a:r>
              <a:rPr lang="en-IN" dirty="0" smtClean="0"/>
              <a:t> classes like </a:t>
            </a:r>
            <a:r>
              <a:rPr lang="en-IN" dirty="0" err="1" smtClean="0"/>
              <a:t>hostElement</a:t>
            </a:r>
            <a:r>
              <a:rPr lang="en-IN" dirty="0" smtClean="0"/>
              <a:t>, </a:t>
            </a:r>
            <a:r>
              <a:rPr lang="en-IN" dirty="0" err="1" smtClean="0"/>
              <a:t>templateElement</a:t>
            </a:r>
            <a:r>
              <a:rPr lang="en-IN" dirty="0" smtClean="0"/>
              <a:t>, element, attach() </a:t>
            </a:r>
            <a:r>
              <a:rPr lang="en-IN" dirty="0" err="1" smtClean="0"/>
              <a:t>etc</a:t>
            </a:r>
            <a:r>
              <a:rPr lang="en-IN" dirty="0" smtClean="0"/>
              <a:t> it is better to take these common things out in a base class</a:t>
            </a:r>
          </a:p>
          <a:p>
            <a:r>
              <a:rPr lang="en-IN" dirty="0" smtClean="0"/>
              <a:t>Step 1-Lets add a new base class</a:t>
            </a:r>
          </a:p>
          <a:p>
            <a:pPr lvl="1"/>
            <a:r>
              <a:rPr lang="en-IN" dirty="0" smtClean="0"/>
              <a:t>Create a new class named Component </a:t>
            </a:r>
          </a:p>
          <a:p>
            <a:pPr lvl="1"/>
            <a:r>
              <a:rPr lang="en-IN" dirty="0" smtClean="0"/>
              <a:t>It will have </a:t>
            </a:r>
            <a:r>
              <a:rPr lang="en-IN" dirty="0" err="1"/>
              <a:t>hostElement</a:t>
            </a:r>
            <a:r>
              <a:rPr lang="en-IN" dirty="0"/>
              <a:t>, </a:t>
            </a:r>
            <a:r>
              <a:rPr lang="en-IN" dirty="0" err="1"/>
              <a:t>templateElement</a:t>
            </a:r>
            <a:r>
              <a:rPr lang="en-IN" dirty="0"/>
              <a:t>, </a:t>
            </a:r>
            <a:r>
              <a:rPr lang="en-IN" dirty="0" smtClean="0"/>
              <a:t>element fields but the type of element and </a:t>
            </a:r>
            <a:r>
              <a:rPr lang="en-IN" dirty="0" err="1" smtClean="0"/>
              <a:t>hostElement</a:t>
            </a:r>
            <a:r>
              <a:rPr lang="en-IN" dirty="0" smtClean="0"/>
              <a:t> will change in each subclasses so we need to take care of that so to do that we add two generic types&lt;T,U&gt; to the class as types for </a:t>
            </a:r>
            <a:r>
              <a:rPr lang="en-IN" dirty="0" err="1" smtClean="0"/>
              <a:t>hostElement</a:t>
            </a:r>
            <a:r>
              <a:rPr lang="en-IN" dirty="0" smtClean="0"/>
              <a:t> and </a:t>
            </a:r>
            <a:r>
              <a:rPr lang="en-IN" dirty="0" err="1" smtClean="0"/>
              <a:t>element.We</a:t>
            </a:r>
            <a:r>
              <a:rPr lang="en-IN" dirty="0" smtClean="0"/>
              <a:t> can also add some constraints like </a:t>
            </a:r>
            <a:r>
              <a:rPr lang="en-IN" dirty="0"/>
              <a:t>&lt;</a:t>
            </a:r>
            <a:r>
              <a:rPr lang="en-IN" dirty="0" smtClean="0"/>
              <a:t>T extends </a:t>
            </a:r>
            <a:r>
              <a:rPr lang="en-IN" dirty="0" err="1" smtClean="0"/>
              <a:t>HTMLElement,Uextends</a:t>
            </a:r>
            <a:r>
              <a:rPr lang="en-IN" dirty="0" smtClean="0"/>
              <a:t> </a:t>
            </a:r>
            <a:r>
              <a:rPr lang="en-IN" dirty="0" err="1"/>
              <a:t>HTMLElement</a:t>
            </a:r>
            <a:r>
              <a:rPr lang="en-IN" dirty="0" smtClean="0"/>
              <a:t>&gt; </a:t>
            </a:r>
          </a:p>
          <a:p>
            <a:pPr lvl="1"/>
            <a:r>
              <a:rPr lang="en-IN" dirty="0" smtClean="0"/>
              <a:t>We also need to add a constructor and take following parameters he id </a:t>
            </a:r>
            <a:r>
              <a:rPr lang="en-IN" dirty="0" err="1" smtClean="0"/>
              <a:t>hostElement</a:t>
            </a:r>
            <a:r>
              <a:rPr lang="en-IN" dirty="0" smtClean="0"/>
              <a:t> and template element also an optional id to be assigned to the new </a:t>
            </a:r>
            <a:r>
              <a:rPr lang="en-IN" dirty="0" err="1" smtClean="0"/>
              <a:t>element,we</a:t>
            </a:r>
            <a:r>
              <a:rPr lang="en-IN" dirty="0" smtClean="0"/>
              <a:t> also need the location where the new element will be added </a:t>
            </a:r>
            <a:r>
              <a:rPr lang="en-IN" dirty="0" err="1" smtClean="0"/>
              <a:t>ie</a:t>
            </a:r>
            <a:r>
              <a:rPr lang="en-IN" dirty="0" smtClean="0"/>
              <a:t> </a:t>
            </a:r>
            <a:r>
              <a:rPr lang="en-IN" dirty="0" err="1" smtClean="0"/>
              <a:t>afterbegin</a:t>
            </a:r>
            <a:r>
              <a:rPr lang="en-IN" dirty="0" smtClean="0"/>
              <a:t> ,</a:t>
            </a:r>
            <a:r>
              <a:rPr lang="en-IN" dirty="0" err="1" smtClean="0"/>
              <a:t>beforend</a:t>
            </a:r>
            <a:r>
              <a:rPr lang="en-IN" dirty="0" smtClean="0"/>
              <a:t> </a:t>
            </a:r>
            <a:r>
              <a:rPr lang="en-IN" dirty="0" err="1" smtClean="0"/>
              <a:t>etc</a:t>
            </a:r>
            <a:endParaRPr lang="en-IN" dirty="0" smtClean="0"/>
          </a:p>
          <a:p>
            <a:pPr lvl="1"/>
            <a:r>
              <a:rPr lang="en-IN" dirty="0" smtClean="0"/>
              <a:t>Now we can move the code to fetch </a:t>
            </a:r>
            <a:r>
              <a:rPr lang="en-IN" dirty="0" err="1" smtClean="0"/>
              <a:t>template,host</a:t>
            </a:r>
            <a:r>
              <a:rPr lang="en-IN" dirty="0" smtClean="0"/>
              <a:t> and element to the constructor also move the attach method</a:t>
            </a:r>
          </a:p>
          <a:p>
            <a:pPr lvl="1"/>
            <a:r>
              <a:rPr lang="en-IN" dirty="0" smtClean="0"/>
              <a:t>To make sure this class is only used for Inheritance and not instantiated make it abstract</a:t>
            </a:r>
          </a:p>
          <a:p>
            <a:pPr lvl="1"/>
            <a:r>
              <a:rPr lang="en-IN" dirty="0" smtClean="0"/>
              <a:t>We will also add two abstract methods configure() and </a:t>
            </a:r>
            <a:r>
              <a:rPr lang="en-IN" dirty="0" err="1" smtClean="0"/>
              <a:t>renderContent</a:t>
            </a:r>
            <a:r>
              <a:rPr lang="en-IN" dirty="0" smtClean="0"/>
              <a:t>() to force any inheriting class to implement them</a:t>
            </a:r>
          </a:p>
          <a:p>
            <a:pPr lvl="1"/>
            <a:r>
              <a:rPr lang="en-IN" dirty="0" smtClean="0"/>
              <a:t>Restructure the </a:t>
            </a:r>
            <a:r>
              <a:rPr lang="en-IN" dirty="0" err="1" smtClean="0"/>
              <a:t>ProjectList</a:t>
            </a:r>
            <a:r>
              <a:rPr lang="en-IN" dirty="0" smtClean="0"/>
              <a:t> and </a:t>
            </a:r>
            <a:r>
              <a:rPr lang="en-IN" dirty="0" err="1" smtClean="0"/>
              <a:t>ProjectInput</a:t>
            </a:r>
            <a:r>
              <a:rPr lang="en-IN" dirty="0" smtClean="0"/>
              <a:t> class to use the base class.</a:t>
            </a:r>
          </a:p>
          <a:p>
            <a:pPr lvl="1"/>
            <a:r>
              <a:rPr lang="en-IN" dirty="0" smtClean="0"/>
              <a:t>We can do a similar hierarchy of abstract generic base class for </a:t>
            </a:r>
            <a:r>
              <a:rPr lang="en-IN" dirty="0" err="1" smtClean="0"/>
              <a:t>ProjectState</a:t>
            </a:r>
            <a:endParaRPr lang="en-IN" dirty="0" smtClean="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872842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Class</a:t>
            </a:r>
            <a:endParaRPr lang="en-GB" sz="2800" dirty="0"/>
          </a:p>
        </p:txBody>
      </p:sp>
      <p:sp>
        <p:nvSpPr>
          <p:cNvPr id="3" name="Content Placeholder 2"/>
          <p:cNvSpPr>
            <a:spLocks noGrp="1"/>
          </p:cNvSpPr>
          <p:nvPr>
            <p:ph idx="1"/>
          </p:nvPr>
        </p:nvSpPr>
        <p:spPr>
          <a:xfrm>
            <a:off x="677334" y="932873"/>
            <a:ext cx="8596668" cy="5541818"/>
          </a:xfrm>
        </p:spPr>
        <p:txBody>
          <a:bodyPr>
            <a:normAutofit fontScale="92500" lnSpcReduction="20000"/>
          </a:bodyPr>
          <a:lstStyle/>
          <a:p>
            <a:r>
              <a:rPr lang="en-IN" dirty="0" smtClean="0"/>
              <a:t>We are following a pattern in our project whenever we instantiate a </a:t>
            </a:r>
            <a:r>
              <a:rPr lang="en-IN" dirty="0" err="1" smtClean="0"/>
              <a:t>ProjectInput</a:t>
            </a:r>
            <a:r>
              <a:rPr lang="en-IN" dirty="0" smtClean="0"/>
              <a:t> class a project input form will be displayed whenever a </a:t>
            </a:r>
            <a:r>
              <a:rPr lang="en-IN" dirty="0" err="1" smtClean="0"/>
              <a:t>ProjectList</a:t>
            </a:r>
            <a:r>
              <a:rPr lang="en-IN" dirty="0" smtClean="0"/>
              <a:t> class is instantiated a list is displayed we should also follow the same structure for </a:t>
            </a:r>
            <a:r>
              <a:rPr lang="en-IN" dirty="0" err="1" smtClean="0"/>
              <a:t>projectItem</a:t>
            </a:r>
            <a:r>
              <a:rPr lang="en-IN" dirty="0" smtClean="0"/>
              <a:t> in the list </a:t>
            </a:r>
            <a:r>
              <a:rPr lang="en-IN" dirty="0" err="1" smtClean="0"/>
              <a:t>ie</a:t>
            </a:r>
            <a:r>
              <a:rPr lang="en-IN" dirty="0" smtClean="0"/>
              <a:t> we have a class and whenever it is instantiated a list item is added to the list.</a:t>
            </a:r>
          </a:p>
          <a:p>
            <a:r>
              <a:rPr lang="en-IN" dirty="0" smtClean="0"/>
              <a:t>Step 1-Lets add a new class for </a:t>
            </a:r>
            <a:r>
              <a:rPr lang="en-IN" dirty="0" err="1" smtClean="0"/>
              <a:t>ProjectItem</a:t>
            </a:r>
            <a:endParaRPr lang="en-IN" dirty="0" smtClean="0"/>
          </a:p>
          <a:p>
            <a:pPr lvl="1"/>
            <a:r>
              <a:rPr lang="en-IN" dirty="0" smtClean="0"/>
              <a:t>Create a new class named </a:t>
            </a:r>
            <a:r>
              <a:rPr lang="en-IN" dirty="0" err="1" smtClean="0"/>
              <a:t>ProjectItem</a:t>
            </a:r>
            <a:endParaRPr lang="en-IN" dirty="0" smtClean="0"/>
          </a:p>
          <a:p>
            <a:pPr lvl="1"/>
            <a:r>
              <a:rPr lang="en-IN" dirty="0" smtClean="0"/>
              <a:t>Since </a:t>
            </a:r>
            <a:r>
              <a:rPr lang="en-IN" dirty="0" err="1" smtClean="0"/>
              <a:t>projectItem</a:t>
            </a:r>
            <a:r>
              <a:rPr lang="en-IN" dirty="0" smtClean="0"/>
              <a:t> will also render to the </a:t>
            </a:r>
            <a:r>
              <a:rPr lang="en-IN" dirty="0" err="1" smtClean="0"/>
              <a:t>ui</a:t>
            </a:r>
            <a:r>
              <a:rPr lang="en-IN" dirty="0" smtClean="0"/>
              <a:t> it will also inherit from the Component class and the generic types will be as follows the first type is for the host element </a:t>
            </a:r>
            <a:r>
              <a:rPr lang="en-IN" dirty="0" err="1" smtClean="0"/>
              <a:t>ie</a:t>
            </a:r>
            <a:r>
              <a:rPr lang="en-IN" dirty="0" smtClean="0"/>
              <a:t> where we want </a:t>
            </a:r>
            <a:r>
              <a:rPr lang="en-IN" dirty="0" err="1" smtClean="0"/>
              <a:t>ot</a:t>
            </a:r>
            <a:r>
              <a:rPr lang="en-IN" dirty="0" smtClean="0"/>
              <a:t> render something so in this case it will be </a:t>
            </a:r>
            <a:r>
              <a:rPr lang="en-IN" dirty="0" err="1" smtClean="0"/>
              <a:t>HTMLUListElement,the</a:t>
            </a:r>
            <a:r>
              <a:rPr lang="en-IN" dirty="0" smtClean="0"/>
              <a:t> second argument is the type of element being rendered which in this case will be </a:t>
            </a:r>
            <a:r>
              <a:rPr lang="en-IN" dirty="0" err="1" smtClean="0"/>
              <a:t>HTMLLiElement</a:t>
            </a:r>
            <a:endParaRPr lang="en-IN" dirty="0" smtClean="0"/>
          </a:p>
          <a:p>
            <a:pPr lvl="1"/>
            <a:r>
              <a:rPr lang="en-IN" dirty="0" smtClean="0"/>
              <a:t>We need to call the super constructor the parameters will be as </a:t>
            </a:r>
            <a:r>
              <a:rPr lang="en-IN" dirty="0" err="1" smtClean="0"/>
              <a:t>follows,the</a:t>
            </a:r>
            <a:r>
              <a:rPr lang="en-IN" dirty="0" smtClean="0"/>
              <a:t> first parameter will be the id of template which in our case is ‘single-</a:t>
            </a:r>
            <a:r>
              <a:rPr lang="en-IN" dirty="0" err="1" smtClean="0"/>
              <a:t>project‘,the</a:t>
            </a:r>
            <a:r>
              <a:rPr lang="en-IN" dirty="0" smtClean="0"/>
              <a:t> second parameter is the id of the element where data should be rendered since we have two lists this will be passed as </a:t>
            </a:r>
            <a:r>
              <a:rPr lang="en-IN" dirty="0" err="1" smtClean="0"/>
              <a:t>aparameter</a:t>
            </a:r>
            <a:r>
              <a:rPr lang="en-IN" dirty="0" smtClean="0"/>
              <a:t> to constructor of </a:t>
            </a:r>
            <a:r>
              <a:rPr lang="en-IN" dirty="0" err="1" smtClean="0"/>
              <a:t>ProjectItem</a:t>
            </a:r>
            <a:r>
              <a:rPr lang="en-IN" dirty="0" smtClean="0"/>
              <a:t> </a:t>
            </a:r>
            <a:r>
              <a:rPr lang="en-IN" dirty="0" err="1" smtClean="0"/>
              <a:t>class,the</a:t>
            </a:r>
            <a:r>
              <a:rPr lang="en-IN" dirty="0" smtClean="0"/>
              <a:t> third argument is where it should be appended in our case it is </a:t>
            </a:r>
            <a:r>
              <a:rPr lang="en-IN" dirty="0" err="1" smtClean="0"/>
              <a:t>beforeend,the</a:t>
            </a:r>
            <a:r>
              <a:rPr lang="en-IN" dirty="0" smtClean="0"/>
              <a:t> fourth parameter is the id of the newly created element which will also be passed to the constructor.</a:t>
            </a:r>
          </a:p>
          <a:p>
            <a:pPr lvl="1"/>
            <a:r>
              <a:rPr lang="en-IN" dirty="0" smtClean="0"/>
              <a:t>It is also sensible to store as a field the Project that we will create so create a field for it and take it as a constructor parameter.</a:t>
            </a:r>
          </a:p>
          <a:p>
            <a:pPr lvl="1"/>
            <a:r>
              <a:rPr lang="en-IN" dirty="0" smtClean="0"/>
              <a:t>We also need to add a configure() and </a:t>
            </a:r>
            <a:r>
              <a:rPr lang="en-IN" dirty="0" err="1" smtClean="0"/>
              <a:t>renderContent</a:t>
            </a:r>
            <a:r>
              <a:rPr lang="en-IN" dirty="0" smtClean="0"/>
              <a:t> method to satisfy the requirement of base class also call these methods from the constructor</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655716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a:t>
            </a:r>
            <a:r>
              <a:rPr lang="en-IN" sz="2800" dirty="0" smtClean="0"/>
              <a:t>Class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2-Lets modify the template and </a:t>
            </a:r>
            <a:r>
              <a:rPr lang="en-IN" dirty="0" err="1" smtClean="0"/>
              <a:t>renderContent</a:t>
            </a:r>
            <a:r>
              <a:rPr lang="en-IN" dirty="0" smtClean="0"/>
              <a:t> method</a:t>
            </a:r>
          </a:p>
          <a:p>
            <a:pPr lvl="1"/>
            <a:r>
              <a:rPr lang="en-IN" dirty="0" smtClean="0"/>
              <a:t>Our template is a bit simple lets add a h2,h3 and p tag to the li tag in the template for the title </a:t>
            </a:r>
            <a:r>
              <a:rPr lang="en-IN" dirty="0" err="1" smtClean="0"/>
              <a:t>noOfPeople</a:t>
            </a:r>
            <a:r>
              <a:rPr lang="en-IN" dirty="0" smtClean="0"/>
              <a:t> and description respectively</a:t>
            </a:r>
          </a:p>
          <a:p>
            <a:pPr lvl="1"/>
            <a:r>
              <a:rPr lang="en-IN" dirty="0" smtClean="0"/>
              <a:t>In our </a:t>
            </a:r>
            <a:r>
              <a:rPr lang="en-IN" dirty="0" err="1" smtClean="0"/>
              <a:t>renderContent</a:t>
            </a:r>
            <a:r>
              <a:rPr lang="en-IN" dirty="0" smtClean="0"/>
              <a:t> method we need to access the tags created above and render the project </a:t>
            </a:r>
            <a:r>
              <a:rPr lang="en-IN" dirty="0" err="1" smtClean="0"/>
              <a:t>details,using</a:t>
            </a:r>
            <a:r>
              <a:rPr lang="en-IN" dirty="0" smtClean="0"/>
              <a:t> the </a:t>
            </a:r>
            <a:r>
              <a:rPr lang="en-IN" dirty="0" err="1" smtClean="0"/>
              <a:t>querySelector</a:t>
            </a:r>
            <a:r>
              <a:rPr lang="en-IN" dirty="0" smtClean="0"/>
              <a:t> on </a:t>
            </a:r>
            <a:r>
              <a:rPr lang="en-IN" dirty="0" err="1" smtClean="0"/>
              <a:t>this.element</a:t>
            </a:r>
            <a:r>
              <a:rPr lang="en-IN" dirty="0" smtClean="0"/>
              <a:t> we can get access to these tags and set the </a:t>
            </a:r>
            <a:r>
              <a:rPr lang="en-IN" dirty="0" err="1" smtClean="0"/>
              <a:t>textContent</a:t>
            </a:r>
            <a:r>
              <a:rPr lang="en-IN" dirty="0" smtClean="0"/>
              <a:t> field to </a:t>
            </a:r>
            <a:r>
              <a:rPr lang="en-IN" dirty="0" err="1" smtClean="0"/>
              <a:t>title,noOfPeople</a:t>
            </a:r>
            <a:r>
              <a:rPr lang="en-IN" dirty="0" smtClean="0"/>
              <a:t> and description fetching it from </a:t>
            </a:r>
            <a:r>
              <a:rPr lang="en-IN" dirty="0" err="1" smtClean="0"/>
              <a:t>this.project</a:t>
            </a:r>
            <a:endParaRPr lang="en-IN" dirty="0" smtClean="0"/>
          </a:p>
          <a:p>
            <a:r>
              <a:rPr lang="en-IN" dirty="0" smtClean="0"/>
              <a:t>Step 3 –Lets use this class now to add list items</a:t>
            </a:r>
          </a:p>
          <a:p>
            <a:pPr lvl="1"/>
            <a:r>
              <a:rPr lang="en-IN" dirty="0" smtClean="0"/>
              <a:t>To use this we need to modify the </a:t>
            </a:r>
            <a:r>
              <a:rPr lang="en-IN" dirty="0" err="1" smtClean="0"/>
              <a:t>renderProjects</a:t>
            </a:r>
            <a:r>
              <a:rPr lang="en-IN" dirty="0" smtClean="0"/>
              <a:t> method of </a:t>
            </a:r>
            <a:r>
              <a:rPr lang="en-IN" dirty="0" err="1" smtClean="0"/>
              <a:t>ProjectList</a:t>
            </a:r>
            <a:r>
              <a:rPr lang="en-IN" dirty="0" smtClean="0"/>
              <a:t> </a:t>
            </a:r>
            <a:r>
              <a:rPr lang="en-IN" dirty="0" err="1" smtClean="0"/>
              <a:t>class.Inside</a:t>
            </a:r>
            <a:r>
              <a:rPr lang="en-IN" dirty="0" smtClean="0"/>
              <a:t> this method where we loop through the projects we need to instantiate the </a:t>
            </a:r>
            <a:r>
              <a:rPr lang="en-IN" dirty="0" err="1" smtClean="0"/>
              <a:t>ProjectItem</a:t>
            </a:r>
            <a:r>
              <a:rPr lang="en-IN" dirty="0" smtClean="0"/>
              <a:t> class instead of manually creating li</a:t>
            </a:r>
          </a:p>
          <a:p>
            <a:pPr lvl="1"/>
            <a:r>
              <a:rPr lang="en-IN" dirty="0" smtClean="0"/>
              <a:t>Now  if we notice we just get a number for </a:t>
            </a:r>
            <a:r>
              <a:rPr lang="en-IN" dirty="0" err="1" smtClean="0"/>
              <a:t>noOfPeople</a:t>
            </a:r>
            <a:r>
              <a:rPr lang="en-IN" dirty="0" smtClean="0"/>
              <a:t> lets create a getter to return proper info with text like 1person assigned or 2 persons assigned</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7224096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12 </a:t>
            </a:r>
            <a:r>
              <a:rPr lang="en-IN" sz="2800" dirty="0"/>
              <a:t>- Utilizing Interfaces to Implement Drag &amp; Drop</a:t>
            </a:r>
            <a:endParaRPr lang="en-GB" sz="2800" dirty="0"/>
          </a:p>
        </p:txBody>
      </p:sp>
      <p:sp>
        <p:nvSpPr>
          <p:cNvPr id="3" name="Content Placeholder 2"/>
          <p:cNvSpPr>
            <a:spLocks noGrp="1"/>
          </p:cNvSpPr>
          <p:nvPr>
            <p:ph idx="1"/>
          </p:nvPr>
        </p:nvSpPr>
        <p:spPr>
          <a:xfrm>
            <a:off x="677334" y="932873"/>
            <a:ext cx="8596668" cy="5541818"/>
          </a:xfrm>
        </p:spPr>
        <p:txBody>
          <a:bodyPr>
            <a:normAutofit fontScale="77500" lnSpcReduction="20000"/>
          </a:bodyPr>
          <a:lstStyle/>
          <a:p>
            <a:r>
              <a:rPr lang="en-IN" dirty="0" smtClean="0"/>
              <a:t>To implement drag and drop functionality we will make use of </a:t>
            </a:r>
            <a:r>
              <a:rPr lang="en-IN" dirty="0" err="1" smtClean="0"/>
              <a:t>interfaces.We</a:t>
            </a:r>
            <a:r>
              <a:rPr lang="en-IN" dirty="0" smtClean="0"/>
              <a:t> will need to add two interfaces one for the drag functionality and another for drop </a:t>
            </a:r>
            <a:r>
              <a:rPr lang="en-IN" dirty="0" err="1" smtClean="0"/>
              <a:t>functionality.Whenever</a:t>
            </a:r>
            <a:r>
              <a:rPr lang="en-IN" dirty="0" smtClean="0"/>
              <a:t> a drag and drop happens we need to make visual change and also change the state in Project state to reflect the changes</a:t>
            </a:r>
          </a:p>
          <a:p>
            <a:r>
              <a:rPr lang="en-IN" dirty="0" smtClean="0"/>
              <a:t>Step </a:t>
            </a:r>
            <a:r>
              <a:rPr lang="en-IN" dirty="0"/>
              <a:t>1</a:t>
            </a:r>
            <a:r>
              <a:rPr lang="en-IN" dirty="0" smtClean="0"/>
              <a:t>-Lets Create the </a:t>
            </a:r>
            <a:r>
              <a:rPr lang="en-IN" dirty="0" err="1"/>
              <a:t>D</a:t>
            </a:r>
            <a:r>
              <a:rPr lang="en-IN" dirty="0" err="1" smtClean="0"/>
              <a:t>raggable</a:t>
            </a:r>
            <a:r>
              <a:rPr lang="en-IN" dirty="0" smtClean="0"/>
              <a:t> interface</a:t>
            </a:r>
          </a:p>
          <a:p>
            <a:pPr lvl="1"/>
            <a:r>
              <a:rPr lang="en-IN" dirty="0" smtClean="0"/>
              <a:t>Create an interface named </a:t>
            </a:r>
            <a:r>
              <a:rPr lang="en-IN" dirty="0" err="1" smtClean="0"/>
              <a:t>Draggable</a:t>
            </a:r>
            <a:r>
              <a:rPr lang="en-IN" dirty="0" smtClean="0"/>
              <a:t> add two event handling methods </a:t>
            </a:r>
            <a:r>
              <a:rPr lang="en-IN" dirty="0" err="1" smtClean="0"/>
              <a:t>dragStartHandler</a:t>
            </a:r>
            <a:r>
              <a:rPr lang="en-IN" dirty="0" smtClean="0"/>
              <a:t>() and </a:t>
            </a:r>
            <a:r>
              <a:rPr lang="en-IN" dirty="0" err="1" smtClean="0"/>
              <a:t>dragEndHandler</a:t>
            </a:r>
            <a:r>
              <a:rPr lang="en-IN" dirty="0" smtClean="0"/>
              <a:t>()</a:t>
            </a:r>
          </a:p>
          <a:p>
            <a:pPr lvl="1"/>
            <a:r>
              <a:rPr lang="en-IN" dirty="0" smtClean="0"/>
              <a:t>The </a:t>
            </a:r>
            <a:r>
              <a:rPr lang="en-IN" dirty="0" err="1" smtClean="0"/>
              <a:t>dragStartHandler</a:t>
            </a:r>
            <a:r>
              <a:rPr lang="en-IN" dirty="0" smtClean="0"/>
              <a:t>() method will listen to the start of a drag event and any code that needs to be written on drag start will be written here this method gets a parameter of type </a:t>
            </a:r>
            <a:r>
              <a:rPr lang="en-IN" dirty="0" err="1" smtClean="0"/>
              <a:t>DragEvent</a:t>
            </a:r>
            <a:r>
              <a:rPr lang="en-IN" dirty="0" smtClean="0"/>
              <a:t> which is a built in type in </a:t>
            </a:r>
            <a:r>
              <a:rPr lang="en-IN" dirty="0" err="1" smtClean="0"/>
              <a:t>ts.This</a:t>
            </a:r>
            <a:r>
              <a:rPr lang="en-IN" dirty="0" smtClean="0"/>
              <a:t> method returns void.</a:t>
            </a:r>
          </a:p>
          <a:p>
            <a:pPr lvl="1"/>
            <a:r>
              <a:rPr lang="en-IN" dirty="0"/>
              <a:t>The </a:t>
            </a:r>
            <a:r>
              <a:rPr lang="en-IN" dirty="0" err="1" smtClean="0"/>
              <a:t>dragEndHandler</a:t>
            </a:r>
            <a:r>
              <a:rPr lang="en-IN" dirty="0"/>
              <a:t>() method will listen to the </a:t>
            </a:r>
            <a:r>
              <a:rPr lang="en-IN" dirty="0" smtClean="0"/>
              <a:t>end </a:t>
            </a:r>
            <a:r>
              <a:rPr lang="en-IN" dirty="0"/>
              <a:t>of a drag event and any code that needs to be written on drag </a:t>
            </a:r>
            <a:r>
              <a:rPr lang="en-IN" dirty="0" smtClean="0"/>
              <a:t>end </a:t>
            </a:r>
            <a:r>
              <a:rPr lang="en-IN" dirty="0"/>
              <a:t>will be written here this method gets a parameter of type </a:t>
            </a:r>
            <a:r>
              <a:rPr lang="en-IN" dirty="0" err="1"/>
              <a:t>DragEvent</a:t>
            </a:r>
            <a:r>
              <a:rPr lang="en-IN" dirty="0"/>
              <a:t> which is a built in type in </a:t>
            </a:r>
            <a:r>
              <a:rPr lang="en-IN" dirty="0" err="1"/>
              <a:t>ts</a:t>
            </a:r>
            <a:r>
              <a:rPr lang="en-IN" dirty="0" smtClean="0"/>
              <a:t>.</a:t>
            </a:r>
            <a:r>
              <a:rPr lang="en-IN" dirty="0"/>
              <a:t> This method returns void</a:t>
            </a:r>
            <a:r>
              <a:rPr lang="en-IN" dirty="0" smtClean="0"/>
              <a:t>.</a:t>
            </a:r>
          </a:p>
          <a:p>
            <a:r>
              <a:rPr lang="en-IN" dirty="0" smtClean="0"/>
              <a:t>Step 2 –Lets create a </a:t>
            </a:r>
            <a:r>
              <a:rPr lang="en-IN" dirty="0"/>
              <a:t>and </a:t>
            </a:r>
            <a:r>
              <a:rPr lang="en-IN" dirty="0" err="1"/>
              <a:t>DragTarget</a:t>
            </a:r>
            <a:r>
              <a:rPr lang="en-IN" dirty="0"/>
              <a:t> </a:t>
            </a:r>
            <a:r>
              <a:rPr lang="en-IN" dirty="0" smtClean="0"/>
              <a:t> Interface</a:t>
            </a:r>
          </a:p>
          <a:p>
            <a:pPr lvl="1"/>
            <a:r>
              <a:rPr lang="en-IN" dirty="0"/>
              <a:t>Create an interface named </a:t>
            </a:r>
            <a:r>
              <a:rPr lang="en-IN" dirty="0" err="1"/>
              <a:t>DragTarget</a:t>
            </a:r>
            <a:r>
              <a:rPr lang="en-IN" dirty="0" smtClean="0"/>
              <a:t> </a:t>
            </a:r>
            <a:r>
              <a:rPr lang="en-IN" dirty="0"/>
              <a:t>add </a:t>
            </a:r>
            <a:r>
              <a:rPr lang="en-IN" dirty="0" smtClean="0"/>
              <a:t>three </a:t>
            </a:r>
            <a:r>
              <a:rPr lang="en-IN" dirty="0"/>
              <a:t>event handling methods </a:t>
            </a:r>
            <a:r>
              <a:rPr lang="en-IN" dirty="0" err="1" smtClean="0"/>
              <a:t>dragOverHandler</a:t>
            </a:r>
            <a:r>
              <a:rPr lang="en-IN" dirty="0"/>
              <a:t>() </a:t>
            </a:r>
            <a:r>
              <a:rPr lang="en-IN" dirty="0" smtClean="0"/>
              <a:t>,</a:t>
            </a:r>
            <a:r>
              <a:rPr lang="en-IN" dirty="0" err="1" smtClean="0"/>
              <a:t>dropHandler</a:t>
            </a:r>
            <a:r>
              <a:rPr lang="en-IN" dirty="0" smtClean="0"/>
              <a:t>() and  </a:t>
            </a:r>
            <a:r>
              <a:rPr lang="en-IN" dirty="0" err="1" smtClean="0"/>
              <a:t>dragLeaveHandler</a:t>
            </a:r>
            <a:r>
              <a:rPr lang="en-IN" dirty="0"/>
              <a:t>()</a:t>
            </a:r>
          </a:p>
          <a:p>
            <a:pPr lvl="1"/>
            <a:r>
              <a:rPr lang="en-IN" dirty="0"/>
              <a:t>The </a:t>
            </a:r>
            <a:r>
              <a:rPr lang="en-IN" dirty="0" err="1"/>
              <a:t>dragOverHandler</a:t>
            </a:r>
            <a:r>
              <a:rPr lang="en-IN" dirty="0" smtClean="0"/>
              <a:t>() </a:t>
            </a:r>
            <a:r>
              <a:rPr lang="en-IN" dirty="0"/>
              <a:t>method will </a:t>
            </a:r>
            <a:r>
              <a:rPr lang="en-IN" dirty="0" smtClean="0"/>
              <a:t>be used to signal the browser that this element is a valid drop target whenever something is being dragged over this element,</a:t>
            </a:r>
            <a:r>
              <a:rPr lang="en-IN" dirty="0"/>
              <a:t> method will be used to give some visual feedback to the user whenever it drags something over to the droppable area like change the colour to signify where to drop </a:t>
            </a:r>
            <a:r>
              <a:rPr lang="en-IN" dirty="0" smtClean="0"/>
              <a:t>so this method is used to permit the drop  this </a:t>
            </a:r>
            <a:r>
              <a:rPr lang="en-IN" dirty="0"/>
              <a:t>method gets a parameter of type </a:t>
            </a:r>
            <a:r>
              <a:rPr lang="en-IN" dirty="0" err="1"/>
              <a:t>DragEvent</a:t>
            </a:r>
            <a:r>
              <a:rPr lang="en-IN" dirty="0"/>
              <a:t> which is a built in type in </a:t>
            </a:r>
            <a:r>
              <a:rPr lang="en-IN" dirty="0" err="1"/>
              <a:t>ts.This</a:t>
            </a:r>
            <a:r>
              <a:rPr lang="en-IN" dirty="0"/>
              <a:t> method returns void.</a:t>
            </a:r>
          </a:p>
          <a:p>
            <a:pPr lvl="1"/>
            <a:r>
              <a:rPr lang="en-IN" dirty="0"/>
              <a:t>The </a:t>
            </a:r>
            <a:r>
              <a:rPr lang="en-IN" dirty="0" err="1" smtClean="0"/>
              <a:t>dropHandler</a:t>
            </a:r>
            <a:r>
              <a:rPr lang="en-IN" dirty="0" smtClean="0"/>
              <a:t>() </a:t>
            </a:r>
            <a:r>
              <a:rPr lang="en-IN" dirty="0"/>
              <a:t>method will </a:t>
            </a:r>
            <a:r>
              <a:rPr lang="en-IN" dirty="0" smtClean="0"/>
              <a:t>be used to handle the actual </a:t>
            </a:r>
            <a:r>
              <a:rPr lang="en-IN" dirty="0" err="1" smtClean="0"/>
              <a:t>drop.,so</a:t>
            </a:r>
            <a:r>
              <a:rPr lang="en-IN" dirty="0" smtClean="0"/>
              <a:t> this method is used to handle the drop.  this method gets </a:t>
            </a:r>
            <a:r>
              <a:rPr lang="en-IN" dirty="0"/>
              <a:t>a parameter of type </a:t>
            </a:r>
            <a:r>
              <a:rPr lang="en-IN" dirty="0" err="1"/>
              <a:t>DragEvent</a:t>
            </a:r>
            <a:r>
              <a:rPr lang="en-IN" dirty="0"/>
              <a:t> which is a built in type in </a:t>
            </a:r>
            <a:r>
              <a:rPr lang="en-IN" dirty="0" err="1"/>
              <a:t>ts</a:t>
            </a:r>
            <a:r>
              <a:rPr lang="en-IN" dirty="0"/>
              <a:t>. This method returns void</a:t>
            </a:r>
            <a:r>
              <a:rPr lang="en-IN" dirty="0" smtClean="0"/>
              <a:t>.</a:t>
            </a:r>
          </a:p>
          <a:p>
            <a:pPr lvl="1"/>
            <a:r>
              <a:rPr lang="en-IN" dirty="0"/>
              <a:t>The </a:t>
            </a:r>
            <a:r>
              <a:rPr lang="en-IN" dirty="0" err="1" smtClean="0"/>
              <a:t>dragLeaveHandler</a:t>
            </a:r>
            <a:r>
              <a:rPr lang="en-IN" dirty="0"/>
              <a:t>() </a:t>
            </a:r>
            <a:r>
              <a:rPr lang="en-IN" dirty="0" smtClean="0"/>
              <a:t>is used if the user cancels the drop or moves the element away to revert the visual changes done in </a:t>
            </a:r>
            <a:r>
              <a:rPr lang="en-IN" dirty="0" err="1" smtClean="0"/>
              <a:t>dragOverHandler</a:t>
            </a:r>
            <a:r>
              <a:rPr lang="en-IN" dirty="0" smtClean="0"/>
              <a:t>(). this </a:t>
            </a:r>
            <a:r>
              <a:rPr lang="en-IN" dirty="0"/>
              <a:t>method gets a parameter of type </a:t>
            </a:r>
            <a:r>
              <a:rPr lang="en-IN" dirty="0" err="1"/>
              <a:t>DragEvent</a:t>
            </a:r>
            <a:r>
              <a:rPr lang="en-IN" dirty="0"/>
              <a:t> which is a built in type in </a:t>
            </a:r>
            <a:r>
              <a:rPr lang="en-IN" dirty="0" err="1"/>
              <a:t>ts</a:t>
            </a:r>
            <a:r>
              <a:rPr lang="en-IN" dirty="0"/>
              <a:t>. This method returns void.</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6561730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12 </a:t>
            </a:r>
            <a:r>
              <a:rPr lang="en-IN" sz="2400" dirty="0"/>
              <a:t>- Utilizing Interfaces to Implement Drag &amp; </a:t>
            </a:r>
            <a:r>
              <a:rPr lang="en-IN" sz="2400" dirty="0" smtClean="0"/>
              <a:t>Drop </a:t>
            </a:r>
            <a:r>
              <a:rPr lang="en-IN" sz="2400" dirty="0" err="1" smtClean="0"/>
              <a:t>cont</a:t>
            </a:r>
            <a:r>
              <a:rPr lang="en-IN" sz="2400" dirty="0" smtClean="0"/>
              <a: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3-Lets use the </a:t>
            </a:r>
            <a:r>
              <a:rPr lang="en-IN" dirty="0" err="1"/>
              <a:t>D</a:t>
            </a:r>
            <a:r>
              <a:rPr lang="en-IN" dirty="0" err="1" smtClean="0"/>
              <a:t>raggable</a:t>
            </a:r>
            <a:r>
              <a:rPr lang="en-IN" dirty="0" smtClean="0"/>
              <a:t> interface</a:t>
            </a:r>
          </a:p>
          <a:p>
            <a:pPr lvl="1"/>
            <a:r>
              <a:rPr lang="en-IN" dirty="0" smtClean="0"/>
              <a:t>In our case the </a:t>
            </a:r>
            <a:r>
              <a:rPr lang="en-IN" dirty="0" err="1" smtClean="0"/>
              <a:t>draggable</a:t>
            </a:r>
            <a:r>
              <a:rPr lang="en-IN" dirty="0" smtClean="0"/>
              <a:t> element is the </a:t>
            </a:r>
            <a:r>
              <a:rPr lang="en-IN" dirty="0" err="1" smtClean="0"/>
              <a:t>ProjectItem</a:t>
            </a:r>
            <a:r>
              <a:rPr lang="en-IN" dirty="0" smtClean="0"/>
              <a:t> so lets modify the </a:t>
            </a:r>
            <a:r>
              <a:rPr lang="en-IN" dirty="0" err="1" smtClean="0"/>
              <a:t>ProjectItem</a:t>
            </a:r>
            <a:r>
              <a:rPr lang="en-IN" dirty="0" smtClean="0"/>
              <a:t> class to implement this interface.</a:t>
            </a:r>
          </a:p>
          <a:p>
            <a:pPr lvl="1"/>
            <a:r>
              <a:rPr lang="en-IN" dirty="0" smtClean="0"/>
              <a:t>We would now need to add the </a:t>
            </a:r>
            <a:r>
              <a:rPr lang="en-IN" dirty="0" err="1" smtClean="0"/>
              <a:t>dragStartHandler</a:t>
            </a:r>
            <a:r>
              <a:rPr lang="en-IN" dirty="0" smtClean="0"/>
              <a:t> and </a:t>
            </a:r>
            <a:r>
              <a:rPr lang="en-IN" dirty="0" err="1" smtClean="0"/>
              <a:t>DragStopHandler</a:t>
            </a:r>
            <a:r>
              <a:rPr lang="en-IN" dirty="0" smtClean="0"/>
              <a:t> methods</a:t>
            </a:r>
          </a:p>
          <a:p>
            <a:pPr lvl="1"/>
            <a:r>
              <a:rPr lang="en-IN" dirty="0" smtClean="0"/>
              <a:t>So now to actually listen for the drag start event we can modify the configure method and add an </a:t>
            </a:r>
            <a:r>
              <a:rPr lang="en-IN" dirty="0" err="1" smtClean="0"/>
              <a:t>eventListener</a:t>
            </a:r>
            <a:r>
              <a:rPr lang="en-IN" dirty="0" smtClean="0"/>
              <a:t> to our element for </a:t>
            </a:r>
            <a:r>
              <a:rPr lang="en-IN" dirty="0" err="1" smtClean="0"/>
              <a:t>dragstart</a:t>
            </a:r>
            <a:r>
              <a:rPr lang="en-IN" dirty="0" smtClean="0"/>
              <a:t> event and pass </a:t>
            </a:r>
            <a:r>
              <a:rPr lang="en-IN" dirty="0" err="1" smtClean="0"/>
              <a:t>dragStartHandler</a:t>
            </a:r>
            <a:r>
              <a:rPr lang="en-IN" dirty="0" smtClean="0"/>
              <a:t> as the </a:t>
            </a:r>
            <a:r>
              <a:rPr lang="en-IN" dirty="0" err="1" smtClean="0"/>
              <a:t>callback</a:t>
            </a:r>
            <a:r>
              <a:rPr lang="en-IN" dirty="0" smtClean="0"/>
              <a:t> method</a:t>
            </a:r>
          </a:p>
          <a:p>
            <a:pPr lvl="1"/>
            <a:r>
              <a:rPr lang="en-IN" dirty="0" smtClean="0"/>
              <a:t>We would need to fix the this binding by placing our @</a:t>
            </a:r>
            <a:r>
              <a:rPr lang="en-IN" dirty="0" err="1" smtClean="0"/>
              <a:t>autobind</a:t>
            </a:r>
            <a:r>
              <a:rPr lang="en-IN" dirty="0" smtClean="0"/>
              <a:t> annotation over the </a:t>
            </a:r>
            <a:r>
              <a:rPr lang="en-IN" dirty="0" err="1" smtClean="0"/>
              <a:t>dragStartHandler</a:t>
            </a:r>
            <a:r>
              <a:rPr lang="en-IN" dirty="0" smtClean="0"/>
              <a:t> method</a:t>
            </a:r>
          </a:p>
          <a:p>
            <a:pPr lvl="1"/>
            <a:r>
              <a:rPr lang="en-IN" dirty="0" smtClean="0"/>
              <a:t>For time being just console log the drag events received in both the methods</a:t>
            </a:r>
          </a:p>
          <a:p>
            <a:pPr lvl="1"/>
            <a:r>
              <a:rPr lang="en-IN" dirty="0" smtClean="0"/>
              <a:t>We will also need to set the </a:t>
            </a:r>
            <a:r>
              <a:rPr lang="en-IN" dirty="0" err="1" smtClean="0"/>
              <a:t>draggable</a:t>
            </a:r>
            <a:r>
              <a:rPr lang="en-IN" dirty="0" smtClean="0"/>
              <a:t> attribute to true on our li element in our html</a:t>
            </a:r>
          </a:p>
          <a:p>
            <a:pPr lvl="1"/>
            <a:r>
              <a:rPr lang="en-IN" dirty="0" smtClean="0"/>
              <a:t>We can also optionally add a background colour white to l1 in the app </a:t>
            </a:r>
            <a:r>
              <a:rPr lang="en-IN" dirty="0" err="1" smtClean="0"/>
              <a:t>css</a:t>
            </a:r>
            <a:r>
              <a:rPr lang="en-IN" dirty="0" smtClean="0"/>
              <a:t> simply so that we can see the drag better</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372232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smtClean="0"/>
              <a:t>13 </a:t>
            </a:r>
            <a:r>
              <a:rPr lang="en-IN" sz="2400" dirty="0"/>
              <a:t>- </a:t>
            </a:r>
            <a:r>
              <a:rPr lang="en-IN" sz="2400" dirty="0"/>
              <a:t>Drag Events &amp; Reflecting the Current State in the UI</a:t>
            </a:r>
            <a:endParaRPr lang="en-GB" sz="2400" dirty="0"/>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Step </a:t>
            </a:r>
            <a:r>
              <a:rPr lang="en-IN" dirty="0" smtClean="0"/>
              <a:t>1-Lets </a:t>
            </a:r>
            <a:r>
              <a:rPr lang="en-IN" dirty="0" smtClean="0"/>
              <a:t>use the </a:t>
            </a:r>
            <a:r>
              <a:rPr lang="en-IN" dirty="0" err="1" smtClean="0"/>
              <a:t>DragTarget</a:t>
            </a:r>
            <a:r>
              <a:rPr lang="en-IN" dirty="0" smtClean="0"/>
              <a:t> </a:t>
            </a:r>
            <a:r>
              <a:rPr lang="en-IN" dirty="0" smtClean="0"/>
              <a:t>interface</a:t>
            </a:r>
          </a:p>
          <a:p>
            <a:pPr lvl="1"/>
            <a:r>
              <a:rPr lang="en-IN" dirty="0" smtClean="0"/>
              <a:t>In our case the </a:t>
            </a:r>
            <a:r>
              <a:rPr lang="en-IN" dirty="0" smtClean="0"/>
              <a:t>drag target </a:t>
            </a:r>
            <a:r>
              <a:rPr lang="en-IN" dirty="0" smtClean="0"/>
              <a:t>element is the </a:t>
            </a:r>
            <a:r>
              <a:rPr lang="en-IN" dirty="0" err="1" smtClean="0"/>
              <a:t>ProjectList</a:t>
            </a:r>
            <a:r>
              <a:rPr lang="en-IN" dirty="0" smtClean="0"/>
              <a:t> </a:t>
            </a:r>
            <a:r>
              <a:rPr lang="en-IN" dirty="0" smtClean="0"/>
              <a:t>so lets modify the </a:t>
            </a:r>
            <a:r>
              <a:rPr lang="en-IN" dirty="0" err="1"/>
              <a:t>ProjectList</a:t>
            </a:r>
            <a:r>
              <a:rPr lang="en-IN" dirty="0"/>
              <a:t> </a:t>
            </a:r>
            <a:r>
              <a:rPr lang="en-IN" dirty="0" smtClean="0"/>
              <a:t>class to implement this interface.</a:t>
            </a:r>
          </a:p>
          <a:p>
            <a:pPr lvl="1"/>
            <a:r>
              <a:rPr lang="en-IN" dirty="0" smtClean="0"/>
              <a:t>We would now need to add the </a:t>
            </a:r>
            <a:r>
              <a:rPr lang="en-IN" dirty="0" err="1"/>
              <a:t>dragOverHandler</a:t>
            </a:r>
            <a:r>
              <a:rPr lang="en-IN" dirty="0"/>
              <a:t>() ,</a:t>
            </a:r>
            <a:r>
              <a:rPr lang="en-IN" dirty="0" err="1"/>
              <a:t>dropHandler</a:t>
            </a:r>
            <a:r>
              <a:rPr lang="en-IN" dirty="0"/>
              <a:t>() and  </a:t>
            </a:r>
            <a:r>
              <a:rPr lang="en-IN" dirty="0" err="1"/>
              <a:t>dragLeaveHandler</a:t>
            </a:r>
            <a:r>
              <a:rPr lang="en-IN" dirty="0" smtClean="0"/>
              <a:t>() </a:t>
            </a:r>
            <a:r>
              <a:rPr lang="en-IN" dirty="0" smtClean="0"/>
              <a:t>methods</a:t>
            </a:r>
            <a:endParaRPr lang="en-IN" dirty="0" smtClean="0"/>
          </a:p>
          <a:p>
            <a:pPr lvl="1"/>
            <a:r>
              <a:rPr lang="en-IN" dirty="0" smtClean="0"/>
              <a:t>In </a:t>
            </a:r>
            <a:r>
              <a:rPr lang="en-IN" dirty="0"/>
              <a:t>the </a:t>
            </a:r>
            <a:r>
              <a:rPr lang="en-IN" dirty="0" err="1" smtClean="0"/>
              <a:t>dragOverHandler</a:t>
            </a:r>
            <a:r>
              <a:rPr lang="en-IN" dirty="0" smtClean="0"/>
              <a:t>() we can write code to change the appearance of the list to signify it is a droppable </a:t>
            </a:r>
            <a:r>
              <a:rPr lang="en-IN" dirty="0" err="1" smtClean="0"/>
              <a:t>area.To</a:t>
            </a:r>
            <a:r>
              <a:rPr lang="en-IN" dirty="0" smtClean="0"/>
              <a:t> do that we add a </a:t>
            </a:r>
            <a:r>
              <a:rPr lang="en-IN" dirty="0" err="1" smtClean="0"/>
              <a:t>css</a:t>
            </a:r>
            <a:r>
              <a:rPr lang="en-IN" dirty="0" smtClean="0"/>
              <a:t> class droppable which is already present in our app.css file to the list whenever a dragged item is over the </a:t>
            </a:r>
            <a:r>
              <a:rPr lang="en-IN" dirty="0" err="1" smtClean="0"/>
              <a:t>list.To</a:t>
            </a:r>
            <a:r>
              <a:rPr lang="en-IN" dirty="0" smtClean="0"/>
              <a:t> do this we will fetch the </a:t>
            </a:r>
            <a:r>
              <a:rPr lang="en-IN" dirty="0" err="1" smtClean="0"/>
              <a:t>ul</a:t>
            </a:r>
            <a:r>
              <a:rPr lang="en-IN" dirty="0" smtClean="0"/>
              <a:t> from </a:t>
            </a:r>
            <a:r>
              <a:rPr lang="en-IN" dirty="0" err="1" smtClean="0"/>
              <a:t>this.element</a:t>
            </a:r>
            <a:r>
              <a:rPr lang="en-IN" dirty="0" smtClean="0"/>
              <a:t> using query selector and then use the add method of </a:t>
            </a:r>
            <a:r>
              <a:rPr lang="en-IN" dirty="0" err="1" smtClean="0"/>
              <a:t>classList</a:t>
            </a:r>
            <a:r>
              <a:rPr lang="en-IN" dirty="0" smtClean="0"/>
              <a:t> property to add the droppable </a:t>
            </a:r>
            <a:r>
              <a:rPr lang="en-IN" dirty="0" err="1" smtClean="0"/>
              <a:t>class.Since</a:t>
            </a:r>
            <a:r>
              <a:rPr lang="en-IN" dirty="0" smtClean="0"/>
              <a:t> we are using the this reference we need to add the @</a:t>
            </a:r>
            <a:r>
              <a:rPr lang="en-IN" dirty="0" err="1" smtClean="0"/>
              <a:t>autobind</a:t>
            </a:r>
            <a:r>
              <a:rPr lang="en-IN" dirty="0" smtClean="0"/>
              <a:t> directive to the method.</a:t>
            </a:r>
          </a:p>
          <a:p>
            <a:pPr lvl="1"/>
            <a:r>
              <a:rPr lang="en-IN" dirty="0" smtClean="0"/>
              <a:t>We also need to make </a:t>
            </a:r>
            <a:r>
              <a:rPr lang="en-IN" dirty="0"/>
              <a:t>sure that </a:t>
            </a:r>
            <a:r>
              <a:rPr lang="en-IN" dirty="0" err="1" smtClean="0"/>
              <a:t>dragOverHandler</a:t>
            </a:r>
            <a:r>
              <a:rPr lang="en-IN" dirty="0" smtClean="0"/>
              <a:t> is actually fired to do that inside the configure method we add a event listener to listen to  </a:t>
            </a:r>
            <a:r>
              <a:rPr lang="en-IN" dirty="0" err="1" smtClean="0"/>
              <a:t>dragover</a:t>
            </a:r>
            <a:r>
              <a:rPr lang="en-IN" dirty="0" smtClean="0"/>
              <a:t> event passing the </a:t>
            </a:r>
            <a:r>
              <a:rPr lang="en-IN" dirty="0" err="1" smtClean="0"/>
              <a:t>dragOverHandler</a:t>
            </a:r>
            <a:r>
              <a:rPr lang="en-IN" dirty="0" smtClean="0"/>
              <a:t> as </a:t>
            </a:r>
            <a:r>
              <a:rPr lang="en-IN" dirty="0" err="1" smtClean="0"/>
              <a:t>callback</a:t>
            </a:r>
            <a:r>
              <a:rPr lang="en-IN" dirty="0" smtClean="0"/>
              <a:t> method</a:t>
            </a:r>
          </a:p>
          <a:p>
            <a:pPr lvl="1"/>
            <a:r>
              <a:rPr lang="en-IN" dirty="0" smtClean="0"/>
              <a:t>Similarly we will also add listeners to listen to </a:t>
            </a:r>
            <a:r>
              <a:rPr lang="en-IN" dirty="0" err="1" smtClean="0"/>
              <a:t>dragleave</a:t>
            </a:r>
            <a:r>
              <a:rPr lang="en-IN" dirty="0" smtClean="0"/>
              <a:t> and drop event and </a:t>
            </a:r>
            <a:r>
              <a:rPr lang="en-IN" dirty="0"/>
              <a:t>pass </a:t>
            </a:r>
            <a:r>
              <a:rPr lang="en-IN" dirty="0" err="1" smtClean="0"/>
              <a:t>dragLeaveHandler</a:t>
            </a:r>
            <a:r>
              <a:rPr lang="en-IN" dirty="0" smtClean="0"/>
              <a:t> and </a:t>
            </a:r>
            <a:r>
              <a:rPr lang="en-IN" dirty="0" err="1" smtClean="0"/>
              <a:t>dropHandler</a:t>
            </a:r>
            <a:r>
              <a:rPr lang="en-IN" dirty="0" smtClean="0"/>
              <a:t> methods as </a:t>
            </a:r>
            <a:r>
              <a:rPr lang="en-IN" dirty="0" err="1" smtClean="0"/>
              <a:t>callbacks</a:t>
            </a:r>
            <a:r>
              <a:rPr lang="en-IN" dirty="0" smtClean="0"/>
              <a:t> </a:t>
            </a:r>
            <a:r>
              <a:rPr lang="en-IN" dirty="0" err="1" smtClean="0"/>
              <a:t>respectively.also</a:t>
            </a:r>
            <a:r>
              <a:rPr lang="en-IN" dirty="0" smtClean="0"/>
              <a:t> we need to add @</a:t>
            </a:r>
            <a:r>
              <a:rPr lang="en-IN" dirty="0" err="1" smtClean="0"/>
              <a:t>autobind</a:t>
            </a:r>
            <a:r>
              <a:rPr lang="en-IN" dirty="0" smtClean="0"/>
              <a:t> decorators to </a:t>
            </a:r>
            <a:r>
              <a:rPr lang="en-IN" dirty="0" err="1"/>
              <a:t>dragLeaveHandler</a:t>
            </a:r>
            <a:r>
              <a:rPr lang="en-IN" dirty="0"/>
              <a:t> and </a:t>
            </a:r>
            <a:r>
              <a:rPr lang="en-IN" dirty="0" err="1"/>
              <a:t>dropHandler</a:t>
            </a:r>
            <a:r>
              <a:rPr lang="en-IN" dirty="0"/>
              <a:t> methods </a:t>
            </a:r>
            <a:r>
              <a:rPr lang="en-IN" dirty="0" smtClean="0"/>
              <a:t>to fix the this reference.</a:t>
            </a:r>
          </a:p>
          <a:p>
            <a:pPr lvl="1"/>
            <a:r>
              <a:rPr lang="en-IN" dirty="0" smtClean="0"/>
              <a:t>We also need to revert the </a:t>
            </a:r>
            <a:r>
              <a:rPr lang="en-IN" dirty="0" err="1" smtClean="0"/>
              <a:t>ui</a:t>
            </a:r>
            <a:r>
              <a:rPr lang="en-IN" dirty="0" smtClean="0"/>
              <a:t> changes when we stop or leave the drag to do that inside </a:t>
            </a:r>
            <a:r>
              <a:rPr lang="en-IN" dirty="0"/>
              <a:t>our </a:t>
            </a:r>
            <a:r>
              <a:rPr lang="en-IN" dirty="0" err="1"/>
              <a:t>dragLeaveHandler</a:t>
            </a:r>
            <a:r>
              <a:rPr lang="en-IN" dirty="0"/>
              <a:t> </a:t>
            </a:r>
            <a:r>
              <a:rPr lang="en-IN" dirty="0" smtClean="0"/>
              <a:t> we </a:t>
            </a:r>
            <a:r>
              <a:rPr lang="en-IN" dirty="0" smtClean="0"/>
              <a:t>will again </a:t>
            </a:r>
            <a:r>
              <a:rPr lang="en-IN" dirty="0"/>
              <a:t>fetch the </a:t>
            </a:r>
            <a:r>
              <a:rPr lang="en-IN" dirty="0" err="1"/>
              <a:t>ul</a:t>
            </a:r>
            <a:r>
              <a:rPr lang="en-IN" dirty="0"/>
              <a:t> from </a:t>
            </a:r>
            <a:r>
              <a:rPr lang="en-IN" dirty="0" err="1"/>
              <a:t>this.element</a:t>
            </a:r>
            <a:r>
              <a:rPr lang="en-IN" dirty="0"/>
              <a:t> using query selector and then use the </a:t>
            </a:r>
            <a:r>
              <a:rPr lang="en-IN" dirty="0" smtClean="0"/>
              <a:t>remove </a:t>
            </a:r>
            <a:r>
              <a:rPr lang="en-IN" dirty="0"/>
              <a:t>method of </a:t>
            </a:r>
            <a:r>
              <a:rPr lang="en-IN" dirty="0" err="1"/>
              <a:t>classList</a:t>
            </a:r>
            <a:r>
              <a:rPr lang="en-IN" dirty="0"/>
              <a:t> property to </a:t>
            </a:r>
            <a:r>
              <a:rPr lang="en-IN" dirty="0" smtClean="0"/>
              <a:t>remove </a:t>
            </a:r>
            <a:r>
              <a:rPr lang="en-IN" dirty="0"/>
              <a:t>the droppable class</a:t>
            </a:r>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0634856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a:t>
            </a:r>
            <a:r>
              <a:rPr lang="en-IN" sz="2400" dirty="0"/>
              <a:t>- </a:t>
            </a:r>
            <a:r>
              <a:rPr lang="en-GB" sz="2400" dirty="0"/>
              <a:t>Adding a Droppable Area</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Visually we are able to drag and drop but technically nothing actually changes so we actually need to make changes to handle this</a:t>
            </a:r>
          </a:p>
          <a:p>
            <a:r>
              <a:rPr lang="en-IN" dirty="0" smtClean="0"/>
              <a:t>Step 1-Lets use the </a:t>
            </a:r>
            <a:r>
              <a:rPr lang="en-IN" dirty="0" err="1" smtClean="0"/>
              <a:t>dragStartHandler</a:t>
            </a:r>
            <a:r>
              <a:rPr lang="en-IN" dirty="0" smtClean="0"/>
              <a:t> to save the data that needs to be moved</a:t>
            </a:r>
            <a:endParaRPr lang="en-IN" dirty="0" smtClean="0"/>
          </a:p>
          <a:p>
            <a:pPr lvl="1"/>
            <a:r>
              <a:rPr lang="en-IN" dirty="0" smtClean="0"/>
              <a:t>The drag event has a </a:t>
            </a:r>
            <a:r>
              <a:rPr lang="en-IN" dirty="0" err="1" smtClean="0"/>
              <a:t>dataTransfer</a:t>
            </a:r>
            <a:r>
              <a:rPr lang="en-IN" dirty="0" smtClean="0"/>
              <a:t> field that we can use to save some data that needs to be transferred from drag start location to drop location.</a:t>
            </a:r>
            <a:endParaRPr lang="en-IN" dirty="0" smtClean="0"/>
          </a:p>
          <a:p>
            <a:pPr lvl="1"/>
            <a:r>
              <a:rPr lang="en-IN" dirty="0" smtClean="0"/>
              <a:t>To set the data we need to call the </a:t>
            </a:r>
            <a:r>
              <a:rPr lang="en-IN" dirty="0" err="1" smtClean="0"/>
              <a:t>setData</a:t>
            </a:r>
            <a:r>
              <a:rPr lang="en-IN" dirty="0" smtClean="0"/>
              <a:t> method on the </a:t>
            </a:r>
            <a:r>
              <a:rPr lang="en-IN" dirty="0" err="1" smtClean="0"/>
              <a:t>dataTransfer</a:t>
            </a:r>
            <a:r>
              <a:rPr lang="en-IN" dirty="0" smtClean="0"/>
              <a:t> property of drag event inside </a:t>
            </a:r>
            <a:r>
              <a:rPr lang="en-IN" dirty="0" err="1" smtClean="0"/>
              <a:t>dragStartHandler</a:t>
            </a:r>
            <a:r>
              <a:rPr lang="en-IN" dirty="0" smtClean="0"/>
              <a:t> this method takes in two arguments first is the format of data being transferred and next is the actual data but both are strings.in our format we will set text/plain and in our data we will just send the project id because we can fetch the actual project from our app state using that </a:t>
            </a:r>
            <a:r>
              <a:rPr lang="en-IN" dirty="0" err="1" smtClean="0"/>
              <a:t>id.We</a:t>
            </a:r>
            <a:r>
              <a:rPr lang="en-IN" dirty="0" smtClean="0"/>
              <a:t> also need to set another property on </a:t>
            </a:r>
            <a:r>
              <a:rPr lang="en-IN" dirty="0" err="1" smtClean="0"/>
              <a:t>dataTransfer</a:t>
            </a:r>
            <a:r>
              <a:rPr lang="en-IN" dirty="0" smtClean="0"/>
              <a:t> that is </a:t>
            </a:r>
            <a:r>
              <a:rPr lang="en-IN" dirty="0" err="1" smtClean="0"/>
              <a:t>effectAllowed</a:t>
            </a:r>
            <a:r>
              <a:rPr lang="en-IN" dirty="0" smtClean="0"/>
              <a:t> and the value will be </a:t>
            </a:r>
            <a:r>
              <a:rPr lang="en-IN" dirty="0" err="1" smtClean="0"/>
              <a:t>move.This</a:t>
            </a:r>
            <a:r>
              <a:rPr lang="en-IN" dirty="0" smtClean="0"/>
              <a:t> is </a:t>
            </a:r>
            <a:r>
              <a:rPr lang="en-IN" dirty="0" smtClean="0"/>
              <a:t>used to signify to browser about what we intend to do with the data and browser changes the shape of our cursor </a:t>
            </a:r>
            <a:r>
              <a:rPr lang="en-IN" dirty="0" err="1" smtClean="0"/>
              <a:t>accordingly.other</a:t>
            </a:r>
            <a:r>
              <a:rPr lang="en-IN" dirty="0" smtClean="0"/>
              <a:t> possible options are </a:t>
            </a:r>
            <a:r>
              <a:rPr lang="en-IN" dirty="0" err="1" smtClean="0"/>
              <a:t>copy,move</a:t>
            </a:r>
            <a:r>
              <a:rPr lang="en-IN" dirty="0" smtClean="0"/>
              <a:t> etc.</a:t>
            </a:r>
          </a:p>
          <a:p>
            <a:pPr lvl="1"/>
            <a:r>
              <a:rPr lang="en-IN" dirty="0" smtClean="0"/>
              <a:t>In this app we have just one thing that can be dragged and dropped </a:t>
            </a:r>
            <a:r>
              <a:rPr lang="en-IN" dirty="0" err="1" smtClean="0"/>
              <a:t>i.e</a:t>
            </a:r>
            <a:r>
              <a:rPr lang="en-IN" dirty="0" smtClean="0"/>
              <a:t> the project item but in larger projects multiple things can be dragged and everything is not allowed to be dropped everywhere so we need to check if that particular item is allowed to be dropped at a particular drag target.to do this we </a:t>
            </a:r>
            <a:r>
              <a:rPr lang="en-IN" dirty="0" err="1" smtClean="0"/>
              <a:t>cansimply</a:t>
            </a:r>
            <a:r>
              <a:rPr lang="en-IN" dirty="0" smtClean="0"/>
              <a:t> check inside our </a:t>
            </a:r>
            <a:r>
              <a:rPr lang="en-IN" dirty="0" err="1" smtClean="0"/>
              <a:t>dragOverHandler</a:t>
            </a:r>
            <a:r>
              <a:rPr lang="en-IN" dirty="0" smtClean="0"/>
              <a:t> whether the </a:t>
            </a:r>
            <a:r>
              <a:rPr lang="en-IN" dirty="0" err="1" smtClean="0"/>
              <a:t>event.dataTransfer.types</a:t>
            </a:r>
            <a:r>
              <a:rPr lang="en-IN" dirty="0" smtClean="0"/>
              <a:t>[0] is ‘text/plain’ as we set it to text plain and only run rest of the code if the condition is </a:t>
            </a:r>
            <a:r>
              <a:rPr lang="en-IN" dirty="0" err="1" smtClean="0"/>
              <a:t>satisfied.By</a:t>
            </a:r>
            <a:r>
              <a:rPr lang="en-IN" dirty="0" smtClean="0"/>
              <a:t> default </a:t>
            </a:r>
            <a:r>
              <a:rPr lang="en-IN" dirty="0" err="1" smtClean="0"/>
              <a:t>ts</a:t>
            </a:r>
            <a:r>
              <a:rPr lang="en-IN" dirty="0" smtClean="0"/>
              <a:t>/</a:t>
            </a:r>
            <a:r>
              <a:rPr lang="en-IN" dirty="0" err="1" smtClean="0"/>
              <a:t>js</a:t>
            </a:r>
            <a:r>
              <a:rPr lang="en-IN" dirty="0" smtClean="0"/>
              <a:t> doesn’t allow a drop so we need to tell </a:t>
            </a:r>
            <a:r>
              <a:rPr lang="en-IN" dirty="0" err="1" smtClean="0"/>
              <a:t>ts</a:t>
            </a:r>
            <a:r>
              <a:rPr lang="en-IN" dirty="0" smtClean="0"/>
              <a:t>/</a:t>
            </a:r>
            <a:r>
              <a:rPr lang="en-IN" dirty="0" err="1" smtClean="0"/>
              <a:t>js</a:t>
            </a:r>
            <a:r>
              <a:rPr lang="en-IN" dirty="0" smtClean="0"/>
              <a:t> to allow it to o that in our </a:t>
            </a:r>
            <a:r>
              <a:rPr lang="en-IN" dirty="0" err="1" smtClean="0"/>
              <a:t>DragOverHandler</a:t>
            </a:r>
            <a:r>
              <a:rPr lang="en-IN" dirty="0" smtClean="0"/>
              <a:t> we need to call </a:t>
            </a:r>
            <a:r>
              <a:rPr lang="en-IN" dirty="0" err="1" smtClean="0"/>
              <a:t>event.PreventDeafult</a:t>
            </a:r>
            <a:r>
              <a:rPr lang="en-IN" dirty="0" smtClean="0"/>
              <a:t>() then only the drop event fires otherwise it wont fire when user drops</a:t>
            </a:r>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630648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a:t>
            </a:r>
            <a:r>
              <a:rPr lang="en-IN" sz="2400" dirty="0"/>
              <a:t>- </a:t>
            </a:r>
            <a:r>
              <a:rPr lang="en-GB" sz="2400" dirty="0"/>
              <a:t>Adding a Droppable </a:t>
            </a:r>
            <a:r>
              <a:rPr lang="en-GB" sz="2400" dirty="0" smtClean="0"/>
              <a:t>Area cont..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Now since the drop event will fire for time being lets just log the </a:t>
            </a:r>
            <a:r>
              <a:rPr lang="en-IN" dirty="0" err="1" smtClean="0"/>
              <a:t>event.dataTransfer.getData</a:t>
            </a:r>
            <a:r>
              <a:rPr lang="en-IN" dirty="0" smtClean="0"/>
              <a:t>() to console inside the </a:t>
            </a:r>
            <a:r>
              <a:rPr lang="en-IN" dirty="0" err="1" smtClean="0"/>
              <a:t>dropHandler</a:t>
            </a:r>
            <a:r>
              <a:rPr lang="en-IN" dirty="0" smtClean="0"/>
              <a:t> to print the </a:t>
            </a:r>
            <a:r>
              <a:rPr lang="en-IN" dirty="0" err="1" smtClean="0"/>
              <a:t>projectId</a:t>
            </a:r>
            <a:r>
              <a:rPr lang="en-IN" dirty="0" smtClean="0"/>
              <a:t> to </a:t>
            </a:r>
            <a:r>
              <a:rPr lang="en-IN" dirty="0" err="1" smtClean="0"/>
              <a:t>console.This</a:t>
            </a:r>
            <a:r>
              <a:rPr lang="en-IN" dirty="0" smtClean="0"/>
              <a:t> method takes in the data format </a:t>
            </a:r>
            <a:r>
              <a:rPr lang="en-IN" dirty="0" err="1" smtClean="0"/>
              <a:t>i.e</a:t>
            </a:r>
            <a:r>
              <a:rPr lang="en-IN" dirty="0" smtClean="0"/>
              <a:t> text/plain</a:t>
            </a:r>
            <a:r>
              <a:rPr lang="en-IN" dirty="0"/>
              <a:t> </a:t>
            </a:r>
            <a:r>
              <a:rPr lang="en-IN" dirty="0" smtClean="0"/>
              <a:t>in our case as a parameter.</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442210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43"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12894</TotalTime>
  <Words>17566</Words>
  <Application>Microsoft Office PowerPoint</Application>
  <PresentationFormat>Widescreen</PresentationFormat>
  <Paragraphs>1501</Paragraphs>
  <Slides>129</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129</vt:i4>
      </vt:variant>
    </vt:vector>
  </HeadingPairs>
  <TitlesOfParts>
    <vt:vector size="137"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Step 6-Rendering Project Lists</vt:lpstr>
      <vt:lpstr>Step 6-Rendering Project Lists Cont..</vt:lpstr>
      <vt:lpstr>Step 7-Managing Application State with Singletons</vt:lpstr>
      <vt:lpstr>Step 7-Managing Application State with Singletons cont…</vt:lpstr>
      <vt:lpstr>Step 7-Managing Application State with Singletons cont…</vt:lpstr>
      <vt:lpstr>Step 8 - More classes and Custom Types</vt:lpstr>
      <vt:lpstr>Step 9 - Filtering Projects with Enums</vt:lpstr>
      <vt:lpstr>Step 10 - Adding Inheritance &amp; Generics</vt:lpstr>
      <vt:lpstr>Step 11 - Rendering Project Items with a Class</vt:lpstr>
      <vt:lpstr>Step 11 - Rendering Project Items with a Class cont…</vt:lpstr>
      <vt:lpstr>Step 12 - Utilizing Interfaces to Implement Drag &amp; Drop</vt:lpstr>
      <vt:lpstr>Step 12 - Utilizing Interfaces to Implement Drag &amp; Drop cont…</vt:lpstr>
      <vt:lpstr>Step 13 - Drag Events &amp; Reflecting the Current State in the UI</vt:lpstr>
      <vt:lpstr>Step 14 - Adding a Droppable Area</vt:lpstr>
      <vt:lpstr>Step 14 - Adding a Droppable Area cont..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517</cp:revision>
  <dcterms:created xsi:type="dcterms:W3CDTF">2019-03-17T17:13:50Z</dcterms:created>
  <dcterms:modified xsi:type="dcterms:W3CDTF">2020-10-27T19:23:12Z</dcterms:modified>
</cp:coreProperties>
</file>