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4"/>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517" r:id="rId160"/>
    <p:sldId id="518" r:id="rId161"/>
    <p:sldId id="519" r:id="rId162"/>
    <p:sldId id="268" r:id="rId1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30/10/2020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30/10/2020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30/10/2020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30/10/2020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30/10/2020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medium.com/computed-comparisons/commonjs-vs-amd-vs-requirejs-vs-es6-modules-2e814b114a0b"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s://github.com/typestack/class-validator" TargetMode="External"/><Relationship Id="rId2" Type="http://schemas.openxmlformats.org/officeDocument/2006/relationships/hyperlink" Target="https://github.com/typestack/class-transformer" TargetMode="External"/><Relationship Id="rId1" Type="http://schemas.openxmlformats.org/officeDocument/2006/relationships/slideLayout" Target="../slideLayouts/slideLayout2.xml"/><Relationship Id="rId6" Type="http://schemas.openxmlformats.org/officeDocument/2006/relationships/hyperlink" Target="https://github.com/DefinitelyTyped/DefinitelyTyped" TargetMode="External"/><Relationship Id="rId5" Type="http://schemas.openxmlformats.org/officeDocument/2006/relationships/hyperlink" Target="https://www.npmjs.com/package/@types/lodash" TargetMode="External"/><Relationship Id="rId4" Type="http://schemas.openxmlformats.org/officeDocument/2006/relationships/hyperlink" Target="https://lodash.com/"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766"/>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184367"/>
            <a:ext cx="8596668" cy="4856996"/>
          </a:xfrm>
        </p:spPr>
        <p:txBody>
          <a:bodyPr/>
          <a:lstStyle/>
          <a:p>
            <a:r>
              <a:rPr lang="en-IN" dirty="0" smtClean="0">
                <a:hlinkClick r:id="rId2"/>
              </a:rPr>
              <a:t>JavaScript Modules</a:t>
            </a:r>
            <a:endParaRPr lang="en-IN" dirty="0" smtClean="0"/>
          </a:p>
          <a:p>
            <a:r>
              <a:rPr lang="en-IN" dirty="0" smtClean="0">
                <a:hlinkClick r:id="rId3"/>
              </a:rPr>
              <a:t>ES6 modules</a:t>
            </a:r>
            <a:endParaRPr lang="en-GB" dirty="0"/>
          </a:p>
        </p:txBody>
      </p:sp>
    </p:spTree>
    <p:extLst>
      <p:ext uri="{BB962C8B-B14F-4D97-AF65-F5344CB8AC3E}">
        <p14:creationId xmlns:p14="http://schemas.microsoft.com/office/powerpoint/2010/main" val="362868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-11 -:</a:t>
            </a:r>
            <a:r>
              <a:rPr lang="en-GB" b="1" dirty="0"/>
              <a:t>Using </a:t>
            </a:r>
            <a:r>
              <a:rPr lang="en-GB" b="1" dirty="0" err="1"/>
              <a:t>Webpack</a:t>
            </a:r>
            <a:r>
              <a:rPr lang="en-GB" b="1" dirty="0"/>
              <a:t> with TypeScript</a:t>
            </a:r>
            <a:endParaRPr lang="en-GB" dirty="0"/>
          </a:p>
        </p:txBody>
      </p:sp>
    </p:spTree>
    <p:extLst>
      <p:ext uri="{BB962C8B-B14F-4D97-AF65-F5344CB8AC3E}">
        <p14:creationId xmlns:p14="http://schemas.microsoft.com/office/powerpoint/2010/main" val="4237192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smtClean="0"/>
              <a:t>Disadvantages with existing setup:</a:t>
            </a:r>
          </a:p>
          <a:p>
            <a:r>
              <a:rPr lang="en-IN" dirty="0" smtClean="0"/>
              <a:t>If we load our </a:t>
            </a:r>
            <a:r>
              <a:rPr lang="en-IN" dirty="0" err="1" smtClean="0"/>
              <a:t>ui</a:t>
            </a:r>
            <a:r>
              <a:rPr lang="en-IN" dirty="0" smtClean="0"/>
              <a:t> and go to network tab we will notice multiple http calls for all the </a:t>
            </a:r>
            <a:r>
              <a:rPr lang="en-IN" dirty="0" err="1" smtClean="0"/>
              <a:t>js</a:t>
            </a:r>
            <a:r>
              <a:rPr lang="en-IN" dirty="0" smtClean="0"/>
              <a:t> files that we </a:t>
            </a:r>
            <a:r>
              <a:rPr lang="en-IN" dirty="0" err="1" smtClean="0"/>
              <a:t>nned.Although</a:t>
            </a:r>
            <a:r>
              <a:rPr lang="en-IN" dirty="0" smtClean="0"/>
              <a:t> if we look at the size column the size of our files are very small so that’s not an issue but the issue is highlighted if we notice the waterfall </a:t>
            </a:r>
            <a:r>
              <a:rPr lang="en-IN" dirty="0" err="1" smtClean="0"/>
              <a:t>column.The</a:t>
            </a:r>
            <a:r>
              <a:rPr lang="en-IN" dirty="0" smtClean="0"/>
              <a:t> green bar graph is the actual time the http request took but the white bar before the green bar is the time that browser takes to formulate that request there is a base delay associated with every http request and since there are multiple requests for multiple files it slows down our app.</a:t>
            </a:r>
          </a:p>
          <a:p>
            <a:r>
              <a:rPr lang="en-IN" dirty="0" smtClean="0"/>
              <a:t>So a solution is offered by use of </a:t>
            </a:r>
            <a:r>
              <a:rPr lang="en-IN" dirty="0" err="1" smtClean="0"/>
              <a:t>webpack</a:t>
            </a:r>
            <a:r>
              <a:rPr lang="en-IN" dirty="0" smtClean="0"/>
              <a:t> that bundles all our </a:t>
            </a:r>
            <a:r>
              <a:rPr lang="en-IN" dirty="0" err="1" smtClean="0"/>
              <a:t>js</a:t>
            </a:r>
            <a:r>
              <a:rPr lang="en-IN" dirty="0" smtClean="0"/>
              <a:t> files to a single file so we can still split files into multiple files for development ,use the ES6 imports/Exports feature and at the end just get one single file as output which reduces the no of http calls thus improving the speed of our app</a:t>
            </a:r>
          </a:p>
          <a:p>
            <a:r>
              <a:rPr lang="en-IN" dirty="0" err="1" smtClean="0"/>
              <a:t>Webpack</a:t>
            </a:r>
            <a:r>
              <a:rPr lang="en-IN" dirty="0" smtClean="0"/>
              <a:t> is very large and has a lot of features we will be using only a selected few here.</a:t>
            </a:r>
            <a:endParaRPr lang="en-GB" dirty="0"/>
          </a:p>
        </p:txBody>
      </p:sp>
    </p:spTree>
    <p:extLst>
      <p:ext uri="{BB962C8B-B14F-4D97-AF65-F5344CB8AC3E}">
        <p14:creationId xmlns:p14="http://schemas.microsoft.com/office/powerpoint/2010/main" val="4089470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err="1" smtClean="0"/>
              <a:t>Webpack</a:t>
            </a:r>
            <a:r>
              <a:rPr lang="en-IN" dirty="0" smtClean="0"/>
              <a:t> is a bundling and orchestration tool that helps us to split our files into multiple while developing and then bundles them together with some optimizations</a:t>
            </a:r>
          </a:p>
          <a:p>
            <a:r>
              <a:rPr lang="en-IN" dirty="0" smtClean="0"/>
              <a:t>It also allows us to add multiple build steps like for </a:t>
            </a:r>
            <a:r>
              <a:rPr lang="en-IN" dirty="0" err="1" smtClean="0"/>
              <a:t>css</a:t>
            </a:r>
            <a:r>
              <a:rPr lang="en-IN" dirty="0" smtClean="0"/>
              <a:t> files </a:t>
            </a:r>
            <a:r>
              <a:rPr lang="en-IN" dirty="0" err="1" smtClean="0"/>
              <a:t>etc</a:t>
            </a:r>
            <a:endParaRPr lang="en-IN" dirty="0" smtClean="0"/>
          </a:p>
          <a:p>
            <a:r>
              <a:rPr lang="en-IN" dirty="0" smtClean="0"/>
              <a:t>It bundles code and thus less imports are required </a:t>
            </a:r>
          </a:p>
          <a:p>
            <a:r>
              <a:rPr lang="en-IN" dirty="0" smtClean="0"/>
              <a:t>It optimizes(minifies) </a:t>
            </a:r>
            <a:r>
              <a:rPr lang="en-IN" dirty="0" err="1" smtClean="0"/>
              <a:t>code,so</a:t>
            </a:r>
            <a:r>
              <a:rPr lang="en-IN" dirty="0" smtClean="0"/>
              <a:t> we have less code to download</a:t>
            </a:r>
          </a:p>
          <a:p>
            <a:r>
              <a:rPr lang="en-IN" dirty="0" smtClean="0"/>
              <a:t>More build steps can be easily added</a:t>
            </a:r>
          </a:p>
          <a:p>
            <a:endParaRPr lang="en-GB" dirty="0"/>
          </a:p>
        </p:txBody>
      </p:sp>
    </p:spTree>
    <p:extLst>
      <p:ext uri="{BB962C8B-B14F-4D97-AF65-F5344CB8AC3E}">
        <p14:creationId xmlns:p14="http://schemas.microsoft.com/office/powerpoint/2010/main" val="30363343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1223"/>
          </a:xfrm>
        </p:spPr>
        <p:txBody>
          <a:bodyPr>
            <a:normAutofit/>
          </a:bodyPr>
          <a:lstStyle/>
          <a:p>
            <a:r>
              <a:rPr lang="en-GB" sz="2800" dirty="0"/>
              <a:t> Installing </a:t>
            </a:r>
            <a:r>
              <a:rPr lang="en-GB" sz="2800" dirty="0" err="1"/>
              <a:t>Webpack</a:t>
            </a:r>
            <a:r>
              <a:rPr lang="en-GB" sz="2800" dirty="0"/>
              <a:t> &amp; Important Dependencies</a:t>
            </a:r>
          </a:p>
        </p:txBody>
      </p:sp>
      <p:sp>
        <p:nvSpPr>
          <p:cNvPr id="3" name="Content Placeholder 2"/>
          <p:cNvSpPr>
            <a:spLocks noGrp="1"/>
          </p:cNvSpPr>
          <p:nvPr>
            <p:ph idx="1"/>
          </p:nvPr>
        </p:nvSpPr>
        <p:spPr>
          <a:xfrm>
            <a:off x="677334" y="1271451"/>
            <a:ext cx="8596668" cy="4769911"/>
          </a:xfrm>
        </p:spPr>
        <p:txBody>
          <a:bodyPr>
            <a:normAutofit lnSpcReduction="10000"/>
          </a:bodyPr>
          <a:lstStyle/>
          <a:p>
            <a:r>
              <a:rPr lang="en-IN" dirty="0" smtClean="0"/>
              <a:t>Run the following command on a terminal </a:t>
            </a:r>
            <a:r>
              <a:rPr lang="en-IN" dirty="0" err="1" smtClean="0"/>
              <a:t>npm</a:t>
            </a:r>
            <a:r>
              <a:rPr lang="en-IN" dirty="0" smtClean="0"/>
              <a:t> install –save-dev webpack@4.41.2 webpack-cli@3.3.10 webpack-dev-server@3.9.0 type</a:t>
            </a:r>
            <a:r>
              <a:rPr lang="en-IN" dirty="0"/>
              <a:t>script </a:t>
            </a:r>
            <a:r>
              <a:rPr lang="en-IN" dirty="0" err="1" smtClean="0"/>
              <a:t>ts</a:t>
            </a:r>
            <a:r>
              <a:rPr lang="en-IN" dirty="0" smtClean="0"/>
              <a:t>-loader</a:t>
            </a:r>
          </a:p>
          <a:p>
            <a:r>
              <a:rPr lang="en-IN" dirty="0" smtClean="0"/>
              <a:t>So now if we open the </a:t>
            </a:r>
            <a:r>
              <a:rPr lang="en-IN" dirty="0" err="1" smtClean="0"/>
              <a:t>package.json</a:t>
            </a:r>
            <a:r>
              <a:rPr lang="en-IN" dirty="0" smtClean="0"/>
              <a:t> we will notice a lot of new dev dependencies:</a:t>
            </a:r>
          </a:p>
          <a:p>
            <a:r>
              <a:rPr lang="en-IN" dirty="0" err="1" smtClean="0"/>
              <a:t>Webpack</a:t>
            </a:r>
            <a:r>
              <a:rPr lang="en-IN" dirty="0" smtClean="0"/>
              <a:t> : it is the heart of the  features we want it is core </a:t>
            </a:r>
            <a:r>
              <a:rPr lang="en-IN" dirty="0" err="1" smtClean="0"/>
              <a:t>webpack</a:t>
            </a:r>
            <a:r>
              <a:rPr lang="en-IN" dirty="0" smtClean="0"/>
              <a:t> </a:t>
            </a:r>
            <a:r>
              <a:rPr lang="en-IN" dirty="0" err="1" smtClean="0"/>
              <a:t>dependency.It</a:t>
            </a:r>
            <a:r>
              <a:rPr lang="en-IN" dirty="0" smtClean="0"/>
              <a:t> allows us to </a:t>
            </a:r>
            <a:r>
              <a:rPr lang="en-IN" dirty="0" err="1" smtClean="0"/>
              <a:t>bundle,transform</a:t>
            </a:r>
            <a:r>
              <a:rPr lang="en-IN" dirty="0" smtClean="0"/>
              <a:t> our </a:t>
            </a:r>
            <a:r>
              <a:rPr lang="en-IN" dirty="0" err="1" smtClean="0"/>
              <a:t>code.Webpack</a:t>
            </a:r>
            <a:r>
              <a:rPr lang="en-IN" dirty="0" smtClean="0"/>
              <a:t> will compile our </a:t>
            </a:r>
            <a:r>
              <a:rPr lang="en-IN" dirty="0" err="1" smtClean="0"/>
              <a:t>ts</a:t>
            </a:r>
            <a:r>
              <a:rPr lang="en-IN" dirty="0" smtClean="0"/>
              <a:t> to </a:t>
            </a:r>
            <a:r>
              <a:rPr lang="en-IN" dirty="0" err="1" smtClean="0"/>
              <a:t>js</a:t>
            </a:r>
            <a:r>
              <a:rPr lang="en-IN" dirty="0" smtClean="0"/>
              <a:t> and also bundle it to a single </a:t>
            </a:r>
            <a:r>
              <a:rPr lang="en-IN" dirty="0" err="1" smtClean="0"/>
              <a:t>js</a:t>
            </a:r>
            <a:r>
              <a:rPr lang="en-IN" dirty="0" smtClean="0"/>
              <a:t> file</a:t>
            </a:r>
          </a:p>
          <a:p>
            <a:r>
              <a:rPr lang="en-IN" dirty="0" err="1" smtClean="0"/>
              <a:t>Webpack</a:t>
            </a:r>
            <a:r>
              <a:rPr lang="en-IN" dirty="0" smtClean="0"/>
              <a:t>-cli: It is used to run </a:t>
            </a:r>
            <a:r>
              <a:rPr lang="en-IN" dirty="0" err="1" smtClean="0"/>
              <a:t>webpack</a:t>
            </a:r>
            <a:r>
              <a:rPr lang="en-IN" dirty="0" smtClean="0"/>
              <a:t> commands in our project</a:t>
            </a:r>
          </a:p>
          <a:p>
            <a:r>
              <a:rPr lang="en-IN" dirty="0" err="1" smtClean="0"/>
              <a:t>Webpack</a:t>
            </a:r>
            <a:r>
              <a:rPr lang="en-IN" dirty="0" smtClean="0"/>
              <a:t>-dev-server : It gives us a </a:t>
            </a:r>
            <a:r>
              <a:rPr lang="en-IN" dirty="0" err="1" smtClean="0"/>
              <a:t>lite</a:t>
            </a:r>
            <a:r>
              <a:rPr lang="en-IN" dirty="0" smtClean="0"/>
              <a:t> development server that compiles our files and listens to changes and recompiles and also serves our files</a:t>
            </a:r>
          </a:p>
          <a:p>
            <a:r>
              <a:rPr lang="en-IN" dirty="0" smtClean="0"/>
              <a:t>Typescript: we although already have globally installed typescript on our machines but it is also a good practice to add </a:t>
            </a:r>
            <a:r>
              <a:rPr lang="en-IN" dirty="0" err="1" smtClean="0"/>
              <a:t>ts</a:t>
            </a:r>
            <a:r>
              <a:rPr lang="en-IN" dirty="0" smtClean="0"/>
              <a:t> to our projects so that if we change our global </a:t>
            </a:r>
            <a:r>
              <a:rPr lang="en-IN" dirty="0" err="1" smtClean="0"/>
              <a:t>ts</a:t>
            </a:r>
            <a:r>
              <a:rPr lang="en-IN" dirty="0" smtClean="0"/>
              <a:t> version it doesn’t break our project</a:t>
            </a:r>
          </a:p>
          <a:p>
            <a:r>
              <a:rPr lang="en-IN" dirty="0" smtClean="0"/>
              <a:t>Ts-loader: it is a package that tells </a:t>
            </a:r>
            <a:r>
              <a:rPr lang="en-IN" dirty="0" err="1" smtClean="0"/>
              <a:t>webpack</a:t>
            </a:r>
            <a:r>
              <a:rPr lang="en-IN" dirty="0" smtClean="0"/>
              <a:t> how to convert </a:t>
            </a:r>
            <a:r>
              <a:rPr lang="en-IN" dirty="0" err="1" smtClean="0"/>
              <a:t>ts</a:t>
            </a:r>
            <a:r>
              <a:rPr lang="en-IN" dirty="0" smtClean="0"/>
              <a:t> to </a:t>
            </a:r>
            <a:r>
              <a:rPr lang="en-IN" dirty="0" err="1" smtClean="0"/>
              <a:t>js</a:t>
            </a:r>
            <a:endParaRPr lang="en-GB" dirty="0"/>
          </a:p>
        </p:txBody>
      </p:sp>
    </p:spTree>
    <p:extLst>
      <p:ext uri="{BB962C8B-B14F-4D97-AF65-F5344CB8AC3E}">
        <p14:creationId xmlns:p14="http://schemas.microsoft.com/office/powerpoint/2010/main" val="1866239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Configuration</a:t>
            </a:r>
          </a:p>
        </p:txBody>
      </p:sp>
      <p:sp>
        <p:nvSpPr>
          <p:cNvPr id="3" name="Content Placeholder 2"/>
          <p:cNvSpPr>
            <a:spLocks noGrp="1"/>
          </p:cNvSpPr>
          <p:nvPr>
            <p:ph idx="1"/>
          </p:nvPr>
        </p:nvSpPr>
        <p:spPr>
          <a:xfrm>
            <a:off x="677334" y="740229"/>
            <a:ext cx="8596668" cy="5301133"/>
          </a:xfrm>
        </p:spPr>
        <p:txBody>
          <a:bodyPr>
            <a:normAutofit fontScale="92500" lnSpcReduction="20000"/>
          </a:bodyPr>
          <a:lstStyle/>
          <a:p>
            <a:r>
              <a:rPr lang="en-GB" dirty="0" smtClean="0"/>
              <a:t>We need to make configurational changes in </a:t>
            </a:r>
            <a:r>
              <a:rPr lang="en-GB" dirty="0" err="1" smtClean="0"/>
              <a:t>tsConfig.json</a:t>
            </a:r>
            <a:endParaRPr lang="en-GB" dirty="0" smtClean="0"/>
          </a:p>
          <a:p>
            <a:pPr lvl="1"/>
            <a:r>
              <a:rPr lang="en-GB" dirty="0" smtClean="0"/>
              <a:t>Target should be set to es6, module to es2015 </a:t>
            </a:r>
            <a:r>
              <a:rPr lang="en-GB" dirty="0" err="1" smtClean="0"/>
              <a:t>webpack</a:t>
            </a:r>
            <a:r>
              <a:rPr lang="en-GB" dirty="0" smtClean="0"/>
              <a:t> and </a:t>
            </a:r>
            <a:r>
              <a:rPr lang="en-GB" dirty="0" err="1" smtClean="0"/>
              <a:t>ts</a:t>
            </a:r>
            <a:r>
              <a:rPr lang="en-GB" dirty="0" smtClean="0"/>
              <a:t> will use this setting to understand how </a:t>
            </a:r>
            <a:r>
              <a:rPr lang="en-GB" dirty="0" err="1" smtClean="0"/>
              <a:t>ts</a:t>
            </a:r>
            <a:r>
              <a:rPr lang="en-GB" dirty="0" smtClean="0"/>
              <a:t> should be compiled to </a:t>
            </a:r>
            <a:r>
              <a:rPr lang="en-GB" dirty="0" err="1" smtClean="0"/>
              <a:t>js</a:t>
            </a:r>
            <a:r>
              <a:rPr lang="en-GB" dirty="0" smtClean="0"/>
              <a:t> should it run only on new </a:t>
            </a:r>
            <a:r>
              <a:rPr lang="en-GB" dirty="0" err="1" smtClean="0"/>
              <a:t>browsersas</a:t>
            </a:r>
            <a:r>
              <a:rPr lang="en-GB" dirty="0" smtClean="0"/>
              <a:t> with es6 or is  older browser support needed.</a:t>
            </a:r>
          </a:p>
          <a:p>
            <a:pPr lvl="1"/>
            <a:r>
              <a:rPr lang="en-GB" dirty="0" err="1" smtClean="0"/>
              <a:t>outputDir</a:t>
            </a:r>
            <a:r>
              <a:rPr lang="en-GB" dirty="0" smtClean="0"/>
              <a:t> should point to the directory where we want the </a:t>
            </a:r>
            <a:r>
              <a:rPr lang="en-GB" dirty="0" err="1" smtClean="0"/>
              <a:t>js</a:t>
            </a:r>
            <a:r>
              <a:rPr lang="en-GB" dirty="0" smtClean="0"/>
              <a:t> files to be generated in my case it is ./Section11/</a:t>
            </a:r>
            <a:r>
              <a:rPr lang="en-GB" dirty="0" err="1" smtClean="0"/>
              <a:t>dist.rootDir</a:t>
            </a:r>
            <a:r>
              <a:rPr lang="en-GB" dirty="0" smtClean="0"/>
              <a:t> and </a:t>
            </a:r>
            <a:r>
              <a:rPr lang="en-GB" dirty="0" err="1" smtClean="0"/>
              <a:t>sourceRoot</a:t>
            </a:r>
            <a:r>
              <a:rPr lang="en-GB" dirty="0" smtClean="0"/>
              <a:t> is no longer needed as </a:t>
            </a:r>
            <a:r>
              <a:rPr lang="en-GB" dirty="0" err="1" smtClean="0"/>
              <a:t>webpack</a:t>
            </a:r>
            <a:r>
              <a:rPr lang="en-GB" dirty="0" smtClean="0"/>
              <a:t> will take over there and determine where the source files are</a:t>
            </a:r>
          </a:p>
          <a:p>
            <a:r>
              <a:rPr lang="en-GB" dirty="0" smtClean="0"/>
              <a:t>We also need a new </a:t>
            </a:r>
            <a:r>
              <a:rPr lang="en-GB" dirty="0" err="1" smtClean="0"/>
              <a:t>config</a:t>
            </a:r>
            <a:r>
              <a:rPr lang="en-GB" dirty="0" smtClean="0"/>
              <a:t> file to configure </a:t>
            </a:r>
            <a:r>
              <a:rPr lang="en-GB" dirty="0" err="1" smtClean="0"/>
              <a:t>webpack</a:t>
            </a:r>
            <a:r>
              <a:rPr lang="en-GB" dirty="0" smtClean="0"/>
              <a:t> named webpack.config.js</a:t>
            </a:r>
          </a:p>
          <a:p>
            <a:pPr lvl="1"/>
            <a:r>
              <a:rPr lang="en-GB" dirty="0" smtClean="0"/>
              <a:t>Create a new file with name webpack.config.js the file name should be exact as </a:t>
            </a:r>
            <a:r>
              <a:rPr lang="en-GB" dirty="0" err="1" smtClean="0"/>
              <a:t>webpack</a:t>
            </a:r>
            <a:r>
              <a:rPr lang="en-GB" dirty="0" smtClean="0"/>
              <a:t> will by default look for this file and this file will tell </a:t>
            </a:r>
            <a:r>
              <a:rPr lang="en-GB" dirty="0" err="1" smtClean="0"/>
              <a:t>webpack</a:t>
            </a:r>
            <a:r>
              <a:rPr lang="en-GB" dirty="0" smtClean="0"/>
              <a:t> how to work with our project</a:t>
            </a:r>
          </a:p>
          <a:p>
            <a:pPr lvl="1"/>
            <a:r>
              <a:rPr lang="en-GB" dirty="0" smtClean="0"/>
              <a:t>This </a:t>
            </a:r>
            <a:r>
              <a:rPr lang="en-GB" dirty="0" err="1" smtClean="0"/>
              <a:t>config</a:t>
            </a:r>
            <a:r>
              <a:rPr lang="en-GB" dirty="0" smtClean="0"/>
              <a:t> file uses </a:t>
            </a:r>
            <a:r>
              <a:rPr lang="en-GB" dirty="0" err="1" smtClean="0"/>
              <a:t>js</a:t>
            </a:r>
            <a:r>
              <a:rPr lang="en-GB" dirty="0" smtClean="0"/>
              <a:t>  actually some node.js features so we want to use the </a:t>
            </a:r>
            <a:r>
              <a:rPr lang="en-GB" dirty="0" err="1" smtClean="0"/>
              <a:t>nodejs</a:t>
            </a:r>
            <a:r>
              <a:rPr lang="en-GB" dirty="0" smtClean="0"/>
              <a:t> export syntax which looks like </a:t>
            </a:r>
            <a:r>
              <a:rPr lang="en-GB" dirty="0" err="1" smtClean="0"/>
              <a:t>module.exports</a:t>
            </a:r>
            <a:r>
              <a:rPr lang="en-GB" dirty="0" smtClean="0"/>
              <a:t>= {}; This exports a </a:t>
            </a:r>
            <a:r>
              <a:rPr lang="en-GB" dirty="0" err="1" smtClean="0"/>
              <a:t>javascript</a:t>
            </a:r>
            <a:r>
              <a:rPr lang="en-GB" dirty="0" smtClean="0"/>
              <a:t> object which acts as configuration object that </a:t>
            </a:r>
            <a:r>
              <a:rPr lang="en-GB" dirty="0" err="1" smtClean="0"/>
              <a:t>webpack</a:t>
            </a:r>
            <a:r>
              <a:rPr lang="en-GB" dirty="0" smtClean="0"/>
              <a:t> picks up</a:t>
            </a:r>
          </a:p>
          <a:p>
            <a:pPr lvl="1"/>
            <a:r>
              <a:rPr lang="en-GB" dirty="0" smtClean="0"/>
              <a:t>The first configuration that </a:t>
            </a:r>
            <a:r>
              <a:rPr lang="en-GB" dirty="0" err="1" smtClean="0"/>
              <a:t>webpack</a:t>
            </a:r>
            <a:r>
              <a:rPr lang="en-GB" dirty="0" smtClean="0"/>
              <a:t> needs is the file that is the start of our project like in our case </a:t>
            </a:r>
            <a:r>
              <a:rPr lang="en-GB" dirty="0" err="1" smtClean="0"/>
              <a:t>app.ts</a:t>
            </a:r>
            <a:r>
              <a:rPr lang="en-GB" dirty="0" smtClean="0"/>
              <a:t> then it will automatically check its imports go to these files check there imports </a:t>
            </a:r>
            <a:r>
              <a:rPr lang="en-GB" dirty="0" err="1" smtClean="0"/>
              <a:t>etc</a:t>
            </a:r>
            <a:r>
              <a:rPr lang="en-GB" dirty="0" smtClean="0"/>
              <a:t> and thus traverse the </a:t>
            </a:r>
            <a:r>
              <a:rPr lang="en-GB" dirty="0" err="1" smtClean="0"/>
              <a:t>wholew</a:t>
            </a:r>
            <a:r>
              <a:rPr lang="en-GB" dirty="0" smtClean="0"/>
              <a:t> code to compile it with the help of </a:t>
            </a:r>
            <a:r>
              <a:rPr lang="en-GB" dirty="0" err="1" smtClean="0"/>
              <a:t>ts</a:t>
            </a:r>
            <a:r>
              <a:rPr lang="en-GB" dirty="0" smtClean="0"/>
              <a:t>-loader </a:t>
            </a:r>
            <a:r>
              <a:rPr lang="en-GB" dirty="0" err="1" smtClean="0"/>
              <a:t>package.To</a:t>
            </a:r>
            <a:r>
              <a:rPr lang="en-GB" dirty="0" smtClean="0"/>
              <a:t> make </a:t>
            </a:r>
            <a:r>
              <a:rPr lang="en-GB" dirty="0" err="1" smtClean="0"/>
              <a:t>webpack</a:t>
            </a:r>
            <a:r>
              <a:rPr lang="en-GB" dirty="0" smtClean="0"/>
              <a:t> work correctly we should now remove all.js extensions from the imports as </a:t>
            </a:r>
            <a:r>
              <a:rPr lang="en-GB" dirty="0" err="1" smtClean="0"/>
              <a:t>webpack</a:t>
            </a:r>
            <a:r>
              <a:rPr lang="en-GB" dirty="0" smtClean="0"/>
              <a:t> will automatically look for .</a:t>
            </a:r>
            <a:r>
              <a:rPr lang="en-GB" dirty="0" err="1" smtClean="0"/>
              <a:t>js</a:t>
            </a:r>
            <a:r>
              <a:rPr lang="en-GB" dirty="0" smtClean="0"/>
              <a:t> and certain other extensions and if we have ,</a:t>
            </a:r>
            <a:r>
              <a:rPr lang="en-GB" dirty="0" err="1" smtClean="0"/>
              <a:t>js</a:t>
            </a:r>
            <a:r>
              <a:rPr lang="en-GB" dirty="0" smtClean="0"/>
              <a:t> in imports it will look for ..js.js which is </a:t>
            </a:r>
            <a:r>
              <a:rPr lang="en-GB" dirty="0" err="1" smtClean="0"/>
              <a:t>wrong.To</a:t>
            </a:r>
            <a:r>
              <a:rPr lang="en-GB" dirty="0" smtClean="0"/>
              <a:t> add the entry point create a key entry </a:t>
            </a:r>
            <a:r>
              <a:rPr lang="en-GB" dirty="0" err="1" smtClean="0"/>
              <a:t>snd</a:t>
            </a:r>
            <a:r>
              <a:rPr lang="en-GB" dirty="0" smtClean="0"/>
              <a:t> set its value to the entry point file in our case ./Section11/</a:t>
            </a:r>
            <a:r>
              <a:rPr lang="en-GB" dirty="0" err="1" smtClean="0"/>
              <a:t>src</a:t>
            </a:r>
            <a:r>
              <a:rPr lang="en-GB" dirty="0" smtClean="0"/>
              <a:t>/</a:t>
            </a:r>
            <a:r>
              <a:rPr lang="en-GB" dirty="0" err="1" smtClean="0"/>
              <a:t>app.ts</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2973949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a:t>
            </a:r>
            <a:r>
              <a:rPr lang="en-GB" dirty="0" smtClean="0"/>
              <a:t>Configuration cont..</a:t>
            </a:r>
            <a:endParaRPr lang="en-GB"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Add an output file name </a:t>
            </a:r>
            <a:r>
              <a:rPr lang="en-GB" dirty="0" err="1" smtClean="0"/>
              <a:t>ie</a:t>
            </a:r>
            <a:r>
              <a:rPr lang="en-GB" dirty="0" smtClean="0"/>
              <a:t> the file that will be generated as a combined file at the </a:t>
            </a:r>
            <a:r>
              <a:rPr lang="en-GB" dirty="0" err="1" smtClean="0"/>
              <a:t>end,To</a:t>
            </a:r>
            <a:r>
              <a:rPr lang="en-GB" dirty="0" smtClean="0"/>
              <a:t> set this create an output key whose value is an object which has a key filename and value of filename is the output file name in our case it will be something like: output:{ </a:t>
            </a:r>
          </a:p>
          <a:p>
            <a:pPr marL="457200" lvl="1" indent="0">
              <a:buNone/>
            </a:pPr>
            <a:r>
              <a:rPr lang="en-GB" dirty="0" smtClean="0"/>
              <a:t>             filename: ’bundle.js’</a:t>
            </a:r>
            <a:endParaRPr lang="en-GB" dirty="0"/>
          </a:p>
          <a:p>
            <a:pPr marL="457200" lvl="1" indent="0">
              <a:buNone/>
            </a:pPr>
            <a:r>
              <a:rPr lang="en-GB" dirty="0" smtClean="0"/>
              <a:t>          }</a:t>
            </a:r>
          </a:p>
          <a:p>
            <a:pPr marL="457200" lvl="1" indent="0">
              <a:buNone/>
            </a:pPr>
            <a:r>
              <a:rPr lang="en-GB" dirty="0" smtClean="0"/>
              <a:t>To the above output object we need to add another key path: to specify where the output needs to be generated it should match the path given in </a:t>
            </a:r>
            <a:r>
              <a:rPr lang="en-GB" dirty="0" err="1" smtClean="0"/>
              <a:t>tsconfiig.json</a:t>
            </a:r>
            <a:r>
              <a:rPr lang="en-GB" dirty="0" smtClean="0"/>
              <a:t> file  </a:t>
            </a:r>
            <a:r>
              <a:rPr lang="en-GB" dirty="0" err="1" smtClean="0"/>
              <a:t>outDir</a:t>
            </a:r>
            <a:r>
              <a:rPr lang="en-GB" dirty="0" smtClean="0"/>
              <a:t> </a:t>
            </a:r>
            <a:r>
              <a:rPr lang="en-GB" dirty="0" err="1" smtClean="0"/>
              <a:t>key.But</a:t>
            </a:r>
            <a:r>
              <a:rPr lang="en-GB" dirty="0" smtClean="0"/>
              <a:t> unlike </a:t>
            </a:r>
            <a:r>
              <a:rPr lang="en-GB" dirty="0" err="1" smtClean="0"/>
              <a:t>tsconfig.json</a:t>
            </a:r>
            <a:r>
              <a:rPr lang="en-GB" dirty="0" smtClean="0"/>
              <a:t> we cant give a relative path here </a:t>
            </a:r>
            <a:r>
              <a:rPr lang="en-GB" dirty="0" err="1" smtClean="0"/>
              <a:t>webpack</a:t>
            </a:r>
            <a:r>
              <a:rPr lang="en-GB" dirty="0" smtClean="0"/>
              <a:t> wants an absolute path and for that we will use a </a:t>
            </a:r>
            <a:r>
              <a:rPr lang="en-GB" dirty="0" err="1" smtClean="0"/>
              <a:t>nodejs</a:t>
            </a:r>
            <a:r>
              <a:rPr lang="en-GB" dirty="0" smtClean="0"/>
              <a:t> module path to import it we use the </a:t>
            </a:r>
            <a:r>
              <a:rPr lang="en-GB" dirty="0" err="1" smtClean="0"/>
              <a:t>nodejs</a:t>
            </a:r>
            <a:r>
              <a:rPr lang="en-GB" dirty="0" smtClean="0"/>
              <a:t> import syntax </a:t>
            </a:r>
            <a:r>
              <a:rPr lang="en-GB" dirty="0" err="1" smtClean="0"/>
              <a:t>const</a:t>
            </a:r>
            <a:r>
              <a:rPr lang="en-GB" dirty="0" smtClean="0"/>
              <a:t> path=require(‘path’) ; at the top of file to import the path </a:t>
            </a:r>
            <a:r>
              <a:rPr lang="en-GB" dirty="0" err="1" smtClean="0"/>
              <a:t>module.Now</a:t>
            </a:r>
            <a:r>
              <a:rPr lang="en-GB" dirty="0" smtClean="0"/>
              <a:t> for the value of the path key in output object we will use </a:t>
            </a:r>
            <a:r>
              <a:rPr lang="en-GB" dirty="0" err="1" smtClean="0"/>
              <a:t>path.resolve</a:t>
            </a:r>
            <a:r>
              <a:rPr lang="en-GB" dirty="0" smtClean="0"/>
              <a:t>() </a:t>
            </a:r>
            <a:r>
              <a:rPr lang="en-GB" dirty="0" err="1" smtClean="0"/>
              <a:t>method.The</a:t>
            </a:r>
            <a:r>
              <a:rPr lang="en-GB" dirty="0" smtClean="0"/>
              <a:t> first argument that we pass to this method is a special constant __</a:t>
            </a:r>
            <a:r>
              <a:rPr lang="en-GB" dirty="0" err="1" smtClean="0"/>
              <a:t>dirname</a:t>
            </a:r>
            <a:r>
              <a:rPr lang="en-GB" dirty="0" smtClean="0"/>
              <a:t> that is available globally in a </a:t>
            </a:r>
            <a:r>
              <a:rPr lang="en-GB" dirty="0" err="1" smtClean="0"/>
              <a:t>nodejs</a:t>
            </a:r>
            <a:r>
              <a:rPr lang="en-GB" dirty="0" smtClean="0"/>
              <a:t> </a:t>
            </a:r>
            <a:r>
              <a:rPr lang="en-GB" dirty="0" err="1" smtClean="0"/>
              <a:t>environment.The</a:t>
            </a:r>
            <a:r>
              <a:rPr lang="en-GB" dirty="0" smtClean="0"/>
              <a:t> second argument is the output path which in our case is ‘Section11/</a:t>
            </a:r>
            <a:r>
              <a:rPr lang="en-GB" dirty="0" err="1" smtClean="0"/>
              <a:t>dist</a:t>
            </a:r>
            <a:r>
              <a:rPr lang="en-GB" dirty="0" smtClean="0"/>
              <a:t>’</a:t>
            </a:r>
          </a:p>
          <a:p>
            <a:pPr marL="457200" lvl="1" indent="0">
              <a:buNone/>
            </a:pPr>
            <a:r>
              <a:rPr lang="en-GB" dirty="0"/>
              <a:t> </a:t>
            </a:r>
            <a:endParaRPr lang="en-GB" dirty="0" smtClean="0"/>
          </a:p>
          <a:p>
            <a:pPr lvl="1"/>
            <a:endParaRPr lang="en-GB" dirty="0"/>
          </a:p>
        </p:txBody>
      </p:sp>
    </p:spTree>
    <p:extLst>
      <p:ext uri="{BB962C8B-B14F-4D97-AF65-F5344CB8AC3E}">
        <p14:creationId xmlns:p14="http://schemas.microsoft.com/office/powerpoint/2010/main" val="18850184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to do with the </a:t>
            </a:r>
            <a:r>
              <a:rPr lang="en-GB" dirty="0" err="1" smtClean="0"/>
              <a:t>ts</a:t>
            </a:r>
            <a:r>
              <a:rPr lang="en-GB" dirty="0" smtClean="0"/>
              <a:t> files we need to add a new entry to the configuration object </a:t>
            </a:r>
            <a:r>
              <a:rPr lang="en-GB" dirty="0" err="1" smtClean="0"/>
              <a:t>i.e</a:t>
            </a:r>
            <a:r>
              <a:rPr lang="en-GB" dirty="0" smtClean="0"/>
              <a:t> the module which is gain an object that tells </a:t>
            </a:r>
            <a:r>
              <a:rPr lang="en-GB" dirty="0" err="1" smtClean="0"/>
              <a:t>webpack</a:t>
            </a:r>
            <a:r>
              <a:rPr lang="en-GB" dirty="0" smtClean="0"/>
              <a:t> how to deal with the files and the imports in them.</a:t>
            </a:r>
          </a:p>
          <a:p>
            <a:pPr lvl="1"/>
            <a:r>
              <a:rPr lang="en-GB" dirty="0" smtClean="0"/>
              <a:t>We need to add a rules array to the module object to specify what needs to be done with </a:t>
            </a:r>
            <a:r>
              <a:rPr lang="en-GB" dirty="0" err="1" smtClean="0"/>
              <a:t>ts</a:t>
            </a:r>
            <a:r>
              <a:rPr lang="en-GB" dirty="0" smtClean="0"/>
              <a:t> </a:t>
            </a:r>
            <a:r>
              <a:rPr lang="en-GB" dirty="0" err="1" smtClean="0"/>
              <a:t>files.For</a:t>
            </a:r>
            <a:r>
              <a:rPr lang="en-GB" dirty="0" smtClean="0"/>
              <a:t> a more complex project multiple rules are added for different files like </a:t>
            </a:r>
            <a:r>
              <a:rPr lang="en-GB" dirty="0" err="1" smtClean="0"/>
              <a:t>jpeg,css</a:t>
            </a:r>
            <a:r>
              <a:rPr lang="en-GB" dirty="0" smtClean="0"/>
              <a:t> </a:t>
            </a:r>
            <a:r>
              <a:rPr lang="en-GB" dirty="0" err="1" smtClean="0"/>
              <a:t>etc.we</a:t>
            </a:r>
            <a:r>
              <a:rPr lang="en-GB" dirty="0" smtClean="0"/>
              <a:t> need to add a loader to the rules array to tell </a:t>
            </a:r>
            <a:r>
              <a:rPr lang="en-GB" dirty="0" err="1" smtClean="0"/>
              <a:t>webpack</a:t>
            </a:r>
            <a:r>
              <a:rPr lang="en-GB" dirty="0" smtClean="0"/>
              <a:t> what to do with a certain file type.</a:t>
            </a:r>
          </a:p>
          <a:p>
            <a:pPr lvl="1"/>
            <a:r>
              <a:rPr lang="en-GB" dirty="0" smtClean="0"/>
              <a:t>So we add a rule which is just a </a:t>
            </a:r>
            <a:r>
              <a:rPr lang="en-GB" dirty="0" err="1" smtClean="0"/>
              <a:t>js</a:t>
            </a:r>
            <a:r>
              <a:rPr lang="en-GB" dirty="0" smtClean="0"/>
              <a:t> object the first key is test which specifies how to test if this rule applies to a certain file ,in our case this is just a regex for files ending in .</a:t>
            </a:r>
            <a:r>
              <a:rPr lang="en-GB" dirty="0" err="1" smtClean="0"/>
              <a:t>ts</a:t>
            </a:r>
            <a:r>
              <a:rPr lang="en-GB" dirty="0" smtClean="0"/>
              <a:t> </a:t>
            </a:r>
            <a:r>
              <a:rPr lang="en-GB" dirty="0" err="1" smtClean="0"/>
              <a:t>i.e</a:t>
            </a:r>
            <a:r>
              <a:rPr lang="en-GB" dirty="0" smtClean="0"/>
              <a:t> /</a:t>
            </a:r>
            <a:r>
              <a:rPr lang="en-IN" dirty="0" smtClean="0"/>
              <a:t>\</a:t>
            </a:r>
            <a:r>
              <a:rPr lang="en-GB" dirty="0" smtClean="0"/>
              <a:t>.</a:t>
            </a:r>
            <a:r>
              <a:rPr lang="en-GB" dirty="0" err="1" smtClean="0"/>
              <a:t>ts</a:t>
            </a:r>
            <a:r>
              <a:rPr lang="en-GB" dirty="0" smtClean="0"/>
              <a:t>$/.</a:t>
            </a:r>
          </a:p>
          <a:p>
            <a:pPr lvl="1"/>
            <a:r>
              <a:rPr lang="en-IN" dirty="0" smtClean="0"/>
              <a:t>The next key in the rule is use which tells </a:t>
            </a:r>
            <a:r>
              <a:rPr lang="en-IN" dirty="0" err="1" smtClean="0"/>
              <a:t>webpack</a:t>
            </a:r>
            <a:r>
              <a:rPr lang="en-IN" dirty="0" smtClean="0"/>
              <a:t> what to use to compile such files in our case it will be ‘</a:t>
            </a:r>
            <a:r>
              <a:rPr lang="en-IN" dirty="0" err="1" smtClean="0"/>
              <a:t>ts</a:t>
            </a:r>
            <a:r>
              <a:rPr lang="en-IN" dirty="0" smtClean="0"/>
              <a:t>-loader’ the loader package we will use to compile </a:t>
            </a:r>
            <a:r>
              <a:rPr lang="en-IN" dirty="0" err="1" smtClean="0"/>
              <a:t>ts</a:t>
            </a:r>
            <a:r>
              <a:rPr lang="en-IN" dirty="0" smtClean="0"/>
              <a:t> </a:t>
            </a:r>
            <a:r>
              <a:rPr lang="en-IN" dirty="0" err="1" smtClean="0"/>
              <a:t>files.This</a:t>
            </a:r>
            <a:r>
              <a:rPr lang="en-IN" dirty="0" smtClean="0"/>
              <a:t> will tell </a:t>
            </a:r>
            <a:r>
              <a:rPr lang="en-IN" dirty="0" err="1" smtClean="0"/>
              <a:t>webpack</a:t>
            </a:r>
            <a:r>
              <a:rPr lang="en-IN" dirty="0" smtClean="0"/>
              <a:t> that whenever you encounter a </a:t>
            </a:r>
            <a:r>
              <a:rPr lang="en-IN" dirty="0" err="1" smtClean="0"/>
              <a:t>ts</a:t>
            </a:r>
            <a:r>
              <a:rPr lang="en-IN" dirty="0" smtClean="0"/>
              <a:t> file let </a:t>
            </a:r>
            <a:r>
              <a:rPr lang="en-IN" dirty="0" err="1" smtClean="0"/>
              <a:t>ts</a:t>
            </a:r>
            <a:r>
              <a:rPr lang="en-IN" dirty="0" smtClean="0"/>
              <a:t>-loader handle it which in turn knows what to do with the </a:t>
            </a:r>
            <a:r>
              <a:rPr lang="en-IN" dirty="0" err="1" smtClean="0"/>
              <a:t>file,ts</a:t>
            </a:r>
            <a:r>
              <a:rPr lang="en-IN" dirty="0" smtClean="0"/>
              <a:t>-loader automatically takes into account the </a:t>
            </a:r>
            <a:r>
              <a:rPr lang="en-IN" dirty="0" err="1" smtClean="0"/>
              <a:t>tsconfig.json</a:t>
            </a:r>
            <a:r>
              <a:rPr lang="en-IN" dirty="0" smtClean="0"/>
              <a:t> file.</a:t>
            </a:r>
          </a:p>
          <a:p>
            <a:pPr lvl="1"/>
            <a:r>
              <a:rPr lang="en-IN" dirty="0" smtClean="0"/>
              <a:t>The last key added to the rule is exclude to specify what needs to be excluded and the value is /node-modules/ so that </a:t>
            </a:r>
            <a:r>
              <a:rPr lang="en-IN" dirty="0" err="1" smtClean="0"/>
              <a:t>webpack</a:t>
            </a:r>
            <a:r>
              <a:rPr lang="en-IN" dirty="0" smtClean="0"/>
              <a:t> ignores </a:t>
            </a:r>
            <a:r>
              <a:rPr lang="en-IN" dirty="0" err="1" smtClean="0"/>
              <a:t>ts</a:t>
            </a:r>
            <a:r>
              <a:rPr lang="en-IN" dirty="0" smtClean="0"/>
              <a:t> files in node-modules</a:t>
            </a:r>
            <a:endParaRPr lang="en-GB" dirty="0"/>
          </a:p>
        </p:txBody>
      </p:sp>
    </p:spTree>
    <p:extLst>
      <p:ext uri="{BB962C8B-B14F-4D97-AF65-F5344CB8AC3E}">
        <p14:creationId xmlns:p14="http://schemas.microsoft.com/office/powerpoint/2010/main" val="3052878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file extensions to check when resolving imports we need to add </a:t>
            </a:r>
            <a:r>
              <a:rPr lang="en-GB" dirty="0" err="1" smtClean="0"/>
              <a:t>akey</a:t>
            </a:r>
            <a:r>
              <a:rPr lang="en-GB" dirty="0" smtClean="0"/>
              <a:t> resolve which is again a </a:t>
            </a:r>
            <a:r>
              <a:rPr lang="en-GB" dirty="0" err="1" smtClean="0"/>
              <a:t>js</a:t>
            </a:r>
            <a:r>
              <a:rPr lang="en-GB" dirty="0" smtClean="0"/>
              <a:t> object that has a key extensions which is an array containing extensions to look for we will add ‘.</a:t>
            </a:r>
            <a:r>
              <a:rPr lang="en-GB" dirty="0" err="1" smtClean="0"/>
              <a:t>ts</a:t>
            </a:r>
            <a:r>
              <a:rPr lang="en-GB" dirty="0" smtClean="0"/>
              <a:t>’ and ‘.</a:t>
            </a:r>
            <a:r>
              <a:rPr lang="en-GB" dirty="0" err="1" smtClean="0"/>
              <a:t>js</a:t>
            </a:r>
            <a:r>
              <a:rPr lang="en-GB" dirty="0" smtClean="0"/>
              <a:t>’ both and therefore </a:t>
            </a:r>
            <a:r>
              <a:rPr lang="en-GB" dirty="0" err="1" smtClean="0"/>
              <a:t>webpack</a:t>
            </a:r>
            <a:r>
              <a:rPr lang="en-GB" dirty="0" smtClean="0"/>
              <a:t> will look for .</a:t>
            </a:r>
            <a:r>
              <a:rPr lang="en-GB" dirty="0" err="1" smtClean="0"/>
              <a:t>ts</a:t>
            </a:r>
            <a:r>
              <a:rPr lang="en-GB" dirty="0" smtClean="0"/>
              <a:t> and .</a:t>
            </a:r>
            <a:r>
              <a:rPr lang="en-GB" dirty="0" err="1" smtClean="0"/>
              <a:t>js</a:t>
            </a:r>
            <a:r>
              <a:rPr lang="en-GB" dirty="0" smtClean="0"/>
              <a:t> extensions while resolving imports.</a:t>
            </a:r>
          </a:p>
          <a:p>
            <a:pPr lvl="1"/>
            <a:r>
              <a:rPr lang="en-IN" dirty="0" smtClean="0"/>
              <a:t>We should have </a:t>
            </a:r>
            <a:r>
              <a:rPr lang="en-IN" dirty="0" err="1" smtClean="0"/>
              <a:t>sourcemap</a:t>
            </a:r>
            <a:r>
              <a:rPr lang="en-IN" dirty="0" smtClean="0"/>
              <a:t> set to true in our </a:t>
            </a:r>
            <a:r>
              <a:rPr lang="en-IN" dirty="0" err="1" smtClean="0"/>
              <a:t>tsconfig.json</a:t>
            </a:r>
            <a:r>
              <a:rPr lang="en-IN" dirty="0" smtClean="0"/>
              <a:t> so that we can debug in </a:t>
            </a:r>
            <a:r>
              <a:rPr lang="en-IN" dirty="0" err="1" smtClean="0"/>
              <a:t>ts</a:t>
            </a:r>
            <a:r>
              <a:rPr lang="en-IN" dirty="0" smtClean="0"/>
              <a:t> files instead of one </a:t>
            </a:r>
            <a:r>
              <a:rPr lang="en-IN" dirty="0" err="1" smtClean="0"/>
              <a:t>bundle.js.we</a:t>
            </a:r>
            <a:r>
              <a:rPr lang="en-IN" dirty="0" smtClean="0"/>
              <a:t> need to add a key </a:t>
            </a:r>
            <a:r>
              <a:rPr lang="en-IN" dirty="0" err="1" smtClean="0"/>
              <a:t>devtool</a:t>
            </a:r>
            <a:r>
              <a:rPr lang="en-IN" dirty="0" smtClean="0"/>
              <a:t> to our </a:t>
            </a:r>
            <a:r>
              <a:rPr lang="en-IN" dirty="0" err="1" smtClean="0"/>
              <a:t>config</a:t>
            </a:r>
            <a:r>
              <a:rPr lang="en-IN" dirty="0" smtClean="0"/>
              <a:t> object just above the module with </a:t>
            </a:r>
            <a:r>
              <a:rPr lang="en-IN" dirty="0" err="1" smtClean="0"/>
              <a:t>value’inline</a:t>
            </a:r>
            <a:r>
              <a:rPr lang="en-IN" dirty="0" smtClean="0"/>
              <a:t>-source-map’ which tells </a:t>
            </a:r>
            <a:r>
              <a:rPr lang="en-IN" dirty="0" err="1" smtClean="0"/>
              <a:t>webpack</a:t>
            </a:r>
            <a:r>
              <a:rPr lang="en-IN" dirty="0" smtClean="0"/>
              <a:t> that there will be generated </a:t>
            </a:r>
            <a:r>
              <a:rPr lang="en-IN" dirty="0" err="1" smtClean="0"/>
              <a:t>sourcemaps</a:t>
            </a:r>
            <a:r>
              <a:rPr lang="en-IN" dirty="0" smtClean="0"/>
              <a:t> which it should </a:t>
            </a:r>
            <a:r>
              <a:rPr lang="en-IN" dirty="0" err="1" smtClean="0"/>
              <a:t>wireup</a:t>
            </a:r>
            <a:r>
              <a:rPr lang="en-IN" dirty="0" smtClean="0"/>
              <a:t> and link to bundle.js to make debugging in </a:t>
            </a:r>
            <a:r>
              <a:rPr lang="en-IN" dirty="0" err="1" smtClean="0"/>
              <a:t>ts</a:t>
            </a:r>
            <a:r>
              <a:rPr lang="en-IN" dirty="0" smtClean="0"/>
              <a:t> possible.</a:t>
            </a:r>
          </a:p>
          <a:p>
            <a:pPr lvl="1"/>
            <a:r>
              <a:rPr lang="en-IN" dirty="0" smtClean="0"/>
              <a:t>Now lets try to run </a:t>
            </a:r>
            <a:r>
              <a:rPr lang="en-IN" dirty="0" err="1" smtClean="0"/>
              <a:t>webpack</a:t>
            </a:r>
            <a:r>
              <a:rPr lang="en-IN" dirty="0" smtClean="0"/>
              <a:t> stop any running </a:t>
            </a:r>
            <a:r>
              <a:rPr lang="en-IN" dirty="0" err="1" smtClean="0"/>
              <a:t>lite</a:t>
            </a:r>
            <a:r>
              <a:rPr lang="en-IN" dirty="0" smtClean="0"/>
              <a:t> server go to </a:t>
            </a:r>
            <a:r>
              <a:rPr lang="en-IN" dirty="0" err="1" smtClean="0"/>
              <a:t>package.json</a:t>
            </a:r>
            <a:r>
              <a:rPr lang="en-IN" dirty="0" smtClean="0"/>
              <a:t> and add a script named build with value “</a:t>
            </a:r>
            <a:r>
              <a:rPr lang="en-IN" dirty="0" err="1" smtClean="0"/>
              <a:t>webpack”add</a:t>
            </a:r>
            <a:r>
              <a:rPr lang="en-IN" dirty="0" smtClean="0"/>
              <a:t> another script named </a:t>
            </a:r>
            <a:r>
              <a:rPr lang="en-IN" dirty="0" err="1" smtClean="0"/>
              <a:t>lite</a:t>
            </a:r>
            <a:r>
              <a:rPr lang="en-IN" dirty="0" smtClean="0"/>
              <a:t> value </a:t>
            </a:r>
            <a:r>
              <a:rPr lang="en-IN" dirty="0" err="1" smtClean="0"/>
              <a:t>lite</a:t>
            </a:r>
            <a:r>
              <a:rPr lang="en-IN" dirty="0" smtClean="0"/>
              <a:t>-server .delete the contents of the </a:t>
            </a:r>
            <a:r>
              <a:rPr lang="en-IN" dirty="0" err="1" smtClean="0"/>
              <a:t>dist</a:t>
            </a:r>
            <a:r>
              <a:rPr lang="en-IN" dirty="0" smtClean="0"/>
              <a:t> folder also change the import in index.html to </a:t>
            </a:r>
            <a:r>
              <a:rPr lang="en-GB" dirty="0" smtClean="0"/>
              <a:t>Section11/</a:t>
            </a:r>
            <a:r>
              <a:rPr lang="en-GB" dirty="0" err="1" smtClean="0"/>
              <a:t>dist</a:t>
            </a:r>
            <a:r>
              <a:rPr lang="en-GB" dirty="0" smtClean="0"/>
              <a:t>/bundle.js</a:t>
            </a:r>
            <a:r>
              <a:rPr lang="en-IN" dirty="0" smtClean="0"/>
              <a:t> rather than </a:t>
            </a:r>
            <a:r>
              <a:rPr lang="en-IN" dirty="0" err="1" smtClean="0"/>
              <a:t>dist</a:t>
            </a:r>
            <a:r>
              <a:rPr lang="en-IN" dirty="0" smtClean="0"/>
              <a:t>/</a:t>
            </a:r>
            <a:r>
              <a:rPr lang="en-IN" dirty="0" err="1" smtClean="0"/>
              <a:t>app.js.Run</a:t>
            </a:r>
            <a:r>
              <a:rPr lang="en-IN" dirty="0" smtClean="0"/>
              <a:t> </a:t>
            </a:r>
            <a:r>
              <a:rPr lang="en-IN" dirty="0" err="1" smtClean="0"/>
              <a:t>npm</a:t>
            </a:r>
            <a:r>
              <a:rPr lang="en-IN" dirty="0" smtClean="0"/>
              <a:t> run build from </a:t>
            </a:r>
            <a:r>
              <a:rPr lang="en-IN" dirty="0" err="1" smtClean="0"/>
              <a:t>cmd</a:t>
            </a:r>
            <a:r>
              <a:rPr lang="en-IN" dirty="0" smtClean="0"/>
              <a:t> we will see a bundle.js generated in </a:t>
            </a:r>
            <a:r>
              <a:rPr lang="en-IN" dirty="0" err="1" smtClean="0"/>
              <a:t>dist</a:t>
            </a:r>
            <a:r>
              <a:rPr lang="en-IN" dirty="0" smtClean="0"/>
              <a:t> </a:t>
            </a:r>
            <a:r>
              <a:rPr lang="en-IN" dirty="0" err="1" smtClean="0"/>
              <a:t>folder.Now</a:t>
            </a:r>
            <a:r>
              <a:rPr lang="en-IN" dirty="0" smtClean="0"/>
              <a:t> run </a:t>
            </a:r>
            <a:r>
              <a:rPr lang="en-IN" dirty="0" err="1" smtClean="0"/>
              <a:t>npm</a:t>
            </a:r>
            <a:r>
              <a:rPr lang="en-IN" dirty="0" smtClean="0"/>
              <a:t> run </a:t>
            </a:r>
            <a:r>
              <a:rPr lang="en-IN" dirty="0" err="1" smtClean="0"/>
              <a:t>lite.This</a:t>
            </a:r>
            <a:r>
              <a:rPr lang="en-IN" dirty="0" smtClean="0"/>
              <a:t> will open the browser and the project runs fine.</a:t>
            </a:r>
          </a:p>
          <a:p>
            <a:pPr lvl="1"/>
            <a:r>
              <a:rPr lang="en-IN" dirty="0" smtClean="0"/>
              <a:t>If you go to the sources tab in </a:t>
            </a:r>
            <a:r>
              <a:rPr lang="en-IN" dirty="0" err="1" smtClean="0"/>
              <a:t>devtools</a:t>
            </a:r>
            <a:r>
              <a:rPr lang="en-IN" dirty="0" smtClean="0"/>
              <a:t> you will notice that we have our </a:t>
            </a:r>
            <a:r>
              <a:rPr lang="en-IN" dirty="0" err="1" smtClean="0"/>
              <a:t>ts</a:t>
            </a:r>
            <a:r>
              <a:rPr lang="en-IN" dirty="0" smtClean="0"/>
              <a:t> files under </a:t>
            </a:r>
            <a:r>
              <a:rPr lang="en-IN" dirty="0" err="1" smtClean="0"/>
              <a:t>webpack</a:t>
            </a:r>
            <a:r>
              <a:rPr lang="en-IN" dirty="0" smtClean="0"/>
              <a:t>/. folder which we can add breakpoints to</a:t>
            </a:r>
            <a:endParaRPr lang="en-GB" dirty="0"/>
          </a:p>
        </p:txBody>
      </p:sp>
    </p:spTree>
    <p:extLst>
      <p:ext uri="{BB962C8B-B14F-4D97-AF65-F5344CB8AC3E}">
        <p14:creationId xmlns:p14="http://schemas.microsoft.com/office/powerpoint/2010/main" val="19194411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800" dirty="0"/>
              <a:t>Finishing the Setup &amp; Adding </a:t>
            </a:r>
            <a:r>
              <a:rPr lang="en-IN" sz="2800" dirty="0" err="1"/>
              <a:t>webpack</a:t>
            </a:r>
            <a:r>
              <a:rPr lang="en-IN" sz="2800" dirty="0"/>
              <a:t>-dev-server</a:t>
            </a:r>
            <a:endParaRPr lang="en-GB" sz="28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a:t>
            </a:r>
            <a:r>
              <a:rPr lang="en-IN" dirty="0" smtClean="0"/>
              <a:t>lets use the </a:t>
            </a:r>
            <a:r>
              <a:rPr lang="en-IN" dirty="0" err="1" smtClean="0"/>
              <a:t>webpack</a:t>
            </a:r>
            <a:r>
              <a:rPr lang="en-IN" dirty="0" smtClean="0"/>
              <a:t> dev server instead of </a:t>
            </a:r>
            <a:r>
              <a:rPr lang="en-IN" dirty="0" err="1" smtClean="0"/>
              <a:t>lite</a:t>
            </a:r>
            <a:r>
              <a:rPr lang="en-IN" dirty="0" smtClean="0"/>
              <a:t> server</a:t>
            </a:r>
          </a:p>
          <a:p>
            <a:pPr lvl="1"/>
            <a:r>
              <a:rPr lang="en-IN" dirty="0" smtClean="0"/>
              <a:t>Create a new script named </a:t>
            </a:r>
            <a:r>
              <a:rPr lang="en-IN" dirty="0" err="1" smtClean="0"/>
              <a:t>startweb</a:t>
            </a:r>
            <a:r>
              <a:rPr lang="en-IN" dirty="0" smtClean="0"/>
              <a:t> in </a:t>
            </a:r>
            <a:r>
              <a:rPr lang="en-IN" dirty="0" err="1" smtClean="0"/>
              <a:t>package.json</a:t>
            </a:r>
            <a:r>
              <a:rPr lang="en-IN" dirty="0" smtClean="0"/>
              <a:t> and set its value to “</a:t>
            </a:r>
            <a:r>
              <a:rPr lang="en-IN" dirty="0" err="1" smtClean="0"/>
              <a:t>webpack</a:t>
            </a:r>
            <a:r>
              <a:rPr lang="en-IN" dirty="0" smtClean="0"/>
              <a:t>-dev-server”.</a:t>
            </a:r>
          </a:p>
          <a:p>
            <a:pPr lvl="1"/>
            <a:r>
              <a:rPr lang="en-IN" dirty="0" smtClean="0"/>
              <a:t>Add a new key to output object </a:t>
            </a:r>
            <a:r>
              <a:rPr lang="en-IN" dirty="0" err="1" smtClean="0"/>
              <a:t>publicPath</a:t>
            </a:r>
            <a:r>
              <a:rPr lang="en-IN" dirty="0" smtClean="0"/>
              <a:t> with value </a:t>
            </a:r>
            <a:r>
              <a:rPr lang="en-GB" dirty="0"/>
              <a:t>'Section11/</a:t>
            </a:r>
            <a:r>
              <a:rPr lang="en-GB" dirty="0" err="1"/>
              <a:t>dist</a:t>
            </a:r>
            <a:r>
              <a:rPr lang="en-GB" dirty="0"/>
              <a:t>'</a:t>
            </a:r>
          </a:p>
          <a:p>
            <a:pPr lvl="1"/>
            <a:r>
              <a:rPr lang="en-IN" dirty="0" smtClean="0"/>
              <a:t>Also add below object right below the output object to configure port and location of index file to dev server :</a:t>
            </a:r>
          </a:p>
          <a:p>
            <a:pPr lvl="2"/>
            <a:r>
              <a:rPr lang="fr-FR" dirty="0" err="1"/>
              <a:t>devServer</a:t>
            </a:r>
            <a:r>
              <a:rPr lang="fr-FR" dirty="0"/>
              <a:t>: {</a:t>
            </a:r>
          </a:p>
          <a:p>
            <a:pPr marL="914400" lvl="2" indent="0">
              <a:buNone/>
            </a:pPr>
            <a:r>
              <a:rPr lang="fr-FR" dirty="0"/>
              <a:t>        </a:t>
            </a:r>
            <a:r>
              <a:rPr lang="fr-FR" dirty="0" err="1"/>
              <a:t>contentBase</a:t>
            </a:r>
            <a:r>
              <a:rPr lang="fr-FR" dirty="0"/>
              <a:t>: __</a:t>
            </a:r>
            <a:r>
              <a:rPr lang="fr-FR" dirty="0" err="1"/>
              <a:t>dirname</a:t>
            </a:r>
            <a:r>
              <a:rPr lang="fr-FR" dirty="0"/>
              <a:t> + "/Section11/</a:t>
            </a:r>
            <a:r>
              <a:rPr lang="fr-FR" dirty="0" err="1"/>
              <a:t>src</a:t>
            </a:r>
            <a:r>
              <a:rPr lang="fr-FR" dirty="0"/>
              <a:t>",</a:t>
            </a:r>
          </a:p>
          <a:p>
            <a:pPr marL="914400" lvl="2" indent="0">
              <a:buNone/>
            </a:pPr>
            <a:r>
              <a:rPr lang="fr-FR" dirty="0"/>
              <a:t>        port: 9000</a:t>
            </a:r>
          </a:p>
          <a:p>
            <a:pPr marL="914400" lvl="2" indent="0">
              <a:buNone/>
            </a:pPr>
            <a:r>
              <a:rPr lang="fr-FR" dirty="0"/>
              <a:t>    }</a:t>
            </a:r>
          </a:p>
          <a:p>
            <a:pPr lvl="1"/>
            <a:r>
              <a:rPr lang="en-IN" dirty="0" smtClean="0"/>
              <a:t>Final configuration is add a key </a:t>
            </a:r>
            <a:r>
              <a:rPr lang="en-IN" dirty="0" err="1" smtClean="0"/>
              <a:t>mode:’development</a:t>
            </a:r>
            <a:r>
              <a:rPr lang="en-IN" dirty="0" smtClean="0"/>
              <a:t>’ this tells </a:t>
            </a:r>
            <a:r>
              <a:rPr lang="en-IN" dirty="0" err="1" smtClean="0"/>
              <a:t>webpack</a:t>
            </a:r>
            <a:r>
              <a:rPr lang="en-IN" dirty="0" smtClean="0"/>
              <a:t> that we are doing development and it does lesser optimizations making development easier more meaningful errors </a:t>
            </a:r>
            <a:r>
              <a:rPr lang="en-IN" dirty="0" err="1" smtClean="0"/>
              <a:t>etc</a:t>
            </a:r>
            <a:endParaRPr lang="en-GB" dirty="0"/>
          </a:p>
        </p:txBody>
      </p:sp>
    </p:spTree>
    <p:extLst>
      <p:ext uri="{BB962C8B-B14F-4D97-AF65-F5344CB8AC3E}">
        <p14:creationId xmlns:p14="http://schemas.microsoft.com/office/powerpoint/2010/main" val="9751775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19" y="104503"/>
            <a:ext cx="8596668" cy="600891"/>
          </a:xfrm>
        </p:spPr>
        <p:txBody>
          <a:bodyPr>
            <a:normAutofit fontScale="90000"/>
          </a:bodyPr>
          <a:lstStyle/>
          <a:p>
            <a:r>
              <a:rPr lang="en-GB" dirty="0"/>
              <a:t>Adding a Production Workflow</a:t>
            </a:r>
          </a:p>
        </p:txBody>
      </p:sp>
      <p:sp>
        <p:nvSpPr>
          <p:cNvPr id="3" name="Content Placeholder 2"/>
          <p:cNvSpPr>
            <a:spLocks noGrp="1"/>
          </p:cNvSpPr>
          <p:nvPr>
            <p:ph idx="1"/>
          </p:nvPr>
        </p:nvSpPr>
        <p:spPr>
          <a:xfrm>
            <a:off x="677334" y="836023"/>
            <a:ext cx="8596668" cy="5205339"/>
          </a:xfrm>
        </p:spPr>
        <p:txBody>
          <a:bodyPr/>
          <a:lstStyle/>
          <a:p>
            <a:r>
              <a:rPr lang="en-IN" dirty="0"/>
              <a:t>For production make a copy of webpack.config.js named </a:t>
            </a:r>
            <a:r>
              <a:rPr lang="en-IN" dirty="0" smtClean="0"/>
              <a:t>webpack.config.prod.js</a:t>
            </a:r>
          </a:p>
          <a:p>
            <a:r>
              <a:rPr lang="en-IN" dirty="0" smtClean="0"/>
              <a:t>Set mode to </a:t>
            </a:r>
            <a:r>
              <a:rPr lang="en-IN" dirty="0" err="1" smtClean="0"/>
              <a:t>production,get</a:t>
            </a:r>
            <a:r>
              <a:rPr lang="en-IN" dirty="0" smtClean="0"/>
              <a:t> rid of </a:t>
            </a:r>
            <a:r>
              <a:rPr lang="en-IN" dirty="0" err="1" smtClean="0"/>
              <a:t>publicPath</a:t>
            </a:r>
            <a:r>
              <a:rPr lang="en-IN" dirty="0" smtClean="0"/>
              <a:t> as the path is required for dev server and will not be used </a:t>
            </a:r>
            <a:r>
              <a:rPr lang="en-IN" dirty="0" err="1" smtClean="0"/>
              <a:t>here,we</a:t>
            </a:r>
            <a:r>
              <a:rPr lang="en-IN" dirty="0" smtClean="0"/>
              <a:t> can set it o not generate source maps by setting </a:t>
            </a:r>
            <a:r>
              <a:rPr lang="en-IN" dirty="0" err="1" smtClean="0"/>
              <a:t>devtool</a:t>
            </a:r>
            <a:r>
              <a:rPr lang="en-IN" dirty="0" smtClean="0"/>
              <a:t>=‘none’</a:t>
            </a:r>
          </a:p>
          <a:p>
            <a:r>
              <a:rPr lang="en-IN" dirty="0" smtClean="0"/>
              <a:t>We can also setup webpage workflows which will be applied to all </a:t>
            </a:r>
            <a:r>
              <a:rPr lang="en-IN" dirty="0" err="1" smtClean="0"/>
              <a:t>files,rules</a:t>
            </a:r>
            <a:r>
              <a:rPr lang="en-IN" dirty="0" smtClean="0"/>
              <a:t> are per file plugins are per project.</a:t>
            </a:r>
          </a:p>
          <a:p>
            <a:r>
              <a:rPr lang="en-IN" dirty="0" smtClean="0"/>
              <a:t>Add </a:t>
            </a:r>
            <a:r>
              <a:rPr lang="en-IN" dirty="0" err="1" smtClean="0"/>
              <a:t>aplugins</a:t>
            </a:r>
            <a:r>
              <a:rPr lang="en-IN" dirty="0" smtClean="0"/>
              <a:t> section and first install a plugin </a:t>
            </a:r>
            <a:r>
              <a:rPr lang="en-IN" dirty="0" err="1" smtClean="0"/>
              <a:t>npm</a:t>
            </a:r>
            <a:r>
              <a:rPr lang="en-IN" dirty="0" smtClean="0"/>
              <a:t> install –save-dev clean-</a:t>
            </a:r>
            <a:r>
              <a:rPr lang="en-IN" dirty="0" err="1" smtClean="0"/>
              <a:t>webpack</a:t>
            </a:r>
            <a:r>
              <a:rPr lang="en-IN" dirty="0" smtClean="0"/>
              <a:t>-plugin</a:t>
            </a:r>
          </a:p>
          <a:p>
            <a:r>
              <a:rPr lang="en-IN" dirty="0" smtClean="0"/>
              <a:t>This will </a:t>
            </a:r>
            <a:r>
              <a:rPr lang="en-IN" dirty="0" err="1" smtClean="0"/>
              <a:t>cleanup</a:t>
            </a:r>
            <a:r>
              <a:rPr lang="en-IN" dirty="0" smtClean="0"/>
              <a:t> the </a:t>
            </a:r>
            <a:r>
              <a:rPr lang="en-IN" dirty="0" err="1" smtClean="0"/>
              <a:t>dist</a:t>
            </a:r>
            <a:r>
              <a:rPr lang="en-IN" dirty="0" smtClean="0"/>
              <a:t> folder whenever we rebuild our project</a:t>
            </a:r>
          </a:p>
          <a:p>
            <a:r>
              <a:rPr lang="en-IN" dirty="0" smtClean="0"/>
              <a:t>To use it import it in our </a:t>
            </a:r>
            <a:r>
              <a:rPr lang="en-IN" dirty="0" err="1" smtClean="0"/>
              <a:t>config</a:t>
            </a:r>
            <a:r>
              <a:rPr lang="en-IN" dirty="0" smtClean="0"/>
              <a:t> file using require(‘clean-</a:t>
            </a:r>
            <a:r>
              <a:rPr lang="en-IN" dirty="0" err="1" smtClean="0"/>
              <a:t>webpack</a:t>
            </a:r>
            <a:r>
              <a:rPr lang="en-IN" dirty="0" smtClean="0"/>
              <a:t>-plugin’)</a:t>
            </a:r>
          </a:p>
          <a:p>
            <a:r>
              <a:rPr lang="en-IN" dirty="0" smtClean="0"/>
              <a:t>Now in the plugins array just instantiate the </a:t>
            </a:r>
            <a:r>
              <a:rPr lang="en-IN" dirty="0" err="1" smtClean="0"/>
              <a:t>webpack</a:t>
            </a:r>
            <a:r>
              <a:rPr lang="en-IN" dirty="0" smtClean="0"/>
              <a:t> clean plugin</a:t>
            </a:r>
          </a:p>
          <a:p>
            <a:r>
              <a:rPr lang="en-IN" dirty="0" smtClean="0"/>
              <a:t>To tell </a:t>
            </a:r>
            <a:r>
              <a:rPr lang="en-IN" dirty="0" err="1" smtClean="0"/>
              <a:t>webpack</a:t>
            </a:r>
            <a:r>
              <a:rPr lang="en-IN" dirty="0" smtClean="0"/>
              <a:t> to use it lets add a script to </a:t>
            </a:r>
            <a:r>
              <a:rPr lang="en-IN" dirty="0" err="1" smtClean="0"/>
              <a:t>package.json</a:t>
            </a:r>
            <a:r>
              <a:rPr lang="en-IN" dirty="0" smtClean="0"/>
              <a:t> for example </a:t>
            </a:r>
            <a:r>
              <a:rPr lang="en-IN" dirty="0" err="1" smtClean="0"/>
              <a:t>buildProd</a:t>
            </a:r>
            <a:r>
              <a:rPr lang="en-IN" dirty="0" smtClean="0"/>
              <a:t> and value </a:t>
            </a:r>
            <a:r>
              <a:rPr lang="en-IN" dirty="0" err="1" smtClean="0"/>
              <a:t>webpack</a:t>
            </a:r>
            <a:r>
              <a:rPr lang="en-IN" dirty="0" smtClean="0"/>
              <a:t> –-</a:t>
            </a:r>
            <a:r>
              <a:rPr lang="en-IN" dirty="0" err="1" smtClean="0"/>
              <a:t>config</a:t>
            </a:r>
            <a:r>
              <a:rPr lang="en-IN" dirty="0" smtClean="0"/>
              <a:t> </a:t>
            </a:r>
            <a:r>
              <a:rPr lang="en-IN" dirty="0"/>
              <a:t>webpack.config.prod.js</a:t>
            </a:r>
          </a:p>
          <a:p>
            <a:endParaRPr lang="en-GB" dirty="0"/>
          </a:p>
        </p:txBody>
      </p:sp>
    </p:spTree>
    <p:extLst>
      <p:ext uri="{BB962C8B-B14F-4D97-AF65-F5344CB8AC3E}">
        <p14:creationId xmlns:p14="http://schemas.microsoft.com/office/powerpoint/2010/main" val="12356753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7349"/>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471749"/>
            <a:ext cx="8596668" cy="4569613"/>
          </a:xfrm>
        </p:spPr>
        <p:txBody>
          <a:bodyPr/>
          <a:lstStyle/>
          <a:p>
            <a:r>
              <a:rPr lang="en-IN" dirty="0" err="1" smtClean="0">
                <a:hlinkClick r:id="rId2"/>
              </a:rPr>
              <a:t>Webpack</a:t>
            </a:r>
            <a:r>
              <a:rPr lang="en-IN" dirty="0" smtClean="0">
                <a:hlinkClick r:id="rId2"/>
              </a:rPr>
              <a:t> docs</a:t>
            </a:r>
            <a:endParaRPr lang="en-GB" dirty="0"/>
          </a:p>
        </p:txBody>
      </p:sp>
    </p:spTree>
    <p:extLst>
      <p:ext uri="{BB962C8B-B14F-4D97-AF65-F5344CB8AC3E}">
        <p14:creationId xmlns:p14="http://schemas.microsoft.com/office/powerpoint/2010/main" val="134472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-12 -:</a:t>
            </a:r>
            <a:r>
              <a:rPr lang="en-GB" b="1" dirty="0"/>
              <a:t>3rd Party Libraries &amp; TypeScript</a:t>
            </a:r>
            <a:endParaRPr lang="en-GB" dirty="0"/>
          </a:p>
        </p:txBody>
      </p:sp>
    </p:spTree>
    <p:extLst>
      <p:ext uri="{BB962C8B-B14F-4D97-AF65-F5344CB8AC3E}">
        <p14:creationId xmlns:p14="http://schemas.microsoft.com/office/powerpoint/2010/main" val="3648806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lstStyle/>
          <a:p>
            <a:r>
              <a:rPr lang="en-GB" b="1" dirty="0"/>
              <a:t>3rd Party Libraries &amp; TypeScript</a:t>
            </a:r>
            <a:endParaRPr lang="en-GB" dirty="0"/>
          </a:p>
        </p:txBody>
      </p:sp>
      <p:sp>
        <p:nvSpPr>
          <p:cNvPr id="3" name="Content Placeholder 2"/>
          <p:cNvSpPr>
            <a:spLocks noGrp="1"/>
          </p:cNvSpPr>
          <p:nvPr>
            <p:ph idx="1"/>
          </p:nvPr>
        </p:nvSpPr>
        <p:spPr>
          <a:xfrm>
            <a:off x="677334" y="905691"/>
            <a:ext cx="8596668" cy="5135671"/>
          </a:xfrm>
        </p:spPr>
        <p:txBody>
          <a:bodyPr/>
          <a:lstStyle/>
          <a:p>
            <a:r>
              <a:rPr lang="en-IN" dirty="0" smtClean="0"/>
              <a:t>In modern web development we typically work with third party </a:t>
            </a:r>
            <a:r>
              <a:rPr lang="en-IN" dirty="0" err="1" smtClean="0"/>
              <a:t>libraries,we</a:t>
            </a:r>
            <a:r>
              <a:rPr lang="en-IN" dirty="0" smtClean="0"/>
              <a:t> typically don’t write the whole logic on our own instead we utilize third party libraries so that we don’t have to always re invent the wheel and instead focus on our core logic </a:t>
            </a:r>
            <a:endParaRPr lang="en-GB" dirty="0"/>
          </a:p>
        </p:txBody>
      </p:sp>
    </p:spTree>
    <p:extLst>
      <p:ext uri="{BB962C8B-B14F-4D97-AF65-F5344CB8AC3E}">
        <p14:creationId xmlns:p14="http://schemas.microsoft.com/office/powerpoint/2010/main" val="17479160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IN" dirty="0"/>
              <a:t>Using JavaScript (!) Libraries with TypeScript</a:t>
            </a:r>
            <a:endParaRPr lang="en-GB" dirty="0"/>
          </a:p>
        </p:txBody>
      </p:sp>
      <p:sp>
        <p:nvSpPr>
          <p:cNvPr id="3" name="Content Placeholder 2"/>
          <p:cNvSpPr>
            <a:spLocks noGrp="1"/>
          </p:cNvSpPr>
          <p:nvPr>
            <p:ph idx="1"/>
          </p:nvPr>
        </p:nvSpPr>
        <p:spPr>
          <a:xfrm>
            <a:off x="677334" y="905691"/>
            <a:ext cx="8596668" cy="5135671"/>
          </a:xfrm>
        </p:spPr>
        <p:txBody>
          <a:bodyPr>
            <a:normAutofit lnSpcReduction="10000"/>
          </a:bodyPr>
          <a:lstStyle/>
          <a:p>
            <a:r>
              <a:rPr lang="en-IN" dirty="0" smtClean="0"/>
              <a:t>We will start with a very popular library </a:t>
            </a:r>
            <a:r>
              <a:rPr lang="en-IN" dirty="0" err="1" smtClean="0"/>
              <a:t>lodash</a:t>
            </a:r>
            <a:r>
              <a:rPr lang="en-IN" dirty="0" smtClean="0"/>
              <a:t> but the steps we follow here will more or less be common for using any </a:t>
            </a:r>
            <a:r>
              <a:rPr lang="en-IN" dirty="0" err="1" smtClean="0"/>
              <a:t>js</a:t>
            </a:r>
            <a:r>
              <a:rPr lang="en-IN" dirty="0" smtClean="0"/>
              <a:t> library with </a:t>
            </a:r>
            <a:r>
              <a:rPr lang="en-IN" dirty="0" err="1" smtClean="0"/>
              <a:t>ts</a:t>
            </a:r>
            <a:endParaRPr lang="en-IN" dirty="0" smtClean="0"/>
          </a:p>
          <a:p>
            <a:r>
              <a:rPr lang="en-IN" dirty="0" smtClean="0"/>
              <a:t>To install </a:t>
            </a:r>
            <a:r>
              <a:rPr lang="en-IN" dirty="0" err="1" smtClean="0"/>
              <a:t>lodash</a:t>
            </a:r>
            <a:r>
              <a:rPr lang="en-IN" dirty="0" smtClean="0"/>
              <a:t> run </a:t>
            </a:r>
            <a:r>
              <a:rPr lang="en-IN" dirty="0" err="1" smtClean="0"/>
              <a:t>npm</a:t>
            </a:r>
            <a:r>
              <a:rPr lang="en-IN" dirty="0" smtClean="0"/>
              <a:t> install –save </a:t>
            </a:r>
            <a:r>
              <a:rPr lang="en-IN" dirty="0" err="1" smtClean="0"/>
              <a:t>loadash</a:t>
            </a:r>
            <a:r>
              <a:rPr lang="en-IN" dirty="0" smtClean="0"/>
              <a:t> this adds </a:t>
            </a:r>
            <a:r>
              <a:rPr lang="en-IN" dirty="0" err="1" smtClean="0"/>
              <a:t>lodash</a:t>
            </a:r>
            <a:r>
              <a:rPr lang="en-IN" dirty="0" smtClean="0"/>
              <a:t> to our project</a:t>
            </a:r>
          </a:p>
          <a:p>
            <a:r>
              <a:rPr lang="en-IN" dirty="0" smtClean="0"/>
              <a:t>Now in our </a:t>
            </a:r>
            <a:r>
              <a:rPr lang="en-IN" dirty="0" err="1" smtClean="0"/>
              <a:t>app.ts</a:t>
            </a:r>
            <a:r>
              <a:rPr lang="en-IN" dirty="0" smtClean="0"/>
              <a:t> add following code</a:t>
            </a:r>
          </a:p>
          <a:p>
            <a:pPr lvl="4"/>
            <a:r>
              <a:rPr lang="en-IN" dirty="0" smtClean="0"/>
              <a:t> </a:t>
            </a:r>
            <a:r>
              <a:rPr lang="en-GB" dirty="0"/>
              <a:t>import _ from '</a:t>
            </a:r>
            <a:r>
              <a:rPr lang="en-GB" dirty="0" err="1"/>
              <a:t>lodash</a:t>
            </a:r>
            <a:r>
              <a:rPr lang="en-GB" dirty="0"/>
              <a:t>';</a:t>
            </a:r>
          </a:p>
          <a:p>
            <a:pPr marL="1828800" lvl="4" indent="0">
              <a:buNone/>
            </a:pPr>
            <a:r>
              <a:rPr lang="en-GB" dirty="0"/>
              <a:t>console.log(_.shuffle([1, 2, 3</a:t>
            </a:r>
            <a:r>
              <a:rPr lang="en-GB" dirty="0" smtClean="0"/>
              <a:t>]));</a:t>
            </a:r>
            <a:endParaRPr lang="en-GB" dirty="0"/>
          </a:p>
          <a:p>
            <a:pPr marL="400050" indent="-285750"/>
            <a:r>
              <a:rPr lang="en-GB" dirty="0" smtClean="0"/>
              <a:t>We will notice that it gives an error on the import but if we set the </a:t>
            </a:r>
            <a:r>
              <a:rPr lang="en-GB" dirty="0" err="1" smtClean="0"/>
              <a:t>noEmitOnError</a:t>
            </a:r>
            <a:r>
              <a:rPr lang="en-GB" dirty="0"/>
              <a:t> </a:t>
            </a:r>
            <a:r>
              <a:rPr lang="en-IN" dirty="0" smtClean="0"/>
              <a:t>property to false  in </a:t>
            </a:r>
            <a:r>
              <a:rPr lang="en-IN" dirty="0" err="1" smtClean="0"/>
              <a:t>tsConfig.json</a:t>
            </a:r>
            <a:r>
              <a:rPr lang="en-IN" dirty="0" smtClean="0"/>
              <a:t> </a:t>
            </a:r>
            <a:r>
              <a:rPr lang="en-IN" dirty="0" err="1" smtClean="0"/>
              <a:t>ts</a:t>
            </a:r>
            <a:r>
              <a:rPr lang="en-IN" dirty="0" smtClean="0"/>
              <a:t> will still generate output even on errors and we can see on console that even though there is an error but the code is working and we are getting a shuffled array.</a:t>
            </a:r>
          </a:p>
          <a:p>
            <a:pPr marL="400050" indent="-285750"/>
            <a:r>
              <a:rPr lang="en-IN" dirty="0" smtClean="0"/>
              <a:t>This happens because </a:t>
            </a:r>
            <a:r>
              <a:rPr lang="en-IN" dirty="0" err="1" smtClean="0"/>
              <a:t>lodash</a:t>
            </a:r>
            <a:r>
              <a:rPr lang="en-IN" dirty="0" smtClean="0"/>
              <a:t> is actually written in </a:t>
            </a:r>
            <a:r>
              <a:rPr lang="en-IN" dirty="0" err="1" smtClean="0"/>
              <a:t>js</a:t>
            </a:r>
            <a:r>
              <a:rPr lang="en-IN" dirty="0" smtClean="0"/>
              <a:t> not </a:t>
            </a:r>
            <a:r>
              <a:rPr lang="en-IN" dirty="0" err="1" smtClean="0"/>
              <a:t>ts</a:t>
            </a:r>
            <a:r>
              <a:rPr lang="en-IN" dirty="0" smtClean="0"/>
              <a:t> and there is no </a:t>
            </a:r>
            <a:r>
              <a:rPr lang="en-IN" dirty="0" err="1" smtClean="0"/>
              <a:t>ts</a:t>
            </a:r>
            <a:r>
              <a:rPr lang="en-IN" dirty="0" smtClean="0"/>
              <a:t> version of </a:t>
            </a:r>
            <a:r>
              <a:rPr lang="en-IN" dirty="0" err="1" smtClean="0"/>
              <a:t>lodash</a:t>
            </a:r>
            <a:r>
              <a:rPr lang="en-IN" dirty="0" smtClean="0"/>
              <a:t> and that’s a scenario we will encounter with a lot of libraries</a:t>
            </a:r>
          </a:p>
          <a:p>
            <a:pPr marL="400050" indent="-285750"/>
            <a:r>
              <a:rPr lang="en-IN" dirty="0" smtClean="0"/>
              <a:t>We have a way to tell </a:t>
            </a:r>
            <a:r>
              <a:rPr lang="en-IN" dirty="0" err="1" smtClean="0"/>
              <a:t>ts</a:t>
            </a:r>
            <a:r>
              <a:rPr lang="en-IN" dirty="0" smtClean="0"/>
              <a:t> how to work with it by translating the types used in </a:t>
            </a:r>
            <a:r>
              <a:rPr lang="en-IN" dirty="0" err="1" smtClean="0"/>
              <a:t>lodash</a:t>
            </a:r>
            <a:r>
              <a:rPr lang="en-IN" dirty="0" smtClean="0"/>
              <a:t> to </a:t>
            </a:r>
            <a:r>
              <a:rPr lang="en-IN" dirty="0" err="1" smtClean="0"/>
              <a:t>ts</a:t>
            </a:r>
            <a:r>
              <a:rPr lang="en-IN" dirty="0" smtClean="0"/>
              <a:t> .</a:t>
            </a:r>
          </a:p>
          <a:p>
            <a:pPr marL="400050" indent="-285750"/>
            <a:r>
              <a:rPr lang="en-IN" dirty="0" smtClean="0"/>
              <a:t>First change the </a:t>
            </a:r>
            <a:r>
              <a:rPr lang="en-IN" dirty="0" err="1" smtClean="0"/>
              <a:t>noEmitOnError</a:t>
            </a:r>
            <a:r>
              <a:rPr lang="en-IN" dirty="0" smtClean="0"/>
              <a:t> property back to true</a:t>
            </a:r>
            <a:endParaRPr lang="en-GB" dirty="0"/>
          </a:p>
          <a:p>
            <a:endParaRPr lang="en-GB" dirty="0"/>
          </a:p>
        </p:txBody>
      </p:sp>
    </p:spTree>
    <p:extLst>
      <p:ext uri="{BB962C8B-B14F-4D97-AF65-F5344CB8AC3E}">
        <p14:creationId xmlns:p14="http://schemas.microsoft.com/office/powerpoint/2010/main" val="313133177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sz="2800" dirty="0"/>
              <a:t>Using JavaScript (!) Libraries with </a:t>
            </a:r>
            <a:r>
              <a:rPr lang="en-IN" sz="2800" dirty="0" smtClean="0"/>
              <a:t>TypeScript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To run any </a:t>
            </a:r>
            <a:r>
              <a:rPr lang="en-IN" dirty="0" err="1" smtClean="0"/>
              <a:t>js</a:t>
            </a:r>
            <a:r>
              <a:rPr lang="en-IN" dirty="0" smtClean="0"/>
              <a:t> library we have to install its types.</a:t>
            </a:r>
          </a:p>
          <a:p>
            <a:r>
              <a:rPr lang="en-IN" dirty="0" smtClean="0"/>
              <a:t>If we search for </a:t>
            </a:r>
            <a:r>
              <a:rPr lang="en-IN" dirty="0" err="1" smtClean="0"/>
              <a:t>lodash</a:t>
            </a:r>
            <a:r>
              <a:rPr lang="en-IN" dirty="0" smtClean="0"/>
              <a:t> types we will find an </a:t>
            </a:r>
            <a:r>
              <a:rPr lang="en-IN" dirty="0" err="1" smtClean="0"/>
              <a:t>npm</a:t>
            </a:r>
            <a:r>
              <a:rPr lang="en-IN" dirty="0" smtClean="0"/>
              <a:t> package @types/</a:t>
            </a:r>
            <a:r>
              <a:rPr lang="en-IN" dirty="0" err="1" smtClean="0"/>
              <a:t>lodash</a:t>
            </a:r>
            <a:endParaRPr lang="en-IN" dirty="0" smtClean="0"/>
          </a:p>
          <a:p>
            <a:r>
              <a:rPr lang="en-IN" dirty="0" smtClean="0"/>
              <a:t>These types packages contain a bunch of *.</a:t>
            </a:r>
            <a:r>
              <a:rPr lang="en-IN" dirty="0" err="1" smtClean="0"/>
              <a:t>d.ts</a:t>
            </a:r>
            <a:r>
              <a:rPr lang="en-IN" dirty="0" smtClean="0"/>
              <a:t> files referred to as </a:t>
            </a:r>
            <a:r>
              <a:rPr lang="en-IN" dirty="0" err="1" smtClean="0"/>
              <a:t>decleration</a:t>
            </a:r>
            <a:r>
              <a:rPr lang="en-IN" dirty="0" smtClean="0"/>
              <a:t> files which contain information about the types being used in a particular library which helps </a:t>
            </a:r>
            <a:r>
              <a:rPr lang="en-IN" dirty="0" err="1" smtClean="0"/>
              <a:t>ts</a:t>
            </a:r>
            <a:r>
              <a:rPr lang="en-IN" dirty="0" smtClean="0"/>
              <a:t> to understand how to work with that particular library</a:t>
            </a:r>
          </a:p>
          <a:p>
            <a:r>
              <a:rPr lang="en-IN" dirty="0" smtClean="0"/>
              <a:t>Lets install types for </a:t>
            </a:r>
            <a:r>
              <a:rPr lang="en-IN" dirty="0" err="1" smtClean="0"/>
              <a:t>lodash</a:t>
            </a:r>
            <a:r>
              <a:rPr lang="en-IN" dirty="0" smtClean="0"/>
              <a:t> using command </a:t>
            </a:r>
            <a:r>
              <a:rPr lang="en-IN" dirty="0" err="1" smtClean="0"/>
              <a:t>npm</a:t>
            </a:r>
            <a:r>
              <a:rPr lang="en-IN" dirty="0" smtClean="0"/>
              <a:t> install –save-dev @types/</a:t>
            </a:r>
            <a:r>
              <a:rPr lang="en-IN" dirty="0" err="1" smtClean="0"/>
              <a:t>lodash</a:t>
            </a:r>
            <a:endParaRPr lang="en-IN" dirty="0" smtClean="0"/>
          </a:p>
          <a:p>
            <a:r>
              <a:rPr lang="en-IN" dirty="0" smtClean="0"/>
              <a:t>Now the error will be gone and everything works like a charm</a:t>
            </a:r>
            <a:endParaRPr lang="en-GB" dirty="0"/>
          </a:p>
        </p:txBody>
      </p:sp>
    </p:spTree>
    <p:extLst>
      <p:ext uri="{BB962C8B-B14F-4D97-AF65-F5344CB8AC3E}">
        <p14:creationId xmlns:p14="http://schemas.microsoft.com/office/powerpoint/2010/main" val="8198209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dirty="0"/>
              <a:t>Using "declare" as a "Last Resort"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What to do if we have a library where we don’t have the types available or cant use the types for any reason or maybe we have an inline script in our index.html that declares a global variable that we want to use in </a:t>
            </a:r>
            <a:r>
              <a:rPr lang="en-IN" dirty="0" err="1" smtClean="0"/>
              <a:t>app.ts</a:t>
            </a:r>
            <a:endParaRPr lang="en-IN" dirty="0" smtClean="0"/>
          </a:p>
          <a:p>
            <a:r>
              <a:rPr lang="en-IN" dirty="0" smtClean="0"/>
              <a:t>Open index.html and add a script tag and write </a:t>
            </a:r>
            <a:r>
              <a:rPr lang="en-IN" dirty="0" err="1" smtClean="0"/>
              <a:t>var</a:t>
            </a:r>
            <a:r>
              <a:rPr lang="en-IN" dirty="0" smtClean="0"/>
              <a:t> GLOBAL=‘This is set’;</a:t>
            </a:r>
          </a:p>
          <a:p>
            <a:r>
              <a:rPr lang="en-IN" dirty="0" smtClean="0"/>
              <a:t>Now console.log this </a:t>
            </a:r>
            <a:r>
              <a:rPr lang="en-IN" dirty="0" err="1" smtClean="0"/>
              <a:t>var</a:t>
            </a:r>
            <a:r>
              <a:rPr lang="en-IN" dirty="0" smtClean="0"/>
              <a:t> in </a:t>
            </a:r>
            <a:r>
              <a:rPr lang="en-IN" dirty="0" err="1" smtClean="0"/>
              <a:t>app.ts</a:t>
            </a:r>
            <a:r>
              <a:rPr lang="en-IN" dirty="0" smtClean="0"/>
              <a:t> we will see an error but </a:t>
            </a:r>
            <a:r>
              <a:rPr lang="en-IN" dirty="0" err="1" smtClean="0"/>
              <a:t>ts</a:t>
            </a:r>
            <a:r>
              <a:rPr lang="en-IN" dirty="0" smtClean="0"/>
              <a:t> offers a way around it just declare such </a:t>
            </a:r>
            <a:r>
              <a:rPr lang="en-IN" dirty="0" err="1" smtClean="0"/>
              <a:t>avariable</a:t>
            </a:r>
            <a:r>
              <a:rPr lang="en-IN" dirty="0" smtClean="0"/>
              <a:t> using declare keyword this tells </a:t>
            </a:r>
            <a:r>
              <a:rPr lang="en-IN" dirty="0" err="1" smtClean="0"/>
              <a:t>ts</a:t>
            </a:r>
            <a:r>
              <a:rPr lang="en-IN" dirty="0" smtClean="0"/>
              <a:t> don’t worry this will be available later</a:t>
            </a:r>
          </a:p>
          <a:p>
            <a:r>
              <a:rPr lang="en-IN" dirty="0" smtClean="0"/>
              <a:t>So write declare </a:t>
            </a:r>
            <a:r>
              <a:rPr lang="en-IN" dirty="0" err="1" smtClean="0"/>
              <a:t>var</a:t>
            </a:r>
            <a:r>
              <a:rPr lang="en-IN" dirty="0" smtClean="0"/>
              <a:t> </a:t>
            </a:r>
            <a:r>
              <a:rPr lang="en-IN" dirty="0" err="1" smtClean="0"/>
              <a:t>GLOBAL:any</a:t>
            </a:r>
            <a:r>
              <a:rPr lang="en-IN" dirty="0" smtClean="0"/>
              <a:t>;</a:t>
            </a:r>
          </a:p>
          <a:p>
            <a:r>
              <a:rPr lang="en-IN" dirty="0" smtClean="0"/>
              <a:t>Now the code compiles and works properly and we can see the value of GLOBAL on console</a:t>
            </a:r>
            <a:endParaRPr lang="en-GB" dirty="0"/>
          </a:p>
        </p:txBody>
      </p:sp>
    </p:spTree>
    <p:extLst>
      <p:ext uri="{BB962C8B-B14F-4D97-AF65-F5344CB8AC3E}">
        <p14:creationId xmlns:p14="http://schemas.microsoft.com/office/powerpoint/2010/main" val="17509169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No Types Needed: class-transformer</a:t>
            </a:r>
            <a:endParaRPr lang="en-GB" sz="2800" dirty="0"/>
          </a:p>
        </p:txBody>
      </p:sp>
      <p:sp>
        <p:nvSpPr>
          <p:cNvPr id="3" name="Content Placeholder 2"/>
          <p:cNvSpPr>
            <a:spLocks noGrp="1"/>
          </p:cNvSpPr>
          <p:nvPr>
            <p:ph idx="1"/>
          </p:nvPr>
        </p:nvSpPr>
        <p:spPr>
          <a:xfrm>
            <a:off x="677334" y="905691"/>
            <a:ext cx="8596668" cy="5135671"/>
          </a:xfrm>
        </p:spPr>
        <p:txBody>
          <a:bodyPr>
            <a:normAutofit fontScale="85000" lnSpcReduction="20000"/>
          </a:bodyPr>
          <a:lstStyle/>
          <a:p>
            <a:r>
              <a:rPr lang="en-IN" dirty="0" smtClean="0"/>
              <a:t>We also have some libraries that are written in </a:t>
            </a:r>
            <a:r>
              <a:rPr lang="en-IN" dirty="0" err="1" smtClean="0"/>
              <a:t>ts</a:t>
            </a:r>
            <a:r>
              <a:rPr lang="en-IN" dirty="0" smtClean="0"/>
              <a:t> and works well with </a:t>
            </a:r>
            <a:r>
              <a:rPr lang="en-IN" dirty="0" err="1" smtClean="0"/>
              <a:t>ts</a:t>
            </a:r>
            <a:r>
              <a:rPr lang="en-IN" dirty="0" smtClean="0"/>
              <a:t> two such libraries are class-Transformer and class-validator.</a:t>
            </a:r>
          </a:p>
          <a:p>
            <a:r>
              <a:rPr lang="en-IN" dirty="0" smtClean="0"/>
              <a:t>Lets work with class-Transformer first</a:t>
            </a:r>
          </a:p>
          <a:p>
            <a:r>
              <a:rPr lang="en-IN" dirty="0" smtClean="0"/>
              <a:t>Add a file </a:t>
            </a:r>
            <a:r>
              <a:rPr lang="en-IN" dirty="0" err="1" smtClean="0"/>
              <a:t>Product.model.ts</a:t>
            </a:r>
            <a:r>
              <a:rPr lang="en-IN" dirty="0" smtClean="0"/>
              <a:t> and add a class representing a product with fields </a:t>
            </a:r>
            <a:r>
              <a:rPr lang="en-IN" dirty="0" err="1" smtClean="0"/>
              <a:t>title:string</a:t>
            </a:r>
            <a:r>
              <a:rPr lang="en-IN" dirty="0" smtClean="0"/>
              <a:t> and </a:t>
            </a:r>
            <a:r>
              <a:rPr lang="en-IN" dirty="0" err="1" smtClean="0"/>
              <a:t>price:number</a:t>
            </a:r>
            <a:r>
              <a:rPr lang="en-IN" dirty="0" smtClean="0"/>
              <a:t> add a constructor for these fields and add a method </a:t>
            </a:r>
            <a:r>
              <a:rPr lang="en-IN" dirty="0" err="1" smtClean="0"/>
              <a:t>getInformation</a:t>
            </a:r>
            <a:r>
              <a:rPr lang="en-IN" dirty="0" smtClean="0"/>
              <a:t> where you return a array with first element </a:t>
            </a:r>
            <a:r>
              <a:rPr lang="en-IN" dirty="0" err="1" smtClean="0"/>
              <a:t>this.title</a:t>
            </a:r>
            <a:r>
              <a:rPr lang="en-IN" dirty="0" smtClean="0"/>
              <a:t> and second `$${</a:t>
            </a:r>
            <a:r>
              <a:rPr lang="en-IN" dirty="0" err="1" smtClean="0"/>
              <a:t>this.price</a:t>
            </a:r>
            <a:r>
              <a:rPr lang="en-IN" dirty="0"/>
              <a:t>}</a:t>
            </a:r>
            <a:r>
              <a:rPr lang="en-IN" dirty="0" smtClean="0"/>
              <a:t>`.Export this class</a:t>
            </a:r>
          </a:p>
          <a:p>
            <a:r>
              <a:rPr lang="en-IN" dirty="0" smtClean="0"/>
              <a:t>Import this in </a:t>
            </a:r>
            <a:r>
              <a:rPr lang="en-IN" dirty="0" err="1" smtClean="0"/>
              <a:t>app.ts</a:t>
            </a:r>
            <a:r>
              <a:rPr lang="en-IN" dirty="0" smtClean="0"/>
              <a:t> as </a:t>
            </a:r>
            <a:r>
              <a:rPr lang="en-GB" dirty="0"/>
              <a:t>import {Product} from '</a:t>
            </a:r>
            <a:r>
              <a:rPr lang="en-GB" dirty="0" err="1"/>
              <a:t>product.model</a:t>
            </a:r>
            <a:r>
              <a:rPr lang="en-GB" dirty="0"/>
              <a:t>';</a:t>
            </a:r>
          </a:p>
          <a:p>
            <a:r>
              <a:rPr lang="en-IN" dirty="0" smtClean="0"/>
              <a:t>Now consider we have a backend service that sends us a list of such products in </a:t>
            </a:r>
            <a:r>
              <a:rPr lang="en-IN" dirty="0" err="1" smtClean="0"/>
              <a:t>json</a:t>
            </a:r>
            <a:r>
              <a:rPr lang="en-IN" dirty="0" smtClean="0"/>
              <a:t> and we save it in an array of objects lets create such an array with dummy data: </a:t>
            </a:r>
            <a:r>
              <a:rPr lang="en-IN" dirty="0" err="1"/>
              <a:t>const</a:t>
            </a:r>
            <a:r>
              <a:rPr lang="en-IN" dirty="0"/>
              <a:t> Products =[{title:'a',price:'20.00'},{title:'b',price:'10.00</a:t>
            </a:r>
            <a:r>
              <a:rPr lang="en-IN" dirty="0" smtClean="0"/>
              <a:t>'}];</a:t>
            </a:r>
          </a:p>
          <a:p>
            <a:r>
              <a:rPr lang="en-IN" dirty="0" smtClean="0"/>
              <a:t>Now </a:t>
            </a:r>
            <a:r>
              <a:rPr lang="en-IN" dirty="0" err="1" smtClean="0"/>
              <a:t>ts</a:t>
            </a:r>
            <a:r>
              <a:rPr lang="en-IN" dirty="0" smtClean="0"/>
              <a:t> doesn’t know anything about the type of these object as they are just </a:t>
            </a:r>
            <a:r>
              <a:rPr lang="en-IN" dirty="0" err="1" smtClean="0"/>
              <a:t>jsons</a:t>
            </a:r>
            <a:r>
              <a:rPr lang="en-IN" dirty="0" smtClean="0"/>
              <a:t> so we need to manually convert them into project Objects using something like :</a:t>
            </a:r>
          </a:p>
          <a:p>
            <a:r>
              <a:rPr lang="en-IN" dirty="0" smtClean="0"/>
              <a:t> </a:t>
            </a:r>
            <a:r>
              <a:rPr lang="en-IN" dirty="0" err="1"/>
              <a:t>const</a:t>
            </a:r>
            <a:r>
              <a:rPr lang="en-IN" dirty="0"/>
              <a:t> </a:t>
            </a:r>
            <a:r>
              <a:rPr lang="en-IN" dirty="0" err="1"/>
              <a:t>convertedProducts</a:t>
            </a:r>
            <a:r>
              <a:rPr lang="en-IN" dirty="0"/>
              <a:t>: Product[] = </a:t>
            </a:r>
            <a:r>
              <a:rPr lang="en-IN" dirty="0" err="1"/>
              <a:t>Products.map</a:t>
            </a:r>
            <a:r>
              <a:rPr lang="en-IN" dirty="0"/>
              <a:t>(</a:t>
            </a:r>
            <a:r>
              <a:rPr lang="en-IN" dirty="0" err="1"/>
              <a:t>prd</a:t>
            </a:r>
            <a:r>
              <a:rPr lang="en-IN" dirty="0"/>
              <a:t> =&gt; {</a:t>
            </a:r>
          </a:p>
          <a:p>
            <a:pPr marL="457200" lvl="1" indent="0">
              <a:buNone/>
            </a:pPr>
            <a:r>
              <a:rPr lang="en-IN" dirty="0"/>
              <a:t>  return new Product(</a:t>
            </a:r>
            <a:r>
              <a:rPr lang="en-IN" dirty="0" err="1"/>
              <a:t>prd.title</a:t>
            </a:r>
            <a:r>
              <a:rPr lang="en-IN" dirty="0"/>
              <a:t>, </a:t>
            </a:r>
            <a:r>
              <a:rPr lang="en-IN" dirty="0" err="1"/>
              <a:t>prd.price</a:t>
            </a:r>
            <a:r>
              <a:rPr lang="en-IN" dirty="0"/>
              <a:t>);</a:t>
            </a:r>
          </a:p>
          <a:p>
            <a:pPr marL="457200" lvl="1" indent="0">
              <a:buNone/>
            </a:pPr>
            <a:r>
              <a:rPr lang="en-IN" dirty="0" smtClean="0"/>
              <a:t>});</a:t>
            </a:r>
          </a:p>
          <a:p>
            <a:r>
              <a:rPr lang="en-IN" dirty="0" smtClean="0"/>
              <a:t>Loop through this array and console log this using :</a:t>
            </a:r>
          </a:p>
          <a:p>
            <a:r>
              <a:rPr lang="en-IN" dirty="0"/>
              <a:t>for (</a:t>
            </a:r>
            <a:r>
              <a:rPr lang="en-IN" dirty="0" err="1"/>
              <a:t>const</a:t>
            </a:r>
            <a:r>
              <a:rPr lang="en-IN" dirty="0"/>
              <a:t> prod of </a:t>
            </a:r>
            <a:r>
              <a:rPr lang="en-IN" dirty="0" err="1"/>
              <a:t>convertedProducts</a:t>
            </a:r>
            <a:r>
              <a:rPr lang="en-IN" dirty="0"/>
              <a:t>) {</a:t>
            </a:r>
          </a:p>
          <a:p>
            <a:pPr marL="457200" lvl="1" indent="0">
              <a:buNone/>
            </a:pPr>
            <a:r>
              <a:rPr lang="en-IN" dirty="0"/>
              <a:t>  console.log(</a:t>
            </a:r>
            <a:r>
              <a:rPr lang="en-IN" dirty="0" err="1"/>
              <a:t>prod.getInformation</a:t>
            </a:r>
            <a:r>
              <a:rPr lang="en-IN" dirty="0"/>
              <a:t>());</a:t>
            </a:r>
          </a:p>
          <a:p>
            <a:pPr marL="457200" lvl="1" indent="0">
              <a:buNone/>
            </a:pPr>
            <a:r>
              <a:rPr lang="en-IN" dirty="0"/>
              <a:t>}</a:t>
            </a:r>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6832405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GB" dirty="0"/>
              <a:t>No Types Needed: </a:t>
            </a:r>
            <a:r>
              <a:rPr lang="en-GB" dirty="0" smtClean="0"/>
              <a:t>class-transformer Cont..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This transformation can be done easily without explicitly writing logic for it using a package class-transformer</a:t>
            </a:r>
          </a:p>
          <a:p>
            <a:r>
              <a:rPr lang="en-IN" dirty="0" smtClean="0"/>
              <a:t>To add class transformer run following commands:</a:t>
            </a:r>
          </a:p>
          <a:p>
            <a:pPr lvl="1"/>
            <a:r>
              <a:rPr lang="en-IN" dirty="0" err="1" smtClean="0"/>
              <a:t>npm</a:t>
            </a:r>
            <a:r>
              <a:rPr lang="en-IN" dirty="0" smtClean="0"/>
              <a:t> install class-transformer –-save</a:t>
            </a:r>
          </a:p>
          <a:p>
            <a:pPr lvl="1"/>
            <a:r>
              <a:rPr lang="en-IN" dirty="0" err="1"/>
              <a:t>npm</a:t>
            </a:r>
            <a:r>
              <a:rPr lang="en-IN" dirty="0"/>
              <a:t> install reflect-metadata --save</a:t>
            </a:r>
          </a:p>
          <a:p>
            <a:r>
              <a:rPr lang="en-IN" dirty="0" smtClean="0"/>
              <a:t>Import “reflect-metadata” in your </a:t>
            </a:r>
            <a:r>
              <a:rPr lang="en-IN" dirty="0" err="1" smtClean="0"/>
              <a:t>app.ts</a:t>
            </a:r>
            <a:r>
              <a:rPr lang="en-IN" dirty="0" smtClean="0"/>
              <a:t> also import {</a:t>
            </a:r>
            <a:r>
              <a:rPr lang="en-IN" dirty="0" err="1" smtClean="0"/>
              <a:t>plainToClass</a:t>
            </a:r>
            <a:r>
              <a:rPr lang="en-IN" dirty="0" smtClean="0"/>
              <a:t>} from ‘class-transformer’;</a:t>
            </a:r>
          </a:p>
          <a:p>
            <a:r>
              <a:rPr lang="en-IN" dirty="0" smtClean="0"/>
              <a:t>Also you might need to set </a:t>
            </a:r>
            <a:r>
              <a:rPr lang="en-GB" dirty="0"/>
              <a:t>`"</a:t>
            </a:r>
            <a:r>
              <a:rPr lang="en-GB" dirty="0" err="1"/>
              <a:t>moduleResolution</a:t>
            </a:r>
            <a:r>
              <a:rPr lang="en-GB" dirty="0"/>
              <a:t>": "</a:t>
            </a:r>
            <a:r>
              <a:rPr lang="en-GB" dirty="0" smtClean="0"/>
              <a:t>node“ in </a:t>
            </a:r>
            <a:r>
              <a:rPr lang="en-GB" dirty="0" err="1" smtClean="0"/>
              <a:t>tsConfig.json</a:t>
            </a:r>
            <a:endParaRPr lang="en-GB" dirty="0" smtClean="0"/>
          </a:p>
          <a:p>
            <a:r>
              <a:rPr lang="en-IN" dirty="0" smtClean="0"/>
              <a:t>Now we can use this to convert our </a:t>
            </a:r>
            <a:r>
              <a:rPr lang="en-IN" dirty="0" err="1" smtClean="0"/>
              <a:t>json</a:t>
            </a:r>
            <a:r>
              <a:rPr lang="en-IN" dirty="0" smtClean="0"/>
              <a:t> to Product objects by calling the method </a:t>
            </a:r>
            <a:r>
              <a:rPr lang="en-GB" dirty="0" err="1" smtClean="0"/>
              <a:t>plainToClass</a:t>
            </a:r>
            <a:r>
              <a:rPr lang="en-GB" dirty="0" smtClean="0"/>
              <a:t> passing class to be converted to and </a:t>
            </a:r>
            <a:r>
              <a:rPr lang="en-GB" dirty="0" err="1" smtClean="0"/>
              <a:t>arry</a:t>
            </a:r>
            <a:r>
              <a:rPr lang="en-GB" dirty="0" smtClean="0"/>
              <a:t> of </a:t>
            </a:r>
            <a:r>
              <a:rPr lang="en-GB" dirty="0" err="1" smtClean="0"/>
              <a:t>jsons</a:t>
            </a:r>
            <a:r>
              <a:rPr lang="en-GB" dirty="0" smtClean="0"/>
              <a:t> as the input.</a:t>
            </a:r>
          </a:p>
          <a:p>
            <a:r>
              <a:rPr lang="en-IN" dirty="0" smtClean="0"/>
              <a:t>If we console.log the output it will be exactly same.</a:t>
            </a:r>
          </a:p>
          <a:p>
            <a:r>
              <a:rPr lang="en-IN" dirty="0" smtClean="0"/>
              <a:t>Class-transformer is although built for </a:t>
            </a:r>
            <a:r>
              <a:rPr lang="en-IN" dirty="0" err="1" smtClean="0"/>
              <a:t>ts</a:t>
            </a:r>
            <a:r>
              <a:rPr lang="en-IN" dirty="0" smtClean="0"/>
              <a:t> but it uses </a:t>
            </a:r>
            <a:r>
              <a:rPr lang="en-IN" dirty="0" err="1" smtClean="0"/>
              <a:t>es</a:t>
            </a:r>
            <a:r>
              <a:rPr lang="en-IN" dirty="0" smtClean="0"/>
              <a:t>^ features and doesn’t use any feature specific to only </a:t>
            </a:r>
            <a:r>
              <a:rPr lang="en-IN" dirty="0" err="1" smtClean="0"/>
              <a:t>ts</a:t>
            </a:r>
            <a:r>
              <a:rPr lang="en-IN" dirty="0" smtClean="0"/>
              <a:t> so it can be used in vanilla </a:t>
            </a:r>
            <a:r>
              <a:rPr lang="en-IN" dirty="0" err="1" smtClean="0"/>
              <a:t>js</a:t>
            </a:r>
            <a:r>
              <a:rPr lang="en-IN" dirty="0" smtClean="0"/>
              <a:t> too.</a:t>
            </a:r>
            <a:endParaRPr lang="en-GB" dirty="0"/>
          </a:p>
          <a:p>
            <a:endParaRPr lang="en-GB" dirty="0" smtClean="0"/>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3385213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TypeScript-embracing: class-validator</a:t>
            </a:r>
            <a:endParaRPr lang="en-GB" sz="2800" dirty="0"/>
          </a:p>
        </p:txBody>
      </p:sp>
      <p:sp>
        <p:nvSpPr>
          <p:cNvPr id="3" name="Content Placeholder 2"/>
          <p:cNvSpPr>
            <a:spLocks noGrp="1"/>
          </p:cNvSpPr>
          <p:nvPr>
            <p:ph idx="1"/>
          </p:nvPr>
        </p:nvSpPr>
        <p:spPr>
          <a:xfrm>
            <a:off x="677334" y="905691"/>
            <a:ext cx="8596668" cy="5135671"/>
          </a:xfrm>
        </p:spPr>
        <p:txBody>
          <a:bodyPr>
            <a:normAutofit fontScale="62500" lnSpcReduction="20000"/>
          </a:bodyPr>
          <a:lstStyle/>
          <a:p>
            <a:r>
              <a:rPr lang="en-IN" dirty="0" smtClean="0"/>
              <a:t>Class validator is a package that is based on </a:t>
            </a:r>
            <a:r>
              <a:rPr lang="en-IN" dirty="0" err="1" smtClean="0"/>
              <a:t>ts</a:t>
            </a:r>
            <a:r>
              <a:rPr lang="en-IN" dirty="0" smtClean="0"/>
              <a:t> and uses the concept of </a:t>
            </a:r>
            <a:r>
              <a:rPr lang="en-IN" dirty="0" err="1" smtClean="0"/>
              <a:t>ts</a:t>
            </a:r>
            <a:r>
              <a:rPr lang="en-IN" dirty="0" smtClean="0"/>
              <a:t> decorators .It helps to add validation rules to a class and when we instantiate the class the object is validated based on the rules we added</a:t>
            </a:r>
          </a:p>
          <a:p>
            <a:r>
              <a:rPr lang="en-IN" dirty="0" smtClean="0"/>
              <a:t>Install class validator using command:</a:t>
            </a:r>
          </a:p>
          <a:p>
            <a:pPr lvl="1"/>
            <a:r>
              <a:rPr lang="en-IN" dirty="0" err="1"/>
              <a:t>n</a:t>
            </a:r>
            <a:r>
              <a:rPr lang="en-IN" dirty="0" err="1" smtClean="0"/>
              <a:t>pm</a:t>
            </a:r>
            <a:r>
              <a:rPr lang="en-IN" dirty="0" smtClean="0"/>
              <a:t> install class-validator --save </a:t>
            </a:r>
          </a:p>
          <a:p>
            <a:r>
              <a:rPr lang="en-IN" dirty="0" smtClean="0"/>
              <a:t>To use this import {</a:t>
            </a:r>
            <a:r>
              <a:rPr lang="en-IN" dirty="0" err="1"/>
              <a:t>I</a:t>
            </a:r>
            <a:r>
              <a:rPr lang="en-IN" dirty="0" err="1" smtClean="0"/>
              <a:t>sNotEmpty,IsNumber,IsPositive</a:t>
            </a:r>
            <a:r>
              <a:rPr lang="en-IN" dirty="0" smtClean="0"/>
              <a:t>} from ‘class-validator’; in our model class</a:t>
            </a:r>
          </a:p>
          <a:p>
            <a:r>
              <a:rPr lang="en-IN" dirty="0" smtClean="0"/>
              <a:t>Add @</a:t>
            </a:r>
            <a:r>
              <a:rPr lang="en-IN" dirty="0" err="1" smtClean="0"/>
              <a:t>IsNotEmpty</a:t>
            </a:r>
            <a:r>
              <a:rPr lang="en-IN" dirty="0" smtClean="0"/>
              <a:t>() to title and @</a:t>
            </a:r>
            <a:r>
              <a:rPr lang="en-IN" dirty="0" err="1" smtClean="0"/>
              <a:t>IsNumber</a:t>
            </a:r>
            <a:r>
              <a:rPr lang="en-IN" dirty="0" smtClean="0"/>
              <a:t>() and @</a:t>
            </a:r>
            <a:r>
              <a:rPr lang="en-IN" dirty="0" err="1" smtClean="0"/>
              <a:t>IsPositive</a:t>
            </a:r>
            <a:r>
              <a:rPr lang="en-IN" dirty="0" smtClean="0"/>
              <a:t>() to price.</a:t>
            </a:r>
          </a:p>
          <a:p>
            <a:r>
              <a:rPr lang="en-IN" dirty="0" smtClean="0"/>
              <a:t>Since they are actually decorator factories we need to add () to execute them and we also need to set </a:t>
            </a:r>
            <a:r>
              <a:rPr lang="en-IN" dirty="0" err="1" smtClean="0"/>
              <a:t>experimentalDecorators</a:t>
            </a:r>
            <a:r>
              <a:rPr lang="en-IN" dirty="0" smtClean="0"/>
              <a:t> key in </a:t>
            </a:r>
            <a:r>
              <a:rPr lang="en-IN" dirty="0" err="1" smtClean="0"/>
              <a:t>tsconfig.json</a:t>
            </a:r>
            <a:r>
              <a:rPr lang="en-IN" dirty="0" smtClean="0"/>
              <a:t> to true</a:t>
            </a:r>
            <a:endParaRPr lang="en-GB" dirty="0" smtClean="0"/>
          </a:p>
          <a:p>
            <a:r>
              <a:rPr lang="en-IN" dirty="0" smtClean="0"/>
              <a:t>Now go to </a:t>
            </a:r>
            <a:r>
              <a:rPr lang="en-IN" dirty="0" err="1" smtClean="0"/>
              <a:t>app.ts</a:t>
            </a:r>
            <a:r>
              <a:rPr lang="en-IN" dirty="0" smtClean="0"/>
              <a:t> and import {validate} from ‘class-validator’</a:t>
            </a:r>
          </a:p>
          <a:p>
            <a:r>
              <a:rPr lang="en-IN" dirty="0" smtClean="0"/>
              <a:t>Now create a Product instance with blank title and –</a:t>
            </a:r>
            <a:r>
              <a:rPr lang="en-IN" dirty="0" err="1" smtClean="0"/>
              <a:t>ve</a:t>
            </a:r>
            <a:r>
              <a:rPr lang="en-IN" dirty="0" smtClean="0"/>
              <a:t> price</a:t>
            </a:r>
          </a:p>
          <a:p>
            <a:r>
              <a:rPr lang="en-IN" dirty="0" smtClean="0"/>
              <a:t>Then call validate method on that product which return a promise and we can call the then method to check if </a:t>
            </a:r>
            <a:r>
              <a:rPr lang="en-IN" dirty="0" err="1" smtClean="0"/>
              <a:t>erros</a:t>
            </a:r>
            <a:r>
              <a:rPr lang="en-IN" dirty="0" smtClean="0"/>
              <a:t> occurred or not  like :</a:t>
            </a:r>
          </a:p>
          <a:p>
            <a:r>
              <a:rPr lang="en-GB" dirty="0" err="1"/>
              <a:t>const</a:t>
            </a:r>
            <a:r>
              <a:rPr lang="en-GB" dirty="0"/>
              <a:t> prod = new Product('', -5);</a:t>
            </a:r>
          </a:p>
          <a:p>
            <a:pPr marL="457200" lvl="1" indent="0">
              <a:buNone/>
            </a:pPr>
            <a:r>
              <a:rPr lang="en-GB" dirty="0"/>
              <a:t>validate(prod).then(errors =&gt; {</a:t>
            </a:r>
          </a:p>
          <a:p>
            <a:pPr marL="457200" lvl="1" indent="0">
              <a:buNone/>
            </a:pPr>
            <a:r>
              <a:rPr lang="en-GB" dirty="0"/>
              <a:t>  if (errors) {</a:t>
            </a:r>
          </a:p>
          <a:p>
            <a:pPr marL="457200" lvl="1" indent="0">
              <a:buNone/>
            </a:pPr>
            <a:r>
              <a:rPr lang="en-GB" dirty="0"/>
              <a:t>    console.log('validation errors', errors);</a:t>
            </a:r>
          </a:p>
          <a:p>
            <a:pPr marL="457200" lvl="1" indent="0">
              <a:buNone/>
            </a:pPr>
            <a:r>
              <a:rPr lang="en-GB" dirty="0"/>
              <a:t>  } else {</a:t>
            </a:r>
          </a:p>
          <a:p>
            <a:pPr marL="457200" lvl="1" indent="0">
              <a:buNone/>
            </a:pPr>
            <a:r>
              <a:rPr lang="en-GB" dirty="0"/>
              <a:t>    console.log(</a:t>
            </a:r>
            <a:r>
              <a:rPr lang="en-GB" dirty="0" err="1"/>
              <a:t>prod.getInformation</a:t>
            </a:r>
            <a:r>
              <a:rPr lang="en-GB" dirty="0"/>
              <a:t>());</a:t>
            </a:r>
          </a:p>
          <a:p>
            <a:pPr marL="457200" lvl="1" indent="0">
              <a:buNone/>
            </a:pPr>
            <a:r>
              <a:rPr lang="en-GB" dirty="0"/>
              <a:t>  }</a:t>
            </a:r>
          </a:p>
          <a:p>
            <a:pPr marL="457200" lvl="1" indent="0">
              <a:buNone/>
            </a:pPr>
            <a:r>
              <a:rPr lang="en-GB" dirty="0"/>
              <a:t>});</a:t>
            </a:r>
          </a:p>
          <a:p>
            <a:r>
              <a:rPr lang="en-IN" dirty="0" smtClean="0"/>
              <a:t>We will see error details on console</a:t>
            </a:r>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13532679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515291"/>
            <a:ext cx="8596668" cy="4526071"/>
          </a:xfrm>
        </p:spPr>
        <p:txBody>
          <a:bodyPr/>
          <a:lstStyle/>
          <a:p>
            <a:r>
              <a:rPr lang="en-IN" dirty="0" smtClean="0">
                <a:hlinkClick r:id="rId2"/>
              </a:rPr>
              <a:t>Class transformer</a:t>
            </a:r>
            <a:endParaRPr lang="en-IN" dirty="0" smtClean="0"/>
          </a:p>
          <a:p>
            <a:r>
              <a:rPr lang="en-IN" dirty="0" smtClean="0">
                <a:hlinkClick r:id="rId3"/>
              </a:rPr>
              <a:t>Class Validator</a:t>
            </a:r>
            <a:endParaRPr lang="en-IN" dirty="0" smtClean="0"/>
          </a:p>
          <a:p>
            <a:r>
              <a:rPr lang="en-IN" dirty="0" smtClean="0">
                <a:hlinkClick r:id="rId4"/>
              </a:rPr>
              <a:t>Lodash</a:t>
            </a:r>
            <a:endParaRPr lang="en-IN" dirty="0" smtClean="0"/>
          </a:p>
          <a:p>
            <a:r>
              <a:rPr lang="en-IN" dirty="0" smtClean="0">
                <a:hlinkClick r:id="rId5"/>
              </a:rPr>
              <a:t>Lodash types</a:t>
            </a:r>
            <a:endParaRPr lang="en-IN" dirty="0" smtClean="0"/>
          </a:p>
          <a:p>
            <a:r>
              <a:rPr lang="en-IN" dirty="0" err="1" smtClean="0">
                <a:hlinkClick r:id="rId6"/>
              </a:rPr>
              <a:t>Definetly</a:t>
            </a:r>
            <a:r>
              <a:rPr lang="en-IN" dirty="0" smtClean="0">
                <a:hlinkClick r:id="rId6"/>
              </a:rPr>
              <a:t> Typed a repo for @types for a lot of libraries</a:t>
            </a:r>
            <a:endParaRPr lang="en-GB" dirty="0"/>
          </a:p>
        </p:txBody>
      </p:sp>
    </p:spTree>
    <p:extLst>
      <p:ext uri="{BB962C8B-B14F-4D97-AF65-F5344CB8AC3E}">
        <p14:creationId xmlns:p14="http://schemas.microsoft.com/office/powerpoint/2010/main" val="4225355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-13 -:</a:t>
            </a:r>
            <a:r>
              <a:rPr lang="en-GB" b="1" smtClean="0"/>
              <a:t>Practice - 2</a:t>
            </a:r>
            <a:endParaRPr lang="en-GB" dirty="0"/>
          </a:p>
        </p:txBody>
      </p:sp>
    </p:spTree>
    <p:extLst>
      <p:ext uri="{BB962C8B-B14F-4D97-AF65-F5344CB8AC3E}">
        <p14:creationId xmlns:p14="http://schemas.microsoft.com/office/powerpoint/2010/main" val="511437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r>
              <a:rPr lang="en-IN" dirty="0" smtClean="0"/>
              <a:t>Practice -2</a:t>
            </a:r>
            <a:endParaRPr lang="en-GB" dirty="0"/>
          </a:p>
        </p:txBody>
      </p:sp>
      <p:sp>
        <p:nvSpPr>
          <p:cNvPr id="3" name="Content Placeholder 2"/>
          <p:cNvSpPr>
            <a:spLocks noGrp="1"/>
          </p:cNvSpPr>
          <p:nvPr>
            <p:ph idx="1"/>
          </p:nvPr>
        </p:nvSpPr>
        <p:spPr>
          <a:xfrm>
            <a:off x="677334" y="1375955"/>
            <a:ext cx="8596668" cy="4665408"/>
          </a:xfrm>
        </p:spPr>
        <p:txBody>
          <a:bodyPr/>
          <a:lstStyle/>
          <a:p>
            <a:r>
              <a:rPr lang="en-IN" dirty="0" smtClean="0"/>
              <a:t>Now lets put to use whatever we learnt and use third part libraries to send http request and display a map using google maps.</a:t>
            </a:r>
          </a:p>
          <a:p>
            <a:r>
              <a:rPr lang="en-IN" dirty="0" smtClean="0"/>
              <a:t>We will make a </a:t>
            </a:r>
            <a:r>
              <a:rPr lang="en-IN" dirty="0" err="1" smtClean="0"/>
              <a:t>ui</a:t>
            </a:r>
            <a:r>
              <a:rPr lang="en-IN" dirty="0" smtClean="0"/>
              <a:t> to let user enter an address we will then lookup this address and convert the address to co-ordinates using google </a:t>
            </a:r>
            <a:r>
              <a:rPr lang="en-IN" dirty="0" err="1" smtClean="0"/>
              <a:t>api’s</a:t>
            </a:r>
            <a:r>
              <a:rPr lang="en-IN" dirty="0" smtClean="0"/>
              <a:t> then we will render these co-ordinates on a map using google maps </a:t>
            </a:r>
            <a:r>
              <a:rPr lang="en-IN" dirty="0" err="1" smtClean="0"/>
              <a:t>js</a:t>
            </a:r>
            <a:r>
              <a:rPr lang="en-IN" dirty="0" smtClean="0"/>
              <a:t> </a:t>
            </a:r>
            <a:r>
              <a:rPr lang="en-IN" dirty="0" err="1" smtClean="0"/>
              <a:t>sdk</a:t>
            </a:r>
            <a:endParaRPr lang="en-IN" dirty="0" smtClean="0"/>
          </a:p>
          <a:p>
            <a:r>
              <a:rPr lang="en-IN" dirty="0" smtClean="0"/>
              <a:t>We will use two third party libraries here http request sending library and google maps library.</a:t>
            </a:r>
          </a:p>
          <a:p>
            <a:endParaRPr lang="en-GB" dirty="0"/>
          </a:p>
        </p:txBody>
      </p:sp>
    </p:spTree>
    <p:extLst>
      <p:ext uri="{BB962C8B-B14F-4D97-AF65-F5344CB8AC3E}">
        <p14:creationId xmlns:p14="http://schemas.microsoft.com/office/powerpoint/2010/main" val="40353611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r>
              <a:rPr lang="en-IN" dirty="0" smtClean="0"/>
              <a:t>Project basic setup</a:t>
            </a:r>
            <a:endParaRPr lang="en-GB" dirty="0"/>
          </a:p>
        </p:txBody>
      </p:sp>
      <p:sp>
        <p:nvSpPr>
          <p:cNvPr id="3" name="Content Placeholder 2"/>
          <p:cNvSpPr>
            <a:spLocks noGrp="1"/>
          </p:cNvSpPr>
          <p:nvPr>
            <p:ph idx="1"/>
          </p:nvPr>
        </p:nvSpPr>
        <p:spPr>
          <a:xfrm>
            <a:off x="677334" y="1375955"/>
            <a:ext cx="8596668" cy="4665408"/>
          </a:xfrm>
        </p:spPr>
        <p:txBody>
          <a:bodyPr/>
          <a:lstStyle/>
          <a:p>
            <a:r>
              <a:rPr lang="en-IN" dirty="0" smtClean="0"/>
              <a:t>Step -1 lets create the </a:t>
            </a:r>
            <a:r>
              <a:rPr lang="en-IN" dirty="0" err="1" smtClean="0"/>
              <a:t>ui</a:t>
            </a:r>
            <a:r>
              <a:rPr lang="en-IN" dirty="0" smtClean="0"/>
              <a:t> first</a:t>
            </a:r>
          </a:p>
          <a:p>
            <a:pPr lvl="1"/>
            <a:r>
              <a:rPr lang="en-IN" dirty="0" smtClean="0"/>
              <a:t>Open index.html and add below code to it :</a:t>
            </a:r>
          </a:p>
          <a:p>
            <a:pPr marL="1257300" lvl="3" indent="0">
              <a:buNone/>
            </a:pPr>
            <a:r>
              <a:rPr lang="en-IN" dirty="0"/>
              <a:t>&lt;div id="map"&gt;</a:t>
            </a:r>
          </a:p>
          <a:p>
            <a:pPr marL="1257300" lvl="3" indent="0">
              <a:buNone/>
            </a:pPr>
            <a:r>
              <a:rPr lang="en-IN" dirty="0"/>
              <a:t>        &lt;p&gt;Please enter an address&lt;/p&gt;</a:t>
            </a:r>
          </a:p>
          <a:p>
            <a:pPr marL="1257300" lvl="3" indent="0">
              <a:buNone/>
            </a:pPr>
            <a:r>
              <a:rPr lang="en-IN" dirty="0"/>
              <a:t>    &lt;/div&gt;</a:t>
            </a:r>
          </a:p>
          <a:p>
            <a:pPr marL="1257300" lvl="3" indent="0">
              <a:buNone/>
            </a:pPr>
            <a:r>
              <a:rPr lang="en-IN" dirty="0"/>
              <a:t>    &lt;form&gt;</a:t>
            </a:r>
          </a:p>
          <a:p>
            <a:pPr marL="1257300" lvl="3" indent="0">
              <a:buNone/>
            </a:pPr>
            <a:r>
              <a:rPr lang="en-IN" dirty="0"/>
              <a:t>        &lt;input type="text" id="address"&gt;</a:t>
            </a:r>
          </a:p>
          <a:p>
            <a:pPr marL="1257300" lvl="3" indent="0">
              <a:buNone/>
            </a:pPr>
            <a:r>
              <a:rPr lang="en-IN" dirty="0"/>
              <a:t>        &lt;button type="submit"&gt;Search Address&lt;/button&gt;</a:t>
            </a:r>
          </a:p>
          <a:p>
            <a:pPr marL="1257300" lvl="3" indent="0">
              <a:buNone/>
            </a:pPr>
            <a:r>
              <a:rPr lang="en-IN" dirty="0"/>
              <a:t>    &lt;/form&gt;</a:t>
            </a:r>
          </a:p>
          <a:p>
            <a:pPr marL="800100" lvl="1"/>
            <a:r>
              <a:rPr lang="en-IN" dirty="0" smtClean="0"/>
              <a:t>We will use this div to display the map and form to gather address from user</a:t>
            </a:r>
          </a:p>
          <a:p>
            <a:pPr marL="400050"/>
            <a:r>
              <a:rPr lang="en-IN" dirty="0" smtClean="0"/>
              <a:t>Step -2 Lets add some basic styling</a:t>
            </a:r>
          </a:p>
          <a:p>
            <a:pPr marL="800100" lvl="1"/>
            <a:r>
              <a:rPr lang="en-IN" dirty="0" smtClean="0"/>
              <a:t>We will find an app.css with basic styling already configured add an import to it in index.html head section </a:t>
            </a:r>
            <a:r>
              <a:rPr lang="en-IN" dirty="0"/>
              <a:t>&lt;link </a:t>
            </a:r>
            <a:r>
              <a:rPr lang="en-IN" dirty="0" err="1"/>
              <a:t>rel</a:t>
            </a:r>
            <a:r>
              <a:rPr lang="en-IN" dirty="0"/>
              <a:t>="stylesheet" </a:t>
            </a:r>
            <a:r>
              <a:rPr lang="en-IN" dirty="0" err="1"/>
              <a:t>href</a:t>
            </a:r>
            <a:r>
              <a:rPr lang="en-IN" dirty="0"/>
              <a:t>="app.css" /&gt;</a:t>
            </a:r>
          </a:p>
          <a:p>
            <a:pPr marL="400050"/>
            <a:endParaRPr lang="en-IN" dirty="0" smtClean="0"/>
          </a:p>
          <a:p>
            <a:pPr marL="400050" indent="-285750"/>
            <a:endParaRPr lang="en-IN" dirty="0" smtClean="0"/>
          </a:p>
          <a:p>
            <a:endParaRPr lang="en-IN" dirty="0" smtClean="0"/>
          </a:p>
          <a:p>
            <a:endParaRPr lang="en-GB" dirty="0"/>
          </a:p>
        </p:txBody>
      </p:sp>
    </p:spTree>
    <p:extLst>
      <p:ext uri="{BB962C8B-B14F-4D97-AF65-F5344CB8AC3E}">
        <p14:creationId xmlns:p14="http://schemas.microsoft.com/office/powerpoint/2010/main" val="39281592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89"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13907</TotalTime>
  <Words>22625</Words>
  <Application>Microsoft Office PowerPoint</Application>
  <PresentationFormat>Widescreen</PresentationFormat>
  <Paragraphs>1737</Paragraphs>
  <Slides>162</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162</vt:i4>
      </vt:variant>
    </vt:vector>
  </HeadingPairs>
  <TitlesOfParts>
    <vt:vector size="170"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Useful Links</vt:lpstr>
      <vt:lpstr>Section -11 -:Using Webpack with TypeScript</vt:lpstr>
      <vt:lpstr>What is Webpack &amp; Why do we need it?</vt:lpstr>
      <vt:lpstr>What is Webpack &amp; Why do we need it?</vt:lpstr>
      <vt:lpstr> Installing Webpack &amp; Important Dependencies</vt:lpstr>
      <vt:lpstr>Adding Entry &amp; Output Configuration</vt:lpstr>
      <vt:lpstr>Adding Entry &amp; Output Configuration cont..</vt:lpstr>
      <vt:lpstr>Adding TypeScript Support with the ts-loader Package</vt:lpstr>
      <vt:lpstr>Adding TypeScript Support with the ts-loader Package</vt:lpstr>
      <vt:lpstr>Finishing the Setup &amp; Adding webpack-dev-server</vt:lpstr>
      <vt:lpstr>Adding a Production Workflow</vt:lpstr>
      <vt:lpstr>Useful links</vt:lpstr>
      <vt:lpstr>Section -12 -:3rd Party Libraries &amp; TypeScript</vt:lpstr>
      <vt:lpstr>3rd Party Libraries &amp; TypeScript</vt:lpstr>
      <vt:lpstr>Using JavaScript (!) Libraries with TypeScript</vt:lpstr>
      <vt:lpstr>Using JavaScript (!) Libraries with TypeScript Cont…</vt:lpstr>
      <vt:lpstr>Using "declare" as a "Last Resort"</vt:lpstr>
      <vt:lpstr>No Types Needed: class-transformer</vt:lpstr>
      <vt:lpstr>No Types Needed: class-transformer Cont..</vt:lpstr>
      <vt:lpstr>TypeScript-embracing: class-validator</vt:lpstr>
      <vt:lpstr>Useful Links</vt:lpstr>
      <vt:lpstr>Section -13 -:Practice - 2</vt:lpstr>
      <vt:lpstr>Practice -2</vt:lpstr>
      <vt:lpstr>Project basic setup</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585</cp:revision>
  <dcterms:created xsi:type="dcterms:W3CDTF">2019-03-17T17:13:50Z</dcterms:created>
  <dcterms:modified xsi:type="dcterms:W3CDTF">2020-10-29T21:17:10Z</dcterms:modified>
</cp:coreProperties>
</file>