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23"/>
  </p:notesMasterIdLst>
  <p:sldIdLst>
    <p:sldId id="256" r:id="rId2"/>
    <p:sldId id="335" r:id="rId3"/>
    <p:sldId id="435" r:id="rId4"/>
    <p:sldId id="436" r:id="rId5"/>
    <p:sldId id="437" r:id="rId6"/>
    <p:sldId id="438" r:id="rId7"/>
    <p:sldId id="439" r:id="rId8"/>
    <p:sldId id="440" r:id="rId9"/>
    <p:sldId id="441" r:id="rId10"/>
    <p:sldId id="442" r:id="rId11"/>
    <p:sldId id="443" r:id="rId12"/>
    <p:sldId id="444" r:id="rId13"/>
    <p:sldId id="445" r:id="rId14"/>
    <p:sldId id="446" r:id="rId15"/>
    <p:sldId id="447" r:id="rId16"/>
    <p:sldId id="448" r:id="rId17"/>
    <p:sldId id="449" r:id="rId18"/>
    <p:sldId id="450" r:id="rId19"/>
    <p:sldId id="451" r:id="rId20"/>
    <p:sldId id="452"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CE295C-65A5-41D0-A89F-2529BD4FC4F2}">
          <p14:sldIdLst>
            <p14:sldId id="256"/>
          </p14:sldIdLst>
        </p14:section>
        <p14:section name="Untitled Section" id="{BCCAB211-F28F-452F-B4F8-F8BA45740F68}">
          <p14:sldIdLst>
            <p14:sldId id="335"/>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5332" autoAdjust="0"/>
  </p:normalViewPr>
  <p:slideViewPr>
    <p:cSldViewPr snapToGrid="0">
      <p:cViewPr varScale="1">
        <p:scale>
          <a:sx n="89" d="100"/>
          <a:sy n="89" d="100"/>
        </p:scale>
        <p:origin x="9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04-05-2020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04/05/2020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04/05/2020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04/05/2020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a:t>
            </a:r>
            <a:r>
              <a:rPr lang="en-IN" dirty="0" smtClean="0"/>
              <a:t>Collections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279978" y="836762"/>
            <a:ext cx="11745245" cy="448574"/>
          </a:xfrm>
        </p:spPr>
        <p:txBody>
          <a:bodyPr>
            <a:normAutofit/>
          </a:bodyPr>
          <a:lstStyle/>
          <a:p>
            <a:pPr marL="0" indent="0">
              <a:buNone/>
            </a:pPr>
            <a:r>
              <a:rPr lang="en-IN" dirty="0" smtClean="0"/>
              <a:t>Hierarchy of </a:t>
            </a:r>
            <a:r>
              <a:rPr lang="en-IN" dirty="0" err="1" smtClean="0"/>
              <a:t>SortedSet</a:t>
            </a:r>
            <a:r>
              <a:rPr lang="en-IN" dirty="0" smtClean="0"/>
              <a:t> , </a:t>
            </a:r>
            <a:r>
              <a:rPr lang="en-IN" dirty="0" err="1" smtClean="0"/>
              <a:t>NavigabeSet</a:t>
            </a:r>
            <a:r>
              <a:rPr lang="en-IN" dirty="0" smtClean="0"/>
              <a:t> and </a:t>
            </a:r>
            <a:r>
              <a:rPr lang="en-IN" dirty="0" err="1" smtClean="0"/>
              <a:t>TreeSet</a:t>
            </a:r>
            <a:endParaRPr lang="en-IN" dirty="0"/>
          </a:p>
          <a:p>
            <a:pPr lvl="1"/>
            <a:endParaRPr lang="en-IN" dirty="0" smtClean="0"/>
          </a:p>
        </p:txBody>
      </p:sp>
      <p:pic>
        <p:nvPicPr>
          <p:cNvPr id="3" name="Picture 2"/>
          <p:cNvPicPr>
            <a:picLocks noChangeAspect="1"/>
          </p:cNvPicPr>
          <p:nvPr/>
        </p:nvPicPr>
        <p:blipFill>
          <a:blip r:embed="rId2"/>
          <a:stretch>
            <a:fillRect/>
          </a:stretch>
        </p:blipFill>
        <p:spPr>
          <a:xfrm>
            <a:off x="793630" y="1285336"/>
            <a:ext cx="10291313" cy="5434641"/>
          </a:xfrm>
          <a:prstGeom prst="rect">
            <a:avLst/>
          </a:prstGeom>
        </p:spPr>
      </p:pic>
    </p:spTree>
    <p:extLst>
      <p:ext uri="{BB962C8B-B14F-4D97-AF65-F5344CB8AC3E}">
        <p14:creationId xmlns:p14="http://schemas.microsoft.com/office/powerpoint/2010/main" val="134380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340363" y="836762"/>
            <a:ext cx="11684860" cy="5693434"/>
          </a:xfrm>
        </p:spPr>
        <p:txBody>
          <a:bodyPr>
            <a:normAutofit/>
          </a:bodyPr>
          <a:lstStyle/>
          <a:p>
            <a:pPr marL="0" indent="0">
              <a:buNone/>
            </a:pPr>
            <a:r>
              <a:rPr lang="en-IN" dirty="0"/>
              <a:t>6</a:t>
            </a:r>
            <a:r>
              <a:rPr lang="en-IN" dirty="0" smtClean="0"/>
              <a:t>. Queue</a:t>
            </a:r>
            <a:r>
              <a:rPr lang="en-IN" dirty="0" smtClean="0"/>
              <a:t> :</a:t>
            </a:r>
            <a:endParaRPr lang="en-IN" dirty="0" smtClean="0"/>
          </a:p>
          <a:p>
            <a:pPr lvl="1"/>
            <a:r>
              <a:rPr lang="en-IN" dirty="0" smtClean="0"/>
              <a:t>Queue</a:t>
            </a:r>
            <a:r>
              <a:rPr lang="en-IN" dirty="0" smtClean="0"/>
              <a:t> is a child interface of collection.</a:t>
            </a:r>
          </a:p>
          <a:p>
            <a:pPr lvl="1"/>
            <a:r>
              <a:rPr lang="en-IN" dirty="0" smtClean="0"/>
              <a:t>If we want to represent a group of individual Objects prior to some processing which will be extracted in FIFO order we should go for Queue. For example if we need to store some 1000 mail ids and send emails to them in a particular order we can use a Queue.</a:t>
            </a:r>
          </a:p>
          <a:p>
            <a:pPr lvl="1"/>
            <a:r>
              <a:rPr lang="en-IN" dirty="0" smtClean="0"/>
              <a:t>Queue is implemented directly by </a:t>
            </a:r>
            <a:r>
              <a:rPr lang="en-IN" dirty="0" err="1" smtClean="0"/>
              <a:t>PriorityQueue</a:t>
            </a:r>
            <a:r>
              <a:rPr lang="en-IN" dirty="0" smtClean="0"/>
              <a:t> class and extended directly by </a:t>
            </a:r>
            <a:r>
              <a:rPr lang="en-IN" dirty="0" err="1" smtClean="0"/>
              <a:t>BlockingQueue</a:t>
            </a:r>
            <a:r>
              <a:rPr lang="en-IN" dirty="0" smtClean="0"/>
              <a:t> Interface.</a:t>
            </a:r>
          </a:p>
          <a:p>
            <a:pPr lvl="1"/>
            <a:r>
              <a:rPr lang="en-IN" dirty="0" err="1" smtClean="0"/>
              <a:t>BlockingQueue</a:t>
            </a:r>
            <a:r>
              <a:rPr lang="en-IN" dirty="0" smtClean="0"/>
              <a:t> is implemented by </a:t>
            </a:r>
            <a:r>
              <a:rPr lang="en-IN" dirty="0" err="1" smtClean="0"/>
              <a:t>LinkedBlockingQueue</a:t>
            </a:r>
            <a:r>
              <a:rPr lang="en-IN" dirty="0" smtClean="0"/>
              <a:t> and </a:t>
            </a:r>
            <a:r>
              <a:rPr lang="en-IN" dirty="0" err="1" smtClean="0"/>
              <a:t>PriorityBlockingQueue</a:t>
            </a:r>
            <a:r>
              <a:rPr lang="en-IN" dirty="0"/>
              <a:t> </a:t>
            </a:r>
            <a:r>
              <a:rPr lang="en-IN" dirty="0" smtClean="0"/>
              <a:t>classes.</a:t>
            </a:r>
          </a:p>
          <a:p>
            <a:pPr lvl="1"/>
            <a:r>
              <a:rPr lang="en-IN" dirty="0" smtClean="0"/>
              <a:t>All Queue related interfaces and classes were added in </a:t>
            </a:r>
            <a:r>
              <a:rPr lang="en-IN" dirty="0" err="1" smtClean="0"/>
              <a:t>jdk</a:t>
            </a:r>
            <a:r>
              <a:rPr lang="en-IN" dirty="0" smtClean="0"/>
              <a:t> 1.5 version.</a:t>
            </a:r>
          </a:p>
          <a:p>
            <a:pPr lvl="1"/>
            <a:endParaRPr lang="en-IN" dirty="0" smtClean="0"/>
          </a:p>
        </p:txBody>
      </p:sp>
    </p:spTree>
    <p:extLst>
      <p:ext uri="{BB962C8B-B14F-4D97-AF65-F5344CB8AC3E}">
        <p14:creationId xmlns:p14="http://schemas.microsoft.com/office/powerpoint/2010/main" val="913069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279978" y="836762"/>
            <a:ext cx="11745245" cy="448574"/>
          </a:xfrm>
        </p:spPr>
        <p:txBody>
          <a:bodyPr>
            <a:normAutofit/>
          </a:bodyPr>
          <a:lstStyle/>
          <a:p>
            <a:pPr marL="0" indent="0">
              <a:buNone/>
            </a:pPr>
            <a:r>
              <a:rPr lang="en-IN" dirty="0" smtClean="0"/>
              <a:t>Hierarchy of Queue</a:t>
            </a:r>
            <a:endParaRPr lang="en-IN" dirty="0"/>
          </a:p>
          <a:p>
            <a:pPr lvl="1"/>
            <a:endParaRPr lang="en-IN" dirty="0" smtClean="0"/>
          </a:p>
        </p:txBody>
      </p:sp>
      <p:pic>
        <p:nvPicPr>
          <p:cNvPr id="4" name="Picture 3"/>
          <p:cNvPicPr>
            <a:picLocks noChangeAspect="1"/>
          </p:cNvPicPr>
          <p:nvPr/>
        </p:nvPicPr>
        <p:blipFill>
          <a:blip r:embed="rId2"/>
          <a:stretch>
            <a:fillRect/>
          </a:stretch>
        </p:blipFill>
        <p:spPr>
          <a:xfrm>
            <a:off x="1012055" y="1496385"/>
            <a:ext cx="9986624" cy="5042438"/>
          </a:xfrm>
          <a:prstGeom prst="rect">
            <a:avLst/>
          </a:prstGeom>
        </p:spPr>
      </p:pic>
    </p:spTree>
    <p:extLst>
      <p:ext uri="{BB962C8B-B14F-4D97-AF65-F5344CB8AC3E}">
        <p14:creationId xmlns:p14="http://schemas.microsoft.com/office/powerpoint/2010/main" val="234335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207034" y="836762"/>
            <a:ext cx="11818189" cy="5693434"/>
          </a:xfrm>
        </p:spPr>
        <p:txBody>
          <a:bodyPr>
            <a:normAutofit lnSpcReduction="10000"/>
          </a:bodyPr>
          <a:lstStyle/>
          <a:p>
            <a:pPr marL="0" indent="0">
              <a:buNone/>
            </a:pPr>
            <a:r>
              <a:rPr lang="en-IN" dirty="0" smtClean="0"/>
              <a:t>7. Map</a:t>
            </a:r>
            <a:r>
              <a:rPr lang="en-IN" dirty="0" smtClean="0"/>
              <a:t> :</a:t>
            </a:r>
            <a:endParaRPr lang="en-IN" dirty="0" smtClean="0"/>
          </a:p>
          <a:p>
            <a:pPr lvl="1"/>
            <a:r>
              <a:rPr lang="en-IN" dirty="0" smtClean="0"/>
              <a:t>All the interfaces discussed in previous slides(Collection , List , Set , </a:t>
            </a:r>
            <a:r>
              <a:rPr lang="en-IN" dirty="0" err="1" smtClean="0"/>
              <a:t>SortedSet</a:t>
            </a:r>
            <a:r>
              <a:rPr lang="en-IN" dirty="0" smtClean="0"/>
              <a:t> , </a:t>
            </a:r>
            <a:r>
              <a:rPr lang="en-IN" dirty="0" err="1" smtClean="0"/>
              <a:t>NavigableSet</a:t>
            </a:r>
            <a:r>
              <a:rPr lang="en-IN" dirty="0" smtClean="0"/>
              <a:t> and Queue) are all meant for representing a group of individual objects</a:t>
            </a:r>
            <a:r>
              <a:rPr lang="en-IN" dirty="0" smtClean="0"/>
              <a:t>.</a:t>
            </a:r>
          </a:p>
          <a:p>
            <a:pPr lvl="1"/>
            <a:r>
              <a:rPr lang="en-IN" dirty="0" smtClean="0"/>
              <a:t>If we want to represent a group of Objects as key value pairs then we should use Map.</a:t>
            </a:r>
          </a:p>
          <a:p>
            <a:pPr lvl="1"/>
            <a:r>
              <a:rPr lang="en-IN" dirty="0" smtClean="0"/>
              <a:t>Map is not a child of Collection interface.</a:t>
            </a:r>
          </a:p>
          <a:p>
            <a:pPr lvl="1"/>
            <a:r>
              <a:rPr lang="en-IN" dirty="0" smtClean="0"/>
              <a:t>Both key and value are Objects.</a:t>
            </a:r>
          </a:p>
          <a:p>
            <a:pPr lvl="1"/>
            <a:r>
              <a:rPr lang="en-IN" dirty="0" smtClean="0"/>
              <a:t>Duplicate keys are not allowed but duplicate values are allowed.</a:t>
            </a:r>
          </a:p>
          <a:p>
            <a:pPr lvl="1"/>
            <a:r>
              <a:rPr lang="en-IN" dirty="0" smtClean="0"/>
              <a:t>Map interface is implemented directly by </a:t>
            </a:r>
            <a:r>
              <a:rPr lang="en-IN" dirty="0" err="1" smtClean="0"/>
              <a:t>HashMap</a:t>
            </a:r>
            <a:r>
              <a:rPr lang="en-IN" dirty="0" smtClean="0"/>
              <a:t> , </a:t>
            </a:r>
            <a:r>
              <a:rPr lang="en-IN" dirty="0" err="1" smtClean="0"/>
              <a:t>WeakHashMap</a:t>
            </a:r>
            <a:r>
              <a:rPr lang="en-IN" dirty="0" smtClean="0"/>
              <a:t> , </a:t>
            </a:r>
            <a:r>
              <a:rPr lang="en-IN" dirty="0" err="1" smtClean="0"/>
              <a:t>IdentityHashMap</a:t>
            </a:r>
            <a:r>
              <a:rPr lang="en-IN" dirty="0" smtClean="0"/>
              <a:t> and </a:t>
            </a:r>
            <a:r>
              <a:rPr lang="en-IN" dirty="0" err="1" smtClean="0"/>
              <a:t>Hashtable</a:t>
            </a:r>
            <a:r>
              <a:rPr lang="en-IN" dirty="0" smtClean="0"/>
              <a:t> classes.</a:t>
            </a:r>
          </a:p>
          <a:p>
            <a:pPr lvl="1"/>
            <a:r>
              <a:rPr lang="en-IN" dirty="0" err="1" smtClean="0"/>
              <a:t>HashMap</a:t>
            </a:r>
            <a:r>
              <a:rPr lang="en-IN" dirty="0" smtClean="0"/>
              <a:t> is extended by </a:t>
            </a:r>
            <a:r>
              <a:rPr lang="en-IN" dirty="0" err="1" smtClean="0"/>
              <a:t>LinkedHashMap</a:t>
            </a:r>
            <a:r>
              <a:rPr lang="en-IN" dirty="0" smtClean="0"/>
              <a:t> class.</a:t>
            </a:r>
          </a:p>
          <a:p>
            <a:pPr lvl="1"/>
            <a:r>
              <a:rPr lang="en-IN" dirty="0" smtClean="0"/>
              <a:t>Map ,</a:t>
            </a:r>
            <a:r>
              <a:rPr lang="en-IN" dirty="0" err="1" smtClean="0"/>
              <a:t>HashMap</a:t>
            </a:r>
            <a:r>
              <a:rPr lang="en-IN" dirty="0" smtClean="0"/>
              <a:t> and </a:t>
            </a:r>
            <a:r>
              <a:rPr lang="en-IN" dirty="0" err="1" smtClean="0"/>
              <a:t>WeakHashMap</a:t>
            </a:r>
            <a:r>
              <a:rPr lang="en-IN" dirty="0" smtClean="0"/>
              <a:t> were Introduced in jdk1.2 version.</a:t>
            </a:r>
          </a:p>
          <a:p>
            <a:pPr lvl="1"/>
            <a:r>
              <a:rPr lang="en-IN" dirty="0" err="1" smtClean="0"/>
              <a:t>LinkedHashMap</a:t>
            </a:r>
            <a:r>
              <a:rPr lang="en-IN" dirty="0" smtClean="0"/>
              <a:t> and </a:t>
            </a:r>
            <a:r>
              <a:rPr lang="en-IN" dirty="0" err="1" smtClean="0"/>
              <a:t>IdentityHashMap</a:t>
            </a:r>
            <a:r>
              <a:rPr lang="en-IN" dirty="0" smtClean="0"/>
              <a:t> were Introduced in jdk1.4 version.</a:t>
            </a:r>
          </a:p>
          <a:p>
            <a:pPr lvl="1"/>
            <a:r>
              <a:rPr lang="en-IN" dirty="0" err="1" smtClean="0"/>
              <a:t>Hashtable</a:t>
            </a:r>
            <a:r>
              <a:rPr lang="en-IN" dirty="0" smtClean="0"/>
              <a:t> was introduced in jdk1.0 version as an concrete implementation of abstract class Dictionary . </a:t>
            </a:r>
            <a:r>
              <a:rPr lang="en-IN" dirty="0" err="1" smtClean="0"/>
              <a:t>Hashtable</a:t>
            </a:r>
            <a:r>
              <a:rPr lang="en-IN" dirty="0" smtClean="0"/>
              <a:t> is extended by Properties class.</a:t>
            </a:r>
          </a:p>
          <a:p>
            <a:pPr lvl="1"/>
            <a:r>
              <a:rPr lang="en-IN" dirty="0" err="1" smtClean="0"/>
              <a:t>HashTable</a:t>
            </a:r>
            <a:r>
              <a:rPr lang="en-IN" dirty="0" smtClean="0"/>
              <a:t> was re-engineered in jdk1.4 version to implement Map interface although it still extends the abstract class Dictionary.</a:t>
            </a:r>
          </a:p>
          <a:p>
            <a:pPr lvl="1"/>
            <a:endParaRPr lang="en-IN" dirty="0" smtClean="0"/>
          </a:p>
        </p:txBody>
      </p:sp>
    </p:spTree>
    <p:extLst>
      <p:ext uri="{BB962C8B-B14F-4D97-AF65-F5344CB8AC3E}">
        <p14:creationId xmlns:p14="http://schemas.microsoft.com/office/powerpoint/2010/main" val="218098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279978" y="836762"/>
            <a:ext cx="11745245" cy="448574"/>
          </a:xfrm>
        </p:spPr>
        <p:txBody>
          <a:bodyPr>
            <a:normAutofit/>
          </a:bodyPr>
          <a:lstStyle/>
          <a:p>
            <a:pPr marL="0" indent="0">
              <a:buNone/>
            </a:pPr>
            <a:r>
              <a:rPr lang="en-IN" dirty="0" smtClean="0"/>
              <a:t>Hierarchy of Map</a:t>
            </a:r>
            <a:endParaRPr lang="en-IN" dirty="0"/>
          </a:p>
          <a:p>
            <a:pPr lvl="1"/>
            <a:endParaRPr lang="en-IN" dirty="0" smtClean="0"/>
          </a:p>
        </p:txBody>
      </p:sp>
      <p:pic>
        <p:nvPicPr>
          <p:cNvPr id="3" name="Picture 2"/>
          <p:cNvPicPr>
            <a:picLocks noChangeAspect="1"/>
          </p:cNvPicPr>
          <p:nvPr/>
        </p:nvPicPr>
        <p:blipFill>
          <a:blip r:embed="rId2"/>
          <a:stretch>
            <a:fillRect/>
          </a:stretch>
        </p:blipFill>
        <p:spPr>
          <a:xfrm>
            <a:off x="479394" y="1497588"/>
            <a:ext cx="11131761" cy="4704803"/>
          </a:xfrm>
          <a:prstGeom prst="rect">
            <a:avLst/>
          </a:prstGeom>
        </p:spPr>
      </p:pic>
    </p:spTree>
    <p:extLst>
      <p:ext uri="{BB962C8B-B14F-4D97-AF65-F5344CB8AC3E}">
        <p14:creationId xmlns:p14="http://schemas.microsoft.com/office/powerpoint/2010/main" val="1453323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279978" y="836762"/>
            <a:ext cx="11745245" cy="2147978"/>
          </a:xfrm>
        </p:spPr>
        <p:txBody>
          <a:bodyPr>
            <a:normAutofit lnSpcReduction="10000"/>
          </a:bodyPr>
          <a:lstStyle/>
          <a:p>
            <a:pPr marL="0" indent="0">
              <a:buNone/>
            </a:pPr>
            <a:r>
              <a:rPr lang="en-IN" dirty="0"/>
              <a:t>8</a:t>
            </a:r>
            <a:r>
              <a:rPr lang="en-IN" dirty="0" smtClean="0"/>
              <a:t>. </a:t>
            </a:r>
            <a:r>
              <a:rPr lang="en-IN" dirty="0" err="1" smtClean="0"/>
              <a:t>SortedMap</a:t>
            </a:r>
            <a:r>
              <a:rPr lang="en-IN" dirty="0" smtClean="0"/>
              <a:t> :</a:t>
            </a:r>
            <a:endParaRPr lang="en-IN" dirty="0" smtClean="0"/>
          </a:p>
          <a:p>
            <a:pPr lvl="1"/>
            <a:r>
              <a:rPr lang="en-IN" dirty="0" err="1" smtClean="0"/>
              <a:t>SortedMap</a:t>
            </a:r>
            <a:r>
              <a:rPr lang="en-IN" dirty="0" smtClean="0"/>
              <a:t> is a child interface of Map interface</a:t>
            </a:r>
            <a:r>
              <a:rPr lang="en-IN" dirty="0" smtClean="0"/>
              <a:t>.</a:t>
            </a:r>
          </a:p>
          <a:p>
            <a:pPr lvl="1"/>
            <a:r>
              <a:rPr lang="en-IN" dirty="0" smtClean="0"/>
              <a:t>If we want to represent a group of Objects as a key value pairs where duplicate keys are not allowed and elements are inserted as per a sorting order on keys we can go for a </a:t>
            </a:r>
            <a:r>
              <a:rPr lang="en-IN" dirty="0" err="1" smtClean="0"/>
              <a:t>SortedMap</a:t>
            </a:r>
            <a:r>
              <a:rPr lang="en-IN" dirty="0" smtClean="0"/>
              <a:t> .</a:t>
            </a:r>
          </a:p>
          <a:p>
            <a:pPr lvl="1"/>
            <a:r>
              <a:rPr lang="en-IN" dirty="0" smtClean="0"/>
              <a:t>Map </a:t>
            </a:r>
            <a:r>
              <a:rPr lang="en-IN" dirty="0"/>
              <a:t>and </a:t>
            </a:r>
            <a:r>
              <a:rPr lang="en-IN" dirty="0" err="1" smtClean="0"/>
              <a:t>SortedMap</a:t>
            </a:r>
            <a:r>
              <a:rPr lang="en-IN" dirty="0" smtClean="0"/>
              <a:t> </a:t>
            </a:r>
            <a:r>
              <a:rPr lang="en-IN" dirty="0"/>
              <a:t>came in </a:t>
            </a:r>
            <a:r>
              <a:rPr lang="en-IN" dirty="0" smtClean="0"/>
              <a:t>jdk1.2.</a:t>
            </a:r>
          </a:p>
          <a:p>
            <a:pPr lvl="1"/>
            <a:r>
              <a:rPr lang="en-IN" dirty="0"/>
              <a:t>Map and </a:t>
            </a:r>
            <a:r>
              <a:rPr lang="en-IN" dirty="0" err="1"/>
              <a:t>SortedMap</a:t>
            </a:r>
            <a:r>
              <a:rPr lang="en-IN" dirty="0"/>
              <a:t> </a:t>
            </a:r>
            <a:r>
              <a:rPr lang="en-IN" dirty="0" smtClean="0"/>
              <a:t>both are interfaces.</a:t>
            </a:r>
            <a:endParaRPr lang="en-IN" dirty="0"/>
          </a:p>
          <a:p>
            <a:pPr lvl="1"/>
            <a:endParaRPr lang="en-IN" dirty="0" smtClean="0"/>
          </a:p>
        </p:txBody>
      </p:sp>
      <p:sp>
        <p:nvSpPr>
          <p:cNvPr id="7" name="Content Placeholder 5"/>
          <p:cNvSpPr txBox="1">
            <a:spLocks/>
          </p:cNvSpPr>
          <p:nvPr/>
        </p:nvSpPr>
        <p:spPr>
          <a:xfrm>
            <a:off x="241537" y="3165894"/>
            <a:ext cx="11675363" cy="314864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dirty="0" smtClean="0"/>
              <a:t>9. </a:t>
            </a:r>
            <a:r>
              <a:rPr lang="en-IN" dirty="0" err="1" smtClean="0"/>
              <a:t>NavigableMap</a:t>
            </a:r>
            <a:r>
              <a:rPr lang="en-IN" dirty="0" smtClean="0"/>
              <a:t> :</a:t>
            </a:r>
          </a:p>
          <a:p>
            <a:pPr lvl="1"/>
            <a:r>
              <a:rPr lang="en-IN" dirty="0" err="1" smtClean="0"/>
              <a:t>NavigableMap</a:t>
            </a:r>
            <a:r>
              <a:rPr lang="en-IN" dirty="0" smtClean="0"/>
              <a:t> is a child interface of </a:t>
            </a:r>
            <a:r>
              <a:rPr lang="en-IN" dirty="0" err="1" smtClean="0"/>
              <a:t>SortedMap</a:t>
            </a:r>
            <a:r>
              <a:rPr lang="en-IN" dirty="0" smtClean="0"/>
              <a:t> interface.</a:t>
            </a:r>
          </a:p>
          <a:p>
            <a:pPr lvl="1"/>
            <a:r>
              <a:rPr lang="en-IN" dirty="0" smtClean="0"/>
              <a:t>It is similar to </a:t>
            </a:r>
            <a:r>
              <a:rPr lang="en-IN" dirty="0" err="1" smtClean="0"/>
              <a:t>SortedMap</a:t>
            </a:r>
            <a:r>
              <a:rPr lang="en-IN" dirty="0" smtClean="0"/>
              <a:t> but defines some additional methods helpful in navigating/traversing the Map</a:t>
            </a:r>
          </a:p>
          <a:p>
            <a:pPr lvl="1"/>
            <a:r>
              <a:rPr lang="en-IN" dirty="0"/>
              <a:t>Map </a:t>
            </a:r>
            <a:r>
              <a:rPr lang="en-IN" dirty="0" smtClean="0"/>
              <a:t>, </a:t>
            </a:r>
            <a:r>
              <a:rPr lang="en-IN" dirty="0" err="1" smtClean="0"/>
              <a:t>SortedMap</a:t>
            </a:r>
            <a:r>
              <a:rPr lang="en-IN" dirty="0" smtClean="0"/>
              <a:t> , </a:t>
            </a:r>
            <a:r>
              <a:rPr lang="en-IN" dirty="0" err="1" smtClean="0"/>
              <a:t>TreeMap</a:t>
            </a:r>
            <a:r>
              <a:rPr lang="en-IN" dirty="0" smtClean="0"/>
              <a:t> came in jdk1.2</a:t>
            </a:r>
          </a:p>
          <a:p>
            <a:pPr lvl="1"/>
            <a:r>
              <a:rPr lang="en-IN" dirty="0" err="1" smtClean="0"/>
              <a:t>NavigableMap</a:t>
            </a:r>
            <a:r>
              <a:rPr lang="en-IN" dirty="0" smtClean="0"/>
              <a:t> came in </a:t>
            </a:r>
            <a:r>
              <a:rPr lang="en-IN" dirty="0" err="1" smtClean="0"/>
              <a:t>jdk</a:t>
            </a:r>
            <a:r>
              <a:rPr lang="en-IN" dirty="0" smtClean="0"/>
              <a:t> 1.6 version and </a:t>
            </a:r>
            <a:r>
              <a:rPr lang="en-IN" dirty="0" err="1"/>
              <a:t>TreeMap</a:t>
            </a:r>
            <a:r>
              <a:rPr lang="en-IN" dirty="0" smtClean="0"/>
              <a:t> class was re-engineered to implement </a:t>
            </a:r>
            <a:r>
              <a:rPr lang="en-IN" dirty="0" err="1" smtClean="0"/>
              <a:t>NavigableMap</a:t>
            </a:r>
            <a:r>
              <a:rPr lang="en-IN" dirty="0" smtClean="0"/>
              <a:t>.</a:t>
            </a:r>
          </a:p>
          <a:p>
            <a:pPr lvl="1"/>
            <a:r>
              <a:rPr lang="en-IN" dirty="0"/>
              <a:t>Map , </a:t>
            </a:r>
            <a:r>
              <a:rPr lang="en-IN" dirty="0" err="1"/>
              <a:t>SortedMap</a:t>
            </a:r>
            <a:r>
              <a:rPr lang="en-IN" dirty="0"/>
              <a:t> , </a:t>
            </a:r>
            <a:r>
              <a:rPr lang="en-IN" dirty="0" err="1"/>
              <a:t>NavigableMap</a:t>
            </a:r>
            <a:r>
              <a:rPr lang="en-IN" dirty="0"/>
              <a:t> are </a:t>
            </a:r>
            <a:r>
              <a:rPr lang="en-IN" dirty="0" smtClean="0"/>
              <a:t>interfaces.</a:t>
            </a:r>
            <a:endParaRPr lang="en-IN" dirty="0"/>
          </a:p>
          <a:p>
            <a:pPr lvl="1"/>
            <a:r>
              <a:rPr lang="en-IN" dirty="0" err="1"/>
              <a:t>TreeMap</a:t>
            </a:r>
            <a:r>
              <a:rPr lang="en-IN" dirty="0"/>
              <a:t> is a concrete implementation od </a:t>
            </a:r>
            <a:r>
              <a:rPr lang="en-IN" dirty="0" err="1"/>
              <a:t>NavigableMap</a:t>
            </a:r>
            <a:r>
              <a:rPr lang="en-IN" dirty="0"/>
              <a:t>.</a:t>
            </a:r>
          </a:p>
          <a:p>
            <a:pPr lvl="1"/>
            <a:endParaRPr lang="en-IN" dirty="0" smtClean="0"/>
          </a:p>
          <a:p>
            <a:pPr lvl="1"/>
            <a:endParaRPr lang="en-IN" dirty="0" smtClean="0"/>
          </a:p>
        </p:txBody>
      </p:sp>
    </p:spTree>
    <p:extLst>
      <p:ext uri="{BB962C8B-B14F-4D97-AF65-F5344CB8AC3E}">
        <p14:creationId xmlns:p14="http://schemas.microsoft.com/office/powerpoint/2010/main" val="232177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279978" y="836762"/>
            <a:ext cx="11745245" cy="448574"/>
          </a:xfrm>
        </p:spPr>
        <p:txBody>
          <a:bodyPr>
            <a:normAutofit/>
          </a:bodyPr>
          <a:lstStyle/>
          <a:p>
            <a:pPr marL="0" indent="0">
              <a:buNone/>
            </a:pPr>
            <a:r>
              <a:rPr lang="en-IN" dirty="0" smtClean="0"/>
              <a:t>Hierarchy of </a:t>
            </a:r>
            <a:r>
              <a:rPr lang="en-IN" dirty="0" err="1" smtClean="0"/>
              <a:t>SortedMap</a:t>
            </a:r>
            <a:r>
              <a:rPr lang="en-IN" dirty="0" smtClean="0"/>
              <a:t> , </a:t>
            </a:r>
            <a:r>
              <a:rPr lang="en-IN" dirty="0" err="1" smtClean="0"/>
              <a:t>NavigabeMap</a:t>
            </a:r>
            <a:r>
              <a:rPr lang="en-IN" dirty="0" smtClean="0"/>
              <a:t> and </a:t>
            </a:r>
            <a:r>
              <a:rPr lang="en-IN" dirty="0" err="1" smtClean="0"/>
              <a:t>TreeMap</a:t>
            </a:r>
            <a:endParaRPr lang="en-IN" dirty="0"/>
          </a:p>
          <a:p>
            <a:pPr lvl="1"/>
            <a:endParaRPr lang="en-IN" dirty="0" smtClean="0"/>
          </a:p>
        </p:txBody>
      </p:sp>
      <p:pic>
        <p:nvPicPr>
          <p:cNvPr id="4" name="Picture 3"/>
          <p:cNvPicPr>
            <a:picLocks noChangeAspect="1"/>
          </p:cNvPicPr>
          <p:nvPr/>
        </p:nvPicPr>
        <p:blipFill>
          <a:blip r:embed="rId2"/>
          <a:stretch>
            <a:fillRect/>
          </a:stretch>
        </p:blipFill>
        <p:spPr>
          <a:xfrm>
            <a:off x="1311216" y="1443818"/>
            <a:ext cx="9126746" cy="4905224"/>
          </a:xfrm>
          <a:prstGeom prst="rect">
            <a:avLst/>
          </a:prstGeom>
        </p:spPr>
      </p:pic>
    </p:spTree>
    <p:extLst>
      <p:ext uri="{BB962C8B-B14F-4D97-AF65-F5344CB8AC3E}">
        <p14:creationId xmlns:p14="http://schemas.microsoft.com/office/powerpoint/2010/main" val="429322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772233"/>
          </a:xfrm>
        </p:spPr>
        <p:txBody>
          <a:bodyPr/>
          <a:lstStyle/>
          <a:p>
            <a:r>
              <a:rPr lang="en-IN" dirty="0" smtClean="0"/>
              <a:t>Collection Framework</a:t>
            </a:r>
            <a:endParaRPr lang="en-GB" dirty="0"/>
          </a:p>
        </p:txBody>
      </p:sp>
      <p:sp>
        <p:nvSpPr>
          <p:cNvPr id="3" name="Content Placeholder 2"/>
          <p:cNvSpPr>
            <a:spLocks noGrp="1"/>
          </p:cNvSpPr>
          <p:nvPr>
            <p:ph idx="1"/>
          </p:nvPr>
        </p:nvSpPr>
        <p:spPr>
          <a:xfrm>
            <a:off x="258792" y="923026"/>
            <a:ext cx="11205714" cy="5325373"/>
          </a:xfrm>
        </p:spPr>
        <p:txBody>
          <a:bodyPr/>
          <a:lstStyle/>
          <a:p>
            <a:r>
              <a:rPr lang="en-IN" dirty="0" smtClean="0"/>
              <a:t>Collections framework consists of the 9 interfaces and its corresponding implementation classes and sub interfaces mentioned in previous slides</a:t>
            </a:r>
          </a:p>
          <a:p>
            <a:r>
              <a:rPr lang="en-IN" dirty="0" smtClean="0"/>
              <a:t>It also contains two Interfaces which are used for sorting of Collections which are:</a:t>
            </a:r>
          </a:p>
          <a:p>
            <a:pPr lvl="1"/>
            <a:r>
              <a:rPr lang="en-IN" dirty="0" smtClean="0"/>
              <a:t>Comparable : Provides default Natural sorting order to the classes</a:t>
            </a:r>
          </a:p>
          <a:p>
            <a:pPr lvl="1"/>
            <a:r>
              <a:rPr lang="en-IN" dirty="0" smtClean="0"/>
              <a:t>Comparator: Used to provide custom Sorting order for Collections.</a:t>
            </a:r>
          </a:p>
          <a:p>
            <a:r>
              <a:rPr lang="en-IN" dirty="0" smtClean="0"/>
              <a:t>To navigate the Collections we need to user Cursors java has three cursors which are:</a:t>
            </a:r>
          </a:p>
          <a:p>
            <a:pPr lvl="1"/>
            <a:r>
              <a:rPr lang="en-IN" dirty="0" smtClean="0"/>
              <a:t>Enumeration</a:t>
            </a:r>
          </a:p>
          <a:p>
            <a:pPr lvl="1"/>
            <a:r>
              <a:rPr lang="en-IN" dirty="0" smtClean="0"/>
              <a:t>Iterator</a:t>
            </a:r>
          </a:p>
          <a:p>
            <a:pPr lvl="1"/>
            <a:r>
              <a:rPr lang="en-IN" dirty="0" err="1" smtClean="0"/>
              <a:t>ListIterator</a:t>
            </a:r>
            <a:endParaRPr lang="en-IN" dirty="0" smtClean="0"/>
          </a:p>
          <a:p>
            <a:r>
              <a:rPr lang="en-IN" dirty="0" smtClean="0"/>
              <a:t>Collections framework also Contains two Utility classes which are :</a:t>
            </a:r>
          </a:p>
          <a:p>
            <a:pPr lvl="1"/>
            <a:r>
              <a:rPr lang="en-IN" dirty="0" smtClean="0"/>
              <a:t>Collections : Contains helper methods for Collections</a:t>
            </a:r>
          </a:p>
          <a:p>
            <a:pPr lvl="1"/>
            <a:r>
              <a:rPr lang="en-IN" dirty="0" smtClean="0"/>
              <a:t>Arrays: Contains helper methods for Arrays.</a:t>
            </a:r>
          </a:p>
          <a:p>
            <a:pPr lvl="1"/>
            <a:endParaRPr lang="en-GB" dirty="0"/>
          </a:p>
        </p:txBody>
      </p:sp>
    </p:spTree>
    <p:extLst>
      <p:ext uri="{BB962C8B-B14F-4D97-AF65-F5344CB8AC3E}">
        <p14:creationId xmlns:p14="http://schemas.microsoft.com/office/powerpoint/2010/main" val="257180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772233"/>
          </a:xfrm>
        </p:spPr>
        <p:txBody>
          <a:bodyPr/>
          <a:lstStyle/>
          <a:p>
            <a:r>
              <a:rPr lang="en-IN" dirty="0" smtClean="0"/>
              <a:t>Collection Framework </a:t>
            </a:r>
            <a:r>
              <a:rPr lang="en-IN" dirty="0" err="1" smtClean="0"/>
              <a:t>Cont</a:t>
            </a:r>
            <a:r>
              <a:rPr lang="en-IN" dirty="0" smtClean="0"/>
              <a:t> …</a:t>
            </a:r>
            <a:endParaRPr lang="en-GB" dirty="0"/>
          </a:p>
        </p:txBody>
      </p:sp>
      <p:pic>
        <p:nvPicPr>
          <p:cNvPr id="4" name="Content Placeholder 3"/>
          <p:cNvPicPr>
            <a:picLocks noGrp="1" noChangeAspect="1"/>
          </p:cNvPicPr>
          <p:nvPr>
            <p:ph idx="1"/>
          </p:nvPr>
        </p:nvPicPr>
        <p:blipFill>
          <a:blip r:embed="rId2"/>
          <a:stretch>
            <a:fillRect/>
          </a:stretch>
        </p:blipFill>
        <p:spPr>
          <a:xfrm>
            <a:off x="336401" y="1487167"/>
            <a:ext cx="11206162" cy="5283332"/>
          </a:xfrm>
          <a:prstGeom prst="rect">
            <a:avLst/>
          </a:prstGeom>
        </p:spPr>
      </p:pic>
      <p:sp>
        <p:nvSpPr>
          <p:cNvPr id="5" name="TextBox 4"/>
          <p:cNvSpPr txBox="1"/>
          <p:nvPr/>
        </p:nvSpPr>
        <p:spPr>
          <a:xfrm>
            <a:off x="690113" y="923026"/>
            <a:ext cx="7306574" cy="369332"/>
          </a:xfrm>
          <a:prstGeom prst="rect">
            <a:avLst/>
          </a:prstGeom>
          <a:noFill/>
        </p:spPr>
        <p:txBody>
          <a:bodyPr wrap="square" rtlCol="0">
            <a:spAutoFit/>
          </a:bodyPr>
          <a:lstStyle/>
          <a:p>
            <a:r>
              <a:rPr lang="en-IN" dirty="0" smtClean="0"/>
              <a:t>Collection Interface Complete Hierarchy</a:t>
            </a:r>
            <a:endParaRPr lang="en-GB" dirty="0"/>
          </a:p>
        </p:txBody>
      </p:sp>
    </p:spTree>
    <p:extLst>
      <p:ext uri="{BB962C8B-B14F-4D97-AF65-F5344CB8AC3E}">
        <p14:creationId xmlns:p14="http://schemas.microsoft.com/office/powerpoint/2010/main" val="256641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772233"/>
          </a:xfrm>
        </p:spPr>
        <p:txBody>
          <a:bodyPr/>
          <a:lstStyle/>
          <a:p>
            <a:r>
              <a:rPr lang="en-IN" dirty="0" smtClean="0"/>
              <a:t>Collection Framework </a:t>
            </a:r>
            <a:r>
              <a:rPr lang="en-IN" dirty="0" err="1" smtClean="0"/>
              <a:t>Cont</a:t>
            </a:r>
            <a:r>
              <a:rPr lang="en-IN" dirty="0" smtClean="0"/>
              <a:t> …</a:t>
            </a:r>
            <a:endParaRPr lang="en-GB" dirty="0"/>
          </a:p>
        </p:txBody>
      </p:sp>
      <p:pic>
        <p:nvPicPr>
          <p:cNvPr id="5" name="Content Placeholder 4"/>
          <p:cNvPicPr>
            <a:picLocks noGrp="1" noChangeAspect="1"/>
          </p:cNvPicPr>
          <p:nvPr>
            <p:ph idx="1"/>
          </p:nvPr>
        </p:nvPicPr>
        <p:blipFill>
          <a:blip r:embed="rId2"/>
          <a:stretch>
            <a:fillRect/>
          </a:stretch>
        </p:blipFill>
        <p:spPr>
          <a:xfrm>
            <a:off x="439946" y="1259458"/>
            <a:ext cx="10938295" cy="5218980"/>
          </a:xfrm>
          <a:prstGeom prst="rect">
            <a:avLst/>
          </a:prstGeom>
        </p:spPr>
      </p:pic>
      <p:sp>
        <p:nvSpPr>
          <p:cNvPr id="6" name="TextBox 5"/>
          <p:cNvSpPr txBox="1"/>
          <p:nvPr/>
        </p:nvSpPr>
        <p:spPr>
          <a:xfrm>
            <a:off x="750498" y="773669"/>
            <a:ext cx="7306574" cy="369332"/>
          </a:xfrm>
          <a:prstGeom prst="rect">
            <a:avLst/>
          </a:prstGeom>
          <a:noFill/>
        </p:spPr>
        <p:txBody>
          <a:bodyPr wrap="square" rtlCol="0">
            <a:spAutoFit/>
          </a:bodyPr>
          <a:lstStyle/>
          <a:p>
            <a:r>
              <a:rPr lang="en-IN" dirty="0" smtClean="0"/>
              <a:t>Map Interface Complete Hierarchy</a:t>
            </a:r>
            <a:endParaRPr lang="en-GB" dirty="0"/>
          </a:p>
        </p:txBody>
      </p:sp>
    </p:spTree>
    <p:extLst>
      <p:ext uri="{BB962C8B-B14F-4D97-AF65-F5344CB8AC3E}">
        <p14:creationId xmlns:p14="http://schemas.microsoft.com/office/powerpoint/2010/main" val="332900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9404723" cy="729101"/>
          </a:xfrm>
        </p:spPr>
        <p:txBody>
          <a:bodyPr/>
          <a:lstStyle/>
          <a:p>
            <a:r>
              <a:rPr lang="en-IN" dirty="0" smtClean="0"/>
              <a:t>Arrays VS Collections</a:t>
            </a:r>
            <a:br>
              <a:rPr lang="en-IN" dirty="0" smtClean="0"/>
            </a:br>
            <a:endParaRPr lang="en-GB" dirty="0"/>
          </a:p>
        </p:txBody>
      </p:sp>
      <p:sp>
        <p:nvSpPr>
          <p:cNvPr id="6" name="Content Placeholder 5"/>
          <p:cNvSpPr>
            <a:spLocks noGrp="1"/>
          </p:cNvSpPr>
          <p:nvPr>
            <p:ph idx="1"/>
          </p:nvPr>
        </p:nvSpPr>
        <p:spPr>
          <a:xfrm>
            <a:off x="340363" y="836762"/>
            <a:ext cx="11684860" cy="5693434"/>
          </a:xfrm>
        </p:spPr>
        <p:txBody>
          <a:bodyPr>
            <a:normAutofit/>
          </a:bodyPr>
          <a:lstStyle/>
          <a:p>
            <a:pPr marL="0" indent="0">
              <a:buNone/>
            </a:pPr>
            <a:r>
              <a:rPr lang="en-IN" dirty="0"/>
              <a:t> An array is an indexed collection of homogeneous data of a fixed length.</a:t>
            </a:r>
          </a:p>
          <a:p>
            <a:pPr marL="0" indent="0">
              <a:buNone/>
            </a:pPr>
            <a:r>
              <a:rPr lang="en-IN" dirty="0"/>
              <a:t>Features Of Array:</a:t>
            </a:r>
          </a:p>
          <a:p>
            <a:pPr lvl="1"/>
            <a:r>
              <a:rPr lang="en-IN" dirty="0"/>
              <a:t>The main Advantage of arrays is that we can represent multiple values with a single variable.</a:t>
            </a:r>
          </a:p>
          <a:p>
            <a:pPr lvl="1"/>
            <a:r>
              <a:rPr lang="en-IN" dirty="0"/>
              <a:t>Arrays are fixed in size : </a:t>
            </a:r>
          </a:p>
          <a:p>
            <a:pPr lvl="1"/>
            <a:r>
              <a:rPr lang="en-IN" dirty="0"/>
              <a:t>Arrays can hold only homogeneous data elements ,this can be solved to some extent by using Object[].</a:t>
            </a:r>
          </a:p>
          <a:p>
            <a:pPr lvl="1"/>
            <a:r>
              <a:rPr lang="en-IN" dirty="0"/>
              <a:t>Arrays concept is not based on some standard data structure so readymade methods are not available and we need to write a logic for everything like searching , sorting  etc.</a:t>
            </a:r>
          </a:p>
          <a:p>
            <a:pPr lvl="1"/>
            <a:r>
              <a:rPr lang="en-IN" dirty="0"/>
              <a:t>It is recommended to use arrays as they are faster in performance.</a:t>
            </a:r>
          </a:p>
          <a:p>
            <a:pPr lvl="1"/>
            <a:r>
              <a:rPr lang="en-IN" dirty="0"/>
              <a:t>Memory wise arrays are not recommended if we are not sure about how many objects will be there exactly it can cause memory wastage.</a:t>
            </a:r>
          </a:p>
          <a:p>
            <a:pPr lvl="1"/>
            <a:r>
              <a:rPr lang="en-IN" dirty="0"/>
              <a:t>Arrays can be created for both primitives as well as </a:t>
            </a:r>
            <a:r>
              <a:rPr lang="en-IN" dirty="0" smtClean="0"/>
              <a:t>Objects</a:t>
            </a:r>
            <a:endParaRPr lang="en-IN" dirty="0"/>
          </a:p>
        </p:txBody>
      </p:sp>
    </p:spTree>
    <p:extLst>
      <p:ext uri="{BB962C8B-B14F-4D97-AF65-F5344CB8AC3E}">
        <p14:creationId xmlns:p14="http://schemas.microsoft.com/office/powerpoint/2010/main" val="2515153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772233"/>
          </a:xfrm>
        </p:spPr>
        <p:txBody>
          <a:bodyPr/>
          <a:lstStyle/>
          <a:p>
            <a:r>
              <a:rPr lang="en-IN" dirty="0" smtClean="0"/>
              <a:t>Collection Framework </a:t>
            </a:r>
            <a:r>
              <a:rPr lang="en-IN" dirty="0" err="1" smtClean="0"/>
              <a:t>Cont</a:t>
            </a:r>
            <a:r>
              <a:rPr lang="en-IN" dirty="0" smtClean="0"/>
              <a:t> …</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72483821"/>
              </p:ext>
            </p:extLst>
          </p:nvPr>
        </p:nvGraphicFramePr>
        <p:xfrm>
          <a:off x="982543" y="2979738"/>
          <a:ext cx="2354970" cy="1307589"/>
        </p:xfrm>
        <a:graphic>
          <a:graphicData uri="http://schemas.openxmlformats.org/drawingml/2006/table">
            <a:tbl>
              <a:tblPr firstRow="1" bandRow="1">
                <a:tableStyleId>{5C22544A-7EE6-4342-B048-85BDC9FD1C3A}</a:tableStyleId>
              </a:tblPr>
              <a:tblGrid>
                <a:gridCol w="2354970">
                  <a:extLst>
                    <a:ext uri="{9D8B030D-6E8A-4147-A177-3AD203B41FA5}">
                      <a16:colId xmlns:a16="http://schemas.microsoft.com/office/drawing/2014/main" val="4252707870"/>
                    </a:ext>
                  </a:extLst>
                </a:gridCol>
              </a:tblGrid>
              <a:tr h="435863">
                <a:tc>
                  <a:txBody>
                    <a:bodyPr/>
                    <a:lstStyle/>
                    <a:p>
                      <a:pPr algn="ctr"/>
                      <a:r>
                        <a:rPr lang="en-IN" b="1" dirty="0" smtClean="0"/>
                        <a:t>Sorting</a:t>
                      </a:r>
                      <a:endParaRPr lang="en-GB" b="1" dirty="0"/>
                    </a:p>
                  </a:txBody>
                  <a:tcPr/>
                </a:tc>
                <a:extLst>
                  <a:ext uri="{0D108BD9-81ED-4DB2-BD59-A6C34878D82A}">
                    <a16:rowId xmlns:a16="http://schemas.microsoft.com/office/drawing/2014/main" val="2202098917"/>
                  </a:ext>
                </a:extLst>
              </a:tr>
              <a:tr h="435863">
                <a:tc>
                  <a:txBody>
                    <a:bodyPr/>
                    <a:lstStyle/>
                    <a:p>
                      <a:r>
                        <a:rPr lang="en-IN" dirty="0" smtClean="0"/>
                        <a:t>Comparable</a:t>
                      </a:r>
                      <a:endParaRPr lang="en-GB" dirty="0"/>
                    </a:p>
                  </a:txBody>
                  <a:tcPr/>
                </a:tc>
                <a:extLst>
                  <a:ext uri="{0D108BD9-81ED-4DB2-BD59-A6C34878D82A}">
                    <a16:rowId xmlns:a16="http://schemas.microsoft.com/office/drawing/2014/main" val="3994184668"/>
                  </a:ext>
                </a:extLst>
              </a:tr>
              <a:tr h="435863">
                <a:tc>
                  <a:txBody>
                    <a:bodyPr/>
                    <a:lstStyle/>
                    <a:p>
                      <a:r>
                        <a:rPr lang="en-IN" dirty="0" smtClean="0"/>
                        <a:t>Comparator</a:t>
                      </a:r>
                      <a:endParaRPr lang="en-GB" dirty="0"/>
                    </a:p>
                  </a:txBody>
                  <a:tcPr/>
                </a:tc>
                <a:extLst>
                  <a:ext uri="{0D108BD9-81ED-4DB2-BD59-A6C34878D82A}">
                    <a16:rowId xmlns:a16="http://schemas.microsoft.com/office/drawing/2014/main" val="951596748"/>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4042805462"/>
              </p:ext>
            </p:extLst>
          </p:nvPr>
        </p:nvGraphicFramePr>
        <p:xfrm>
          <a:off x="4170532" y="2889849"/>
          <a:ext cx="2972140" cy="1889184"/>
        </p:xfrm>
        <a:graphic>
          <a:graphicData uri="http://schemas.openxmlformats.org/drawingml/2006/table">
            <a:tbl>
              <a:tblPr firstRow="1" bandRow="1">
                <a:tableStyleId>{5C22544A-7EE6-4342-B048-85BDC9FD1C3A}</a:tableStyleId>
              </a:tblPr>
              <a:tblGrid>
                <a:gridCol w="2972140">
                  <a:extLst>
                    <a:ext uri="{9D8B030D-6E8A-4147-A177-3AD203B41FA5}">
                      <a16:colId xmlns:a16="http://schemas.microsoft.com/office/drawing/2014/main" val="4252707870"/>
                    </a:ext>
                  </a:extLst>
                </a:gridCol>
              </a:tblGrid>
              <a:tr h="472296">
                <a:tc>
                  <a:txBody>
                    <a:bodyPr/>
                    <a:lstStyle/>
                    <a:p>
                      <a:pPr algn="ctr"/>
                      <a:r>
                        <a:rPr lang="en-IN" dirty="0" smtClean="0"/>
                        <a:t>Cursors</a:t>
                      </a:r>
                      <a:endParaRPr lang="en-GB" dirty="0"/>
                    </a:p>
                  </a:txBody>
                  <a:tcPr/>
                </a:tc>
                <a:extLst>
                  <a:ext uri="{0D108BD9-81ED-4DB2-BD59-A6C34878D82A}">
                    <a16:rowId xmlns:a16="http://schemas.microsoft.com/office/drawing/2014/main" val="2202098917"/>
                  </a:ext>
                </a:extLst>
              </a:tr>
              <a:tr h="472296">
                <a:tc>
                  <a:txBody>
                    <a:bodyPr/>
                    <a:lstStyle/>
                    <a:p>
                      <a:r>
                        <a:rPr lang="en-IN" dirty="0" smtClean="0"/>
                        <a:t>Enumeration</a:t>
                      </a:r>
                      <a:endParaRPr lang="en-GB" dirty="0"/>
                    </a:p>
                  </a:txBody>
                  <a:tcPr/>
                </a:tc>
                <a:extLst>
                  <a:ext uri="{0D108BD9-81ED-4DB2-BD59-A6C34878D82A}">
                    <a16:rowId xmlns:a16="http://schemas.microsoft.com/office/drawing/2014/main" val="3994184668"/>
                  </a:ext>
                </a:extLst>
              </a:tr>
              <a:tr h="472296">
                <a:tc>
                  <a:txBody>
                    <a:bodyPr/>
                    <a:lstStyle/>
                    <a:p>
                      <a:r>
                        <a:rPr lang="en-IN" dirty="0" smtClean="0"/>
                        <a:t>Iterator</a:t>
                      </a:r>
                      <a:endParaRPr lang="en-GB" dirty="0"/>
                    </a:p>
                  </a:txBody>
                  <a:tcPr/>
                </a:tc>
                <a:extLst>
                  <a:ext uri="{0D108BD9-81ED-4DB2-BD59-A6C34878D82A}">
                    <a16:rowId xmlns:a16="http://schemas.microsoft.com/office/drawing/2014/main" val="951596748"/>
                  </a:ext>
                </a:extLst>
              </a:tr>
              <a:tr h="472296">
                <a:tc>
                  <a:txBody>
                    <a:bodyPr/>
                    <a:lstStyle/>
                    <a:p>
                      <a:r>
                        <a:rPr lang="en-IN" dirty="0" err="1" smtClean="0"/>
                        <a:t>ListIterator</a:t>
                      </a:r>
                      <a:endParaRPr lang="en-GB" dirty="0"/>
                    </a:p>
                  </a:txBody>
                  <a:tcPr/>
                </a:tc>
                <a:extLst>
                  <a:ext uri="{0D108BD9-81ED-4DB2-BD59-A6C34878D82A}">
                    <a16:rowId xmlns:a16="http://schemas.microsoft.com/office/drawing/2014/main" val="3877466616"/>
                  </a:ext>
                </a:extLst>
              </a:tr>
            </a:tbl>
          </a:graphicData>
        </a:graphic>
      </p:graphicFrame>
      <p:graphicFrame>
        <p:nvGraphicFramePr>
          <p:cNvPr id="10" name="Content Placeholder 6"/>
          <p:cNvGraphicFramePr>
            <a:graphicFrameLocks/>
          </p:cNvGraphicFramePr>
          <p:nvPr>
            <p:extLst>
              <p:ext uri="{D42A27DB-BD31-4B8C-83A1-F6EECF244321}">
                <p14:modId xmlns:p14="http://schemas.microsoft.com/office/powerpoint/2010/main" val="408023253"/>
              </p:ext>
            </p:extLst>
          </p:nvPr>
        </p:nvGraphicFramePr>
        <p:xfrm>
          <a:off x="7975691" y="2863971"/>
          <a:ext cx="2010823" cy="1492370"/>
        </p:xfrm>
        <a:graphic>
          <a:graphicData uri="http://schemas.openxmlformats.org/drawingml/2006/table">
            <a:tbl>
              <a:tblPr firstRow="1" bandRow="1">
                <a:tableStyleId>{5C22544A-7EE6-4342-B048-85BDC9FD1C3A}</a:tableStyleId>
              </a:tblPr>
              <a:tblGrid>
                <a:gridCol w="2010823">
                  <a:extLst>
                    <a:ext uri="{9D8B030D-6E8A-4147-A177-3AD203B41FA5}">
                      <a16:colId xmlns:a16="http://schemas.microsoft.com/office/drawing/2014/main" val="4252707870"/>
                    </a:ext>
                  </a:extLst>
                </a:gridCol>
              </a:tblGrid>
              <a:tr h="507736">
                <a:tc>
                  <a:txBody>
                    <a:bodyPr/>
                    <a:lstStyle/>
                    <a:p>
                      <a:pPr algn="ctr"/>
                      <a:r>
                        <a:rPr lang="en-IN" dirty="0" smtClean="0"/>
                        <a:t>Utilities</a:t>
                      </a:r>
                      <a:endParaRPr lang="en-GB" dirty="0"/>
                    </a:p>
                  </a:txBody>
                  <a:tcPr/>
                </a:tc>
                <a:extLst>
                  <a:ext uri="{0D108BD9-81ED-4DB2-BD59-A6C34878D82A}">
                    <a16:rowId xmlns:a16="http://schemas.microsoft.com/office/drawing/2014/main" val="2202098917"/>
                  </a:ext>
                </a:extLst>
              </a:tr>
              <a:tr h="492317">
                <a:tc>
                  <a:txBody>
                    <a:bodyPr/>
                    <a:lstStyle/>
                    <a:p>
                      <a:r>
                        <a:rPr lang="en-IN" dirty="0" smtClean="0"/>
                        <a:t>Collections</a:t>
                      </a:r>
                      <a:endParaRPr lang="en-GB" dirty="0"/>
                    </a:p>
                  </a:txBody>
                  <a:tcPr/>
                </a:tc>
                <a:extLst>
                  <a:ext uri="{0D108BD9-81ED-4DB2-BD59-A6C34878D82A}">
                    <a16:rowId xmlns:a16="http://schemas.microsoft.com/office/drawing/2014/main" val="3994184668"/>
                  </a:ext>
                </a:extLst>
              </a:tr>
              <a:tr h="492317">
                <a:tc>
                  <a:txBody>
                    <a:bodyPr/>
                    <a:lstStyle/>
                    <a:p>
                      <a:r>
                        <a:rPr lang="en-IN" dirty="0" smtClean="0"/>
                        <a:t>Arrays</a:t>
                      </a:r>
                      <a:endParaRPr lang="en-GB" dirty="0"/>
                    </a:p>
                  </a:txBody>
                  <a:tcPr/>
                </a:tc>
                <a:extLst>
                  <a:ext uri="{0D108BD9-81ED-4DB2-BD59-A6C34878D82A}">
                    <a16:rowId xmlns:a16="http://schemas.microsoft.com/office/drawing/2014/main" val="951596748"/>
                  </a:ext>
                </a:extLst>
              </a:tr>
            </a:tbl>
          </a:graphicData>
        </a:graphic>
      </p:graphicFrame>
      <p:sp>
        <p:nvSpPr>
          <p:cNvPr id="11" name="TextBox 10"/>
          <p:cNvSpPr txBox="1"/>
          <p:nvPr/>
        </p:nvSpPr>
        <p:spPr>
          <a:xfrm>
            <a:off x="366717" y="1069675"/>
            <a:ext cx="7306574" cy="369332"/>
          </a:xfrm>
          <a:prstGeom prst="rect">
            <a:avLst/>
          </a:prstGeom>
          <a:noFill/>
        </p:spPr>
        <p:txBody>
          <a:bodyPr wrap="square" rtlCol="0">
            <a:spAutoFit/>
          </a:bodyPr>
          <a:lstStyle/>
          <a:p>
            <a:r>
              <a:rPr lang="en-IN" dirty="0" smtClean="0"/>
              <a:t>Sorting , Cursors and Utility classes in Collection Framework</a:t>
            </a:r>
            <a:endParaRPr lang="en-GB" dirty="0"/>
          </a:p>
        </p:txBody>
      </p:sp>
    </p:spTree>
    <p:extLst>
      <p:ext uri="{BB962C8B-B14F-4D97-AF65-F5344CB8AC3E}">
        <p14:creationId xmlns:p14="http://schemas.microsoft.com/office/powerpoint/2010/main" val="2965238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9404723" cy="729101"/>
          </a:xfrm>
        </p:spPr>
        <p:txBody>
          <a:bodyPr/>
          <a:lstStyle/>
          <a:p>
            <a:r>
              <a:rPr lang="en-IN" dirty="0" smtClean="0"/>
              <a:t>Arrays VS Collections </a:t>
            </a:r>
            <a:r>
              <a:rPr lang="en-IN" dirty="0" err="1" smtClean="0"/>
              <a:t>Cont</a:t>
            </a:r>
            <a:r>
              <a:rPr lang="en-IN" dirty="0" smtClean="0"/>
              <a:t>…</a:t>
            </a:r>
            <a:br>
              <a:rPr lang="en-IN" dirty="0" smtClean="0"/>
            </a:br>
            <a:endParaRPr lang="en-GB" dirty="0"/>
          </a:p>
        </p:txBody>
      </p:sp>
      <p:sp>
        <p:nvSpPr>
          <p:cNvPr id="6" name="Content Placeholder 5"/>
          <p:cNvSpPr>
            <a:spLocks noGrp="1"/>
          </p:cNvSpPr>
          <p:nvPr>
            <p:ph idx="1"/>
          </p:nvPr>
        </p:nvSpPr>
        <p:spPr>
          <a:xfrm>
            <a:off x="340363" y="836762"/>
            <a:ext cx="11684860" cy="5693434"/>
          </a:xfrm>
        </p:spPr>
        <p:txBody>
          <a:bodyPr>
            <a:normAutofit/>
          </a:bodyPr>
          <a:lstStyle/>
          <a:p>
            <a:pPr marL="0" indent="0">
              <a:buNone/>
            </a:pPr>
            <a:r>
              <a:rPr lang="en-IN" dirty="0" smtClean="0"/>
              <a:t>Collections</a:t>
            </a:r>
          </a:p>
          <a:p>
            <a:pPr lvl="1"/>
            <a:r>
              <a:rPr lang="en-IN" dirty="0" smtClean="0"/>
              <a:t>Collections are </a:t>
            </a:r>
            <a:r>
              <a:rPr lang="en-IN" dirty="0" err="1" smtClean="0"/>
              <a:t>growable</a:t>
            </a:r>
            <a:r>
              <a:rPr lang="en-IN" dirty="0" smtClean="0"/>
              <a:t> in nature</a:t>
            </a:r>
          </a:p>
          <a:p>
            <a:pPr lvl="1"/>
            <a:r>
              <a:rPr lang="en-IN" dirty="0" smtClean="0"/>
              <a:t>Collections can store Homogeneous as well as Heterogeneous data.</a:t>
            </a:r>
          </a:p>
          <a:p>
            <a:pPr lvl="1"/>
            <a:r>
              <a:rPr lang="en-IN" dirty="0" smtClean="0"/>
              <a:t>Collections are implementations of standard data structures and thus have common functionality already available as methods reducing coding effort.</a:t>
            </a:r>
          </a:p>
          <a:p>
            <a:pPr lvl="1"/>
            <a:r>
              <a:rPr lang="en-IN" dirty="0" smtClean="0"/>
              <a:t>It is recommended to use Collections for better memory management </a:t>
            </a:r>
          </a:p>
          <a:p>
            <a:pPr lvl="1"/>
            <a:r>
              <a:rPr lang="en-IN" dirty="0" smtClean="0"/>
              <a:t>It is not recommended to use collections with respect to performance.</a:t>
            </a:r>
          </a:p>
          <a:p>
            <a:pPr lvl="1"/>
            <a:r>
              <a:rPr lang="en-IN" dirty="0" smtClean="0"/>
              <a:t>Collection can be created for only Objects not primitive types.</a:t>
            </a:r>
          </a:p>
        </p:txBody>
      </p:sp>
    </p:spTree>
    <p:extLst>
      <p:ext uri="{BB962C8B-B14F-4D97-AF65-F5344CB8AC3E}">
        <p14:creationId xmlns:p14="http://schemas.microsoft.com/office/powerpoint/2010/main" val="410004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9404723" cy="729101"/>
          </a:xfrm>
        </p:spPr>
        <p:txBody>
          <a:bodyPr/>
          <a:lstStyle/>
          <a:p>
            <a:r>
              <a:rPr lang="en-IN" dirty="0" smtClean="0"/>
              <a:t>Collection </a:t>
            </a:r>
            <a:r>
              <a:rPr lang="en-IN" dirty="0" smtClean="0"/>
              <a:t>VS Collections </a:t>
            </a:r>
            <a:r>
              <a:rPr lang="en-IN" dirty="0" err="1" smtClean="0"/>
              <a:t>Cont</a:t>
            </a:r>
            <a:r>
              <a:rPr lang="en-IN" dirty="0" smtClean="0"/>
              <a:t>…</a:t>
            </a:r>
            <a:br>
              <a:rPr lang="en-IN" dirty="0" smtClean="0"/>
            </a:br>
            <a:endParaRPr lang="en-GB"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017953306"/>
              </p:ext>
            </p:extLst>
          </p:nvPr>
        </p:nvGraphicFramePr>
        <p:xfrm>
          <a:off x="270714" y="1811398"/>
          <a:ext cx="11685588" cy="1949718"/>
        </p:xfrm>
        <a:graphic>
          <a:graphicData uri="http://schemas.openxmlformats.org/drawingml/2006/table">
            <a:tbl>
              <a:tblPr firstRow="1" bandRow="1">
                <a:tableStyleId>{5C22544A-7EE6-4342-B048-85BDC9FD1C3A}</a:tableStyleId>
              </a:tblPr>
              <a:tblGrid>
                <a:gridCol w="704071">
                  <a:extLst>
                    <a:ext uri="{9D8B030D-6E8A-4147-A177-3AD203B41FA5}">
                      <a16:colId xmlns:a16="http://schemas.microsoft.com/office/drawing/2014/main" val="4169730464"/>
                    </a:ext>
                  </a:extLst>
                </a:gridCol>
                <a:gridCol w="7086321">
                  <a:extLst>
                    <a:ext uri="{9D8B030D-6E8A-4147-A177-3AD203B41FA5}">
                      <a16:colId xmlns:a16="http://schemas.microsoft.com/office/drawing/2014/main" val="233235351"/>
                    </a:ext>
                  </a:extLst>
                </a:gridCol>
                <a:gridCol w="3895196">
                  <a:extLst>
                    <a:ext uri="{9D8B030D-6E8A-4147-A177-3AD203B41FA5}">
                      <a16:colId xmlns:a16="http://schemas.microsoft.com/office/drawing/2014/main" val="1205321605"/>
                    </a:ext>
                  </a:extLst>
                </a:gridCol>
              </a:tblGrid>
              <a:tr h="374551">
                <a:tc>
                  <a:txBody>
                    <a:bodyPr/>
                    <a:lstStyle/>
                    <a:p>
                      <a:r>
                        <a:rPr lang="en-GB" dirty="0" err="1" smtClean="0"/>
                        <a:t>Sno</a:t>
                      </a:r>
                      <a:endParaRPr lang="en-GB" dirty="0"/>
                    </a:p>
                  </a:txBody>
                  <a:tcPr/>
                </a:tc>
                <a:tc>
                  <a:txBody>
                    <a:bodyPr/>
                    <a:lstStyle/>
                    <a:p>
                      <a:r>
                        <a:rPr lang="en-GB" dirty="0" smtClean="0"/>
                        <a:t>Collection</a:t>
                      </a:r>
                      <a:endParaRPr lang="en-GB" dirty="0"/>
                    </a:p>
                  </a:txBody>
                  <a:tcPr/>
                </a:tc>
                <a:tc>
                  <a:txBody>
                    <a:bodyPr/>
                    <a:lstStyle/>
                    <a:p>
                      <a:r>
                        <a:rPr lang="en-GB" dirty="0" smtClean="0"/>
                        <a:t>Collections</a:t>
                      </a:r>
                      <a:endParaRPr lang="en-GB" dirty="0"/>
                    </a:p>
                  </a:txBody>
                  <a:tcPr/>
                </a:tc>
                <a:extLst>
                  <a:ext uri="{0D108BD9-81ED-4DB2-BD59-A6C34878D82A}">
                    <a16:rowId xmlns:a16="http://schemas.microsoft.com/office/drawing/2014/main" val="1230177698"/>
                  </a:ext>
                </a:extLst>
              </a:tr>
              <a:tr h="374551">
                <a:tc>
                  <a:txBody>
                    <a:bodyPr/>
                    <a:lstStyle/>
                    <a:p>
                      <a:r>
                        <a:rPr lang="en-GB" dirty="0" smtClean="0"/>
                        <a:t>1</a:t>
                      </a:r>
                      <a:endParaRPr lang="en-GB" dirty="0"/>
                    </a:p>
                  </a:txBody>
                  <a:tcPr/>
                </a:tc>
                <a:tc>
                  <a:txBody>
                    <a:bodyPr/>
                    <a:lstStyle/>
                    <a:p>
                      <a:r>
                        <a:rPr lang="en-GB" dirty="0" smtClean="0"/>
                        <a:t>It is an Interface</a:t>
                      </a:r>
                      <a:endParaRPr lang="en-GB" dirty="0"/>
                    </a:p>
                  </a:txBody>
                  <a:tcPr/>
                </a:tc>
                <a:tc>
                  <a:txBody>
                    <a:bodyPr/>
                    <a:lstStyle/>
                    <a:p>
                      <a:r>
                        <a:rPr lang="en-GB" dirty="0" smtClean="0"/>
                        <a:t>It is a class.</a:t>
                      </a:r>
                      <a:endParaRPr lang="en-GB" dirty="0"/>
                    </a:p>
                  </a:txBody>
                  <a:tcPr/>
                </a:tc>
                <a:extLst>
                  <a:ext uri="{0D108BD9-81ED-4DB2-BD59-A6C34878D82A}">
                    <a16:rowId xmlns:a16="http://schemas.microsoft.com/office/drawing/2014/main" val="2549995996"/>
                  </a:ext>
                </a:extLst>
              </a:tr>
              <a:tr h="1200616">
                <a:tc>
                  <a:txBody>
                    <a:bodyPr/>
                    <a:lstStyle/>
                    <a:p>
                      <a:r>
                        <a:rPr lang="en-GB" dirty="0" smtClean="0"/>
                        <a:t>2</a:t>
                      </a:r>
                      <a:endParaRPr lang="en-GB" dirty="0"/>
                    </a:p>
                  </a:txBody>
                  <a:tcPr/>
                </a:tc>
                <a:tc>
                  <a:txBody>
                    <a:bodyPr/>
                    <a:lstStyle/>
                    <a:p>
                      <a:r>
                        <a:rPr lang="en-GB" dirty="0" smtClean="0"/>
                        <a:t>It is used to represent a group of objects.</a:t>
                      </a:r>
                      <a:endParaRPr lang="en-GB" dirty="0"/>
                    </a:p>
                  </a:txBody>
                  <a:tcPr/>
                </a:tc>
                <a:tc>
                  <a:txBody>
                    <a:bodyPr/>
                    <a:lstStyle/>
                    <a:p>
                      <a:r>
                        <a:rPr lang="en-GB" dirty="0" smtClean="0"/>
                        <a:t>It is a utility class that has helper methods for use with different</a:t>
                      </a:r>
                      <a:r>
                        <a:rPr lang="en-GB" baseline="0" dirty="0" smtClean="0"/>
                        <a:t> type of </a:t>
                      </a:r>
                      <a:r>
                        <a:rPr lang="en-GB" dirty="0" err="1" smtClean="0"/>
                        <a:t>collections.for</a:t>
                      </a:r>
                      <a:r>
                        <a:rPr lang="en-GB" dirty="0" smtClean="0"/>
                        <a:t> example </a:t>
                      </a:r>
                      <a:r>
                        <a:rPr lang="en-GB" dirty="0" err="1" smtClean="0"/>
                        <a:t>Collections.sort</a:t>
                      </a:r>
                      <a:r>
                        <a:rPr lang="en-GB" dirty="0" smtClean="0"/>
                        <a:t>(…);</a:t>
                      </a:r>
                      <a:endParaRPr lang="en-GB" dirty="0"/>
                    </a:p>
                  </a:txBody>
                  <a:tcPr/>
                </a:tc>
                <a:extLst>
                  <a:ext uri="{0D108BD9-81ED-4DB2-BD59-A6C34878D82A}">
                    <a16:rowId xmlns:a16="http://schemas.microsoft.com/office/drawing/2014/main" val="3232255525"/>
                  </a:ext>
                </a:extLst>
              </a:tr>
            </a:tbl>
          </a:graphicData>
        </a:graphic>
      </p:graphicFrame>
    </p:spTree>
    <p:extLst>
      <p:ext uri="{BB962C8B-B14F-4D97-AF65-F5344CB8AC3E}">
        <p14:creationId xmlns:p14="http://schemas.microsoft.com/office/powerpoint/2010/main" val="195387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2" y="107661"/>
            <a:ext cx="11706917" cy="729101"/>
          </a:xfrm>
        </p:spPr>
        <p:txBody>
          <a:bodyPr/>
          <a:lstStyle/>
          <a:p>
            <a:r>
              <a:rPr lang="en-IN" sz="4000" dirty="0" smtClean="0"/>
              <a:t>9 key Interfaces of Collections Framework</a:t>
            </a:r>
            <a:r>
              <a:rPr lang="en-IN" dirty="0" smtClean="0"/>
              <a:t/>
            </a:r>
            <a:br>
              <a:rPr lang="en-IN" dirty="0" smtClean="0"/>
            </a:br>
            <a:endParaRPr lang="en-GB" dirty="0"/>
          </a:p>
        </p:txBody>
      </p:sp>
      <p:sp>
        <p:nvSpPr>
          <p:cNvPr id="6" name="Content Placeholder 5"/>
          <p:cNvSpPr>
            <a:spLocks noGrp="1"/>
          </p:cNvSpPr>
          <p:nvPr>
            <p:ph idx="1"/>
          </p:nvPr>
        </p:nvSpPr>
        <p:spPr>
          <a:xfrm>
            <a:off x="340363" y="836762"/>
            <a:ext cx="11684860" cy="5693434"/>
          </a:xfrm>
        </p:spPr>
        <p:txBody>
          <a:bodyPr>
            <a:normAutofit/>
          </a:bodyPr>
          <a:lstStyle/>
          <a:p>
            <a:pPr marL="0" indent="0">
              <a:buNone/>
            </a:pPr>
            <a:r>
              <a:rPr lang="en-IN" dirty="0" smtClean="0"/>
              <a:t>1. Collection:</a:t>
            </a:r>
          </a:p>
          <a:p>
            <a:pPr lvl="1"/>
            <a:r>
              <a:rPr lang="en-IN" dirty="0"/>
              <a:t> </a:t>
            </a:r>
            <a:r>
              <a:rPr lang="en-IN" dirty="0" smtClean="0"/>
              <a:t>Used </a:t>
            </a:r>
            <a:r>
              <a:rPr lang="en-IN" dirty="0"/>
              <a:t>to represent a group of </a:t>
            </a:r>
            <a:r>
              <a:rPr lang="en-IN" dirty="0" smtClean="0"/>
              <a:t>objects as a single entity. </a:t>
            </a:r>
          </a:p>
          <a:p>
            <a:pPr lvl="1"/>
            <a:r>
              <a:rPr lang="en-IN" dirty="0" smtClean="0"/>
              <a:t>Contains common </a:t>
            </a:r>
            <a:r>
              <a:rPr lang="en-IN" dirty="0"/>
              <a:t>methods available in all type of collections.</a:t>
            </a:r>
          </a:p>
          <a:p>
            <a:pPr lvl="1"/>
            <a:r>
              <a:rPr lang="en-IN" dirty="0" smtClean="0"/>
              <a:t>It is in general considered as root Interface of collections framework(Although it has a parent </a:t>
            </a:r>
            <a:r>
              <a:rPr lang="en-IN" dirty="0" err="1" smtClean="0"/>
              <a:t>Iterable</a:t>
            </a:r>
            <a:r>
              <a:rPr lang="en-IN" dirty="0" smtClean="0"/>
              <a:t> which is an interface used to make any class compatible for use with for-each loop.)</a:t>
            </a:r>
            <a:endParaRPr lang="en-IN" dirty="0" smtClean="0"/>
          </a:p>
          <a:p>
            <a:pPr lvl="1"/>
            <a:r>
              <a:rPr lang="en-IN" dirty="0" smtClean="0"/>
              <a:t>There is no Concrete class that directly implements Collection.</a:t>
            </a:r>
          </a:p>
          <a:p>
            <a:pPr lvl="1"/>
            <a:r>
              <a:rPr lang="en-IN" dirty="0" smtClean="0"/>
              <a:t>Methods in collection interface:</a:t>
            </a:r>
          </a:p>
          <a:p>
            <a:pPr lvl="1"/>
            <a:r>
              <a:rPr lang="en-IN" dirty="0" smtClean="0"/>
              <a:t>Methods in </a:t>
            </a:r>
            <a:r>
              <a:rPr lang="en-IN" dirty="0" err="1" smtClean="0"/>
              <a:t>Iterable</a:t>
            </a:r>
            <a:r>
              <a:rPr lang="en-IN" dirty="0" smtClean="0"/>
              <a:t>:</a:t>
            </a:r>
          </a:p>
          <a:p>
            <a:pPr lvl="1"/>
            <a:endParaRPr lang="en-IN" dirty="0" smtClean="0"/>
          </a:p>
        </p:txBody>
      </p:sp>
      <p:pic>
        <p:nvPicPr>
          <p:cNvPr id="3" name="Picture 2"/>
          <p:cNvPicPr>
            <a:picLocks noChangeAspect="1"/>
          </p:cNvPicPr>
          <p:nvPr/>
        </p:nvPicPr>
        <p:blipFill>
          <a:blip r:embed="rId2"/>
          <a:stretch>
            <a:fillRect/>
          </a:stretch>
        </p:blipFill>
        <p:spPr>
          <a:xfrm>
            <a:off x="5141344" y="3165895"/>
            <a:ext cx="6759696" cy="3476445"/>
          </a:xfrm>
          <a:prstGeom prst="rect">
            <a:avLst/>
          </a:prstGeom>
        </p:spPr>
      </p:pic>
      <p:pic>
        <p:nvPicPr>
          <p:cNvPr id="4" name="Picture 3"/>
          <p:cNvPicPr>
            <a:picLocks noChangeAspect="1"/>
          </p:cNvPicPr>
          <p:nvPr/>
        </p:nvPicPr>
        <p:blipFill>
          <a:blip r:embed="rId3"/>
          <a:stretch>
            <a:fillRect/>
          </a:stretch>
        </p:blipFill>
        <p:spPr>
          <a:xfrm>
            <a:off x="934077" y="4099809"/>
            <a:ext cx="3613554" cy="2300991"/>
          </a:xfrm>
          <a:prstGeom prst="rect">
            <a:avLst/>
          </a:prstGeom>
        </p:spPr>
      </p:pic>
    </p:spTree>
    <p:extLst>
      <p:ext uri="{BB962C8B-B14F-4D97-AF65-F5344CB8AC3E}">
        <p14:creationId xmlns:p14="http://schemas.microsoft.com/office/powerpoint/2010/main" val="44727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340363" y="836762"/>
            <a:ext cx="11684860" cy="5693434"/>
          </a:xfrm>
        </p:spPr>
        <p:txBody>
          <a:bodyPr>
            <a:normAutofit/>
          </a:bodyPr>
          <a:lstStyle/>
          <a:p>
            <a:pPr marL="0" indent="0">
              <a:buNone/>
            </a:pPr>
            <a:r>
              <a:rPr lang="en-IN" dirty="0" smtClean="0"/>
              <a:t>2. List :</a:t>
            </a:r>
            <a:endParaRPr lang="en-IN" dirty="0" smtClean="0"/>
          </a:p>
          <a:p>
            <a:pPr lvl="1"/>
            <a:r>
              <a:rPr lang="en-IN" dirty="0" smtClean="0"/>
              <a:t>List is a child interface of collection.</a:t>
            </a:r>
          </a:p>
          <a:p>
            <a:pPr lvl="1"/>
            <a:r>
              <a:rPr lang="en-IN" dirty="0" smtClean="0"/>
              <a:t>If we want to represent a group of </a:t>
            </a:r>
            <a:r>
              <a:rPr lang="en-IN" dirty="0" err="1" smtClean="0"/>
              <a:t>indivisual</a:t>
            </a:r>
            <a:r>
              <a:rPr lang="en-IN" dirty="0" smtClean="0"/>
              <a:t> Objects as a single entity where duplicates are allowed and insertion order is maintained we should go for List</a:t>
            </a:r>
            <a:endParaRPr lang="en-IN" dirty="0" smtClean="0"/>
          </a:p>
        </p:txBody>
      </p:sp>
      <p:pic>
        <p:nvPicPr>
          <p:cNvPr id="4" name="Picture 3"/>
          <p:cNvPicPr>
            <a:picLocks noChangeAspect="1"/>
          </p:cNvPicPr>
          <p:nvPr/>
        </p:nvPicPr>
        <p:blipFill>
          <a:blip r:embed="rId2"/>
          <a:stretch>
            <a:fillRect/>
          </a:stretch>
        </p:blipFill>
        <p:spPr>
          <a:xfrm>
            <a:off x="4672586" y="2313954"/>
            <a:ext cx="7365196" cy="4106153"/>
          </a:xfrm>
          <a:prstGeom prst="rect">
            <a:avLst/>
          </a:prstGeom>
        </p:spPr>
      </p:pic>
      <p:sp>
        <p:nvSpPr>
          <p:cNvPr id="5" name="TextBox 4"/>
          <p:cNvSpPr txBox="1"/>
          <p:nvPr/>
        </p:nvSpPr>
        <p:spPr>
          <a:xfrm>
            <a:off x="327804" y="2400757"/>
            <a:ext cx="4192438" cy="3118803"/>
          </a:xfrm>
          <a:prstGeom prst="rect">
            <a:avLst/>
          </a:prstGeom>
          <a:noFill/>
        </p:spPr>
        <p:txBody>
          <a:bodyPr wrap="square" rtlCol="0">
            <a:spAutoFit/>
          </a:bodyPr>
          <a:lstStyle/>
          <a:p>
            <a:pPr marL="742950" lvl="1" indent="-285750">
              <a:spcBef>
                <a:spcPts val="1000"/>
              </a:spcBef>
              <a:buClr>
                <a:schemeClr val="bg2">
                  <a:lumMod val="40000"/>
                  <a:lumOff val="60000"/>
                </a:schemeClr>
              </a:buClr>
              <a:buSzPct val="80000"/>
              <a:buFont typeface="Wingdings 3" charset="2"/>
              <a:buChar char=""/>
            </a:pPr>
            <a:r>
              <a:rPr lang="en-IN" dirty="0">
                <a:latin typeface="+mj-lt"/>
                <a:ea typeface="+mj-ea"/>
                <a:cs typeface="+mj-cs"/>
              </a:rPr>
              <a:t>Hierarchy of List Interface:</a:t>
            </a:r>
          </a:p>
          <a:p>
            <a:pPr marL="742950" lvl="1" indent="-285750">
              <a:spcBef>
                <a:spcPts val="1000"/>
              </a:spcBef>
              <a:buClr>
                <a:schemeClr val="bg2">
                  <a:lumMod val="40000"/>
                  <a:lumOff val="60000"/>
                </a:schemeClr>
              </a:buClr>
              <a:buSzPct val="80000"/>
              <a:buFont typeface="Wingdings 3" charset="2"/>
              <a:buChar char=""/>
            </a:pPr>
            <a:r>
              <a:rPr lang="en-IN" dirty="0">
                <a:latin typeface="+mj-lt"/>
                <a:ea typeface="+mj-ea"/>
                <a:cs typeface="+mj-cs"/>
              </a:rPr>
              <a:t>Vector and Stack </a:t>
            </a:r>
            <a:r>
              <a:rPr lang="en-IN" dirty="0" smtClean="0">
                <a:latin typeface="+mj-lt"/>
                <a:ea typeface="+mj-ea"/>
                <a:cs typeface="+mj-cs"/>
              </a:rPr>
              <a:t>classes came </a:t>
            </a:r>
            <a:r>
              <a:rPr lang="en-IN" dirty="0">
                <a:latin typeface="+mj-lt"/>
                <a:ea typeface="+mj-ea"/>
                <a:cs typeface="+mj-cs"/>
              </a:rPr>
              <a:t>in jdk1.0 but </a:t>
            </a:r>
            <a:r>
              <a:rPr lang="en-IN" dirty="0" smtClean="0">
                <a:latin typeface="+mj-lt"/>
                <a:ea typeface="+mj-ea"/>
                <a:cs typeface="+mj-cs"/>
              </a:rPr>
              <a:t>were re-engineered to </a:t>
            </a:r>
            <a:r>
              <a:rPr lang="en-IN" dirty="0">
                <a:latin typeface="+mj-lt"/>
                <a:ea typeface="+mj-ea"/>
                <a:cs typeface="+mj-cs"/>
              </a:rPr>
              <a:t>implement list </a:t>
            </a:r>
            <a:r>
              <a:rPr lang="en-IN" dirty="0" smtClean="0">
                <a:latin typeface="+mj-lt"/>
                <a:ea typeface="+mj-ea"/>
                <a:cs typeface="+mj-cs"/>
              </a:rPr>
              <a:t>interface in </a:t>
            </a:r>
            <a:r>
              <a:rPr lang="en-IN" dirty="0">
                <a:latin typeface="+mj-lt"/>
                <a:ea typeface="+mj-ea"/>
                <a:cs typeface="+mj-cs"/>
              </a:rPr>
              <a:t>jdk1.2 . </a:t>
            </a:r>
          </a:p>
          <a:p>
            <a:pPr marL="742950" lvl="1" indent="-285750">
              <a:spcBef>
                <a:spcPts val="1000"/>
              </a:spcBef>
              <a:buClr>
                <a:schemeClr val="bg2">
                  <a:lumMod val="40000"/>
                  <a:lumOff val="60000"/>
                </a:schemeClr>
              </a:buClr>
              <a:buSzPct val="80000"/>
              <a:buFont typeface="Wingdings 3" charset="2"/>
              <a:buChar char=""/>
            </a:pPr>
            <a:r>
              <a:rPr lang="en-IN" dirty="0" err="1" smtClean="0">
                <a:latin typeface="+mj-lt"/>
                <a:ea typeface="+mj-ea"/>
                <a:cs typeface="+mj-cs"/>
              </a:rPr>
              <a:t>ArrayList</a:t>
            </a:r>
            <a:r>
              <a:rPr lang="en-IN" dirty="0" smtClean="0">
                <a:latin typeface="+mj-lt"/>
                <a:ea typeface="+mj-ea"/>
                <a:cs typeface="+mj-cs"/>
              </a:rPr>
              <a:t>, </a:t>
            </a:r>
            <a:r>
              <a:rPr lang="en-IN" dirty="0" err="1" smtClean="0">
                <a:latin typeface="+mj-lt"/>
                <a:ea typeface="+mj-ea"/>
                <a:cs typeface="+mj-cs"/>
              </a:rPr>
              <a:t>LinkedList</a:t>
            </a:r>
            <a:r>
              <a:rPr lang="en-IN" dirty="0" smtClean="0">
                <a:latin typeface="+mj-lt"/>
                <a:ea typeface="+mj-ea"/>
                <a:cs typeface="+mj-cs"/>
              </a:rPr>
              <a:t>, Vector and </a:t>
            </a:r>
            <a:r>
              <a:rPr lang="en-IN" dirty="0">
                <a:latin typeface="+mj-lt"/>
                <a:ea typeface="+mj-ea"/>
                <a:cs typeface="+mj-cs"/>
              </a:rPr>
              <a:t>Stack are </a:t>
            </a:r>
            <a:r>
              <a:rPr lang="en-IN" dirty="0" smtClean="0">
                <a:latin typeface="+mj-lt"/>
                <a:ea typeface="+mj-ea"/>
                <a:cs typeface="+mj-cs"/>
              </a:rPr>
              <a:t>concrete implementations </a:t>
            </a:r>
            <a:r>
              <a:rPr lang="en-IN" dirty="0">
                <a:latin typeface="+mj-lt"/>
                <a:ea typeface="+mj-ea"/>
                <a:cs typeface="+mj-cs"/>
              </a:rPr>
              <a:t>of </a:t>
            </a:r>
            <a:r>
              <a:rPr lang="en-IN" dirty="0" smtClean="0">
                <a:latin typeface="+mj-lt"/>
                <a:ea typeface="+mj-ea"/>
                <a:cs typeface="+mj-cs"/>
              </a:rPr>
              <a:t>List     </a:t>
            </a:r>
            <a:r>
              <a:rPr lang="en-IN" dirty="0">
                <a:latin typeface="+mj-lt"/>
                <a:ea typeface="+mj-ea"/>
                <a:cs typeface="+mj-cs"/>
              </a:rPr>
              <a:t>interface.</a:t>
            </a:r>
          </a:p>
          <a:p>
            <a:endParaRPr lang="en-GB" dirty="0"/>
          </a:p>
        </p:txBody>
      </p:sp>
    </p:spTree>
    <p:extLst>
      <p:ext uri="{BB962C8B-B14F-4D97-AF65-F5344CB8AC3E}">
        <p14:creationId xmlns:p14="http://schemas.microsoft.com/office/powerpoint/2010/main" val="333554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340363" y="836762"/>
            <a:ext cx="11684860" cy="5693434"/>
          </a:xfrm>
        </p:spPr>
        <p:txBody>
          <a:bodyPr>
            <a:normAutofit/>
          </a:bodyPr>
          <a:lstStyle/>
          <a:p>
            <a:pPr marL="0" indent="0">
              <a:buNone/>
            </a:pPr>
            <a:r>
              <a:rPr lang="en-IN" dirty="0" smtClean="0"/>
              <a:t>3. Set</a:t>
            </a:r>
            <a:r>
              <a:rPr lang="en-IN" dirty="0" smtClean="0"/>
              <a:t> :</a:t>
            </a:r>
            <a:endParaRPr lang="en-IN" dirty="0" smtClean="0"/>
          </a:p>
          <a:p>
            <a:pPr lvl="1"/>
            <a:r>
              <a:rPr lang="en-IN" dirty="0" smtClean="0"/>
              <a:t>Set</a:t>
            </a:r>
            <a:r>
              <a:rPr lang="en-IN" dirty="0" smtClean="0"/>
              <a:t> is a child interface of collection.</a:t>
            </a:r>
          </a:p>
          <a:p>
            <a:pPr lvl="1"/>
            <a:r>
              <a:rPr lang="en-IN" dirty="0" smtClean="0"/>
              <a:t>If we want to represent a group of individual Objects as a single entity where duplicates are not allowed and insertion order is not preserved we should go for Set.</a:t>
            </a:r>
            <a:endParaRPr lang="en-IN" dirty="0" smtClean="0"/>
          </a:p>
        </p:txBody>
      </p:sp>
      <p:sp>
        <p:nvSpPr>
          <p:cNvPr id="5" name="TextBox 4"/>
          <p:cNvSpPr txBox="1"/>
          <p:nvPr/>
        </p:nvSpPr>
        <p:spPr>
          <a:xfrm>
            <a:off x="327804" y="2400757"/>
            <a:ext cx="4192438" cy="2564805"/>
          </a:xfrm>
          <a:prstGeom prst="rect">
            <a:avLst/>
          </a:prstGeom>
          <a:noFill/>
        </p:spPr>
        <p:txBody>
          <a:bodyPr wrap="square" rtlCol="0">
            <a:spAutoFit/>
          </a:bodyPr>
          <a:lstStyle/>
          <a:p>
            <a:pPr marL="742950" lvl="1" indent="-285750">
              <a:spcBef>
                <a:spcPts val="1000"/>
              </a:spcBef>
              <a:buClr>
                <a:schemeClr val="bg2">
                  <a:lumMod val="40000"/>
                  <a:lumOff val="60000"/>
                </a:schemeClr>
              </a:buClr>
              <a:buSzPct val="80000"/>
              <a:buFont typeface="Wingdings 3" charset="2"/>
              <a:buChar char=""/>
            </a:pPr>
            <a:r>
              <a:rPr lang="en-IN" dirty="0">
                <a:latin typeface="+mj-lt"/>
                <a:ea typeface="+mj-ea"/>
                <a:cs typeface="+mj-cs"/>
              </a:rPr>
              <a:t>Hierarchy of </a:t>
            </a:r>
            <a:r>
              <a:rPr lang="en-IN" dirty="0" smtClean="0">
                <a:latin typeface="+mj-lt"/>
                <a:ea typeface="+mj-ea"/>
                <a:cs typeface="+mj-cs"/>
              </a:rPr>
              <a:t>Set </a:t>
            </a:r>
            <a:r>
              <a:rPr lang="en-IN" dirty="0">
                <a:latin typeface="+mj-lt"/>
                <a:ea typeface="+mj-ea"/>
                <a:cs typeface="+mj-cs"/>
              </a:rPr>
              <a:t>Interface</a:t>
            </a:r>
            <a:r>
              <a:rPr lang="en-IN" dirty="0" smtClean="0">
                <a:latin typeface="+mj-lt"/>
                <a:ea typeface="+mj-ea"/>
                <a:cs typeface="+mj-cs"/>
              </a:rPr>
              <a:t>:</a:t>
            </a:r>
          </a:p>
          <a:p>
            <a:pPr marL="742950" lvl="1" indent="-285750">
              <a:spcBef>
                <a:spcPts val="1000"/>
              </a:spcBef>
              <a:buClr>
                <a:schemeClr val="bg2">
                  <a:lumMod val="40000"/>
                  <a:lumOff val="60000"/>
                </a:schemeClr>
              </a:buClr>
              <a:buSzPct val="80000"/>
              <a:buFont typeface="Wingdings 3" charset="2"/>
              <a:buChar char=""/>
            </a:pPr>
            <a:r>
              <a:rPr lang="en-IN" dirty="0" smtClean="0">
                <a:latin typeface="+mj-lt"/>
                <a:ea typeface="+mj-ea"/>
                <a:cs typeface="+mj-cs"/>
              </a:rPr>
              <a:t>Set and </a:t>
            </a:r>
            <a:r>
              <a:rPr lang="en-IN" dirty="0" err="1" smtClean="0">
                <a:latin typeface="+mj-lt"/>
                <a:ea typeface="+mj-ea"/>
                <a:cs typeface="+mj-cs"/>
              </a:rPr>
              <a:t>HashSet</a:t>
            </a:r>
            <a:r>
              <a:rPr lang="en-IN" dirty="0" smtClean="0">
                <a:latin typeface="+mj-lt"/>
                <a:ea typeface="+mj-ea"/>
                <a:cs typeface="+mj-cs"/>
              </a:rPr>
              <a:t> came in jdk1.2 and </a:t>
            </a:r>
            <a:r>
              <a:rPr lang="en-IN" dirty="0" err="1" smtClean="0">
                <a:latin typeface="+mj-lt"/>
                <a:ea typeface="+mj-ea"/>
                <a:cs typeface="+mj-cs"/>
              </a:rPr>
              <a:t>LinkedHashSet</a:t>
            </a:r>
            <a:r>
              <a:rPr lang="en-IN" dirty="0" smtClean="0">
                <a:latin typeface="+mj-lt"/>
                <a:ea typeface="+mj-ea"/>
                <a:cs typeface="+mj-cs"/>
              </a:rPr>
              <a:t> came in </a:t>
            </a:r>
            <a:r>
              <a:rPr lang="en-IN" dirty="0" err="1" smtClean="0">
                <a:latin typeface="+mj-lt"/>
                <a:ea typeface="+mj-ea"/>
                <a:cs typeface="+mj-cs"/>
              </a:rPr>
              <a:t>jdk</a:t>
            </a:r>
            <a:r>
              <a:rPr lang="en-IN" dirty="0" smtClean="0">
                <a:latin typeface="+mj-lt"/>
                <a:ea typeface="+mj-ea"/>
                <a:cs typeface="+mj-cs"/>
              </a:rPr>
              <a:t> 1.4 version</a:t>
            </a:r>
          </a:p>
          <a:p>
            <a:pPr marL="742950" lvl="1" indent="-285750">
              <a:spcBef>
                <a:spcPts val="1000"/>
              </a:spcBef>
              <a:buClr>
                <a:schemeClr val="bg2">
                  <a:lumMod val="40000"/>
                  <a:lumOff val="60000"/>
                </a:schemeClr>
              </a:buClr>
              <a:buSzPct val="80000"/>
              <a:buFont typeface="Wingdings 3" charset="2"/>
              <a:buChar char=""/>
            </a:pPr>
            <a:r>
              <a:rPr lang="en-IN" dirty="0" err="1" smtClean="0">
                <a:latin typeface="+mj-lt"/>
                <a:ea typeface="+mj-ea"/>
                <a:cs typeface="+mj-cs"/>
              </a:rPr>
              <a:t>HashSet</a:t>
            </a:r>
            <a:r>
              <a:rPr lang="en-IN" dirty="0" smtClean="0">
                <a:latin typeface="+mj-lt"/>
                <a:ea typeface="+mj-ea"/>
                <a:cs typeface="+mj-cs"/>
              </a:rPr>
              <a:t> and </a:t>
            </a:r>
            <a:r>
              <a:rPr lang="en-IN" dirty="0" err="1" smtClean="0">
                <a:latin typeface="+mj-lt"/>
                <a:ea typeface="+mj-ea"/>
                <a:cs typeface="+mj-cs"/>
              </a:rPr>
              <a:t>LinkedHashSet</a:t>
            </a:r>
            <a:r>
              <a:rPr lang="en-IN" dirty="0" smtClean="0">
                <a:latin typeface="+mj-lt"/>
                <a:ea typeface="+mj-ea"/>
                <a:cs typeface="+mj-cs"/>
              </a:rPr>
              <a:t> </a:t>
            </a:r>
            <a:r>
              <a:rPr lang="en-IN" dirty="0" err="1" smtClean="0">
                <a:latin typeface="+mj-lt"/>
                <a:ea typeface="+mj-ea"/>
                <a:cs typeface="+mj-cs"/>
              </a:rPr>
              <a:t>atr</a:t>
            </a:r>
            <a:r>
              <a:rPr lang="en-IN" dirty="0" smtClean="0">
                <a:latin typeface="+mj-lt"/>
                <a:ea typeface="+mj-ea"/>
                <a:cs typeface="+mj-cs"/>
              </a:rPr>
              <a:t> concrete implementations of Set interface.</a:t>
            </a:r>
            <a:endParaRPr lang="en-GB" dirty="0"/>
          </a:p>
        </p:txBody>
      </p:sp>
      <p:pic>
        <p:nvPicPr>
          <p:cNvPr id="8" name="Picture 7"/>
          <p:cNvPicPr>
            <a:picLocks noChangeAspect="1"/>
          </p:cNvPicPr>
          <p:nvPr/>
        </p:nvPicPr>
        <p:blipFill>
          <a:blip r:embed="rId2"/>
          <a:stretch>
            <a:fillRect/>
          </a:stretch>
        </p:blipFill>
        <p:spPr>
          <a:xfrm>
            <a:off x="5104660" y="2400757"/>
            <a:ext cx="6765287" cy="4353848"/>
          </a:xfrm>
          <a:prstGeom prst="rect">
            <a:avLst/>
          </a:prstGeom>
        </p:spPr>
      </p:pic>
    </p:spTree>
    <p:extLst>
      <p:ext uri="{BB962C8B-B14F-4D97-AF65-F5344CB8AC3E}">
        <p14:creationId xmlns:p14="http://schemas.microsoft.com/office/powerpoint/2010/main" val="223247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9404723" cy="729101"/>
          </a:xfrm>
        </p:spPr>
        <p:txBody>
          <a:bodyPr/>
          <a:lstStyle/>
          <a:p>
            <a:r>
              <a:rPr lang="en-IN" dirty="0" smtClean="0"/>
              <a:t>List </a:t>
            </a:r>
            <a:r>
              <a:rPr lang="en-IN" dirty="0" smtClean="0"/>
              <a:t>VS </a:t>
            </a:r>
            <a:r>
              <a:rPr lang="en-IN" dirty="0" smtClean="0"/>
              <a:t>Set </a:t>
            </a:r>
            <a:endParaRPr lang="en-GB"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193786304"/>
              </p:ext>
            </p:extLst>
          </p:nvPr>
        </p:nvGraphicFramePr>
        <p:xfrm>
          <a:off x="270714" y="1811398"/>
          <a:ext cx="11685588" cy="1949718"/>
        </p:xfrm>
        <a:graphic>
          <a:graphicData uri="http://schemas.openxmlformats.org/drawingml/2006/table">
            <a:tbl>
              <a:tblPr firstRow="1" bandRow="1">
                <a:tableStyleId>{5C22544A-7EE6-4342-B048-85BDC9FD1C3A}</a:tableStyleId>
              </a:tblPr>
              <a:tblGrid>
                <a:gridCol w="704071">
                  <a:extLst>
                    <a:ext uri="{9D8B030D-6E8A-4147-A177-3AD203B41FA5}">
                      <a16:colId xmlns:a16="http://schemas.microsoft.com/office/drawing/2014/main" val="4169730464"/>
                    </a:ext>
                  </a:extLst>
                </a:gridCol>
                <a:gridCol w="7086321">
                  <a:extLst>
                    <a:ext uri="{9D8B030D-6E8A-4147-A177-3AD203B41FA5}">
                      <a16:colId xmlns:a16="http://schemas.microsoft.com/office/drawing/2014/main" val="233235351"/>
                    </a:ext>
                  </a:extLst>
                </a:gridCol>
                <a:gridCol w="3895196">
                  <a:extLst>
                    <a:ext uri="{9D8B030D-6E8A-4147-A177-3AD203B41FA5}">
                      <a16:colId xmlns:a16="http://schemas.microsoft.com/office/drawing/2014/main" val="1205321605"/>
                    </a:ext>
                  </a:extLst>
                </a:gridCol>
              </a:tblGrid>
              <a:tr h="374551">
                <a:tc>
                  <a:txBody>
                    <a:bodyPr/>
                    <a:lstStyle/>
                    <a:p>
                      <a:r>
                        <a:rPr lang="en-GB" dirty="0" err="1" smtClean="0"/>
                        <a:t>Sno</a:t>
                      </a:r>
                      <a:endParaRPr lang="en-GB" dirty="0"/>
                    </a:p>
                  </a:txBody>
                  <a:tcPr/>
                </a:tc>
                <a:tc>
                  <a:txBody>
                    <a:bodyPr/>
                    <a:lstStyle/>
                    <a:p>
                      <a:r>
                        <a:rPr lang="en-GB" dirty="0" smtClean="0"/>
                        <a:t>List</a:t>
                      </a:r>
                      <a:endParaRPr lang="en-GB" dirty="0"/>
                    </a:p>
                  </a:txBody>
                  <a:tcPr/>
                </a:tc>
                <a:tc>
                  <a:txBody>
                    <a:bodyPr/>
                    <a:lstStyle/>
                    <a:p>
                      <a:r>
                        <a:rPr lang="en-GB" dirty="0" smtClean="0"/>
                        <a:t>Set</a:t>
                      </a:r>
                      <a:endParaRPr lang="en-GB" dirty="0"/>
                    </a:p>
                  </a:txBody>
                  <a:tcPr/>
                </a:tc>
                <a:extLst>
                  <a:ext uri="{0D108BD9-81ED-4DB2-BD59-A6C34878D82A}">
                    <a16:rowId xmlns:a16="http://schemas.microsoft.com/office/drawing/2014/main" val="1230177698"/>
                  </a:ext>
                </a:extLst>
              </a:tr>
              <a:tr h="374551">
                <a:tc>
                  <a:txBody>
                    <a:bodyPr/>
                    <a:lstStyle/>
                    <a:p>
                      <a:r>
                        <a:rPr lang="en-GB" dirty="0" smtClean="0"/>
                        <a:t>1</a:t>
                      </a:r>
                      <a:endParaRPr lang="en-GB" dirty="0"/>
                    </a:p>
                  </a:txBody>
                  <a:tcPr/>
                </a:tc>
                <a:tc>
                  <a:txBody>
                    <a:bodyPr/>
                    <a:lstStyle/>
                    <a:p>
                      <a:r>
                        <a:rPr lang="en-GB" dirty="0" smtClean="0"/>
                        <a:t>Duplicates are allowed</a:t>
                      </a:r>
                      <a:endParaRPr lang="en-GB" dirty="0"/>
                    </a:p>
                  </a:txBody>
                  <a:tcPr/>
                </a:tc>
                <a:tc>
                  <a:txBody>
                    <a:bodyPr/>
                    <a:lstStyle/>
                    <a:p>
                      <a:r>
                        <a:rPr lang="en-GB" dirty="0" smtClean="0"/>
                        <a:t>Duplicates are not allowed</a:t>
                      </a:r>
                      <a:endParaRPr lang="en-GB" dirty="0"/>
                    </a:p>
                  </a:txBody>
                  <a:tcPr/>
                </a:tc>
                <a:extLst>
                  <a:ext uri="{0D108BD9-81ED-4DB2-BD59-A6C34878D82A}">
                    <a16:rowId xmlns:a16="http://schemas.microsoft.com/office/drawing/2014/main" val="2549995996"/>
                  </a:ext>
                </a:extLst>
              </a:tr>
              <a:tr h="1200616">
                <a:tc>
                  <a:txBody>
                    <a:bodyPr/>
                    <a:lstStyle/>
                    <a:p>
                      <a:r>
                        <a:rPr lang="en-GB" dirty="0" smtClean="0"/>
                        <a:t>2</a:t>
                      </a:r>
                      <a:endParaRPr lang="en-GB" dirty="0"/>
                    </a:p>
                  </a:txBody>
                  <a:tcPr/>
                </a:tc>
                <a:tc>
                  <a:txBody>
                    <a:bodyPr/>
                    <a:lstStyle/>
                    <a:p>
                      <a:r>
                        <a:rPr lang="en-GB" dirty="0" smtClean="0"/>
                        <a:t>Insertion order is preserved</a:t>
                      </a:r>
                      <a:endParaRPr lang="en-GB" dirty="0"/>
                    </a:p>
                  </a:txBody>
                  <a:tcPr/>
                </a:tc>
                <a:tc>
                  <a:txBody>
                    <a:bodyPr/>
                    <a:lstStyle/>
                    <a:p>
                      <a:r>
                        <a:rPr lang="en-GB" dirty="0" smtClean="0"/>
                        <a:t>Insertion order is not preserved.</a:t>
                      </a:r>
                      <a:endParaRPr lang="en-GB" dirty="0"/>
                    </a:p>
                  </a:txBody>
                  <a:tcPr/>
                </a:tc>
                <a:extLst>
                  <a:ext uri="{0D108BD9-81ED-4DB2-BD59-A6C34878D82A}">
                    <a16:rowId xmlns:a16="http://schemas.microsoft.com/office/drawing/2014/main" val="3232255525"/>
                  </a:ext>
                </a:extLst>
              </a:tr>
            </a:tbl>
          </a:graphicData>
        </a:graphic>
      </p:graphicFrame>
    </p:spTree>
    <p:extLst>
      <p:ext uri="{BB962C8B-B14F-4D97-AF65-F5344CB8AC3E}">
        <p14:creationId xmlns:p14="http://schemas.microsoft.com/office/powerpoint/2010/main" val="293874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107661"/>
            <a:ext cx="11603399" cy="729101"/>
          </a:xfrm>
        </p:spPr>
        <p:txBody>
          <a:bodyPr/>
          <a:lstStyle/>
          <a:p>
            <a:r>
              <a:rPr lang="en-IN" sz="4000" dirty="0"/>
              <a:t>9 key Interfaces of Collections Framework</a:t>
            </a:r>
            <a:br>
              <a:rPr lang="en-IN" sz="4000" dirty="0"/>
            </a:br>
            <a:endParaRPr lang="en-GB" sz="4000" dirty="0"/>
          </a:p>
        </p:txBody>
      </p:sp>
      <p:sp>
        <p:nvSpPr>
          <p:cNvPr id="6" name="Content Placeholder 5"/>
          <p:cNvSpPr>
            <a:spLocks noGrp="1"/>
          </p:cNvSpPr>
          <p:nvPr>
            <p:ph idx="1"/>
          </p:nvPr>
        </p:nvSpPr>
        <p:spPr>
          <a:xfrm>
            <a:off x="279978" y="836762"/>
            <a:ext cx="11745245" cy="2147978"/>
          </a:xfrm>
        </p:spPr>
        <p:txBody>
          <a:bodyPr>
            <a:normAutofit lnSpcReduction="10000"/>
          </a:bodyPr>
          <a:lstStyle/>
          <a:p>
            <a:pPr marL="0" indent="0">
              <a:buNone/>
            </a:pPr>
            <a:r>
              <a:rPr lang="en-IN" dirty="0" smtClean="0"/>
              <a:t>3. </a:t>
            </a:r>
            <a:r>
              <a:rPr lang="en-IN" dirty="0" err="1" smtClean="0"/>
              <a:t>SortedSet</a:t>
            </a:r>
            <a:r>
              <a:rPr lang="en-IN" dirty="0" smtClean="0"/>
              <a:t> :</a:t>
            </a:r>
            <a:endParaRPr lang="en-IN" dirty="0" smtClean="0"/>
          </a:p>
          <a:p>
            <a:pPr lvl="1"/>
            <a:r>
              <a:rPr lang="en-IN" dirty="0" err="1" smtClean="0"/>
              <a:t>SortedSet</a:t>
            </a:r>
            <a:r>
              <a:rPr lang="en-IN" dirty="0" smtClean="0"/>
              <a:t> is a child interface of Set interface</a:t>
            </a:r>
            <a:r>
              <a:rPr lang="en-IN" dirty="0" smtClean="0"/>
              <a:t>.</a:t>
            </a:r>
          </a:p>
          <a:p>
            <a:pPr lvl="1"/>
            <a:r>
              <a:rPr lang="en-IN" dirty="0" smtClean="0"/>
              <a:t>If we want to represent a group of individual Objects as a single entity where duplicates are not allowed and elements are inserted as per a sorting order we can go for a </a:t>
            </a:r>
            <a:r>
              <a:rPr lang="en-IN" dirty="0" err="1" smtClean="0"/>
              <a:t>SortedSet</a:t>
            </a:r>
            <a:r>
              <a:rPr lang="en-IN" dirty="0" smtClean="0"/>
              <a:t> .</a:t>
            </a:r>
          </a:p>
          <a:p>
            <a:pPr lvl="1"/>
            <a:r>
              <a:rPr lang="en-IN" dirty="0"/>
              <a:t>Set and </a:t>
            </a:r>
            <a:r>
              <a:rPr lang="en-IN" dirty="0" err="1" smtClean="0"/>
              <a:t>SortedSet</a:t>
            </a:r>
            <a:r>
              <a:rPr lang="en-IN" dirty="0" smtClean="0"/>
              <a:t> </a:t>
            </a:r>
            <a:r>
              <a:rPr lang="en-IN" dirty="0"/>
              <a:t>came in </a:t>
            </a:r>
            <a:r>
              <a:rPr lang="en-IN" dirty="0" smtClean="0"/>
              <a:t>jdk1.2.</a:t>
            </a:r>
          </a:p>
          <a:p>
            <a:pPr lvl="1"/>
            <a:r>
              <a:rPr lang="en-IN" dirty="0" smtClean="0"/>
              <a:t>Set and Sorted set both are interfaces.</a:t>
            </a:r>
            <a:endParaRPr lang="en-IN" dirty="0"/>
          </a:p>
          <a:p>
            <a:pPr lvl="1"/>
            <a:endParaRPr lang="en-IN" dirty="0" smtClean="0"/>
          </a:p>
        </p:txBody>
      </p:sp>
      <p:sp>
        <p:nvSpPr>
          <p:cNvPr id="7" name="Content Placeholder 5"/>
          <p:cNvSpPr txBox="1">
            <a:spLocks/>
          </p:cNvSpPr>
          <p:nvPr/>
        </p:nvSpPr>
        <p:spPr>
          <a:xfrm>
            <a:off x="241537" y="3165894"/>
            <a:ext cx="11675363" cy="314864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dirty="0"/>
              <a:t>4</a:t>
            </a:r>
            <a:r>
              <a:rPr lang="en-IN" dirty="0" smtClean="0"/>
              <a:t>. </a:t>
            </a:r>
            <a:r>
              <a:rPr lang="en-IN" dirty="0" err="1" smtClean="0"/>
              <a:t>NavigableSet</a:t>
            </a:r>
            <a:r>
              <a:rPr lang="en-IN" dirty="0" smtClean="0"/>
              <a:t> :</a:t>
            </a:r>
          </a:p>
          <a:p>
            <a:pPr lvl="1"/>
            <a:r>
              <a:rPr lang="en-IN" dirty="0" err="1" smtClean="0"/>
              <a:t>NavigableSet</a:t>
            </a:r>
            <a:r>
              <a:rPr lang="en-IN" dirty="0" smtClean="0"/>
              <a:t> is a child interface of </a:t>
            </a:r>
            <a:r>
              <a:rPr lang="en-IN" dirty="0" err="1" smtClean="0"/>
              <a:t>SortedSet</a:t>
            </a:r>
            <a:r>
              <a:rPr lang="en-IN" dirty="0" smtClean="0"/>
              <a:t> interface.</a:t>
            </a:r>
          </a:p>
          <a:p>
            <a:pPr lvl="1"/>
            <a:r>
              <a:rPr lang="en-IN" dirty="0" smtClean="0"/>
              <a:t>It is similar to Sorted set but defines some additional methods helpful in navigating/traversing the set</a:t>
            </a:r>
          </a:p>
          <a:p>
            <a:pPr lvl="1"/>
            <a:r>
              <a:rPr lang="en-IN" dirty="0" smtClean="0"/>
              <a:t>Set and </a:t>
            </a:r>
            <a:r>
              <a:rPr lang="en-IN" dirty="0" err="1" smtClean="0"/>
              <a:t>SortedSet</a:t>
            </a:r>
            <a:r>
              <a:rPr lang="en-IN" dirty="0" smtClean="0"/>
              <a:t> ,</a:t>
            </a:r>
            <a:r>
              <a:rPr lang="en-IN" dirty="0" err="1" smtClean="0"/>
              <a:t>Treeset</a:t>
            </a:r>
            <a:r>
              <a:rPr lang="en-IN" dirty="0" smtClean="0"/>
              <a:t> came in jdk1.2</a:t>
            </a:r>
          </a:p>
          <a:p>
            <a:pPr lvl="1"/>
            <a:r>
              <a:rPr lang="en-IN" dirty="0" err="1" smtClean="0"/>
              <a:t>NavigableSet</a:t>
            </a:r>
            <a:r>
              <a:rPr lang="en-IN" dirty="0" smtClean="0"/>
              <a:t> came in </a:t>
            </a:r>
            <a:r>
              <a:rPr lang="en-IN" dirty="0" err="1" smtClean="0"/>
              <a:t>jdk</a:t>
            </a:r>
            <a:r>
              <a:rPr lang="en-IN" dirty="0" smtClean="0"/>
              <a:t> 1.6 version and </a:t>
            </a:r>
            <a:r>
              <a:rPr lang="en-IN" dirty="0" err="1" smtClean="0"/>
              <a:t>TreeSet</a:t>
            </a:r>
            <a:r>
              <a:rPr lang="en-IN" dirty="0" smtClean="0"/>
              <a:t> class was re-engineered to implement </a:t>
            </a:r>
            <a:r>
              <a:rPr lang="en-IN" dirty="0" err="1" smtClean="0"/>
              <a:t>NavigableSet</a:t>
            </a:r>
            <a:r>
              <a:rPr lang="en-IN" dirty="0" smtClean="0"/>
              <a:t>.</a:t>
            </a:r>
          </a:p>
          <a:p>
            <a:pPr lvl="1"/>
            <a:r>
              <a:rPr lang="en-IN" dirty="0"/>
              <a:t>Set </a:t>
            </a:r>
            <a:r>
              <a:rPr lang="en-IN" dirty="0" smtClean="0"/>
              <a:t>, </a:t>
            </a:r>
            <a:r>
              <a:rPr lang="en-IN" dirty="0" err="1" smtClean="0"/>
              <a:t>SortedSet</a:t>
            </a:r>
            <a:r>
              <a:rPr lang="en-IN" dirty="0" smtClean="0"/>
              <a:t> , </a:t>
            </a:r>
            <a:r>
              <a:rPr lang="en-IN" dirty="0" err="1" smtClean="0"/>
              <a:t>NavigableSet</a:t>
            </a:r>
            <a:r>
              <a:rPr lang="en-IN" dirty="0" smtClean="0"/>
              <a:t> are interfaces</a:t>
            </a:r>
          </a:p>
          <a:p>
            <a:pPr lvl="1"/>
            <a:r>
              <a:rPr lang="en-IN" dirty="0" err="1" smtClean="0"/>
              <a:t>TreeSet</a:t>
            </a:r>
            <a:r>
              <a:rPr lang="en-IN" dirty="0" smtClean="0"/>
              <a:t> is a concrete implementation od </a:t>
            </a:r>
            <a:r>
              <a:rPr lang="en-IN" dirty="0" err="1" smtClean="0"/>
              <a:t>NavigableSet</a:t>
            </a:r>
            <a:r>
              <a:rPr lang="en-IN" dirty="0" smtClean="0"/>
              <a:t>.</a:t>
            </a:r>
          </a:p>
          <a:p>
            <a:pPr lvl="1"/>
            <a:endParaRPr lang="en-IN" dirty="0" smtClean="0"/>
          </a:p>
          <a:p>
            <a:pPr lvl="1"/>
            <a:endParaRPr lang="en-IN" dirty="0" smtClean="0"/>
          </a:p>
        </p:txBody>
      </p:sp>
    </p:spTree>
    <p:extLst>
      <p:ext uri="{BB962C8B-B14F-4D97-AF65-F5344CB8AC3E}">
        <p14:creationId xmlns:p14="http://schemas.microsoft.com/office/powerpoint/2010/main" val="1954741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7058</TotalTime>
  <Words>1289</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Java Collections</vt:lpstr>
      <vt:lpstr>Arrays VS Collections </vt:lpstr>
      <vt:lpstr>Arrays VS Collections Cont… </vt:lpstr>
      <vt:lpstr>Collection VS Collections Cont… </vt:lpstr>
      <vt:lpstr>9 key Interfaces of Collections Framework </vt:lpstr>
      <vt:lpstr>9 key Interfaces of Collections Framework </vt:lpstr>
      <vt:lpstr>9 key Interfaces of Collections Framework </vt:lpstr>
      <vt:lpstr>List VS Set </vt:lpstr>
      <vt:lpstr>9 key Interfaces of Collections Framework </vt:lpstr>
      <vt:lpstr>9 key Interfaces of Collections Framework </vt:lpstr>
      <vt:lpstr>9 key Interfaces of Collections Framework </vt:lpstr>
      <vt:lpstr>9 key Interfaces of Collections Framework </vt:lpstr>
      <vt:lpstr>9 key Interfaces of Collections Framework </vt:lpstr>
      <vt:lpstr>9 key Interfaces of Collections Framework </vt:lpstr>
      <vt:lpstr>9 key Interfaces of Collections Framework </vt:lpstr>
      <vt:lpstr>9 key Interfaces of Collections Framework </vt:lpstr>
      <vt:lpstr>Collection Framework</vt:lpstr>
      <vt:lpstr>Collection Framework Cont …</vt:lpstr>
      <vt:lpstr>Collection Framework Cont …</vt:lpstr>
      <vt:lpstr>Collection Framework Cont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374</cp:revision>
  <dcterms:created xsi:type="dcterms:W3CDTF">2020-01-09T14:54:12Z</dcterms:created>
  <dcterms:modified xsi:type="dcterms:W3CDTF">2020-05-03T22:08:19Z</dcterms:modified>
</cp:coreProperties>
</file>