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5" r:id="rId3"/>
    <p:sldId id="331" r:id="rId4"/>
    <p:sldId id="272" r:id="rId5"/>
    <p:sldId id="273" r:id="rId6"/>
    <p:sldId id="274" r:id="rId7"/>
    <p:sldId id="332" r:id="rId8"/>
    <p:sldId id="333" r:id="rId9"/>
    <p:sldId id="336" r:id="rId10"/>
    <p:sldId id="334"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2" r:id="rId36"/>
    <p:sldId id="26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32" autoAdjust="0"/>
  </p:normalViewPr>
  <p:slideViewPr>
    <p:cSldViewPr snapToGrid="0">
      <p:cViewPr varScale="1">
        <p:scale>
          <a:sx n="111" d="100"/>
          <a:sy n="111" d="100"/>
        </p:scale>
        <p:origin x="581"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06/10/2019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06/10/2019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06/10/2019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06/10/2019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06/10/2019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06/10/2019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06/10/2019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06/10/2019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echpert/typescript-complete-course/tree/Basic-System-Defined-Types" TargetMode="External"/><Relationship Id="rId2" Type="http://schemas.openxmlformats.org/officeDocument/2006/relationships/hyperlink" Target="https://github.com/techpert/typescript-complete-course/tree/type-check-comparison" TargetMode="External"/><Relationship Id="rId1" Type="http://schemas.openxmlformats.org/officeDocument/2006/relationships/slideLayout" Target="../slideLayouts/slideLayout2.xml"/><Relationship Id="rId4" Type="http://schemas.openxmlformats.org/officeDocument/2006/relationships/hyperlink" Target="https://github.com/techpert/typescript-complete-course/tree/Advanced-Typ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pert/typescript-complete-course/tree/typescript-compiler-Option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techpert/typescript-complete-course/tree/typescript-and-es6" TargetMode="External"/><Relationship Id="rId2" Type="http://schemas.openxmlformats.org/officeDocument/2006/relationships/hyperlink" Target="http://kangax.github.io/compat-table/es6/"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techpert/typescript-complete-course/tree/classes-basic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techpert/typescript-complete-course/tree/Modules-And-Namespac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techpert/typescript-complete-course/tree/namespaces-and-multiple-fil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techpert/typescript-complete-course/tree/advanced-modules" TargetMode="External"/><Relationship Id="rId2" Type="http://schemas.openxmlformats.org/officeDocument/2006/relationships/hyperlink" Target="https://github.com/techpert/typescript-complete-course/tree/Module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techpert/typescript-complete-course/tree/inerface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5" Type="http://schemas.openxmlformats.org/officeDocument/2006/relationships/hyperlink" Target="https://code.visualstudio.com/download"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echpert/typescript-complete-course/tree/initial-setu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Basic-System-Defined-Types in </a:t>
            </a:r>
            <a:r>
              <a:rPr lang="en-IN" sz="3200" dirty="0" smtClean="0"/>
              <a:t>Typescript</a:t>
            </a:r>
            <a:endParaRPr lang="en-GB" sz="3200" dirty="0"/>
          </a:p>
        </p:txBody>
      </p:sp>
      <p:sp>
        <p:nvSpPr>
          <p:cNvPr id="3" name="Content Placeholder 2"/>
          <p:cNvSpPr>
            <a:spLocks noGrp="1"/>
          </p:cNvSpPr>
          <p:nvPr>
            <p:ph idx="1"/>
          </p:nvPr>
        </p:nvSpPr>
        <p:spPr>
          <a:xfrm>
            <a:off x="677334" y="1313161"/>
            <a:ext cx="8596668" cy="4728201"/>
          </a:xfrm>
        </p:spPr>
        <p:txBody>
          <a:bodyPr/>
          <a:lstStyle/>
          <a:p>
            <a:r>
              <a:rPr lang="en-IN" dirty="0" err="1" smtClean="0"/>
              <a:t>Javascript</a:t>
            </a:r>
            <a:r>
              <a:rPr lang="en-IN" dirty="0" smtClean="0"/>
              <a:t> also has some types like String ,number etc. but we are not explicit about it whenever we create a variable we are not explicit about what type the variable could have should have or may have.</a:t>
            </a:r>
          </a:p>
          <a:p>
            <a:r>
              <a:rPr lang="en-IN" dirty="0" smtClean="0"/>
              <a:t>In type script we can be explicit .</a:t>
            </a:r>
          </a:p>
          <a:p>
            <a:r>
              <a:rPr lang="en-IN" dirty="0" smtClean="0"/>
              <a:t>Lets see using a demo </a:t>
            </a:r>
            <a:r>
              <a:rPr lang="en-IN" dirty="0"/>
              <a:t>using branch : </a:t>
            </a:r>
            <a:r>
              <a:rPr lang="en-IN" dirty="0">
                <a:hlinkClick r:id="rId2"/>
              </a:rPr>
              <a:t>type-check-comparison</a:t>
            </a:r>
            <a:endParaRPr lang="en-IN" dirty="0" smtClean="0"/>
          </a:p>
          <a:p>
            <a:r>
              <a:rPr lang="en-IN" dirty="0" smtClean="0"/>
              <a:t>So what types do we have lets take a look in demo </a:t>
            </a:r>
            <a:r>
              <a:rPr lang="en-IN" dirty="0"/>
              <a:t>using branch : </a:t>
            </a:r>
            <a:r>
              <a:rPr lang="en-IN" dirty="0" smtClean="0">
                <a:hlinkClick r:id="rId3"/>
              </a:rPr>
              <a:t>Basic-System-Defined-Types</a:t>
            </a:r>
            <a:endParaRPr lang="en-IN" dirty="0" smtClean="0"/>
          </a:p>
          <a:p>
            <a:r>
              <a:rPr lang="en-IN" dirty="0" smtClean="0"/>
              <a:t>Now lets try to understand how it was converted to </a:t>
            </a:r>
            <a:r>
              <a:rPr lang="en-IN" dirty="0" err="1" smtClean="0"/>
              <a:t>js</a:t>
            </a:r>
            <a:r>
              <a:rPr lang="en-IN" dirty="0"/>
              <a:t>  in </a:t>
            </a:r>
            <a:r>
              <a:rPr lang="en-IN" dirty="0" smtClean="0"/>
              <a:t>file basicSystemDefinedTypes.js</a:t>
            </a:r>
          </a:p>
          <a:p>
            <a:r>
              <a:rPr lang="en-IN" dirty="0" smtClean="0"/>
              <a:t>Now that we have a fair understanding of the basic types lets see some advanced types in a demo using branch : </a:t>
            </a:r>
            <a:r>
              <a:rPr lang="en-IN" dirty="0" smtClean="0">
                <a:hlinkClick r:id="rId4"/>
              </a:rPr>
              <a:t>Advanced-Types</a:t>
            </a:r>
            <a:endParaRPr lang="en-GB" dirty="0"/>
          </a:p>
        </p:txBody>
      </p:sp>
    </p:spTree>
    <p:extLst>
      <p:ext uri="{BB962C8B-B14F-4D97-AF65-F5344CB8AC3E}">
        <p14:creationId xmlns:p14="http://schemas.microsoft.com/office/powerpoint/2010/main" val="2642318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-3 -:Type Script Compiler</a:t>
            </a:r>
            <a:endParaRPr lang="en-GB" dirty="0"/>
          </a:p>
        </p:txBody>
      </p:sp>
    </p:spTree>
    <p:extLst>
      <p:ext uri="{BB962C8B-B14F-4D97-AF65-F5344CB8AC3E}">
        <p14:creationId xmlns:p14="http://schemas.microsoft.com/office/powerpoint/2010/main" val="3163091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Type Script </a:t>
            </a:r>
            <a:r>
              <a:rPr lang="en-IN" sz="3200" dirty="0" smtClean="0"/>
              <a:t>Compiler : TSC</a:t>
            </a:r>
            <a:endParaRPr lang="en-GB" sz="3200" dirty="0"/>
          </a:p>
        </p:txBody>
      </p:sp>
      <p:sp>
        <p:nvSpPr>
          <p:cNvPr id="3" name="Content Placeholder 2"/>
          <p:cNvSpPr>
            <a:spLocks noGrp="1"/>
          </p:cNvSpPr>
          <p:nvPr>
            <p:ph idx="1"/>
          </p:nvPr>
        </p:nvSpPr>
        <p:spPr>
          <a:xfrm>
            <a:off x="677334" y="1313161"/>
            <a:ext cx="8596668" cy="4728201"/>
          </a:xfrm>
        </p:spPr>
        <p:txBody>
          <a:bodyPr>
            <a:normAutofit/>
          </a:bodyPr>
          <a:lstStyle/>
          <a:p>
            <a:r>
              <a:rPr lang="en-IN" dirty="0" smtClean="0"/>
              <a:t>In this section we will look into multiple </a:t>
            </a:r>
            <a:r>
              <a:rPr lang="en-IN" dirty="0" err="1" smtClean="0"/>
              <a:t>tsc</a:t>
            </a:r>
            <a:r>
              <a:rPr lang="en-IN" dirty="0" smtClean="0"/>
              <a:t> options</a:t>
            </a:r>
          </a:p>
          <a:p>
            <a:pPr>
              <a:buFont typeface="+mj-lt"/>
              <a:buAutoNum type="arabicPeriod"/>
            </a:pPr>
            <a:r>
              <a:rPr lang="en-GB" dirty="0" err="1" smtClean="0">
                <a:solidFill>
                  <a:srgbClr val="7030A0"/>
                </a:solidFill>
              </a:rPr>
              <a:t>noEmitOnError</a:t>
            </a:r>
            <a:r>
              <a:rPr lang="en-GB" dirty="0" smtClean="0">
                <a:solidFill>
                  <a:srgbClr val="7030A0"/>
                </a:solidFill>
              </a:rPr>
              <a:t>:-</a:t>
            </a:r>
            <a:endParaRPr lang="en-IN" dirty="0" smtClean="0"/>
          </a:p>
          <a:p>
            <a:pPr lvl="1"/>
            <a:r>
              <a:rPr lang="en-IN" dirty="0" smtClean="0"/>
              <a:t>Consider an example where we declare a string variable :</a:t>
            </a:r>
          </a:p>
          <a:p>
            <a:pPr marL="1714500" lvl="4" indent="0">
              <a:buNone/>
            </a:pPr>
            <a:r>
              <a:rPr lang="en-IN" dirty="0">
                <a:solidFill>
                  <a:srgbClr val="7030A0"/>
                </a:solidFill>
              </a:rPr>
              <a:t>l</a:t>
            </a:r>
            <a:r>
              <a:rPr lang="en-IN" dirty="0" smtClean="0">
                <a:solidFill>
                  <a:srgbClr val="7030A0"/>
                </a:solidFill>
              </a:rPr>
              <a:t>et </a:t>
            </a:r>
            <a:r>
              <a:rPr lang="en-IN" dirty="0" err="1" smtClean="0">
                <a:solidFill>
                  <a:srgbClr val="7030A0"/>
                </a:solidFill>
              </a:rPr>
              <a:t>myName</a:t>
            </a:r>
            <a:r>
              <a:rPr lang="en-IN" dirty="0" smtClean="0">
                <a:solidFill>
                  <a:srgbClr val="7030A0"/>
                </a:solidFill>
              </a:rPr>
              <a:t>: string =‘rudhra’;</a:t>
            </a:r>
          </a:p>
          <a:p>
            <a:pPr marL="1714500" lvl="4" indent="0">
              <a:buNone/>
            </a:pPr>
            <a:r>
              <a:rPr lang="en-IN" dirty="0" err="1" smtClean="0">
                <a:solidFill>
                  <a:srgbClr val="7030A0"/>
                </a:solidFill>
              </a:rPr>
              <a:t>myName</a:t>
            </a:r>
            <a:r>
              <a:rPr lang="en-IN" dirty="0" smtClean="0">
                <a:solidFill>
                  <a:srgbClr val="7030A0"/>
                </a:solidFill>
              </a:rPr>
              <a:t>=20;</a:t>
            </a:r>
          </a:p>
          <a:p>
            <a:pPr lvl="1"/>
            <a:r>
              <a:rPr lang="en-IN" dirty="0" smtClean="0"/>
              <a:t>This code would give an error as number cant be assigned to a string but if we try to compile the </a:t>
            </a:r>
            <a:r>
              <a:rPr lang="en-IN" dirty="0" err="1" smtClean="0"/>
              <a:t>ts</a:t>
            </a:r>
            <a:r>
              <a:rPr lang="en-IN" dirty="0" smtClean="0"/>
              <a:t> file using </a:t>
            </a:r>
            <a:r>
              <a:rPr lang="en-IN" dirty="0" err="1" smtClean="0"/>
              <a:t>tsc</a:t>
            </a:r>
            <a:r>
              <a:rPr lang="en-IN" dirty="0" smtClean="0"/>
              <a:t> we would notice it does generate a </a:t>
            </a:r>
            <a:r>
              <a:rPr lang="en-IN" dirty="0" err="1" smtClean="0"/>
              <a:t>js</a:t>
            </a:r>
            <a:r>
              <a:rPr lang="en-IN" dirty="0" smtClean="0"/>
              <a:t> file.</a:t>
            </a:r>
          </a:p>
          <a:p>
            <a:pPr lvl="1"/>
            <a:r>
              <a:rPr lang="en-IN" dirty="0" smtClean="0"/>
              <a:t>This means that the compiler by default only gives a </a:t>
            </a:r>
            <a:r>
              <a:rPr lang="en-IN" dirty="0" err="1" smtClean="0"/>
              <a:t>warning.If</a:t>
            </a:r>
            <a:r>
              <a:rPr lang="en-IN" dirty="0" smtClean="0"/>
              <a:t> we want to change this behaviour we can set a compiler option in </a:t>
            </a:r>
            <a:r>
              <a:rPr lang="en-IN" dirty="0" err="1" smtClean="0"/>
              <a:t>tsconfig.json</a:t>
            </a:r>
            <a:r>
              <a:rPr lang="en-IN" dirty="0" smtClean="0"/>
              <a:t> </a:t>
            </a:r>
            <a:r>
              <a:rPr lang="en-GB" dirty="0">
                <a:solidFill>
                  <a:srgbClr val="7030A0"/>
                </a:solidFill>
              </a:rPr>
              <a:t>"</a:t>
            </a:r>
            <a:r>
              <a:rPr lang="en-GB" dirty="0" err="1">
                <a:solidFill>
                  <a:srgbClr val="7030A0"/>
                </a:solidFill>
              </a:rPr>
              <a:t>noEmitOnError</a:t>
            </a:r>
            <a:r>
              <a:rPr lang="en-GB" dirty="0">
                <a:solidFill>
                  <a:srgbClr val="7030A0"/>
                </a:solidFill>
              </a:rPr>
              <a:t>": </a:t>
            </a:r>
            <a:r>
              <a:rPr lang="en-GB" dirty="0" smtClean="0">
                <a:solidFill>
                  <a:srgbClr val="7030A0"/>
                </a:solidFill>
              </a:rPr>
              <a:t>true</a:t>
            </a:r>
          </a:p>
          <a:p>
            <a:pPr marL="400050">
              <a:buFont typeface="+mj-lt"/>
              <a:buAutoNum type="arabicPeriod"/>
            </a:pPr>
            <a:r>
              <a:rPr lang="en-GB" sz="2000" dirty="0" err="1" smtClean="0">
                <a:solidFill>
                  <a:srgbClr val="7030A0"/>
                </a:solidFill>
              </a:rPr>
              <a:t>sourceMap</a:t>
            </a:r>
            <a:endParaRPr lang="en-GB" sz="2000" dirty="0" smtClean="0">
              <a:solidFill>
                <a:srgbClr val="7030A0"/>
              </a:solidFill>
            </a:endParaRPr>
          </a:p>
          <a:p>
            <a:pPr marL="800100" lvl="1">
              <a:buClr>
                <a:srgbClr val="90C226"/>
              </a:buClr>
              <a:buFont typeface="Wingdings 3" panose="05040102010807070707" pitchFamily="18" charset="2"/>
              <a:buChar char=""/>
            </a:pPr>
            <a:r>
              <a:rPr lang="en-IN" dirty="0"/>
              <a:t> We already know that we can debug </a:t>
            </a:r>
            <a:r>
              <a:rPr lang="en-IN" dirty="0" err="1"/>
              <a:t>js</a:t>
            </a:r>
            <a:r>
              <a:rPr lang="en-IN" dirty="0"/>
              <a:t> files in browser but what if we want to debug </a:t>
            </a:r>
            <a:r>
              <a:rPr lang="en-IN" dirty="0" err="1"/>
              <a:t>ts</a:t>
            </a:r>
            <a:r>
              <a:rPr lang="en-IN" dirty="0"/>
              <a:t> files directly we can do so by setting “</a:t>
            </a:r>
            <a:r>
              <a:rPr lang="en-GB" dirty="0" err="1"/>
              <a:t>sourceMap</a:t>
            </a:r>
            <a:r>
              <a:rPr lang="en-GB" dirty="0"/>
              <a:t>”:true .This creates an additional file with extension *.</a:t>
            </a:r>
            <a:r>
              <a:rPr lang="en-GB" dirty="0" err="1"/>
              <a:t>js.map</a:t>
            </a:r>
            <a:r>
              <a:rPr lang="en-GB" dirty="0"/>
              <a:t> which makes our </a:t>
            </a:r>
            <a:r>
              <a:rPr lang="en-GB" dirty="0" err="1"/>
              <a:t>ts</a:t>
            </a:r>
            <a:r>
              <a:rPr lang="en-GB" dirty="0"/>
              <a:t> files </a:t>
            </a:r>
            <a:r>
              <a:rPr lang="en-GB" dirty="0" err="1"/>
              <a:t>visble</a:t>
            </a:r>
            <a:r>
              <a:rPr lang="en-GB" dirty="0"/>
              <a:t> in sources in developer options in chrome and we can debug them</a:t>
            </a:r>
            <a:r>
              <a:rPr lang="en-GB" sz="1400" dirty="0"/>
              <a:t>.</a:t>
            </a:r>
            <a:r>
              <a:rPr lang="en-IN" sz="1400" dirty="0"/>
              <a:t> </a:t>
            </a:r>
            <a:endParaRPr lang="en-GB" sz="1400" dirty="0"/>
          </a:p>
          <a:p>
            <a:pPr marL="457200" lvl="1" indent="0">
              <a:buNone/>
            </a:pPr>
            <a:endParaRPr lang="en-GB" dirty="0" smtClean="0">
              <a:solidFill>
                <a:srgbClr val="7030A0"/>
              </a:solidFill>
            </a:endParaRPr>
          </a:p>
          <a:p>
            <a:endParaRPr lang="en-GB" dirty="0">
              <a:solidFill>
                <a:srgbClr val="7030A0"/>
              </a:solidFill>
            </a:endParaRPr>
          </a:p>
        </p:txBody>
      </p:sp>
    </p:spTree>
    <p:extLst>
      <p:ext uri="{BB962C8B-B14F-4D97-AF65-F5344CB8AC3E}">
        <p14:creationId xmlns:p14="http://schemas.microsoft.com/office/powerpoint/2010/main" val="2435125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221673"/>
            <a:ext cx="8596668" cy="489527"/>
          </a:xfrm>
        </p:spPr>
        <p:txBody>
          <a:bodyPr>
            <a:normAutofit fontScale="90000"/>
          </a:bodyPr>
          <a:lstStyle/>
          <a:p>
            <a:r>
              <a:rPr lang="en-IN" dirty="0" smtClean="0"/>
              <a:t>Debugging with </a:t>
            </a:r>
            <a:r>
              <a:rPr lang="en-IN" dirty="0" err="1" smtClean="0"/>
              <a:t>sourceMap</a:t>
            </a:r>
            <a:r>
              <a:rPr lang="en-IN" dirty="0" smtClean="0"/>
              <a:t> option in chrome</a:t>
            </a:r>
            <a:endParaRPr lang="en-GB" dirty="0"/>
          </a:p>
        </p:txBody>
      </p:sp>
      <p:pic>
        <p:nvPicPr>
          <p:cNvPr id="4" name="Content Placeholder 3"/>
          <p:cNvPicPr>
            <a:picLocks noGrp="1" noChangeAspect="1"/>
          </p:cNvPicPr>
          <p:nvPr>
            <p:ph idx="1"/>
          </p:nvPr>
        </p:nvPicPr>
        <p:blipFill>
          <a:blip r:embed="rId2"/>
          <a:stretch>
            <a:fillRect/>
          </a:stretch>
        </p:blipFill>
        <p:spPr>
          <a:xfrm>
            <a:off x="677863" y="822036"/>
            <a:ext cx="10535082" cy="5957455"/>
          </a:xfrm>
          <a:prstGeom prst="rect">
            <a:avLst/>
          </a:prstGeom>
        </p:spPr>
      </p:pic>
    </p:spTree>
    <p:extLst>
      <p:ext uri="{BB962C8B-B14F-4D97-AF65-F5344CB8AC3E}">
        <p14:creationId xmlns:p14="http://schemas.microsoft.com/office/powerpoint/2010/main" val="1693374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Type Script </a:t>
            </a:r>
            <a:r>
              <a:rPr lang="en-IN" sz="3200" dirty="0" smtClean="0"/>
              <a:t>Compiler : TSC</a:t>
            </a:r>
            <a:endParaRPr lang="en-GB" sz="3200" dirty="0"/>
          </a:p>
        </p:txBody>
      </p:sp>
      <p:sp>
        <p:nvSpPr>
          <p:cNvPr id="3" name="Content Placeholder 2"/>
          <p:cNvSpPr>
            <a:spLocks noGrp="1"/>
          </p:cNvSpPr>
          <p:nvPr>
            <p:ph idx="1"/>
          </p:nvPr>
        </p:nvSpPr>
        <p:spPr>
          <a:xfrm>
            <a:off x="677334" y="1313161"/>
            <a:ext cx="8596668" cy="4728201"/>
          </a:xfrm>
        </p:spPr>
        <p:txBody>
          <a:bodyPr>
            <a:normAutofit fontScale="77500" lnSpcReduction="20000"/>
          </a:bodyPr>
          <a:lstStyle/>
          <a:p>
            <a:pPr>
              <a:buFont typeface="+mj-lt"/>
              <a:buAutoNum type="arabicPeriod" startAt="3"/>
            </a:pPr>
            <a:r>
              <a:rPr lang="en-GB" dirty="0" err="1" smtClean="0">
                <a:solidFill>
                  <a:srgbClr val="7030A0"/>
                </a:solidFill>
              </a:rPr>
              <a:t>noImplicitAny</a:t>
            </a:r>
            <a:r>
              <a:rPr lang="en-GB" dirty="0" smtClean="0">
                <a:solidFill>
                  <a:srgbClr val="7030A0"/>
                </a:solidFill>
              </a:rPr>
              <a:t>:-</a:t>
            </a:r>
            <a:endParaRPr lang="en-IN" dirty="0" smtClean="0"/>
          </a:p>
          <a:p>
            <a:pPr lvl="1"/>
            <a:r>
              <a:rPr lang="en-IN" dirty="0" smtClean="0"/>
              <a:t>Consider an example where we declare a variable :</a:t>
            </a:r>
          </a:p>
          <a:p>
            <a:pPr marL="1714500" lvl="4" indent="0">
              <a:buNone/>
            </a:pPr>
            <a:r>
              <a:rPr lang="en-IN" dirty="0">
                <a:solidFill>
                  <a:srgbClr val="7030A0"/>
                </a:solidFill>
              </a:rPr>
              <a:t>l</a:t>
            </a:r>
            <a:r>
              <a:rPr lang="en-IN" dirty="0" smtClean="0">
                <a:solidFill>
                  <a:srgbClr val="7030A0"/>
                </a:solidFill>
              </a:rPr>
              <a:t>et </a:t>
            </a:r>
            <a:r>
              <a:rPr lang="en-IN" dirty="0" err="1" smtClean="0">
                <a:solidFill>
                  <a:srgbClr val="7030A0"/>
                </a:solidFill>
              </a:rPr>
              <a:t>myName</a:t>
            </a:r>
            <a:r>
              <a:rPr lang="en-IN" dirty="0" smtClean="0">
                <a:solidFill>
                  <a:srgbClr val="7030A0"/>
                </a:solidFill>
              </a:rPr>
              <a:t>;</a:t>
            </a:r>
          </a:p>
          <a:p>
            <a:pPr marL="1714500" lvl="4" indent="0">
              <a:buNone/>
            </a:pPr>
            <a:r>
              <a:rPr lang="en-IN" dirty="0" err="1" smtClean="0">
                <a:solidFill>
                  <a:srgbClr val="7030A0"/>
                </a:solidFill>
              </a:rPr>
              <a:t>myName</a:t>
            </a:r>
            <a:r>
              <a:rPr lang="en-IN" dirty="0" smtClean="0">
                <a:solidFill>
                  <a:srgbClr val="7030A0"/>
                </a:solidFill>
              </a:rPr>
              <a:t>=20;</a:t>
            </a:r>
          </a:p>
          <a:p>
            <a:pPr marL="1714500" lvl="4" indent="0">
              <a:buNone/>
            </a:pPr>
            <a:r>
              <a:rPr lang="en-IN" dirty="0" err="1" smtClean="0">
                <a:solidFill>
                  <a:srgbClr val="7030A0"/>
                </a:solidFill>
              </a:rPr>
              <a:t>myName</a:t>
            </a:r>
            <a:r>
              <a:rPr lang="en-IN" dirty="0" smtClean="0">
                <a:solidFill>
                  <a:srgbClr val="7030A0"/>
                </a:solidFill>
              </a:rPr>
              <a:t>=“rudhra”;</a:t>
            </a:r>
          </a:p>
          <a:p>
            <a:pPr lvl="1"/>
            <a:r>
              <a:rPr lang="en-IN" dirty="0" smtClean="0"/>
              <a:t>This code would compile fine as </a:t>
            </a:r>
            <a:r>
              <a:rPr lang="en-IN" dirty="0" err="1" smtClean="0"/>
              <a:t>ts</a:t>
            </a:r>
            <a:r>
              <a:rPr lang="en-IN" dirty="0" smtClean="0"/>
              <a:t> would implicitly assign it as </a:t>
            </a:r>
            <a:r>
              <a:rPr lang="en-IN" dirty="0" err="1" smtClean="0"/>
              <a:t>any,we</a:t>
            </a:r>
            <a:r>
              <a:rPr lang="en-IN" dirty="0" smtClean="0"/>
              <a:t> can change this behaviour using the compiler option </a:t>
            </a:r>
            <a:r>
              <a:rPr lang="en-GB" dirty="0" err="1">
                <a:solidFill>
                  <a:srgbClr val="7030A0"/>
                </a:solidFill>
              </a:rPr>
              <a:t>noImplicitAny</a:t>
            </a:r>
            <a:r>
              <a:rPr lang="en-IN" dirty="0" smtClean="0"/>
              <a:t>.We can still explicitly set a variable to type any.</a:t>
            </a:r>
          </a:p>
          <a:p>
            <a:pPr marL="400050">
              <a:buFont typeface="+mj-lt"/>
              <a:buAutoNum type="arabicPeriod" startAt="3"/>
            </a:pPr>
            <a:r>
              <a:rPr lang="en-GB" dirty="0">
                <a:solidFill>
                  <a:srgbClr val="7030A0"/>
                </a:solidFill>
              </a:rPr>
              <a:t>target</a:t>
            </a:r>
          </a:p>
          <a:p>
            <a:pPr marL="800100" lvl="1">
              <a:buClr>
                <a:srgbClr val="90C226"/>
              </a:buClr>
              <a:buFont typeface="Wingdings 3" panose="05040102010807070707" pitchFamily="18" charset="2"/>
              <a:buChar char=""/>
            </a:pPr>
            <a:r>
              <a:rPr lang="en-IN" dirty="0"/>
              <a:t> </a:t>
            </a:r>
            <a:r>
              <a:rPr lang="en-GB" dirty="0"/>
              <a:t>Specify ECMAScript target version: 'ES3' (default), 'ES5', 'ES2015', 'ES2016', 'ES2017', 'ES2018', 'ES2019' or </a:t>
            </a:r>
            <a:r>
              <a:rPr lang="en-GB" dirty="0" smtClean="0"/>
              <a:t>'ESNEXT‘</a:t>
            </a:r>
          </a:p>
          <a:p>
            <a:pPr marL="457200">
              <a:buClr>
                <a:srgbClr val="90C226"/>
              </a:buClr>
              <a:buFont typeface="+mj-lt"/>
              <a:buAutoNum type="arabicPeriod" startAt="5"/>
            </a:pPr>
            <a:r>
              <a:rPr lang="en-GB" dirty="0" err="1" smtClean="0">
                <a:solidFill>
                  <a:srgbClr val="7030A0"/>
                </a:solidFill>
              </a:rPr>
              <a:t>strictNullChecks</a:t>
            </a:r>
            <a:endParaRPr lang="en-GB" dirty="0" smtClean="0">
              <a:solidFill>
                <a:srgbClr val="7030A0"/>
              </a:solidFill>
            </a:endParaRPr>
          </a:p>
          <a:p>
            <a:pPr marL="800100" lvl="1">
              <a:buClr>
                <a:srgbClr val="90C226"/>
              </a:buClr>
              <a:buFont typeface="Wingdings 3" panose="05040102010807070707" pitchFamily="18" charset="2"/>
              <a:buChar char="u"/>
            </a:pPr>
            <a:r>
              <a:rPr lang="en-IN" dirty="0" smtClean="0">
                <a:solidFill>
                  <a:srgbClr val="7030A0"/>
                </a:solidFill>
              </a:rPr>
              <a:t>	</a:t>
            </a:r>
            <a:r>
              <a:rPr lang="en-IN" sz="1500" dirty="0"/>
              <a:t>Consider the following function:</a:t>
            </a:r>
          </a:p>
          <a:p>
            <a:pPr marL="114300" indent="0">
              <a:lnSpc>
                <a:spcPts val="150"/>
              </a:lnSpc>
              <a:buClr>
                <a:srgbClr val="90C226"/>
              </a:buClr>
              <a:buNone/>
            </a:pPr>
            <a:r>
              <a:rPr lang="en-IN" dirty="0">
                <a:solidFill>
                  <a:srgbClr val="7030A0"/>
                </a:solidFill>
              </a:rPr>
              <a:t>	</a:t>
            </a:r>
            <a:r>
              <a:rPr lang="en-IN" dirty="0" smtClean="0">
                <a:solidFill>
                  <a:srgbClr val="7030A0"/>
                </a:solidFill>
              </a:rPr>
              <a:t>		function </a:t>
            </a:r>
            <a:r>
              <a:rPr lang="en-IN" dirty="0" err="1" smtClean="0">
                <a:solidFill>
                  <a:srgbClr val="7030A0"/>
                </a:solidFill>
              </a:rPr>
              <a:t>controlMe</a:t>
            </a:r>
            <a:r>
              <a:rPr lang="en-IN" dirty="0" smtClean="0">
                <a:solidFill>
                  <a:srgbClr val="7030A0"/>
                </a:solidFill>
              </a:rPr>
              <a:t>(</a:t>
            </a:r>
            <a:r>
              <a:rPr lang="en-IN" dirty="0" err="1" smtClean="0">
                <a:solidFill>
                  <a:srgbClr val="7030A0"/>
                </a:solidFill>
              </a:rPr>
              <a:t>isTrue</a:t>
            </a:r>
            <a:r>
              <a:rPr lang="en-IN" dirty="0" smtClean="0">
                <a:solidFill>
                  <a:srgbClr val="7030A0"/>
                </a:solidFill>
              </a:rPr>
              <a:t>: Boolean) {</a:t>
            </a:r>
          </a:p>
          <a:p>
            <a:pPr marL="114300" indent="0">
              <a:lnSpc>
                <a:spcPts val="150"/>
              </a:lnSpc>
              <a:buClr>
                <a:srgbClr val="90C226"/>
              </a:buClr>
              <a:buNone/>
            </a:pPr>
            <a:r>
              <a:rPr lang="en-IN" dirty="0">
                <a:solidFill>
                  <a:srgbClr val="7030A0"/>
                </a:solidFill>
              </a:rPr>
              <a:t>	</a:t>
            </a:r>
            <a:r>
              <a:rPr lang="en-IN" dirty="0" smtClean="0">
                <a:solidFill>
                  <a:srgbClr val="7030A0"/>
                </a:solidFill>
              </a:rPr>
              <a:t>		let result: number;</a:t>
            </a:r>
          </a:p>
          <a:p>
            <a:pPr marL="114300" indent="0">
              <a:lnSpc>
                <a:spcPts val="150"/>
              </a:lnSpc>
              <a:buClr>
                <a:srgbClr val="90C226"/>
              </a:buClr>
              <a:buNone/>
            </a:pPr>
            <a:r>
              <a:rPr lang="en-IN" dirty="0">
                <a:solidFill>
                  <a:srgbClr val="7030A0"/>
                </a:solidFill>
              </a:rPr>
              <a:t>	</a:t>
            </a:r>
            <a:r>
              <a:rPr lang="en-IN" dirty="0" smtClean="0">
                <a:solidFill>
                  <a:srgbClr val="7030A0"/>
                </a:solidFill>
              </a:rPr>
              <a:t>		if(</a:t>
            </a:r>
            <a:r>
              <a:rPr lang="en-IN" dirty="0" err="1" smtClean="0">
                <a:solidFill>
                  <a:srgbClr val="7030A0"/>
                </a:solidFill>
              </a:rPr>
              <a:t>isTrue</a:t>
            </a:r>
            <a:r>
              <a:rPr lang="en-IN" dirty="0" smtClean="0">
                <a:solidFill>
                  <a:srgbClr val="7030A0"/>
                </a:solidFill>
              </a:rPr>
              <a:t>) {</a:t>
            </a:r>
          </a:p>
          <a:p>
            <a:pPr marL="114300" indent="0">
              <a:lnSpc>
                <a:spcPts val="150"/>
              </a:lnSpc>
              <a:buClr>
                <a:srgbClr val="90C226"/>
              </a:buClr>
              <a:buNone/>
            </a:pPr>
            <a:r>
              <a:rPr lang="en-IN" dirty="0">
                <a:solidFill>
                  <a:srgbClr val="7030A0"/>
                </a:solidFill>
              </a:rPr>
              <a:t>	</a:t>
            </a:r>
            <a:r>
              <a:rPr lang="en-IN" dirty="0" smtClean="0">
                <a:solidFill>
                  <a:srgbClr val="7030A0"/>
                </a:solidFill>
              </a:rPr>
              <a:t>		result =12;</a:t>
            </a:r>
          </a:p>
          <a:p>
            <a:pPr marL="114300" indent="0">
              <a:lnSpc>
                <a:spcPts val="150"/>
              </a:lnSpc>
              <a:buClr>
                <a:srgbClr val="90C226"/>
              </a:buClr>
              <a:buNone/>
            </a:pPr>
            <a:r>
              <a:rPr lang="en-IN" dirty="0">
                <a:solidFill>
                  <a:srgbClr val="7030A0"/>
                </a:solidFill>
              </a:rPr>
              <a:t>	</a:t>
            </a:r>
            <a:r>
              <a:rPr lang="en-IN" dirty="0" smtClean="0">
                <a:solidFill>
                  <a:srgbClr val="7030A0"/>
                </a:solidFill>
              </a:rPr>
              <a:t>		}</a:t>
            </a:r>
          </a:p>
          <a:p>
            <a:pPr marL="114300" indent="0">
              <a:lnSpc>
                <a:spcPts val="150"/>
              </a:lnSpc>
              <a:buClr>
                <a:srgbClr val="90C226"/>
              </a:buClr>
              <a:buNone/>
            </a:pPr>
            <a:r>
              <a:rPr lang="en-IN" dirty="0">
                <a:solidFill>
                  <a:srgbClr val="7030A0"/>
                </a:solidFill>
              </a:rPr>
              <a:t>	</a:t>
            </a:r>
            <a:r>
              <a:rPr lang="en-IN" dirty="0" smtClean="0">
                <a:solidFill>
                  <a:srgbClr val="7030A0"/>
                </a:solidFill>
              </a:rPr>
              <a:t>		return result</a:t>
            </a:r>
          </a:p>
          <a:p>
            <a:pPr marL="114300" indent="0">
              <a:lnSpc>
                <a:spcPts val="150"/>
              </a:lnSpc>
              <a:buClr>
                <a:srgbClr val="90C226"/>
              </a:buClr>
              <a:buNone/>
            </a:pPr>
            <a:r>
              <a:rPr lang="en-IN" dirty="0">
                <a:solidFill>
                  <a:srgbClr val="7030A0"/>
                </a:solidFill>
              </a:rPr>
              <a:t>	</a:t>
            </a:r>
            <a:r>
              <a:rPr lang="en-IN" dirty="0" smtClean="0">
                <a:solidFill>
                  <a:srgbClr val="7030A0"/>
                </a:solidFill>
              </a:rPr>
              <a:t>		}</a:t>
            </a:r>
          </a:p>
          <a:p>
            <a:pPr marL="800100" lvl="1">
              <a:lnSpc>
                <a:spcPts val="150"/>
              </a:lnSpc>
              <a:buClr>
                <a:srgbClr val="90C226"/>
              </a:buClr>
            </a:pPr>
            <a:r>
              <a:rPr lang="en-IN" sz="1400" dirty="0" smtClean="0"/>
              <a:t>The </a:t>
            </a:r>
            <a:r>
              <a:rPr lang="en-IN" sz="1400" dirty="0"/>
              <a:t>above function compiles fine but has an issue if </a:t>
            </a:r>
            <a:r>
              <a:rPr lang="en-IN" sz="1400" dirty="0" err="1"/>
              <a:t>isTrue</a:t>
            </a:r>
            <a:r>
              <a:rPr lang="en-IN" sz="1400" dirty="0"/>
              <a:t> is set to false result would be </a:t>
            </a:r>
            <a:r>
              <a:rPr lang="en-IN" sz="1400" dirty="0" err="1"/>
              <a:t>null.To</a:t>
            </a:r>
            <a:r>
              <a:rPr lang="en-IN" sz="1400" dirty="0"/>
              <a:t> make compiler </a:t>
            </a:r>
          </a:p>
          <a:p>
            <a:pPr marL="114300" indent="0">
              <a:lnSpc>
                <a:spcPts val="150"/>
              </a:lnSpc>
              <a:buClr>
                <a:srgbClr val="90C226"/>
              </a:buClr>
              <a:buNone/>
            </a:pPr>
            <a:r>
              <a:rPr lang="en-IN" sz="1600" dirty="0" smtClean="0"/>
              <a:t>	        check </a:t>
            </a:r>
            <a:r>
              <a:rPr lang="en-IN" sz="1600" dirty="0"/>
              <a:t>this we can use </a:t>
            </a:r>
            <a:r>
              <a:rPr lang="en-GB" sz="1600" dirty="0" err="1">
                <a:solidFill>
                  <a:srgbClr val="7030A0"/>
                </a:solidFill>
              </a:rPr>
              <a:t>strictNullChecks</a:t>
            </a:r>
            <a:r>
              <a:rPr lang="en-GB" sz="1600" dirty="0"/>
              <a:t> true option.</a:t>
            </a:r>
            <a:r>
              <a:rPr lang="en-IN" sz="1600" dirty="0"/>
              <a:t> </a:t>
            </a:r>
          </a:p>
          <a:p>
            <a:pPr marL="457200" lvl="1" indent="0">
              <a:buNone/>
            </a:pPr>
            <a:endParaRPr lang="en-GB" dirty="0" smtClean="0">
              <a:solidFill>
                <a:srgbClr val="7030A0"/>
              </a:solidFill>
            </a:endParaRPr>
          </a:p>
          <a:p>
            <a:endParaRPr lang="en-GB" dirty="0">
              <a:solidFill>
                <a:srgbClr val="7030A0"/>
              </a:solidFill>
            </a:endParaRPr>
          </a:p>
        </p:txBody>
      </p:sp>
    </p:spTree>
    <p:extLst>
      <p:ext uri="{BB962C8B-B14F-4D97-AF65-F5344CB8AC3E}">
        <p14:creationId xmlns:p14="http://schemas.microsoft.com/office/powerpoint/2010/main" val="836993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Type Script </a:t>
            </a:r>
            <a:r>
              <a:rPr lang="en-IN" sz="3200" dirty="0" smtClean="0"/>
              <a:t>Compiler : TSC</a:t>
            </a:r>
            <a:endParaRPr lang="en-GB" sz="3200" dirty="0"/>
          </a:p>
        </p:txBody>
      </p:sp>
      <p:sp>
        <p:nvSpPr>
          <p:cNvPr id="3" name="Content Placeholder 2"/>
          <p:cNvSpPr>
            <a:spLocks noGrp="1"/>
          </p:cNvSpPr>
          <p:nvPr>
            <p:ph idx="1"/>
          </p:nvPr>
        </p:nvSpPr>
        <p:spPr>
          <a:xfrm>
            <a:off x="677334" y="1313161"/>
            <a:ext cx="8596668" cy="5355771"/>
          </a:xfrm>
        </p:spPr>
        <p:txBody>
          <a:bodyPr>
            <a:normAutofit/>
          </a:bodyPr>
          <a:lstStyle/>
          <a:p>
            <a:pPr>
              <a:lnSpc>
                <a:spcPct val="120000"/>
              </a:lnSpc>
              <a:buFont typeface="+mj-lt"/>
              <a:buAutoNum type="arabicPeriod" startAt="6"/>
            </a:pPr>
            <a:r>
              <a:rPr lang="en-GB" dirty="0" err="1">
                <a:solidFill>
                  <a:srgbClr val="7030A0"/>
                </a:solidFill>
                <a:latin typeface="Verdana" panose="020B0604030504040204" pitchFamily="34" charset="0"/>
                <a:ea typeface="Verdana" panose="020B0604030504040204" pitchFamily="34" charset="0"/>
              </a:rPr>
              <a:t>noUnusedParameters</a:t>
            </a:r>
            <a:r>
              <a:rPr lang="en-GB" dirty="0">
                <a:solidFill>
                  <a:srgbClr val="7030A0"/>
                </a:solidFill>
                <a:latin typeface="Verdana" panose="020B0604030504040204" pitchFamily="34" charset="0"/>
                <a:ea typeface="Verdana" panose="020B0604030504040204" pitchFamily="34" charset="0"/>
              </a:rPr>
              <a:t> </a:t>
            </a:r>
            <a:r>
              <a:rPr lang="en-GB" dirty="0" smtClean="0">
                <a:solidFill>
                  <a:srgbClr val="7030A0"/>
                </a:solidFill>
                <a:latin typeface="Verdana" panose="020B0604030504040204" pitchFamily="34" charset="0"/>
                <a:ea typeface="Verdana" panose="020B0604030504040204" pitchFamily="34" charset="0"/>
              </a:rPr>
              <a:t>:-</a:t>
            </a:r>
            <a:endParaRPr lang="en-IN" dirty="0" smtClean="0">
              <a:latin typeface="Verdana" panose="020B0604030504040204" pitchFamily="34" charset="0"/>
              <a:ea typeface="Verdana" panose="020B0604030504040204" pitchFamily="34" charset="0"/>
            </a:endParaRPr>
          </a:p>
          <a:p>
            <a:pPr marL="800100" lvl="1">
              <a:lnSpc>
                <a:spcPct val="120000"/>
              </a:lnSpc>
              <a:buClr>
                <a:srgbClr val="90C226"/>
              </a:buClr>
              <a:buFont typeface="Wingdings 3" panose="05040102010807070707" pitchFamily="18" charset="2"/>
              <a:buChar char="u"/>
            </a:pPr>
            <a:r>
              <a:rPr lang="en-IN" sz="1500" dirty="0">
                <a:latin typeface="Verdana" panose="020B0604030504040204" pitchFamily="34" charset="0"/>
                <a:ea typeface="Verdana" panose="020B0604030504040204" pitchFamily="34" charset="0"/>
              </a:rPr>
              <a:t>Consider the following function:</a:t>
            </a:r>
          </a:p>
          <a:p>
            <a:pPr marL="114300" indent="0">
              <a:lnSpc>
                <a:spcPct val="120000"/>
              </a:lnSpc>
              <a:buClr>
                <a:srgbClr val="90C226"/>
              </a:buClr>
              <a:buNone/>
            </a:pPr>
            <a:r>
              <a:rPr lang="en-IN" sz="1400" dirty="0">
                <a:solidFill>
                  <a:srgbClr val="7030A0"/>
                </a:solidFill>
                <a:latin typeface="Verdana" panose="020B0604030504040204" pitchFamily="34" charset="0"/>
                <a:ea typeface="Verdana" panose="020B0604030504040204" pitchFamily="34" charset="0"/>
              </a:rPr>
              <a:t>			</a:t>
            </a:r>
            <a:r>
              <a:rPr lang="en-IN" sz="800" dirty="0">
                <a:solidFill>
                  <a:srgbClr val="7030A0"/>
                </a:solidFill>
                <a:latin typeface="Verdana" panose="020B0604030504040204" pitchFamily="34" charset="0"/>
                <a:ea typeface="Verdana" panose="020B0604030504040204" pitchFamily="34" charset="0"/>
              </a:rPr>
              <a:t>function </a:t>
            </a:r>
            <a:r>
              <a:rPr lang="en-IN" sz="800" dirty="0" err="1">
                <a:solidFill>
                  <a:srgbClr val="7030A0"/>
                </a:solidFill>
                <a:latin typeface="Verdana" panose="020B0604030504040204" pitchFamily="34" charset="0"/>
                <a:ea typeface="Verdana" panose="020B0604030504040204" pitchFamily="34" charset="0"/>
              </a:rPr>
              <a:t>controlMe</a:t>
            </a:r>
            <a:r>
              <a:rPr lang="en-IN" sz="800" dirty="0">
                <a:solidFill>
                  <a:srgbClr val="7030A0"/>
                </a:solidFill>
                <a:latin typeface="Verdana" panose="020B0604030504040204" pitchFamily="34" charset="0"/>
                <a:ea typeface="Verdana" panose="020B0604030504040204" pitchFamily="34" charset="0"/>
              </a:rPr>
              <a:t>(</a:t>
            </a:r>
            <a:r>
              <a:rPr lang="en-IN" sz="800" dirty="0" err="1">
                <a:solidFill>
                  <a:srgbClr val="7030A0"/>
                </a:solidFill>
                <a:latin typeface="Verdana" panose="020B0604030504040204" pitchFamily="34" charset="0"/>
                <a:ea typeface="Verdana" panose="020B0604030504040204" pitchFamily="34" charset="0"/>
              </a:rPr>
              <a:t>isTrue</a:t>
            </a: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Boolean, </a:t>
            </a:r>
            <a:r>
              <a:rPr lang="en-IN" sz="800" dirty="0" err="1" smtClean="0">
                <a:solidFill>
                  <a:srgbClr val="7030A0"/>
                </a:solidFill>
                <a:latin typeface="Verdana" panose="020B0604030504040204" pitchFamily="34" charset="0"/>
                <a:ea typeface="Verdana" panose="020B0604030504040204" pitchFamily="34" charset="0"/>
              </a:rPr>
              <a:t>isAvailable:Boolean</a:t>
            </a:r>
            <a:r>
              <a:rPr lang="en-IN" sz="800" dirty="0" smtClean="0">
                <a:solidFill>
                  <a:srgbClr val="7030A0"/>
                </a:solidFill>
                <a:latin typeface="Verdana" panose="020B0604030504040204" pitchFamily="34" charset="0"/>
                <a:ea typeface="Verdana" panose="020B0604030504040204" pitchFamily="34" charset="0"/>
              </a:rPr>
              <a:t>) {</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let result: number</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if(</a:t>
            </a:r>
            <a:r>
              <a:rPr lang="en-IN" sz="800" dirty="0" err="1">
                <a:solidFill>
                  <a:srgbClr val="7030A0"/>
                </a:solidFill>
                <a:latin typeface="Verdana" panose="020B0604030504040204" pitchFamily="34" charset="0"/>
                <a:ea typeface="Verdana" panose="020B0604030504040204" pitchFamily="34" charset="0"/>
              </a:rPr>
              <a:t>isTrue</a:t>
            </a: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result =12</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return </a:t>
            </a:r>
            <a:r>
              <a:rPr lang="en-IN" sz="800" dirty="0" smtClean="0">
                <a:solidFill>
                  <a:srgbClr val="7030A0"/>
                </a:solidFill>
                <a:latin typeface="Verdana" panose="020B0604030504040204" pitchFamily="34" charset="0"/>
                <a:ea typeface="Verdana" panose="020B0604030504040204" pitchFamily="34" charset="0"/>
              </a:rPr>
              <a:t>result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a:t>
            </a:r>
            <a:endParaRPr lang="en-IN" dirty="0">
              <a:solidFill>
                <a:srgbClr val="7030A0"/>
              </a:solidFill>
              <a:latin typeface="Verdana" panose="020B0604030504040204" pitchFamily="34" charset="0"/>
              <a:ea typeface="Verdana" panose="020B0604030504040204" pitchFamily="34" charset="0"/>
            </a:endParaRPr>
          </a:p>
          <a:p>
            <a:pPr marL="800100" lvl="1">
              <a:lnSpc>
                <a:spcPct val="120000"/>
              </a:lnSpc>
              <a:buClr>
                <a:srgbClr val="90C226"/>
              </a:buClr>
            </a:pPr>
            <a:r>
              <a:rPr lang="en-IN" sz="1400" dirty="0">
                <a:latin typeface="Verdana" panose="020B0604030504040204" pitchFamily="34" charset="0"/>
                <a:ea typeface="Verdana" panose="020B0604030504040204" pitchFamily="34" charset="0"/>
              </a:rPr>
              <a:t>The above function compiles fine but has an issue </a:t>
            </a:r>
            <a:r>
              <a:rPr lang="en-IN" sz="1400" dirty="0" smtClean="0">
                <a:latin typeface="Verdana" panose="020B0604030504040204" pitchFamily="34" charset="0"/>
                <a:ea typeface="Verdana" panose="020B0604030504040204" pitchFamily="34" charset="0"/>
              </a:rPr>
              <a:t>it has an unused parameter </a:t>
            </a:r>
            <a:r>
              <a:rPr lang="en-IN" sz="1400" dirty="0" err="1" smtClean="0">
                <a:latin typeface="Verdana" panose="020B0604030504040204" pitchFamily="34" charset="0"/>
                <a:ea typeface="Verdana" panose="020B0604030504040204" pitchFamily="34" charset="0"/>
              </a:rPr>
              <a:t>isAvailable</a:t>
            </a:r>
            <a:r>
              <a:rPr lang="en-IN" sz="1400" dirty="0" smtClean="0">
                <a:latin typeface="Verdana" panose="020B0604030504040204" pitchFamily="34" charset="0"/>
                <a:ea typeface="Verdana" panose="020B0604030504040204" pitchFamily="34" charset="0"/>
              </a:rPr>
              <a:t> .To  make </a:t>
            </a:r>
            <a:r>
              <a:rPr lang="en-IN" sz="1400" dirty="0">
                <a:latin typeface="Verdana" panose="020B0604030504040204" pitchFamily="34" charset="0"/>
                <a:ea typeface="Verdana" panose="020B0604030504040204" pitchFamily="34" charset="0"/>
              </a:rPr>
              <a:t>compiler </a:t>
            </a:r>
            <a:r>
              <a:rPr lang="en-IN" sz="1600" dirty="0" smtClean="0">
                <a:latin typeface="Verdana" panose="020B0604030504040204" pitchFamily="34" charset="0"/>
                <a:ea typeface="Verdana" panose="020B0604030504040204" pitchFamily="34" charset="0"/>
              </a:rPr>
              <a:t>check </a:t>
            </a:r>
            <a:r>
              <a:rPr lang="en-IN" sz="1600" dirty="0">
                <a:latin typeface="Verdana" panose="020B0604030504040204" pitchFamily="34" charset="0"/>
                <a:ea typeface="Verdana" panose="020B0604030504040204" pitchFamily="34" charset="0"/>
              </a:rPr>
              <a:t>this we can use </a:t>
            </a:r>
            <a:r>
              <a:rPr lang="en-GB" dirty="0" err="1" smtClean="0">
                <a:solidFill>
                  <a:srgbClr val="7030A0"/>
                </a:solidFill>
                <a:latin typeface="Verdana" panose="020B0604030504040204" pitchFamily="34" charset="0"/>
                <a:ea typeface="Verdana" panose="020B0604030504040204" pitchFamily="34" charset="0"/>
              </a:rPr>
              <a:t>noUnusedParameters</a:t>
            </a:r>
            <a:r>
              <a:rPr lang="en-GB" sz="1600" dirty="0" smtClean="0">
                <a:latin typeface="Verdana" panose="020B0604030504040204" pitchFamily="34" charset="0"/>
                <a:ea typeface="Verdana" panose="020B0604030504040204" pitchFamily="34" charset="0"/>
              </a:rPr>
              <a:t> </a:t>
            </a:r>
            <a:r>
              <a:rPr lang="en-GB" sz="1600" dirty="0">
                <a:latin typeface="Verdana" panose="020B0604030504040204" pitchFamily="34" charset="0"/>
                <a:ea typeface="Verdana" panose="020B0604030504040204" pitchFamily="34" charset="0"/>
              </a:rPr>
              <a:t>true option.</a:t>
            </a:r>
            <a:r>
              <a:rPr lang="en-IN" sz="1600" dirty="0">
                <a:latin typeface="Verdana" panose="020B0604030504040204" pitchFamily="34" charset="0"/>
                <a:ea typeface="Verdana" panose="020B0604030504040204" pitchFamily="34" charset="0"/>
              </a:rPr>
              <a:t> </a:t>
            </a:r>
            <a:endParaRPr lang="en-GB" dirty="0">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1400" dirty="0">
                <a:latin typeface="Verdana" panose="020B0604030504040204" pitchFamily="34" charset="0"/>
                <a:ea typeface="Verdana" panose="020B0604030504040204" pitchFamily="34" charset="0"/>
              </a:rPr>
              <a:t>We can specify any of the available compiler options as an input to </a:t>
            </a:r>
            <a:r>
              <a:rPr lang="en-IN" sz="1400" dirty="0" err="1">
                <a:latin typeface="Verdana" panose="020B0604030504040204" pitchFamily="34" charset="0"/>
                <a:ea typeface="Verdana" panose="020B0604030504040204" pitchFamily="34" charset="0"/>
              </a:rPr>
              <a:t>tsc</a:t>
            </a:r>
            <a:r>
              <a:rPr lang="en-IN" sz="1400" dirty="0">
                <a:latin typeface="Verdana" panose="020B0604030504040204" pitchFamily="34" charset="0"/>
                <a:ea typeface="Verdana" panose="020B0604030504040204" pitchFamily="34" charset="0"/>
              </a:rPr>
              <a:t> command using – in front of it. There are a lot of other options in </a:t>
            </a:r>
            <a:r>
              <a:rPr lang="en-IN" sz="1400" dirty="0" err="1">
                <a:latin typeface="Verdana" panose="020B0604030504040204" pitchFamily="34" charset="0"/>
                <a:ea typeface="Verdana" panose="020B0604030504040204" pitchFamily="34" charset="0"/>
              </a:rPr>
              <a:t>tsconfig.json</a:t>
            </a:r>
            <a:r>
              <a:rPr lang="en-IN" sz="1400" dirty="0">
                <a:latin typeface="Verdana" panose="020B0604030504040204" pitchFamily="34" charset="0"/>
                <a:ea typeface="Verdana" panose="020B0604030504040204" pitchFamily="34" charset="0"/>
              </a:rPr>
              <a:t>. Please refer to the official documentation(Links given on slide 5) for more info</a:t>
            </a:r>
            <a:r>
              <a:rPr lang="en-IN" sz="1400" dirty="0" smtClean="0">
                <a:latin typeface="Verdana" panose="020B0604030504040204" pitchFamily="34" charset="0"/>
                <a:ea typeface="Verdana" panose="020B0604030504040204" pitchFamily="34" charset="0"/>
              </a:rPr>
              <a:t>.</a:t>
            </a:r>
          </a:p>
          <a:p>
            <a:pPr marL="114300" indent="0">
              <a:lnSpc>
                <a:spcPct val="120000"/>
              </a:lnSpc>
              <a:buClr>
                <a:srgbClr val="90C226"/>
              </a:buClr>
              <a:buNone/>
            </a:pPr>
            <a:r>
              <a:rPr lang="en-IN" sz="1400" dirty="0" smtClean="0">
                <a:latin typeface="Verdana" panose="020B0604030504040204" pitchFamily="34" charset="0"/>
                <a:ea typeface="Verdana" panose="020B0604030504040204" pitchFamily="34" charset="0"/>
              </a:rPr>
              <a:t>Demo branch  : </a:t>
            </a:r>
            <a:r>
              <a:rPr lang="en-IN" sz="1400" dirty="0" smtClean="0">
                <a:latin typeface="Verdana" panose="020B0604030504040204" pitchFamily="34" charset="0"/>
                <a:ea typeface="Verdana" panose="020B0604030504040204" pitchFamily="34" charset="0"/>
                <a:hlinkClick r:id="rId2"/>
              </a:rPr>
              <a:t>Typescript-compiler-options</a:t>
            </a:r>
            <a:endParaRPr lang="en-GB" sz="1400" dirty="0">
              <a:latin typeface="Verdana" panose="020B0604030504040204" pitchFamily="34" charset="0"/>
              <a:ea typeface="Verdana" panose="020B0604030504040204" pitchFamily="34" charset="0"/>
            </a:endParaRPr>
          </a:p>
          <a:p>
            <a:pPr marL="457200" lvl="1" indent="0">
              <a:lnSpc>
                <a:spcPct val="120000"/>
              </a:lnSpc>
              <a:buNone/>
            </a:pPr>
            <a:endParaRPr lang="en-GB" dirty="0" smtClean="0">
              <a:solidFill>
                <a:srgbClr val="7030A0"/>
              </a:solidFill>
              <a:latin typeface="Verdana" panose="020B0604030504040204" pitchFamily="34" charset="0"/>
              <a:ea typeface="Verdana" panose="020B0604030504040204" pitchFamily="34" charset="0"/>
            </a:endParaRPr>
          </a:p>
          <a:p>
            <a:pPr>
              <a:lnSpc>
                <a:spcPct val="120000"/>
              </a:lnSpc>
            </a:pPr>
            <a:endParaRPr lang="en-GB" dirty="0">
              <a:solidFill>
                <a:srgbClr val="7030A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538571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-3 -:Type Script and ES6</a:t>
            </a:r>
            <a:endParaRPr lang="en-GB" dirty="0"/>
          </a:p>
        </p:txBody>
      </p:sp>
    </p:spTree>
    <p:extLst>
      <p:ext uri="{BB962C8B-B14F-4D97-AF65-F5344CB8AC3E}">
        <p14:creationId xmlns:p14="http://schemas.microsoft.com/office/powerpoint/2010/main" val="445412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smtClean="0"/>
              <a:t>Typescript and ES6</a:t>
            </a:r>
            <a:endParaRPr lang="en-GB" sz="3200" dirty="0"/>
          </a:p>
        </p:txBody>
      </p:sp>
      <p:sp>
        <p:nvSpPr>
          <p:cNvPr id="3" name="Content Placeholder 2"/>
          <p:cNvSpPr>
            <a:spLocks noGrp="1"/>
          </p:cNvSpPr>
          <p:nvPr>
            <p:ph idx="1"/>
          </p:nvPr>
        </p:nvSpPr>
        <p:spPr>
          <a:xfrm>
            <a:off x="677334" y="1313161"/>
            <a:ext cx="8596668" cy="4728201"/>
          </a:xfrm>
        </p:spPr>
        <p:txBody>
          <a:bodyPr/>
          <a:lstStyle/>
          <a:p>
            <a:r>
              <a:rPr lang="en-IN" dirty="0" smtClean="0"/>
              <a:t>Typescript allows us to use some of the features of ES6 and the underlying code is converted to ES5 so all browsers support it.</a:t>
            </a:r>
          </a:p>
          <a:p>
            <a:r>
              <a:rPr lang="en-IN" dirty="0" err="1" smtClean="0"/>
              <a:t>TypeScript</a:t>
            </a:r>
            <a:r>
              <a:rPr lang="en-IN" dirty="0" smtClean="0"/>
              <a:t> does not support all features of ES6.</a:t>
            </a:r>
          </a:p>
          <a:p>
            <a:r>
              <a:rPr lang="en-IN" dirty="0" smtClean="0"/>
              <a:t>Below is a link to the comparison of what </a:t>
            </a:r>
            <a:r>
              <a:rPr lang="en-IN" dirty="0" err="1" smtClean="0"/>
              <a:t>ts</a:t>
            </a:r>
            <a:r>
              <a:rPr lang="en-IN" dirty="0" smtClean="0"/>
              <a:t> supports and what not :-</a:t>
            </a:r>
          </a:p>
          <a:p>
            <a:r>
              <a:rPr lang="en-GB" dirty="0">
                <a:hlinkClick r:id="rId2"/>
              </a:rPr>
              <a:t>http://kangax.github.io/compat-table/es6</a:t>
            </a:r>
            <a:r>
              <a:rPr lang="en-GB" dirty="0" smtClean="0">
                <a:hlinkClick r:id="rId2"/>
              </a:rPr>
              <a:t>/</a:t>
            </a:r>
            <a:endParaRPr lang="en-GB" dirty="0" smtClean="0"/>
          </a:p>
          <a:p>
            <a:r>
              <a:rPr lang="en-IN" dirty="0" smtClean="0"/>
              <a:t>Lets take a look on some of ES6 features using a demo in branch :</a:t>
            </a:r>
            <a:r>
              <a:rPr lang="en-IN" dirty="0" smtClean="0">
                <a:hlinkClick r:id="rId3"/>
              </a:rPr>
              <a:t>typescript-and-es6</a:t>
            </a:r>
            <a:endParaRPr lang="en-IN" dirty="0" smtClean="0"/>
          </a:p>
          <a:p>
            <a:r>
              <a:rPr lang="en-IN" dirty="0" smtClean="0"/>
              <a:t>We also have other ES6 features like symbols ,iterators, generators also supported by type script but they are beyond the scope of this training and should be covered in a dedicated ES6 course</a:t>
            </a:r>
          </a:p>
        </p:txBody>
      </p:sp>
    </p:spTree>
    <p:extLst>
      <p:ext uri="{BB962C8B-B14F-4D97-AF65-F5344CB8AC3E}">
        <p14:creationId xmlns:p14="http://schemas.microsoft.com/office/powerpoint/2010/main" val="986895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0433"/>
          </a:xfrm>
        </p:spPr>
        <p:txBody>
          <a:bodyPr>
            <a:normAutofit fontScale="90000"/>
          </a:bodyPr>
          <a:lstStyle/>
          <a:p>
            <a:r>
              <a:rPr lang="en-GB" dirty="0" smtClean="0"/>
              <a:t>Classes</a:t>
            </a:r>
            <a:endParaRPr lang="en-GB" dirty="0"/>
          </a:p>
        </p:txBody>
      </p:sp>
      <p:sp>
        <p:nvSpPr>
          <p:cNvPr id="3" name="Content Placeholder 2"/>
          <p:cNvSpPr>
            <a:spLocks noGrp="1"/>
          </p:cNvSpPr>
          <p:nvPr>
            <p:ph idx="1"/>
          </p:nvPr>
        </p:nvSpPr>
        <p:spPr>
          <a:xfrm>
            <a:off x="677334" y="1210033"/>
            <a:ext cx="8596668" cy="5500150"/>
          </a:xfrm>
        </p:spPr>
        <p:txBody>
          <a:bodyPr>
            <a:normAutofit lnSpcReduction="10000"/>
          </a:bodyPr>
          <a:lstStyle/>
          <a:p>
            <a:r>
              <a:rPr lang="en-GB" dirty="0" smtClean="0"/>
              <a:t>ES6 introduced the concept of classes which makes working with objects easier.</a:t>
            </a:r>
          </a:p>
          <a:p>
            <a:r>
              <a:rPr lang="en-GB" dirty="0" smtClean="0"/>
              <a:t>Type script also has classes and </a:t>
            </a:r>
            <a:r>
              <a:rPr lang="en-GB" dirty="0" err="1" smtClean="0"/>
              <a:t>ts</a:t>
            </a:r>
            <a:r>
              <a:rPr lang="en-GB" dirty="0" smtClean="0"/>
              <a:t> classes are more powerful than ES6 classes.</a:t>
            </a:r>
          </a:p>
          <a:p>
            <a:r>
              <a:rPr lang="en-GB" dirty="0" smtClean="0"/>
              <a:t>Classes are created with class keyword.</a:t>
            </a:r>
          </a:p>
          <a:p>
            <a:r>
              <a:rPr lang="en-GB" dirty="0" smtClean="0"/>
              <a:t>Classes have properties and properties have types. We define properties inside class body and can assign values to them inside the class itself Unlike ES6 where we have to  use this keyword and assign values only in constructor.</a:t>
            </a:r>
          </a:p>
          <a:p>
            <a:r>
              <a:rPr lang="en-GB" dirty="0" smtClean="0"/>
              <a:t>We can specify access modifiers like public ,private etc. for the properties .By default properties are public. Specifying access modifiers is optional. This is major difference from ES5/ES6 there is no concept of private etc. everything is public there and we have to use some hacks/logics to enforce access modifiers.</a:t>
            </a:r>
          </a:p>
          <a:p>
            <a:r>
              <a:rPr lang="en-GB" dirty="0" smtClean="0"/>
              <a:t>Access modifiers available are  as follows :-</a:t>
            </a:r>
          </a:p>
          <a:p>
            <a:pPr lvl="2">
              <a:buFont typeface="Arial" panose="020B0604020202020204" pitchFamily="34" charset="0"/>
              <a:buChar char="•"/>
            </a:pPr>
            <a:r>
              <a:rPr lang="en-GB" sz="1800" dirty="0" smtClean="0"/>
              <a:t>Public –accessible from even outside the class</a:t>
            </a:r>
          </a:p>
          <a:p>
            <a:pPr lvl="2">
              <a:buFont typeface="Arial" panose="020B0604020202020204" pitchFamily="34" charset="0"/>
              <a:buChar char="•"/>
            </a:pPr>
            <a:r>
              <a:rPr lang="en-GB" sz="1800" dirty="0" smtClean="0"/>
              <a:t>Private-  accessible only within the class</a:t>
            </a:r>
          </a:p>
          <a:p>
            <a:pPr lvl="2">
              <a:buFont typeface="Arial" panose="020B0604020202020204" pitchFamily="34" charset="0"/>
              <a:buChar char="•"/>
            </a:pPr>
            <a:r>
              <a:rPr lang="en-GB" sz="1800" dirty="0" smtClean="0"/>
              <a:t>Protected- same as private but also available via inheritance to child class.</a:t>
            </a:r>
          </a:p>
          <a:p>
            <a:endParaRPr lang="en-GB" dirty="0"/>
          </a:p>
        </p:txBody>
      </p:sp>
    </p:spTree>
    <p:extLst>
      <p:ext uri="{BB962C8B-B14F-4D97-AF65-F5344CB8AC3E}">
        <p14:creationId xmlns:p14="http://schemas.microsoft.com/office/powerpoint/2010/main" val="2914219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457" y="142088"/>
            <a:ext cx="8596668" cy="717311"/>
          </a:xfrm>
        </p:spPr>
        <p:txBody>
          <a:bodyPr/>
          <a:lstStyle/>
          <a:p>
            <a:r>
              <a:rPr lang="en-GB" dirty="0" smtClean="0"/>
              <a:t>Classes Continued…</a:t>
            </a:r>
            <a:endParaRPr lang="en-GB" dirty="0"/>
          </a:p>
        </p:txBody>
      </p:sp>
      <p:sp>
        <p:nvSpPr>
          <p:cNvPr id="3" name="Content Placeholder 2"/>
          <p:cNvSpPr>
            <a:spLocks noGrp="1"/>
          </p:cNvSpPr>
          <p:nvPr>
            <p:ph idx="1"/>
          </p:nvPr>
        </p:nvSpPr>
        <p:spPr>
          <a:xfrm>
            <a:off x="677333" y="859399"/>
            <a:ext cx="9257313" cy="5424523"/>
          </a:xfrm>
        </p:spPr>
        <p:txBody>
          <a:bodyPr/>
          <a:lstStyle/>
          <a:p>
            <a:r>
              <a:rPr lang="en-GB" sz="1400" dirty="0" smtClean="0">
                <a:latin typeface="Verdana" panose="020B0604030504040204" pitchFamily="34" charset="0"/>
                <a:ea typeface="Verdana" panose="020B0604030504040204" pitchFamily="34" charset="0"/>
              </a:rPr>
              <a:t>We can also  provide a constructor to the class and use </a:t>
            </a:r>
            <a:r>
              <a:rPr lang="en-GB" sz="1400" b="1" i="1" dirty="0" smtClean="0">
                <a:latin typeface="Verdana" panose="020B0604030504040204" pitchFamily="34" charset="0"/>
                <a:ea typeface="Verdana" panose="020B0604030504040204" pitchFamily="34" charset="0"/>
              </a:rPr>
              <a:t>this</a:t>
            </a:r>
            <a:r>
              <a:rPr lang="en-GB" sz="1400" dirty="0" smtClean="0">
                <a:latin typeface="Verdana" panose="020B0604030504040204" pitchFamily="34" charset="0"/>
                <a:ea typeface="Verdana" panose="020B0604030504040204" pitchFamily="34" charset="0"/>
              </a:rPr>
              <a:t> keyword to assign values.</a:t>
            </a:r>
          </a:p>
          <a:p>
            <a:r>
              <a:rPr lang="en-GB" sz="1400" dirty="0" smtClean="0">
                <a:latin typeface="Verdana" panose="020B0604030504040204" pitchFamily="34" charset="0"/>
                <a:ea typeface="Verdana" panose="020B0604030504040204" pitchFamily="34" charset="0"/>
              </a:rPr>
              <a:t>We can also declare properties directly inside method parameters </a:t>
            </a:r>
            <a:r>
              <a:rPr lang="en-GB" sz="1400" dirty="0">
                <a:latin typeface="Verdana" panose="020B0604030504040204" pitchFamily="34" charset="0"/>
                <a:ea typeface="Verdana" panose="020B0604030504040204" pitchFamily="34" charset="0"/>
              </a:rPr>
              <a:t>in the constructor</a:t>
            </a:r>
            <a:r>
              <a:rPr lang="en-GB" sz="1400" dirty="0" smtClean="0">
                <a:latin typeface="Verdana" panose="020B0604030504040204" pitchFamily="34" charset="0"/>
                <a:ea typeface="Verdana" panose="020B0604030504040204" pitchFamily="34" charset="0"/>
              </a:rPr>
              <a:t> instead of declaring it in class body and TS is smart enough to understand that it first needs to create such a property in class and then assign value to it. We just have to add the access modifier for such a property in the constructor parameters to achieve this. In such cases we don’t even need to use this keyword to assign value passed to the constructor, to the field, we just declare it as a parameter to the constructor method along with the access specifier.</a:t>
            </a:r>
          </a:p>
          <a:p>
            <a:r>
              <a:rPr lang="en-GB" sz="1400" dirty="0">
                <a:latin typeface="Verdana" panose="020B0604030504040204" pitchFamily="34" charset="0"/>
                <a:ea typeface="Verdana" panose="020B0604030504040204" pitchFamily="34" charset="0"/>
              </a:rPr>
              <a:t>To use the class we need to instantiate </a:t>
            </a:r>
            <a:r>
              <a:rPr lang="en-GB" sz="1400" dirty="0" smtClean="0">
                <a:latin typeface="Verdana" panose="020B0604030504040204" pitchFamily="34" charset="0"/>
                <a:ea typeface="Verdana" panose="020B0604030504040204" pitchFamily="34" charset="0"/>
              </a:rPr>
              <a:t>it i.e. make an object using new keyword and store its reference in a variable. We have to pass arguments expected by the constructor.</a:t>
            </a:r>
            <a:endParaRPr lang="en-GB" sz="1400"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941901" y="3272589"/>
            <a:ext cx="8779615" cy="2768773"/>
          </a:xfrm>
          <a:prstGeom prst="rect">
            <a:avLst/>
          </a:prstGeom>
        </p:spPr>
      </p:pic>
    </p:spTree>
    <p:extLst>
      <p:ext uri="{BB962C8B-B14F-4D97-AF65-F5344CB8AC3E}">
        <p14:creationId xmlns:p14="http://schemas.microsoft.com/office/powerpoint/2010/main" val="2911868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325" y="59585"/>
            <a:ext cx="8596668" cy="648559"/>
          </a:xfrm>
        </p:spPr>
        <p:txBody>
          <a:bodyPr/>
          <a:lstStyle/>
          <a:p>
            <a:r>
              <a:rPr lang="en-IN" dirty="0" smtClean="0"/>
              <a:t>Class Methods</a:t>
            </a:r>
            <a:endParaRPr lang="en-GB" dirty="0"/>
          </a:p>
        </p:txBody>
      </p:sp>
      <p:sp>
        <p:nvSpPr>
          <p:cNvPr id="3" name="Content Placeholder 2"/>
          <p:cNvSpPr>
            <a:spLocks noGrp="1"/>
          </p:cNvSpPr>
          <p:nvPr>
            <p:ph idx="1"/>
          </p:nvPr>
        </p:nvSpPr>
        <p:spPr>
          <a:xfrm>
            <a:off x="677334" y="708145"/>
            <a:ext cx="8596668" cy="5333218"/>
          </a:xfrm>
        </p:spPr>
        <p:txBody>
          <a:bodyPr/>
          <a:lstStyle/>
          <a:p>
            <a:r>
              <a:rPr lang="en-IN" dirty="0" smtClean="0"/>
              <a:t>We can create methods in classes same way we create a function but without using the function keyword.</a:t>
            </a:r>
          </a:p>
          <a:p>
            <a:r>
              <a:rPr lang="en-IN" dirty="0" smtClean="0"/>
              <a:t>Methods can also have an  access specifier. We can access private/protected properties also since methods are declared inside the class and are thus part of it.</a:t>
            </a:r>
          </a:p>
          <a:p>
            <a:r>
              <a:rPr lang="en-IN" dirty="0" smtClean="0"/>
              <a:t>When we want to access properties or modify the values of properties </a:t>
            </a:r>
            <a:r>
              <a:rPr lang="en-IN" dirty="0"/>
              <a:t>inside methods/constructor </a:t>
            </a:r>
            <a:r>
              <a:rPr lang="en-IN" dirty="0" smtClean="0"/>
              <a:t>we need to use this keyword.</a:t>
            </a:r>
            <a:endParaRPr lang="en-GB" dirty="0"/>
          </a:p>
        </p:txBody>
      </p:sp>
    </p:spTree>
    <p:extLst>
      <p:ext uri="{BB962C8B-B14F-4D97-AF65-F5344CB8AC3E}">
        <p14:creationId xmlns:p14="http://schemas.microsoft.com/office/powerpoint/2010/main" val="566858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6463"/>
            <a:ext cx="8596668" cy="634809"/>
          </a:xfrm>
        </p:spPr>
        <p:txBody>
          <a:bodyPr>
            <a:normAutofit fontScale="90000"/>
          </a:bodyPr>
          <a:lstStyle/>
          <a:p>
            <a:r>
              <a:rPr lang="en-IN" dirty="0" smtClean="0"/>
              <a:t>Inheritance</a:t>
            </a:r>
            <a:endParaRPr lang="en-GB" dirty="0"/>
          </a:p>
        </p:txBody>
      </p:sp>
      <p:sp>
        <p:nvSpPr>
          <p:cNvPr id="3" name="Content Placeholder 2"/>
          <p:cNvSpPr>
            <a:spLocks noGrp="1"/>
          </p:cNvSpPr>
          <p:nvPr>
            <p:ph idx="1"/>
          </p:nvPr>
        </p:nvSpPr>
        <p:spPr>
          <a:xfrm>
            <a:off x="677334" y="756271"/>
            <a:ext cx="8596668" cy="5397022"/>
          </a:xfrm>
        </p:spPr>
        <p:txBody>
          <a:bodyPr/>
          <a:lstStyle/>
          <a:p>
            <a:r>
              <a:rPr lang="en-IN" dirty="0" smtClean="0"/>
              <a:t>Type Script offers us the feature to extend classes to achieve inheritance.</a:t>
            </a:r>
          </a:p>
          <a:p>
            <a:r>
              <a:rPr lang="en-IN" dirty="0" smtClean="0"/>
              <a:t>To inherit a class we use the extends keyword.</a:t>
            </a:r>
          </a:p>
          <a:p>
            <a:r>
              <a:rPr lang="en-IN" dirty="0" smtClean="0"/>
              <a:t>Whatever we specify in the child class gets either appended if it was not in parent class or gets overridden if it was already present in parent class.</a:t>
            </a:r>
          </a:p>
          <a:p>
            <a:r>
              <a:rPr lang="en-IN" dirty="0" smtClean="0"/>
              <a:t>Private properties and methods are not available in child class. </a:t>
            </a:r>
          </a:p>
          <a:p>
            <a:endParaRPr lang="en-GB" dirty="0"/>
          </a:p>
        </p:txBody>
      </p:sp>
      <p:pic>
        <p:nvPicPr>
          <p:cNvPr id="4" name="Picture 3"/>
          <p:cNvPicPr>
            <a:picLocks noChangeAspect="1"/>
          </p:cNvPicPr>
          <p:nvPr/>
        </p:nvPicPr>
        <p:blipFill>
          <a:blip r:embed="rId2"/>
          <a:stretch>
            <a:fillRect/>
          </a:stretch>
        </p:blipFill>
        <p:spPr>
          <a:xfrm>
            <a:off x="1077220" y="2608059"/>
            <a:ext cx="7576887" cy="3497107"/>
          </a:xfrm>
          <a:prstGeom prst="rect">
            <a:avLst/>
          </a:prstGeom>
        </p:spPr>
      </p:pic>
    </p:spTree>
    <p:extLst>
      <p:ext uri="{BB962C8B-B14F-4D97-AF65-F5344CB8AC3E}">
        <p14:creationId xmlns:p14="http://schemas.microsoft.com/office/powerpoint/2010/main" val="1925306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830" y="155837"/>
            <a:ext cx="8596668" cy="641684"/>
          </a:xfrm>
        </p:spPr>
        <p:txBody>
          <a:bodyPr/>
          <a:lstStyle/>
          <a:p>
            <a:r>
              <a:rPr lang="en-IN" dirty="0" smtClean="0"/>
              <a:t>Inheritance And Constructors</a:t>
            </a:r>
            <a:endParaRPr lang="en-GB" dirty="0"/>
          </a:p>
        </p:txBody>
      </p:sp>
      <p:sp>
        <p:nvSpPr>
          <p:cNvPr id="3" name="Content Placeholder 2"/>
          <p:cNvSpPr>
            <a:spLocks noGrp="1"/>
          </p:cNvSpPr>
          <p:nvPr>
            <p:ph idx="1"/>
          </p:nvPr>
        </p:nvSpPr>
        <p:spPr>
          <a:xfrm>
            <a:off x="677334" y="797521"/>
            <a:ext cx="8596668" cy="5243841"/>
          </a:xfrm>
        </p:spPr>
        <p:txBody>
          <a:bodyPr/>
          <a:lstStyle/>
          <a:p>
            <a:r>
              <a:rPr lang="en-IN" dirty="0" smtClean="0"/>
              <a:t>If we don’t define a constructor in child class the parent constructor is still implicitly called ,but if we do define a constructor we explicitly need to call the parent constructor using super keyword.</a:t>
            </a:r>
            <a:endParaRPr lang="en-GB" dirty="0"/>
          </a:p>
        </p:txBody>
      </p:sp>
      <p:pic>
        <p:nvPicPr>
          <p:cNvPr id="4" name="Picture 3"/>
          <p:cNvPicPr>
            <a:picLocks noChangeAspect="1"/>
          </p:cNvPicPr>
          <p:nvPr/>
        </p:nvPicPr>
        <p:blipFill>
          <a:blip r:embed="rId2"/>
          <a:stretch>
            <a:fillRect/>
          </a:stretch>
        </p:blipFill>
        <p:spPr>
          <a:xfrm>
            <a:off x="1346033" y="1695127"/>
            <a:ext cx="7041696" cy="4733174"/>
          </a:xfrm>
          <a:prstGeom prst="rect">
            <a:avLst/>
          </a:prstGeom>
        </p:spPr>
      </p:pic>
    </p:spTree>
    <p:extLst>
      <p:ext uri="{BB962C8B-B14F-4D97-AF65-F5344CB8AC3E}">
        <p14:creationId xmlns:p14="http://schemas.microsoft.com/office/powerpoint/2010/main" val="4051330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450" y="114587"/>
            <a:ext cx="8596668" cy="641684"/>
          </a:xfrm>
        </p:spPr>
        <p:txBody>
          <a:bodyPr/>
          <a:lstStyle/>
          <a:p>
            <a:r>
              <a:rPr lang="en-IN" dirty="0" smtClean="0"/>
              <a:t>Getters and Setters</a:t>
            </a:r>
            <a:endParaRPr lang="en-GB" dirty="0"/>
          </a:p>
        </p:txBody>
      </p:sp>
      <p:sp>
        <p:nvSpPr>
          <p:cNvPr id="3" name="Content Placeholder 2"/>
          <p:cNvSpPr>
            <a:spLocks noGrp="1"/>
          </p:cNvSpPr>
          <p:nvPr>
            <p:ph idx="1"/>
          </p:nvPr>
        </p:nvSpPr>
        <p:spPr>
          <a:xfrm>
            <a:off x="677334" y="756271"/>
            <a:ext cx="8596668" cy="5981413"/>
          </a:xfrm>
        </p:spPr>
        <p:txBody>
          <a:bodyPr>
            <a:normAutofit/>
          </a:bodyPr>
          <a:lstStyle/>
          <a:p>
            <a:r>
              <a:rPr lang="en-IN" sz="1400" dirty="0" smtClean="0">
                <a:latin typeface="Verdana" panose="020B0604030504040204" pitchFamily="34" charset="0"/>
                <a:ea typeface="Verdana" panose="020B0604030504040204" pitchFamily="34" charset="0"/>
              </a:rPr>
              <a:t>In TS getters and setters are exposed as properties not like methods.</a:t>
            </a:r>
          </a:p>
          <a:p>
            <a:r>
              <a:rPr lang="en-IN" sz="1400" dirty="0" smtClean="0">
                <a:latin typeface="Verdana" panose="020B0604030504040204" pitchFamily="34" charset="0"/>
                <a:ea typeface="Verdana" panose="020B0604030504040204" pitchFamily="34" charset="0"/>
              </a:rPr>
              <a:t>We use the get keyword to create a getter and set keyword to create a setter.</a:t>
            </a:r>
          </a:p>
          <a:p>
            <a:r>
              <a:rPr lang="en-IN" sz="1400" dirty="0" smtClean="0">
                <a:latin typeface="Verdana" panose="020B0604030504040204" pitchFamily="34" charset="0"/>
                <a:ea typeface="Verdana" panose="020B0604030504040204" pitchFamily="34" charset="0"/>
              </a:rPr>
              <a:t>We can add any logic to a getter or setter the same way we add it to a method.</a:t>
            </a:r>
          </a:p>
          <a:p>
            <a:r>
              <a:rPr lang="en-IN" sz="1400" dirty="0" smtClean="0">
                <a:latin typeface="Verdana" panose="020B0604030504040204" pitchFamily="34" charset="0"/>
                <a:ea typeface="Verdana" panose="020B0604030504040204" pitchFamily="34" charset="0"/>
              </a:rPr>
              <a:t>Setters take in an argument but getters don’t. Setters cant return a value but getters must always return a value.</a:t>
            </a:r>
            <a:endParaRPr lang="en-GB" sz="1400"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1010654" y="2306924"/>
            <a:ext cx="8078344" cy="4121376"/>
          </a:xfrm>
          <a:prstGeom prst="rect">
            <a:avLst/>
          </a:prstGeom>
        </p:spPr>
      </p:pic>
    </p:spTree>
    <p:extLst>
      <p:ext uri="{BB962C8B-B14F-4D97-AF65-F5344CB8AC3E}">
        <p14:creationId xmlns:p14="http://schemas.microsoft.com/office/powerpoint/2010/main" val="1549906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93" y="59585"/>
            <a:ext cx="8596668" cy="545432"/>
          </a:xfrm>
        </p:spPr>
        <p:txBody>
          <a:bodyPr>
            <a:normAutofit fontScale="90000"/>
          </a:bodyPr>
          <a:lstStyle/>
          <a:p>
            <a:r>
              <a:rPr lang="en-GB" dirty="0" smtClean="0"/>
              <a:t>Static</a:t>
            </a:r>
            <a:r>
              <a:rPr lang="en-GB" dirty="0"/>
              <a:t> properties and methods</a:t>
            </a:r>
            <a:br>
              <a:rPr lang="en-GB" dirty="0"/>
            </a:br>
            <a:endParaRPr lang="en-GB" dirty="0"/>
          </a:p>
        </p:txBody>
      </p:sp>
      <p:sp>
        <p:nvSpPr>
          <p:cNvPr id="3" name="Content Placeholder 2"/>
          <p:cNvSpPr>
            <a:spLocks noGrp="1"/>
          </p:cNvSpPr>
          <p:nvPr>
            <p:ph idx="1"/>
          </p:nvPr>
        </p:nvSpPr>
        <p:spPr>
          <a:xfrm>
            <a:off x="426261" y="660019"/>
            <a:ext cx="9419007" cy="5905786"/>
          </a:xfrm>
        </p:spPr>
        <p:txBody>
          <a:bodyPr/>
          <a:lstStyle/>
          <a:p>
            <a:r>
              <a:rPr lang="en-IN" dirty="0" smtClean="0"/>
              <a:t>Static properties/Methods can be accessed from outside the class without the need to instantiate the class.</a:t>
            </a:r>
          </a:p>
          <a:p>
            <a:r>
              <a:rPr lang="en-IN" dirty="0" smtClean="0"/>
              <a:t>Helper/Utility classes are a good example where static </a:t>
            </a:r>
            <a:r>
              <a:rPr lang="en-IN" dirty="0"/>
              <a:t>properties/Methods can </a:t>
            </a:r>
            <a:r>
              <a:rPr lang="en-IN" dirty="0" smtClean="0"/>
              <a:t> be used.</a:t>
            </a:r>
          </a:p>
          <a:p>
            <a:r>
              <a:rPr lang="en-IN" dirty="0" smtClean="0"/>
              <a:t>To create a static property/method we use static keyword.</a:t>
            </a:r>
          </a:p>
          <a:p>
            <a:endParaRPr lang="en-GB" dirty="0"/>
          </a:p>
        </p:txBody>
      </p:sp>
      <p:pic>
        <p:nvPicPr>
          <p:cNvPr id="4" name="Picture 3"/>
          <p:cNvPicPr>
            <a:picLocks noChangeAspect="1"/>
          </p:cNvPicPr>
          <p:nvPr/>
        </p:nvPicPr>
        <p:blipFill>
          <a:blip r:embed="rId2"/>
          <a:stretch>
            <a:fillRect/>
          </a:stretch>
        </p:blipFill>
        <p:spPr>
          <a:xfrm>
            <a:off x="545074" y="2629652"/>
            <a:ext cx="9163050" cy="3757398"/>
          </a:xfrm>
          <a:prstGeom prst="rect">
            <a:avLst/>
          </a:prstGeom>
        </p:spPr>
      </p:pic>
    </p:spTree>
    <p:extLst>
      <p:ext uri="{BB962C8B-B14F-4D97-AF65-F5344CB8AC3E}">
        <p14:creationId xmlns:p14="http://schemas.microsoft.com/office/powerpoint/2010/main" val="3699755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453" y="52710"/>
            <a:ext cx="8596668" cy="559182"/>
          </a:xfrm>
        </p:spPr>
        <p:txBody>
          <a:bodyPr>
            <a:normAutofit fontScale="90000"/>
          </a:bodyPr>
          <a:lstStyle/>
          <a:p>
            <a:r>
              <a:rPr lang="en-GB" dirty="0" smtClean="0"/>
              <a:t>Abstract Classes</a:t>
            </a:r>
            <a:endParaRPr lang="en-GB" dirty="0"/>
          </a:p>
        </p:txBody>
      </p:sp>
      <p:sp>
        <p:nvSpPr>
          <p:cNvPr id="3" name="Content Placeholder 2"/>
          <p:cNvSpPr>
            <a:spLocks noGrp="1"/>
          </p:cNvSpPr>
          <p:nvPr>
            <p:ph idx="1"/>
          </p:nvPr>
        </p:nvSpPr>
        <p:spPr>
          <a:xfrm>
            <a:off x="677334" y="611892"/>
            <a:ext cx="8989180" cy="5740781"/>
          </a:xfrm>
        </p:spPr>
        <p:txBody>
          <a:bodyPr>
            <a:normAutofit/>
          </a:bodyPr>
          <a:lstStyle/>
          <a:p>
            <a:r>
              <a:rPr lang="en-GB" sz="1400" dirty="0" smtClean="0"/>
              <a:t>Abstract classes cannot be instantiated they can only be inherited.</a:t>
            </a:r>
          </a:p>
          <a:p>
            <a:r>
              <a:rPr lang="en-GB" sz="1400" dirty="0" smtClean="0"/>
              <a:t>We use abstract keyword to create abstract classes.</a:t>
            </a:r>
          </a:p>
          <a:p>
            <a:r>
              <a:rPr lang="en-GB" sz="1400" dirty="0" smtClean="0"/>
              <a:t>We also have abstract methods  which just give method signature no definition and thus skip the  { }.</a:t>
            </a:r>
          </a:p>
          <a:p>
            <a:r>
              <a:rPr lang="en-GB" sz="1400" dirty="0" smtClean="0"/>
              <a:t>Whenever we extend from a abstract class we need to implement its abstract methods by providing implementation logic.</a:t>
            </a:r>
            <a:endParaRPr lang="en-GB" sz="1400" dirty="0"/>
          </a:p>
        </p:txBody>
      </p:sp>
      <p:pic>
        <p:nvPicPr>
          <p:cNvPr id="4" name="Picture 3"/>
          <p:cNvPicPr>
            <a:picLocks noChangeAspect="1"/>
          </p:cNvPicPr>
          <p:nvPr/>
        </p:nvPicPr>
        <p:blipFill>
          <a:blip r:embed="rId2"/>
          <a:stretch>
            <a:fillRect/>
          </a:stretch>
        </p:blipFill>
        <p:spPr>
          <a:xfrm>
            <a:off x="686117" y="2215177"/>
            <a:ext cx="8709356" cy="4162333"/>
          </a:xfrm>
          <a:prstGeom prst="rect">
            <a:avLst/>
          </a:prstGeom>
        </p:spPr>
      </p:pic>
    </p:spTree>
    <p:extLst>
      <p:ext uri="{BB962C8B-B14F-4D97-AF65-F5344CB8AC3E}">
        <p14:creationId xmlns:p14="http://schemas.microsoft.com/office/powerpoint/2010/main" val="3621367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202" y="80211"/>
            <a:ext cx="8596668" cy="497305"/>
          </a:xfrm>
        </p:spPr>
        <p:txBody>
          <a:bodyPr>
            <a:normAutofit/>
          </a:bodyPr>
          <a:lstStyle/>
          <a:p>
            <a:r>
              <a:rPr lang="en-IN" sz="2000" dirty="0"/>
              <a:t>Private Constructors &amp; Singletons (added with </a:t>
            </a:r>
            <a:r>
              <a:rPr lang="en-IN" sz="2000" dirty="0" err="1"/>
              <a:t>TypeScript</a:t>
            </a:r>
            <a:r>
              <a:rPr lang="en-IN" sz="2000" dirty="0"/>
              <a:t> 2.0)</a:t>
            </a:r>
            <a:endParaRPr lang="en-GB" sz="2000" dirty="0"/>
          </a:p>
        </p:txBody>
      </p:sp>
      <p:sp>
        <p:nvSpPr>
          <p:cNvPr id="3" name="Content Placeholder 2"/>
          <p:cNvSpPr>
            <a:spLocks noGrp="1"/>
          </p:cNvSpPr>
          <p:nvPr>
            <p:ph idx="1"/>
          </p:nvPr>
        </p:nvSpPr>
        <p:spPr>
          <a:xfrm>
            <a:off x="677334" y="495015"/>
            <a:ext cx="8596668" cy="5546348"/>
          </a:xfrm>
        </p:spPr>
        <p:txBody>
          <a:bodyPr/>
          <a:lstStyle/>
          <a:p>
            <a:r>
              <a:rPr lang="en-IN" dirty="0" smtClean="0"/>
              <a:t>Type script offers private constructors to create singleton instances of a class.</a:t>
            </a:r>
          </a:p>
          <a:p>
            <a:r>
              <a:rPr lang="en-IN" dirty="0" smtClean="0"/>
              <a:t>Such classes cant be instantiated from outside. It exposes a static method that always returns the same instance of the class.</a:t>
            </a:r>
          </a:p>
          <a:p>
            <a:endParaRPr lang="en-GB" dirty="0"/>
          </a:p>
        </p:txBody>
      </p:sp>
      <p:pic>
        <p:nvPicPr>
          <p:cNvPr id="4" name="Picture 3"/>
          <p:cNvPicPr>
            <a:picLocks noChangeAspect="1"/>
          </p:cNvPicPr>
          <p:nvPr/>
        </p:nvPicPr>
        <p:blipFill>
          <a:blip r:embed="rId2"/>
          <a:stretch>
            <a:fillRect/>
          </a:stretch>
        </p:blipFill>
        <p:spPr>
          <a:xfrm>
            <a:off x="1272769" y="1626124"/>
            <a:ext cx="7527472" cy="4135283"/>
          </a:xfrm>
          <a:prstGeom prst="rect">
            <a:avLst/>
          </a:prstGeom>
        </p:spPr>
      </p:pic>
    </p:spTree>
    <p:extLst>
      <p:ext uri="{BB962C8B-B14F-4D97-AF65-F5344CB8AC3E}">
        <p14:creationId xmlns:p14="http://schemas.microsoft.com/office/powerpoint/2010/main" val="3000486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8332"/>
            <a:ext cx="8596668" cy="438443"/>
          </a:xfrm>
        </p:spPr>
        <p:txBody>
          <a:bodyPr>
            <a:normAutofit/>
          </a:bodyPr>
          <a:lstStyle/>
          <a:p>
            <a:r>
              <a:rPr lang="en-IN" sz="2000" dirty="0">
                <a:latin typeface="Verdana" panose="020B0604030504040204" pitchFamily="34" charset="0"/>
                <a:ea typeface="Verdana" panose="020B0604030504040204" pitchFamily="34" charset="0"/>
              </a:rPr>
              <a:t>"</a:t>
            </a:r>
            <a:r>
              <a:rPr lang="en-IN" sz="2000" dirty="0" err="1">
                <a:latin typeface="Verdana" panose="020B0604030504040204" pitchFamily="34" charset="0"/>
                <a:ea typeface="Verdana" panose="020B0604030504040204" pitchFamily="34" charset="0"/>
              </a:rPr>
              <a:t>readonly</a:t>
            </a:r>
            <a:r>
              <a:rPr lang="en-IN" sz="2000" dirty="0">
                <a:latin typeface="Verdana" panose="020B0604030504040204" pitchFamily="34" charset="0"/>
                <a:ea typeface="Verdana" panose="020B0604030504040204" pitchFamily="34" charset="0"/>
              </a:rPr>
              <a:t>" Properties (added with </a:t>
            </a:r>
            <a:r>
              <a:rPr lang="en-IN" sz="2000" dirty="0" err="1">
                <a:latin typeface="Verdana" panose="020B0604030504040204" pitchFamily="34" charset="0"/>
                <a:ea typeface="Verdana" panose="020B0604030504040204" pitchFamily="34" charset="0"/>
              </a:rPr>
              <a:t>TypeScript</a:t>
            </a:r>
            <a:r>
              <a:rPr lang="en-IN" sz="2000" dirty="0">
                <a:latin typeface="Verdana" panose="020B0604030504040204" pitchFamily="34" charset="0"/>
                <a:ea typeface="Verdana" panose="020B0604030504040204" pitchFamily="34" charset="0"/>
              </a:rPr>
              <a:t> 2.0)</a:t>
            </a:r>
            <a:endParaRPr lang="en-GB" sz="2000"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677334" y="576775"/>
            <a:ext cx="8596668" cy="5739619"/>
          </a:xfrm>
        </p:spPr>
        <p:txBody>
          <a:bodyPr/>
          <a:lstStyle/>
          <a:p>
            <a:r>
              <a:rPr lang="en-IN" dirty="0" smtClean="0"/>
              <a:t>There are multiple ways to create a </a:t>
            </a:r>
            <a:r>
              <a:rPr lang="en-IN" dirty="0" err="1" smtClean="0"/>
              <a:t>readonly</a:t>
            </a:r>
            <a:r>
              <a:rPr lang="en-IN" dirty="0" smtClean="0"/>
              <a:t> property in </a:t>
            </a:r>
            <a:r>
              <a:rPr lang="en-IN" dirty="0" err="1" smtClean="0"/>
              <a:t>Ts</a:t>
            </a:r>
            <a:r>
              <a:rPr lang="en-IN" dirty="0" smtClean="0"/>
              <a:t>.</a:t>
            </a:r>
          </a:p>
          <a:p>
            <a:r>
              <a:rPr lang="en-IN" dirty="0" smtClean="0"/>
              <a:t>One way is to create a private property assign a value and create only a getter not the setter.</a:t>
            </a:r>
          </a:p>
          <a:p>
            <a:r>
              <a:rPr lang="en-IN" dirty="0" smtClean="0"/>
              <a:t>Another shorter way is to add </a:t>
            </a:r>
            <a:r>
              <a:rPr lang="en-IN" dirty="0" err="1" smtClean="0"/>
              <a:t>readonly</a:t>
            </a:r>
            <a:r>
              <a:rPr lang="en-IN" dirty="0" smtClean="0"/>
              <a:t> keyword to property declaration.</a:t>
            </a:r>
          </a:p>
          <a:p>
            <a:r>
              <a:rPr lang="en-IN" dirty="0" smtClean="0"/>
              <a:t>Demo using branch </a:t>
            </a:r>
            <a:r>
              <a:rPr lang="en-GB" dirty="0" smtClean="0">
                <a:hlinkClick r:id="rId2"/>
              </a:rPr>
              <a:t>classes-basics</a:t>
            </a:r>
            <a:endParaRPr lang="en-GB" dirty="0" smtClean="0"/>
          </a:p>
          <a:p>
            <a:pPr marL="0" indent="0">
              <a:buNone/>
            </a:pPr>
            <a:endParaRPr lang="en-IN" dirty="0" smtClean="0"/>
          </a:p>
          <a:p>
            <a:endParaRPr lang="en-GB" dirty="0"/>
          </a:p>
        </p:txBody>
      </p:sp>
      <p:pic>
        <p:nvPicPr>
          <p:cNvPr id="9" name="Picture 8"/>
          <p:cNvPicPr>
            <a:picLocks noChangeAspect="1"/>
          </p:cNvPicPr>
          <p:nvPr/>
        </p:nvPicPr>
        <p:blipFill>
          <a:blip r:embed="rId3"/>
          <a:stretch>
            <a:fillRect/>
          </a:stretch>
        </p:blipFill>
        <p:spPr>
          <a:xfrm>
            <a:off x="894031" y="2569258"/>
            <a:ext cx="7982683" cy="2980446"/>
          </a:xfrm>
          <a:prstGeom prst="rect">
            <a:avLst/>
          </a:prstGeom>
        </p:spPr>
      </p:pic>
    </p:spTree>
    <p:extLst>
      <p:ext uri="{BB962C8B-B14F-4D97-AF65-F5344CB8AC3E}">
        <p14:creationId xmlns:p14="http://schemas.microsoft.com/office/powerpoint/2010/main" val="27416194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211" y="73335"/>
            <a:ext cx="8596668" cy="559182"/>
          </a:xfrm>
        </p:spPr>
        <p:txBody>
          <a:bodyPr>
            <a:normAutofit fontScale="90000"/>
          </a:bodyPr>
          <a:lstStyle/>
          <a:p>
            <a:r>
              <a:rPr lang="en-IN" dirty="0" smtClean="0"/>
              <a:t>Namespaces</a:t>
            </a:r>
            <a:endParaRPr lang="en-GB" dirty="0"/>
          </a:p>
        </p:txBody>
      </p:sp>
      <p:sp>
        <p:nvSpPr>
          <p:cNvPr id="3" name="Content Placeholder 2"/>
          <p:cNvSpPr>
            <a:spLocks noGrp="1"/>
          </p:cNvSpPr>
          <p:nvPr>
            <p:ph idx="1"/>
          </p:nvPr>
        </p:nvSpPr>
        <p:spPr>
          <a:xfrm>
            <a:off x="677334" y="632517"/>
            <a:ext cx="9346690" cy="6225483"/>
          </a:xfrm>
        </p:spPr>
        <p:txBody>
          <a:bodyPr>
            <a:normAutofit/>
          </a:bodyPr>
          <a:lstStyle/>
          <a:p>
            <a:r>
              <a:rPr lang="en-IN" sz="1400" dirty="0" smtClean="0"/>
              <a:t>Namespace acts as a logical grouping mechanism for </a:t>
            </a:r>
            <a:r>
              <a:rPr lang="en-IN" sz="1400" dirty="0" err="1" smtClean="0"/>
              <a:t>constants,variables,functions</a:t>
            </a:r>
            <a:r>
              <a:rPr lang="en-IN" sz="1400" dirty="0" smtClean="0"/>
              <a:t> and files.</a:t>
            </a:r>
          </a:p>
          <a:p>
            <a:r>
              <a:rPr lang="en-IN" sz="1400" dirty="0" smtClean="0"/>
              <a:t>By default everything is registered to global namespace but as and when the size of project increases it becomes difficult to logically group things and can also cause  pollution of global namespace.</a:t>
            </a:r>
          </a:p>
          <a:p>
            <a:r>
              <a:rPr lang="en-IN" sz="1400" dirty="0" smtClean="0"/>
              <a:t>To solve this </a:t>
            </a:r>
            <a:r>
              <a:rPr lang="en-IN" sz="1400" dirty="0" err="1" smtClean="0"/>
              <a:t>ts</a:t>
            </a:r>
            <a:r>
              <a:rPr lang="en-IN" sz="1400" dirty="0" smtClean="0"/>
              <a:t> introduced the concept of namespaces.</a:t>
            </a:r>
          </a:p>
          <a:p>
            <a:r>
              <a:rPr lang="en-IN" sz="1400" dirty="0" smtClean="0"/>
              <a:t>Anything declared inside the namespace cant be accessed outside until exported using the export keyword.</a:t>
            </a:r>
          </a:p>
          <a:p>
            <a:r>
              <a:rPr lang="en-IN" sz="1400" dirty="0" smtClean="0"/>
              <a:t>Now since the variables etc. are grouped as per namespaces we can repeat the same names if they are in different workspaces.</a:t>
            </a:r>
            <a:endParaRPr lang="en-GB" sz="1400" dirty="0"/>
          </a:p>
        </p:txBody>
      </p:sp>
      <p:pic>
        <p:nvPicPr>
          <p:cNvPr id="4" name="Picture 3"/>
          <p:cNvPicPr>
            <a:picLocks noChangeAspect="1"/>
          </p:cNvPicPr>
          <p:nvPr/>
        </p:nvPicPr>
        <p:blipFill>
          <a:blip r:embed="rId2"/>
          <a:stretch>
            <a:fillRect/>
          </a:stretch>
        </p:blipFill>
        <p:spPr>
          <a:xfrm>
            <a:off x="862965" y="2743199"/>
            <a:ext cx="8839200" cy="3863857"/>
          </a:xfrm>
          <a:prstGeom prst="rect">
            <a:avLst/>
          </a:prstGeom>
        </p:spPr>
      </p:pic>
    </p:spTree>
    <p:extLst>
      <p:ext uri="{BB962C8B-B14F-4D97-AF65-F5344CB8AC3E}">
        <p14:creationId xmlns:p14="http://schemas.microsoft.com/office/powerpoint/2010/main" val="224775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9383"/>
            <a:ext cx="8596668" cy="5731979"/>
          </a:xfrm>
        </p:spPr>
        <p:txBody>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dirty="0" smtClean="0"/>
              <a:t>Demo using branch </a:t>
            </a:r>
            <a:r>
              <a:rPr lang="en-GB" dirty="0" smtClean="0">
                <a:hlinkClick r:id="rId2"/>
              </a:rPr>
              <a:t>Modules-And-Namespaces</a:t>
            </a:r>
            <a:endParaRPr lang="en-GB" dirty="0"/>
          </a:p>
        </p:txBody>
      </p:sp>
    </p:spTree>
    <p:extLst>
      <p:ext uri="{BB962C8B-B14F-4D97-AF65-F5344CB8AC3E}">
        <p14:creationId xmlns:p14="http://schemas.microsoft.com/office/powerpoint/2010/main" val="377793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8559"/>
          </a:xfrm>
        </p:spPr>
        <p:txBody>
          <a:bodyPr/>
          <a:lstStyle/>
          <a:p>
            <a:r>
              <a:rPr lang="en-IN" dirty="0"/>
              <a:t>What and Why?</a:t>
            </a:r>
            <a:endParaRPr lang="en-GB" dirty="0"/>
          </a:p>
        </p:txBody>
      </p:sp>
      <p:pic>
        <p:nvPicPr>
          <p:cNvPr id="4" name="Content Placeholder 3"/>
          <p:cNvPicPr>
            <a:picLocks noGrp="1" noChangeAspect="1"/>
          </p:cNvPicPr>
          <p:nvPr>
            <p:ph idx="1"/>
          </p:nvPr>
        </p:nvPicPr>
        <p:blipFill>
          <a:blip r:embed="rId2"/>
          <a:stretch>
            <a:fillRect/>
          </a:stretch>
        </p:blipFill>
        <p:spPr>
          <a:xfrm>
            <a:off x="785019" y="1327150"/>
            <a:ext cx="8382000" cy="4714875"/>
          </a:xfrm>
          <a:prstGeom prst="rect">
            <a:avLst/>
          </a:prstGeom>
        </p:spPr>
      </p:pic>
    </p:spTree>
    <p:extLst>
      <p:ext uri="{BB962C8B-B14F-4D97-AF65-F5344CB8AC3E}">
        <p14:creationId xmlns:p14="http://schemas.microsoft.com/office/powerpoint/2010/main" val="39183097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6460"/>
            <a:ext cx="8596668" cy="655435"/>
          </a:xfrm>
        </p:spPr>
        <p:txBody>
          <a:bodyPr/>
          <a:lstStyle/>
          <a:p>
            <a:r>
              <a:rPr lang="en-IN" dirty="0" smtClean="0"/>
              <a:t>Namespaces And Multiple Files</a:t>
            </a:r>
            <a:endParaRPr lang="en-GB" dirty="0"/>
          </a:p>
        </p:txBody>
      </p:sp>
      <p:sp>
        <p:nvSpPr>
          <p:cNvPr id="3" name="Content Placeholder 2"/>
          <p:cNvSpPr>
            <a:spLocks noGrp="1"/>
          </p:cNvSpPr>
          <p:nvPr>
            <p:ph idx="1"/>
          </p:nvPr>
        </p:nvSpPr>
        <p:spPr>
          <a:xfrm>
            <a:off x="677334" y="721895"/>
            <a:ext cx="8596668" cy="5919537"/>
          </a:xfrm>
        </p:spPr>
        <p:txBody>
          <a:bodyPr>
            <a:normAutofit/>
          </a:bodyPr>
          <a:lstStyle/>
          <a:p>
            <a:r>
              <a:rPr lang="en-IN" sz="1200" dirty="0" smtClean="0"/>
              <a:t>For larger projects having all logic of a namespace in one file is not possible.</a:t>
            </a:r>
          </a:p>
          <a:p>
            <a:r>
              <a:rPr lang="en-IN" sz="1200" dirty="0" smtClean="0"/>
              <a:t>So we need to split our logic to multiple files but still keep them in same namespace.</a:t>
            </a:r>
          </a:p>
          <a:p>
            <a:r>
              <a:rPr lang="en-IN" sz="1200" dirty="0" smtClean="0"/>
              <a:t>We can create multiple files and include them in same namespace by keeping the namespace name same.</a:t>
            </a:r>
          </a:p>
          <a:p>
            <a:r>
              <a:rPr lang="en-IN" sz="1200" dirty="0" smtClean="0"/>
              <a:t>But since we usually import only one </a:t>
            </a:r>
            <a:r>
              <a:rPr lang="en-IN" sz="1200" dirty="0" err="1" smtClean="0"/>
              <a:t>js</a:t>
            </a:r>
            <a:r>
              <a:rPr lang="en-IN" sz="1200" dirty="0" smtClean="0"/>
              <a:t> file in our html the code from others is not included so to solve this we have multiple ways</a:t>
            </a:r>
          </a:p>
          <a:p>
            <a:r>
              <a:rPr lang="en-IN" sz="1200" dirty="0" smtClean="0"/>
              <a:t>First one being to include all .</a:t>
            </a:r>
            <a:r>
              <a:rPr lang="en-IN" sz="1200" dirty="0" err="1" smtClean="0"/>
              <a:t>js</a:t>
            </a:r>
            <a:r>
              <a:rPr lang="en-IN" sz="1200" dirty="0" smtClean="0"/>
              <a:t> files one by one in our html using multiple &lt;script&gt; tags and that too in order of dependency. The downside is that we need to import all the files but that can get very cumbersome and error prone as and when no of files increase.</a:t>
            </a:r>
          </a:p>
        </p:txBody>
      </p:sp>
      <p:pic>
        <p:nvPicPr>
          <p:cNvPr id="4" name="Picture 3"/>
          <p:cNvPicPr>
            <a:picLocks noChangeAspect="1"/>
          </p:cNvPicPr>
          <p:nvPr/>
        </p:nvPicPr>
        <p:blipFill>
          <a:blip r:embed="rId2"/>
          <a:stretch>
            <a:fillRect/>
          </a:stretch>
        </p:blipFill>
        <p:spPr>
          <a:xfrm>
            <a:off x="990026" y="2796774"/>
            <a:ext cx="7246447" cy="4002786"/>
          </a:xfrm>
          <a:prstGeom prst="rect">
            <a:avLst/>
          </a:prstGeom>
        </p:spPr>
      </p:pic>
    </p:spTree>
    <p:extLst>
      <p:ext uri="{BB962C8B-B14F-4D97-AF65-F5344CB8AC3E}">
        <p14:creationId xmlns:p14="http://schemas.microsoft.com/office/powerpoint/2010/main" val="1070138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086" y="73335"/>
            <a:ext cx="8596668" cy="593558"/>
          </a:xfrm>
        </p:spPr>
        <p:txBody>
          <a:bodyPr>
            <a:normAutofit fontScale="90000"/>
          </a:bodyPr>
          <a:lstStyle/>
          <a:p>
            <a:r>
              <a:rPr lang="en-IN" dirty="0"/>
              <a:t>Namespaces And Multiple </a:t>
            </a:r>
            <a:r>
              <a:rPr lang="en-IN" dirty="0" smtClean="0"/>
              <a:t>Files </a:t>
            </a:r>
            <a:r>
              <a:rPr lang="en-IN" dirty="0" err="1" smtClean="0"/>
              <a:t>Cont</a:t>
            </a:r>
            <a:r>
              <a:rPr lang="en-IN" dirty="0" smtClean="0"/>
              <a:t> ..</a:t>
            </a:r>
            <a:endParaRPr lang="en-GB" dirty="0"/>
          </a:p>
        </p:txBody>
      </p:sp>
      <p:sp>
        <p:nvSpPr>
          <p:cNvPr id="3" name="Content Placeholder 2"/>
          <p:cNvSpPr>
            <a:spLocks noGrp="1"/>
          </p:cNvSpPr>
          <p:nvPr>
            <p:ph idx="1"/>
          </p:nvPr>
        </p:nvSpPr>
        <p:spPr>
          <a:xfrm>
            <a:off x="677334" y="666893"/>
            <a:ext cx="8596668" cy="6057041"/>
          </a:xfrm>
        </p:spPr>
        <p:txBody>
          <a:bodyPr>
            <a:normAutofit lnSpcReduction="10000"/>
          </a:bodyPr>
          <a:lstStyle/>
          <a:p>
            <a:r>
              <a:rPr lang="en-IN" sz="1400" dirty="0" smtClean="0">
                <a:latin typeface="Verdana" panose="020B0604030504040204" pitchFamily="34" charset="0"/>
                <a:ea typeface="Verdana" panose="020B0604030504040204" pitchFamily="34" charset="0"/>
              </a:rPr>
              <a:t>Secondly </a:t>
            </a:r>
            <a:r>
              <a:rPr lang="en-IN" sz="1400" dirty="0" err="1" smtClean="0">
                <a:latin typeface="Verdana" panose="020B0604030504040204" pitchFamily="34" charset="0"/>
                <a:ea typeface="Verdana" panose="020B0604030504040204" pitchFamily="34" charset="0"/>
              </a:rPr>
              <a:t>Tsc</a:t>
            </a:r>
            <a:r>
              <a:rPr lang="en-IN" sz="1400" dirty="0" smtClean="0">
                <a:latin typeface="Verdana" panose="020B0604030504040204" pitchFamily="34" charset="0"/>
                <a:ea typeface="Verdana" panose="020B0604030504040204" pitchFamily="34" charset="0"/>
              </a:rPr>
              <a:t> </a:t>
            </a:r>
            <a:r>
              <a:rPr lang="en-IN" sz="1400" dirty="0">
                <a:latin typeface="Verdana" panose="020B0604030504040204" pitchFamily="34" charset="0"/>
                <a:ea typeface="Verdana" panose="020B0604030504040204" pitchFamily="34" charset="0"/>
              </a:rPr>
              <a:t>allows us to bundle all our files to one single file by compiling using command </a:t>
            </a:r>
            <a:r>
              <a:rPr lang="en-IN" sz="1400" dirty="0" err="1">
                <a:latin typeface="Verdana" panose="020B0604030504040204" pitchFamily="34" charset="0"/>
                <a:ea typeface="Verdana" panose="020B0604030504040204" pitchFamily="34" charset="0"/>
              </a:rPr>
              <a:t>tsc</a:t>
            </a:r>
            <a:r>
              <a:rPr lang="en-IN" sz="1400" dirty="0">
                <a:latin typeface="Verdana" panose="020B0604030504040204" pitchFamily="34" charset="0"/>
                <a:ea typeface="Verdana" panose="020B0604030504040204" pitchFamily="34" charset="0"/>
              </a:rPr>
              <a:t> –</a:t>
            </a:r>
            <a:r>
              <a:rPr lang="en-IN" sz="1400" dirty="0" err="1">
                <a:latin typeface="Verdana" panose="020B0604030504040204" pitchFamily="34" charset="0"/>
                <a:ea typeface="Verdana" panose="020B0604030504040204" pitchFamily="34" charset="0"/>
              </a:rPr>
              <a:t>outFile</a:t>
            </a:r>
            <a:r>
              <a:rPr lang="en-IN" sz="1400" dirty="0">
                <a:latin typeface="Verdana" panose="020B0604030504040204" pitchFamily="34" charset="0"/>
                <a:ea typeface="Verdana" panose="020B0604030504040204" pitchFamily="34" charset="0"/>
              </a:rPr>
              <a:t> &lt;output file name.js&gt; 1.ts 2.ts </a:t>
            </a:r>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 output file </a:t>
            </a:r>
            <a:r>
              <a:rPr lang="en-IN" sz="1400" dirty="0" err="1" smtClean="0">
                <a:latin typeface="Verdana" panose="020B0604030504040204" pitchFamily="34" charset="0"/>
                <a:ea typeface="Verdana" panose="020B0604030504040204" pitchFamily="34" charset="0"/>
              </a:rPr>
              <a:t>name.ts</a:t>
            </a:r>
            <a:r>
              <a:rPr lang="en-IN" sz="1400" dirty="0" smtClean="0">
                <a:latin typeface="Verdana" panose="020B0604030504040204" pitchFamily="34" charset="0"/>
                <a:ea typeface="Verdana" panose="020B0604030504040204" pitchFamily="34" charset="0"/>
              </a:rPr>
              <a:t>….</a:t>
            </a:r>
            <a:r>
              <a:rPr lang="en-GB" sz="1400" dirty="0" smtClean="0">
                <a:latin typeface="Verdana" panose="020B0604030504040204" pitchFamily="34" charset="0"/>
                <a:ea typeface="Verdana" panose="020B0604030504040204" pitchFamily="34" charset="0"/>
              </a:rPr>
              <a:t> </a:t>
            </a:r>
            <a:r>
              <a:rPr lang="en-GB" sz="1400" dirty="0">
                <a:latin typeface="Verdana" panose="020B0604030504040204" pitchFamily="34" charset="0"/>
                <a:ea typeface="Verdana" panose="020B0604030504040204" pitchFamily="34" charset="0"/>
              </a:rPr>
              <a:t>Here </a:t>
            </a:r>
            <a:r>
              <a:rPr lang="en-GB" sz="1400" dirty="0" err="1">
                <a:latin typeface="Verdana" panose="020B0604030504040204" pitchFamily="34" charset="0"/>
                <a:ea typeface="Verdana" panose="020B0604030504040204" pitchFamily="34" charset="0"/>
              </a:rPr>
              <a:t>outFile</a:t>
            </a:r>
            <a:r>
              <a:rPr lang="en-GB" sz="1400" dirty="0">
                <a:latin typeface="Verdana" panose="020B0604030504040204" pitchFamily="34" charset="0"/>
                <a:ea typeface="Verdana" panose="020B0604030504040204" pitchFamily="34" charset="0"/>
              </a:rPr>
              <a:t> is a switch to </a:t>
            </a:r>
            <a:r>
              <a:rPr lang="en-GB" sz="1400" dirty="0" err="1">
                <a:latin typeface="Verdana" panose="020B0604030504040204" pitchFamily="34" charset="0"/>
                <a:ea typeface="Verdana" panose="020B0604030504040204" pitchFamily="34" charset="0"/>
              </a:rPr>
              <a:t>tsc</a:t>
            </a:r>
            <a:r>
              <a:rPr lang="en-GB" sz="1400" dirty="0">
                <a:latin typeface="Verdana" panose="020B0604030504040204" pitchFamily="34" charset="0"/>
                <a:ea typeface="Verdana" panose="020B0604030504040204" pitchFamily="34" charset="0"/>
              </a:rPr>
              <a:t> telling it to compile all files to one file specified by  &lt;</a:t>
            </a:r>
            <a:r>
              <a:rPr lang="en-IN" sz="1400" dirty="0">
                <a:latin typeface="Verdana" panose="020B0604030504040204" pitchFamily="34" charset="0"/>
                <a:ea typeface="Verdana" panose="020B0604030504040204" pitchFamily="34" charset="0"/>
              </a:rPr>
              <a:t> output file name.js </a:t>
            </a:r>
            <a:r>
              <a:rPr lang="en-GB" sz="1400" dirty="0">
                <a:latin typeface="Verdana" panose="020B0604030504040204" pitchFamily="34" charset="0"/>
                <a:ea typeface="Verdana" panose="020B0604030504040204" pitchFamily="34" charset="0"/>
              </a:rPr>
              <a:t>&gt; and 1.ts 2.ts specify names of dependent files in order of </a:t>
            </a:r>
            <a:r>
              <a:rPr lang="en-GB" sz="1400" dirty="0" smtClean="0">
                <a:latin typeface="Verdana" panose="020B0604030504040204" pitchFamily="34" charset="0"/>
                <a:ea typeface="Verdana" panose="020B0604030504040204" pitchFamily="34" charset="0"/>
              </a:rPr>
              <a:t>dependency.</a:t>
            </a:r>
            <a:r>
              <a:rPr lang="en-IN" sz="1400" dirty="0" smtClean="0">
                <a:latin typeface="Verdana" panose="020B0604030504040204" pitchFamily="34" charset="0"/>
                <a:ea typeface="Verdana" panose="020B0604030504040204" pitchFamily="34" charset="0"/>
              </a:rPr>
              <a:t>Now we don’t need to add any additional file to our html but we still need to add files to our </a:t>
            </a:r>
            <a:r>
              <a:rPr lang="en-IN" sz="1400" dirty="0" err="1" smtClean="0">
                <a:latin typeface="Verdana" panose="020B0604030504040204" pitchFamily="34" charset="0"/>
                <a:ea typeface="Verdana" panose="020B0604030504040204" pitchFamily="34" charset="0"/>
              </a:rPr>
              <a:t>tsc</a:t>
            </a:r>
            <a:r>
              <a:rPr lang="en-IN" sz="1400" dirty="0" smtClean="0">
                <a:latin typeface="Verdana" panose="020B0604030504040204" pitchFamily="34" charset="0"/>
                <a:ea typeface="Verdana" panose="020B0604030504040204" pitchFamily="34" charset="0"/>
              </a:rPr>
              <a:t> command</a:t>
            </a:r>
          </a:p>
          <a:p>
            <a:endParaRPr lang="en-IN" sz="1400" dirty="0">
              <a:latin typeface="Verdana" panose="020B0604030504040204" pitchFamily="34" charset="0"/>
              <a:ea typeface="Verdana" panose="020B0604030504040204" pitchFamily="34" charset="0"/>
            </a:endParaRPr>
          </a:p>
          <a:p>
            <a:endParaRPr lang="en-IN" sz="1400" dirty="0" smtClean="0">
              <a:latin typeface="Verdana" panose="020B0604030504040204" pitchFamily="34" charset="0"/>
              <a:ea typeface="Verdana" panose="020B0604030504040204" pitchFamily="34" charset="0"/>
            </a:endParaRPr>
          </a:p>
          <a:p>
            <a:endParaRPr lang="en-IN" sz="1400" dirty="0">
              <a:latin typeface="Verdana" panose="020B0604030504040204" pitchFamily="34" charset="0"/>
              <a:ea typeface="Verdana" panose="020B0604030504040204" pitchFamily="34" charset="0"/>
            </a:endParaRPr>
          </a:p>
          <a:p>
            <a:r>
              <a:rPr lang="en-IN" sz="1400" dirty="0" smtClean="0">
                <a:latin typeface="Verdana" panose="020B0604030504040204" pitchFamily="34" charset="0"/>
                <a:ea typeface="Verdana" panose="020B0604030504040204" pitchFamily="34" charset="0"/>
              </a:rPr>
              <a:t>Thirdly we can add imports to our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files. These are not ES6 imports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has its own syntax for namespace </a:t>
            </a:r>
            <a:r>
              <a:rPr lang="en-IN" sz="1400" dirty="0" err="1" smtClean="0">
                <a:latin typeface="Verdana" panose="020B0604030504040204" pitchFamily="34" charset="0"/>
                <a:ea typeface="Verdana" panose="020B0604030504040204" pitchFamily="34" charset="0"/>
              </a:rPr>
              <a:t>imports.We</a:t>
            </a:r>
            <a:r>
              <a:rPr lang="en-IN" sz="1400" dirty="0" smtClean="0">
                <a:latin typeface="Verdana" panose="020B0604030504040204" pitchFamily="34" charset="0"/>
                <a:ea typeface="Verdana" panose="020B0604030504040204" pitchFamily="34" charset="0"/>
              </a:rPr>
              <a:t> use /// &lt;reference path =“file to import” /&gt;.Although we still have to add the </a:t>
            </a:r>
            <a:r>
              <a:rPr lang="en-IN" sz="1400" dirty="0" err="1" smtClean="0">
                <a:latin typeface="Verdana" panose="020B0604030504040204" pitchFamily="34" charset="0"/>
                <a:ea typeface="Verdana" panose="020B0604030504040204" pitchFamily="34" charset="0"/>
              </a:rPr>
              <a:t>outFile</a:t>
            </a:r>
            <a:r>
              <a:rPr lang="en-IN" sz="1400" dirty="0" smtClean="0">
                <a:latin typeface="Verdana" panose="020B0604030504040204" pitchFamily="34" charset="0"/>
                <a:ea typeface="Verdana" panose="020B0604030504040204" pitchFamily="34" charset="0"/>
              </a:rPr>
              <a:t> attribute to </a:t>
            </a:r>
            <a:r>
              <a:rPr lang="en-IN" sz="1400" dirty="0" err="1" smtClean="0">
                <a:latin typeface="Verdana" panose="020B0604030504040204" pitchFamily="34" charset="0"/>
                <a:ea typeface="Verdana" panose="020B0604030504040204" pitchFamily="34" charset="0"/>
              </a:rPr>
              <a:t>tsc</a:t>
            </a:r>
            <a:r>
              <a:rPr lang="en-IN" sz="1400" dirty="0">
                <a:latin typeface="Verdana" panose="020B0604030504040204" pitchFamily="34" charset="0"/>
                <a:ea typeface="Verdana" panose="020B0604030504040204" pitchFamily="34" charset="0"/>
              </a:rPr>
              <a:t> </a:t>
            </a:r>
            <a:r>
              <a:rPr lang="en-IN" sz="1400" dirty="0" smtClean="0">
                <a:latin typeface="Verdana" panose="020B0604030504040204" pitchFamily="34" charset="0"/>
                <a:ea typeface="Verdana" panose="020B0604030504040204" pitchFamily="34" charset="0"/>
              </a:rPr>
              <a:t>but we don’t have to give the dependent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files</a:t>
            </a:r>
            <a:r>
              <a:rPr lang="en-IN" dirty="0" smtClean="0"/>
              <a:t>.</a:t>
            </a:r>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can also add </a:t>
            </a:r>
            <a:r>
              <a:rPr lang="en-IN" dirty="0" err="1" smtClean="0"/>
              <a:t>outfile</a:t>
            </a:r>
            <a:r>
              <a:rPr lang="en-IN" dirty="0" smtClean="0"/>
              <a:t> directly to </a:t>
            </a:r>
            <a:r>
              <a:rPr lang="en-IN" dirty="0" err="1" smtClean="0"/>
              <a:t>tsconfig.json</a:t>
            </a:r>
            <a:r>
              <a:rPr lang="en-IN" dirty="0" smtClean="0"/>
              <a:t> </a:t>
            </a:r>
            <a:r>
              <a:rPr lang="en-IN" dirty="0" err="1" smtClean="0"/>
              <a:t>file.But</a:t>
            </a:r>
            <a:r>
              <a:rPr lang="en-IN" dirty="0" smtClean="0"/>
              <a:t> we need to change module in </a:t>
            </a:r>
            <a:r>
              <a:rPr lang="en-IN" dirty="0" err="1" smtClean="0"/>
              <a:t>tsconfig</a:t>
            </a:r>
            <a:r>
              <a:rPr lang="en-IN" dirty="0" smtClean="0"/>
              <a:t> to </a:t>
            </a:r>
            <a:r>
              <a:rPr lang="en-IN" dirty="0" err="1" smtClean="0"/>
              <a:t>amd</a:t>
            </a:r>
            <a:r>
              <a:rPr lang="en-IN" dirty="0" smtClean="0"/>
              <a:t>.</a:t>
            </a:r>
            <a:endParaRPr lang="en-GB" dirty="0"/>
          </a:p>
        </p:txBody>
      </p:sp>
      <p:pic>
        <p:nvPicPr>
          <p:cNvPr id="5" name="Picture 4"/>
          <p:cNvPicPr>
            <a:picLocks noChangeAspect="1"/>
          </p:cNvPicPr>
          <p:nvPr/>
        </p:nvPicPr>
        <p:blipFill>
          <a:blip r:embed="rId2"/>
          <a:stretch>
            <a:fillRect/>
          </a:stretch>
        </p:blipFill>
        <p:spPr>
          <a:xfrm>
            <a:off x="957656" y="1848530"/>
            <a:ext cx="8705850" cy="1076325"/>
          </a:xfrm>
          <a:prstGeom prst="rect">
            <a:avLst/>
          </a:prstGeom>
        </p:spPr>
      </p:pic>
      <p:pic>
        <p:nvPicPr>
          <p:cNvPr id="6" name="Picture 5"/>
          <p:cNvPicPr>
            <a:picLocks noChangeAspect="1"/>
          </p:cNvPicPr>
          <p:nvPr/>
        </p:nvPicPr>
        <p:blipFill>
          <a:blip r:embed="rId3"/>
          <a:stretch>
            <a:fillRect/>
          </a:stretch>
        </p:blipFill>
        <p:spPr>
          <a:xfrm>
            <a:off x="957656" y="3862924"/>
            <a:ext cx="8915400" cy="2066925"/>
          </a:xfrm>
          <a:prstGeom prst="rect">
            <a:avLst/>
          </a:prstGeom>
        </p:spPr>
      </p:pic>
    </p:spTree>
    <p:extLst>
      <p:ext uri="{BB962C8B-B14F-4D97-AF65-F5344CB8AC3E}">
        <p14:creationId xmlns:p14="http://schemas.microsoft.com/office/powerpoint/2010/main" val="3653891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581" y="73336"/>
            <a:ext cx="8596668" cy="600433"/>
          </a:xfrm>
        </p:spPr>
        <p:txBody>
          <a:bodyPr>
            <a:normAutofit fontScale="90000"/>
          </a:bodyPr>
          <a:lstStyle/>
          <a:p>
            <a:r>
              <a:rPr lang="en-IN" dirty="0" smtClean="0"/>
              <a:t>Tips and tricks in namespaces</a:t>
            </a:r>
            <a:endParaRPr lang="en-GB" dirty="0"/>
          </a:p>
        </p:txBody>
      </p:sp>
      <p:sp>
        <p:nvSpPr>
          <p:cNvPr id="3" name="Content Placeholder 2"/>
          <p:cNvSpPr>
            <a:spLocks noGrp="1"/>
          </p:cNvSpPr>
          <p:nvPr>
            <p:ph idx="1"/>
          </p:nvPr>
        </p:nvSpPr>
        <p:spPr>
          <a:xfrm>
            <a:off x="677334" y="673769"/>
            <a:ext cx="8596668" cy="5367593"/>
          </a:xfrm>
        </p:spPr>
        <p:txBody>
          <a:bodyPr/>
          <a:lstStyle/>
          <a:p>
            <a:r>
              <a:rPr lang="en-IN" dirty="0" smtClean="0"/>
              <a:t>We can nest one namespace to </a:t>
            </a:r>
            <a:r>
              <a:rPr lang="en-IN" dirty="0" err="1" smtClean="0"/>
              <a:t>another.We</a:t>
            </a:r>
            <a:r>
              <a:rPr lang="en-IN" dirty="0" smtClean="0"/>
              <a:t> would then also need to export the nested namespace and while accessing we would have to do something like </a:t>
            </a:r>
            <a:r>
              <a:rPr lang="en-IN" b="1" i="1" dirty="0" err="1" smtClean="0"/>
              <a:t>ParentNamespace.ChildNamespace.member</a:t>
            </a:r>
            <a:r>
              <a:rPr lang="en-IN" dirty="0" smtClean="0"/>
              <a:t> or we can create an alias for the child namespace as  </a:t>
            </a:r>
            <a:r>
              <a:rPr lang="en-IN" b="1" i="1" dirty="0" smtClean="0"/>
              <a:t>Import </a:t>
            </a:r>
            <a:r>
              <a:rPr lang="en-IN" b="1" i="1" dirty="0" err="1" smtClean="0"/>
              <a:t>ChildNamespace</a:t>
            </a:r>
            <a:r>
              <a:rPr lang="en-IN" b="1" i="1" dirty="0" smtClean="0"/>
              <a:t>=</a:t>
            </a:r>
            <a:r>
              <a:rPr lang="en-IN" b="1" i="1" dirty="0" err="1" smtClean="0"/>
              <a:t>ParentNamespace.ChildNamespace</a:t>
            </a:r>
            <a:r>
              <a:rPr lang="en-IN" b="1" i="1" dirty="0" smtClean="0"/>
              <a:t>; we can then use </a:t>
            </a:r>
            <a:r>
              <a:rPr lang="en-IN" dirty="0" err="1" smtClean="0"/>
              <a:t>ChildNamespace</a:t>
            </a:r>
            <a:r>
              <a:rPr lang="en-IN" dirty="0" smtClean="0"/>
              <a:t> alias directly as </a:t>
            </a:r>
            <a:r>
              <a:rPr lang="en-IN" b="1" i="1" dirty="0" err="1" smtClean="0"/>
              <a:t>ChildNamespace.member</a:t>
            </a:r>
            <a:endParaRPr lang="en-IN" b="1" i="1" dirty="0" smtClean="0"/>
          </a:p>
          <a:p>
            <a:endParaRPr lang="en-IN" b="1" i="1" dirty="0" smtClean="0"/>
          </a:p>
          <a:p>
            <a:endParaRPr lang="en-GB" dirty="0"/>
          </a:p>
        </p:txBody>
      </p:sp>
      <p:pic>
        <p:nvPicPr>
          <p:cNvPr id="4" name="Picture 3"/>
          <p:cNvPicPr>
            <a:picLocks noChangeAspect="1"/>
          </p:cNvPicPr>
          <p:nvPr/>
        </p:nvPicPr>
        <p:blipFill>
          <a:blip r:embed="rId2"/>
          <a:stretch>
            <a:fillRect/>
          </a:stretch>
        </p:blipFill>
        <p:spPr>
          <a:xfrm>
            <a:off x="731958" y="2534509"/>
            <a:ext cx="8762678" cy="3742538"/>
          </a:xfrm>
          <a:prstGeom prst="rect">
            <a:avLst/>
          </a:prstGeom>
        </p:spPr>
      </p:pic>
    </p:spTree>
    <p:extLst>
      <p:ext uri="{BB962C8B-B14F-4D97-AF65-F5344CB8AC3E}">
        <p14:creationId xmlns:p14="http://schemas.microsoft.com/office/powerpoint/2010/main" val="3707782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203" y="73335"/>
            <a:ext cx="8596668" cy="572932"/>
          </a:xfrm>
        </p:spPr>
        <p:txBody>
          <a:bodyPr>
            <a:normAutofit fontScale="90000"/>
          </a:bodyPr>
          <a:lstStyle/>
          <a:p>
            <a:r>
              <a:rPr lang="en-IN" dirty="0" smtClean="0"/>
              <a:t>Disadvantages of namespaces</a:t>
            </a:r>
            <a:endParaRPr lang="en-GB" dirty="0"/>
          </a:p>
        </p:txBody>
      </p:sp>
      <p:sp>
        <p:nvSpPr>
          <p:cNvPr id="3" name="Content Placeholder 2"/>
          <p:cNvSpPr>
            <a:spLocks noGrp="1"/>
          </p:cNvSpPr>
          <p:nvPr>
            <p:ph idx="1"/>
          </p:nvPr>
        </p:nvSpPr>
        <p:spPr>
          <a:xfrm>
            <a:off x="677334" y="646267"/>
            <a:ext cx="8596668" cy="5395095"/>
          </a:xfrm>
        </p:spPr>
        <p:txBody>
          <a:bodyPr/>
          <a:lstStyle/>
          <a:p>
            <a:r>
              <a:rPr lang="en-IN" dirty="0" smtClean="0"/>
              <a:t>It is not very declarative about which file has which dependency so it becomes cumbersome and unmanageable for large projects.</a:t>
            </a:r>
          </a:p>
          <a:p>
            <a:r>
              <a:rPr lang="en-IN" dirty="0" smtClean="0"/>
              <a:t>So while Namespaces are a great tool for small projects but we need to fall back to ES6 modules or Modules in general for medium to large scale projects.</a:t>
            </a:r>
          </a:p>
          <a:p>
            <a:r>
              <a:rPr lang="en-IN" dirty="0" smtClean="0"/>
              <a:t>Demo using branch </a:t>
            </a:r>
            <a:r>
              <a:rPr lang="en-GB" dirty="0">
                <a:hlinkClick r:id="rId2"/>
              </a:rPr>
              <a:t>namespaces-and-multiple-files</a:t>
            </a:r>
            <a:endParaRPr lang="en-GB" dirty="0"/>
          </a:p>
        </p:txBody>
      </p:sp>
    </p:spTree>
    <p:extLst>
      <p:ext uri="{BB962C8B-B14F-4D97-AF65-F5344CB8AC3E}">
        <p14:creationId xmlns:p14="http://schemas.microsoft.com/office/powerpoint/2010/main" val="961765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330" y="0"/>
            <a:ext cx="8596668" cy="497305"/>
          </a:xfrm>
        </p:spPr>
        <p:txBody>
          <a:bodyPr>
            <a:normAutofit fontScale="90000"/>
          </a:bodyPr>
          <a:lstStyle/>
          <a:p>
            <a:r>
              <a:rPr lang="en-IN" dirty="0" smtClean="0"/>
              <a:t>Modules</a:t>
            </a:r>
            <a:endParaRPr lang="en-GB" dirty="0"/>
          </a:p>
        </p:txBody>
      </p:sp>
      <p:sp>
        <p:nvSpPr>
          <p:cNvPr id="3" name="Content Placeholder 2"/>
          <p:cNvSpPr>
            <a:spLocks noGrp="1"/>
          </p:cNvSpPr>
          <p:nvPr>
            <p:ph idx="1"/>
          </p:nvPr>
        </p:nvSpPr>
        <p:spPr>
          <a:xfrm>
            <a:off x="677334" y="497305"/>
            <a:ext cx="9195436" cy="5979122"/>
          </a:xfrm>
        </p:spPr>
        <p:txBody>
          <a:bodyPr/>
          <a:lstStyle/>
          <a:p>
            <a:r>
              <a:rPr lang="en-GB" dirty="0" smtClean="0"/>
              <a:t>To create a Module create a new folder  and add  files you want to be a part of the module to this folder. Also remember to export any constants or functions that you want to be available when a module is imported.</a:t>
            </a:r>
          </a:p>
          <a:p>
            <a:r>
              <a:rPr lang="en-GB" dirty="0" smtClean="0"/>
              <a:t>To import we need to use below syntax </a:t>
            </a:r>
            <a:r>
              <a:rPr lang="en-GB" b="1" i="1" dirty="0" smtClean="0"/>
              <a:t>import {} from </a:t>
            </a:r>
            <a:r>
              <a:rPr lang="en-IN" b="1" i="1" dirty="0" smtClean="0"/>
              <a:t>“./folder/</a:t>
            </a:r>
            <a:r>
              <a:rPr lang="en-IN" b="1" i="1" dirty="0" err="1" smtClean="0"/>
              <a:t>tsfile</a:t>
            </a:r>
            <a:r>
              <a:rPr lang="en-IN" b="1" i="1" dirty="0" smtClean="0"/>
              <a:t>”</a:t>
            </a:r>
          </a:p>
          <a:p>
            <a:r>
              <a:rPr lang="en-IN" dirty="0" smtClean="0"/>
              <a:t>We can specify the constants/functions that we want to import in { }. Always remember to skip the .</a:t>
            </a:r>
            <a:r>
              <a:rPr lang="en-IN" dirty="0" err="1" smtClean="0"/>
              <a:t>ts</a:t>
            </a:r>
            <a:r>
              <a:rPr lang="en-IN" dirty="0" smtClean="0"/>
              <a:t>  extension while importing. </a:t>
            </a:r>
            <a:r>
              <a:rPr lang="en-IN" dirty="0" err="1" smtClean="0"/>
              <a:t>Ts</a:t>
            </a:r>
            <a:r>
              <a:rPr lang="en-IN" dirty="0" smtClean="0"/>
              <a:t> by default looks for .</a:t>
            </a:r>
            <a:r>
              <a:rPr lang="en-IN" dirty="0" err="1" smtClean="0"/>
              <a:t>ts</a:t>
            </a:r>
            <a:r>
              <a:rPr lang="en-IN" dirty="0" smtClean="0"/>
              <a:t> ,.</a:t>
            </a:r>
            <a:r>
              <a:rPr lang="en-IN" dirty="0" err="1" smtClean="0"/>
              <a:t>tsx</a:t>
            </a:r>
            <a:r>
              <a:rPr lang="en-IN" dirty="0" smtClean="0"/>
              <a:t> or .</a:t>
            </a:r>
            <a:r>
              <a:rPr lang="en-IN" dirty="0" err="1" smtClean="0"/>
              <a:t>dts</a:t>
            </a:r>
            <a:r>
              <a:rPr lang="en-IN" dirty="0" smtClean="0"/>
              <a:t> files.</a:t>
            </a:r>
          </a:p>
          <a:p>
            <a:r>
              <a:rPr lang="en-IN" dirty="0" smtClean="0"/>
              <a:t>Since native </a:t>
            </a:r>
            <a:r>
              <a:rPr lang="en-IN" dirty="0" err="1" smtClean="0"/>
              <a:t>javascript</a:t>
            </a:r>
            <a:r>
              <a:rPr lang="en-IN" dirty="0" smtClean="0"/>
              <a:t> doesn’t support modules/import syntax ,we can compile our multiple </a:t>
            </a:r>
            <a:r>
              <a:rPr lang="en-IN" dirty="0" err="1" smtClean="0"/>
              <a:t>ts</a:t>
            </a:r>
            <a:r>
              <a:rPr lang="en-IN" dirty="0" smtClean="0"/>
              <a:t> files to multiple </a:t>
            </a:r>
            <a:r>
              <a:rPr lang="en-IN" dirty="0" err="1" smtClean="0"/>
              <a:t>js</a:t>
            </a:r>
            <a:r>
              <a:rPr lang="en-IN" dirty="0" smtClean="0"/>
              <a:t> files  but we cant import </a:t>
            </a:r>
            <a:r>
              <a:rPr lang="en-IN" dirty="0" err="1" smtClean="0"/>
              <a:t>js</a:t>
            </a:r>
            <a:r>
              <a:rPr lang="en-IN" dirty="0" smtClean="0"/>
              <a:t> files into </a:t>
            </a:r>
            <a:r>
              <a:rPr lang="en-IN" dirty="0" err="1" smtClean="0"/>
              <a:t>js</a:t>
            </a:r>
            <a:r>
              <a:rPr lang="en-IN" dirty="0" smtClean="0"/>
              <a:t> files.</a:t>
            </a:r>
          </a:p>
          <a:p>
            <a:r>
              <a:rPr lang="en-IN" dirty="0" smtClean="0"/>
              <a:t>There are multiple ways to generate module code for </a:t>
            </a:r>
            <a:r>
              <a:rPr lang="en-IN" dirty="0" err="1" smtClean="0"/>
              <a:t>js</a:t>
            </a:r>
            <a:r>
              <a:rPr lang="en-IN" dirty="0" smtClean="0"/>
              <a:t> which uses libraries like </a:t>
            </a:r>
            <a:r>
              <a:rPr lang="en-IN" dirty="0" err="1" smtClean="0"/>
              <a:t>commonjs,amd</a:t>
            </a:r>
            <a:r>
              <a:rPr lang="en-IN" dirty="0" smtClean="0"/>
              <a:t> </a:t>
            </a:r>
            <a:r>
              <a:rPr lang="en-IN" dirty="0" err="1" smtClean="0"/>
              <a:t>etc</a:t>
            </a:r>
            <a:r>
              <a:rPr lang="en-IN" dirty="0" smtClean="0"/>
              <a:t> each with its pros and cons but to use any of these we need a module loader like </a:t>
            </a:r>
            <a:r>
              <a:rPr lang="en-IN" dirty="0" err="1" smtClean="0"/>
              <a:t>Systemjs</a:t>
            </a:r>
            <a:r>
              <a:rPr lang="en-IN" dirty="0" smtClean="0"/>
              <a:t>.</a:t>
            </a:r>
          </a:p>
          <a:p>
            <a:r>
              <a:rPr lang="en-IN" dirty="0" err="1" smtClean="0"/>
              <a:t>Systemjs</a:t>
            </a:r>
            <a:r>
              <a:rPr lang="en-IN" dirty="0" smtClean="0"/>
              <a:t> is a module loader compatible with almost all the available module libraries</a:t>
            </a:r>
          </a:p>
          <a:p>
            <a:r>
              <a:rPr lang="en-IN" dirty="0" smtClean="0"/>
              <a:t>To install </a:t>
            </a:r>
            <a:r>
              <a:rPr lang="en-IN" dirty="0" err="1" smtClean="0"/>
              <a:t>Systemjs</a:t>
            </a:r>
            <a:r>
              <a:rPr lang="en-IN" dirty="0" smtClean="0"/>
              <a:t> we use command </a:t>
            </a:r>
            <a:r>
              <a:rPr lang="en-IN" b="1" i="1" dirty="0" err="1" smtClean="0">
                <a:solidFill>
                  <a:srgbClr val="7030A0"/>
                </a:solidFill>
              </a:rPr>
              <a:t>npm</a:t>
            </a:r>
            <a:r>
              <a:rPr lang="en-IN" b="1" i="1" dirty="0" smtClean="0">
                <a:solidFill>
                  <a:srgbClr val="7030A0"/>
                </a:solidFill>
              </a:rPr>
              <a:t> install </a:t>
            </a:r>
            <a:r>
              <a:rPr lang="en-IN" b="1" i="1" dirty="0" err="1" smtClean="0">
                <a:solidFill>
                  <a:srgbClr val="7030A0"/>
                </a:solidFill>
              </a:rPr>
              <a:t>systemjs</a:t>
            </a:r>
            <a:r>
              <a:rPr lang="en-IN" b="1" i="1" dirty="0" smtClean="0">
                <a:solidFill>
                  <a:srgbClr val="7030A0"/>
                </a:solidFill>
              </a:rPr>
              <a:t> –save</a:t>
            </a:r>
          </a:p>
          <a:p>
            <a:r>
              <a:rPr lang="en-IN" dirty="0"/>
              <a:t>We need to configure it in </a:t>
            </a:r>
            <a:r>
              <a:rPr lang="en-IN" dirty="0" smtClean="0"/>
              <a:t>index.html</a:t>
            </a:r>
          </a:p>
          <a:p>
            <a:r>
              <a:rPr lang="en-IN" dirty="0" smtClean="0"/>
              <a:t>Demo using branches </a:t>
            </a:r>
            <a:r>
              <a:rPr lang="en-IN" dirty="0" smtClean="0">
                <a:hlinkClick r:id="rId2"/>
              </a:rPr>
              <a:t>modules</a:t>
            </a:r>
            <a:r>
              <a:rPr lang="en-IN" dirty="0" smtClean="0"/>
              <a:t> and </a:t>
            </a:r>
            <a:r>
              <a:rPr lang="en-IN" dirty="0" smtClean="0">
                <a:hlinkClick r:id="rId3"/>
              </a:rPr>
              <a:t>Advanced-modules</a:t>
            </a:r>
            <a:endParaRPr lang="en-IN" dirty="0"/>
          </a:p>
          <a:p>
            <a:endParaRPr lang="en-GB" b="1" i="1" dirty="0" smtClean="0">
              <a:solidFill>
                <a:srgbClr val="7030A0"/>
              </a:solidFill>
            </a:endParaRPr>
          </a:p>
          <a:p>
            <a:endParaRPr lang="en-GB" dirty="0"/>
          </a:p>
        </p:txBody>
      </p:sp>
    </p:spTree>
    <p:extLst>
      <p:ext uri="{BB962C8B-B14F-4D97-AF65-F5344CB8AC3E}">
        <p14:creationId xmlns:p14="http://schemas.microsoft.com/office/powerpoint/2010/main" val="821790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207" y="121462"/>
            <a:ext cx="8596668" cy="552307"/>
          </a:xfrm>
        </p:spPr>
        <p:txBody>
          <a:bodyPr>
            <a:normAutofit fontScale="90000"/>
          </a:bodyPr>
          <a:lstStyle/>
          <a:p>
            <a:r>
              <a:rPr lang="en-IN" b="1" dirty="0"/>
              <a:t>Doing Contract Work with Interfaces</a:t>
            </a:r>
            <a:endParaRPr lang="en-GB" dirty="0"/>
          </a:p>
        </p:txBody>
      </p:sp>
      <p:sp>
        <p:nvSpPr>
          <p:cNvPr id="3" name="Content Placeholder 2"/>
          <p:cNvSpPr>
            <a:spLocks noGrp="1"/>
          </p:cNvSpPr>
          <p:nvPr>
            <p:ph idx="1"/>
          </p:nvPr>
        </p:nvSpPr>
        <p:spPr>
          <a:xfrm>
            <a:off x="677334" y="673769"/>
            <a:ext cx="8596668" cy="5367593"/>
          </a:xfrm>
        </p:spPr>
        <p:txBody>
          <a:bodyPr/>
          <a:lstStyle/>
          <a:p>
            <a:r>
              <a:rPr lang="en-IN" dirty="0" smtClean="0"/>
              <a:t>Interfaces are used to define contracts that must be fulfilled.</a:t>
            </a:r>
          </a:p>
          <a:p>
            <a:r>
              <a:rPr lang="en-IN" dirty="0" smtClean="0"/>
              <a:t>It helps in enforcing the rule that certain methods or properties must be available for a piece of code to work.</a:t>
            </a:r>
          </a:p>
          <a:p>
            <a:r>
              <a:rPr lang="en-IN" dirty="0" smtClean="0"/>
              <a:t>Interfaces don’t get compiled to </a:t>
            </a:r>
            <a:r>
              <a:rPr lang="en-IN" dirty="0" err="1" smtClean="0"/>
              <a:t>js</a:t>
            </a:r>
            <a:r>
              <a:rPr lang="en-IN" dirty="0" smtClean="0"/>
              <a:t> code they are just for compilation errors in </a:t>
            </a:r>
            <a:r>
              <a:rPr lang="en-IN" dirty="0" err="1" smtClean="0"/>
              <a:t>ts</a:t>
            </a:r>
            <a:r>
              <a:rPr lang="en-IN" dirty="0" smtClean="0"/>
              <a:t>.</a:t>
            </a:r>
          </a:p>
          <a:p>
            <a:r>
              <a:rPr lang="en-IN" dirty="0" smtClean="0"/>
              <a:t>Interfaces are created with interface keyword</a:t>
            </a:r>
          </a:p>
          <a:p>
            <a:r>
              <a:rPr lang="en-IN" dirty="0"/>
              <a:t>we can also specify optional </a:t>
            </a:r>
            <a:r>
              <a:rPr lang="en-IN" dirty="0" smtClean="0"/>
              <a:t>fields</a:t>
            </a:r>
            <a:r>
              <a:rPr lang="en-IN" dirty="0"/>
              <a:t> in </a:t>
            </a:r>
            <a:r>
              <a:rPr lang="en-IN" dirty="0" smtClean="0"/>
              <a:t>interfaces using ?keyword</a:t>
            </a:r>
          </a:p>
          <a:p>
            <a:r>
              <a:rPr lang="en-IN" dirty="0" smtClean="0"/>
              <a:t>We can have </a:t>
            </a:r>
            <a:r>
              <a:rPr lang="en-GB" dirty="0" smtClean="0"/>
              <a:t>unnamed</a:t>
            </a:r>
            <a:r>
              <a:rPr lang="en-GB" dirty="0"/>
              <a:t> </a:t>
            </a:r>
            <a:r>
              <a:rPr lang="en-GB" dirty="0" smtClean="0"/>
              <a:t>properties</a:t>
            </a:r>
          </a:p>
          <a:p>
            <a:r>
              <a:rPr lang="en-GB" dirty="0"/>
              <a:t>I</a:t>
            </a:r>
            <a:r>
              <a:rPr lang="en-GB" dirty="0" smtClean="0"/>
              <a:t>nterfaces</a:t>
            </a:r>
            <a:r>
              <a:rPr lang="en-GB" dirty="0"/>
              <a:t> </a:t>
            </a:r>
            <a:r>
              <a:rPr lang="en-GB" dirty="0" smtClean="0"/>
              <a:t>can be used with</a:t>
            </a:r>
            <a:r>
              <a:rPr lang="en-GB" dirty="0"/>
              <a:t> </a:t>
            </a:r>
            <a:r>
              <a:rPr lang="en-GB" dirty="0" smtClean="0"/>
              <a:t>methods/classes and function types</a:t>
            </a:r>
          </a:p>
          <a:p>
            <a:r>
              <a:rPr lang="en-IN" dirty="0" smtClean="0"/>
              <a:t>One interface can inherit another interface and can also override its field/method</a:t>
            </a:r>
            <a:r>
              <a:rPr lang="en-IN" dirty="0" smtClean="0"/>
              <a:t>.</a:t>
            </a:r>
          </a:p>
          <a:p>
            <a:r>
              <a:rPr lang="en-IN" dirty="0" smtClean="0"/>
              <a:t>Demo using branch </a:t>
            </a:r>
            <a:r>
              <a:rPr lang="en-IN" dirty="0" smtClean="0">
                <a:hlinkClick r:id="rId2"/>
              </a:rPr>
              <a:t>interfaces</a:t>
            </a:r>
            <a:r>
              <a:rPr lang="en-IN" dirty="0" smtClean="0"/>
              <a:t>.</a:t>
            </a:r>
            <a:endParaRPr lang="en-GB" dirty="0"/>
          </a:p>
          <a:p>
            <a:endParaRPr lang="en-GB" dirty="0"/>
          </a:p>
          <a:p>
            <a:endParaRPr lang="en-IN" dirty="0"/>
          </a:p>
          <a:p>
            <a:endParaRPr lang="en-GB" dirty="0"/>
          </a:p>
        </p:txBody>
      </p:sp>
    </p:spTree>
    <p:extLst>
      <p:ext uri="{BB962C8B-B14F-4D97-AF65-F5344CB8AC3E}">
        <p14:creationId xmlns:p14="http://schemas.microsoft.com/office/powerpoint/2010/main" val="13703041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0364"/>
          </a:xfrm>
        </p:spPr>
        <p:txBody>
          <a:bodyPr>
            <a:normAutofit fontScale="90000"/>
          </a:bodyPr>
          <a:lstStyle/>
          <a:p>
            <a:r>
              <a:rPr lang="en-IN" dirty="0" smtClean="0"/>
              <a:t>What and Why Cont.… ?</a:t>
            </a:r>
            <a:endParaRPr lang="en-GB" dirty="0"/>
          </a:p>
        </p:txBody>
      </p:sp>
      <p:pic>
        <p:nvPicPr>
          <p:cNvPr id="5" name="Content Placeholder 4"/>
          <p:cNvPicPr>
            <a:picLocks noGrp="1" noChangeAspect="1"/>
          </p:cNvPicPr>
          <p:nvPr>
            <p:ph idx="1"/>
          </p:nvPr>
        </p:nvPicPr>
        <p:blipFill>
          <a:blip r:embed="rId2"/>
          <a:stretch>
            <a:fillRect/>
          </a:stretch>
        </p:blipFill>
        <p:spPr>
          <a:xfrm>
            <a:off x="1175657" y="1227752"/>
            <a:ext cx="8257101" cy="5124922"/>
          </a:xfrm>
          <a:prstGeom prst="rect">
            <a:avLst/>
          </a:prstGeom>
        </p:spPr>
      </p:pic>
    </p:spTree>
    <p:extLst>
      <p:ext uri="{BB962C8B-B14F-4D97-AF65-F5344CB8AC3E}">
        <p14:creationId xmlns:p14="http://schemas.microsoft.com/office/powerpoint/2010/main" val="4179431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611086"/>
            <a:ext cx="8596668" cy="5117781"/>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endParaRPr lang="en-IN" dirty="0" smtClean="0">
              <a:solidFill>
                <a:srgbClr val="7030A0"/>
              </a:solidFill>
            </a:endParaRPr>
          </a:p>
          <a:p>
            <a:r>
              <a:rPr lang="en-IN" dirty="0" smtClean="0"/>
              <a:t>Create a folder named </a:t>
            </a:r>
            <a:r>
              <a:rPr lang="en-GB" dirty="0"/>
              <a:t>typescript-complete-course</a:t>
            </a:r>
          </a:p>
          <a:p>
            <a:r>
              <a:rPr lang="en-IN" dirty="0" smtClean="0"/>
              <a:t>Create two files in this folder index.html and </a:t>
            </a:r>
            <a:r>
              <a:rPr lang="en-IN" dirty="0" err="1" smtClean="0"/>
              <a:t>app.ts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pm start command we are telling it to 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a:t>
            </a:r>
            <a:r>
              <a:rPr lang="en-IN" sz="1600" dirty="0" err="1" smtClean="0">
                <a:solidFill>
                  <a:schemeClr val="tx1"/>
                </a:solidFill>
                <a:latin typeface="Verdana" panose="020B0604030504040204" pitchFamily="34" charset="0"/>
                <a:ea typeface="Verdana" panose="020B0604030504040204" pitchFamily="34" charset="0"/>
              </a:rPr>
              <a:t>index.json</a:t>
            </a:r>
            <a:r>
              <a:rPr lang="en-IN" sz="1600" dirty="0" smtClean="0">
                <a:solidFill>
                  <a:schemeClr val="tx1"/>
                </a:solidFill>
                <a:latin typeface="Verdana" panose="020B0604030504040204" pitchFamily="34" charset="0"/>
                <a:ea typeface="Verdana" panose="020B0604030504040204" pitchFamily="34" charset="0"/>
              </a:rPr>
              <a:t> we will see it gets updated on the browser and also we will notice our console.log on the </a:t>
            </a:r>
            <a:r>
              <a:rPr lang="en-IN" sz="1600" dirty="0" err="1" smtClean="0">
                <a:solidFill>
                  <a:schemeClr val="tx1"/>
                </a:solidFill>
                <a:latin typeface="Verdana" panose="020B0604030504040204" pitchFamily="34" charset="0"/>
                <a:ea typeface="Verdana" panose="020B0604030504040204" pitchFamily="34" charset="0"/>
              </a:rPr>
              <a:t>console.We</a:t>
            </a:r>
            <a:r>
              <a:rPr lang="en-IN" sz="1600" dirty="0" smtClean="0">
                <a:solidFill>
                  <a:schemeClr val="tx1"/>
                </a:solidFill>
                <a:latin typeface="Verdana" panose="020B0604030504040204" pitchFamily="34" charset="0"/>
                <a:ea typeface="Verdana" panose="020B0604030504040204" pitchFamily="34" charset="0"/>
              </a:rPr>
              <a:t>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endParaRPr lang="en-GB" sz="1600" dirty="0">
              <a:solidFill>
                <a:schemeClr val="tx1"/>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The above project structure has been added to a </a:t>
            </a:r>
            <a:r>
              <a:rPr lang="en-IN" sz="1400" dirty="0" err="1" smtClean="0">
                <a:solidFill>
                  <a:schemeClr val="tx1"/>
                </a:solidFill>
                <a:latin typeface="Verdana" panose="020B0604030504040204" pitchFamily="34" charset="0"/>
                <a:ea typeface="Verdana" panose="020B0604030504040204" pitchFamily="34" charset="0"/>
              </a:rPr>
              <a:t>github</a:t>
            </a:r>
            <a:r>
              <a:rPr lang="en-IN" sz="1400" dirty="0" smtClean="0">
                <a:solidFill>
                  <a:schemeClr val="tx1"/>
                </a:solidFill>
                <a:latin typeface="Verdana" panose="020B0604030504040204" pitchFamily="34" charset="0"/>
                <a:ea typeface="Verdana" panose="020B0604030504040204" pitchFamily="34" charset="0"/>
              </a:rPr>
              <a:t> repository at following link address :</a:t>
            </a:r>
          </a:p>
          <a:p>
            <a:r>
              <a:rPr lang="en-GB" dirty="0" smtClean="0">
                <a:hlinkClick r:id="rId2"/>
              </a:rPr>
              <a:t>typescript-complete-course</a:t>
            </a:r>
            <a:endParaRPr lang="en-GB" dirty="0" smtClean="0"/>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-2 -:Using Types for a better Code</a:t>
            </a:r>
            <a:endParaRPr lang="en-GB" dirty="0"/>
          </a:p>
        </p:txBody>
      </p:sp>
    </p:spTree>
    <p:extLst>
      <p:ext uri="{BB962C8B-B14F-4D97-AF65-F5344CB8AC3E}">
        <p14:creationId xmlns:p14="http://schemas.microsoft.com/office/powerpoint/2010/main" val="1058316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3419</TotalTime>
  <Words>2734</Words>
  <Application>Microsoft Office PowerPoint</Application>
  <PresentationFormat>Widescreen</PresentationFormat>
  <Paragraphs>231</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Trebuchet MS</vt:lpstr>
      <vt:lpstr>Verdana</vt:lpstr>
      <vt:lpstr>Wingdings 3</vt:lpstr>
      <vt:lpstr>Facet</vt:lpstr>
      <vt:lpstr>TypeScript</vt:lpstr>
      <vt:lpstr>Section -1 -:Introduction and Initial Setup</vt:lpstr>
      <vt:lpstr>What and Why?</vt:lpstr>
      <vt:lpstr>What and Why Cont.… ?</vt:lpstr>
      <vt:lpstr>Important Links</vt:lpstr>
      <vt:lpstr>Required Setup</vt:lpstr>
      <vt:lpstr>Required Setup cont…</vt:lpstr>
      <vt:lpstr>Required Setup cont…</vt:lpstr>
      <vt:lpstr>Section -2 -:Using Types for a better Code</vt:lpstr>
      <vt:lpstr>Basic-System-Defined-Types in Typescript</vt:lpstr>
      <vt:lpstr>Section -3 -:Type Script Compiler</vt:lpstr>
      <vt:lpstr>Type Script Compiler : TSC</vt:lpstr>
      <vt:lpstr>Debugging with sourceMap option in chrome</vt:lpstr>
      <vt:lpstr>Type Script Compiler : TSC</vt:lpstr>
      <vt:lpstr>Type Script Compiler : TSC</vt:lpstr>
      <vt:lpstr>Section -3 -:Type Script and ES6</vt:lpstr>
      <vt:lpstr>Typescript and ES6</vt:lpstr>
      <vt:lpstr>Classes</vt:lpstr>
      <vt:lpstr>Classes Continued…</vt:lpstr>
      <vt:lpstr>Class Methods</vt:lpstr>
      <vt:lpstr>Inheritance</vt:lpstr>
      <vt:lpstr>Inheritance And Constructors</vt:lpstr>
      <vt:lpstr>Getters and Setters</vt:lpstr>
      <vt:lpstr>Static properties and methods </vt:lpstr>
      <vt:lpstr>Abstract Classes</vt:lpstr>
      <vt:lpstr>Private Constructors &amp; Singletons (added with TypeScript 2.0)</vt:lpstr>
      <vt:lpstr>"readonly" Properties (added with TypeScript 2.0)</vt:lpstr>
      <vt:lpstr>Namespaces</vt:lpstr>
      <vt:lpstr>PowerPoint Presentation</vt:lpstr>
      <vt:lpstr>Namespaces And Multiple Files</vt:lpstr>
      <vt:lpstr>Namespaces And Multiple Files Cont ..</vt:lpstr>
      <vt:lpstr>Tips and tricks in namespaces</vt:lpstr>
      <vt:lpstr>Disadvantages of namespaces</vt:lpstr>
      <vt:lpstr>Modules</vt:lpstr>
      <vt:lpstr>Doing Contract Work with Interfaces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200</cp:revision>
  <dcterms:created xsi:type="dcterms:W3CDTF">2019-03-17T17:13:50Z</dcterms:created>
  <dcterms:modified xsi:type="dcterms:W3CDTF">2019-10-05T21:12:01Z</dcterms:modified>
</cp:coreProperties>
</file>