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1" r:id="rId4"/>
    <p:sldId id="272" r:id="rId5"/>
    <p:sldId id="273" r:id="rId6"/>
    <p:sldId id="274" r:id="rId7"/>
    <p:sldId id="332" r:id="rId8"/>
    <p:sldId id="333" r:id="rId9"/>
    <p:sldId id="336" r:id="rId10"/>
    <p:sldId id="334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2" autoAdjust="0"/>
  </p:normalViewPr>
  <p:slideViewPr>
    <p:cSldViewPr snapToGrid="0">
      <p:cViewPr varScale="1">
        <p:scale>
          <a:sx n="111" d="100"/>
          <a:sy n="111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pert/typescript-complete-course/tree/Basic-System-Defined-Types" TargetMode="External"/><Relationship Id="rId2" Type="http://schemas.openxmlformats.org/officeDocument/2006/relationships/hyperlink" Target="https://github.com/techpert/typescript-complete-course/tree/type-check-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chpert/typescript-complete-course/tree/Advanced-Typ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pert/typescript-complete-course/tree/typescript-compiler-Op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pert/typescript-complete-course/tree/typescript-and-es6" TargetMode="External"/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pert/typescript-complete-course/tree/initial-setu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Basic-System-Defined-Types in </a:t>
            </a:r>
            <a:r>
              <a:rPr lang="en-IN" sz="3200" dirty="0" smtClean="0"/>
              <a:t>Typescript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also has some types like String ,number etc. but we are not explicit about it whenever we create a variable we are not explicit about what type the variable could have should have or may have.</a:t>
            </a:r>
          </a:p>
          <a:p>
            <a:r>
              <a:rPr lang="en-IN" dirty="0" smtClean="0"/>
              <a:t>In type script we can be explicit .</a:t>
            </a:r>
          </a:p>
          <a:p>
            <a:r>
              <a:rPr lang="en-IN" dirty="0" smtClean="0"/>
              <a:t>Lets see using a demo </a:t>
            </a:r>
            <a:r>
              <a:rPr lang="en-IN" dirty="0"/>
              <a:t>using branch : </a:t>
            </a:r>
            <a:r>
              <a:rPr lang="en-IN" dirty="0">
                <a:hlinkClick r:id="rId2"/>
              </a:rPr>
              <a:t>type-check-comparison</a:t>
            </a:r>
            <a:endParaRPr lang="en-IN" dirty="0" smtClean="0"/>
          </a:p>
          <a:p>
            <a:r>
              <a:rPr lang="en-IN" dirty="0" smtClean="0"/>
              <a:t>So what types do we have lets take a look in demo </a:t>
            </a:r>
            <a:r>
              <a:rPr lang="en-IN" dirty="0"/>
              <a:t>using branch : </a:t>
            </a:r>
            <a:r>
              <a:rPr lang="en-IN" dirty="0" smtClean="0">
                <a:hlinkClick r:id="rId3"/>
              </a:rPr>
              <a:t>Basic-System-Defined-Types</a:t>
            </a:r>
            <a:endParaRPr lang="en-IN" dirty="0" smtClean="0"/>
          </a:p>
          <a:p>
            <a:r>
              <a:rPr lang="en-IN" dirty="0" smtClean="0"/>
              <a:t>Now lets try to understand how it was converted to </a:t>
            </a:r>
            <a:r>
              <a:rPr lang="en-IN" dirty="0" err="1" smtClean="0"/>
              <a:t>js</a:t>
            </a:r>
            <a:r>
              <a:rPr lang="en-IN" dirty="0"/>
              <a:t>  in </a:t>
            </a:r>
            <a:r>
              <a:rPr lang="en-IN" dirty="0" smtClean="0"/>
              <a:t>file basicSystemDefinedTypes.js</a:t>
            </a:r>
          </a:p>
          <a:p>
            <a:r>
              <a:rPr lang="en-IN" dirty="0" smtClean="0"/>
              <a:t>Now that we have a fair understanding of the basic types lets see some advanced types in a demo using branch : </a:t>
            </a:r>
            <a:r>
              <a:rPr lang="en-IN" dirty="0" smtClean="0">
                <a:hlinkClick r:id="rId4"/>
              </a:rPr>
              <a:t>Advanced-Types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3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-3 -:Type Script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0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Type Script </a:t>
            </a:r>
            <a:r>
              <a:rPr lang="en-IN" sz="3200" dirty="0" smtClean="0"/>
              <a:t>Compiler : TSC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>
            <a:normAutofit/>
          </a:bodyPr>
          <a:lstStyle/>
          <a:p>
            <a:r>
              <a:rPr lang="en-IN" dirty="0" smtClean="0"/>
              <a:t>In this section we will look into multiple </a:t>
            </a:r>
            <a:r>
              <a:rPr lang="en-IN" dirty="0" err="1" smtClean="0"/>
              <a:t>tsc</a:t>
            </a:r>
            <a:r>
              <a:rPr lang="en-IN" dirty="0" smtClean="0"/>
              <a:t> options</a:t>
            </a:r>
          </a:p>
          <a:p>
            <a:pPr>
              <a:buFont typeface="+mj-lt"/>
              <a:buAutoNum type="arabicPeriod"/>
            </a:pPr>
            <a:r>
              <a:rPr lang="en-GB" dirty="0" err="1" smtClean="0">
                <a:solidFill>
                  <a:srgbClr val="7030A0"/>
                </a:solidFill>
              </a:rPr>
              <a:t>noEmitOnError</a:t>
            </a:r>
            <a:r>
              <a:rPr lang="en-GB" dirty="0" smtClean="0">
                <a:solidFill>
                  <a:srgbClr val="7030A0"/>
                </a:solidFill>
              </a:rPr>
              <a:t>:-</a:t>
            </a:r>
            <a:endParaRPr lang="en-IN" dirty="0" smtClean="0"/>
          </a:p>
          <a:p>
            <a:pPr lvl="1"/>
            <a:r>
              <a:rPr lang="en-IN" dirty="0" smtClean="0"/>
              <a:t>Consider an example where we declare a string variable :</a:t>
            </a:r>
          </a:p>
          <a:p>
            <a:pPr marL="1714500" lvl="4" indent="0">
              <a:buNone/>
            </a:pPr>
            <a:r>
              <a:rPr lang="en-IN" dirty="0">
                <a:solidFill>
                  <a:srgbClr val="7030A0"/>
                </a:solidFill>
              </a:rPr>
              <a:t>l</a:t>
            </a:r>
            <a:r>
              <a:rPr lang="en-IN" dirty="0" smtClean="0">
                <a:solidFill>
                  <a:srgbClr val="7030A0"/>
                </a:solidFill>
              </a:rPr>
              <a:t>et </a:t>
            </a: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: string =‘rudhra’;</a:t>
            </a:r>
          </a:p>
          <a:p>
            <a:pPr marL="1714500" lvl="4" indent="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=20;</a:t>
            </a:r>
          </a:p>
          <a:p>
            <a:pPr lvl="1"/>
            <a:r>
              <a:rPr lang="en-IN" dirty="0" smtClean="0"/>
              <a:t>This code would give an error as number cant be assigned to a string but if we try to compile the </a:t>
            </a:r>
            <a:r>
              <a:rPr lang="en-IN" dirty="0" err="1" smtClean="0"/>
              <a:t>ts</a:t>
            </a:r>
            <a:r>
              <a:rPr lang="en-IN" dirty="0" smtClean="0"/>
              <a:t> file using </a:t>
            </a:r>
            <a:r>
              <a:rPr lang="en-IN" dirty="0" err="1" smtClean="0"/>
              <a:t>tsc</a:t>
            </a:r>
            <a:r>
              <a:rPr lang="en-IN" dirty="0" smtClean="0"/>
              <a:t> we would notice it does generate a </a:t>
            </a:r>
            <a:r>
              <a:rPr lang="en-IN" dirty="0" err="1" smtClean="0"/>
              <a:t>js</a:t>
            </a:r>
            <a:r>
              <a:rPr lang="en-IN" dirty="0" smtClean="0"/>
              <a:t> file.</a:t>
            </a:r>
          </a:p>
          <a:p>
            <a:pPr lvl="1"/>
            <a:r>
              <a:rPr lang="en-IN" dirty="0" smtClean="0"/>
              <a:t>This means that the compiler by default only gives a </a:t>
            </a:r>
            <a:r>
              <a:rPr lang="en-IN" dirty="0" err="1" smtClean="0"/>
              <a:t>warning.If</a:t>
            </a:r>
            <a:r>
              <a:rPr lang="en-IN" dirty="0" smtClean="0"/>
              <a:t> we want to change this behaviour we can set a compiler option in </a:t>
            </a:r>
            <a:r>
              <a:rPr lang="en-IN" dirty="0" err="1" smtClean="0"/>
              <a:t>tsconfig.json</a:t>
            </a:r>
            <a:r>
              <a:rPr lang="en-IN" dirty="0" smtClean="0"/>
              <a:t> </a:t>
            </a:r>
            <a:r>
              <a:rPr lang="en-GB" dirty="0">
                <a:solidFill>
                  <a:srgbClr val="7030A0"/>
                </a:solidFill>
              </a:rPr>
              <a:t>"</a:t>
            </a:r>
            <a:r>
              <a:rPr lang="en-GB" dirty="0" err="1">
                <a:solidFill>
                  <a:srgbClr val="7030A0"/>
                </a:solidFill>
              </a:rPr>
              <a:t>noEmitOnError</a:t>
            </a:r>
            <a:r>
              <a:rPr lang="en-GB" dirty="0">
                <a:solidFill>
                  <a:srgbClr val="7030A0"/>
                </a:solidFill>
              </a:rPr>
              <a:t>": </a:t>
            </a:r>
            <a:r>
              <a:rPr lang="en-GB" dirty="0" smtClean="0">
                <a:solidFill>
                  <a:srgbClr val="7030A0"/>
                </a:solidFill>
              </a:rPr>
              <a:t>true</a:t>
            </a:r>
          </a:p>
          <a:p>
            <a:pPr marL="400050">
              <a:buFont typeface="+mj-lt"/>
              <a:buAutoNum type="arabicPeriod"/>
            </a:pPr>
            <a:r>
              <a:rPr lang="en-GB" sz="2000" dirty="0" err="1" smtClean="0">
                <a:solidFill>
                  <a:srgbClr val="7030A0"/>
                </a:solidFill>
              </a:rPr>
              <a:t>sourceMap</a:t>
            </a:r>
            <a:endParaRPr lang="en-GB" sz="2000" dirty="0" smtClean="0">
              <a:solidFill>
                <a:srgbClr val="7030A0"/>
              </a:solidFill>
            </a:endParaRPr>
          </a:p>
          <a:p>
            <a:pPr marL="800100" lvl="1"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en-IN" dirty="0"/>
              <a:t> We already know that we can debug </a:t>
            </a:r>
            <a:r>
              <a:rPr lang="en-IN" dirty="0" err="1"/>
              <a:t>js</a:t>
            </a:r>
            <a:r>
              <a:rPr lang="en-IN" dirty="0"/>
              <a:t> files in browser but what if we want to debug </a:t>
            </a:r>
            <a:r>
              <a:rPr lang="en-IN" dirty="0" err="1"/>
              <a:t>ts</a:t>
            </a:r>
            <a:r>
              <a:rPr lang="en-IN" dirty="0"/>
              <a:t> files directly we can do so by setting “</a:t>
            </a:r>
            <a:r>
              <a:rPr lang="en-GB" dirty="0" err="1"/>
              <a:t>sourceMap</a:t>
            </a:r>
            <a:r>
              <a:rPr lang="en-GB" dirty="0"/>
              <a:t>”:true .This creates an additional file with extension *.</a:t>
            </a:r>
            <a:r>
              <a:rPr lang="en-GB" dirty="0" err="1"/>
              <a:t>js.map</a:t>
            </a:r>
            <a:r>
              <a:rPr lang="en-GB" dirty="0"/>
              <a:t> which makes our </a:t>
            </a:r>
            <a:r>
              <a:rPr lang="en-GB" dirty="0" err="1"/>
              <a:t>ts</a:t>
            </a:r>
            <a:r>
              <a:rPr lang="en-GB" dirty="0"/>
              <a:t> files </a:t>
            </a:r>
            <a:r>
              <a:rPr lang="en-GB" dirty="0" err="1"/>
              <a:t>visble</a:t>
            </a:r>
            <a:r>
              <a:rPr lang="en-GB" dirty="0"/>
              <a:t> in sources in developer options in chrome and we can debug them</a:t>
            </a:r>
            <a:r>
              <a:rPr lang="en-GB" sz="1400" dirty="0"/>
              <a:t>.</a:t>
            </a:r>
            <a:r>
              <a:rPr lang="en-IN" sz="1400" dirty="0"/>
              <a:t> </a:t>
            </a:r>
            <a:endParaRPr lang="en-GB" sz="1400" dirty="0"/>
          </a:p>
          <a:p>
            <a:pPr marL="457200" lvl="1" indent="0">
              <a:buNone/>
            </a:pPr>
            <a:endParaRPr lang="en-GB" dirty="0" smtClean="0">
              <a:solidFill>
                <a:srgbClr val="7030A0"/>
              </a:solidFill>
            </a:endParaRPr>
          </a:p>
          <a:p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221673"/>
            <a:ext cx="8596668" cy="48952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Debugging with </a:t>
            </a:r>
            <a:r>
              <a:rPr lang="en-IN" dirty="0" err="1" smtClean="0"/>
              <a:t>sourceMap</a:t>
            </a:r>
            <a:r>
              <a:rPr lang="en-IN" dirty="0" smtClean="0"/>
              <a:t> option in chrome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822036"/>
            <a:ext cx="10535082" cy="5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Type Script </a:t>
            </a:r>
            <a:r>
              <a:rPr lang="en-IN" sz="3200" dirty="0" smtClean="0"/>
              <a:t>Compiler : TSC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 startAt="3"/>
            </a:pPr>
            <a:r>
              <a:rPr lang="en-GB" dirty="0" err="1" smtClean="0">
                <a:solidFill>
                  <a:srgbClr val="7030A0"/>
                </a:solidFill>
              </a:rPr>
              <a:t>noImplicitAny</a:t>
            </a:r>
            <a:r>
              <a:rPr lang="en-GB" dirty="0" smtClean="0">
                <a:solidFill>
                  <a:srgbClr val="7030A0"/>
                </a:solidFill>
              </a:rPr>
              <a:t>:-</a:t>
            </a:r>
            <a:endParaRPr lang="en-IN" dirty="0" smtClean="0"/>
          </a:p>
          <a:p>
            <a:pPr lvl="1"/>
            <a:r>
              <a:rPr lang="en-IN" dirty="0" smtClean="0"/>
              <a:t>Consider an example where we declare a variable :</a:t>
            </a:r>
          </a:p>
          <a:p>
            <a:pPr marL="1714500" lvl="4" indent="0">
              <a:buNone/>
            </a:pPr>
            <a:r>
              <a:rPr lang="en-IN" dirty="0">
                <a:solidFill>
                  <a:srgbClr val="7030A0"/>
                </a:solidFill>
              </a:rPr>
              <a:t>l</a:t>
            </a:r>
            <a:r>
              <a:rPr lang="en-IN" dirty="0" smtClean="0">
                <a:solidFill>
                  <a:srgbClr val="7030A0"/>
                </a:solidFill>
              </a:rPr>
              <a:t>et </a:t>
            </a: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</a:p>
          <a:p>
            <a:pPr marL="1714500" lvl="4" indent="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=20;</a:t>
            </a:r>
          </a:p>
          <a:p>
            <a:pPr marL="1714500" lvl="4" indent="0"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myName</a:t>
            </a:r>
            <a:r>
              <a:rPr lang="en-IN" dirty="0" smtClean="0">
                <a:solidFill>
                  <a:srgbClr val="7030A0"/>
                </a:solidFill>
              </a:rPr>
              <a:t>=“rudhra”;</a:t>
            </a:r>
          </a:p>
          <a:p>
            <a:pPr lvl="1"/>
            <a:r>
              <a:rPr lang="en-IN" dirty="0" smtClean="0"/>
              <a:t>This code would compile fine as </a:t>
            </a:r>
            <a:r>
              <a:rPr lang="en-IN" dirty="0" err="1" smtClean="0"/>
              <a:t>ts</a:t>
            </a:r>
            <a:r>
              <a:rPr lang="en-IN" dirty="0" smtClean="0"/>
              <a:t> would implicitly assign it as </a:t>
            </a:r>
            <a:r>
              <a:rPr lang="en-IN" dirty="0" err="1" smtClean="0"/>
              <a:t>any,we</a:t>
            </a:r>
            <a:r>
              <a:rPr lang="en-IN" dirty="0" smtClean="0"/>
              <a:t> can change this behaviour using the compiler option </a:t>
            </a:r>
            <a:r>
              <a:rPr lang="en-GB" dirty="0" err="1">
                <a:solidFill>
                  <a:srgbClr val="7030A0"/>
                </a:solidFill>
              </a:rPr>
              <a:t>noImplicitAny</a:t>
            </a:r>
            <a:r>
              <a:rPr lang="en-IN" dirty="0" smtClean="0"/>
              <a:t>.We can still explicitly set a variable to type any.</a:t>
            </a:r>
          </a:p>
          <a:p>
            <a:pPr marL="400050">
              <a:buFont typeface="+mj-lt"/>
              <a:buAutoNum type="arabicPeriod" startAt="3"/>
            </a:pPr>
            <a:r>
              <a:rPr lang="en-GB" dirty="0">
                <a:solidFill>
                  <a:srgbClr val="7030A0"/>
                </a:solidFill>
              </a:rPr>
              <a:t>target</a:t>
            </a:r>
          </a:p>
          <a:p>
            <a:pPr marL="800100" lvl="1">
              <a:buClr>
                <a:srgbClr val="90C226"/>
              </a:buClr>
              <a:buFont typeface="Wingdings 3" panose="05040102010807070707" pitchFamily="18" charset="2"/>
              <a:buChar char=""/>
            </a:pPr>
            <a:r>
              <a:rPr lang="en-IN" dirty="0"/>
              <a:t> </a:t>
            </a:r>
            <a:r>
              <a:rPr lang="en-GB" dirty="0"/>
              <a:t>Specify ECMAScript target version: 'ES3' (default), 'ES5', 'ES2015', 'ES2016', 'ES2017', 'ES2018', 'ES2019' or </a:t>
            </a:r>
            <a:r>
              <a:rPr lang="en-GB" dirty="0" smtClean="0"/>
              <a:t>'ESNEXT‘</a:t>
            </a:r>
          </a:p>
          <a:p>
            <a:pPr marL="457200">
              <a:buClr>
                <a:srgbClr val="90C226"/>
              </a:buClr>
              <a:buFont typeface="+mj-lt"/>
              <a:buAutoNum type="arabicPeriod" startAt="5"/>
            </a:pPr>
            <a:r>
              <a:rPr lang="en-GB" dirty="0" err="1" smtClean="0">
                <a:solidFill>
                  <a:srgbClr val="7030A0"/>
                </a:solidFill>
              </a:rPr>
              <a:t>strictNullChecks</a:t>
            </a:r>
            <a:endParaRPr lang="en-GB" dirty="0" smtClean="0">
              <a:solidFill>
                <a:srgbClr val="7030A0"/>
              </a:solidFill>
            </a:endParaRPr>
          </a:p>
          <a:p>
            <a:pPr marL="800100" lvl="1">
              <a:buClr>
                <a:srgbClr val="90C226"/>
              </a:buClr>
              <a:buFont typeface="Wingdings 3" panose="05040102010807070707" pitchFamily="18" charset="2"/>
              <a:buChar char="u"/>
            </a:pPr>
            <a:r>
              <a:rPr lang="en-IN" dirty="0" smtClean="0">
                <a:solidFill>
                  <a:srgbClr val="7030A0"/>
                </a:solidFill>
              </a:rPr>
              <a:t>	</a:t>
            </a:r>
            <a:r>
              <a:rPr lang="en-IN" sz="1500" dirty="0"/>
              <a:t>Consider the following function: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function </a:t>
            </a:r>
            <a:r>
              <a:rPr lang="en-IN" dirty="0" err="1" smtClean="0">
                <a:solidFill>
                  <a:srgbClr val="7030A0"/>
                </a:solidFill>
              </a:rPr>
              <a:t>controlMe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isTrue</a:t>
            </a:r>
            <a:r>
              <a:rPr lang="en-IN" dirty="0" smtClean="0">
                <a:solidFill>
                  <a:srgbClr val="7030A0"/>
                </a:solidFill>
              </a:rPr>
              <a:t>: Boolean) {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let result: number;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if(</a:t>
            </a:r>
            <a:r>
              <a:rPr lang="en-IN" dirty="0" err="1" smtClean="0">
                <a:solidFill>
                  <a:srgbClr val="7030A0"/>
                </a:solidFill>
              </a:rPr>
              <a:t>isTrue</a:t>
            </a:r>
            <a:r>
              <a:rPr lang="en-IN" dirty="0" smtClean="0">
                <a:solidFill>
                  <a:srgbClr val="7030A0"/>
                </a:solidFill>
              </a:rPr>
              <a:t>) {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result =12;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}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return result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dirty="0">
                <a:solidFill>
                  <a:srgbClr val="7030A0"/>
                </a:solidFill>
              </a:rPr>
              <a:t>	</a:t>
            </a:r>
            <a:r>
              <a:rPr lang="en-IN" dirty="0" smtClean="0">
                <a:solidFill>
                  <a:srgbClr val="7030A0"/>
                </a:solidFill>
              </a:rPr>
              <a:t>		}</a:t>
            </a:r>
          </a:p>
          <a:p>
            <a:pPr marL="800100" lvl="1">
              <a:lnSpc>
                <a:spcPts val="150"/>
              </a:lnSpc>
              <a:buClr>
                <a:srgbClr val="90C226"/>
              </a:buClr>
            </a:pPr>
            <a:r>
              <a:rPr lang="en-IN" sz="1400" dirty="0" smtClean="0"/>
              <a:t>The </a:t>
            </a:r>
            <a:r>
              <a:rPr lang="en-IN" sz="1400" dirty="0"/>
              <a:t>above function compiles fine but has an issue if </a:t>
            </a:r>
            <a:r>
              <a:rPr lang="en-IN" sz="1400" dirty="0" err="1"/>
              <a:t>isTrue</a:t>
            </a:r>
            <a:r>
              <a:rPr lang="en-IN" sz="1400" dirty="0"/>
              <a:t> is set to false result would be </a:t>
            </a:r>
            <a:r>
              <a:rPr lang="en-IN" sz="1400" dirty="0" err="1"/>
              <a:t>null.To</a:t>
            </a:r>
            <a:r>
              <a:rPr lang="en-IN" sz="1400" dirty="0"/>
              <a:t> make compiler </a:t>
            </a:r>
          </a:p>
          <a:p>
            <a:pPr marL="114300" indent="0">
              <a:lnSpc>
                <a:spcPts val="150"/>
              </a:lnSpc>
              <a:buClr>
                <a:srgbClr val="90C226"/>
              </a:buClr>
              <a:buNone/>
            </a:pPr>
            <a:r>
              <a:rPr lang="en-IN" sz="1600" dirty="0" smtClean="0"/>
              <a:t>	        check </a:t>
            </a:r>
            <a:r>
              <a:rPr lang="en-IN" sz="1600" dirty="0"/>
              <a:t>this we can use </a:t>
            </a:r>
            <a:r>
              <a:rPr lang="en-GB" sz="1600" dirty="0" err="1">
                <a:solidFill>
                  <a:srgbClr val="7030A0"/>
                </a:solidFill>
              </a:rPr>
              <a:t>strictNullChecks</a:t>
            </a:r>
            <a:r>
              <a:rPr lang="en-GB" sz="1600" dirty="0"/>
              <a:t> true option.</a:t>
            </a:r>
            <a:r>
              <a:rPr lang="en-IN" sz="1600" dirty="0"/>
              <a:t> </a:t>
            </a:r>
          </a:p>
          <a:p>
            <a:pPr marL="457200" lvl="1" indent="0">
              <a:buNone/>
            </a:pPr>
            <a:endParaRPr lang="en-GB" dirty="0" smtClean="0">
              <a:solidFill>
                <a:srgbClr val="7030A0"/>
              </a:solidFill>
            </a:endParaRPr>
          </a:p>
          <a:p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/>
              <a:t>Type Script </a:t>
            </a:r>
            <a:r>
              <a:rPr lang="en-IN" sz="3200" dirty="0" smtClean="0"/>
              <a:t>Compiler : TSC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53557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GB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noUnusedParameters</a:t>
            </a:r>
            <a:r>
              <a:rPr lang="en-GB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:-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>
              <a:lnSpc>
                <a:spcPct val="120000"/>
              </a:lnSpc>
              <a:buClr>
                <a:srgbClr val="90C226"/>
              </a:buClr>
              <a:buFont typeface="Wingdings 3" panose="05040102010807070707" pitchFamily="18" charset="2"/>
              <a:buChar char="u"/>
            </a:pPr>
            <a:r>
              <a:rPr lang="en-IN" sz="1500" dirty="0">
                <a:latin typeface="Verdana" panose="020B0604030504040204" pitchFamily="34" charset="0"/>
                <a:ea typeface="Verdana" panose="020B0604030504040204" pitchFamily="34" charset="0"/>
              </a:rPr>
              <a:t>Consider the following function:</a:t>
            </a: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</a:t>
            </a:r>
            <a:r>
              <a:rPr lang="en-IN" sz="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controlMe</a:t>
            </a: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isTrue</a:t>
            </a: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Boolean, </a:t>
            </a:r>
            <a:r>
              <a:rPr lang="en-IN" sz="8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isAvailable:Boolean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{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let result: number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if(</a:t>
            </a:r>
            <a:r>
              <a:rPr lang="en-IN" sz="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isTrue</a:t>
            </a: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result =12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return 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endParaRPr lang="en-IN" sz="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IN" sz="8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>
              <a:lnSpc>
                <a:spcPct val="120000"/>
              </a:lnSpc>
              <a:buClr>
                <a:srgbClr val="90C226"/>
              </a:buClr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The above function compiles fine but has an issue 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it has an unused parameter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isAvailable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.To  make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compiler </a:t>
            </a:r>
            <a:r>
              <a:rPr lang="en-IN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check 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this we can use </a:t>
            </a:r>
            <a:r>
              <a:rPr lang="en-GB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noUnusedParameters</a:t>
            </a:r>
            <a:r>
              <a:rPr lang="en-GB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</a:rPr>
              <a:t>true option.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We can specify any of the available compiler options as an input to </a:t>
            </a:r>
            <a:r>
              <a:rPr lang="en-IN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 command using – in front of it. There are a lot of other options in </a:t>
            </a:r>
            <a:r>
              <a:rPr lang="en-IN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. Please refer to the official documentation(Links given on slide 5) for more info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114300" indent="0">
              <a:lnSpc>
                <a:spcPct val="120000"/>
              </a:lnSpc>
              <a:buClr>
                <a:srgbClr val="90C226"/>
              </a:buClr>
              <a:buNone/>
            </a:pP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Demo branch  : 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Typescript-compiler-options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GB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endParaRPr lang="en-GB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-3 -:Type Script </a:t>
            </a:r>
            <a:r>
              <a:rPr lang="en-IN" dirty="0" smtClean="0"/>
              <a:t>and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561"/>
          </a:xfrm>
        </p:spPr>
        <p:txBody>
          <a:bodyPr>
            <a:normAutofit/>
          </a:bodyPr>
          <a:lstStyle/>
          <a:p>
            <a:r>
              <a:rPr lang="en-IN" sz="3200" dirty="0" smtClean="0"/>
              <a:t>Typescript and ES6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161"/>
            <a:ext cx="8596668" cy="4728201"/>
          </a:xfrm>
        </p:spPr>
        <p:txBody>
          <a:bodyPr/>
          <a:lstStyle/>
          <a:p>
            <a:r>
              <a:rPr lang="en-IN" dirty="0" smtClean="0"/>
              <a:t>Typescript allows us to use some of the features of ES6 and the underlying code is converted to ES5 so all browsers support it.</a:t>
            </a:r>
          </a:p>
          <a:p>
            <a:r>
              <a:rPr lang="en-IN" dirty="0" err="1" smtClean="0"/>
              <a:t>TypeScript</a:t>
            </a:r>
            <a:r>
              <a:rPr lang="en-IN" dirty="0" smtClean="0"/>
              <a:t> does not support all features of ES6.</a:t>
            </a:r>
          </a:p>
          <a:p>
            <a:r>
              <a:rPr lang="en-IN" dirty="0" smtClean="0"/>
              <a:t>Below is a link to the comparison of what </a:t>
            </a:r>
            <a:r>
              <a:rPr lang="en-IN" dirty="0" err="1" smtClean="0"/>
              <a:t>ts</a:t>
            </a:r>
            <a:r>
              <a:rPr lang="en-IN" dirty="0" smtClean="0"/>
              <a:t> supports and what not :-</a:t>
            </a:r>
          </a:p>
          <a:p>
            <a:r>
              <a:rPr lang="en-GB" dirty="0">
                <a:hlinkClick r:id="rId2"/>
              </a:rPr>
              <a:t>http://kangax.github.io/compat-table/es6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IN" dirty="0" smtClean="0"/>
              <a:t>Lets take a look on some of ES6 features using a demo in branch :</a:t>
            </a:r>
            <a:r>
              <a:rPr lang="en-IN" dirty="0" smtClean="0">
                <a:hlinkClick r:id="rId3"/>
              </a:rPr>
              <a:t>typescript-and-es6</a:t>
            </a:r>
            <a:endParaRPr lang="en-IN" dirty="0" smtClean="0"/>
          </a:p>
          <a:p>
            <a:r>
              <a:rPr lang="en-IN" dirty="0" smtClean="0"/>
              <a:t>We also have other ES6 features like symbols ,iterators, generators also supported by type script but they are beyond the scope of this training and should be covered in a dedicated ES6 course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868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559"/>
          </a:xfrm>
        </p:spPr>
        <p:txBody>
          <a:bodyPr/>
          <a:lstStyle/>
          <a:p>
            <a:r>
              <a:rPr lang="en-IN" dirty="0"/>
              <a:t>What and Why?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19" y="1327150"/>
            <a:ext cx="8382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3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and Why Cont.… 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1227752"/>
            <a:ext cx="8257101" cy="51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Create a folder named </a:t>
            </a:r>
            <a:r>
              <a:rPr lang="en-GB" dirty="0"/>
              <a:t>typescript-complete-course</a:t>
            </a:r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app.ts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pm start command we are telling it to 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 will see it gets updated on the browser and also we will notice our console.log on the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above project structure has been added to a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repository at following link address :</a:t>
            </a:r>
          </a:p>
          <a:p>
            <a:r>
              <a:rPr lang="en-GB" dirty="0" smtClean="0">
                <a:hlinkClick r:id="rId2"/>
              </a:rPr>
              <a:t>typescript-complete-course</a:t>
            </a:r>
            <a:endParaRPr lang="en-GB" dirty="0" smtClean="0"/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-2 -:Using Types for a better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3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2333</TotalTime>
  <Words>1172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and Why?</vt:lpstr>
      <vt:lpstr>What and Why Cont.… ?</vt:lpstr>
      <vt:lpstr>Important Links</vt:lpstr>
      <vt:lpstr>Required Setup</vt:lpstr>
      <vt:lpstr>Required Setup cont…</vt:lpstr>
      <vt:lpstr>Required Setup cont…</vt:lpstr>
      <vt:lpstr>Section -2 -:Using Types for a better Code</vt:lpstr>
      <vt:lpstr>Basic-System-Defined-Types in Typescript</vt:lpstr>
      <vt:lpstr>Section -3 -:Type Script Compiler</vt:lpstr>
      <vt:lpstr>Type Script Compiler : TSC</vt:lpstr>
      <vt:lpstr>Debugging with sourceMap option in chrome</vt:lpstr>
      <vt:lpstr>Type Script Compiler : TSC</vt:lpstr>
      <vt:lpstr>Type Script Compiler : TSC</vt:lpstr>
      <vt:lpstr>Section -3 -:Type Script and ES6</vt:lpstr>
      <vt:lpstr>Typescript and ES6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147</cp:revision>
  <dcterms:created xsi:type="dcterms:W3CDTF">2019-03-17T17:13:50Z</dcterms:created>
  <dcterms:modified xsi:type="dcterms:W3CDTF">2019-08-18T01:38:52Z</dcterms:modified>
</cp:coreProperties>
</file>