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26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1" d="100"/>
          <a:sy n="111" d="100"/>
        </p:scale>
        <p:origin x="58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05/10/2019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05/10/2019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05/10/2019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05/10/2019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05/10/2019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05/10/2019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05/10/2019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echpert/typescript-complete-course/tree/Modules-And-Namesp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chpert/typescript-complete-course/tree/namespaces-and-multiple-fi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11" y="73335"/>
            <a:ext cx="8596668" cy="559182"/>
          </a:xfrm>
        </p:spPr>
        <p:txBody>
          <a:bodyPr>
            <a:normAutofit fontScale="90000"/>
          </a:bodyPr>
          <a:lstStyle/>
          <a:p>
            <a:r>
              <a:rPr lang="en-IN" dirty="0" smtClean="0"/>
              <a:t>Namespaces</a:t>
            </a:r>
            <a:endParaRPr lang="en-GB" dirty="0"/>
          </a:p>
        </p:txBody>
      </p:sp>
      <p:sp>
        <p:nvSpPr>
          <p:cNvPr id="3" name="Content Placeholder 2"/>
          <p:cNvSpPr>
            <a:spLocks noGrp="1"/>
          </p:cNvSpPr>
          <p:nvPr>
            <p:ph idx="1"/>
          </p:nvPr>
        </p:nvSpPr>
        <p:spPr>
          <a:xfrm>
            <a:off x="677334" y="632517"/>
            <a:ext cx="9346690" cy="6225483"/>
          </a:xfrm>
        </p:spPr>
        <p:txBody>
          <a:bodyPr>
            <a:normAutofit/>
          </a:bodyPr>
          <a:lstStyle/>
          <a:p>
            <a:r>
              <a:rPr lang="en-IN" sz="1400" dirty="0" smtClean="0"/>
              <a:t>Namespace acts as a logical grouping mechanism for </a:t>
            </a:r>
            <a:r>
              <a:rPr lang="en-IN" sz="1400" dirty="0" err="1" smtClean="0"/>
              <a:t>constants,variables,functions</a:t>
            </a:r>
            <a:r>
              <a:rPr lang="en-IN" sz="1400" dirty="0" smtClean="0"/>
              <a:t> and files.</a:t>
            </a:r>
          </a:p>
          <a:p>
            <a:r>
              <a:rPr lang="en-IN" sz="1400" dirty="0" smtClean="0"/>
              <a:t>By default everything is registered to global namespace but as and when the size of project increases it becomes difficult to logically group things and can also cause  pollution of global namespace.</a:t>
            </a:r>
          </a:p>
          <a:p>
            <a:r>
              <a:rPr lang="en-IN" sz="1400" dirty="0" smtClean="0"/>
              <a:t>To solve this </a:t>
            </a:r>
            <a:r>
              <a:rPr lang="en-IN" sz="1400" dirty="0" err="1" smtClean="0"/>
              <a:t>ts</a:t>
            </a:r>
            <a:r>
              <a:rPr lang="en-IN" sz="1400" dirty="0" smtClean="0"/>
              <a:t> introduced the concept of namespaces.</a:t>
            </a:r>
          </a:p>
          <a:p>
            <a:r>
              <a:rPr lang="en-IN" sz="1400" dirty="0" smtClean="0"/>
              <a:t>Anything declared inside the namespace cant be accessed outside until exported using the export keyword.</a:t>
            </a:r>
          </a:p>
          <a:p>
            <a:r>
              <a:rPr lang="en-IN" sz="1400" dirty="0" smtClean="0"/>
              <a:t>Now since the variables etc. are grouped as per namespaces we can repeat the same names if they are in different workspaces.</a:t>
            </a:r>
            <a:endParaRPr lang="en-GB" sz="1400" dirty="0"/>
          </a:p>
        </p:txBody>
      </p:sp>
      <p:pic>
        <p:nvPicPr>
          <p:cNvPr id="4" name="Picture 3"/>
          <p:cNvPicPr>
            <a:picLocks noChangeAspect="1"/>
          </p:cNvPicPr>
          <p:nvPr/>
        </p:nvPicPr>
        <p:blipFill>
          <a:blip r:embed="rId2"/>
          <a:stretch>
            <a:fillRect/>
          </a:stretch>
        </p:blipFill>
        <p:spPr>
          <a:xfrm>
            <a:off x="862965" y="2743199"/>
            <a:ext cx="8839200" cy="3863857"/>
          </a:xfrm>
          <a:prstGeom prst="rect">
            <a:avLst/>
          </a:prstGeom>
        </p:spPr>
      </p:pic>
    </p:spTree>
    <p:extLst>
      <p:ext uri="{BB962C8B-B14F-4D97-AF65-F5344CB8AC3E}">
        <p14:creationId xmlns:p14="http://schemas.microsoft.com/office/powerpoint/2010/main" val="22477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383"/>
            <a:ext cx="8596668" cy="5731979"/>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Demo using branch </a:t>
            </a:r>
            <a:r>
              <a:rPr lang="en-GB" dirty="0" smtClean="0">
                <a:hlinkClick r:id="rId2"/>
              </a:rPr>
              <a:t>Modules-And-Namespaces</a:t>
            </a:r>
            <a:endParaRPr lang="en-GB" dirty="0"/>
          </a:p>
        </p:txBody>
      </p:sp>
    </p:spTree>
    <p:extLst>
      <p:ext uri="{BB962C8B-B14F-4D97-AF65-F5344CB8AC3E}">
        <p14:creationId xmlns:p14="http://schemas.microsoft.com/office/powerpoint/2010/main" val="37779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460"/>
            <a:ext cx="8596668" cy="655435"/>
          </a:xfrm>
        </p:spPr>
        <p:txBody>
          <a:bodyPr/>
          <a:lstStyle/>
          <a:p>
            <a:r>
              <a:rPr lang="en-IN" dirty="0" smtClean="0"/>
              <a:t>Namespaces And Multiple Files</a:t>
            </a:r>
            <a:endParaRPr lang="en-GB" dirty="0"/>
          </a:p>
        </p:txBody>
      </p:sp>
      <p:sp>
        <p:nvSpPr>
          <p:cNvPr id="3" name="Content Placeholder 2"/>
          <p:cNvSpPr>
            <a:spLocks noGrp="1"/>
          </p:cNvSpPr>
          <p:nvPr>
            <p:ph idx="1"/>
          </p:nvPr>
        </p:nvSpPr>
        <p:spPr>
          <a:xfrm>
            <a:off x="677334" y="721895"/>
            <a:ext cx="8596668" cy="5919537"/>
          </a:xfrm>
        </p:spPr>
        <p:txBody>
          <a:bodyPr>
            <a:normAutofit/>
          </a:bodyPr>
          <a:lstStyle/>
          <a:p>
            <a:r>
              <a:rPr lang="en-IN" sz="1200" dirty="0" smtClean="0"/>
              <a:t>For larger projects having all logic of a namespace in one file is not possible.</a:t>
            </a:r>
          </a:p>
          <a:p>
            <a:r>
              <a:rPr lang="en-IN" sz="1200" dirty="0" smtClean="0"/>
              <a:t>So we need to split our logic to multiple files but still keep them in same namespace.</a:t>
            </a:r>
          </a:p>
          <a:p>
            <a:r>
              <a:rPr lang="en-IN" sz="1200" dirty="0" smtClean="0"/>
              <a:t>We can create multiple files and include them in same namespace by keeping the namespace name same.</a:t>
            </a:r>
          </a:p>
          <a:p>
            <a:r>
              <a:rPr lang="en-IN" sz="1200" dirty="0" smtClean="0"/>
              <a:t>But since we usually import only one </a:t>
            </a:r>
            <a:r>
              <a:rPr lang="en-IN" sz="1200" dirty="0" err="1" smtClean="0"/>
              <a:t>js</a:t>
            </a:r>
            <a:r>
              <a:rPr lang="en-IN" sz="1200" dirty="0" smtClean="0"/>
              <a:t> file in our html the code from others is not included so to solve this we have multiple ways</a:t>
            </a:r>
          </a:p>
          <a:p>
            <a:r>
              <a:rPr lang="en-IN" sz="1200" dirty="0" smtClean="0"/>
              <a:t>First one being to include all .</a:t>
            </a:r>
            <a:r>
              <a:rPr lang="en-IN" sz="1200" dirty="0" err="1" smtClean="0"/>
              <a:t>js</a:t>
            </a:r>
            <a:r>
              <a:rPr lang="en-IN" sz="1200" dirty="0" smtClean="0"/>
              <a:t> files one by one in our html using multiple &lt;script&gt; tags and that too in order of dependency. The downside is that we need to import all the files but that can get very cumbersome and error prone as and when no of files increase.</a:t>
            </a:r>
          </a:p>
        </p:txBody>
      </p:sp>
      <p:pic>
        <p:nvPicPr>
          <p:cNvPr id="4" name="Picture 3"/>
          <p:cNvPicPr>
            <a:picLocks noChangeAspect="1"/>
          </p:cNvPicPr>
          <p:nvPr/>
        </p:nvPicPr>
        <p:blipFill>
          <a:blip r:embed="rId2"/>
          <a:stretch>
            <a:fillRect/>
          </a:stretch>
        </p:blipFill>
        <p:spPr>
          <a:xfrm>
            <a:off x="990026" y="2796774"/>
            <a:ext cx="7246447" cy="4002786"/>
          </a:xfrm>
          <a:prstGeom prst="rect">
            <a:avLst/>
          </a:prstGeom>
        </p:spPr>
      </p:pic>
    </p:spTree>
    <p:extLst>
      <p:ext uri="{BB962C8B-B14F-4D97-AF65-F5344CB8AC3E}">
        <p14:creationId xmlns:p14="http://schemas.microsoft.com/office/powerpoint/2010/main" val="107013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86" y="73335"/>
            <a:ext cx="8596668" cy="593558"/>
          </a:xfrm>
        </p:spPr>
        <p:txBody>
          <a:bodyPr>
            <a:normAutofit fontScale="90000"/>
          </a:bodyPr>
          <a:lstStyle/>
          <a:p>
            <a:r>
              <a:rPr lang="en-IN" dirty="0"/>
              <a:t>Namespaces And Multiple </a:t>
            </a:r>
            <a:r>
              <a:rPr lang="en-IN" dirty="0" smtClean="0"/>
              <a:t>Files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4" y="666893"/>
            <a:ext cx="8596668" cy="6057041"/>
          </a:xfrm>
        </p:spPr>
        <p:txBody>
          <a:bodyPr>
            <a:normAutofit lnSpcReduction="10000"/>
          </a:bodyPr>
          <a:lstStyle/>
          <a:p>
            <a:r>
              <a:rPr lang="en-IN" sz="1400" dirty="0" smtClean="0">
                <a:latin typeface="Verdana" panose="020B0604030504040204" pitchFamily="34" charset="0"/>
                <a:ea typeface="Verdana" panose="020B0604030504040204" pitchFamily="34" charset="0"/>
              </a:rPr>
              <a:t>Secondly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a:t>
            </a:r>
            <a:r>
              <a:rPr lang="en-IN" sz="1400" dirty="0">
                <a:latin typeface="Verdana" panose="020B0604030504040204" pitchFamily="34" charset="0"/>
                <a:ea typeface="Verdana" panose="020B0604030504040204" pitchFamily="34" charset="0"/>
              </a:rPr>
              <a:t>allows us to bundle all our files to one single file by compiling using command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outFile</a:t>
            </a:r>
            <a:r>
              <a:rPr lang="en-IN" sz="1400" dirty="0">
                <a:latin typeface="Verdana" panose="020B0604030504040204" pitchFamily="34" charset="0"/>
                <a:ea typeface="Verdana" panose="020B0604030504040204" pitchFamily="34" charset="0"/>
              </a:rPr>
              <a:t> &lt;output file name.js&gt; 1.ts 2.ts </a:t>
            </a:r>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 output file </a:t>
            </a:r>
            <a:r>
              <a:rPr lang="en-IN" sz="1400" dirty="0" err="1" smtClean="0">
                <a:latin typeface="Verdana" panose="020B0604030504040204" pitchFamily="34" charset="0"/>
                <a:ea typeface="Verdana" panose="020B0604030504040204" pitchFamily="34" charset="0"/>
              </a:rPr>
              <a:t>name.ts</a:t>
            </a:r>
            <a:r>
              <a:rPr lang="en-IN" sz="1400" dirty="0" smtClean="0">
                <a:latin typeface="Verdana" panose="020B0604030504040204" pitchFamily="34" charset="0"/>
                <a:ea typeface="Verdana" panose="020B0604030504040204" pitchFamily="34" charset="0"/>
              </a:rPr>
              <a:t>….</a:t>
            </a:r>
            <a:r>
              <a:rPr lang="en-GB" sz="1400" dirty="0" smtClean="0">
                <a:latin typeface="Verdana" panose="020B0604030504040204" pitchFamily="34" charset="0"/>
                <a:ea typeface="Verdana" panose="020B0604030504040204" pitchFamily="34" charset="0"/>
              </a:rPr>
              <a:t> </a:t>
            </a:r>
            <a:r>
              <a:rPr lang="en-GB" sz="1400" dirty="0">
                <a:latin typeface="Verdana" panose="020B0604030504040204" pitchFamily="34" charset="0"/>
                <a:ea typeface="Verdana" panose="020B0604030504040204" pitchFamily="34" charset="0"/>
              </a:rPr>
              <a:t>Here </a:t>
            </a:r>
            <a:r>
              <a:rPr lang="en-GB" sz="1400" dirty="0" err="1">
                <a:latin typeface="Verdana" panose="020B0604030504040204" pitchFamily="34" charset="0"/>
                <a:ea typeface="Verdana" panose="020B0604030504040204" pitchFamily="34" charset="0"/>
              </a:rPr>
              <a:t>outFile</a:t>
            </a:r>
            <a:r>
              <a:rPr lang="en-GB" sz="1400" dirty="0">
                <a:latin typeface="Verdana" panose="020B0604030504040204" pitchFamily="34" charset="0"/>
                <a:ea typeface="Verdana" panose="020B0604030504040204" pitchFamily="34" charset="0"/>
              </a:rPr>
              <a:t> is a switch to </a:t>
            </a:r>
            <a:r>
              <a:rPr lang="en-GB" sz="1400" dirty="0" err="1">
                <a:latin typeface="Verdana" panose="020B0604030504040204" pitchFamily="34" charset="0"/>
                <a:ea typeface="Verdana" panose="020B0604030504040204" pitchFamily="34" charset="0"/>
              </a:rPr>
              <a:t>tsc</a:t>
            </a:r>
            <a:r>
              <a:rPr lang="en-GB" sz="1400" dirty="0">
                <a:latin typeface="Verdana" panose="020B0604030504040204" pitchFamily="34" charset="0"/>
                <a:ea typeface="Verdana" panose="020B0604030504040204" pitchFamily="34" charset="0"/>
              </a:rPr>
              <a:t> telling it to compile all files to one file specified by  &lt;</a:t>
            </a:r>
            <a:r>
              <a:rPr lang="en-IN" sz="1400" dirty="0">
                <a:latin typeface="Verdana" panose="020B0604030504040204" pitchFamily="34" charset="0"/>
                <a:ea typeface="Verdana" panose="020B0604030504040204" pitchFamily="34" charset="0"/>
              </a:rPr>
              <a:t> output file name.js </a:t>
            </a:r>
            <a:r>
              <a:rPr lang="en-GB" sz="1400" dirty="0">
                <a:latin typeface="Verdana" panose="020B0604030504040204" pitchFamily="34" charset="0"/>
                <a:ea typeface="Verdana" panose="020B0604030504040204" pitchFamily="34" charset="0"/>
              </a:rPr>
              <a:t>&gt; and 1.ts 2.ts specify names of dependent files in order of </a:t>
            </a:r>
            <a:r>
              <a:rPr lang="en-GB" sz="1400" dirty="0" smtClean="0">
                <a:latin typeface="Verdana" panose="020B0604030504040204" pitchFamily="34" charset="0"/>
                <a:ea typeface="Verdana" panose="020B0604030504040204" pitchFamily="34" charset="0"/>
              </a:rPr>
              <a:t>dependency.</a:t>
            </a:r>
            <a:r>
              <a:rPr lang="en-IN" sz="1400" dirty="0" smtClean="0">
                <a:latin typeface="Verdana" panose="020B0604030504040204" pitchFamily="34" charset="0"/>
                <a:ea typeface="Verdana" panose="020B0604030504040204" pitchFamily="34" charset="0"/>
              </a:rPr>
              <a:t>Now we don’t need to add any additional file to our html but we still need to add files to our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command</a:t>
            </a:r>
          </a:p>
          <a:p>
            <a:endParaRPr lang="en-IN" sz="1400" dirty="0">
              <a:latin typeface="Verdana" panose="020B0604030504040204" pitchFamily="34" charset="0"/>
              <a:ea typeface="Verdana" panose="020B0604030504040204" pitchFamily="34" charset="0"/>
            </a:endParaRPr>
          </a:p>
          <a:p>
            <a:endParaRPr lang="en-IN" sz="1400" dirty="0" smtClean="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IN" sz="1400" dirty="0" smtClean="0">
                <a:latin typeface="Verdana" panose="020B0604030504040204" pitchFamily="34" charset="0"/>
                <a:ea typeface="Verdana" panose="020B0604030504040204" pitchFamily="34" charset="0"/>
              </a:rPr>
              <a:t>Thirdly we can add imports to our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 These are not ES6 imports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has its own syntax for namespace </a:t>
            </a:r>
            <a:r>
              <a:rPr lang="en-IN" sz="1400" dirty="0" err="1" smtClean="0">
                <a:latin typeface="Verdana" panose="020B0604030504040204" pitchFamily="34" charset="0"/>
                <a:ea typeface="Verdana" panose="020B0604030504040204" pitchFamily="34" charset="0"/>
              </a:rPr>
              <a:t>imports.We</a:t>
            </a:r>
            <a:r>
              <a:rPr lang="en-IN" sz="1400" dirty="0" smtClean="0">
                <a:latin typeface="Verdana" panose="020B0604030504040204" pitchFamily="34" charset="0"/>
                <a:ea typeface="Verdana" panose="020B0604030504040204" pitchFamily="34" charset="0"/>
              </a:rPr>
              <a:t> use /// &lt;reference path =“file to import” /&gt;.Although we still have to add the </a:t>
            </a:r>
            <a:r>
              <a:rPr lang="en-IN" sz="1400" dirty="0" err="1" smtClean="0">
                <a:latin typeface="Verdana" panose="020B0604030504040204" pitchFamily="34" charset="0"/>
                <a:ea typeface="Verdana" panose="020B0604030504040204" pitchFamily="34" charset="0"/>
              </a:rPr>
              <a:t>outFile</a:t>
            </a:r>
            <a:r>
              <a:rPr lang="en-IN" sz="1400" dirty="0" smtClean="0">
                <a:latin typeface="Verdana" panose="020B0604030504040204" pitchFamily="34" charset="0"/>
                <a:ea typeface="Verdana" panose="020B0604030504040204" pitchFamily="34" charset="0"/>
              </a:rPr>
              <a:t> attribute to </a:t>
            </a:r>
            <a:r>
              <a:rPr lang="en-IN" sz="1400" dirty="0" err="1" smtClean="0">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smtClean="0">
                <a:latin typeface="Verdana" panose="020B0604030504040204" pitchFamily="34" charset="0"/>
                <a:ea typeface="Verdana" panose="020B0604030504040204" pitchFamily="34" charset="0"/>
              </a:rPr>
              <a:t>but we don’t have to give the dependent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a:t>
            </a:r>
            <a:r>
              <a:rPr lang="en-IN" dirty="0" smtClean="0"/>
              <a:t>.</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can also add </a:t>
            </a:r>
            <a:r>
              <a:rPr lang="en-IN" dirty="0" err="1" smtClean="0"/>
              <a:t>outfile</a:t>
            </a:r>
            <a:r>
              <a:rPr lang="en-IN" dirty="0" smtClean="0"/>
              <a:t> directly to </a:t>
            </a:r>
            <a:r>
              <a:rPr lang="en-IN" dirty="0" err="1" smtClean="0"/>
              <a:t>tsconfig.json</a:t>
            </a:r>
            <a:r>
              <a:rPr lang="en-IN" dirty="0" smtClean="0"/>
              <a:t> </a:t>
            </a:r>
            <a:r>
              <a:rPr lang="en-IN" dirty="0" err="1" smtClean="0"/>
              <a:t>file.But</a:t>
            </a:r>
            <a:r>
              <a:rPr lang="en-IN" dirty="0" smtClean="0"/>
              <a:t> we need to change module in </a:t>
            </a:r>
            <a:r>
              <a:rPr lang="en-IN" dirty="0" err="1" smtClean="0"/>
              <a:t>tsconfig</a:t>
            </a:r>
            <a:r>
              <a:rPr lang="en-IN" dirty="0" smtClean="0"/>
              <a:t> to </a:t>
            </a:r>
            <a:r>
              <a:rPr lang="en-IN" dirty="0" err="1" smtClean="0"/>
              <a:t>amd</a:t>
            </a:r>
            <a:r>
              <a:rPr lang="en-IN" dirty="0" smtClean="0"/>
              <a:t>.</a:t>
            </a:r>
            <a:endParaRPr lang="en-GB" dirty="0"/>
          </a:p>
        </p:txBody>
      </p:sp>
      <p:pic>
        <p:nvPicPr>
          <p:cNvPr id="5" name="Picture 4"/>
          <p:cNvPicPr>
            <a:picLocks noChangeAspect="1"/>
          </p:cNvPicPr>
          <p:nvPr/>
        </p:nvPicPr>
        <p:blipFill>
          <a:blip r:embed="rId2"/>
          <a:stretch>
            <a:fillRect/>
          </a:stretch>
        </p:blipFill>
        <p:spPr>
          <a:xfrm>
            <a:off x="957656" y="1848530"/>
            <a:ext cx="8705850" cy="1076325"/>
          </a:xfrm>
          <a:prstGeom prst="rect">
            <a:avLst/>
          </a:prstGeom>
        </p:spPr>
      </p:pic>
      <p:pic>
        <p:nvPicPr>
          <p:cNvPr id="6" name="Picture 5"/>
          <p:cNvPicPr>
            <a:picLocks noChangeAspect="1"/>
          </p:cNvPicPr>
          <p:nvPr/>
        </p:nvPicPr>
        <p:blipFill>
          <a:blip r:embed="rId3"/>
          <a:stretch>
            <a:fillRect/>
          </a:stretch>
        </p:blipFill>
        <p:spPr>
          <a:xfrm>
            <a:off x="957656" y="3862924"/>
            <a:ext cx="8915400" cy="2066925"/>
          </a:xfrm>
          <a:prstGeom prst="rect">
            <a:avLst/>
          </a:prstGeom>
        </p:spPr>
      </p:pic>
    </p:spTree>
    <p:extLst>
      <p:ext uri="{BB962C8B-B14F-4D97-AF65-F5344CB8AC3E}">
        <p14:creationId xmlns:p14="http://schemas.microsoft.com/office/powerpoint/2010/main" val="365389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81" y="73336"/>
            <a:ext cx="8596668" cy="600433"/>
          </a:xfrm>
        </p:spPr>
        <p:txBody>
          <a:bodyPr>
            <a:normAutofit fontScale="90000"/>
          </a:bodyPr>
          <a:lstStyle/>
          <a:p>
            <a:r>
              <a:rPr lang="en-IN" dirty="0" smtClean="0"/>
              <a:t>Tips and tricks in namespaces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We can nest one namespace to </a:t>
            </a:r>
            <a:r>
              <a:rPr lang="en-IN" dirty="0" err="1" smtClean="0"/>
              <a:t>another.We</a:t>
            </a:r>
            <a:r>
              <a:rPr lang="en-IN" dirty="0" smtClean="0"/>
              <a:t> would then also need to export the nested namespace and while accessing we would have to do something like </a:t>
            </a:r>
            <a:r>
              <a:rPr lang="en-IN" b="1" i="1" dirty="0" err="1" smtClean="0"/>
              <a:t>ParentNamespace.ChildNamespace.member</a:t>
            </a:r>
            <a:r>
              <a:rPr lang="en-IN" dirty="0" smtClean="0"/>
              <a:t> or we can create an alias for the child namespace as  </a:t>
            </a:r>
            <a:r>
              <a:rPr lang="en-IN" b="1" i="1" dirty="0" smtClean="0"/>
              <a:t>Import </a:t>
            </a:r>
            <a:r>
              <a:rPr lang="en-IN" b="1" i="1" dirty="0" err="1" smtClean="0"/>
              <a:t>ChildNamespace</a:t>
            </a:r>
            <a:r>
              <a:rPr lang="en-IN" b="1" i="1" dirty="0" smtClean="0"/>
              <a:t>=</a:t>
            </a:r>
            <a:r>
              <a:rPr lang="en-IN" b="1" i="1" dirty="0" err="1" smtClean="0"/>
              <a:t>ParentNamespace.ChildNamespace</a:t>
            </a:r>
            <a:r>
              <a:rPr lang="en-IN" b="1" i="1" dirty="0" smtClean="0"/>
              <a:t>; we can then use </a:t>
            </a:r>
            <a:r>
              <a:rPr lang="en-IN" dirty="0" err="1" smtClean="0"/>
              <a:t>ChildNamespace</a:t>
            </a:r>
            <a:r>
              <a:rPr lang="en-IN" dirty="0" smtClean="0"/>
              <a:t> alias directly as </a:t>
            </a:r>
            <a:r>
              <a:rPr lang="en-IN" b="1" i="1" dirty="0" err="1" smtClean="0"/>
              <a:t>ChildNamespace.member</a:t>
            </a:r>
            <a:endParaRPr lang="en-IN" b="1" i="1" dirty="0" smtClean="0"/>
          </a:p>
          <a:p>
            <a:endParaRPr lang="en-IN" b="1" i="1" dirty="0" smtClean="0"/>
          </a:p>
          <a:p>
            <a:endParaRPr lang="en-GB" dirty="0"/>
          </a:p>
        </p:txBody>
      </p:sp>
      <p:pic>
        <p:nvPicPr>
          <p:cNvPr id="4" name="Picture 3"/>
          <p:cNvPicPr>
            <a:picLocks noChangeAspect="1"/>
          </p:cNvPicPr>
          <p:nvPr/>
        </p:nvPicPr>
        <p:blipFill>
          <a:blip r:embed="rId2"/>
          <a:stretch>
            <a:fillRect/>
          </a:stretch>
        </p:blipFill>
        <p:spPr>
          <a:xfrm>
            <a:off x="731958" y="2534509"/>
            <a:ext cx="8762678" cy="3742538"/>
          </a:xfrm>
          <a:prstGeom prst="rect">
            <a:avLst/>
          </a:prstGeom>
        </p:spPr>
      </p:pic>
    </p:spTree>
    <p:extLst>
      <p:ext uri="{BB962C8B-B14F-4D97-AF65-F5344CB8AC3E}">
        <p14:creationId xmlns:p14="http://schemas.microsoft.com/office/powerpoint/2010/main" val="37077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03" y="73335"/>
            <a:ext cx="8596668" cy="572932"/>
          </a:xfrm>
        </p:spPr>
        <p:txBody>
          <a:bodyPr>
            <a:normAutofit fontScale="90000"/>
          </a:bodyPr>
          <a:lstStyle/>
          <a:p>
            <a:r>
              <a:rPr lang="en-IN" dirty="0" smtClean="0"/>
              <a:t>Disadvantages of namespaces</a:t>
            </a:r>
            <a:endParaRPr lang="en-GB" dirty="0"/>
          </a:p>
        </p:txBody>
      </p:sp>
      <p:sp>
        <p:nvSpPr>
          <p:cNvPr id="3" name="Content Placeholder 2"/>
          <p:cNvSpPr>
            <a:spLocks noGrp="1"/>
          </p:cNvSpPr>
          <p:nvPr>
            <p:ph idx="1"/>
          </p:nvPr>
        </p:nvSpPr>
        <p:spPr>
          <a:xfrm>
            <a:off x="677334" y="646267"/>
            <a:ext cx="8596668" cy="5395095"/>
          </a:xfrm>
        </p:spPr>
        <p:txBody>
          <a:bodyPr/>
          <a:lstStyle/>
          <a:p>
            <a:r>
              <a:rPr lang="en-IN" dirty="0" smtClean="0"/>
              <a:t>It is not very declarative about which file has which dependency so it becomes cumbersome and unmanageable for large projects.</a:t>
            </a:r>
          </a:p>
          <a:p>
            <a:r>
              <a:rPr lang="en-IN" dirty="0" smtClean="0"/>
              <a:t>So while Namespaces are a great tool for small projects but we need to fall back to ES6 modules or Modules in general for medium to large scale projects.</a:t>
            </a:r>
          </a:p>
          <a:p>
            <a:r>
              <a:rPr lang="en-IN" dirty="0" smtClean="0"/>
              <a:t>Demo using branch </a:t>
            </a:r>
            <a:r>
              <a:rPr lang="en-GB" dirty="0">
                <a:hlinkClick r:id="rId2"/>
              </a:rPr>
              <a:t>namespaces-and-multiple-files</a:t>
            </a:r>
            <a:endParaRPr lang="en-GB" dirty="0"/>
          </a:p>
        </p:txBody>
      </p:sp>
    </p:spTree>
    <p:extLst>
      <p:ext uri="{BB962C8B-B14F-4D97-AF65-F5344CB8AC3E}">
        <p14:creationId xmlns:p14="http://schemas.microsoft.com/office/powerpoint/2010/main" val="96176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30" y="0"/>
            <a:ext cx="8596668" cy="497305"/>
          </a:xfrm>
        </p:spPr>
        <p:txBody>
          <a:bodyPr>
            <a:normAutofit fontScale="90000"/>
          </a:bodyPr>
          <a:lstStyle/>
          <a:p>
            <a:r>
              <a:rPr lang="en-IN" dirty="0" smtClean="0"/>
              <a:t>Modules</a:t>
            </a:r>
            <a:endParaRPr lang="en-GB" dirty="0"/>
          </a:p>
        </p:txBody>
      </p:sp>
      <p:sp>
        <p:nvSpPr>
          <p:cNvPr id="3" name="Content Placeholder 2"/>
          <p:cNvSpPr>
            <a:spLocks noGrp="1"/>
          </p:cNvSpPr>
          <p:nvPr>
            <p:ph idx="1"/>
          </p:nvPr>
        </p:nvSpPr>
        <p:spPr>
          <a:xfrm>
            <a:off x="677334" y="497305"/>
            <a:ext cx="9195436" cy="5979122"/>
          </a:xfrm>
        </p:spPr>
        <p:txBody>
          <a:bodyPr/>
          <a:lstStyle/>
          <a:p>
            <a:r>
              <a:rPr lang="en-GB" dirty="0" smtClean="0"/>
              <a:t>To create a Module create a new folder  and add  files you want to be a part of the module to this folder. Also remember to export any constants or functions that you want to be available when a module is imported.</a:t>
            </a:r>
          </a:p>
          <a:p>
            <a:r>
              <a:rPr lang="en-GB" dirty="0" smtClean="0"/>
              <a:t>To import we need to use below syntax </a:t>
            </a:r>
            <a:r>
              <a:rPr lang="en-GB" b="1" i="1" dirty="0" smtClean="0"/>
              <a:t>import {} from </a:t>
            </a:r>
            <a:r>
              <a:rPr lang="en-IN" b="1" i="1" dirty="0" smtClean="0"/>
              <a:t>“./folder/</a:t>
            </a:r>
            <a:r>
              <a:rPr lang="en-IN" b="1" i="1" dirty="0" err="1" smtClean="0"/>
              <a:t>tsfile</a:t>
            </a:r>
            <a:r>
              <a:rPr lang="en-IN" b="1" i="1" dirty="0" smtClean="0"/>
              <a:t>”</a:t>
            </a:r>
          </a:p>
          <a:p>
            <a:r>
              <a:rPr lang="en-IN" dirty="0" smtClean="0"/>
              <a:t>We can specify the constants/functions that we want to import in { }. Always remember to skip the .</a:t>
            </a:r>
            <a:r>
              <a:rPr lang="en-IN" dirty="0" err="1" smtClean="0"/>
              <a:t>ts</a:t>
            </a:r>
            <a:r>
              <a:rPr lang="en-IN" dirty="0" smtClean="0"/>
              <a:t>  extension while importing. </a:t>
            </a:r>
            <a:r>
              <a:rPr lang="en-IN" dirty="0" err="1" smtClean="0"/>
              <a:t>Ts</a:t>
            </a:r>
            <a:r>
              <a:rPr lang="en-IN" dirty="0" smtClean="0"/>
              <a:t> by default looks for .</a:t>
            </a:r>
            <a:r>
              <a:rPr lang="en-IN" dirty="0" err="1" smtClean="0"/>
              <a:t>ts</a:t>
            </a:r>
            <a:r>
              <a:rPr lang="en-IN" dirty="0" smtClean="0"/>
              <a:t> ,.</a:t>
            </a:r>
            <a:r>
              <a:rPr lang="en-IN" dirty="0" err="1" smtClean="0"/>
              <a:t>tsx</a:t>
            </a:r>
            <a:r>
              <a:rPr lang="en-IN" dirty="0" smtClean="0"/>
              <a:t> or .</a:t>
            </a:r>
            <a:r>
              <a:rPr lang="en-IN" dirty="0" err="1" smtClean="0"/>
              <a:t>dts</a:t>
            </a:r>
            <a:r>
              <a:rPr lang="en-IN" dirty="0" smtClean="0"/>
              <a:t> files.</a:t>
            </a:r>
          </a:p>
          <a:p>
            <a:r>
              <a:rPr lang="en-IN" dirty="0" smtClean="0"/>
              <a:t>Since native </a:t>
            </a:r>
            <a:r>
              <a:rPr lang="en-IN" dirty="0" err="1" smtClean="0"/>
              <a:t>javascript</a:t>
            </a:r>
            <a:r>
              <a:rPr lang="en-IN" dirty="0" smtClean="0"/>
              <a:t> doesn’t support modules/import syntax </a:t>
            </a:r>
            <a:r>
              <a:rPr lang="en-IN" dirty="0" smtClean="0"/>
              <a:t>,we </a:t>
            </a:r>
            <a:r>
              <a:rPr lang="en-IN" dirty="0" smtClean="0"/>
              <a:t>can compile our multiple </a:t>
            </a:r>
            <a:r>
              <a:rPr lang="en-IN" dirty="0" err="1" smtClean="0"/>
              <a:t>ts</a:t>
            </a:r>
            <a:r>
              <a:rPr lang="en-IN" dirty="0" smtClean="0"/>
              <a:t> files to multiple </a:t>
            </a:r>
            <a:r>
              <a:rPr lang="en-IN" dirty="0" err="1" smtClean="0"/>
              <a:t>js</a:t>
            </a:r>
            <a:r>
              <a:rPr lang="en-IN" dirty="0" smtClean="0"/>
              <a:t> files  </a:t>
            </a:r>
            <a:r>
              <a:rPr lang="en-IN" dirty="0" smtClean="0"/>
              <a:t>but we cant import </a:t>
            </a:r>
            <a:r>
              <a:rPr lang="en-IN" dirty="0" err="1" smtClean="0"/>
              <a:t>js</a:t>
            </a:r>
            <a:r>
              <a:rPr lang="en-IN" dirty="0" smtClean="0"/>
              <a:t> files into </a:t>
            </a:r>
            <a:r>
              <a:rPr lang="en-IN" dirty="0" err="1" smtClean="0"/>
              <a:t>js</a:t>
            </a:r>
            <a:r>
              <a:rPr lang="en-IN" dirty="0" smtClean="0"/>
              <a:t> files.</a:t>
            </a:r>
          </a:p>
          <a:p>
            <a:r>
              <a:rPr lang="en-IN" dirty="0" smtClean="0"/>
              <a:t>There are multiple ways to generate module code for </a:t>
            </a:r>
            <a:r>
              <a:rPr lang="en-IN" dirty="0" err="1" smtClean="0"/>
              <a:t>js</a:t>
            </a:r>
            <a:r>
              <a:rPr lang="en-IN" dirty="0" smtClean="0"/>
              <a:t> which uses libraries like </a:t>
            </a:r>
            <a:r>
              <a:rPr lang="en-IN" dirty="0" err="1" smtClean="0"/>
              <a:t>commonjs,amd</a:t>
            </a:r>
            <a:r>
              <a:rPr lang="en-IN" dirty="0" smtClean="0"/>
              <a:t> </a:t>
            </a:r>
            <a:r>
              <a:rPr lang="en-IN" dirty="0" err="1" smtClean="0"/>
              <a:t>etc</a:t>
            </a:r>
            <a:r>
              <a:rPr lang="en-IN" dirty="0" smtClean="0"/>
              <a:t> each with its pros and cons but to use any of these we need a module loader like </a:t>
            </a:r>
            <a:r>
              <a:rPr lang="en-IN" dirty="0" err="1" smtClean="0"/>
              <a:t>Systemjs</a:t>
            </a:r>
            <a:r>
              <a:rPr lang="en-IN" dirty="0" smtClean="0"/>
              <a:t>.</a:t>
            </a:r>
          </a:p>
          <a:p>
            <a:r>
              <a:rPr lang="en-IN" dirty="0" err="1" smtClean="0"/>
              <a:t>Systemjs</a:t>
            </a:r>
            <a:r>
              <a:rPr lang="en-IN" dirty="0" smtClean="0"/>
              <a:t> is a module loader compatible with almost all the available module libraries</a:t>
            </a:r>
          </a:p>
          <a:p>
            <a:r>
              <a:rPr lang="en-IN" dirty="0" smtClean="0"/>
              <a:t>To install </a:t>
            </a:r>
            <a:r>
              <a:rPr lang="en-IN" dirty="0" err="1" smtClean="0"/>
              <a:t>Systemjs</a:t>
            </a:r>
            <a:r>
              <a:rPr lang="en-IN" dirty="0" smtClean="0"/>
              <a:t> we use command </a:t>
            </a:r>
            <a:r>
              <a:rPr lang="en-IN" b="1" i="1" dirty="0" err="1" smtClean="0">
                <a:solidFill>
                  <a:srgbClr val="7030A0"/>
                </a:solidFill>
              </a:rPr>
              <a:t>npm</a:t>
            </a:r>
            <a:r>
              <a:rPr lang="en-IN" b="1" i="1" dirty="0" smtClean="0">
                <a:solidFill>
                  <a:srgbClr val="7030A0"/>
                </a:solidFill>
              </a:rPr>
              <a:t> install </a:t>
            </a:r>
            <a:r>
              <a:rPr lang="en-IN" b="1" i="1" dirty="0" err="1" smtClean="0">
                <a:solidFill>
                  <a:srgbClr val="7030A0"/>
                </a:solidFill>
              </a:rPr>
              <a:t>systemjs</a:t>
            </a:r>
            <a:r>
              <a:rPr lang="en-IN" b="1" i="1" dirty="0" smtClean="0">
                <a:solidFill>
                  <a:srgbClr val="7030A0"/>
                </a:solidFill>
              </a:rPr>
              <a:t> –save</a:t>
            </a:r>
          </a:p>
          <a:p>
            <a:r>
              <a:rPr lang="en-IN" dirty="0"/>
              <a:t>We need to configure it in index.html</a:t>
            </a:r>
          </a:p>
          <a:p>
            <a:endParaRPr lang="en-GB" b="1" i="1" dirty="0" smtClean="0">
              <a:solidFill>
                <a:srgbClr val="7030A0"/>
              </a:solidFill>
            </a:endParaRPr>
          </a:p>
          <a:p>
            <a:endParaRPr lang="en-GB" dirty="0"/>
          </a:p>
        </p:txBody>
      </p:sp>
    </p:spTree>
    <p:extLst>
      <p:ext uri="{BB962C8B-B14F-4D97-AF65-F5344CB8AC3E}">
        <p14:creationId xmlns:p14="http://schemas.microsoft.com/office/powerpoint/2010/main" val="821790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3417</TotalTime>
  <Words>2667</Words>
  <Application>Microsoft Office PowerPoint</Application>
  <PresentationFormat>Widescreen</PresentationFormat>
  <Paragraphs>219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Namespaces</vt:lpstr>
      <vt:lpstr>PowerPoint Presentation</vt:lpstr>
      <vt:lpstr>Namespaces And Multiple Files</vt:lpstr>
      <vt:lpstr>Namespaces And Multiple Files Cont ..</vt:lpstr>
      <vt:lpstr>Tips and tricks in namespaces</vt:lpstr>
      <vt:lpstr>Disadvantages of namespaces</vt:lpstr>
      <vt:lpstr>Modules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197</cp:revision>
  <dcterms:created xsi:type="dcterms:W3CDTF">2019-03-17T17:13:50Z</dcterms:created>
  <dcterms:modified xsi:type="dcterms:W3CDTF">2019-10-05T18:26:09Z</dcterms:modified>
</cp:coreProperties>
</file>