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92" r:id="rId3"/>
    <p:sldId id="391" r:id="rId4"/>
    <p:sldId id="385" r:id="rId5"/>
    <p:sldId id="386" r:id="rId6"/>
    <p:sldId id="387" r:id="rId7"/>
    <p:sldId id="388" r:id="rId8"/>
    <p:sldId id="389" r:id="rId9"/>
    <p:sldId id="390" r:id="rId10"/>
    <p:sldId id="36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82" r:id="rId24"/>
    <p:sldId id="301" r:id="rId25"/>
    <p:sldId id="383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93" r:id="rId39"/>
    <p:sldId id="394" r:id="rId40"/>
    <p:sldId id="395" r:id="rId41"/>
    <p:sldId id="396" r:id="rId42"/>
    <p:sldId id="315" r:id="rId43"/>
    <p:sldId id="316" r:id="rId44"/>
    <p:sldId id="317" r:id="rId45"/>
    <p:sldId id="322" r:id="rId46"/>
    <p:sldId id="323" r:id="rId47"/>
    <p:sldId id="330" r:id="rId48"/>
    <p:sldId id="331" r:id="rId49"/>
    <p:sldId id="368" r:id="rId50"/>
    <p:sldId id="336" r:id="rId51"/>
    <p:sldId id="338" r:id="rId52"/>
    <p:sldId id="346" r:id="rId53"/>
    <p:sldId id="384" r:id="rId54"/>
    <p:sldId id="351" r:id="rId55"/>
    <p:sldId id="352" r:id="rId56"/>
    <p:sldId id="357" r:id="rId57"/>
    <p:sldId id="362" r:id="rId58"/>
  </p:sldIdLst>
  <p:sldSz cx="9144000" cy="6858000" type="screen4x3"/>
  <p:notesSz cx="6858000" cy="9067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AA600"/>
    <a:srgbClr val="FF1D1D"/>
    <a:srgbClr val="FFE9A3"/>
    <a:srgbClr val="D9D9D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9" d="100"/>
          <a:sy n="109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246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56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87EDE-A434-43EE-9F58-509204DED9E9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12188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12188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9C8BC-2CA7-4000-BF8A-40ABDE438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8A3231D-D3F8-45E1-90AA-ED1FCF080562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79450"/>
            <a:ext cx="4533900" cy="3400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07205"/>
            <a:ext cx="5486400" cy="40805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12836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12836"/>
            <a:ext cx="2971800" cy="4533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B887DAC-5053-44E9-AF49-B3B15E0E8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5831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We are uncovering better ways of developing software 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by doing it and helping others do it.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Through this work we have come to value: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 txBox="1">
            <a:spLocks noGrp="1"/>
          </p:cNvSpPr>
          <p:nvPr/>
        </p:nvSpPr>
        <p:spPr bwMode="auto">
          <a:xfrm>
            <a:off x="3884613" y="8612836"/>
            <a:ext cx="2971800" cy="45339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3E1C5D3-4909-4D8D-B284-016A428CD1F3}" type="slidenum">
              <a:rPr lang="en-US" sz="1200">
                <a:latin typeface="+mn-lt"/>
              </a:rPr>
              <a:pPr algn="r">
                <a:defRPr/>
              </a:pPr>
              <a:t>3</a:t>
            </a:fld>
            <a:endParaRPr lang="en-US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F7D45F-3B38-49F7-9DF6-045C40F6318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03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C479A6-E39F-41F4-8222-826D4F2F599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2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ED8DB-B4CF-4846-8F60-5A964E7B97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4C4D1F-CB2B-4DAC-8D96-F7F767FFC13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F7D45F-3B38-49F7-9DF6-045C40F6318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81F8-8E9E-42C6-9ACE-27CA139EE9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1B1F19-DD9A-421B-A58F-FDD59CFF6FE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0D93-BE1D-458F-B3E0-243D0CEFCA4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0D93-BE1D-458F-B3E0-243D0CEFCA4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50D93-BE1D-458F-B3E0-243D0CEFCA4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1B1F19-DD9A-421B-A58F-FDD59CFF6F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1B1F19-DD9A-421B-A58F-FDD59CFF6FE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138874-66CE-4C18-A1D8-A922C8163B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456839-4B50-4B26-8252-754C3F991F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4D8208-183A-47E6-9A0C-06D291E736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EEDB3-D198-4980-A018-A6F5EF08C7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72E2E-7147-4BBC-81E3-DFDE38441B0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Most Agile Literature talks about this – the Agile Team.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D29D72-52F5-46DC-9DCE-40BC5FB5E09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91C5E0D-B9C1-45E5-85DE-9F63C25519E9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0CF29-3AE9-417F-B7A9-B993B2855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A42F9E-BD38-4B78-9598-A93B9AE41067}" type="datetimeFigureOut">
              <a:rPr lang="en-US" smtClean="0"/>
              <a:pPr/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/>
          <a:p>
            <a:fld id="{DB8B685C-D4DE-45AC-8314-968B37D68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0691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1B400-92E4-4A53-8B72-6A49D027B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99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3311DB5-C927-475F-B7C7-7E124198E706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8012A-3841-4F20-B50E-77641FBD9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8D033D3-739B-4A7B-8622-7BE900F69BBF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11968-0130-408E-9025-FD5C65035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F81E965-9285-45FE-9278-C3292FD6DBDC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304A0-5145-434F-AFF3-E55CD0271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4BBC374-371A-4A60-AF2A-8CA8BD4BCF3C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52BA5-6AA2-4959-A5B7-AE0972D3F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6B1F16-90DD-4AC0-BB79-A3040551DAF4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1E3F3-BF91-4142-8DD5-E9B8F8BE5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A548C9C-23E5-43AC-932A-B9689652A850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34698-497A-4894-962E-40609354A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D2CCDA3-A3EE-4ED2-BA3D-2E4FD15D908D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DB600-A656-4D99-9347-697D649FB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D6FCAE67-0BA9-4415-B4EA-1B6030CDF468}" type="datetimeFigureOut">
              <a:rPr lang="en-US"/>
              <a:pPr>
                <a:defRPr/>
              </a:pPr>
              <a:t>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1125"/>
            <a:ext cx="21336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758A3-6EE7-4591-ABA6-3DBCF7D91E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25650" y="274638"/>
            <a:ext cx="666115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0" y="6408738"/>
            <a:ext cx="72913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Calibri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Calibri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Calibri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Calibri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FFC0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3581400" y="228600"/>
            <a:ext cx="5105400" cy="1752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Agile Fundamentals</a:t>
            </a:r>
          </a:p>
        </p:txBody>
      </p:sp>
    </p:spTree>
    <p:extLst>
      <p:ext uri="{BB962C8B-B14F-4D97-AF65-F5344CB8AC3E}">
        <p14:creationId xmlns:p14="http://schemas.microsoft.com/office/powerpoint/2010/main" xmlns="" val="35094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Agile Roles</a:t>
            </a:r>
          </a:p>
        </p:txBody>
      </p:sp>
      <p:sp>
        <p:nvSpPr>
          <p:cNvPr id="252931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2932" name="TextBox 11"/>
          <p:cNvSpPr txBox="1">
            <a:spLocks noChangeArrowheads="1"/>
          </p:cNvSpPr>
          <p:nvPr/>
        </p:nvSpPr>
        <p:spPr bwMode="auto">
          <a:xfrm>
            <a:off x="2286000" y="1762780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Delivery Team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590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A team that has everything they need to deliver a working increment of tested, documented, deployable software at the end of every sprint.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9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929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2930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52931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2932" name="TextBox 11"/>
          <p:cNvSpPr txBox="1">
            <a:spLocks noChangeArrowheads="1"/>
          </p:cNvSpPr>
          <p:nvPr/>
        </p:nvSpPr>
        <p:spPr bwMode="auto">
          <a:xfrm>
            <a:off x="1600200" y="1295400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Delivery Team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86200" y="1905000"/>
            <a:ext cx="177800" cy="45720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994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977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978" name="TextBox 4"/>
          <p:cNvSpPr txBox="1">
            <a:spLocks noChangeArrowheads="1"/>
          </p:cNvSpPr>
          <p:nvPr/>
        </p:nvSpPr>
        <p:spPr bwMode="auto">
          <a:xfrm>
            <a:off x="1179513" y="4824413"/>
            <a:ext cx="2209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980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54981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50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025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028" name="TextBox 9"/>
          <p:cNvSpPr txBox="1">
            <a:spLocks noChangeArrowheads="1"/>
          </p:cNvSpPr>
          <p:nvPr/>
        </p:nvSpPr>
        <p:spPr bwMode="auto">
          <a:xfrm>
            <a:off x="5865813" y="4178300"/>
            <a:ext cx="2209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030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57031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10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073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078" name="TextBox 14"/>
          <p:cNvSpPr txBox="1">
            <a:spLocks noChangeArrowheads="1"/>
          </p:cNvSpPr>
          <p:nvPr/>
        </p:nvSpPr>
        <p:spPr bwMode="auto">
          <a:xfrm>
            <a:off x="6096000" y="2435225"/>
            <a:ext cx="2209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080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59081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121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2435225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128" name="TextBox 26"/>
          <p:cNvSpPr txBox="1">
            <a:spLocks noChangeArrowheads="1"/>
          </p:cNvSpPr>
          <p:nvPr/>
        </p:nvSpPr>
        <p:spPr bwMode="auto">
          <a:xfrm>
            <a:off x="3617913" y="5372100"/>
            <a:ext cx="2514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Specialists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0913" y="4495800"/>
            <a:ext cx="134937" cy="99060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130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61131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2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69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2435225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176" name="TextBox 26"/>
          <p:cNvSpPr txBox="1">
            <a:spLocks noChangeArrowheads="1"/>
          </p:cNvSpPr>
          <p:nvPr/>
        </p:nvSpPr>
        <p:spPr bwMode="auto">
          <a:xfrm>
            <a:off x="3617913" y="5372100"/>
            <a:ext cx="25146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Generalizing Specialists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0913" y="4495800"/>
            <a:ext cx="134937" cy="990600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178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63179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17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7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2435225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224" name="TextBox 18"/>
          <p:cNvSpPr txBox="1">
            <a:spLocks noChangeArrowheads="1"/>
          </p:cNvSpPr>
          <p:nvPr/>
        </p:nvSpPr>
        <p:spPr bwMode="auto">
          <a:xfrm>
            <a:off x="457200" y="2855913"/>
            <a:ext cx="23399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Process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Coordinator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9713" y="3416300"/>
            <a:ext cx="609600" cy="1222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7913" y="5372100"/>
            <a:ext cx="25146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Generalizing Specialists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0913" y="4495800"/>
            <a:ext cx="134937" cy="990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228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65229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6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5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2435225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272" name="TextBox 18"/>
          <p:cNvSpPr txBox="1">
            <a:spLocks noChangeArrowheads="1"/>
          </p:cNvSpPr>
          <p:nvPr/>
        </p:nvSpPr>
        <p:spPr bwMode="auto">
          <a:xfrm>
            <a:off x="1143000" y="3133725"/>
            <a:ext cx="2209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CSM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9713" y="3416300"/>
            <a:ext cx="609600" cy="1222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7913" y="5372100"/>
            <a:ext cx="25146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Generalizing Specialists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0913" y="4495800"/>
            <a:ext cx="134937" cy="990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276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67277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313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2435225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320" name="TextBox 18"/>
          <p:cNvSpPr txBox="1">
            <a:spLocks noChangeArrowheads="1"/>
          </p:cNvSpPr>
          <p:nvPr/>
        </p:nvSpPr>
        <p:spPr bwMode="auto">
          <a:xfrm>
            <a:off x="1044575" y="2895600"/>
            <a:ext cx="2209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Kanban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Master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9713" y="3416300"/>
            <a:ext cx="609600" cy="1222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7913" y="5372100"/>
            <a:ext cx="25146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Generalizing Specialists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0913" y="4495800"/>
            <a:ext cx="134937" cy="990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324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69325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34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Agile Manifesto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Agile Fundamental Concepts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Agile Approaches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Agile Roles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Agile Ceremonies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xmlns="" val="26671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361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2435225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368" name="TextBox 18"/>
          <p:cNvSpPr txBox="1">
            <a:spLocks noChangeArrowheads="1"/>
          </p:cNvSpPr>
          <p:nvPr/>
        </p:nvSpPr>
        <p:spPr bwMode="auto">
          <a:xfrm>
            <a:off x="1044575" y="2895600"/>
            <a:ext cx="22098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</a:rPr>
              <a:t>Team</a:t>
            </a:r>
            <a:br>
              <a:rPr lang="en-US" sz="2800" b="1">
                <a:solidFill>
                  <a:schemeClr val="tx2"/>
                </a:solidFill>
              </a:rPr>
            </a:br>
            <a:r>
              <a:rPr lang="en-US" sz="2800" b="1">
                <a:solidFill>
                  <a:schemeClr val="tx2"/>
                </a:solidFill>
              </a:rPr>
              <a:t>Lead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9713" y="3416300"/>
            <a:ext cx="609600" cy="1222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7913" y="5372100"/>
            <a:ext cx="25146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Generalizing Specialists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0913" y="4495800"/>
            <a:ext cx="134937" cy="990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372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71373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2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409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2435225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416" name="TextBox 18"/>
          <p:cNvSpPr txBox="1">
            <a:spLocks noChangeArrowheads="1"/>
          </p:cNvSpPr>
          <p:nvPr/>
        </p:nvSpPr>
        <p:spPr bwMode="auto">
          <a:xfrm>
            <a:off x="914400" y="3035300"/>
            <a:ext cx="2209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Steward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9713" y="3416300"/>
            <a:ext cx="609600" cy="1222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7913" y="5372100"/>
            <a:ext cx="25146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Generalizing Specialists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0913" y="4495800"/>
            <a:ext cx="134937" cy="990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420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73421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0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5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00" y="1905000"/>
            <a:ext cx="4064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2435225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272" name="TextBox 18"/>
          <p:cNvSpPr txBox="1">
            <a:spLocks noChangeArrowheads="1"/>
          </p:cNvSpPr>
          <p:nvPr/>
        </p:nvSpPr>
        <p:spPr bwMode="auto">
          <a:xfrm>
            <a:off x="864705" y="2819400"/>
            <a:ext cx="2209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Scrum Master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9713" y="3416300"/>
            <a:ext cx="609600" cy="1222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7913" y="5372100"/>
            <a:ext cx="25146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Generalizing Specialists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0913" y="4495800"/>
            <a:ext cx="134937" cy="990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276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Delivery Teams</a:t>
            </a:r>
          </a:p>
        </p:txBody>
      </p:sp>
      <p:sp>
        <p:nvSpPr>
          <p:cNvPr id="267277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75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Ensures the delivery team is functional and productive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Facilitates Daily Stand Up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Facilitates Sprint Planning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Facilitates Sprint Review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Facilitates Retrospective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Participates in Release Planning Meeting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Removes Impediments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Facilitates Improvements</a:t>
            </a:r>
          </a:p>
          <a:p>
            <a:pPr lvl="1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167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57" name="Picture 4" descr="C:\Users\Owner\Downloads\team.png"/>
          <p:cNvPicPr>
            <a:picLocks noChangeAspect="1" noChangeArrowheads="1"/>
          </p:cNvPicPr>
          <p:nvPr/>
        </p:nvPicPr>
        <p:blipFill rotWithShape="1">
          <a:blip r:embed="rId3" cstate="print"/>
          <a:srcRect l="19961" t="10574" r="20652" b="8281"/>
          <a:stretch/>
        </p:blipFill>
        <p:spPr bwMode="auto">
          <a:xfrm>
            <a:off x="3351212" y="2227262"/>
            <a:ext cx="2413483" cy="247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79513" y="4824413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Developers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351213" y="43434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65813" y="4178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Testers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486400" y="4038600"/>
            <a:ext cx="762000" cy="4016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2435225"/>
            <a:ext cx="220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Analyst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562600" y="2787650"/>
            <a:ext cx="798513" cy="33655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3035300"/>
            <a:ext cx="2209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Steward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9713" y="3416300"/>
            <a:ext cx="609600" cy="1222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17913" y="5372100"/>
            <a:ext cx="25146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Generalizing Specialists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60913" y="4495800"/>
            <a:ext cx="134937" cy="9906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468" name="TextBox 30"/>
          <p:cNvSpPr txBox="1">
            <a:spLocks noChangeArrowheads="1"/>
          </p:cNvSpPr>
          <p:nvPr/>
        </p:nvSpPr>
        <p:spPr bwMode="auto">
          <a:xfrm>
            <a:off x="1847850" y="1417638"/>
            <a:ext cx="3048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Product Owner</a:t>
            </a:r>
          </a:p>
        </p:txBody>
      </p:sp>
      <p:cxnSp>
        <p:nvCxnSpPr>
          <p:cNvPr id="32" name="Straight Arrow Connector 31"/>
          <p:cNvCxnSpPr>
            <a:stCxn id="275468" idx="2"/>
          </p:cNvCxnSpPr>
          <p:nvPr/>
        </p:nvCxnSpPr>
        <p:spPr>
          <a:xfrm>
            <a:off x="3371850" y="1939925"/>
            <a:ext cx="247650" cy="574675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470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Product Owner</a:t>
            </a:r>
          </a:p>
        </p:txBody>
      </p:sp>
      <p:sp>
        <p:nvSpPr>
          <p:cNvPr id="275471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88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</a:rPr>
              <a:t>Responsible for the business value of the project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Ensures the product owner team is functional and productive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PO Steward/ rep(s) optionally participate in Daily Stand Up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PO Steward and rep(s) prepare for and participate in Sprint Planning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PO Steward and rep(s) participate in Sprint Review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PO Steward/ rep(s) optionally participate in Retrospective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Prepares for and Facilitates Release Planning Meeting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Facilitates Product Owner Improvements</a:t>
            </a:r>
          </a:p>
          <a:p>
            <a:pPr lvl="1"/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242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029200" y="2001053"/>
            <a:ext cx="457200" cy="400854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6813" y="1462871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Product Owner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4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5"/>
          <p:cNvSpPr>
            <a:spLocks noGrp="1" noChangeArrowheads="1"/>
          </p:cNvSpPr>
          <p:nvPr>
            <p:ph type="title"/>
          </p:nvPr>
        </p:nvSpPr>
        <p:spPr>
          <a:xfrm>
            <a:off x="2025650" y="274638"/>
            <a:ext cx="6661150" cy="600075"/>
          </a:xfrm>
        </p:spPr>
        <p:txBody>
          <a:bodyPr/>
          <a:lstStyle/>
          <a:p>
            <a:r>
              <a:rPr lang="en-US" dirty="0" smtClean="0"/>
              <a:t>Product Owner Team</a:t>
            </a:r>
          </a:p>
        </p:txBody>
      </p:sp>
      <p:sp>
        <p:nvSpPr>
          <p:cNvPr id="252931" name="AutoShape 2" descr="http://mail.google.com/a/synaptus.com/?ui=2&amp;ik=93d770160e&amp;view=att&amp;th=12e49b37528fcf96&amp;attid=0.1&amp;disp=inline&amp;realattid=f_gkfs5a1v0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2932" name="TextBox 11"/>
          <p:cNvSpPr txBox="1">
            <a:spLocks noChangeArrowheads="1"/>
          </p:cNvSpPr>
          <p:nvPr/>
        </p:nvSpPr>
        <p:spPr bwMode="auto">
          <a:xfrm>
            <a:off x="2362200" y="1838980"/>
            <a:ext cx="4495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Product Owner Team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28194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 team that has everything they need to: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identify and prioritize business value increments,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scope the smallest solution that might possibly deliver on the business value increment,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prepare the runway for the delivery teams,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2"/>
                </a:solidFill>
              </a:rPr>
              <a:t>coordinate the implementation of the business value increment when it is delivered.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01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029200" y="2001053"/>
            <a:ext cx="457200" cy="400854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46812" y="1462871"/>
            <a:ext cx="30827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Product Owner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Team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0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5591226" y="2570947"/>
            <a:ext cx="1114374" cy="233372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09389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Product Manager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89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Agile Manifesto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 marL="0" indent="1588" algn="ctr" eaLnBrk="1" hangingPunct="1">
              <a:buFont typeface="Arial" charset="0"/>
              <a:buNone/>
            </a:pPr>
            <a:r>
              <a:rPr lang="en-US" dirty="0" smtClean="0">
                <a:solidFill>
                  <a:schemeClr val="tx2"/>
                </a:solidFill>
              </a:rPr>
              <a:t>We are uncovering </a:t>
            </a:r>
            <a:r>
              <a:rPr lang="en-US" b="1" dirty="0" smtClean="0">
                <a:solidFill>
                  <a:schemeClr val="tx2"/>
                </a:solidFill>
              </a:rPr>
              <a:t>better ways of developing software 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by doing it and helping others do it. Through this work we have come to value:</a:t>
            </a:r>
          </a:p>
          <a:p>
            <a:pPr marL="0" indent="1588" eaLnBrk="1" hangingPunct="1">
              <a:buFont typeface="Arial" charset="0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461963" indent="-285750" eaLnBrk="1" hangingPunct="1"/>
            <a:r>
              <a:rPr lang="en-US" dirty="0" smtClean="0">
                <a:solidFill>
                  <a:schemeClr val="tx2"/>
                </a:solidFill>
              </a:rPr>
              <a:t>Individuals and interactions</a:t>
            </a:r>
            <a:r>
              <a:rPr lang="en-US" b="0" dirty="0" smtClean="0">
                <a:solidFill>
                  <a:schemeClr val="tx2"/>
                </a:solidFill>
              </a:rPr>
              <a:t> </a:t>
            </a:r>
            <a:r>
              <a:rPr lang="en-US" b="1" i="1" u="sng" dirty="0" smtClean="0">
                <a:solidFill>
                  <a:schemeClr val="tx2"/>
                </a:solidFill>
              </a:rPr>
              <a:t>over</a:t>
            </a:r>
            <a:r>
              <a:rPr lang="en-US" b="0" i="1" dirty="0" smtClean="0">
                <a:solidFill>
                  <a:schemeClr val="tx2"/>
                </a:solidFill>
              </a:rPr>
              <a:t> process and tools</a:t>
            </a:r>
          </a:p>
          <a:p>
            <a:pPr marL="461963" indent="-285750" eaLnBrk="1" hangingPunct="1"/>
            <a:r>
              <a:rPr lang="en-US" dirty="0" smtClean="0">
                <a:solidFill>
                  <a:schemeClr val="tx2"/>
                </a:solidFill>
              </a:rPr>
              <a:t>Working software </a:t>
            </a:r>
            <a:r>
              <a:rPr lang="en-US" b="1" i="1" u="sng" dirty="0" smtClean="0">
                <a:solidFill>
                  <a:schemeClr val="tx2"/>
                </a:solidFill>
              </a:rPr>
              <a:t>over</a:t>
            </a:r>
            <a:r>
              <a:rPr lang="en-US" b="0" i="1" dirty="0" smtClean="0">
                <a:solidFill>
                  <a:schemeClr val="tx2"/>
                </a:solidFill>
              </a:rPr>
              <a:t> comprehensive documentation</a:t>
            </a:r>
          </a:p>
          <a:p>
            <a:pPr marL="461963" indent="-285750" eaLnBrk="1" hangingPunct="1"/>
            <a:r>
              <a:rPr lang="en-US" dirty="0" smtClean="0">
                <a:solidFill>
                  <a:schemeClr val="tx2"/>
                </a:solidFill>
              </a:rPr>
              <a:t>Customer collaboration </a:t>
            </a:r>
            <a:r>
              <a:rPr lang="en-US" b="1" i="1" u="sng" dirty="0" smtClean="0">
                <a:solidFill>
                  <a:schemeClr val="tx2"/>
                </a:solidFill>
              </a:rPr>
              <a:t>over</a:t>
            </a:r>
            <a:r>
              <a:rPr lang="en-US" b="0" i="1" dirty="0" smtClean="0">
                <a:solidFill>
                  <a:schemeClr val="tx2"/>
                </a:solidFill>
              </a:rPr>
              <a:t> contract negotiation</a:t>
            </a:r>
          </a:p>
          <a:p>
            <a:pPr marL="461963" indent="-285750" eaLnBrk="1" hangingPunct="1"/>
            <a:r>
              <a:rPr lang="en-US" dirty="0" smtClean="0">
                <a:solidFill>
                  <a:schemeClr val="tx2"/>
                </a:solidFill>
              </a:rPr>
              <a:t>Responding to change </a:t>
            </a:r>
            <a:r>
              <a:rPr lang="en-US" b="1" i="1" u="sng" dirty="0" smtClean="0">
                <a:solidFill>
                  <a:schemeClr val="tx2"/>
                </a:solidFill>
              </a:rPr>
              <a:t>over</a:t>
            </a:r>
            <a:r>
              <a:rPr lang="en-US" b="0" i="1" dirty="0" smtClean="0">
                <a:solidFill>
                  <a:schemeClr val="tx2"/>
                </a:solidFill>
              </a:rPr>
              <a:t> following a plan</a:t>
            </a:r>
          </a:p>
          <a:p>
            <a:pPr marL="0" indent="1588" eaLnBrk="1" hangingPunct="1">
              <a:buFont typeface="Arial" charset="0"/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1588" algn="ctr" eaLnBrk="1" hangingPunct="1">
              <a:buFont typeface="Arial" charset="0"/>
              <a:buNone/>
            </a:pPr>
            <a:r>
              <a:rPr lang="en-US" b="1" dirty="0" smtClean="0">
                <a:solidFill>
                  <a:schemeClr val="tx2"/>
                </a:solidFill>
              </a:rPr>
              <a:t>That is, while there is value in the items on the right, we value the items on the left more. </a:t>
            </a:r>
          </a:p>
        </p:txBody>
      </p:sp>
    </p:spTree>
    <p:extLst>
      <p:ext uri="{BB962C8B-B14F-4D97-AF65-F5344CB8AC3E}">
        <p14:creationId xmlns:p14="http://schemas.microsoft.com/office/powerpoint/2010/main" xmlns="" val="6824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7000" y="328678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Governance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91226" y="2570947"/>
            <a:ext cx="1114374" cy="2333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09389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715000" y="3362980"/>
            <a:ext cx="874714" cy="13110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681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41910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Business Analyst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38800" y="3689044"/>
            <a:ext cx="874714" cy="906769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328678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Governance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91226" y="2570947"/>
            <a:ext cx="1114374" cy="2333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09389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715000" y="3362980"/>
            <a:ext cx="874714" cy="1311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8959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0" y="41910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Business Analyst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38800" y="3689044"/>
            <a:ext cx="874714" cy="90676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328678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Governance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91226" y="2570947"/>
            <a:ext cx="1114374" cy="2333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5562600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UAT / IVV</a:t>
            </a:r>
            <a:endParaRPr lang="en-US" sz="2800" b="1" dirty="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44938" y="4507706"/>
            <a:ext cx="169862" cy="902494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09389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715000" y="3362980"/>
            <a:ext cx="874714" cy="1311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525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595813"/>
            <a:ext cx="2209800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Project Manager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09900" y="4114800"/>
            <a:ext cx="534987" cy="481013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41910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Business Analyst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38800" y="3689044"/>
            <a:ext cx="874714" cy="90676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328678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Governance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91226" y="2570947"/>
            <a:ext cx="1114374" cy="2333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5562600"/>
            <a:ext cx="25146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UAT / IVV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44938" y="4507706"/>
            <a:ext cx="169862" cy="90249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09389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715000" y="3362980"/>
            <a:ext cx="874714" cy="1311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447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59581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Project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09900" y="41148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41910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Business Analyst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38800" y="3689044"/>
            <a:ext cx="874714" cy="90676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328678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Governance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91226" y="2570947"/>
            <a:ext cx="1114374" cy="2333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5562600"/>
            <a:ext cx="25146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UAT / IVV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44938" y="4507706"/>
            <a:ext cx="169862" cy="90249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09389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715000" y="3362980"/>
            <a:ext cx="874714" cy="1311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8200" y="3352800"/>
            <a:ext cx="2209800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User Experience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03513" y="3494088"/>
            <a:ext cx="668337" cy="179784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02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59581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Project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09900" y="41148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41910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Business Analyst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38800" y="3689044"/>
            <a:ext cx="874714" cy="90676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328678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Governance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91226" y="2570947"/>
            <a:ext cx="1114374" cy="2333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2362200"/>
            <a:ext cx="2209800" cy="522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Steward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5913" y="2743200"/>
            <a:ext cx="609600" cy="1222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5562600"/>
            <a:ext cx="25146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UAT / IVV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44938" y="4507706"/>
            <a:ext cx="169862" cy="90249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09389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715000" y="3362980"/>
            <a:ext cx="874714" cy="1311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8200" y="33528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User Experience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03513" y="3494088"/>
            <a:ext cx="668337" cy="17978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20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59581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Project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09900" y="41148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41910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Business Analyst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38800" y="3689044"/>
            <a:ext cx="874714" cy="90676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328678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Governance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91226" y="2570947"/>
            <a:ext cx="1114374" cy="2333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2286049"/>
            <a:ext cx="2209800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Product Owner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5913" y="2743200"/>
            <a:ext cx="609600" cy="122238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5562600"/>
            <a:ext cx="25146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UAT / IVV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44938" y="4507706"/>
            <a:ext cx="169862" cy="90249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09389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715000" y="3362980"/>
            <a:ext cx="874714" cy="1311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8200" y="33528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User Experience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03513" y="3494088"/>
            <a:ext cx="668337" cy="17978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94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Owner Team</a:t>
            </a:r>
            <a:endParaRPr lang="en-US" dirty="0"/>
          </a:p>
        </p:txBody>
      </p:sp>
      <p:pic>
        <p:nvPicPr>
          <p:cNvPr id="5" name="Picture 4" descr="team3.png"/>
          <p:cNvPicPr>
            <a:picLocks noChangeAspect="1"/>
          </p:cNvPicPr>
          <p:nvPr/>
        </p:nvPicPr>
        <p:blipFill>
          <a:blip r:embed="rId2" cstate="print"/>
          <a:srcRect l="25622" t="14995" r="25622" b="19996"/>
          <a:stretch>
            <a:fillRect/>
          </a:stretch>
        </p:blipFill>
        <p:spPr>
          <a:xfrm>
            <a:off x="3319935" y="2196813"/>
            <a:ext cx="2441448" cy="2441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459581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Project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09900" y="4114800"/>
            <a:ext cx="534987" cy="48101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8400" y="41910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Business Analyst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638800" y="3689044"/>
            <a:ext cx="874714" cy="90676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0" y="328678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Governance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591226" y="2570947"/>
            <a:ext cx="1114374" cy="23337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22860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 Owner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5913" y="2743200"/>
            <a:ext cx="609600" cy="1222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38400" y="5562600"/>
            <a:ext cx="25146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UAT / IVV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944938" y="4507706"/>
            <a:ext cx="169862" cy="90249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2093893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Product Manager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715000" y="3362980"/>
            <a:ext cx="874714" cy="13110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38200" y="3352800"/>
            <a:ext cx="2209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User Experience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703513" y="3494088"/>
            <a:ext cx="668337" cy="17978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24400" y="5410200"/>
            <a:ext cx="30099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Delivery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0"/>
          </p:cNvCxnSpPr>
          <p:nvPr/>
        </p:nvCxnSpPr>
        <p:spPr>
          <a:xfrm flipH="1" flipV="1">
            <a:off x="5486400" y="4355306"/>
            <a:ext cx="742950" cy="1054894"/>
          </a:xfrm>
          <a:prstGeom prst="straightConnector1">
            <a:avLst/>
          </a:prstGeom>
          <a:ln w="38100">
            <a:solidFill>
              <a:schemeClr val="tx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295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Agile Approaches</a:t>
            </a:r>
            <a:br>
              <a:rPr lang="en-US" dirty="0" smtClean="0"/>
            </a:br>
            <a:r>
              <a:rPr lang="en-US" dirty="0" smtClean="0"/>
              <a:t>Scrum-Roles and Ceremonies</a:t>
            </a:r>
          </a:p>
        </p:txBody>
      </p:sp>
      <p:sp>
        <p:nvSpPr>
          <p:cNvPr id="317442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Three Roles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Product Owner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Team (Delivery Team)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Scrum Master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Artifacts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Product Backlog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Sprint Backlog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Working Tested Deployable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Ceremonies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Sprint Planning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Daily Standup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Sprint Review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Sprint Retrospective</a:t>
            </a:r>
          </a:p>
        </p:txBody>
      </p:sp>
    </p:spTree>
    <p:extLst>
      <p:ext uri="{BB962C8B-B14F-4D97-AF65-F5344CB8AC3E}">
        <p14:creationId xmlns:p14="http://schemas.microsoft.com/office/powerpoint/2010/main" xmlns="" val="7120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Agile Approaches</a:t>
            </a:r>
            <a:br>
              <a:rPr lang="en-US" dirty="0" smtClean="0"/>
            </a:br>
            <a:r>
              <a:rPr lang="en-US" dirty="0" smtClean="0"/>
              <a:t>Kanban-Ongoing Improvement</a:t>
            </a:r>
          </a:p>
        </p:txBody>
      </p:sp>
      <p:sp>
        <p:nvSpPr>
          <p:cNvPr id="32358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Make Work Visible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A more explicit task board than scrum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Limit Work in Progress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Explicitly limit the number of tasks, stories, features, and epics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Help Work to 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Focus on optimizing for flow – not optimization or number of projects active at a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Make policies explicit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Management inclusion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Evolutionary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Improve processes using improvement models based on performance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37766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Fundamental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1" dirty="0">
                <a:solidFill>
                  <a:schemeClr val="tx2"/>
                </a:solidFill>
              </a:rPr>
              <a:t>1. Value Driven Delivery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Deliver value by understanding and prioritizing what is important to the customer and the business, providing quality results incrementally, and obtaining feedback to improve the result delivered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72389"/>
            <a:ext cx="3905250" cy="307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1561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274638"/>
            <a:ext cx="80010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Agile Approaches</a:t>
            </a:r>
            <a:br>
              <a:rPr lang="en-US" dirty="0" smtClean="0"/>
            </a:br>
            <a:r>
              <a:rPr lang="en-US" dirty="0" smtClean="0"/>
              <a:t>XP-Technical Excellence</a:t>
            </a:r>
          </a:p>
        </p:txBody>
      </p:sp>
      <p:sp>
        <p:nvSpPr>
          <p:cNvPr id="31949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Fine scale feedback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Pair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Planning game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Test Driven Development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Whole Team (Acceptance Tests)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Continuous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Continuous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Refactoring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Small Releases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Coding Standards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Shared Understanding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Collective Code Ownership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Simple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System Metaphor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Programmer Welfare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Sustainable Pace</a:t>
            </a:r>
          </a:p>
        </p:txBody>
      </p:sp>
    </p:spTree>
    <p:extLst>
      <p:ext uri="{BB962C8B-B14F-4D97-AF65-F5344CB8AC3E}">
        <p14:creationId xmlns:p14="http://schemas.microsoft.com/office/powerpoint/2010/main" xmlns="" val="2751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3058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Agile Approaches</a:t>
            </a:r>
            <a:br>
              <a:rPr lang="en-US" dirty="0" smtClean="0"/>
            </a:br>
            <a:r>
              <a:rPr lang="en-US" dirty="0" smtClean="0"/>
              <a:t>Feature Driven Development</a:t>
            </a:r>
          </a:p>
        </p:txBody>
      </p:sp>
      <p:sp>
        <p:nvSpPr>
          <p:cNvPr id="32153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Develop an overall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Develop a high-level model of the system and use peer review and discussion to refine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Build a feature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Create a list of features (client valued increment of functionality) from the high level model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Plan by feature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Progressively elaborate features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Design by feature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Develop specifications for each feature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Build by feature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Develop, test, and promote the feature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40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Flow</a:t>
            </a:r>
          </a:p>
        </p:txBody>
      </p:sp>
      <p:sp>
        <p:nvSpPr>
          <p:cNvPr id="326658" name="AutoShape 2" descr="http://mail.google.com/a/synaptus.com/?ui=2&amp;ik=93d770160e&amp;view=att&amp;th=12de7f40de4bcc10&amp;attid=0.1.1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326659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b="8243"/>
          <a:stretch/>
        </p:blipFill>
        <p:spPr bwMode="auto">
          <a:xfrm>
            <a:off x="155575" y="987287"/>
            <a:ext cx="8804275" cy="33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593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Visioning</a:t>
            </a:r>
          </a:p>
        </p:txBody>
      </p:sp>
      <p:sp>
        <p:nvSpPr>
          <p:cNvPr id="178178" name="AutoShape 2" descr="http://mail.google.com/a/synaptus.com/?ui=2&amp;ik=93d770160e&amp;view=att&amp;th=12de7f40de4bcc10&amp;attid=0.1.1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2" cstate="print"/>
          <a:srcRect b="8243"/>
          <a:stretch>
            <a:fillRect/>
          </a:stretch>
        </p:blipFill>
        <p:spPr bwMode="auto">
          <a:xfrm>
            <a:off x="155575" y="987425"/>
            <a:ext cx="88042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180" name="Picture 4" descr="team3.png"/>
          <p:cNvPicPr>
            <a:picLocks noChangeAspect="1"/>
          </p:cNvPicPr>
          <p:nvPr/>
        </p:nvPicPr>
        <p:blipFill>
          <a:blip r:embed="rId3" cstate="print"/>
          <a:srcRect l="25623" t="14995" r="25623" b="19997"/>
          <a:stretch>
            <a:fillRect/>
          </a:stretch>
        </p:blipFill>
        <p:spPr bwMode="auto">
          <a:xfrm>
            <a:off x="2590800" y="4951413"/>
            <a:ext cx="1220788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524000" y="4191000"/>
            <a:ext cx="1295400" cy="914400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2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Visioning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Product owner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Prepares product vision, strategy and goals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Participants as needed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Everyone proposes a set of Product Stories</a:t>
            </a:r>
          </a:p>
          <a:p>
            <a:pPr lvl="2"/>
            <a:r>
              <a:rPr lang="en-US" sz="2000" dirty="0" smtClean="0">
                <a:solidFill>
                  <a:schemeClr val="tx2"/>
                </a:solidFill>
              </a:rPr>
              <a:t>Not </a:t>
            </a:r>
            <a:r>
              <a:rPr lang="en-US" sz="2000" dirty="0">
                <a:solidFill>
                  <a:schemeClr val="tx2"/>
                </a:solidFill>
              </a:rPr>
              <a:t>by architecture layer – a discrete set of value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Customer </a:t>
            </a:r>
            <a:r>
              <a:rPr lang="en-US" sz="2000" dirty="0">
                <a:solidFill>
                  <a:schemeClr val="tx2"/>
                </a:solidFill>
              </a:rPr>
              <a:t>value </a:t>
            </a:r>
            <a:r>
              <a:rPr lang="en-US" sz="2000" dirty="0" smtClean="0">
                <a:solidFill>
                  <a:schemeClr val="tx2"/>
                </a:solidFill>
              </a:rPr>
              <a:t>and </a:t>
            </a:r>
            <a:r>
              <a:rPr lang="en-US" sz="2000" dirty="0">
                <a:solidFill>
                  <a:schemeClr val="tx2"/>
                </a:solidFill>
              </a:rPr>
              <a:t>frequency and business priority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Define </a:t>
            </a:r>
            <a:r>
              <a:rPr lang="en-US" sz="2000" dirty="0">
                <a:solidFill>
                  <a:schemeClr val="tx2"/>
                </a:solidFill>
              </a:rPr>
              <a:t>risks associated </a:t>
            </a:r>
            <a:r>
              <a:rPr lang="en-US" sz="2000" dirty="0" smtClean="0">
                <a:solidFill>
                  <a:schemeClr val="tx2"/>
                </a:solidFill>
              </a:rPr>
              <a:t>stories with </a:t>
            </a:r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dirty="0" smtClean="0">
                <a:solidFill>
                  <a:schemeClr val="tx2"/>
                </a:solidFill>
              </a:rPr>
              <a:t>product stories</a:t>
            </a:r>
            <a:endParaRPr lang="en-US" sz="2000" dirty="0">
              <a:solidFill>
                <a:schemeClr val="tx2"/>
              </a:solidFill>
            </a:endParaRP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Organizational risk: Does the delivery </a:t>
            </a:r>
            <a:r>
              <a:rPr lang="en-US" sz="2000" dirty="0" smtClean="0">
                <a:solidFill>
                  <a:schemeClr val="tx2"/>
                </a:solidFill>
              </a:rPr>
              <a:t>team do it</a:t>
            </a:r>
            <a:endParaRPr lang="en-US" sz="2000" dirty="0">
              <a:solidFill>
                <a:schemeClr val="tx2"/>
              </a:solidFill>
            </a:endParaRP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Technical risk: Do we have the technology to do it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Business risk: Do we have clear business </a:t>
            </a:r>
            <a:r>
              <a:rPr lang="en-US" sz="2000" dirty="0" smtClean="0">
                <a:solidFill>
                  <a:schemeClr val="tx2"/>
                </a:solidFill>
              </a:rPr>
              <a:t>outcomes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Architecture, UX, and Design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Define Architecturally significant stories</a:t>
            </a:r>
          </a:p>
          <a:p>
            <a:pPr lvl="1"/>
            <a:r>
              <a:rPr lang="en-US" sz="2000" dirty="0" smtClean="0">
                <a:solidFill>
                  <a:schemeClr val="tx2"/>
                </a:solidFill>
              </a:rPr>
              <a:t>Perform sufficient design to provide roadmap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42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Planning</a:t>
            </a:r>
          </a:p>
        </p:txBody>
      </p:sp>
      <p:sp>
        <p:nvSpPr>
          <p:cNvPr id="178178" name="AutoShape 2" descr="http://mail.google.com/a/synaptus.com/?ui=2&amp;ik=93d770160e&amp;view=att&amp;th=12de7f40de4bcc10&amp;attid=0.1.1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2" cstate="print"/>
          <a:srcRect b="8243"/>
          <a:stretch>
            <a:fillRect/>
          </a:stretch>
        </p:blipFill>
        <p:spPr bwMode="auto">
          <a:xfrm>
            <a:off x="155575" y="987425"/>
            <a:ext cx="88042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8180" name="Picture 4" descr="team3.png"/>
          <p:cNvPicPr>
            <a:picLocks noChangeAspect="1"/>
          </p:cNvPicPr>
          <p:nvPr/>
        </p:nvPicPr>
        <p:blipFill>
          <a:blip r:embed="rId3" cstate="print"/>
          <a:srcRect l="25623" t="14995" r="25623" b="19997"/>
          <a:stretch>
            <a:fillRect/>
          </a:stretch>
        </p:blipFill>
        <p:spPr bwMode="auto">
          <a:xfrm>
            <a:off x="2590800" y="4951413"/>
            <a:ext cx="1220788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1524000" y="4191000"/>
            <a:ext cx="1295400" cy="914400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200400" y="4335463"/>
            <a:ext cx="57150" cy="636587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31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 Planning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dirty="0">
                <a:solidFill>
                  <a:schemeClr val="tx2"/>
                </a:solidFill>
              </a:rPr>
              <a:t>Release Planning Inputs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A </a:t>
            </a:r>
            <a:r>
              <a:rPr lang="en-US" sz="2000" dirty="0" smtClean="0">
                <a:solidFill>
                  <a:schemeClr val="tx2"/>
                </a:solidFill>
              </a:rPr>
              <a:t>focused </a:t>
            </a:r>
            <a:r>
              <a:rPr lang="en-US" sz="2000" dirty="0">
                <a:solidFill>
                  <a:schemeClr val="tx2"/>
                </a:solidFill>
              </a:rPr>
              <a:t>goal for the release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2"/>
                </a:solidFill>
              </a:rPr>
              <a:t>A prioritized set of user stories – business value ranking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Risks </a:t>
            </a:r>
            <a:r>
              <a:rPr lang="en-US" sz="2000" dirty="0">
                <a:solidFill>
                  <a:schemeClr val="tx2"/>
                </a:solidFill>
              </a:rPr>
              <a:t>associated with the stories</a:t>
            </a:r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b="1" dirty="0" smtClean="0">
                <a:solidFill>
                  <a:schemeClr val="tx2"/>
                </a:solidFill>
              </a:rPr>
              <a:t>Release Planning Process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The delivery team assesses the groomed backlog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Split the stories into small enough to plan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Order the stories into the current release (the smallest product where the benefits outweigh the cost of releasing), the following release, and future releases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Prioritize the stories and risks in the current release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Plan to address risks ahead of the related stories</a:t>
            </a:r>
          </a:p>
        </p:txBody>
      </p:sp>
    </p:spTree>
    <p:extLst>
      <p:ext uri="{BB962C8B-B14F-4D97-AF65-F5344CB8AC3E}">
        <p14:creationId xmlns:p14="http://schemas.microsoft.com/office/powerpoint/2010/main" xmlns="" val="3312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</a:p>
        </p:txBody>
      </p:sp>
      <p:sp>
        <p:nvSpPr>
          <p:cNvPr id="177154" name="AutoShape 2" descr="http://mail.google.com/a/synaptus.com/?ui=2&amp;ik=93d770160e&amp;view=att&amp;th=12de7f40de4bcc10&amp;attid=0.1.1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2" cstate="print"/>
          <a:srcRect b="8243"/>
          <a:stretch>
            <a:fillRect/>
          </a:stretch>
        </p:blipFill>
        <p:spPr bwMode="auto">
          <a:xfrm>
            <a:off x="155575" y="987425"/>
            <a:ext cx="88042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6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 l="19962" t="10574" r="20651" b="8281"/>
          <a:stretch>
            <a:fillRect/>
          </a:stretch>
        </p:blipFill>
        <p:spPr bwMode="auto">
          <a:xfrm>
            <a:off x="6215063" y="5003800"/>
            <a:ext cx="11969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416550" y="4230688"/>
            <a:ext cx="1143000" cy="854075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158" name="Picture 16" descr="team3.png"/>
          <p:cNvPicPr>
            <a:picLocks noChangeAspect="1"/>
          </p:cNvPicPr>
          <p:nvPr/>
        </p:nvPicPr>
        <p:blipFill>
          <a:blip r:embed="rId4" cstate="print"/>
          <a:srcRect l="25623" t="14995" r="25623" b="19997"/>
          <a:stretch>
            <a:fillRect/>
          </a:stretch>
        </p:blipFill>
        <p:spPr bwMode="auto">
          <a:xfrm>
            <a:off x="2681288" y="4951413"/>
            <a:ext cx="1220787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3767138" y="4240213"/>
            <a:ext cx="1447800" cy="1027112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22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Groom the Backlog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Product Owner Team works with Delivery Team to prepare Specifications (Acceptance Criteria, Screenshots, Mock-Ups, Use Case Updates, etc.) for Sprint Planning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Stories will have sufficient specification to allow teams to adequately plan and commit to the Sprint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The delivery team will 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have sufficient insight prior to the Sprint Planning to responsibly participate in Sprint planning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67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Cadence</a:t>
            </a:r>
          </a:p>
        </p:txBody>
      </p:sp>
      <p:sp>
        <p:nvSpPr>
          <p:cNvPr id="177154" name="AutoShape 2" descr="http://mail.google.com/a/synaptus.com/?ui=2&amp;ik=93d770160e&amp;view=att&amp;th=12de7f40de4bcc10&amp;attid=0.1.1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2" cstate="print"/>
          <a:srcRect b="8243"/>
          <a:stretch>
            <a:fillRect/>
          </a:stretch>
        </p:blipFill>
        <p:spPr bwMode="auto">
          <a:xfrm>
            <a:off x="155575" y="987425"/>
            <a:ext cx="88042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629400" y="4038601"/>
            <a:ext cx="1" cy="304799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475922" y="4373217"/>
            <a:ext cx="4311650" cy="1798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48200" y="4389783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  <a:latin typeface="+mn-lt"/>
              </a:rPr>
              <a:t>Scheduled in Advance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Sprint Planning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Daily Standups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Sprint Review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+mn-lt"/>
              </a:rPr>
              <a:t>Retrospective</a:t>
            </a:r>
          </a:p>
          <a:p>
            <a:endParaRPr lang="en-US" sz="1600" dirty="0">
              <a:solidFill>
                <a:schemeClr val="tx2"/>
              </a:solidFill>
              <a:latin typeface="+mn-lt"/>
            </a:endParaRPr>
          </a:p>
          <a:p>
            <a:r>
              <a:rPr lang="en-US" sz="1600" b="1" dirty="0" smtClean="0">
                <a:solidFill>
                  <a:schemeClr val="tx2"/>
                </a:solidFill>
                <a:latin typeface="+mn-lt"/>
              </a:rPr>
              <a:t>No Surprises</a:t>
            </a:r>
          </a:p>
        </p:txBody>
      </p:sp>
    </p:spTree>
    <p:extLst>
      <p:ext uri="{BB962C8B-B14F-4D97-AF65-F5344CB8AC3E}">
        <p14:creationId xmlns:p14="http://schemas.microsoft.com/office/powerpoint/2010/main" xmlns="" val="5911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2</a:t>
            </a:r>
            <a:r>
              <a:rPr lang="en-US" sz="2000" b="1" i="1" dirty="0">
                <a:solidFill>
                  <a:schemeClr val="tx2"/>
                </a:solidFill>
              </a:rPr>
              <a:t>. Stakeholder Engagement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Establishing and maintaining mechanisms that ensure that all current and future interested parties are appropriately participating throughout the lifecycle of the project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5" name="Picture 4" descr="The elephant composition as the blindmen described it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448050"/>
            <a:ext cx="3505200" cy="205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ix blindmen touching an elephant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3429000"/>
            <a:ext cx="3371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7030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</a:p>
        </p:txBody>
      </p:sp>
      <p:sp>
        <p:nvSpPr>
          <p:cNvPr id="177154" name="AutoShape 2" descr="http://mail.google.com/a/synaptus.com/?ui=2&amp;ik=93d770160e&amp;view=att&amp;th=12de7f40de4bcc10&amp;attid=0.1.1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2" cstate="print"/>
          <a:srcRect b="8243"/>
          <a:stretch>
            <a:fillRect/>
          </a:stretch>
        </p:blipFill>
        <p:spPr bwMode="auto">
          <a:xfrm>
            <a:off x="155575" y="987425"/>
            <a:ext cx="88042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6" name="Picture 4" descr="C:\Users\Owner\Downloads\team.png"/>
          <p:cNvPicPr>
            <a:picLocks noChangeAspect="1" noChangeArrowheads="1"/>
          </p:cNvPicPr>
          <p:nvPr/>
        </p:nvPicPr>
        <p:blipFill>
          <a:blip r:embed="rId3" cstate="print"/>
          <a:srcRect l="19962" t="10574" r="20651" b="8281"/>
          <a:stretch>
            <a:fillRect/>
          </a:stretch>
        </p:blipFill>
        <p:spPr bwMode="auto">
          <a:xfrm>
            <a:off x="6215063" y="5003800"/>
            <a:ext cx="11969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5416550" y="4230688"/>
            <a:ext cx="1143000" cy="854075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158" name="Picture 16" descr="team3.png"/>
          <p:cNvPicPr>
            <a:picLocks noChangeAspect="1"/>
          </p:cNvPicPr>
          <p:nvPr/>
        </p:nvPicPr>
        <p:blipFill>
          <a:blip r:embed="rId4" cstate="print"/>
          <a:srcRect l="25623" t="14995" r="25623" b="19997"/>
          <a:stretch>
            <a:fillRect/>
          </a:stretch>
        </p:blipFill>
        <p:spPr bwMode="auto">
          <a:xfrm>
            <a:off x="2681288" y="4951413"/>
            <a:ext cx="1220787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flipV="1">
            <a:off x="3767138" y="4240213"/>
            <a:ext cx="1447800" cy="1027112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866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Planning</a:t>
            </a: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Review the highest priority stories in backlog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Make sure stories are “ready” to be delivered – identify sufficient stories to fill the next sprint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delivery team will decompose the stories into the tasks required to deliver on the sprint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The tasks will be estimated in ideal hours by the delivery team with no task being greater than 6-8 hours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The delivery team will include tasks to address risks associated with the stories committed in the sprint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Stories may be further split for future sprints by explicitly identifying the acceptance criteria for the current sprint (dirt road, gravel road, </a:t>
            </a:r>
            <a:r>
              <a:rPr lang="en-US" sz="2000" dirty="0" err="1">
                <a:solidFill>
                  <a:schemeClr val="tx2"/>
                </a:solidFill>
                <a:latin typeface="+mn-lt"/>
              </a:rPr>
              <a:t>etc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)</a:t>
            </a: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85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Standup</a:t>
            </a:r>
          </a:p>
        </p:txBody>
      </p:sp>
      <p:sp>
        <p:nvSpPr>
          <p:cNvPr id="175106" name="AutoShape 2" descr="http://mail.google.com/a/synaptus.com/?ui=2&amp;ik=93d770160e&amp;view=att&amp;th=12de7f40de4bcc10&amp;attid=0.1.1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 cstate="print"/>
          <a:srcRect b="8243"/>
          <a:stretch>
            <a:fillRect/>
          </a:stretch>
        </p:blipFill>
        <p:spPr bwMode="auto">
          <a:xfrm>
            <a:off x="155575" y="987425"/>
            <a:ext cx="88042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H="1" flipV="1">
            <a:off x="6646180" y="4038600"/>
            <a:ext cx="15875" cy="965200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C:\Users\Owner\Downloads\team.png"/>
          <p:cNvPicPr>
            <a:picLocks noChangeAspect="1" noChangeArrowheads="1"/>
          </p:cNvPicPr>
          <p:nvPr/>
        </p:nvPicPr>
        <p:blipFill>
          <a:blip r:embed="rId4" cstate="print"/>
          <a:srcRect l="19962" t="10574" r="20651" b="8281"/>
          <a:stretch>
            <a:fillRect/>
          </a:stretch>
        </p:blipFill>
        <p:spPr bwMode="auto">
          <a:xfrm>
            <a:off x="6096000" y="5029200"/>
            <a:ext cx="11969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9569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Standup Meeting</a:t>
            </a:r>
          </a:p>
        </p:txBody>
      </p:sp>
      <p:sp>
        <p:nvSpPr>
          <p:cNvPr id="304130" name="Rectangle 3"/>
          <p:cNvSpPr txBox="1">
            <a:spLocks/>
          </p:cNvSpPr>
          <p:nvPr/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Daily 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Stand-ups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are where the team self organizes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These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follow the same pattern of drive risk down early and deliver value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Everyone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commits to attending the daily standup, being “present” during the standup, and engaging to support the team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Tasks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are pulled – not assigned – in the daily standup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Problems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are not resolved in the daily standup. After meetings are scheduled at the daily standup – these are placed on a meeting roster or as tasks on the board</a:t>
            </a:r>
          </a:p>
        </p:txBody>
      </p:sp>
    </p:spTree>
    <p:extLst>
      <p:ext uri="{BB962C8B-B14F-4D97-AF65-F5344CB8AC3E}">
        <p14:creationId xmlns:p14="http://schemas.microsoft.com/office/powerpoint/2010/main" xmlns="" val="11653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Review/ Product Demo</a:t>
            </a:r>
          </a:p>
        </p:txBody>
      </p:sp>
      <p:sp>
        <p:nvSpPr>
          <p:cNvPr id="175106" name="AutoShape 2" descr="http://mail.google.com/a/synaptus.com/?ui=2&amp;ik=93d770160e&amp;view=att&amp;th=12de7f40de4bcc10&amp;attid=0.1.1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 cstate="print"/>
          <a:srcRect b="8243"/>
          <a:stretch>
            <a:fillRect/>
          </a:stretch>
        </p:blipFill>
        <p:spPr bwMode="auto">
          <a:xfrm>
            <a:off x="155575" y="987425"/>
            <a:ext cx="88042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8" name="Picture 4" descr="C:\Users\Owner\Downloads\team.png"/>
          <p:cNvPicPr>
            <a:picLocks noChangeAspect="1" noChangeArrowheads="1"/>
          </p:cNvPicPr>
          <p:nvPr/>
        </p:nvPicPr>
        <p:blipFill>
          <a:blip r:embed="rId4" cstate="print"/>
          <a:srcRect l="19962" t="10574" r="20651" b="8281"/>
          <a:stretch>
            <a:fillRect/>
          </a:stretch>
        </p:blipFill>
        <p:spPr bwMode="auto">
          <a:xfrm>
            <a:off x="6096000" y="5029200"/>
            <a:ext cx="11969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6845300" y="4343400"/>
            <a:ext cx="1231900" cy="660400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6" descr="team3.png"/>
          <p:cNvPicPr>
            <a:picLocks noChangeAspect="1"/>
          </p:cNvPicPr>
          <p:nvPr/>
        </p:nvPicPr>
        <p:blipFill>
          <a:blip r:embed="rId5" cstate="print"/>
          <a:srcRect l="25623" t="14995" r="25623" b="19997"/>
          <a:stretch>
            <a:fillRect/>
          </a:stretch>
        </p:blipFill>
        <p:spPr bwMode="auto">
          <a:xfrm>
            <a:off x="7696200" y="5003800"/>
            <a:ext cx="1220787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8306594" y="4343400"/>
            <a:ext cx="0" cy="660400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67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274638"/>
            <a:ext cx="79248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Sprint Review/ Product Demo</a:t>
            </a:r>
          </a:p>
        </p:txBody>
      </p:sp>
      <p:sp>
        <p:nvSpPr>
          <p:cNvPr id="5734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42900" lvl="1" indent="-342900">
              <a:lnSpc>
                <a:spcPct val="7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The delivery team reviews the stories delivered against the agreed upon acceptance criteria with the product owner team</a:t>
            </a:r>
          </a:p>
          <a:p>
            <a:pPr marL="342900" lvl="1" indent="-342900">
              <a:lnSpc>
                <a:spcPct val="70000"/>
              </a:lnSpc>
              <a:buFont typeface="Arial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lvl="1" indent="-342900">
              <a:lnSpc>
                <a:spcPct val="7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The product owner team provides feedback on the product and the success of the delivery team</a:t>
            </a:r>
          </a:p>
          <a:p>
            <a:pPr marL="342900" lvl="1" indent="-342900">
              <a:lnSpc>
                <a:spcPct val="70000"/>
              </a:lnSpc>
              <a:buFont typeface="Arial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lvl="1" indent="-342900">
              <a:lnSpc>
                <a:spcPct val="7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Only 100% completed stories (delivered, tested, deployable, and documented) are presented</a:t>
            </a:r>
          </a:p>
          <a:p>
            <a:pPr marL="342900" lvl="1" indent="-342900">
              <a:lnSpc>
                <a:spcPct val="70000"/>
              </a:lnSpc>
              <a:buFont typeface="Arial" charset="0"/>
              <a:buChar char="•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342900" lvl="1" indent="-342900">
              <a:lnSpc>
                <a:spcPct val="70000"/>
              </a:lnSpc>
              <a:buFont typeface="Arial" charset="0"/>
              <a:buChar char="•"/>
            </a:pPr>
            <a:r>
              <a:rPr lang="en-US" sz="2000" dirty="0" smtClean="0">
                <a:solidFill>
                  <a:schemeClr val="tx2"/>
                </a:solidFill>
              </a:rPr>
              <a:t>Demonstrate completed functionality to interested stakeholders and/or customers</a:t>
            </a:r>
          </a:p>
        </p:txBody>
      </p:sp>
    </p:spTree>
    <p:extLst>
      <p:ext uri="{BB962C8B-B14F-4D97-AF65-F5344CB8AC3E}">
        <p14:creationId xmlns:p14="http://schemas.microsoft.com/office/powerpoint/2010/main" xmlns="" val="30408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</a:p>
        </p:txBody>
      </p:sp>
      <p:sp>
        <p:nvSpPr>
          <p:cNvPr id="175106" name="AutoShape 2" descr="http://mail.google.com/a/synaptus.com/?ui=2&amp;ik=93d770160e&amp;view=att&amp;th=12de7f40de4bcc10&amp;attid=0.1.11&amp;disp=inline&amp;z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 cstate="print"/>
          <a:srcRect b="8243"/>
          <a:stretch>
            <a:fillRect/>
          </a:stretch>
        </p:blipFill>
        <p:spPr bwMode="auto">
          <a:xfrm>
            <a:off x="155575" y="987425"/>
            <a:ext cx="8804275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5108" name="Picture 4" descr="C:\Users\Owner\Downloads\team.png"/>
          <p:cNvPicPr>
            <a:picLocks noChangeAspect="1" noChangeArrowheads="1"/>
          </p:cNvPicPr>
          <p:nvPr/>
        </p:nvPicPr>
        <p:blipFill>
          <a:blip r:embed="rId4" cstate="print"/>
          <a:srcRect l="19962" t="10574" r="20651" b="8281"/>
          <a:stretch>
            <a:fillRect/>
          </a:stretch>
        </p:blipFill>
        <p:spPr bwMode="auto">
          <a:xfrm>
            <a:off x="6215063" y="5003800"/>
            <a:ext cx="11969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V="1">
            <a:off x="6813550" y="3962399"/>
            <a:ext cx="598488" cy="1041401"/>
          </a:xfrm>
          <a:prstGeom prst="straightConnector1">
            <a:avLst/>
          </a:prstGeom>
          <a:ln w="25400"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549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Retrospective</a:t>
            </a:r>
          </a:p>
        </p:txBody>
      </p:sp>
      <p:sp>
        <p:nvSpPr>
          <p:cNvPr id="757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This is attended by the delivery team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Three questions: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</a:rPr>
              <a:t>What is working?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</a:rPr>
              <a:t>What is not working?</a:t>
            </a:r>
          </a:p>
          <a:p>
            <a:pPr lvl="1" eaLnBrk="1" hangingPunct="1"/>
            <a:r>
              <a:rPr lang="en-US" sz="2000" dirty="0" smtClean="0">
                <a:solidFill>
                  <a:schemeClr val="tx2"/>
                </a:solidFill>
              </a:rPr>
              <a:t>What changes can help the team?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Candidly focus </a:t>
            </a:r>
            <a:r>
              <a:rPr lang="en-US" sz="2000" dirty="0">
                <a:solidFill>
                  <a:schemeClr val="tx2"/>
                </a:solidFill>
              </a:rPr>
              <a:t>on </a:t>
            </a:r>
            <a:r>
              <a:rPr lang="en-US" sz="2000" dirty="0" smtClean="0">
                <a:solidFill>
                  <a:schemeClr val="tx2"/>
                </a:solidFill>
              </a:rPr>
              <a:t>overall </a:t>
            </a:r>
            <a:r>
              <a:rPr lang="en-US" sz="2000" dirty="0">
                <a:solidFill>
                  <a:schemeClr val="tx2"/>
                </a:solidFill>
              </a:rPr>
              <a:t>performance and identify strategies to improve its </a:t>
            </a:r>
            <a:r>
              <a:rPr lang="en-US" sz="2000" dirty="0" smtClean="0">
                <a:solidFill>
                  <a:schemeClr val="tx2"/>
                </a:solidFill>
              </a:rPr>
              <a:t>processes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Review retrospective parking lot items capturing during the sprint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The team lead / team coach can make suggestions to the team about improving performance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Agree to take explicit actions to improve performance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Update documentation in the team room to reflect changes</a:t>
            </a:r>
          </a:p>
          <a:p>
            <a:pPr eaLnBrk="1" hangingPunct="1"/>
            <a:r>
              <a:rPr lang="en-US" sz="2000" dirty="0" smtClean="0">
                <a:solidFill>
                  <a:schemeClr val="tx2"/>
                </a:solidFill>
              </a:rPr>
              <a:t>Hold the team accountable for the updated working agreements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4292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3</a:t>
            </a:r>
            <a:r>
              <a:rPr lang="en-US" sz="2000" b="1" i="1" dirty="0">
                <a:solidFill>
                  <a:schemeClr val="tx2"/>
                </a:solidFill>
              </a:rPr>
              <a:t>. Boost Team Performance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Boost team performance through creating an environment of trust, learning, collaborative decision making, commitment </a:t>
            </a:r>
            <a:r>
              <a:rPr lang="en-US" sz="2000" i="1" dirty="0">
                <a:solidFill>
                  <a:schemeClr val="tx2"/>
                </a:solidFill>
              </a:rPr>
              <a:t>and</a:t>
            </a:r>
            <a:r>
              <a:rPr lang="en-US" sz="2000" dirty="0">
                <a:solidFill>
                  <a:schemeClr val="tx2"/>
                </a:solidFill>
              </a:rPr>
              <a:t> conflict resolution, thereby enhancing relationships amongst individual team members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49791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55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4</a:t>
            </a:r>
            <a:r>
              <a:rPr lang="en-US" sz="2000" b="1" i="1" dirty="0">
                <a:solidFill>
                  <a:schemeClr val="tx2"/>
                </a:solidFill>
              </a:rPr>
              <a:t>. Adaptive Planning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Work with the team and the stakeholders to produce and maintain an evolving plan from initiation to close based on goals, business values, risks, constraints, and stakeholder feedback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89533"/>
            <a:ext cx="7126287" cy="285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12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5</a:t>
            </a:r>
            <a:r>
              <a:rPr lang="en-US" sz="2000" b="1" i="1" dirty="0">
                <a:solidFill>
                  <a:schemeClr val="tx2"/>
                </a:solidFill>
              </a:rPr>
              <a:t>. Problem Detection and Resolution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Identify problems, impediments, and risks; determine strategies for dealing with them; and execute the </a:t>
            </a:r>
            <a:r>
              <a:rPr lang="en-US" sz="2000" dirty="0" smtClean="0">
                <a:solidFill>
                  <a:schemeClr val="tx2"/>
                </a:solidFill>
              </a:rPr>
              <a:t>strategy.</a:t>
            </a:r>
          </a:p>
        </p:txBody>
      </p:sp>
      <p:pic>
        <p:nvPicPr>
          <p:cNvPr id="4" name="Picture 3" descr="http://www.granitegrok.com/pix/runaway%20tra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4116"/>
          <a:stretch>
            <a:fillRect/>
          </a:stretch>
        </p:blipFill>
        <p:spPr bwMode="auto">
          <a:xfrm>
            <a:off x="2590800" y="2667000"/>
            <a:ext cx="3276600" cy="28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71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Fundamental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i="1" dirty="0" smtClean="0">
                <a:solidFill>
                  <a:schemeClr val="tx2"/>
                </a:solidFill>
              </a:rPr>
              <a:t>6</a:t>
            </a:r>
            <a:r>
              <a:rPr lang="en-US" sz="2000" b="1" i="1" dirty="0">
                <a:solidFill>
                  <a:schemeClr val="tx2"/>
                </a:solidFill>
              </a:rPr>
              <a:t>. Continuous Improvement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Reflect on performance and improve </a:t>
            </a:r>
            <a:r>
              <a:rPr lang="en-US" sz="2000" dirty="0">
                <a:solidFill>
                  <a:schemeClr val="tx2"/>
                </a:solidFill>
              </a:rPr>
              <a:t>the quality, effectiveness, and flexibility of the product, process and team and influence the organization in order to better deliver value now and in the future</a:t>
            </a:r>
            <a:r>
              <a:rPr lang="en-US" sz="2000" dirty="0" smtClean="0">
                <a:solidFill>
                  <a:schemeClr val="tx2"/>
                </a:solidFill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3074" name="Picture 2" descr="http://3.bp.blogspot.com/_X7-0e2yBtPs/TIJnRpkEkZI/AAAAAAAAACg/roWuYlMTEtI/s1600/Continuous_Improvement_Ico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07562"/>
            <a:ext cx="2362200" cy="196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geekologie.com/2008/05/09/ghost-mirro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016" r="11357"/>
          <a:stretch>
            <a:fillRect/>
          </a:stretch>
        </p:blipFill>
        <p:spPr bwMode="auto">
          <a:xfrm>
            <a:off x="1752600" y="3109926"/>
            <a:ext cx="2362200" cy="235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436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20971</TotalTime>
  <Words>1674</Words>
  <Application>Microsoft Office PowerPoint</Application>
  <PresentationFormat>On-screen Show (4:3)</PresentationFormat>
  <Paragraphs>367</Paragraphs>
  <Slides>57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Agile Fundamentals</vt:lpstr>
      <vt:lpstr>Agenda</vt:lpstr>
      <vt:lpstr>Agile Manifesto</vt:lpstr>
      <vt:lpstr>Agile Fundamental Concepts</vt:lpstr>
      <vt:lpstr>Agile Fundamental Concepts</vt:lpstr>
      <vt:lpstr>Agile Fundamental Concepts</vt:lpstr>
      <vt:lpstr>Agile Fundamental Concepts</vt:lpstr>
      <vt:lpstr>Agile Fundamental Concepts</vt:lpstr>
      <vt:lpstr>Agile Fundamental Concepts</vt:lpstr>
      <vt:lpstr>Agile Roles</vt:lpstr>
      <vt:lpstr>Delivery Teams</vt:lpstr>
      <vt:lpstr>Delivery Teams</vt:lpstr>
      <vt:lpstr>Delivery Teams</vt:lpstr>
      <vt:lpstr>Delivery Teams</vt:lpstr>
      <vt:lpstr>Delivery Teams</vt:lpstr>
      <vt:lpstr>Delivery Teams</vt:lpstr>
      <vt:lpstr>Delivery Teams</vt:lpstr>
      <vt:lpstr>Delivery Teams</vt:lpstr>
      <vt:lpstr>Delivery Teams</vt:lpstr>
      <vt:lpstr>Delivery Teams</vt:lpstr>
      <vt:lpstr>Delivery Teams</vt:lpstr>
      <vt:lpstr>Delivery Teams</vt:lpstr>
      <vt:lpstr>Scrum Master</vt:lpstr>
      <vt:lpstr>Product Owner</vt:lpstr>
      <vt:lpstr>Product Owner</vt:lpstr>
      <vt:lpstr>Product Owner Team</vt:lpstr>
      <vt:lpstr>Product Owner Team</vt:lpstr>
      <vt:lpstr>Product Owner Team</vt:lpstr>
      <vt:lpstr>Product Owner Team</vt:lpstr>
      <vt:lpstr>Product Owner Team</vt:lpstr>
      <vt:lpstr>Product Owner Team</vt:lpstr>
      <vt:lpstr>Product Owner Team</vt:lpstr>
      <vt:lpstr>Product Owner Team</vt:lpstr>
      <vt:lpstr>Product Owner Team</vt:lpstr>
      <vt:lpstr>Product Owner Team</vt:lpstr>
      <vt:lpstr>Product Owner Team</vt:lpstr>
      <vt:lpstr>Product Owner Team</vt:lpstr>
      <vt:lpstr>Agile Approaches Scrum-Roles and Ceremonies</vt:lpstr>
      <vt:lpstr>Agile Approaches Kanban-Ongoing Improvement</vt:lpstr>
      <vt:lpstr>Agile Approaches XP-Technical Excellence</vt:lpstr>
      <vt:lpstr>Agile Approaches Feature Driven Development</vt:lpstr>
      <vt:lpstr>Overall Flow</vt:lpstr>
      <vt:lpstr>Visioning</vt:lpstr>
      <vt:lpstr>Visioning</vt:lpstr>
      <vt:lpstr>Release Planning</vt:lpstr>
      <vt:lpstr>Release Planning</vt:lpstr>
      <vt:lpstr>Specification</vt:lpstr>
      <vt:lpstr>Specification</vt:lpstr>
      <vt:lpstr>Sprint Cadence</vt:lpstr>
      <vt:lpstr>Sprint Planning</vt:lpstr>
      <vt:lpstr>Sprint Planning</vt:lpstr>
      <vt:lpstr>Daily Standup</vt:lpstr>
      <vt:lpstr>Daily Standup Meeting</vt:lpstr>
      <vt:lpstr>Sprint Review/ Product Demo</vt:lpstr>
      <vt:lpstr>Sprint Review/ Product Demo</vt:lpstr>
      <vt:lpstr>Retrospective</vt:lpstr>
      <vt:lpstr>Retrospective</vt:lpstr>
    </vt:vector>
  </TitlesOfParts>
  <Company>Synaptus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Stevens</dc:creator>
  <cp:lastModifiedBy>poonam.unisys@gmail.com</cp:lastModifiedBy>
  <cp:revision>357</cp:revision>
  <cp:lastPrinted>2011-02-21T21:29:22Z</cp:lastPrinted>
  <dcterms:created xsi:type="dcterms:W3CDTF">2010-11-14T14:41:00Z</dcterms:created>
  <dcterms:modified xsi:type="dcterms:W3CDTF">2014-03-11T04:01:06Z</dcterms:modified>
</cp:coreProperties>
</file>