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7" r:id="rId2"/>
  </p:sldMasterIdLst>
  <p:sldIdLst>
    <p:sldId id="288" r:id="rId3"/>
    <p:sldId id="257" r:id="rId4"/>
    <p:sldId id="259" r:id="rId5"/>
    <p:sldId id="260" r:id="rId6"/>
    <p:sldId id="261" r:id="rId7"/>
    <p:sldId id="265" r:id="rId8"/>
    <p:sldId id="262" r:id="rId9"/>
    <p:sldId id="267" r:id="rId10"/>
    <p:sldId id="268" r:id="rId11"/>
    <p:sldId id="269" r:id="rId12"/>
    <p:sldId id="270" r:id="rId13"/>
    <p:sldId id="271" r:id="rId14"/>
    <p:sldId id="272" r:id="rId15"/>
    <p:sldId id="274" r:id="rId16"/>
    <p:sldId id="276" r:id="rId17"/>
    <p:sldId id="287" r:id="rId18"/>
    <p:sldId id="289" r:id="rId19"/>
    <p:sldId id="278" r:id="rId20"/>
    <p:sldId id="279" r:id="rId21"/>
    <p:sldId id="280" r:id="rId22"/>
    <p:sldId id="281" r:id="rId23"/>
    <p:sldId id="282" r:id="rId24"/>
    <p:sldId id="283" r:id="rId25"/>
    <p:sldId id="284"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015" autoAdjust="0"/>
  </p:normalViewPr>
  <p:slideViewPr>
    <p:cSldViewPr>
      <p:cViewPr>
        <p:scale>
          <a:sx n="60" d="100"/>
          <a:sy n="60" d="100"/>
        </p:scale>
        <p:origin x="-2160" y="-6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C5956545-AB3F-4CD7-B3F6-2CF73C7EE831}"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5956545-AB3F-4CD7-B3F6-2CF73C7EE83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5956545-AB3F-4CD7-B3F6-2CF73C7EE83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956545-AB3F-4CD7-B3F6-2CF73C7EE831}"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8" name="Slide Number Placeholder 7"/>
          <p:cNvSpPr>
            <a:spLocks noGrp="1"/>
          </p:cNvSpPr>
          <p:nvPr>
            <p:ph type="sldNum" sz="quarter" idx="11"/>
          </p:nvPr>
        </p:nvSpPr>
        <p:spPr/>
        <p:txBody>
          <a:bodyPr/>
          <a:lstStyle/>
          <a:p>
            <a:fld id="{C5956545-AB3F-4CD7-B3F6-2CF73C7EE831}"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956545-AB3F-4CD7-B3F6-2CF73C7EE831}"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5956545-AB3F-4CD7-B3F6-2CF73C7EE831}"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5956545-AB3F-4CD7-B3F6-2CF73C7EE831}"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5956545-AB3F-4CD7-B3F6-2CF73C7EE831}"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5956545-AB3F-4CD7-B3F6-2CF73C7EE83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C5956545-AB3F-4CD7-B3F6-2CF73C7EE83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C5956545-AB3F-4CD7-B3F6-2CF73C7EE83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5956545-AB3F-4CD7-B3F6-2CF73C7EE831}"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5956545-AB3F-4CD7-B3F6-2CF73C7EE83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B65DF48-26BE-4A9D-A2ED-6FDA137049BF}" type="datetimeFigureOut">
              <a:rPr lang="en-US" smtClean="0"/>
              <a:pPr/>
              <a:t>8/18/2013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5956545-AB3F-4CD7-B3F6-2CF73C7EE831}"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B65DF48-26BE-4A9D-A2ED-6FDA137049BF}" type="datetimeFigureOut">
              <a:rPr lang="en-US" smtClean="0"/>
              <a:pPr/>
              <a:t>8/18/2013</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5956545-AB3F-4CD7-B3F6-2CF73C7EE831}"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B65DF48-26BE-4A9D-A2ED-6FDA137049BF}" type="datetimeFigureOut">
              <a:rPr lang="en-US" smtClean="0"/>
              <a:pPr/>
              <a:t>8/18/2013</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5956545-AB3F-4CD7-B3F6-2CF73C7EE831}"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5791200" cy="1219200"/>
          </a:xfrm>
        </p:spPr>
        <p:txBody>
          <a:bodyPr/>
          <a:lstStyle/>
          <a:p>
            <a:r>
              <a:rPr lang="en-US" dirty="0" smtClean="0"/>
              <a:t>ISTQB </a:t>
            </a:r>
            <a:r>
              <a:rPr lang="en-US" dirty="0" smtClean="0"/>
              <a:t>Certification  </a:t>
            </a:r>
            <a:endParaRPr lang="en-US" dirty="0"/>
          </a:p>
        </p:txBody>
      </p:sp>
      <p:sp>
        <p:nvSpPr>
          <p:cNvPr id="3" name="Content Placeholder 2"/>
          <p:cNvSpPr>
            <a:spLocks noGrp="1"/>
          </p:cNvSpPr>
          <p:nvPr>
            <p:ph idx="1"/>
          </p:nvPr>
        </p:nvSpPr>
        <p:spPr>
          <a:xfrm>
            <a:off x="515112" y="2438400"/>
            <a:ext cx="7714488" cy="2209800"/>
          </a:xfrm>
        </p:spPr>
        <p:txBody>
          <a:bodyPr>
            <a:normAutofit/>
          </a:bodyPr>
          <a:lstStyle/>
          <a:p>
            <a:pPr algn="ctr">
              <a:buNone/>
            </a:pPr>
            <a:r>
              <a:rPr lang="en-US" b="1" u="sng" dirty="0" smtClean="0"/>
              <a:t>Chapter1</a:t>
            </a:r>
          </a:p>
          <a:p>
            <a:pPr algn="ctr">
              <a:buNone/>
            </a:pPr>
            <a:endParaRPr lang="en-US" b="1" dirty="0" smtClean="0"/>
          </a:p>
          <a:p>
            <a:pPr algn="ctr">
              <a:buNone/>
            </a:pPr>
            <a:r>
              <a:rPr lang="en-US" b="1" dirty="0" smtClean="0"/>
              <a:t>Fundamentals Of Testing</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a:xfrm>
            <a:off x="0" y="0"/>
            <a:ext cx="8077200" cy="990918"/>
          </a:xfrm>
        </p:spPr>
        <p:txBody>
          <a:bodyPr>
            <a:normAutofit/>
          </a:bodyPr>
          <a:lstStyle/>
          <a:p>
            <a:r>
              <a:rPr lang="en-US" sz="3900" b="1" dirty="0" smtClean="0"/>
              <a:t>1.2.1 </a:t>
            </a:r>
            <a:r>
              <a:rPr lang="en-US" sz="3900" b="1" cap="none" dirty="0" smtClean="0"/>
              <a:t>Test Objectives</a:t>
            </a:r>
            <a:endParaRPr lang="en-US" sz="3900" b="1" dirty="0" smtClean="0"/>
          </a:p>
        </p:txBody>
      </p:sp>
      <p:sp>
        <p:nvSpPr>
          <p:cNvPr id="15363" name="Rectangle 3"/>
          <p:cNvSpPr>
            <a:spLocks noGrp="1" noChangeArrowheads="1"/>
          </p:cNvSpPr>
          <p:nvPr>
            <p:ph idx="1"/>
          </p:nvPr>
        </p:nvSpPr>
        <p:spPr>
          <a:xfrm>
            <a:off x="457200" y="1524000"/>
            <a:ext cx="7620000" cy="4373563"/>
          </a:xfrm>
        </p:spPr>
        <p:txBody>
          <a:bodyPr/>
          <a:lstStyle/>
          <a:p>
            <a:pPr eaLnBrk="1" hangingPunct="1">
              <a:buFont typeface="Wingdings" pitchFamily="2" charset="2"/>
              <a:buNone/>
            </a:pPr>
            <a:r>
              <a:rPr lang="en-US" sz="2800" dirty="0" smtClean="0"/>
              <a:t>There can be different test objectives:</a:t>
            </a:r>
          </a:p>
          <a:p>
            <a:pPr eaLnBrk="1" hangingPunct="1">
              <a:buFont typeface="Wingdings" pitchFamily="2" charset="2"/>
              <a:buNone/>
            </a:pPr>
            <a:endParaRPr lang="en-US" dirty="0" smtClean="0"/>
          </a:p>
          <a:p>
            <a:pPr marL="342900" indent="-342900" eaLnBrk="1" hangingPunct="1">
              <a:buFont typeface="Arial" pitchFamily="34" charset="0"/>
              <a:buChar char="•"/>
            </a:pPr>
            <a:r>
              <a:rPr lang="en-US" b="1" dirty="0" smtClean="0"/>
              <a:t>Finding Defects;</a:t>
            </a:r>
          </a:p>
          <a:p>
            <a:pPr marL="342900" indent="-342900" eaLnBrk="1" hangingPunct="1">
              <a:buFont typeface="Arial" pitchFamily="34" charset="0"/>
              <a:buChar char="•"/>
            </a:pPr>
            <a:r>
              <a:rPr lang="en-US" b="1" dirty="0" smtClean="0"/>
              <a:t>Gaining confidence about the level of quality and providing information;</a:t>
            </a:r>
          </a:p>
          <a:p>
            <a:pPr marL="342900" indent="-342900" eaLnBrk="1" hangingPunct="1">
              <a:buFont typeface="Arial" pitchFamily="34" charset="0"/>
              <a:buChar char="•"/>
            </a:pPr>
            <a:r>
              <a:rPr lang="en-US" b="1" dirty="0" smtClean="0"/>
              <a:t>Preventing defects.</a:t>
            </a:r>
          </a:p>
          <a:p>
            <a:pPr eaLnBrk="1" hangingPunct="1"/>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a:xfrm>
            <a:off x="0" y="0"/>
            <a:ext cx="8686800" cy="1371600"/>
          </a:xfrm>
        </p:spPr>
        <p:txBody>
          <a:bodyPr>
            <a:noAutofit/>
          </a:bodyPr>
          <a:lstStyle/>
          <a:p>
            <a:r>
              <a:rPr lang="en-US" sz="3900" b="1" dirty="0" smtClean="0"/>
              <a:t>1.2.2 </a:t>
            </a:r>
            <a:r>
              <a:rPr lang="en-US" sz="3900" b="1" cap="none" dirty="0" smtClean="0"/>
              <a:t>Difference between Debugging and Testing </a:t>
            </a:r>
            <a:endParaRPr lang="en-US" sz="3900" b="1" dirty="0" smtClean="0"/>
          </a:p>
        </p:txBody>
      </p:sp>
      <p:sp>
        <p:nvSpPr>
          <p:cNvPr id="16387" name="Rectangle 3"/>
          <p:cNvSpPr>
            <a:spLocks noGrp="1" noChangeArrowheads="1"/>
          </p:cNvSpPr>
          <p:nvPr>
            <p:ph idx="1"/>
          </p:nvPr>
        </p:nvSpPr>
        <p:spPr>
          <a:xfrm>
            <a:off x="533400" y="1828800"/>
            <a:ext cx="8001000" cy="4800600"/>
          </a:xfrm>
        </p:spPr>
        <p:txBody>
          <a:bodyPr>
            <a:normAutofit/>
          </a:bodyPr>
          <a:lstStyle/>
          <a:p>
            <a:pPr marL="342900" indent="-342900" algn="just" eaLnBrk="1" hangingPunct="1">
              <a:buFont typeface="Arial" pitchFamily="34" charset="0"/>
              <a:buChar char="•"/>
            </a:pPr>
            <a:r>
              <a:rPr lang="en-US" dirty="0" smtClean="0"/>
              <a:t>Testing can show failures that are caused by defects.</a:t>
            </a:r>
          </a:p>
          <a:p>
            <a:pPr marL="342900" indent="-342900" algn="just" eaLnBrk="1" hangingPunct="1">
              <a:buFont typeface="Arial" pitchFamily="34" charset="0"/>
              <a:buChar char="•"/>
            </a:pPr>
            <a:endParaRPr lang="en-US" dirty="0" smtClean="0"/>
          </a:p>
          <a:p>
            <a:pPr marL="342900" indent="-342900" algn="just" eaLnBrk="1" hangingPunct="1">
              <a:buFont typeface="Arial" pitchFamily="34" charset="0"/>
              <a:buChar char="•"/>
            </a:pPr>
            <a:r>
              <a:rPr lang="en-US" dirty="0" smtClean="0"/>
              <a:t>Debugging is the development activity that identifies the cause of a defect, repairs the code and checks that the defect has been fixed correctly.</a:t>
            </a:r>
          </a:p>
          <a:p>
            <a:pPr marL="342900" indent="-342900" algn="just" eaLnBrk="1" hangingPunct="1">
              <a:buFont typeface="Arial" pitchFamily="34" charset="0"/>
              <a:buChar char="•"/>
            </a:pPr>
            <a:endParaRPr lang="en-US" dirty="0" smtClean="0"/>
          </a:p>
          <a:p>
            <a:pPr marL="342900" indent="-342900" algn="just" eaLnBrk="1" hangingPunct="1">
              <a:buFont typeface="Arial" pitchFamily="34" charset="0"/>
              <a:buChar char="•"/>
            </a:pPr>
            <a:r>
              <a:rPr lang="en-US" dirty="0" smtClean="0"/>
              <a:t>Subsequent confirmation testing by a tester ensures that the fix does indeed resolve the failure. The responsibility for each activity is very different, i.e. testers test and developers debug.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a:xfrm>
            <a:off x="0" y="0"/>
            <a:ext cx="8686800" cy="914400"/>
          </a:xfrm>
        </p:spPr>
        <p:txBody>
          <a:bodyPr>
            <a:normAutofit/>
          </a:bodyPr>
          <a:lstStyle/>
          <a:p>
            <a:r>
              <a:rPr lang="en-US" sz="3800" b="1" dirty="0" smtClean="0"/>
              <a:t>1.3 </a:t>
            </a:r>
            <a:r>
              <a:rPr lang="en-US" sz="3800" b="1" cap="none" dirty="0" smtClean="0"/>
              <a:t>General testing principles</a:t>
            </a:r>
            <a:endParaRPr lang="en-US" sz="3800" b="1" cap="none" dirty="0" smtClean="0"/>
          </a:p>
        </p:txBody>
      </p:sp>
      <p:sp>
        <p:nvSpPr>
          <p:cNvPr id="17411" name="Rectangle 3"/>
          <p:cNvSpPr>
            <a:spLocks noGrp="1" noChangeArrowheads="1"/>
          </p:cNvSpPr>
          <p:nvPr>
            <p:ph idx="1"/>
          </p:nvPr>
        </p:nvSpPr>
        <p:spPr>
          <a:xfrm>
            <a:off x="457200" y="1295400"/>
            <a:ext cx="7620000" cy="4373563"/>
          </a:xfrm>
        </p:spPr>
        <p:txBody>
          <a:bodyPr>
            <a:normAutofit/>
          </a:bodyPr>
          <a:lstStyle/>
          <a:p>
            <a:pPr marL="112713" indent="-30163">
              <a:buNone/>
            </a:pPr>
            <a:r>
              <a:rPr lang="en-US" sz="2800" b="1" u="sng" dirty="0" smtClean="0"/>
              <a:t>Principle 1 : Testing shows presence of defects</a:t>
            </a:r>
          </a:p>
          <a:p>
            <a:pPr>
              <a:buNone/>
            </a:pPr>
            <a:endParaRPr lang="en-US" b="1" dirty="0" smtClean="0"/>
          </a:p>
          <a:p>
            <a:r>
              <a:rPr lang="en-US" dirty="0" smtClean="0"/>
              <a:t>Testing can show that defects are present, but cannot prove that there are no defects.</a:t>
            </a:r>
          </a:p>
          <a:p>
            <a:endParaRPr lang="en-US" dirty="0" smtClean="0"/>
          </a:p>
          <a:p>
            <a:r>
              <a:rPr lang="en-US" dirty="0" smtClean="0"/>
              <a:t>Testing reduces the probability of undiscovered defects remaining in the software but, even if no defects are found, it is not a proof of correctness</a:t>
            </a:r>
          </a:p>
          <a:p>
            <a:pPr>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685800" y="1066800"/>
            <a:ext cx="7848600" cy="4800600"/>
          </a:xfrm>
        </p:spPr>
        <p:txBody>
          <a:bodyPr>
            <a:normAutofit fontScale="70000" lnSpcReduction="20000"/>
          </a:bodyPr>
          <a:lstStyle/>
          <a:p>
            <a:pPr marL="112713" indent="-30163" algn="just">
              <a:lnSpc>
                <a:spcPct val="90000"/>
              </a:lnSpc>
              <a:buNone/>
            </a:pPr>
            <a:endParaRPr lang="en-US" sz="3000" b="1" u="sng" dirty="0" smtClean="0"/>
          </a:p>
          <a:p>
            <a:pPr marL="112713" indent="-30163">
              <a:lnSpc>
                <a:spcPct val="90000"/>
              </a:lnSpc>
              <a:buNone/>
            </a:pPr>
            <a:r>
              <a:rPr lang="en-US" sz="4000" b="1" u="sng" dirty="0" smtClean="0"/>
              <a:t>Principle 2 : Exhaustive testing is impossible</a:t>
            </a:r>
          </a:p>
          <a:p>
            <a:pPr algn="just">
              <a:lnSpc>
                <a:spcPct val="90000"/>
              </a:lnSpc>
            </a:pPr>
            <a:endParaRPr lang="en-US" sz="3000" u="sng" dirty="0"/>
          </a:p>
          <a:p>
            <a:pPr algn="just">
              <a:lnSpc>
                <a:spcPct val="90000"/>
              </a:lnSpc>
            </a:pPr>
            <a:r>
              <a:rPr lang="en-US" sz="2800" dirty="0" smtClean="0"/>
              <a:t>Testing </a:t>
            </a:r>
            <a:r>
              <a:rPr lang="en-US" sz="2800" dirty="0" smtClean="0"/>
              <a:t>everything (all combinations of inputs and preconditions) is not feasible except for </a:t>
            </a:r>
            <a:r>
              <a:rPr lang="en-US" sz="2800" b="1" dirty="0" smtClean="0"/>
              <a:t>trivial cases</a:t>
            </a:r>
            <a:r>
              <a:rPr lang="en-US" sz="2800" dirty="0" smtClean="0"/>
              <a:t>. Instead of exhaustive testing, risk analysis and priorities should be used to focus testing efforts.</a:t>
            </a:r>
          </a:p>
          <a:p>
            <a:pPr algn="just">
              <a:lnSpc>
                <a:spcPct val="90000"/>
              </a:lnSpc>
            </a:pPr>
            <a:endParaRPr lang="en-US" sz="3000" dirty="0" smtClean="0"/>
          </a:p>
          <a:p>
            <a:pPr marL="112713" indent="-30163" algn="just">
              <a:buNone/>
            </a:pPr>
            <a:r>
              <a:rPr lang="en-US" sz="4000" b="1" u="sng" dirty="0" smtClean="0"/>
              <a:t>Principle 3: Early testing</a:t>
            </a:r>
          </a:p>
          <a:p>
            <a:pPr marL="112713" indent="-30163" algn="just">
              <a:buNone/>
            </a:pPr>
            <a:endParaRPr lang="en-US" sz="3000" b="1" u="sng" dirty="0" smtClean="0"/>
          </a:p>
          <a:p>
            <a:pPr algn="just"/>
            <a:r>
              <a:rPr lang="en-US" sz="2800" dirty="0" smtClean="0"/>
              <a:t>Testing activities should start as early as possible in the software or system development life cycle, and should be focused on defined objectives.</a:t>
            </a:r>
          </a:p>
          <a:p>
            <a:pPr algn="just">
              <a:lnSpc>
                <a:spcPct val="90000"/>
              </a:lnSpc>
            </a:pPr>
            <a:endParaRPr lang="en-US" sz="30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7" name="AutoShape 2"/>
          <p:cNvSpPr>
            <a:spLocks noGrp="1" noChangeArrowheads="1"/>
          </p:cNvSpPr>
          <p:nvPr>
            <p:ph type="title"/>
          </p:nvPr>
        </p:nvSpPr>
        <p:spPr>
          <a:xfrm>
            <a:off x="0" y="0"/>
            <a:ext cx="8686800" cy="914400"/>
          </a:xfrm>
        </p:spPr>
        <p:txBody>
          <a:bodyPr>
            <a:normAutofit/>
          </a:bodyPr>
          <a:lstStyle/>
          <a:p>
            <a:r>
              <a:rPr lang="en-US" sz="3800" b="1" dirty="0" smtClean="0"/>
              <a:t>1.3 </a:t>
            </a:r>
            <a:r>
              <a:rPr lang="en-US" sz="3800" b="1" cap="none" dirty="0" smtClean="0"/>
              <a:t>General testing principles</a:t>
            </a:r>
            <a:endParaRPr lang="en-US" sz="3800" b="1" cap="none"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609600" y="1143000"/>
            <a:ext cx="7924800" cy="5105400"/>
          </a:xfrm>
        </p:spPr>
        <p:txBody>
          <a:bodyPr>
            <a:normAutofit fontScale="62500" lnSpcReduction="20000"/>
          </a:bodyPr>
          <a:lstStyle/>
          <a:p>
            <a:pPr marL="112713" indent="-30163" algn="just">
              <a:lnSpc>
                <a:spcPct val="80000"/>
              </a:lnSpc>
              <a:buNone/>
            </a:pPr>
            <a:r>
              <a:rPr lang="en-US" sz="4500" b="1" u="sng" dirty="0" smtClean="0"/>
              <a:t>Principle 4 : Defect Clustering</a:t>
            </a:r>
          </a:p>
          <a:p>
            <a:pPr algn="just">
              <a:lnSpc>
                <a:spcPct val="80000"/>
              </a:lnSpc>
            </a:pPr>
            <a:endParaRPr lang="en-US" sz="2600" dirty="0" smtClean="0"/>
          </a:p>
          <a:p>
            <a:pPr algn="just"/>
            <a:r>
              <a:rPr lang="en-US" sz="3200" dirty="0" smtClean="0"/>
              <a:t>A small number of modules contain most of the defects discovered during pre-release testing, or are responsible for the most operational failures.</a:t>
            </a:r>
          </a:p>
          <a:p>
            <a:pPr algn="just">
              <a:lnSpc>
                <a:spcPct val="80000"/>
              </a:lnSpc>
            </a:pPr>
            <a:endParaRPr lang="en-US" sz="4500" dirty="0" smtClean="0"/>
          </a:p>
          <a:p>
            <a:pPr marL="112713" indent="-30163" algn="just">
              <a:lnSpc>
                <a:spcPct val="80000"/>
              </a:lnSpc>
              <a:buNone/>
            </a:pPr>
            <a:r>
              <a:rPr lang="en-US" sz="4500" b="1" u="sng" dirty="0" smtClean="0"/>
              <a:t>Principle 5 – Pesticide Paradox</a:t>
            </a:r>
          </a:p>
          <a:p>
            <a:pPr marL="112713" indent="-30163" algn="just">
              <a:lnSpc>
                <a:spcPct val="80000"/>
              </a:lnSpc>
              <a:buNone/>
            </a:pPr>
            <a:endParaRPr lang="en-US" sz="4500" b="1" u="sng" dirty="0" smtClean="0"/>
          </a:p>
          <a:p>
            <a:pPr algn="just">
              <a:lnSpc>
                <a:spcPct val="110000"/>
              </a:lnSpc>
            </a:pPr>
            <a:r>
              <a:rPr lang="en-US" sz="3200" dirty="0" smtClean="0"/>
              <a:t>If the same tests are repeated over and over again, eventually the same set of test cases will no longer find any new defects. To overcome this “pesticide paradox”, the test cases need to be regularly reviewed and revised, and new and different tests need to be written to exercise different parts of the software or system to potentially find more defects.</a:t>
            </a:r>
          </a:p>
          <a:p>
            <a:pPr algn="just">
              <a:lnSpc>
                <a:spcPct val="80000"/>
              </a:lnSpc>
            </a:pPr>
            <a:endParaRPr lang="en-US" sz="26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7" name="AutoShape 2"/>
          <p:cNvSpPr>
            <a:spLocks noGrp="1" noChangeArrowheads="1"/>
          </p:cNvSpPr>
          <p:nvPr>
            <p:ph type="title"/>
          </p:nvPr>
        </p:nvSpPr>
        <p:spPr>
          <a:xfrm>
            <a:off x="0" y="0"/>
            <a:ext cx="8686800" cy="914400"/>
          </a:xfrm>
        </p:spPr>
        <p:txBody>
          <a:bodyPr>
            <a:normAutofit/>
          </a:bodyPr>
          <a:lstStyle/>
          <a:p>
            <a:r>
              <a:rPr lang="en-US" sz="3800" b="1" dirty="0" smtClean="0"/>
              <a:t>1.3 </a:t>
            </a:r>
            <a:r>
              <a:rPr lang="en-US" sz="3800" b="1" cap="none" dirty="0" smtClean="0"/>
              <a:t>General testing principles</a:t>
            </a:r>
            <a:endParaRPr lang="en-US" sz="3800" b="1" cap="none"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143000"/>
            <a:ext cx="7620000" cy="4373563"/>
          </a:xfrm>
        </p:spPr>
        <p:txBody>
          <a:bodyPr>
            <a:normAutofit fontScale="92500" lnSpcReduction="10000"/>
          </a:bodyPr>
          <a:lstStyle/>
          <a:p>
            <a:pPr marL="112713" indent="-30163" algn="just">
              <a:lnSpc>
                <a:spcPct val="60000"/>
              </a:lnSpc>
              <a:buNone/>
            </a:pPr>
            <a:endParaRPr lang="en-US" sz="2800" b="1" u="sng" dirty="0" smtClean="0"/>
          </a:p>
          <a:p>
            <a:pPr marL="112713" indent="-30163" algn="just">
              <a:lnSpc>
                <a:spcPct val="60000"/>
              </a:lnSpc>
              <a:buNone/>
            </a:pPr>
            <a:r>
              <a:rPr lang="en-US" sz="3000" b="1" u="sng" dirty="0" smtClean="0"/>
              <a:t>Principle 6 :  Testing is context dependent</a:t>
            </a:r>
          </a:p>
          <a:p>
            <a:pPr marL="112713" indent="-30163" algn="just">
              <a:lnSpc>
                <a:spcPct val="60000"/>
              </a:lnSpc>
              <a:buNone/>
            </a:pPr>
            <a:endParaRPr lang="en-US" sz="2800" b="1" u="sng" dirty="0" smtClean="0"/>
          </a:p>
          <a:p>
            <a:pPr algn="just">
              <a:lnSpc>
                <a:spcPct val="80000"/>
              </a:lnSpc>
            </a:pPr>
            <a:r>
              <a:rPr lang="en-US" sz="2200" dirty="0" smtClean="0"/>
              <a:t>Testing is done differently in different contexts. For example, safety critical software is tested differently from an e-commerce site.</a:t>
            </a:r>
          </a:p>
          <a:p>
            <a:pPr algn="just">
              <a:lnSpc>
                <a:spcPct val="80000"/>
              </a:lnSpc>
            </a:pPr>
            <a:endParaRPr lang="en-US" sz="2600" dirty="0" smtClean="0"/>
          </a:p>
          <a:p>
            <a:pPr marL="112713" indent="-30163" algn="just">
              <a:lnSpc>
                <a:spcPct val="60000"/>
              </a:lnSpc>
              <a:buNone/>
            </a:pPr>
            <a:r>
              <a:rPr lang="en-US" sz="3000" b="1" u="sng" dirty="0" smtClean="0"/>
              <a:t>Principle 7: Absence-of-errors fallacy</a:t>
            </a:r>
          </a:p>
          <a:p>
            <a:endParaRPr lang="en-US" sz="2800" dirty="0" smtClean="0"/>
          </a:p>
          <a:p>
            <a:r>
              <a:rPr lang="en-US" sz="2200" dirty="0" smtClean="0"/>
              <a:t>Finding and fixing defects does not help if the system built is unusable and does not fulfill the users needs and expectations </a:t>
            </a:r>
          </a:p>
          <a:p>
            <a:pPr algn="just">
              <a:lnSpc>
                <a:spcPct val="80000"/>
              </a:lnSpc>
            </a:pPr>
            <a:endParaRPr lang="en-US" sz="26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7" name="AutoShape 2"/>
          <p:cNvSpPr>
            <a:spLocks noGrp="1" noChangeArrowheads="1"/>
          </p:cNvSpPr>
          <p:nvPr>
            <p:ph type="title"/>
          </p:nvPr>
        </p:nvSpPr>
        <p:spPr>
          <a:xfrm>
            <a:off x="0" y="0"/>
            <a:ext cx="8686800" cy="914400"/>
          </a:xfrm>
        </p:spPr>
        <p:txBody>
          <a:bodyPr>
            <a:normAutofit/>
          </a:bodyPr>
          <a:lstStyle/>
          <a:p>
            <a:r>
              <a:rPr lang="en-US" sz="3800" b="1" dirty="0" smtClean="0"/>
              <a:t>1.3 </a:t>
            </a:r>
            <a:r>
              <a:rPr lang="en-US" sz="3800" b="1" cap="none" dirty="0" smtClean="0"/>
              <a:t>General testing principles</a:t>
            </a:r>
            <a:endParaRPr lang="en-US" sz="3800" b="1" cap="none"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0" y="0"/>
            <a:ext cx="8686800" cy="914718"/>
          </a:xfrm>
        </p:spPr>
        <p:txBody>
          <a:bodyPr>
            <a:normAutofit/>
          </a:bodyPr>
          <a:lstStyle/>
          <a:p>
            <a:r>
              <a:rPr lang="en-US" sz="3900" b="1" dirty="0" smtClean="0"/>
              <a:t>1.4 </a:t>
            </a:r>
            <a:r>
              <a:rPr lang="en-US" sz="3900" b="1" cap="none" dirty="0" smtClean="0"/>
              <a:t>Fundamental Test Process</a:t>
            </a:r>
            <a:endParaRPr lang="en-US" sz="3900" b="1" cap="none" dirty="0" smtClean="0"/>
          </a:p>
        </p:txBody>
      </p:sp>
      <p:sp>
        <p:nvSpPr>
          <p:cNvPr id="24579" name="Rectangle 3"/>
          <p:cNvSpPr>
            <a:spLocks noGrp="1" noChangeArrowheads="1"/>
          </p:cNvSpPr>
          <p:nvPr>
            <p:ph idx="1"/>
          </p:nvPr>
        </p:nvSpPr>
        <p:spPr>
          <a:xfrm>
            <a:off x="457200" y="1371600"/>
            <a:ext cx="7620000" cy="4373563"/>
          </a:xfrm>
        </p:spPr>
        <p:txBody>
          <a:bodyPr/>
          <a:lstStyle/>
          <a:p>
            <a:pPr marL="112713" indent="-30163" eaLnBrk="1" hangingPunct="1">
              <a:buFont typeface="Wingdings" pitchFamily="2" charset="2"/>
              <a:buNone/>
            </a:pPr>
            <a:r>
              <a:rPr lang="en-US" sz="2400" b="1" dirty="0" smtClean="0"/>
              <a:t>The fundamental test process consists of the following main activities:</a:t>
            </a:r>
          </a:p>
          <a:p>
            <a:pPr marL="112713" indent="-30163" eaLnBrk="1" hangingPunct="1">
              <a:buFont typeface="Wingdings" pitchFamily="2" charset="2"/>
              <a:buNone/>
            </a:pPr>
            <a:endParaRPr lang="en-US" b="1" dirty="0" smtClean="0"/>
          </a:p>
          <a:p>
            <a:pPr marL="342900" indent="-342900" eaLnBrk="1" hangingPunct="1">
              <a:buFont typeface="Arial" pitchFamily="34" charset="0"/>
              <a:buChar char="•"/>
            </a:pPr>
            <a:r>
              <a:rPr lang="en-US" dirty="0" smtClean="0"/>
              <a:t> Planning and Control</a:t>
            </a:r>
          </a:p>
          <a:p>
            <a:pPr marL="342900" indent="-342900" eaLnBrk="1" hangingPunct="1">
              <a:buFont typeface="Arial" pitchFamily="34" charset="0"/>
              <a:buChar char="•"/>
            </a:pPr>
            <a:r>
              <a:rPr lang="en-US" dirty="0" smtClean="0"/>
              <a:t> Analysis and Design</a:t>
            </a:r>
          </a:p>
          <a:p>
            <a:pPr marL="342900" indent="-342900" eaLnBrk="1" hangingPunct="1">
              <a:buFont typeface="Arial" pitchFamily="34" charset="0"/>
              <a:buChar char="•"/>
            </a:pPr>
            <a:r>
              <a:rPr lang="en-US" dirty="0" smtClean="0"/>
              <a:t> Implementation and Execution</a:t>
            </a:r>
          </a:p>
          <a:p>
            <a:pPr marL="342900" indent="-342900" eaLnBrk="1" hangingPunct="1">
              <a:buFont typeface="Arial" pitchFamily="34" charset="0"/>
              <a:buChar char="•"/>
            </a:pPr>
            <a:r>
              <a:rPr lang="en-US" dirty="0" smtClean="0"/>
              <a:t> Evaluating Exit Criteria and Reporting</a:t>
            </a:r>
          </a:p>
          <a:p>
            <a:pPr marL="342900" indent="-342900" eaLnBrk="1" hangingPunct="1">
              <a:buFont typeface="Arial" pitchFamily="34" charset="0"/>
              <a:buChar char="•"/>
            </a:pPr>
            <a:r>
              <a:rPr lang="en-US" dirty="0" smtClean="0"/>
              <a:t> Test Closure Activities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533400" y="1143000"/>
            <a:ext cx="8406384" cy="4900613"/>
          </a:xfrm>
        </p:spPr>
        <p:txBody>
          <a:bodyPr>
            <a:normAutofit fontScale="70000" lnSpcReduction="20000"/>
          </a:bodyPr>
          <a:lstStyle/>
          <a:p>
            <a:pPr algn="just">
              <a:lnSpc>
                <a:spcPct val="110000"/>
              </a:lnSpc>
              <a:buNone/>
            </a:pPr>
            <a:r>
              <a:rPr lang="en-US" sz="4000" b="1" u="sng" dirty="0" smtClean="0"/>
              <a:t>1.4.1 Test Planning and Control</a:t>
            </a:r>
          </a:p>
          <a:p>
            <a:pPr eaLnBrk="1" hangingPunct="1">
              <a:lnSpc>
                <a:spcPct val="90000"/>
              </a:lnSpc>
              <a:buFont typeface="Wingdings" pitchFamily="2" charset="2"/>
              <a:buNone/>
            </a:pPr>
            <a:endParaRPr lang="en-US" sz="3100" b="1" dirty="0" smtClean="0"/>
          </a:p>
          <a:p>
            <a:pPr algn="just"/>
            <a:r>
              <a:rPr lang="en-US" sz="2800" b="1" dirty="0" smtClean="0"/>
              <a:t>Test Planning </a:t>
            </a:r>
            <a:r>
              <a:rPr lang="en-US" sz="2800" dirty="0" smtClean="0"/>
              <a:t>is the activity of verifying the mission of testing, defining the objectives of testing and the specification of test activities in order to meet the objectives and mission.</a:t>
            </a:r>
          </a:p>
          <a:p>
            <a:pPr algn="just">
              <a:buNone/>
            </a:pPr>
            <a:endParaRPr lang="en-US" sz="2800" dirty="0" smtClean="0"/>
          </a:p>
          <a:p>
            <a:pPr algn="just">
              <a:buNone/>
            </a:pPr>
            <a:r>
              <a:rPr lang="en-US" sz="2800" dirty="0" smtClean="0"/>
              <a:t>It </a:t>
            </a:r>
            <a:r>
              <a:rPr lang="en-US" sz="2800" dirty="0" smtClean="0"/>
              <a:t>Includes :</a:t>
            </a:r>
          </a:p>
          <a:p>
            <a:pPr marL="463550" lvl="2" indent="-350838">
              <a:lnSpc>
                <a:spcPct val="90000"/>
              </a:lnSpc>
            </a:pPr>
            <a:endParaRPr lang="en-US" sz="2800" dirty="0" smtClean="0"/>
          </a:p>
          <a:p>
            <a:pPr marL="463550" lvl="2" indent="-350838">
              <a:lnSpc>
                <a:spcPct val="90000"/>
              </a:lnSpc>
            </a:pPr>
            <a:r>
              <a:rPr lang="en-US" sz="2900" b="1" dirty="0"/>
              <a:t>Determine scope and risks</a:t>
            </a:r>
          </a:p>
          <a:p>
            <a:pPr marL="463550" lvl="2" indent="-350838">
              <a:lnSpc>
                <a:spcPct val="90000"/>
              </a:lnSpc>
            </a:pPr>
            <a:r>
              <a:rPr lang="en-US" sz="2900" b="1" dirty="0"/>
              <a:t>Determine the test approach</a:t>
            </a:r>
          </a:p>
          <a:p>
            <a:pPr marL="463550" lvl="2" indent="-350838">
              <a:lnSpc>
                <a:spcPct val="90000"/>
              </a:lnSpc>
            </a:pPr>
            <a:r>
              <a:rPr lang="en-US" sz="2900" b="1" dirty="0"/>
              <a:t>Implement the test policy and/or test strategy</a:t>
            </a:r>
          </a:p>
          <a:p>
            <a:pPr marL="463550" lvl="2" indent="-350838">
              <a:lnSpc>
                <a:spcPct val="90000"/>
              </a:lnSpc>
            </a:pPr>
            <a:r>
              <a:rPr lang="en-US" sz="2900" b="1" dirty="0"/>
              <a:t>Determine the required test resources</a:t>
            </a:r>
          </a:p>
          <a:p>
            <a:pPr marL="463550" lvl="2" indent="-350838">
              <a:lnSpc>
                <a:spcPct val="90000"/>
              </a:lnSpc>
            </a:pPr>
            <a:r>
              <a:rPr lang="en-US" sz="2900" b="1" dirty="0"/>
              <a:t>Schedule test tasks</a:t>
            </a:r>
          </a:p>
          <a:p>
            <a:pPr marL="463550" lvl="2" indent="-350838">
              <a:lnSpc>
                <a:spcPct val="90000"/>
              </a:lnSpc>
            </a:pPr>
            <a:r>
              <a:rPr lang="en-US" sz="2900" b="1" dirty="0"/>
              <a:t>Determine the exit criteria</a:t>
            </a:r>
          </a:p>
          <a:p>
            <a:pPr eaLnBrk="1" hangingPunct="1">
              <a:lnSpc>
                <a:spcPct val="90000"/>
              </a:lnSpc>
              <a:buNone/>
            </a:pPr>
            <a:r>
              <a:rPr lang="en-US" sz="2400" dirty="0" smtClean="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7" name="AutoShape 2"/>
          <p:cNvSpPr>
            <a:spLocks noGrp="1" noChangeArrowheads="1"/>
          </p:cNvSpPr>
          <p:nvPr>
            <p:ph type="title"/>
          </p:nvPr>
        </p:nvSpPr>
        <p:spPr>
          <a:xfrm>
            <a:off x="0" y="0"/>
            <a:ext cx="8686800" cy="914718"/>
          </a:xfrm>
        </p:spPr>
        <p:txBody>
          <a:bodyPr>
            <a:normAutofit/>
          </a:bodyPr>
          <a:lstStyle/>
          <a:p>
            <a:r>
              <a:rPr lang="en-US" sz="3900" b="1" dirty="0" smtClean="0"/>
              <a:t>1.4 </a:t>
            </a:r>
            <a:r>
              <a:rPr lang="en-US" sz="3900" b="1" cap="none" dirty="0" smtClean="0"/>
              <a:t>Fundamental Test Process</a:t>
            </a:r>
            <a:endParaRPr lang="en-US" sz="3900" b="1" cap="none"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533400" y="1066800"/>
            <a:ext cx="8001000" cy="5410200"/>
          </a:xfrm>
        </p:spPr>
        <p:txBody>
          <a:bodyPr>
            <a:normAutofit fontScale="92500" lnSpcReduction="10000"/>
          </a:bodyPr>
          <a:lstStyle/>
          <a:p>
            <a:pPr algn="just">
              <a:lnSpc>
                <a:spcPct val="90000"/>
              </a:lnSpc>
              <a:buNone/>
            </a:pPr>
            <a:r>
              <a:rPr lang="en-US" sz="3000" b="1" u="sng" dirty="0" smtClean="0"/>
              <a:t>1.4.1 Test Planning &amp; Control</a:t>
            </a:r>
          </a:p>
          <a:p>
            <a:pPr algn="just" eaLnBrk="1" hangingPunct="1">
              <a:lnSpc>
                <a:spcPct val="90000"/>
              </a:lnSpc>
              <a:buFont typeface="Wingdings" pitchFamily="2" charset="2"/>
              <a:buNone/>
            </a:pPr>
            <a:endParaRPr lang="en-US" sz="3100" b="1" dirty="0" smtClean="0"/>
          </a:p>
          <a:p>
            <a:pPr algn="just">
              <a:lnSpc>
                <a:spcPct val="80000"/>
              </a:lnSpc>
            </a:pPr>
            <a:r>
              <a:rPr lang="en-US" sz="2200" b="1" dirty="0" smtClean="0"/>
              <a:t>Test Control </a:t>
            </a:r>
            <a:r>
              <a:rPr lang="en-US" sz="2200" dirty="0" smtClean="0"/>
              <a:t>is the ongoing activity of comparing actual progress against the plan, and reporting the status, including deviations from the plan. It involves taking actions necessary to meet the mission and objectives of the project. In order to control testing, it should be monitored throughout the project. Test planning takes into account the feedback from monitoring and control activities.</a:t>
            </a:r>
          </a:p>
          <a:p>
            <a:pPr algn="just">
              <a:lnSpc>
                <a:spcPct val="80000"/>
              </a:lnSpc>
              <a:buNone/>
            </a:pPr>
            <a:endParaRPr lang="en-US" sz="1000" dirty="0" smtClean="0"/>
          </a:p>
          <a:p>
            <a:pPr algn="just">
              <a:lnSpc>
                <a:spcPct val="90000"/>
              </a:lnSpc>
              <a:buNone/>
            </a:pPr>
            <a:r>
              <a:rPr lang="en-US" sz="2400" dirty="0" smtClean="0"/>
              <a:t>It </a:t>
            </a:r>
            <a:r>
              <a:rPr lang="en-US" sz="2400" dirty="0" smtClean="0"/>
              <a:t>Includes :</a:t>
            </a:r>
          </a:p>
          <a:p>
            <a:pPr algn="just">
              <a:lnSpc>
                <a:spcPct val="90000"/>
              </a:lnSpc>
              <a:buNone/>
            </a:pPr>
            <a:endParaRPr lang="en-US" sz="2400" dirty="0" smtClean="0"/>
          </a:p>
          <a:p>
            <a:pPr marL="463550" lvl="2" indent="-350838">
              <a:lnSpc>
                <a:spcPct val="70000"/>
              </a:lnSpc>
            </a:pPr>
            <a:r>
              <a:rPr lang="en-US" sz="2200" b="1" dirty="0"/>
              <a:t>Measure and Analyze results</a:t>
            </a:r>
          </a:p>
          <a:p>
            <a:pPr marL="463550" lvl="2" indent="-350838">
              <a:lnSpc>
                <a:spcPct val="70000"/>
              </a:lnSpc>
            </a:pPr>
            <a:r>
              <a:rPr lang="en-US" sz="2200" b="1" dirty="0"/>
              <a:t>Monitor and document progress</a:t>
            </a:r>
          </a:p>
          <a:p>
            <a:pPr marL="463550" lvl="2" indent="-350838">
              <a:lnSpc>
                <a:spcPct val="70000"/>
              </a:lnSpc>
            </a:pPr>
            <a:r>
              <a:rPr lang="en-US" sz="2200" b="1" dirty="0"/>
              <a:t>Provide information on testing</a:t>
            </a:r>
          </a:p>
          <a:p>
            <a:pPr marL="463550" lvl="2" indent="-350838">
              <a:lnSpc>
                <a:spcPct val="70000"/>
              </a:lnSpc>
            </a:pPr>
            <a:r>
              <a:rPr lang="en-US" sz="2200" b="1" dirty="0"/>
              <a:t>Initiate corrective actions</a:t>
            </a:r>
          </a:p>
          <a:p>
            <a:pPr marL="463550" lvl="2" indent="-350838">
              <a:lnSpc>
                <a:spcPct val="70000"/>
              </a:lnSpc>
            </a:pPr>
            <a:r>
              <a:rPr lang="en-US" sz="2200" b="1" dirty="0"/>
              <a:t>Make decisions based on metrics</a:t>
            </a:r>
          </a:p>
          <a:p>
            <a:pPr algn="just">
              <a:lnSpc>
                <a:spcPct val="90000"/>
              </a:lnSpc>
              <a:buNone/>
            </a:pPr>
            <a:endParaRPr lang="en-US" sz="2400" dirty="0" smtClean="0"/>
          </a:p>
          <a:p>
            <a:pPr algn="just" eaLnBrk="1" hangingPunct="1">
              <a:lnSpc>
                <a:spcPct val="90000"/>
              </a:lnSpc>
            </a:pPr>
            <a:endParaRPr lang="en-US" sz="20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7" name="AutoShape 2"/>
          <p:cNvSpPr>
            <a:spLocks noGrp="1" noChangeArrowheads="1"/>
          </p:cNvSpPr>
          <p:nvPr>
            <p:ph type="title"/>
          </p:nvPr>
        </p:nvSpPr>
        <p:spPr>
          <a:xfrm>
            <a:off x="0" y="0"/>
            <a:ext cx="8686800" cy="914718"/>
          </a:xfrm>
        </p:spPr>
        <p:txBody>
          <a:bodyPr>
            <a:normAutofit/>
          </a:bodyPr>
          <a:lstStyle/>
          <a:p>
            <a:r>
              <a:rPr lang="en-US" sz="3900" b="1" dirty="0" smtClean="0"/>
              <a:t>1.4 </a:t>
            </a:r>
            <a:r>
              <a:rPr lang="en-US" sz="3900" b="1" cap="none" dirty="0" smtClean="0"/>
              <a:t>Fundamental Test Process</a:t>
            </a:r>
            <a:endParaRPr lang="en-US" sz="3900" b="1" cap="none"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533400" y="912089"/>
            <a:ext cx="8001000" cy="5442841"/>
          </a:xfrm>
        </p:spPr>
        <p:txBody>
          <a:bodyPr>
            <a:normAutofit fontScale="62500" lnSpcReduction="20000"/>
          </a:bodyPr>
          <a:lstStyle/>
          <a:p>
            <a:pPr algn="just">
              <a:lnSpc>
                <a:spcPct val="110000"/>
              </a:lnSpc>
              <a:buNone/>
            </a:pPr>
            <a:r>
              <a:rPr lang="en-US" sz="4500" b="1" u="sng" dirty="0" smtClean="0"/>
              <a:t>1.4.2 Test Analysis &amp; Design</a:t>
            </a:r>
          </a:p>
          <a:p>
            <a:pPr marL="112713" indent="-30163" algn="just">
              <a:lnSpc>
                <a:spcPct val="80000"/>
              </a:lnSpc>
              <a:buFont typeface="Wingdings 2"/>
              <a:buNone/>
            </a:pPr>
            <a:endParaRPr lang="en-US" sz="2600" b="1" u="sng" dirty="0" smtClean="0"/>
          </a:p>
          <a:p>
            <a:pPr marL="112713" indent="-30163" algn="just">
              <a:buNone/>
            </a:pPr>
            <a:r>
              <a:rPr lang="en-US" sz="3200" dirty="0" smtClean="0"/>
              <a:t>Test analysis and design is the activity where general testing objectives are transformed into tangible test conditions and test cases. </a:t>
            </a:r>
          </a:p>
          <a:p>
            <a:pPr marL="112713" indent="-30163" algn="just">
              <a:lnSpc>
                <a:spcPct val="80000"/>
              </a:lnSpc>
              <a:buNone/>
            </a:pPr>
            <a:endParaRPr lang="en-US" sz="3100" dirty="0" smtClean="0"/>
          </a:p>
          <a:p>
            <a:pPr marL="112713" indent="-30163" algn="just">
              <a:lnSpc>
                <a:spcPct val="80000"/>
              </a:lnSpc>
              <a:buNone/>
            </a:pPr>
            <a:r>
              <a:rPr lang="en-US" sz="3200" dirty="0" smtClean="0"/>
              <a:t>Test analysis and design has the following major tasks:</a:t>
            </a:r>
          </a:p>
          <a:p>
            <a:pPr marL="112713" indent="-30163" algn="just">
              <a:lnSpc>
                <a:spcPct val="80000"/>
              </a:lnSpc>
              <a:buNone/>
            </a:pPr>
            <a:endParaRPr lang="en-US" sz="2400" dirty="0" smtClean="0"/>
          </a:p>
          <a:p>
            <a:pPr marL="463550" lvl="2" indent="-350838">
              <a:lnSpc>
                <a:spcPct val="90000"/>
              </a:lnSpc>
            </a:pPr>
            <a:r>
              <a:rPr lang="en-US" sz="3200" b="1" dirty="0"/>
              <a:t>Reviewing the test basis (such as requirements, architecture, design, interfaces).</a:t>
            </a:r>
          </a:p>
          <a:p>
            <a:pPr marL="463550" lvl="2" indent="-350838">
              <a:lnSpc>
                <a:spcPct val="90000"/>
              </a:lnSpc>
            </a:pPr>
            <a:r>
              <a:rPr lang="en-US" sz="3200" b="1" dirty="0"/>
              <a:t>Evaluating testability of the test basis and test objects.</a:t>
            </a:r>
          </a:p>
          <a:p>
            <a:pPr marL="463550" lvl="2" indent="-350838">
              <a:lnSpc>
                <a:spcPct val="90000"/>
              </a:lnSpc>
            </a:pPr>
            <a:r>
              <a:rPr lang="en-US" sz="3200" b="1" dirty="0"/>
              <a:t>Identifying and prioritizing test conditions based on analysis of test items, the specification, behavior and structure.</a:t>
            </a:r>
          </a:p>
          <a:p>
            <a:pPr marL="463550" lvl="2" indent="-350838">
              <a:lnSpc>
                <a:spcPct val="90000"/>
              </a:lnSpc>
            </a:pPr>
            <a:r>
              <a:rPr lang="en-US" sz="3200" b="1" dirty="0"/>
              <a:t>Designing and prioritizing tests cases.</a:t>
            </a:r>
          </a:p>
          <a:p>
            <a:pPr marL="463550" lvl="2" indent="-350838">
              <a:lnSpc>
                <a:spcPct val="90000"/>
              </a:lnSpc>
            </a:pPr>
            <a:r>
              <a:rPr lang="en-US" sz="3200" b="1" dirty="0"/>
              <a:t>Identifying necessary test data to support the test conditions and test  cases.</a:t>
            </a:r>
          </a:p>
          <a:p>
            <a:pPr marL="463550" lvl="2" indent="-350838">
              <a:lnSpc>
                <a:spcPct val="90000"/>
              </a:lnSpc>
            </a:pPr>
            <a:r>
              <a:rPr lang="en-US" sz="3200" b="1" dirty="0"/>
              <a:t>Designing the test environment set-up and identifying any required </a:t>
            </a:r>
            <a:r>
              <a:rPr lang="en-US" sz="3200" b="1" dirty="0" smtClean="0"/>
              <a:t>infrastructure </a:t>
            </a:r>
            <a:r>
              <a:rPr lang="en-US" sz="3200" b="1" dirty="0"/>
              <a:t>and tools.        </a:t>
            </a:r>
            <a:endParaRPr lang="en-US" sz="20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6" name="AutoShape 2"/>
          <p:cNvSpPr txBox="1">
            <a:spLocks noChangeArrowheads="1"/>
          </p:cNvSpPr>
          <p:nvPr/>
        </p:nvSpPr>
        <p:spPr>
          <a:xfrm>
            <a:off x="0" y="0"/>
            <a:ext cx="8686800" cy="91471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fontAlgn="auto">
              <a:spcAft>
                <a:spcPts val="0"/>
              </a:spcAft>
            </a:pPr>
            <a:r>
              <a:rPr lang="en-US" sz="3900" b="1" dirty="0" smtClean="0"/>
              <a:t>1.4 </a:t>
            </a:r>
            <a:r>
              <a:rPr lang="en-US" sz="3900" b="1" cap="none" dirty="0" smtClean="0"/>
              <a:t>Fundamental Test Process</a:t>
            </a:r>
            <a:endParaRPr lang="en-US" sz="3900" b="1" cap="none"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a:xfrm>
            <a:off x="0" y="0"/>
            <a:ext cx="6934200" cy="1371600"/>
          </a:xfrm>
        </p:spPr>
        <p:txBody>
          <a:bodyPr>
            <a:normAutofit fontScale="90000"/>
          </a:bodyPr>
          <a:lstStyle/>
          <a:p>
            <a:pPr eaLnBrk="1" hangingPunct="1"/>
            <a:r>
              <a:rPr lang="en-US" b="1" dirty="0" smtClean="0"/>
              <a:t>Fundamentals of  Testing</a:t>
            </a:r>
            <a:r>
              <a:rPr lang="en-US" sz="3200" b="0" dirty="0" smtClean="0"/>
              <a:t/>
            </a:r>
            <a:br>
              <a:rPr lang="en-US" sz="3200" b="0" dirty="0" smtClean="0"/>
            </a:br>
            <a:endParaRPr lang="en-US" sz="3200" b="0" dirty="0" smtClean="0"/>
          </a:p>
        </p:txBody>
      </p:sp>
      <p:sp>
        <p:nvSpPr>
          <p:cNvPr id="4099" name="Rectangle 3"/>
          <p:cNvSpPr>
            <a:spLocks noGrp="1" noChangeArrowheads="1"/>
          </p:cNvSpPr>
          <p:nvPr>
            <p:ph idx="1"/>
          </p:nvPr>
        </p:nvSpPr>
        <p:spPr>
          <a:xfrm>
            <a:off x="1143000" y="1295400"/>
            <a:ext cx="7790688" cy="4953000"/>
          </a:xfrm>
        </p:spPr>
        <p:txBody>
          <a:bodyPr/>
          <a:lstStyle/>
          <a:p>
            <a:pPr eaLnBrk="1" hangingPunct="1">
              <a:buFont typeface="Wingdings" pitchFamily="2" charset="2"/>
              <a:buNone/>
            </a:pPr>
            <a:endParaRPr lang="en-US" dirty="0" smtClean="0"/>
          </a:p>
          <a:p>
            <a:pPr eaLnBrk="1" hangingPunct="1">
              <a:buFont typeface="Wingdings" pitchFamily="2" charset="2"/>
              <a:buNone/>
            </a:pPr>
            <a:r>
              <a:rPr lang="en-US" dirty="0" smtClean="0"/>
              <a:t>1.1  Why is Testing Necessary?</a:t>
            </a:r>
          </a:p>
          <a:p>
            <a:pPr eaLnBrk="1" hangingPunct="1">
              <a:buFont typeface="Wingdings" pitchFamily="2" charset="2"/>
              <a:buNone/>
            </a:pPr>
            <a:r>
              <a:rPr lang="en-US" dirty="0" smtClean="0"/>
              <a:t>1.2  What is  Testing?</a:t>
            </a:r>
          </a:p>
          <a:p>
            <a:pPr eaLnBrk="1" hangingPunct="1">
              <a:buFont typeface="Wingdings" pitchFamily="2" charset="2"/>
              <a:buNone/>
            </a:pPr>
            <a:r>
              <a:rPr lang="en-US" dirty="0" smtClean="0"/>
              <a:t>1.3  General Testing Principles </a:t>
            </a:r>
          </a:p>
          <a:p>
            <a:pPr eaLnBrk="1" hangingPunct="1">
              <a:buFont typeface="Wingdings" pitchFamily="2" charset="2"/>
              <a:buNone/>
            </a:pPr>
            <a:r>
              <a:rPr lang="en-US" dirty="0" smtClean="0"/>
              <a:t>1.4  Fundamental Test Process</a:t>
            </a:r>
          </a:p>
          <a:p>
            <a:pPr eaLnBrk="1" hangingPunct="1">
              <a:buFont typeface="Wingdings" pitchFamily="2" charset="2"/>
              <a:buNone/>
            </a:pPr>
            <a:r>
              <a:rPr lang="en-US" dirty="0" smtClean="0"/>
              <a:t>1.5  The Psychology of Testing</a:t>
            </a:r>
          </a:p>
          <a:p>
            <a:pPr eaLnBrk="1" hangingPunct="1">
              <a:buFont typeface="Wingdings" pitchFamily="2" charset="2"/>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591312" y="1066800"/>
            <a:ext cx="7790688" cy="5257800"/>
          </a:xfrm>
        </p:spPr>
        <p:txBody>
          <a:bodyPr>
            <a:normAutofit fontScale="70000" lnSpcReduction="20000"/>
          </a:bodyPr>
          <a:lstStyle/>
          <a:p>
            <a:pPr algn="just">
              <a:lnSpc>
                <a:spcPct val="90000"/>
              </a:lnSpc>
              <a:buNone/>
            </a:pPr>
            <a:r>
              <a:rPr lang="en-US" sz="3100" b="1" u="sng" dirty="0" smtClean="0"/>
              <a:t>1.4.3 Test Implementation &amp; Execution</a:t>
            </a:r>
          </a:p>
          <a:p>
            <a:pPr algn="just">
              <a:lnSpc>
                <a:spcPct val="90000"/>
              </a:lnSpc>
              <a:buNone/>
            </a:pPr>
            <a:endParaRPr lang="en-US" sz="3100" b="1" u="sng" dirty="0" smtClean="0"/>
          </a:p>
          <a:p>
            <a:pPr marL="463550" lvl="2" indent="-350838">
              <a:lnSpc>
                <a:spcPct val="90000"/>
              </a:lnSpc>
            </a:pPr>
            <a:r>
              <a:rPr lang="en-US" sz="2400" dirty="0" smtClean="0"/>
              <a:t>Developing, implementing and prioritizing test cases.</a:t>
            </a:r>
          </a:p>
          <a:p>
            <a:pPr marL="463550" lvl="2" indent="-350838">
              <a:lnSpc>
                <a:spcPct val="90000"/>
              </a:lnSpc>
            </a:pPr>
            <a:r>
              <a:rPr lang="en-US" sz="2400" dirty="0" smtClean="0"/>
              <a:t>Developing and prioritizing test procedures, creating test data, and optionally, preparing  test harnesses and writing automated test scripts.</a:t>
            </a:r>
          </a:p>
          <a:p>
            <a:pPr marL="463550" lvl="2" indent="-350838">
              <a:lnSpc>
                <a:spcPct val="90000"/>
              </a:lnSpc>
            </a:pPr>
            <a:r>
              <a:rPr lang="en-US" sz="2400" dirty="0" smtClean="0"/>
              <a:t>Creating test suites from the test procedures for efficient test execution. Verifying that the test environment has been set up correctly.</a:t>
            </a:r>
          </a:p>
          <a:p>
            <a:pPr marL="463550" lvl="2" indent="-350838">
              <a:lnSpc>
                <a:spcPct val="90000"/>
              </a:lnSpc>
            </a:pPr>
            <a:r>
              <a:rPr lang="en-US" sz="2400" dirty="0" smtClean="0"/>
              <a:t>Executing test procedures either manually or by using test execution tools, according to the planned sequence.</a:t>
            </a:r>
          </a:p>
          <a:p>
            <a:pPr marL="463550" lvl="2" indent="-350838">
              <a:lnSpc>
                <a:spcPct val="90000"/>
              </a:lnSpc>
            </a:pPr>
            <a:r>
              <a:rPr lang="en-US" sz="2400" dirty="0" smtClean="0"/>
              <a:t>Logging the outcome of test execution and recording the identities and versions of the software under test, test tools and test ware.</a:t>
            </a:r>
          </a:p>
          <a:p>
            <a:pPr marL="463550" lvl="2" indent="-350838">
              <a:lnSpc>
                <a:spcPct val="90000"/>
              </a:lnSpc>
            </a:pPr>
            <a:r>
              <a:rPr lang="en-US" sz="2400" dirty="0" smtClean="0"/>
              <a:t>Comparing actual results with expected results.</a:t>
            </a:r>
          </a:p>
          <a:p>
            <a:pPr marL="463550" lvl="2" indent="-350838">
              <a:lnSpc>
                <a:spcPct val="90000"/>
              </a:lnSpc>
            </a:pPr>
            <a:r>
              <a:rPr lang="en-US" sz="2400" dirty="0" smtClean="0"/>
              <a:t>Reporting discrepancies as incidents and analyzing them in order to establish their cause (e.g. a defect in the code, in specified test data, in the test document, or a mistake in the way the test was executed).</a:t>
            </a:r>
          </a:p>
          <a:p>
            <a:pPr marL="463550" lvl="2" indent="-350838">
              <a:lnSpc>
                <a:spcPct val="90000"/>
              </a:lnSpc>
            </a:pPr>
            <a:r>
              <a:rPr lang="en-US" sz="2400" dirty="0" smtClean="0"/>
              <a:t>Repeating test activities as a result of action taken for each discrepancy. For example, re-execution of a test that previously failed in order to confirm a fix (confirmation testing), execution of a corrected test and / or execution of tests in order to ensure that defects have not  been introduced in unchanged areas of the software or that defect  (Regression testing)</a:t>
            </a:r>
          </a:p>
          <a:p>
            <a:pPr lvl="2" algn="just">
              <a:lnSpc>
                <a:spcPct val="80000"/>
              </a:lnSpc>
            </a:pPr>
            <a:endParaRPr lang="en-US" sz="1900" dirty="0" smtClean="0"/>
          </a:p>
          <a:p>
            <a:pPr lvl="2" algn="just">
              <a:lnSpc>
                <a:spcPct val="70000"/>
              </a:lnSpc>
            </a:pPr>
            <a:endParaRPr lang="en-US" sz="19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7" name="AutoShape 2"/>
          <p:cNvSpPr txBox="1">
            <a:spLocks noChangeArrowheads="1"/>
          </p:cNvSpPr>
          <p:nvPr/>
        </p:nvSpPr>
        <p:spPr>
          <a:xfrm>
            <a:off x="0" y="0"/>
            <a:ext cx="8686800" cy="91471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fontAlgn="auto">
              <a:spcAft>
                <a:spcPts val="0"/>
              </a:spcAft>
            </a:pPr>
            <a:r>
              <a:rPr lang="en-US" sz="3900" b="1" dirty="0" smtClean="0"/>
              <a:t>1.4 </a:t>
            </a:r>
            <a:r>
              <a:rPr lang="en-US" sz="3900" b="1" cap="none" dirty="0" smtClean="0"/>
              <a:t>Fundamental Test Process</a:t>
            </a:r>
            <a:endParaRPr lang="en-US" sz="3900" b="1" cap="none"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533400" y="927856"/>
            <a:ext cx="7924800" cy="4800600"/>
          </a:xfrm>
        </p:spPr>
        <p:txBody>
          <a:bodyPr/>
          <a:lstStyle/>
          <a:p>
            <a:pPr algn="just">
              <a:lnSpc>
                <a:spcPct val="90000"/>
              </a:lnSpc>
              <a:buNone/>
            </a:pPr>
            <a:r>
              <a:rPr lang="en-US" sz="2800" b="1" u="sng" dirty="0" smtClean="0"/>
              <a:t>1.4.4 Evaluating Exit Criteria &amp; Reporting</a:t>
            </a:r>
          </a:p>
          <a:p>
            <a:pPr algn="just">
              <a:lnSpc>
                <a:spcPct val="90000"/>
              </a:lnSpc>
              <a:buNone/>
            </a:pPr>
            <a:endParaRPr lang="en-US" sz="3100" b="1" u="sng" dirty="0" smtClean="0"/>
          </a:p>
          <a:p>
            <a:pPr marL="112713" indent="-30163" algn="just">
              <a:lnSpc>
                <a:spcPct val="80000"/>
              </a:lnSpc>
              <a:buNone/>
            </a:pPr>
            <a:r>
              <a:rPr lang="en-US" dirty="0" smtClean="0"/>
              <a:t>Evaluating exit criteria is the activity where test execution is assessed against the defined objectives. This should be done for each test level.</a:t>
            </a:r>
          </a:p>
          <a:p>
            <a:pPr marL="112713" indent="-30163" algn="just">
              <a:lnSpc>
                <a:spcPct val="60000"/>
              </a:lnSpc>
              <a:buNone/>
            </a:pPr>
            <a:endParaRPr lang="en-US" dirty="0" smtClean="0"/>
          </a:p>
          <a:p>
            <a:pPr marL="112713" indent="-30163" algn="just">
              <a:lnSpc>
                <a:spcPct val="60000"/>
              </a:lnSpc>
              <a:buNone/>
            </a:pPr>
            <a:r>
              <a:rPr lang="en-US" dirty="0" smtClean="0"/>
              <a:t>Evaluating exit criteria has the following major tasks:</a:t>
            </a:r>
          </a:p>
          <a:p>
            <a:pPr marL="112713" indent="-30163" algn="just">
              <a:lnSpc>
                <a:spcPct val="60000"/>
              </a:lnSpc>
              <a:buNone/>
            </a:pPr>
            <a:endParaRPr lang="en-US" sz="2400" dirty="0" smtClean="0"/>
          </a:p>
          <a:p>
            <a:pPr marL="463550" lvl="2" indent="-350838" algn="just">
              <a:lnSpc>
                <a:spcPct val="70000"/>
              </a:lnSpc>
            </a:pPr>
            <a:r>
              <a:rPr lang="en-US" sz="2000" dirty="0" smtClean="0"/>
              <a:t>Checking test logs against the exit criteria specified in test planning.</a:t>
            </a:r>
          </a:p>
          <a:p>
            <a:pPr marL="463550" lvl="2" indent="-350838" algn="just">
              <a:lnSpc>
                <a:spcPct val="70000"/>
              </a:lnSpc>
            </a:pPr>
            <a:r>
              <a:rPr lang="en-US" sz="2000" dirty="0" smtClean="0"/>
              <a:t>Assessing if more tests are needed or if the exit criteria specified should be changed.</a:t>
            </a:r>
          </a:p>
          <a:p>
            <a:pPr marL="463550" lvl="2" indent="-350838" algn="just">
              <a:lnSpc>
                <a:spcPct val="70000"/>
              </a:lnSpc>
            </a:pPr>
            <a:r>
              <a:rPr lang="en-US" sz="2000" dirty="0" smtClean="0"/>
              <a:t>Writing a test summary report for stakeholders</a:t>
            </a:r>
            <a:r>
              <a:rPr lang="en-US" sz="1900" dirty="0" smtClean="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7" name="AutoShape 2"/>
          <p:cNvSpPr txBox="1">
            <a:spLocks noChangeArrowheads="1"/>
          </p:cNvSpPr>
          <p:nvPr/>
        </p:nvSpPr>
        <p:spPr>
          <a:xfrm>
            <a:off x="0" y="0"/>
            <a:ext cx="8686800" cy="91471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fontAlgn="auto">
              <a:spcAft>
                <a:spcPts val="0"/>
              </a:spcAft>
            </a:pPr>
            <a:r>
              <a:rPr lang="en-US" sz="3900" b="1" dirty="0" smtClean="0"/>
              <a:t>1.4 </a:t>
            </a:r>
            <a:r>
              <a:rPr lang="en-US" sz="3900" b="1" cap="none" dirty="0" smtClean="0"/>
              <a:t>Fundamental Test Process</a:t>
            </a:r>
            <a:endParaRPr lang="en-US" sz="3900" b="1" cap="none"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609600" y="1143000"/>
            <a:ext cx="7620000" cy="4373563"/>
          </a:xfrm>
        </p:spPr>
        <p:txBody>
          <a:bodyPr/>
          <a:lstStyle/>
          <a:p>
            <a:pPr algn="just">
              <a:lnSpc>
                <a:spcPct val="90000"/>
              </a:lnSpc>
              <a:buNone/>
            </a:pPr>
            <a:r>
              <a:rPr lang="en-US" sz="2800" b="1" u="sng" dirty="0" smtClean="0"/>
              <a:t>1.4.5 Test closure activities</a:t>
            </a:r>
          </a:p>
          <a:p>
            <a:pPr eaLnBrk="1" hangingPunct="1">
              <a:lnSpc>
                <a:spcPct val="90000"/>
              </a:lnSpc>
              <a:buFont typeface="Wingdings" pitchFamily="2" charset="2"/>
              <a:buNone/>
            </a:pPr>
            <a:endParaRPr lang="en-US" sz="2000" b="1" dirty="0" smtClean="0"/>
          </a:p>
          <a:p>
            <a:pPr marL="112713" indent="-30163" algn="just">
              <a:lnSpc>
                <a:spcPct val="60000"/>
              </a:lnSpc>
              <a:buNone/>
            </a:pPr>
            <a:r>
              <a:rPr lang="en-US" sz="2400" dirty="0" smtClean="0"/>
              <a:t>	</a:t>
            </a:r>
            <a:r>
              <a:rPr lang="en-US" dirty="0" smtClean="0"/>
              <a:t>Test closure activities include the following major tasks:</a:t>
            </a:r>
          </a:p>
          <a:p>
            <a:pPr marL="112713" indent="-30163" algn="just">
              <a:lnSpc>
                <a:spcPct val="60000"/>
              </a:lnSpc>
              <a:buNone/>
            </a:pPr>
            <a:endParaRPr lang="en-US" sz="2400" dirty="0" smtClean="0"/>
          </a:p>
          <a:p>
            <a:pPr marL="463550" lvl="2" indent="-350838" algn="just">
              <a:lnSpc>
                <a:spcPct val="70000"/>
              </a:lnSpc>
            </a:pPr>
            <a:r>
              <a:rPr lang="en-US" sz="2000" dirty="0" smtClean="0"/>
              <a:t>Checking which planned deliverables have been delivered, </a:t>
            </a:r>
            <a:r>
              <a:rPr lang="en-US" sz="2000" dirty="0" smtClean="0"/>
              <a:t>the closure </a:t>
            </a:r>
            <a:r>
              <a:rPr lang="en-US" sz="2000" dirty="0" smtClean="0"/>
              <a:t>of incident reports or raising of change records for any that remain open, and the documentation of the acceptance of the system.</a:t>
            </a:r>
          </a:p>
          <a:p>
            <a:pPr marL="463550" lvl="2" indent="-350838" algn="just">
              <a:lnSpc>
                <a:spcPct val="70000"/>
              </a:lnSpc>
            </a:pPr>
            <a:r>
              <a:rPr lang="en-US" sz="2000" dirty="0" smtClean="0"/>
              <a:t>Finalizing and archiving testware, the test environment and the test infrastructure for later reuse.</a:t>
            </a:r>
          </a:p>
          <a:p>
            <a:pPr marL="463550" lvl="2" indent="-350838" algn="just">
              <a:lnSpc>
                <a:spcPct val="70000"/>
              </a:lnSpc>
            </a:pPr>
            <a:r>
              <a:rPr lang="en-US" sz="2000" dirty="0" smtClean="0"/>
              <a:t>Handover of testware to the maintenance organization.</a:t>
            </a:r>
          </a:p>
          <a:p>
            <a:pPr marL="463550" lvl="2" indent="-350838" algn="just">
              <a:lnSpc>
                <a:spcPct val="70000"/>
              </a:lnSpc>
            </a:pPr>
            <a:r>
              <a:rPr lang="en-US" sz="2000" dirty="0" smtClean="0"/>
              <a:t>Analyzing lessons learned for future releases and projects, and the improvement of test maturity.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7" name="AutoShape 2"/>
          <p:cNvSpPr txBox="1">
            <a:spLocks noChangeArrowheads="1"/>
          </p:cNvSpPr>
          <p:nvPr/>
        </p:nvSpPr>
        <p:spPr>
          <a:xfrm>
            <a:off x="0" y="0"/>
            <a:ext cx="8686800" cy="91471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fontAlgn="auto">
              <a:spcAft>
                <a:spcPts val="0"/>
              </a:spcAft>
            </a:pPr>
            <a:r>
              <a:rPr lang="en-US" sz="3900" b="1" dirty="0" smtClean="0"/>
              <a:t>1.4 </a:t>
            </a:r>
            <a:r>
              <a:rPr lang="en-US" sz="3900" b="1" cap="none" dirty="0" smtClean="0"/>
              <a:t>Fundamental Test Process</a:t>
            </a:r>
            <a:endParaRPr lang="en-US" sz="3900" b="1" cap="none"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a:xfrm>
            <a:off x="0" y="0"/>
            <a:ext cx="8686800" cy="838518"/>
          </a:xfrm>
        </p:spPr>
        <p:txBody>
          <a:bodyPr>
            <a:normAutofit/>
          </a:bodyPr>
          <a:lstStyle/>
          <a:p>
            <a:r>
              <a:rPr lang="en-US" sz="3900" b="1" dirty="0" smtClean="0"/>
              <a:t>1.5 </a:t>
            </a:r>
            <a:r>
              <a:rPr lang="en-US" sz="3900" b="1" cap="none" dirty="0" smtClean="0"/>
              <a:t>The Psychology of Testing </a:t>
            </a:r>
            <a:endParaRPr lang="en-US" sz="3900" b="1" cap="none" dirty="0" smtClean="0"/>
          </a:p>
        </p:txBody>
      </p:sp>
      <p:sp>
        <p:nvSpPr>
          <p:cNvPr id="32771" name="Rectangle 3"/>
          <p:cNvSpPr>
            <a:spLocks noGrp="1" noChangeArrowheads="1"/>
          </p:cNvSpPr>
          <p:nvPr>
            <p:ph idx="1"/>
          </p:nvPr>
        </p:nvSpPr>
        <p:spPr>
          <a:xfrm>
            <a:off x="591312" y="1219200"/>
            <a:ext cx="7790688" cy="4800600"/>
          </a:xfrm>
        </p:spPr>
        <p:txBody>
          <a:bodyPr>
            <a:noAutofit/>
          </a:bodyPr>
          <a:lstStyle/>
          <a:p>
            <a:pPr algn="just" eaLnBrk="1" hangingPunct="1">
              <a:lnSpc>
                <a:spcPct val="90000"/>
              </a:lnSpc>
            </a:pPr>
            <a:r>
              <a:rPr lang="en-US" dirty="0" smtClean="0"/>
              <a:t>The mindset to be used while testing and reviewing is different to that used while developing software. With the right mindset developers are able to test their own code, but separation of this responsibility to a tester is typically done to help focus effort and provide additional benefits, such as an independent view by trained and professional testing resources. Independent testing may be carried out at any level of testing.</a:t>
            </a:r>
          </a:p>
          <a:p>
            <a:pPr algn="just" eaLnBrk="1" hangingPunct="1">
              <a:lnSpc>
                <a:spcPct val="90000"/>
              </a:lnSpc>
            </a:pPr>
            <a:endParaRPr lang="en-US" dirty="0" smtClean="0"/>
          </a:p>
          <a:p>
            <a:pPr algn="just" eaLnBrk="1" hangingPunct="1">
              <a:lnSpc>
                <a:spcPct val="90000"/>
              </a:lnSpc>
            </a:pPr>
            <a:r>
              <a:rPr lang="en-US" dirty="0" smtClean="0"/>
              <a:t>A certain degree of independence (avoiding the author bias) is often more  effective at finding defects and failures. Independence is not, however, a replacement for familiarity, and developers can efficiently find many defects in their own code.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609600" y="1295400"/>
            <a:ext cx="7620000" cy="4373563"/>
          </a:xfrm>
        </p:spPr>
        <p:txBody>
          <a:bodyPr>
            <a:noAutofit/>
          </a:bodyPr>
          <a:lstStyle/>
          <a:p>
            <a:pPr marL="112713" indent="-30163" eaLnBrk="1" hangingPunct="1">
              <a:lnSpc>
                <a:spcPct val="90000"/>
              </a:lnSpc>
              <a:buFont typeface="Wingdings" pitchFamily="2" charset="2"/>
              <a:buNone/>
            </a:pPr>
            <a:r>
              <a:rPr lang="en-US" sz="2400" b="1" dirty="0" smtClean="0"/>
              <a:t>Several levels of independence can be defined</a:t>
            </a:r>
            <a:r>
              <a:rPr lang="en-US" sz="2400" b="1" dirty="0" smtClean="0"/>
              <a:t>:</a:t>
            </a:r>
            <a:endParaRPr lang="en-US" sz="2400" b="1" dirty="0" smtClean="0"/>
          </a:p>
          <a:p>
            <a:pPr marL="342900" indent="-342900" eaLnBrk="1" hangingPunct="1">
              <a:lnSpc>
                <a:spcPct val="90000"/>
              </a:lnSpc>
              <a:buFont typeface="Arial" pitchFamily="34" charset="0"/>
              <a:buChar char="•"/>
            </a:pPr>
            <a:r>
              <a:rPr lang="en-US" dirty="0" smtClean="0"/>
              <a:t>Tests designed by the person(s) who wrote the software under test (low level of independence</a:t>
            </a:r>
            <a:r>
              <a:rPr lang="en-US" dirty="0" smtClean="0"/>
              <a:t>).</a:t>
            </a:r>
            <a:endParaRPr lang="en-US" dirty="0" smtClean="0"/>
          </a:p>
          <a:p>
            <a:pPr marL="342900" indent="-342900" algn="just" eaLnBrk="1" hangingPunct="1">
              <a:lnSpc>
                <a:spcPct val="90000"/>
              </a:lnSpc>
              <a:buFont typeface="Arial" pitchFamily="34" charset="0"/>
              <a:buChar char="•"/>
            </a:pPr>
            <a:r>
              <a:rPr lang="en-US" dirty="0" smtClean="0"/>
              <a:t>Tests designed by another person(s), but reporting to the same manager (e.g. from the testing team reporting to the development manager</a:t>
            </a:r>
            <a:r>
              <a:rPr lang="en-US" dirty="0" smtClean="0"/>
              <a:t>).</a:t>
            </a:r>
            <a:endParaRPr lang="en-US" dirty="0" smtClean="0"/>
          </a:p>
          <a:p>
            <a:pPr marL="342900" indent="-342900" eaLnBrk="1" hangingPunct="1">
              <a:lnSpc>
                <a:spcPct val="90000"/>
              </a:lnSpc>
              <a:buFont typeface="Arial" pitchFamily="34" charset="0"/>
              <a:buChar char="•"/>
            </a:pPr>
            <a:r>
              <a:rPr lang="en-US" dirty="0" smtClean="0"/>
              <a:t>Tests designed by a person(s) from a different organizational group (e.g. an independent test team) or test specialists (e.g. usability or performance test specialists</a:t>
            </a:r>
            <a:r>
              <a:rPr lang="en-US" dirty="0" smtClean="0"/>
              <a:t>).</a:t>
            </a:r>
            <a:endParaRPr lang="en-US" dirty="0" smtClean="0"/>
          </a:p>
          <a:p>
            <a:pPr marL="342900" indent="-342900" eaLnBrk="1" hangingPunct="1">
              <a:lnSpc>
                <a:spcPct val="90000"/>
              </a:lnSpc>
              <a:buFont typeface="Arial" pitchFamily="34" charset="0"/>
              <a:buChar char="•"/>
            </a:pPr>
            <a:r>
              <a:rPr lang="en-US" dirty="0" smtClean="0"/>
              <a:t>Tests designed by a person(s) from a different organization or company (i.e. outsourcing or certification by an external body).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7" name="AutoShape 2"/>
          <p:cNvSpPr>
            <a:spLocks noGrp="1" noChangeArrowheads="1"/>
          </p:cNvSpPr>
          <p:nvPr>
            <p:ph type="title"/>
          </p:nvPr>
        </p:nvSpPr>
        <p:spPr>
          <a:xfrm>
            <a:off x="0" y="0"/>
            <a:ext cx="8686800" cy="838518"/>
          </a:xfrm>
        </p:spPr>
        <p:txBody>
          <a:bodyPr>
            <a:normAutofit/>
          </a:bodyPr>
          <a:lstStyle/>
          <a:p>
            <a:r>
              <a:rPr lang="en-US" sz="3900" b="1" dirty="0" smtClean="0"/>
              <a:t>1.5 </a:t>
            </a:r>
            <a:r>
              <a:rPr lang="en-US" sz="3900" b="1" cap="none" dirty="0" smtClean="0"/>
              <a:t>The Psychology of Testing </a:t>
            </a:r>
            <a:endParaRPr lang="en-US" sz="3900" b="1" cap="none"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304800" y="1066800"/>
            <a:ext cx="7772400" cy="4800600"/>
          </a:xfrm>
        </p:spPr>
        <p:txBody>
          <a:bodyPr>
            <a:normAutofit fontScale="55000" lnSpcReduction="20000"/>
          </a:bodyPr>
          <a:lstStyle/>
          <a:p>
            <a:pPr algn="just" eaLnBrk="1" hangingPunct="1"/>
            <a:endParaRPr lang="en-US" sz="2400" b="1" dirty="0" smtClean="0"/>
          </a:p>
          <a:p>
            <a:pPr algn="just" eaLnBrk="1" hangingPunct="1"/>
            <a:r>
              <a:rPr lang="en-US" sz="3600" dirty="0" smtClean="0"/>
              <a:t>Software systems are an increasing part of life, from business applications (e.g. banking) to consumer products (e.g. cars). Many day-to-day items use</a:t>
            </a:r>
          </a:p>
          <a:p>
            <a:pPr algn="just" eaLnBrk="1" hangingPunct="1">
              <a:buFont typeface="Wingdings" pitchFamily="2" charset="2"/>
              <a:buNone/>
            </a:pPr>
            <a:r>
              <a:rPr lang="en-US" sz="3600" dirty="0" smtClean="0"/>
              <a:t>Software </a:t>
            </a:r>
            <a:r>
              <a:rPr lang="en-US" sz="3600" dirty="0" smtClean="0"/>
              <a:t>in ways that are not immediately obvious, for example software can be embedded into fire sensors, cars and airplanes.</a:t>
            </a:r>
          </a:p>
          <a:p>
            <a:pPr algn="just" eaLnBrk="1" hangingPunct="1">
              <a:buFont typeface="Wingdings" pitchFamily="2" charset="2"/>
              <a:buNone/>
            </a:pPr>
            <a:endParaRPr lang="en-US" sz="3600" dirty="0" smtClean="0"/>
          </a:p>
          <a:p>
            <a:pPr algn="just"/>
            <a:r>
              <a:rPr lang="en-US" sz="3600" dirty="0" smtClean="0"/>
              <a:t>Most people have had an experience with software that did not work as expected.</a:t>
            </a:r>
          </a:p>
          <a:p>
            <a:pPr algn="just">
              <a:buNone/>
            </a:pPr>
            <a:r>
              <a:rPr lang="en-US" sz="3600" dirty="0" smtClean="0"/>
              <a:t>Software </a:t>
            </a:r>
            <a:r>
              <a:rPr lang="en-US" sz="3600" dirty="0" smtClean="0"/>
              <a:t>that does not work correctly can lead to many problems, including loss of money, time or business reputation, and could even cause injury or death.</a:t>
            </a:r>
          </a:p>
          <a:p>
            <a:pPr algn="just" eaLnBrk="1" hangingPunct="1">
              <a:buFont typeface="Wingdings" pitchFamily="2" charset="2"/>
              <a:buNone/>
            </a:pPr>
            <a:endParaRPr lang="en-US" sz="2400" dirty="0" smtClean="0"/>
          </a:p>
          <a:p>
            <a:pPr algn="just" eaLnBrk="1" hangingPunct="1">
              <a:buFont typeface="Wingdings" pitchFamily="2" charset="2"/>
              <a:buNone/>
            </a:pPr>
            <a:r>
              <a:rPr lang="en-US" sz="2400" dirty="0" smtClean="0"/>
              <a:t>		</a:t>
            </a:r>
          </a:p>
          <a:p>
            <a:pPr algn="just" eaLnBrk="1" hangingPunct="1">
              <a:buFont typeface="Wingdings" pitchFamily="2" charset="2"/>
              <a:buNone/>
            </a:pPr>
            <a:endParaRPr lang="en-US" sz="2400" dirty="0" smtClean="0"/>
          </a:p>
        </p:txBody>
      </p:sp>
      <p:sp>
        <p:nvSpPr>
          <p:cNvPr id="4" name="AutoShape 2"/>
          <p:cNvSpPr txBox="1">
            <a:spLocks noChangeArrowheads="1"/>
          </p:cNvSpPr>
          <p:nvPr/>
        </p:nvSpPr>
        <p:spPr>
          <a:xfrm>
            <a:off x="0" y="0"/>
            <a:ext cx="7498080" cy="1143000"/>
          </a:xfrm>
          <a:prstGeom prst="rect">
            <a:avLst/>
          </a:prstGeom>
        </p:spPr>
        <p:txBody>
          <a:bodyPr anchor="ctr">
            <a:normAutofit fontScale="97500"/>
          </a:bodyPr>
          <a:lstStyle/>
          <a:p>
            <a:pPr lvl="0" eaLnBrk="1" fontAlgn="auto" hangingPunct="1">
              <a:spcAft>
                <a:spcPts val="0"/>
              </a:spcAft>
            </a:pPr>
            <a:r>
              <a:rPr lang="en-US" sz="3900" b="1"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1.1.1 Software Context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31117"/>
            <a:ext cx="2081784" cy="5030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19800"/>
            <a:ext cx="1394536" cy="81438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a:xfrm>
            <a:off x="0" y="0"/>
            <a:ext cx="7441692" cy="990918"/>
          </a:xfrm>
        </p:spPr>
        <p:txBody>
          <a:bodyPr>
            <a:normAutofit/>
          </a:bodyPr>
          <a:lstStyle/>
          <a:p>
            <a:r>
              <a:rPr lang="en-US" sz="3800" b="1" dirty="0" smtClean="0"/>
              <a:t>1.1.2 </a:t>
            </a:r>
            <a:r>
              <a:rPr lang="en-US" sz="3800" b="1" cap="none" dirty="0" smtClean="0"/>
              <a:t>Causes of defects</a:t>
            </a:r>
            <a:endParaRPr lang="en-US" sz="3800" b="1" cap="none" dirty="0" smtClean="0"/>
          </a:p>
        </p:txBody>
      </p:sp>
      <p:sp>
        <p:nvSpPr>
          <p:cNvPr id="7171" name="Rectangle 3"/>
          <p:cNvSpPr>
            <a:spLocks noGrp="1" noChangeArrowheads="1"/>
          </p:cNvSpPr>
          <p:nvPr>
            <p:ph idx="1"/>
          </p:nvPr>
        </p:nvSpPr>
        <p:spPr>
          <a:xfrm>
            <a:off x="457200" y="1371600"/>
            <a:ext cx="8001000" cy="4800600"/>
          </a:xfrm>
        </p:spPr>
        <p:txBody>
          <a:bodyPr>
            <a:normAutofit/>
          </a:bodyPr>
          <a:lstStyle/>
          <a:p>
            <a:pPr marL="342900" indent="-342900" eaLnBrk="1" hangingPunct="1">
              <a:buFont typeface="Arial" pitchFamily="34" charset="0"/>
              <a:buChar char="•"/>
            </a:pPr>
            <a:r>
              <a:rPr lang="en-US" dirty="0" smtClean="0"/>
              <a:t>A </a:t>
            </a:r>
            <a:r>
              <a:rPr lang="en-US" dirty="0" smtClean="0"/>
              <a:t>human being can make an </a:t>
            </a:r>
            <a:r>
              <a:rPr lang="en-US" b="1" dirty="0" smtClean="0"/>
              <a:t>error </a:t>
            </a:r>
            <a:r>
              <a:rPr lang="en-US" dirty="0" smtClean="0"/>
              <a:t>(mistake</a:t>
            </a:r>
            <a:r>
              <a:rPr lang="en-US" dirty="0" smtClean="0"/>
              <a:t>)</a:t>
            </a:r>
            <a:endParaRPr lang="en-US" dirty="0" smtClean="0"/>
          </a:p>
          <a:p>
            <a:pPr marL="342900" indent="-342900" algn="just" eaLnBrk="1" hangingPunct="1">
              <a:buFont typeface="Arial" pitchFamily="34" charset="0"/>
              <a:buChar char="•"/>
            </a:pPr>
            <a:r>
              <a:rPr lang="en-US" dirty="0" smtClean="0"/>
              <a:t>Which </a:t>
            </a:r>
            <a:r>
              <a:rPr lang="en-US" dirty="0" smtClean="0"/>
              <a:t>produces a </a:t>
            </a:r>
            <a:r>
              <a:rPr lang="en-US" b="1" dirty="0" smtClean="0"/>
              <a:t>defect </a:t>
            </a:r>
            <a:r>
              <a:rPr lang="en-US" dirty="0" smtClean="0"/>
              <a:t>(fault, bug) in </a:t>
            </a:r>
            <a:r>
              <a:rPr lang="en-US" dirty="0" smtClean="0"/>
              <a:t>the code</a:t>
            </a:r>
            <a:r>
              <a:rPr lang="en-US" dirty="0" smtClean="0"/>
              <a:t>, in software or a system, or in </a:t>
            </a:r>
            <a:r>
              <a:rPr lang="en-US" dirty="0" smtClean="0"/>
              <a:t>a document.</a:t>
            </a:r>
            <a:endParaRPr lang="en-US" dirty="0" smtClean="0"/>
          </a:p>
          <a:p>
            <a:pPr marL="342900" indent="-342900" eaLnBrk="1" hangingPunct="1">
              <a:buFont typeface="Arial" pitchFamily="34" charset="0"/>
              <a:buChar char="•"/>
            </a:pPr>
            <a:r>
              <a:rPr lang="en-US" dirty="0" smtClean="0"/>
              <a:t>If </a:t>
            </a:r>
            <a:r>
              <a:rPr lang="en-US" dirty="0" smtClean="0"/>
              <a:t>a defect in code is executed, the </a:t>
            </a:r>
            <a:r>
              <a:rPr lang="en-US" dirty="0" smtClean="0"/>
              <a:t>system will </a:t>
            </a:r>
            <a:r>
              <a:rPr lang="en-US" dirty="0" smtClean="0"/>
              <a:t>fail to do what it should do (or </a:t>
            </a:r>
            <a:r>
              <a:rPr lang="en-US" dirty="0" smtClean="0"/>
              <a:t>do something </a:t>
            </a:r>
            <a:r>
              <a:rPr lang="en-US" dirty="0" smtClean="0"/>
              <a:t>it shouldn't), causing a </a:t>
            </a:r>
            <a:r>
              <a:rPr lang="en-US" b="1" dirty="0" smtClean="0"/>
              <a:t>failure</a:t>
            </a:r>
            <a:r>
              <a:rPr lang="en-US" dirty="0" smtClean="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a:xfrm>
            <a:off x="0" y="609600"/>
            <a:ext cx="9067800" cy="1524000"/>
          </a:xfrm>
        </p:spPr>
        <p:txBody>
          <a:bodyPr>
            <a:noAutofit/>
          </a:bodyPr>
          <a:lstStyle/>
          <a:p>
            <a:r>
              <a:rPr lang="en-US" sz="3800" b="1" dirty="0" smtClean="0"/>
              <a:t>1.1.3 </a:t>
            </a:r>
            <a:r>
              <a:rPr lang="en-US" sz="3800" b="1" cap="none" dirty="0" smtClean="0"/>
              <a:t>Role of Testing in Software Development, Maintenance &amp; Operations</a:t>
            </a:r>
            <a:endParaRPr lang="en-US" sz="3800" b="1" dirty="0" smtClean="0"/>
          </a:p>
        </p:txBody>
      </p:sp>
      <p:sp>
        <p:nvSpPr>
          <p:cNvPr id="8195" name="Rectangle 3"/>
          <p:cNvSpPr>
            <a:spLocks noGrp="1" noChangeArrowheads="1"/>
          </p:cNvSpPr>
          <p:nvPr>
            <p:ph idx="1"/>
          </p:nvPr>
        </p:nvSpPr>
        <p:spPr>
          <a:xfrm>
            <a:off x="457200" y="2362200"/>
            <a:ext cx="8153400" cy="4800600"/>
          </a:xfrm>
        </p:spPr>
        <p:txBody>
          <a:bodyPr/>
          <a:lstStyle/>
          <a:p>
            <a:pPr algn="just" eaLnBrk="1" hangingPunct="1"/>
            <a:r>
              <a:rPr lang="en-US" dirty="0" smtClean="0"/>
              <a:t>Rigorous testing of systems and documentation can help to reduce the risk of problems occurring during operation and contribute to the quality of the software system, if defects found are corrected before the system is released for operational use.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a:xfrm>
            <a:off x="0" y="0"/>
            <a:ext cx="8482584" cy="990600"/>
          </a:xfrm>
        </p:spPr>
        <p:txBody>
          <a:bodyPr>
            <a:normAutofit/>
          </a:bodyPr>
          <a:lstStyle/>
          <a:p>
            <a:r>
              <a:rPr lang="en-US" sz="3900" b="1" cap="none" dirty="0" smtClean="0"/>
              <a:t>1.1.4 Testing and Quality</a:t>
            </a:r>
            <a:endParaRPr lang="en-US" sz="3900" b="1" cap="none" dirty="0" smtClean="0"/>
          </a:p>
        </p:txBody>
      </p:sp>
      <p:sp>
        <p:nvSpPr>
          <p:cNvPr id="9219" name="Rectangle 3"/>
          <p:cNvSpPr>
            <a:spLocks noGrp="1" noChangeArrowheads="1"/>
          </p:cNvSpPr>
          <p:nvPr>
            <p:ph idx="1"/>
          </p:nvPr>
        </p:nvSpPr>
        <p:spPr>
          <a:xfrm>
            <a:off x="533400" y="1219200"/>
            <a:ext cx="7924800" cy="4800600"/>
          </a:xfrm>
        </p:spPr>
        <p:txBody>
          <a:bodyPr>
            <a:normAutofit/>
          </a:bodyPr>
          <a:lstStyle/>
          <a:p>
            <a:pPr algn="just" eaLnBrk="1" hangingPunct="1"/>
            <a:r>
              <a:rPr lang="en-US" dirty="0" smtClean="0"/>
              <a:t>By itself, testing does not improve the quality of software – it is a means of measuring the quality of the software and of identifying elements of the system that can be modified to improve the quality.</a:t>
            </a:r>
          </a:p>
          <a:p>
            <a:pPr eaLnBrk="1" hangingPunct="1"/>
            <a:endParaRPr lang="en-US" dirty="0" smtClean="0"/>
          </a:p>
          <a:p>
            <a:pPr eaLnBrk="1" hangingPunct="1"/>
            <a:r>
              <a:rPr lang="en-US" dirty="0" smtClean="0"/>
              <a:t>Testing can give confidence in the quality of the software if it finds few or no defects.</a:t>
            </a:r>
          </a:p>
          <a:p>
            <a:pPr eaLnBrk="1" hangingPunct="1"/>
            <a:endParaRPr lang="en-US" dirty="0" smtClean="0"/>
          </a:p>
          <a:p>
            <a:r>
              <a:rPr lang="en-US" dirty="0" smtClean="0"/>
              <a:t>A properly designed test that passes reduces the overall level of risk in a system. When testing does find defects, the quality of the software system increases when those defects are fixed.</a:t>
            </a:r>
          </a:p>
          <a:p>
            <a:pPr eaLnBrk="1" hangingPunct="1">
              <a:buFont typeface="Wingdings" pitchFamily="2" charset="2"/>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557784" y="1371600"/>
            <a:ext cx="7924800" cy="4800600"/>
          </a:xfrm>
        </p:spPr>
        <p:txBody>
          <a:bodyPr>
            <a:normAutofit/>
          </a:bodyPr>
          <a:lstStyle/>
          <a:p>
            <a:pPr algn="just"/>
            <a:r>
              <a:rPr lang="en-US" dirty="0" smtClean="0"/>
              <a:t>Lessons should be learned from previous projects. By understanding the root causes of defects found in other projects, processes can be improved, which should in turn prevent those defects from reoccurring and, as a consequence, improve the quality of future systems. </a:t>
            </a:r>
          </a:p>
          <a:p>
            <a:pPr algn="just">
              <a:buNone/>
            </a:pPr>
            <a:r>
              <a:rPr lang="en-US" b="1" dirty="0" smtClean="0"/>
              <a:t>	This is an aspect of Quality Assurance.</a:t>
            </a:r>
          </a:p>
          <a:p>
            <a:pPr algn="just"/>
            <a:endParaRPr lang="en-US" dirty="0" smtClean="0"/>
          </a:p>
          <a:p>
            <a:pPr algn="just"/>
            <a:r>
              <a:rPr lang="en-US" dirty="0" smtClean="0"/>
              <a:t>Testing should be integrated as one of the quality assurance activities (i.e.       alongside development standards, training and defect analysis).</a:t>
            </a:r>
          </a:p>
          <a:p>
            <a:pPr algn="just" eaLnBrk="1" hangingPunct="1">
              <a:lnSpc>
                <a:spcPct val="80000"/>
              </a:lnSpc>
              <a:buFont typeface="Wingdings" pitchFamily="2" charset="2"/>
              <a:buNone/>
            </a:pPr>
            <a:endParaRPr lang="en-US" dirty="0" smtClean="0"/>
          </a:p>
          <a:p>
            <a:pPr algn="just" eaLnBrk="1" hangingPunct="1">
              <a:lnSpc>
                <a:spcPct val="80000"/>
              </a:lnSpc>
              <a:buFont typeface="Wingdings" pitchFamily="2" charset="2"/>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
        <p:nvSpPr>
          <p:cNvPr id="7" name="AutoShape 2"/>
          <p:cNvSpPr txBox="1">
            <a:spLocks noChangeArrowheads="1"/>
          </p:cNvSpPr>
          <p:nvPr/>
        </p:nvSpPr>
        <p:spPr>
          <a:xfrm>
            <a:off x="0" y="0"/>
            <a:ext cx="8482584" cy="9906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fontAlgn="auto">
              <a:spcAft>
                <a:spcPts val="0"/>
              </a:spcAft>
            </a:pPr>
            <a:r>
              <a:rPr lang="en-US" sz="3900" b="1" cap="none" dirty="0" smtClean="0"/>
              <a:t>1.1.4 Testing and Quality</a:t>
            </a:r>
            <a:endParaRPr lang="en-US" sz="3900" b="1" cap="none"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a:xfrm>
            <a:off x="304800" y="228600"/>
            <a:ext cx="8077200" cy="1143000"/>
          </a:xfrm>
        </p:spPr>
        <p:txBody>
          <a:bodyPr>
            <a:noAutofit/>
          </a:bodyPr>
          <a:lstStyle/>
          <a:p>
            <a:r>
              <a:rPr lang="en-US" sz="3900" b="1" dirty="0" smtClean="0"/>
              <a:t>1.1.5 </a:t>
            </a:r>
            <a:r>
              <a:rPr lang="en-US" sz="3900" b="1" cap="none" dirty="0" smtClean="0"/>
              <a:t>How much Testing is enough?</a:t>
            </a:r>
            <a:endParaRPr lang="en-US" sz="3900" b="1" cap="none" dirty="0" smtClean="0"/>
          </a:p>
        </p:txBody>
      </p:sp>
      <p:sp>
        <p:nvSpPr>
          <p:cNvPr id="13315" name="Rectangle 3"/>
          <p:cNvSpPr>
            <a:spLocks noGrp="1" noChangeArrowheads="1"/>
          </p:cNvSpPr>
          <p:nvPr>
            <p:ph idx="1"/>
          </p:nvPr>
        </p:nvSpPr>
        <p:spPr>
          <a:xfrm>
            <a:off x="685800" y="1828800"/>
            <a:ext cx="8077200" cy="4800600"/>
          </a:xfrm>
        </p:spPr>
        <p:txBody>
          <a:bodyPr/>
          <a:lstStyle/>
          <a:p>
            <a:pPr eaLnBrk="1" hangingPunct="1"/>
            <a:r>
              <a:rPr lang="en-US" dirty="0" smtClean="0"/>
              <a:t>Deciding how much testing is enough should take account of the </a:t>
            </a:r>
            <a:r>
              <a:rPr lang="en-US" b="1" dirty="0" smtClean="0"/>
              <a:t>level of risk, including technical and business product and project risks, and project constraints such as time and budget.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a:xfrm>
            <a:off x="0" y="0"/>
            <a:ext cx="5791200" cy="914400"/>
          </a:xfrm>
        </p:spPr>
        <p:txBody>
          <a:bodyPr>
            <a:normAutofit/>
          </a:bodyPr>
          <a:lstStyle/>
          <a:p>
            <a:r>
              <a:rPr lang="en-US" sz="3900" b="1" dirty="0" smtClean="0"/>
              <a:t>1.2 </a:t>
            </a:r>
            <a:r>
              <a:rPr lang="en-US" sz="3800" b="1" cap="none" dirty="0" smtClean="0"/>
              <a:t>What is Testing?</a:t>
            </a:r>
            <a:endParaRPr lang="en-US" sz="3800" b="1" cap="none" dirty="0" smtClean="0"/>
          </a:p>
        </p:txBody>
      </p:sp>
      <p:sp>
        <p:nvSpPr>
          <p:cNvPr id="14339" name="Rectangle 3"/>
          <p:cNvSpPr>
            <a:spLocks noGrp="1" noChangeArrowheads="1"/>
          </p:cNvSpPr>
          <p:nvPr>
            <p:ph idx="1"/>
          </p:nvPr>
        </p:nvSpPr>
        <p:spPr>
          <a:xfrm>
            <a:off x="609600" y="1219200"/>
            <a:ext cx="7848600" cy="4800600"/>
          </a:xfrm>
        </p:spPr>
        <p:txBody>
          <a:bodyPr>
            <a:normAutofit/>
          </a:bodyPr>
          <a:lstStyle/>
          <a:p>
            <a:pPr algn="just" eaLnBrk="1" hangingPunct="1">
              <a:lnSpc>
                <a:spcPct val="90000"/>
              </a:lnSpc>
              <a:buFont typeface="Wingdings" pitchFamily="2" charset="2"/>
              <a:buNone/>
            </a:pPr>
            <a:r>
              <a:rPr lang="en-US" sz="2800" b="1" dirty="0" smtClean="0"/>
              <a:t> Test Activities include :</a:t>
            </a:r>
          </a:p>
          <a:p>
            <a:pPr algn="just" eaLnBrk="1" hangingPunct="1">
              <a:lnSpc>
                <a:spcPct val="90000"/>
              </a:lnSpc>
              <a:buFont typeface="Wingdings" pitchFamily="2" charset="2"/>
              <a:buNone/>
            </a:pPr>
            <a:endParaRPr lang="en-US" b="1" dirty="0" smtClean="0"/>
          </a:p>
          <a:p>
            <a:pPr marL="342900" indent="-342900" algn="just" eaLnBrk="1" hangingPunct="1">
              <a:lnSpc>
                <a:spcPct val="90000"/>
              </a:lnSpc>
              <a:buFont typeface="Arial" pitchFamily="34" charset="0"/>
              <a:buChar char="•"/>
            </a:pPr>
            <a:r>
              <a:rPr lang="en-US" dirty="0" smtClean="0"/>
              <a:t>Planning and Control</a:t>
            </a:r>
          </a:p>
          <a:p>
            <a:pPr marL="342900" indent="-342900" algn="just" eaLnBrk="1" hangingPunct="1">
              <a:lnSpc>
                <a:spcPct val="90000"/>
              </a:lnSpc>
              <a:buFont typeface="Arial" pitchFamily="34" charset="0"/>
              <a:buChar char="•"/>
            </a:pPr>
            <a:r>
              <a:rPr lang="en-US" dirty="0" smtClean="0"/>
              <a:t>Choosing test conditions</a:t>
            </a:r>
          </a:p>
          <a:p>
            <a:pPr marL="342900" indent="-342900" algn="just" eaLnBrk="1" hangingPunct="1">
              <a:lnSpc>
                <a:spcPct val="90000"/>
              </a:lnSpc>
              <a:buFont typeface="Arial" pitchFamily="34" charset="0"/>
              <a:buChar char="•"/>
            </a:pPr>
            <a:r>
              <a:rPr lang="en-US" dirty="0" smtClean="0"/>
              <a:t>Designing test cases and checking results</a:t>
            </a:r>
          </a:p>
          <a:p>
            <a:pPr marL="342900" indent="-342900" algn="just" eaLnBrk="1" hangingPunct="1">
              <a:lnSpc>
                <a:spcPct val="90000"/>
              </a:lnSpc>
              <a:buFont typeface="Arial" pitchFamily="34" charset="0"/>
              <a:buChar char="•"/>
            </a:pPr>
            <a:r>
              <a:rPr lang="en-US" dirty="0" smtClean="0"/>
              <a:t>Evaluating exit criteria </a:t>
            </a:r>
          </a:p>
          <a:p>
            <a:pPr marL="342900" indent="-342900" algn="just" eaLnBrk="1" hangingPunct="1">
              <a:lnSpc>
                <a:spcPct val="90000"/>
              </a:lnSpc>
              <a:buFont typeface="Arial" pitchFamily="34" charset="0"/>
              <a:buChar char="•"/>
            </a:pPr>
            <a:r>
              <a:rPr lang="en-US" dirty="0" smtClean="0"/>
              <a:t>Reporting on the testing process and system under test</a:t>
            </a:r>
          </a:p>
          <a:p>
            <a:pPr marL="342900" indent="-342900" algn="just" eaLnBrk="1" hangingPunct="1">
              <a:lnSpc>
                <a:spcPct val="90000"/>
              </a:lnSpc>
              <a:buFont typeface="Arial" pitchFamily="34" charset="0"/>
              <a:buChar char="•"/>
            </a:pPr>
            <a:r>
              <a:rPr lang="en-US" dirty="0" smtClean="0"/>
              <a:t>Finalizing or Closure (e.g. after a test phase has been    completed).</a:t>
            </a:r>
          </a:p>
          <a:p>
            <a:pPr marL="342900" indent="-342900" algn="just" eaLnBrk="1" hangingPunct="1">
              <a:lnSpc>
                <a:spcPct val="90000"/>
              </a:lnSpc>
              <a:buFont typeface="Arial" pitchFamily="34" charset="0"/>
              <a:buChar char="•"/>
            </a:pPr>
            <a:r>
              <a:rPr lang="en-US" dirty="0" smtClean="0"/>
              <a:t>Testing also includes reviewing of documents (including source code) and static analysis.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6354930"/>
            <a:ext cx="2081784" cy="5030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 y="6043613"/>
            <a:ext cx="1394536" cy="81438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1376</TotalTime>
  <Words>1769</Words>
  <Application>Microsoft Office PowerPoint</Application>
  <PresentationFormat>On-screen Show (4:3)</PresentationFormat>
  <Paragraphs>196</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Solstice</vt:lpstr>
      <vt:lpstr>Essential</vt:lpstr>
      <vt:lpstr>ISTQB Certification  </vt:lpstr>
      <vt:lpstr>Fundamentals of  Testing </vt:lpstr>
      <vt:lpstr>PowerPoint Presentation</vt:lpstr>
      <vt:lpstr>1.1.2 Causes of defects</vt:lpstr>
      <vt:lpstr>1.1.3 Role of Testing in Software Development, Maintenance &amp; Operations</vt:lpstr>
      <vt:lpstr>1.1.4 Testing and Quality</vt:lpstr>
      <vt:lpstr>PowerPoint Presentation</vt:lpstr>
      <vt:lpstr>1.1.5 How much Testing is enough?</vt:lpstr>
      <vt:lpstr>1.2 What is Testing?</vt:lpstr>
      <vt:lpstr>1.2.1 Test Objectives</vt:lpstr>
      <vt:lpstr>1.2.2 Difference between Debugging and Testing </vt:lpstr>
      <vt:lpstr>1.3 General testing principles</vt:lpstr>
      <vt:lpstr>1.3 General testing principles</vt:lpstr>
      <vt:lpstr>1.3 General testing principles</vt:lpstr>
      <vt:lpstr>1.3 General testing principles</vt:lpstr>
      <vt:lpstr>1.4 Fundamental Test Process</vt:lpstr>
      <vt:lpstr>1.4 Fundamental Test Process</vt:lpstr>
      <vt:lpstr>1.4 Fundamental Test Process</vt:lpstr>
      <vt:lpstr>PowerPoint Presentation</vt:lpstr>
      <vt:lpstr>PowerPoint Presentation</vt:lpstr>
      <vt:lpstr>PowerPoint Presentation</vt:lpstr>
      <vt:lpstr>PowerPoint Presentation</vt:lpstr>
      <vt:lpstr>1.5 The Psychology of Testing </vt:lpstr>
      <vt:lpstr>1.5 The Psychology of Testing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Certification</dc:title>
  <dc:creator>savita.gavhane</dc:creator>
  <cp:lastModifiedBy>ICHIP Solutions</cp:lastModifiedBy>
  <cp:revision>96</cp:revision>
  <dcterms:created xsi:type="dcterms:W3CDTF">2008-10-14T08:37:31Z</dcterms:created>
  <dcterms:modified xsi:type="dcterms:W3CDTF">2013-08-17T22:34:58Z</dcterms:modified>
</cp:coreProperties>
</file>