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41"/>
  </p:notesMasterIdLst>
  <p:sldIdLst>
    <p:sldId id="262" r:id="rId2"/>
    <p:sldId id="256" r:id="rId3"/>
    <p:sldId id="263" r:id="rId4"/>
    <p:sldId id="264" r:id="rId5"/>
    <p:sldId id="258" r:id="rId6"/>
    <p:sldId id="259" r:id="rId7"/>
    <p:sldId id="260" r:id="rId8"/>
    <p:sldId id="265" r:id="rId9"/>
    <p:sldId id="261" r:id="rId10"/>
    <p:sldId id="267" r:id="rId11"/>
    <p:sldId id="270" r:id="rId12"/>
    <p:sldId id="271" r:id="rId13"/>
    <p:sldId id="274" r:id="rId14"/>
    <p:sldId id="276" r:id="rId15"/>
    <p:sldId id="278" r:id="rId16"/>
    <p:sldId id="279" r:id="rId17"/>
    <p:sldId id="280" r:id="rId18"/>
    <p:sldId id="282" r:id="rId19"/>
    <p:sldId id="284" r:id="rId20"/>
    <p:sldId id="285" r:id="rId21"/>
    <p:sldId id="286" r:id="rId22"/>
    <p:sldId id="287" r:id="rId23"/>
    <p:sldId id="288" r:id="rId24"/>
    <p:sldId id="325" r:id="rId25"/>
    <p:sldId id="290" r:id="rId26"/>
    <p:sldId id="292" r:id="rId27"/>
    <p:sldId id="294" r:id="rId28"/>
    <p:sldId id="295" r:id="rId29"/>
    <p:sldId id="298" r:id="rId30"/>
    <p:sldId id="300" r:id="rId31"/>
    <p:sldId id="301" r:id="rId32"/>
    <p:sldId id="303" r:id="rId33"/>
    <p:sldId id="305" r:id="rId34"/>
    <p:sldId id="306" r:id="rId35"/>
    <p:sldId id="317" r:id="rId36"/>
    <p:sldId id="309" r:id="rId37"/>
    <p:sldId id="310" r:id="rId38"/>
    <p:sldId id="312" r:id="rId39"/>
    <p:sldId id="31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60" d="100"/>
          <a:sy n="60" d="100"/>
        </p:scale>
        <p:origin x="-96" y="-5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28C6E7-9AE1-4F27-8525-C1A62D3545AD}" type="datetimeFigureOut">
              <a:rPr lang="en-AU" smtClean="0"/>
              <a:t>18/08/2013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CB06DB-F3DF-4903-BBA8-338B108B1DD5}" type="slidenum">
              <a:rPr lang="en-AU" smtClean="0"/>
              <a:t>‹#›</a:t>
            </a:fld>
            <a:endParaRPr lang="en-AU"/>
          </a:p>
        </p:txBody>
      </p:sp>
    </p:spTree>
    <p:extLst>
      <p:ext uri="{BB962C8B-B14F-4D97-AF65-F5344CB8AC3E}">
        <p14:creationId xmlns:p14="http://schemas.microsoft.com/office/powerpoint/2010/main" val="142064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9CB06DB-F3DF-4903-BBA8-338B108B1DD5}" type="slidenum">
              <a:rPr lang="en-AU" smtClean="0"/>
              <a:t>1</a:t>
            </a:fld>
            <a:endParaRPr lang="en-AU"/>
          </a:p>
        </p:txBody>
      </p:sp>
    </p:spTree>
    <p:extLst>
      <p:ext uri="{BB962C8B-B14F-4D97-AF65-F5344CB8AC3E}">
        <p14:creationId xmlns:p14="http://schemas.microsoft.com/office/powerpoint/2010/main" val="3505817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5956545-AB3F-4CD7-B3F6-2CF73C7EE83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956545-AB3F-4CD7-B3F6-2CF73C7EE83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956545-AB3F-4CD7-B3F6-2CF73C7EE83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956545-AB3F-4CD7-B3F6-2CF73C7EE83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8" name="Slide Number Placeholder 7"/>
          <p:cNvSpPr>
            <a:spLocks noGrp="1"/>
          </p:cNvSpPr>
          <p:nvPr>
            <p:ph type="sldNum" sz="quarter" idx="11"/>
          </p:nvPr>
        </p:nvSpPr>
        <p:spPr/>
        <p:txBody>
          <a:bodyPr/>
          <a:lstStyle/>
          <a:p>
            <a:fld id="{C5956545-AB3F-4CD7-B3F6-2CF73C7EE831}"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956545-AB3F-4CD7-B3F6-2CF73C7EE83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956545-AB3F-4CD7-B3F6-2CF73C7EE83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5956545-AB3F-4CD7-B3F6-2CF73C7EE83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5956545-AB3F-4CD7-B3F6-2CF73C7EE83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956545-AB3F-4CD7-B3F6-2CF73C7EE831}"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65DF48-26BE-4A9D-A2ED-6FDA137049BF}" type="datetimeFigureOut">
              <a:rPr lang="en-US" smtClean="0"/>
              <a:pPr/>
              <a:t>8/18/2013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5956545-AB3F-4CD7-B3F6-2CF73C7EE831}"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B65DF48-26BE-4A9D-A2ED-6FDA137049BF}" type="datetimeFigureOut">
              <a:rPr lang="en-US" smtClean="0"/>
              <a:pPr/>
              <a:t>8/18/2013</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C5956545-AB3F-4CD7-B3F6-2CF73C7EE831}"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066800"/>
            <a:ext cx="5791200" cy="685800"/>
          </a:xfrm>
        </p:spPr>
        <p:txBody>
          <a:bodyPr/>
          <a:lstStyle/>
          <a:p>
            <a:r>
              <a:rPr lang="en-US" dirty="0" smtClean="0"/>
              <a:t>ISTQB Certification</a:t>
            </a:r>
            <a:endParaRPr lang="en-US" dirty="0"/>
          </a:p>
        </p:txBody>
      </p:sp>
      <p:sp>
        <p:nvSpPr>
          <p:cNvPr id="3" name="Content Placeholder 2"/>
          <p:cNvSpPr>
            <a:spLocks noGrp="1"/>
          </p:cNvSpPr>
          <p:nvPr>
            <p:ph idx="1"/>
          </p:nvPr>
        </p:nvSpPr>
        <p:spPr>
          <a:xfrm>
            <a:off x="515112" y="2514600"/>
            <a:ext cx="7714488" cy="2209800"/>
          </a:xfrm>
        </p:spPr>
        <p:txBody>
          <a:bodyPr>
            <a:normAutofit/>
          </a:bodyPr>
          <a:lstStyle/>
          <a:p>
            <a:pPr algn="ctr">
              <a:buNone/>
            </a:pPr>
            <a:r>
              <a:rPr lang="en-US" b="1" u="sng" dirty="0" smtClean="0"/>
              <a:t>Chapter2</a:t>
            </a:r>
          </a:p>
          <a:p>
            <a:pPr algn="ctr">
              <a:buNone/>
            </a:pPr>
            <a:endParaRPr lang="en-US" b="1" dirty="0" smtClean="0"/>
          </a:p>
          <a:p>
            <a:pPr algn="ctr">
              <a:buNone/>
            </a:pPr>
            <a:r>
              <a:rPr lang="en-US" b="1" dirty="0" smtClean="0"/>
              <a:t>Testing Throughout The Software Life Cycle </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318"/>
          </a:xfrm>
        </p:spPr>
        <p:txBody>
          <a:bodyPr>
            <a:noAutofit/>
          </a:bodyPr>
          <a:lstStyle/>
          <a:p>
            <a:pPr marL="27432">
              <a:buClr>
                <a:schemeClr val="accent1"/>
              </a:buClr>
              <a:buSzPct val="80000"/>
            </a:pPr>
            <a:r>
              <a:rPr lang="en-US" sz="3200" b="1" dirty="0" smtClean="0"/>
              <a:t>2.1.2 </a:t>
            </a:r>
            <a:r>
              <a:rPr lang="en-US" sz="3200" b="1" cap="none" dirty="0" smtClean="0"/>
              <a:t>Iterative-incremental Development Models</a:t>
            </a:r>
            <a:endParaRPr lang="en-US" sz="3200" b="1" cap="none" dirty="0"/>
          </a:p>
        </p:txBody>
      </p:sp>
      <p:sp>
        <p:nvSpPr>
          <p:cNvPr id="3" name="Content Placeholder 2"/>
          <p:cNvSpPr>
            <a:spLocks noGrp="1"/>
          </p:cNvSpPr>
          <p:nvPr>
            <p:ph idx="1"/>
          </p:nvPr>
        </p:nvSpPr>
        <p:spPr>
          <a:xfrm>
            <a:off x="381000" y="1447800"/>
            <a:ext cx="8077200" cy="5257800"/>
          </a:xfrm>
        </p:spPr>
        <p:txBody>
          <a:bodyPr>
            <a:normAutofit fontScale="47500" lnSpcReduction="20000"/>
          </a:bodyPr>
          <a:lstStyle/>
          <a:p>
            <a:pPr marL="571500" indent="-571500" algn="just">
              <a:buFont typeface="Arial" pitchFamily="34" charset="0"/>
              <a:buChar char="•"/>
            </a:pPr>
            <a:r>
              <a:rPr lang="en-US" sz="4200" dirty="0" smtClean="0"/>
              <a:t>Iterative-Incremental development is the process of establishing requirements, designing, building and testing a system, done as a series of shorter development cycles. </a:t>
            </a:r>
          </a:p>
          <a:p>
            <a:pPr marL="571500" indent="-571500" algn="just">
              <a:buFont typeface="Arial" pitchFamily="34" charset="0"/>
              <a:buChar char="•"/>
            </a:pPr>
            <a:r>
              <a:rPr lang="en-US" sz="4200" dirty="0" smtClean="0"/>
              <a:t>Examples are: Prototyping, Rapid Application Development (RAD), Rational Unified Process (RUP) and Agile Development Models. </a:t>
            </a:r>
          </a:p>
          <a:p>
            <a:pPr marL="571500" indent="-571500" algn="just">
              <a:buFont typeface="Arial" pitchFamily="34" charset="0"/>
              <a:buChar char="•"/>
            </a:pPr>
            <a:r>
              <a:rPr lang="en-US" sz="4200" dirty="0" smtClean="0"/>
              <a:t>The resulting system produced by an iteration may be tested at several levels as part of its development. An increment, added to others developed previously, forms a growing partial system, which should also be tested</a:t>
            </a:r>
            <a:r>
              <a:rPr lang="en-US" sz="4200" dirty="0" smtClean="0"/>
              <a:t>.</a:t>
            </a:r>
            <a:endParaRPr lang="en-US" sz="4200" dirty="0" smtClean="0"/>
          </a:p>
          <a:p>
            <a:pPr marL="571500" indent="-571500" algn="just">
              <a:buFont typeface="Arial" pitchFamily="34" charset="0"/>
              <a:buChar char="•"/>
            </a:pPr>
            <a:r>
              <a:rPr lang="en-US" sz="4200" dirty="0" smtClean="0"/>
              <a:t>Regression testing is increasingly important on all iterations after the first one. Verification and validation can be carried out on each increment. </a:t>
            </a:r>
            <a:r>
              <a:rPr lang="en-US" sz="4200" b="1" dirty="0" smtClean="0"/>
              <a:t>Example iterative-incremental development models Rational Unified Process (Simplified)</a:t>
            </a:r>
            <a:endParaRPr lang="en-US" sz="4200" dirty="0" smtClean="0"/>
          </a:p>
          <a:p>
            <a:pPr algn="just"/>
            <a:endParaRPr lang="en-US" sz="4000"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762318"/>
          </a:xfrm>
        </p:spPr>
        <p:txBody>
          <a:bodyPr>
            <a:noAutofit/>
          </a:bodyPr>
          <a:lstStyle/>
          <a:p>
            <a:pPr marL="27432">
              <a:buClr>
                <a:schemeClr val="accent1"/>
              </a:buClr>
              <a:buSzPct val="80000"/>
            </a:pPr>
            <a:r>
              <a:rPr lang="en-US" sz="3200" b="1" dirty="0" smtClean="0"/>
              <a:t>2.1.3 </a:t>
            </a:r>
            <a:r>
              <a:rPr lang="en-US" sz="3200" b="1" cap="none" dirty="0" smtClean="0"/>
              <a:t>Testing within a life cycle model</a:t>
            </a:r>
            <a:endParaRPr lang="en-US" sz="3200" b="1" cap="none" dirty="0" smtClean="0"/>
          </a:p>
        </p:txBody>
      </p:sp>
      <p:sp>
        <p:nvSpPr>
          <p:cNvPr id="3" name="Content Placeholder 2"/>
          <p:cNvSpPr>
            <a:spLocks noGrp="1"/>
          </p:cNvSpPr>
          <p:nvPr>
            <p:ph idx="1"/>
          </p:nvPr>
        </p:nvSpPr>
        <p:spPr>
          <a:xfrm>
            <a:off x="609600" y="1143000"/>
            <a:ext cx="8001000" cy="5257800"/>
          </a:xfrm>
        </p:spPr>
        <p:txBody>
          <a:bodyPr>
            <a:normAutofit/>
          </a:bodyPr>
          <a:lstStyle/>
          <a:p>
            <a:pPr marL="58738" indent="0" algn="just">
              <a:buNone/>
            </a:pPr>
            <a:r>
              <a:rPr lang="en-US" dirty="0" smtClean="0"/>
              <a:t>In any life cycle model, there are several characteristics of good testing: </a:t>
            </a:r>
          </a:p>
          <a:p>
            <a:pPr marL="342900" indent="-342900" algn="just">
              <a:buFont typeface="Arial" pitchFamily="34" charset="0"/>
              <a:buChar char="•"/>
            </a:pPr>
            <a:r>
              <a:rPr lang="en-US" dirty="0" smtClean="0"/>
              <a:t>For every development activity there is a corresponding testing activity</a:t>
            </a:r>
            <a:r>
              <a:rPr lang="en-US" dirty="0" smtClean="0"/>
              <a:t>.</a:t>
            </a:r>
            <a:endParaRPr lang="en-US" dirty="0" smtClean="0"/>
          </a:p>
          <a:p>
            <a:pPr marL="342900" indent="-342900" algn="just">
              <a:buFont typeface="Arial" pitchFamily="34" charset="0"/>
              <a:buChar char="•"/>
            </a:pPr>
            <a:r>
              <a:rPr lang="en-US" dirty="0" smtClean="0"/>
              <a:t>Each test level has test objectives specific to that level</a:t>
            </a:r>
            <a:r>
              <a:rPr lang="en-US" dirty="0" smtClean="0"/>
              <a:t>.</a:t>
            </a:r>
            <a:endParaRPr lang="en-US" dirty="0" smtClean="0"/>
          </a:p>
          <a:p>
            <a:pPr marL="342900" indent="-342900" algn="just">
              <a:buFont typeface="Arial" pitchFamily="34" charset="0"/>
              <a:buChar char="•"/>
            </a:pPr>
            <a:r>
              <a:rPr lang="en-US" dirty="0" smtClean="0"/>
              <a:t>The analysis and design of tests for a given test level should begin during the corresponding development activity</a:t>
            </a:r>
            <a:r>
              <a:rPr lang="en-US" dirty="0" smtClean="0"/>
              <a:t>.</a:t>
            </a:r>
            <a:endParaRPr lang="en-US" dirty="0" smtClean="0"/>
          </a:p>
          <a:p>
            <a:pPr marL="342900" indent="-342900" algn="just">
              <a:buFont typeface="Arial" pitchFamily="34" charset="0"/>
              <a:buChar char="•"/>
            </a:pPr>
            <a:r>
              <a:rPr lang="en-US" dirty="0" smtClean="0"/>
              <a:t> Testers should be involved in reviewing documents as soon as drafts are available in the development life cycle.</a:t>
            </a:r>
          </a:p>
          <a:p>
            <a:pPr algn="just"/>
            <a:endParaRPr lang="en-US" dirty="0" smtClean="0"/>
          </a:p>
          <a:p>
            <a:pPr algn="just"/>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7772400" cy="5181600"/>
          </a:xfrm>
        </p:spPr>
        <p:txBody>
          <a:bodyPr>
            <a:normAutofit fontScale="92500"/>
          </a:bodyPr>
          <a:lstStyle/>
          <a:p>
            <a:pPr algn="just"/>
            <a:r>
              <a:rPr lang="en-US" sz="2200" dirty="0" smtClean="0"/>
              <a:t>Test levels can be combined or reorganized depending on the nature of the project or the system architecture. For example: For the integration of a commercial-off-the-shelf (COTS) software product into a system. The purchaser may reasonably assume that the software has already been system tested to some extent. </a:t>
            </a:r>
          </a:p>
          <a:p>
            <a:pPr algn="just"/>
            <a:endParaRPr lang="en-US" sz="2200" dirty="0" smtClean="0"/>
          </a:p>
          <a:p>
            <a:pPr algn="just"/>
            <a:r>
              <a:rPr lang="en-US" sz="2200" dirty="0" smtClean="0"/>
              <a:t>Therefore a traditional system testing phase be replaced by more extensive integration testing at the system level (e.g. integration to the infrastructure and other systems, or system deployment). </a:t>
            </a:r>
          </a:p>
          <a:p>
            <a:pPr algn="just"/>
            <a:endParaRPr lang="en-US" sz="2200" dirty="0" smtClean="0"/>
          </a:p>
          <a:p>
            <a:pPr algn="just"/>
            <a:r>
              <a:rPr lang="en-US" sz="2200" dirty="0" smtClean="0"/>
              <a:t>This would then be followed by acceptance testing (functional and / or non-functional, and user and / or operational testing).</a:t>
            </a:r>
          </a:p>
          <a:p>
            <a:pPr algn="just"/>
            <a:endParaRPr lang="en-US" sz="2700"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
        <p:nvSpPr>
          <p:cNvPr id="7" name="Title 1"/>
          <p:cNvSpPr>
            <a:spLocks noGrp="1"/>
          </p:cNvSpPr>
          <p:nvPr>
            <p:ph type="title"/>
          </p:nvPr>
        </p:nvSpPr>
        <p:spPr>
          <a:xfrm>
            <a:off x="0" y="0"/>
            <a:ext cx="8686800" cy="762318"/>
          </a:xfrm>
        </p:spPr>
        <p:txBody>
          <a:bodyPr>
            <a:noAutofit/>
          </a:bodyPr>
          <a:lstStyle/>
          <a:p>
            <a:pPr marL="27432">
              <a:buClr>
                <a:schemeClr val="accent1"/>
              </a:buClr>
              <a:buSzPct val="80000"/>
            </a:pPr>
            <a:r>
              <a:rPr lang="en-US" sz="3200" b="1" dirty="0" smtClean="0"/>
              <a:t>2.1.3 </a:t>
            </a:r>
            <a:r>
              <a:rPr lang="en-US" sz="3200" b="1" cap="none" dirty="0" smtClean="0"/>
              <a:t>Testing within a life cycle model</a:t>
            </a:r>
            <a:endParaRPr lang="en-US" sz="3200" b="1" cap="none"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082"/>
            <a:ext cx="5791200" cy="762318"/>
          </a:xfrm>
        </p:spPr>
        <p:txBody>
          <a:bodyPr>
            <a:normAutofit/>
          </a:bodyPr>
          <a:lstStyle/>
          <a:p>
            <a:r>
              <a:rPr lang="en-US" sz="3200" b="1" cap="none" dirty="0" smtClean="0"/>
              <a:t>Test levels </a:t>
            </a:r>
            <a:endParaRPr lang="en-US" sz="3200" cap="none" dirty="0"/>
          </a:p>
        </p:txBody>
      </p:sp>
      <p:sp>
        <p:nvSpPr>
          <p:cNvPr id="3" name="Content Placeholder 2"/>
          <p:cNvSpPr>
            <a:spLocks noGrp="1"/>
          </p:cNvSpPr>
          <p:nvPr>
            <p:ph idx="1"/>
          </p:nvPr>
        </p:nvSpPr>
        <p:spPr>
          <a:xfrm>
            <a:off x="762000" y="1066800"/>
            <a:ext cx="7848600" cy="5257800"/>
          </a:xfrm>
        </p:spPr>
        <p:txBody>
          <a:bodyPr>
            <a:normAutofit fontScale="92500" lnSpcReduction="10000"/>
          </a:bodyPr>
          <a:lstStyle/>
          <a:p>
            <a:pPr marL="58738" indent="0" algn="just">
              <a:buNone/>
            </a:pPr>
            <a:r>
              <a:rPr lang="en-US" sz="2200" dirty="0" smtClean="0"/>
              <a:t>Testing can be done at different points in the development life cycle. Each of these “test levels” is performed on a different object (system work product) and has different requirements (skills, environment etc) and different objectives. For each of the test levels, the following can be identified: </a:t>
            </a:r>
          </a:p>
          <a:p>
            <a:pPr marL="58738" indent="0" algn="just">
              <a:buNone/>
            </a:pPr>
            <a:endParaRPr lang="en-US" sz="2700" dirty="0" smtClean="0"/>
          </a:p>
          <a:p>
            <a:pPr marL="342900" indent="-342900">
              <a:buFont typeface="Arial" pitchFamily="34" charset="0"/>
              <a:buChar char="•"/>
            </a:pPr>
            <a:r>
              <a:rPr lang="en-US" sz="2400" dirty="0" smtClean="0"/>
              <a:t>their generic objectives,</a:t>
            </a:r>
          </a:p>
          <a:p>
            <a:pPr marL="342900" indent="-342900">
              <a:buFont typeface="Arial" pitchFamily="34" charset="0"/>
              <a:buChar char="•"/>
            </a:pPr>
            <a:r>
              <a:rPr lang="en-US" sz="2400" dirty="0" smtClean="0"/>
              <a:t>the work product(s) being referenced for deriving test cases (i.e. the test basis),</a:t>
            </a:r>
          </a:p>
          <a:p>
            <a:pPr marL="342900" indent="-342900">
              <a:buFont typeface="Arial" pitchFamily="34" charset="0"/>
              <a:buChar char="•"/>
            </a:pPr>
            <a:r>
              <a:rPr lang="en-US" sz="2400" dirty="0" smtClean="0"/>
              <a:t>the test object (i.e. what is being tested),</a:t>
            </a:r>
          </a:p>
          <a:p>
            <a:pPr marL="342900" indent="-342900">
              <a:buFont typeface="Arial" pitchFamily="34" charset="0"/>
              <a:buChar char="•"/>
            </a:pPr>
            <a:r>
              <a:rPr lang="en-US" sz="2400" dirty="0" smtClean="0"/>
              <a:t>typical defects and failures to be found, </a:t>
            </a:r>
          </a:p>
          <a:p>
            <a:pPr marL="342900" indent="-342900">
              <a:buFont typeface="Arial" pitchFamily="34" charset="0"/>
              <a:buChar char="•"/>
            </a:pPr>
            <a:r>
              <a:rPr lang="en-US" sz="2400" dirty="0" smtClean="0"/>
              <a:t>test harness requirements and tool support, </a:t>
            </a:r>
          </a:p>
          <a:p>
            <a:pPr marL="342900" indent="-342900">
              <a:buFont typeface="Arial" pitchFamily="34" charset="0"/>
              <a:buChar char="•"/>
            </a:pPr>
            <a:r>
              <a:rPr lang="en-US" sz="2400" dirty="0" smtClean="0"/>
              <a:t>and </a:t>
            </a:r>
            <a:r>
              <a:rPr lang="en-US" sz="2400" dirty="0" smtClean="0"/>
              <a:t>specific approaches and responsibilities.</a:t>
            </a:r>
          </a:p>
          <a:p>
            <a:pPr algn="just"/>
            <a:endParaRPr lang="en-US"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762318"/>
          </a:xfrm>
        </p:spPr>
        <p:txBody>
          <a:bodyPr>
            <a:normAutofit/>
          </a:bodyPr>
          <a:lstStyle/>
          <a:p>
            <a:r>
              <a:rPr lang="en-US" b="1" cap="none" dirty="0" smtClean="0"/>
              <a:t>Four Test Levels (V-model)</a:t>
            </a:r>
            <a:endParaRPr lang="en-US" b="1" cap="none" dirty="0"/>
          </a:p>
        </p:txBody>
      </p:sp>
      <p:sp>
        <p:nvSpPr>
          <p:cNvPr id="3" name="Content Placeholder 2"/>
          <p:cNvSpPr>
            <a:spLocks noGrp="1"/>
          </p:cNvSpPr>
          <p:nvPr>
            <p:ph idx="1"/>
          </p:nvPr>
        </p:nvSpPr>
        <p:spPr>
          <a:xfrm>
            <a:off x="762000" y="824806"/>
            <a:ext cx="8001000" cy="5410200"/>
          </a:xfrm>
        </p:spPr>
        <p:txBody>
          <a:bodyPr>
            <a:normAutofit fontScale="32500" lnSpcReduction="20000"/>
          </a:bodyPr>
          <a:lstStyle/>
          <a:p>
            <a:pPr>
              <a:buNone/>
            </a:pPr>
            <a:endParaRPr lang="en-US" dirty="0" smtClean="0"/>
          </a:p>
          <a:p>
            <a:r>
              <a:rPr lang="en-US" sz="6200" b="1" dirty="0" smtClean="0"/>
              <a:t>Component Testing :</a:t>
            </a:r>
            <a:r>
              <a:rPr lang="en-US" sz="6200" dirty="0" smtClean="0"/>
              <a:t>Testing of individual items (e.g. modules, programs, objects, classes, etc.) usually as part of the coding phase, in isolation from other development items and the system as a whole.</a:t>
            </a:r>
          </a:p>
          <a:p>
            <a:endParaRPr lang="en-US" sz="6200" dirty="0" smtClean="0"/>
          </a:p>
          <a:p>
            <a:r>
              <a:rPr lang="en-US" sz="6200" dirty="0" smtClean="0"/>
              <a:t> I</a:t>
            </a:r>
            <a:r>
              <a:rPr lang="en-US" sz="6200" b="1" dirty="0" smtClean="0"/>
              <a:t>ntegration Testing : </a:t>
            </a:r>
            <a:r>
              <a:rPr lang="en-US" sz="6200" dirty="0" smtClean="0"/>
              <a:t>Testing the interfaces between major (e.g. systems level application modules) and minor (e.g. individual programs or components) items within an application which must interact with each other.</a:t>
            </a:r>
          </a:p>
          <a:p>
            <a:endParaRPr lang="en-US" sz="6200" dirty="0" smtClean="0"/>
          </a:p>
          <a:p>
            <a:r>
              <a:rPr lang="en-US" sz="6200" b="1" dirty="0" smtClean="0"/>
              <a:t>System Testing </a:t>
            </a:r>
            <a:r>
              <a:rPr lang="en-US" sz="6200" dirty="0" smtClean="0"/>
              <a:t>All types of testing to be carried out once a whole system has finished development and can be tested as a complete entity. </a:t>
            </a:r>
          </a:p>
          <a:p>
            <a:endParaRPr lang="en-US" sz="6200" dirty="0" smtClean="0"/>
          </a:p>
          <a:p>
            <a:r>
              <a:rPr lang="en-US" sz="6200" b="1" dirty="0" smtClean="0"/>
              <a:t>Acceptance Testing </a:t>
            </a:r>
            <a:r>
              <a:rPr lang="en-US" sz="6200" dirty="0" smtClean="0"/>
              <a:t>All types of testing to be carried out to ensure a development is ready to be deployed into the business, operational or production environment.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686800" cy="686118"/>
          </a:xfrm>
        </p:spPr>
        <p:txBody>
          <a:bodyPr>
            <a:normAutofit/>
          </a:bodyPr>
          <a:lstStyle/>
          <a:p>
            <a:r>
              <a:rPr lang="en-US" sz="3200" b="1" dirty="0" smtClean="0"/>
              <a:t>2.2.1 </a:t>
            </a:r>
            <a:r>
              <a:rPr lang="en-US" sz="3200" b="1" cap="none" dirty="0" smtClean="0"/>
              <a:t>Component Testing </a:t>
            </a:r>
            <a:endParaRPr lang="en-US" sz="3200" cap="none" dirty="0"/>
          </a:p>
        </p:txBody>
      </p:sp>
      <p:sp>
        <p:nvSpPr>
          <p:cNvPr id="3" name="Content Placeholder 2"/>
          <p:cNvSpPr>
            <a:spLocks noGrp="1"/>
          </p:cNvSpPr>
          <p:nvPr>
            <p:ph idx="1"/>
          </p:nvPr>
        </p:nvSpPr>
        <p:spPr>
          <a:xfrm>
            <a:off x="533400" y="1066800"/>
            <a:ext cx="7790688" cy="4800600"/>
          </a:xfrm>
        </p:spPr>
        <p:txBody>
          <a:bodyPr>
            <a:normAutofit/>
          </a:bodyPr>
          <a:lstStyle/>
          <a:p>
            <a:pPr marL="58738" indent="0" algn="just">
              <a:buNone/>
            </a:pPr>
            <a:r>
              <a:rPr lang="en-US" dirty="0" smtClean="0"/>
              <a:t>Component testing may include testing of functionality and specific non-functional characteristics, such as resource-behavior (e.g. memory leaks) or robustness testing, as well as structural testing (e.g. branch coverage). </a:t>
            </a:r>
          </a:p>
          <a:p>
            <a:pPr marL="58738" indent="0" algn="just">
              <a:buNone/>
            </a:pPr>
            <a:r>
              <a:rPr lang="en-US" dirty="0" smtClean="0"/>
              <a:t>Test cases are derived from work products such as a specification of the component, the software design or the data model. </a:t>
            </a:r>
          </a:p>
          <a:p>
            <a:pPr marL="58738" indent="0" algn="just">
              <a:buNone/>
            </a:pPr>
            <a:endParaRPr lang="en-US" dirty="0" smtClean="0"/>
          </a:p>
          <a:p>
            <a:pPr marL="58738" indent="0" algn="just"/>
            <a:r>
              <a:rPr lang="en-US" dirty="0" smtClean="0"/>
              <a:t> Stubs</a:t>
            </a:r>
          </a:p>
          <a:p>
            <a:pPr marL="58738" indent="0" algn="just"/>
            <a:r>
              <a:rPr lang="en-US" dirty="0" smtClean="0"/>
              <a:t> Drivers</a:t>
            </a:r>
          </a:p>
          <a:p>
            <a:pPr>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09" y="152400"/>
            <a:ext cx="5791200" cy="686118"/>
          </a:xfrm>
        </p:spPr>
        <p:txBody>
          <a:bodyPr>
            <a:normAutofit/>
          </a:bodyPr>
          <a:lstStyle/>
          <a:p>
            <a:r>
              <a:rPr lang="en-US" sz="3200" b="1" cap="none" dirty="0" smtClean="0"/>
              <a:t>2.2.2 Integration Testing </a:t>
            </a:r>
            <a:endParaRPr lang="en-US" sz="3200" cap="none" dirty="0" smtClean="0"/>
          </a:p>
        </p:txBody>
      </p:sp>
      <p:sp>
        <p:nvSpPr>
          <p:cNvPr id="3" name="Content Placeholder 2"/>
          <p:cNvSpPr>
            <a:spLocks noGrp="1"/>
          </p:cNvSpPr>
          <p:nvPr>
            <p:ph idx="1"/>
          </p:nvPr>
        </p:nvSpPr>
        <p:spPr>
          <a:xfrm>
            <a:off x="609600" y="1219200"/>
            <a:ext cx="7924800" cy="5410200"/>
          </a:xfrm>
        </p:spPr>
        <p:txBody>
          <a:bodyPr>
            <a:noAutofit/>
          </a:bodyPr>
          <a:lstStyle/>
          <a:p>
            <a:pPr marL="0" indent="0" algn="just">
              <a:buNone/>
            </a:pPr>
            <a:r>
              <a:rPr lang="en-US" dirty="0" smtClean="0"/>
              <a:t>Integration testing tests interfaces between components, interactions to different parts of a system, such as the operating system, file system, hardware or interfaces between systems. There may be more than one level of integration testing and it may be carried out on test objects of varying size. For example: </a:t>
            </a:r>
          </a:p>
          <a:p>
            <a:pPr algn="just"/>
            <a:r>
              <a:rPr lang="en-US" i="1" dirty="0" smtClean="0"/>
              <a:t>Component Integration </a:t>
            </a:r>
            <a:r>
              <a:rPr lang="en-US" dirty="0" smtClean="0"/>
              <a:t>testing tests the interactions between software components and is done after component testing</a:t>
            </a:r>
          </a:p>
          <a:p>
            <a:pPr algn="just"/>
            <a:r>
              <a:rPr lang="en-US" i="1" dirty="0" smtClean="0"/>
              <a:t>System Integration </a:t>
            </a:r>
            <a:r>
              <a:rPr lang="en-US" dirty="0" smtClean="0"/>
              <a:t>testing tests the interactions between different systems and may be done after system testing. In this case, the developing organization may control only one side of the interface, so changes may be destabilizing. Business processes implemented as workflows may involve a series of systems. Cross-platform issues may be significant.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57" y="152400"/>
            <a:ext cx="5791200" cy="609918"/>
          </a:xfrm>
        </p:spPr>
        <p:txBody>
          <a:bodyPr>
            <a:normAutofit/>
          </a:bodyPr>
          <a:lstStyle/>
          <a:p>
            <a:r>
              <a:rPr lang="en-US" sz="3200" b="1" cap="none" dirty="0"/>
              <a:t>2.2.2 Integration Testing </a:t>
            </a:r>
            <a:endParaRPr lang="en-US" sz="3200" b="1" cap="none" dirty="0"/>
          </a:p>
        </p:txBody>
      </p:sp>
      <p:sp>
        <p:nvSpPr>
          <p:cNvPr id="3" name="Content Placeholder 2"/>
          <p:cNvSpPr>
            <a:spLocks noGrp="1"/>
          </p:cNvSpPr>
          <p:nvPr>
            <p:ph idx="1"/>
          </p:nvPr>
        </p:nvSpPr>
        <p:spPr>
          <a:xfrm>
            <a:off x="731520" y="1219200"/>
            <a:ext cx="7498080" cy="5105400"/>
          </a:xfrm>
        </p:spPr>
        <p:txBody>
          <a:bodyPr>
            <a:normAutofit/>
          </a:bodyPr>
          <a:lstStyle/>
          <a:p>
            <a:pPr algn="just"/>
            <a:r>
              <a:rPr lang="en-US" dirty="0" smtClean="0"/>
              <a:t>The greater the scope of integration, the more difficult it  becomes to isolate failures to a specific component or system, which may lead to increased risk. </a:t>
            </a:r>
          </a:p>
          <a:p>
            <a:pPr algn="just"/>
            <a:endParaRPr lang="en-US" dirty="0" smtClean="0"/>
          </a:p>
          <a:p>
            <a:pPr algn="just"/>
            <a:r>
              <a:rPr lang="en-US" dirty="0" smtClean="0"/>
              <a:t>Systematic integration strategies may be based on the system architecture (such as top-down and bottom-up), functional tasks, transaction processing sequences, or some other aspect of the system or component. </a:t>
            </a:r>
          </a:p>
          <a:p>
            <a:pPr algn="just">
              <a:buNone/>
            </a:pPr>
            <a:endParaRPr lang="en-US" dirty="0" smtClean="0"/>
          </a:p>
          <a:p>
            <a:pPr algn="just"/>
            <a:r>
              <a:rPr lang="en-US" dirty="0" smtClean="0"/>
              <a:t>In order to reduce the risk of late defect discovery, integration should normally be incremental rather than “big bang”. </a:t>
            </a:r>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14400"/>
            <a:ext cx="7498080" cy="457200"/>
          </a:xfrm>
        </p:spPr>
        <p:txBody>
          <a:bodyPr>
            <a:noAutofit/>
          </a:bodyPr>
          <a:lstStyle/>
          <a:p>
            <a:pPr marL="27432">
              <a:buClr>
                <a:schemeClr val="accent1"/>
              </a:buClr>
              <a:buSzPct val="80000"/>
            </a:pPr>
            <a:r>
              <a:rPr lang="en-US" sz="3200" b="1" cap="none" dirty="0"/>
              <a:t>2.2.3 System Testing </a:t>
            </a:r>
            <a:r>
              <a:rPr lang="en-US" sz="3900" b="1" dirty="0" smtClean="0"/>
              <a:t/>
            </a:r>
            <a:br>
              <a:rPr lang="en-US" sz="3900" b="1" dirty="0" smtClean="0"/>
            </a:br>
            <a:endParaRPr lang="en-US" sz="3900" b="1" dirty="0" smtClean="0"/>
          </a:p>
        </p:txBody>
      </p:sp>
      <p:sp>
        <p:nvSpPr>
          <p:cNvPr id="3" name="Content Placeholder 2"/>
          <p:cNvSpPr>
            <a:spLocks noGrp="1"/>
          </p:cNvSpPr>
          <p:nvPr>
            <p:ph idx="1"/>
          </p:nvPr>
        </p:nvSpPr>
        <p:spPr>
          <a:xfrm>
            <a:off x="457200" y="1143000"/>
            <a:ext cx="8077200" cy="5257800"/>
          </a:xfrm>
        </p:spPr>
        <p:txBody>
          <a:bodyPr>
            <a:normAutofit/>
          </a:bodyPr>
          <a:lstStyle/>
          <a:p>
            <a:pPr algn="just"/>
            <a:r>
              <a:rPr lang="en-US" dirty="0" smtClean="0"/>
              <a:t>System testing is concerned with the behavior of a whole system / product as defined by the scope of a development project or </a:t>
            </a:r>
            <a:r>
              <a:rPr lang="en-US" dirty="0" err="1" smtClean="0"/>
              <a:t>programme</a:t>
            </a:r>
            <a:r>
              <a:rPr lang="en-US" dirty="0" smtClean="0"/>
              <a:t>.</a:t>
            </a:r>
          </a:p>
          <a:p>
            <a:pPr algn="just"/>
            <a:endParaRPr lang="en-US" dirty="0" smtClean="0"/>
          </a:p>
          <a:p>
            <a:pPr algn="just"/>
            <a:r>
              <a:rPr lang="en-US" dirty="0" smtClean="0"/>
              <a:t>In system testing, the test environment should correspond to the final target or production environment as much as possible in order to minimize the risk of environment-specific failures not being found in testing. </a:t>
            </a:r>
          </a:p>
          <a:p>
            <a:pPr algn="just"/>
            <a:endParaRPr lang="en-US" dirty="0" smtClean="0"/>
          </a:p>
          <a:p>
            <a:pPr algn="just"/>
            <a:r>
              <a:rPr lang="en-US" dirty="0" smtClean="0"/>
              <a:t>System testing may include tests based on risks and / or on requirements specifications, business processes, use cases, or other high level descriptions of system behavior, interactions with the operating system, and system resources. </a:t>
            </a:r>
          </a:p>
          <a:p>
            <a:pPr algn="just"/>
            <a:endParaRPr lang="en-US" dirty="0" smtClean="0"/>
          </a:p>
          <a:p>
            <a:pPr algn="just"/>
            <a:endParaRPr lang="en-US"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5237"/>
            <a:ext cx="7620000" cy="4373563"/>
          </a:xfrm>
        </p:spPr>
        <p:txBody>
          <a:bodyPr>
            <a:normAutofit/>
          </a:bodyPr>
          <a:lstStyle/>
          <a:p>
            <a:pPr algn="just">
              <a:lnSpc>
                <a:spcPct val="80000"/>
              </a:lnSpc>
            </a:pPr>
            <a:r>
              <a:rPr lang="en-US" dirty="0" smtClean="0"/>
              <a:t>System testing should investigate both functional and non-functional requirements of the system. Requirements may exist as text and / or models. Testers also need to deal with incomplete or undocumented requirements.</a:t>
            </a:r>
          </a:p>
          <a:p>
            <a:pPr algn="just">
              <a:lnSpc>
                <a:spcPct val="80000"/>
              </a:lnSpc>
            </a:pPr>
            <a:endParaRPr lang="en-US" dirty="0" smtClean="0"/>
          </a:p>
          <a:p>
            <a:pPr algn="just">
              <a:lnSpc>
                <a:spcPct val="80000"/>
              </a:lnSpc>
            </a:pPr>
            <a:r>
              <a:rPr lang="en-US" dirty="0" smtClean="0"/>
              <a:t>System testing of functional requirements starts by using the most appropriate specification-based (</a:t>
            </a:r>
            <a:r>
              <a:rPr lang="en-US" i="1" dirty="0" smtClean="0"/>
              <a:t>black-box</a:t>
            </a:r>
            <a:r>
              <a:rPr lang="en-US" dirty="0" smtClean="0"/>
              <a:t>) techniques for the aspect of the system to be tested. For example, a decision table may be created for combinations of effects described in business rules.</a:t>
            </a:r>
          </a:p>
          <a:p>
            <a:pPr algn="just">
              <a:lnSpc>
                <a:spcPct val="80000"/>
              </a:lnSpc>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
        <p:nvSpPr>
          <p:cNvPr id="7" name="Title 1"/>
          <p:cNvSpPr>
            <a:spLocks noGrp="1"/>
          </p:cNvSpPr>
          <p:nvPr>
            <p:ph type="title"/>
          </p:nvPr>
        </p:nvSpPr>
        <p:spPr>
          <a:xfrm>
            <a:off x="152400" y="914400"/>
            <a:ext cx="7498080" cy="457200"/>
          </a:xfrm>
        </p:spPr>
        <p:txBody>
          <a:bodyPr>
            <a:noAutofit/>
          </a:bodyPr>
          <a:lstStyle/>
          <a:p>
            <a:pPr marL="27432">
              <a:buClr>
                <a:schemeClr val="accent1"/>
              </a:buClr>
              <a:buSzPct val="80000"/>
            </a:pPr>
            <a:r>
              <a:rPr lang="en-US" sz="3200" b="1" cap="none" dirty="0"/>
              <a:t>2.2.3 System Testing </a:t>
            </a:r>
            <a:r>
              <a:rPr lang="en-US" sz="3900" b="1" dirty="0" smtClean="0"/>
              <a:t/>
            </a:r>
            <a:br>
              <a:rPr lang="en-US" sz="3900" b="1" dirty="0" smtClean="0"/>
            </a:br>
            <a:endParaRPr lang="en-US" sz="3900"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59898"/>
            <a:ext cx="7924800" cy="93550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
            </a:r>
            <a:br>
              <a:rPr lang="en-US" dirty="0" smtClean="0"/>
            </a:br>
            <a:endParaRPr lang="en-US" dirty="0"/>
          </a:p>
        </p:txBody>
      </p:sp>
      <p:sp>
        <p:nvSpPr>
          <p:cNvPr id="3" name="Subtitle 2"/>
          <p:cNvSpPr>
            <a:spLocks noGrp="1"/>
          </p:cNvSpPr>
          <p:nvPr>
            <p:ph type="subTitle" idx="1"/>
          </p:nvPr>
        </p:nvSpPr>
        <p:spPr>
          <a:xfrm>
            <a:off x="0" y="76200"/>
            <a:ext cx="9144000" cy="609600"/>
          </a:xfrm>
        </p:spPr>
        <p:txBody>
          <a:bodyPr>
            <a:noAutofit/>
          </a:bodyPr>
          <a:lstStyle/>
          <a:p>
            <a:pPr>
              <a:spcBef>
                <a:spcPct val="0"/>
              </a:spcBef>
            </a:pPr>
            <a:r>
              <a:rPr lang="en-US" sz="3200" b="1" dirty="0" smtClean="0">
                <a:solidFill>
                  <a:schemeClr val="tx2">
                    <a:satMod val="130000"/>
                  </a:schemeClr>
                </a:solidFill>
                <a:latin typeface="+mj-lt"/>
                <a:ea typeface="+mj-ea"/>
                <a:cs typeface="+mj-cs"/>
              </a:rPr>
              <a:t>2.1 </a:t>
            </a:r>
            <a:r>
              <a:rPr lang="en-US" sz="3200" b="1" cap="none" dirty="0" smtClean="0">
                <a:solidFill>
                  <a:schemeClr val="tx2">
                    <a:satMod val="130000"/>
                  </a:schemeClr>
                </a:solidFill>
                <a:latin typeface="+mj-lt"/>
                <a:ea typeface="+mj-ea"/>
                <a:cs typeface="+mj-cs"/>
              </a:rPr>
              <a:t>Software Development Models</a:t>
            </a:r>
            <a:endParaRPr lang="en-US" sz="3200" b="1" dirty="0" smtClean="0">
              <a:solidFill>
                <a:schemeClr val="tx2">
                  <a:satMod val="130000"/>
                </a:schemeClr>
              </a:solidFill>
              <a:latin typeface="+mj-lt"/>
              <a:ea typeface="+mj-ea"/>
              <a:cs typeface="+mj-cs"/>
            </a:endParaRPr>
          </a:p>
          <a:p>
            <a:pPr>
              <a:spcBef>
                <a:spcPct val="0"/>
              </a:spcBef>
            </a:pPr>
            <a:r>
              <a:rPr lang="en-US" sz="3900" b="1"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 </a:t>
            </a:r>
            <a:endParaRPr lang="en-US" sz="3900" b="1"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4" name="Rectangle 3"/>
          <p:cNvSpPr/>
          <p:nvPr/>
        </p:nvSpPr>
        <p:spPr>
          <a:xfrm>
            <a:off x="457200" y="1447800"/>
            <a:ext cx="7848600" cy="3754874"/>
          </a:xfrm>
          <a:prstGeom prst="rect">
            <a:avLst/>
          </a:prstGeom>
        </p:spPr>
        <p:txBody>
          <a:bodyPr wrap="square">
            <a:spAutoFit/>
          </a:bodyPr>
          <a:lstStyle/>
          <a:p>
            <a:pPr algn="just"/>
            <a:r>
              <a:rPr lang="en-US" sz="2000" b="1" dirty="0" smtClean="0"/>
              <a:t>Software </a:t>
            </a:r>
            <a:r>
              <a:rPr lang="en-US" sz="2000" b="1" dirty="0"/>
              <a:t>development life cycle models describe phases of the </a:t>
            </a:r>
            <a:r>
              <a:rPr lang="en-US" sz="2000" b="1" dirty="0" smtClean="0"/>
              <a:t>software development </a:t>
            </a:r>
            <a:r>
              <a:rPr lang="en-US" sz="2000" b="1" dirty="0"/>
              <a:t>life cycle and the </a:t>
            </a:r>
            <a:r>
              <a:rPr lang="en-US" sz="2000" b="1" dirty="0" smtClean="0"/>
              <a:t>order </a:t>
            </a:r>
            <a:r>
              <a:rPr lang="en-US" sz="2000" b="1" dirty="0"/>
              <a:t>in which those phases are tested</a:t>
            </a:r>
            <a:r>
              <a:rPr lang="en-US" sz="2000" b="1" dirty="0" smtClean="0"/>
              <a:t>.</a:t>
            </a:r>
          </a:p>
          <a:p>
            <a:endParaRPr lang="en-US" sz="2000" b="1" dirty="0" smtClean="0"/>
          </a:p>
          <a:p>
            <a:r>
              <a:rPr lang="en-US" sz="2000" b="1" dirty="0" smtClean="0"/>
              <a:t>The lifecycle model that is adopted will have a big impact on the testing activities that is carried out in the project</a:t>
            </a:r>
          </a:p>
          <a:p>
            <a:endParaRPr lang="en-US" sz="3200" dirty="0" smtClean="0"/>
          </a:p>
          <a:p>
            <a:endParaRPr lang="en-US" sz="3200" dirty="0" smtClean="0"/>
          </a:p>
          <a:p>
            <a:endParaRPr lang="en-US" dirty="0"/>
          </a:p>
          <a:p>
            <a:endParaRPr lang="en-US" dirty="0" smtClean="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2837"/>
            <a:ext cx="7620000" cy="4373563"/>
          </a:xfrm>
        </p:spPr>
        <p:txBody>
          <a:bodyPr>
            <a:normAutofit/>
          </a:bodyPr>
          <a:lstStyle/>
          <a:p>
            <a:r>
              <a:rPr lang="en-US" i="1" dirty="0" smtClean="0"/>
              <a:t>Structure-based techniques (white-box) </a:t>
            </a:r>
            <a:r>
              <a:rPr lang="en-US" dirty="0" smtClean="0"/>
              <a:t>may then be used to assess the thoroughness of the testing with respect to a structural element, such as menu structure or web page navigation (See Chapter 4.) Structure-based techniques are often used at this test level to access the coverage of testing – how much of the systems structure has been exercised by the test suite. </a:t>
            </a:r>
          </a:p>
          <a:p>
            <a:endParaRPr lang="en-US" b="1" dirty="0" smtClean="0"/>
          </a:p>
          <a:p>
            <a:r>
              <a:rPr lang="en-US" b="1" dirty="0" smtClean="0"/>
              <a:t>An independent test team often carries out system testing.</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
        <p:nvSpPr>
          <p:cNvPr id="7" name="Title 1"/>
          <p:cNvSpPr>
            <a:spLocks noGrp="1"/>
          </p:cNvSpPr>
          <p:nvPr>
            <p:ph type="title"/>
          </p:nvPr>
        </p:nvSpPr>
        <p:spPr>
          <a:xfrm>
            <a:off x="152400" y="914400"/>
            <a:ext cx="7498080" cy="457200"/>
          </a:xfrm>
        </p:spPr>
        <p:txBody>
          <a:bodyPr>
            <a:noAutofit/>
          </a:bodyPr>
          <a:lstStyle/>
          <a:p>
            <a:pPr marL="27432">
              <a:buClr>
                <a:schemeClr val="accent1"/>
              </a:buClr>
              <a:buSzPct val="80000"/>
            </a:pPr>
            <a:r>
              <a:rPr lang="en-US" sz="3200" b="1" cap="none" dirty="0"/>
              <a:t>2.2.3 System Testing </a:t>
            </a:r>
            <a:r>
              <a:rPr lang="en-US" sz="3900" b="1" dirty="0" smtClean="0"/>
              <a:t/>
            </a:r>
            <a:br>
              <a:rPr lang="en-US" sz="3900" b="1" dirty="0" smtClean="0"/>
            </a:br>
            <a:endParaRPr lang="en-US" sz="3900"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7498080" cy="457200"/>
          </a:xfrm>
        </p:spPr>
        <p:txBody>
          <a:bodyPr>
            <a:normAutofit fontScale="90000"/>
          </a:bodyPr>
          <a:lstStyle/>
          <a:p>
            <a:r>
              <a:rPr lang="en-US" b="1" cap="none" dirty="0" smtClean="0"/>
              <a:t>2.2.4 Acceptance Testing </a:t>
            </a:r>
            <a:r>
              <a:rPr lang="en-US" dirty="0" smtClean="0"/>
              <a:t/>
            </a:r>
            <a:br>
              <a:rPr lang="en-US" dirty="0" smtClean="0"/>
            </a:br>
            <a:endParaRPr lang="en-US" dirty="0"/>
          </a:p>
        </p:txBody>
      </p:sp>
      <p:sp>
        <p:nvSpPr>
          <p:cNvPr id="3" name="Content Placeholder 2"/>
          <p:cNvSpPr>
            <a:spLocks noGrp="1"/>
          </p:cNvSpPr>
          <p:nvPr>
            <p:ph idx="1"/>
          </p:nvPr>
        </p:nvSpPr>
        <p:spPr>
          <a:xfrm>
            <a:off x="502920" y="1066800"/>
            <a:ext cx="7498080" cy="5181600"/>
          </a:xfrm>
        </p:spPr>
        <p:txBody>
          <a:bodyPr>
            <a:normAutofit/>
          </a:bodyPr>
          <a:lstStyle/>
          <a:p>
            <a:r>
              <a:rPr lang="en-US" dirty="0" smtClean="0"/>
              <a:t>The goal in Acceptance testing is to establish confidence in the system, parts of the system or specific non-functional characteristics of the system. Finding defects is not the main focus in acceptance testing. </a:t>
            </a:r>
          </a:p>
          <a:p>
            <a:endParaRPr lang="en-US" dirty="0" smtClean="0"/>
          </a:p>
          <a:p>
            <a:r>
              <a:rPr lang="en-US" dirty="0" smtClean="0"/>
              <a:t>Acceptance testing may assess the system's readiness for deployment and use, although it is not necessarily the final level of testing. For example, a large-scale system integration test may come after the acceptance test for a system.</a:t>
            </a:r>
          </a:p>
          <a:p>
            <a:endParaRPr lang="en-US" dirty="0" smtClean="0"/>
          </a:p>
          <a:p>
            <a:pPr>
              <a:buNone/>
            </a:pPr>
            <a:r>
              <a:rPr lang="en-US" dirty="0" smtClean="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7620000" cy="4373563"/>
          </a:xfrm>
        </p:spPr>
        <p:txBody>
          <a:bodyPr>
            <a:normAutofit/>
          </a:bodyPr>
          <a:lstStyle/>
          <a:p>
            <a:pPr marL="115888" indent="-33338">
              <a:buNone/>
            </a:pPr>
            <a:r>
              <a:rPr lang="en-US" dirty="0" smtClean="0"/>
              <a:t>Acceptance </a:t>
            </a:r>
            <a:r>
              <a:rPr lang="en-US" dirty="0" smtClean="0"/>
              <a:t>testing may occur as more than just a single test level, for example</a:t>
            </a:r>
            <a:r>
              <a:rPr lang="en-US" dirty="0" smtClean="0"/>
              <a:t>:</a:t>
            </a:r>
            <a:endParaRPr lang="en-US" dirty="0" smtClean="0"/>
          </a:p>
          <a:p>
            <a:pPr marL="342900" indent="-342900">
              <a:buFont typeface="Arial" pitchFamily="34" charset="0"/>
              <a:buChar char="•"/>
            </a:pPr>
            <a:r>
              <a:rPr lang="en-US" dirty="0" smtClean="0"/>
              <a:t>A </a:t>
            </a:r>
            <a:r>
              <a:rPr lang="en-US" dirty="0" smtClean="0"/>
              <a:t>COTS (commercial off the shelf) software product (or component) may be acceptance tested when it is installed or integrated</a:t>
            </a:r>
            <a:r>
              <a:rPr lang="en-US" dirty="0" smtClean="0"/>
              <a:t>.</a:t>
            </a:r>
            <a:endParaRPr lang="en-US" dirty="0" smtClean="0"/>
          </a:p>
          <a:p>
            <a:pPr marL="342900" indent="-342900">
              <a:buFont typeface="Arial" pitchFamily="34" charset="0"/>
              <a:buChar char="•"/>
            </a:pPr>
            <a:r>
              <a:rPr lang="en-US" dirty="0" smtClean="0"/>
              <a:t>Acceptance </a:t>
            </a:r>
            <a:r>
              <a:rPr lang="en-US" dirty="0" smtClean="0"/>
              <a:t>testing of the usability of a component may be done during component testing</a:t>
            </a:r>
            <a:r>
              <a:rPr lang="en-US" dirty="0" smtClean="0"/>
              <a:t>.</a:t>
            </a:r>
            <a:endParaRPr lang="en-US" dirty="0" smtClean="0"/>
          </a:p>
          <a:p>
            <a:pPr marL="342900" indent="-342900">
              <a:buFont typeface="Arial" pitchFamily="34" charset="0"/>
              <a:buChar char="•"/>
            </a:pPr>
            <a:r>
              <a:rPr lang="en-US" dirty="0" smtClean="0"/>
              <a:t>Acceptance </a:t>
            </a:r>
            <a:r>
              <a:rPr lang="en-US" dirty="0" smtClean="0"/>
              <a:t>testing of a new functional enhancement may come before system testing.</a:t>
            </a:r>
          </a:p>
          <a:p>
            <a:pPr>
              <a:buNone/>
            </a:pPr>
            <a:endParaRPr lang="en-US" dirty="0" smtClean="0"/>
          </a:p>
          <a:p>
            <a:pPr>
              <a:buNone/>
            </a:pPr>
            <a:endParaRPr lang="en-US" dirty="0" smtClean="0"/>
          </a:p>
          <a:p>
            <a:pPr>
              <a:buNone/>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
        <p:nvSpPr>
          <p:cNvPr id="7" name="Title 1"/>
          <p:cNvSpPr>
            <a:spLocks noGrp="1"/>
          </p:cNvSpPr>
          <p:nvPr>
            <p:ph type="title"/>
          </p:nvPr>
        </p:nvSpPr>
        <p:spPr>
          <a:xfrm>
            <a:off x="228600" y="838200"/>
            <a:ext cx="7498080" cy="457200"/>
          </a:xfrm>
        </p:spPr>
        <p:txBody>
          <a:bodyPr>
            <a:normAutofit fontScale="90000"/>
          </a:bodyPr>
          <a:lstStyle/>
          <a:p>
            <a:r>
              <a:rPr lang="en-US" b="1" cap="none" dirty="0" smtClean="0"/>
              <a:t>2.2.4 Acceptance Testing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001000" cy="5562600"/>
          </a:xfrm>
        </p:spPr>
        <p:txBody>
          <a:bodyPr>
            <a:normAutofit/>
          </a:bodyPr>
          <a:lstStyle/>
          <a:p>
            <a:pPr marL="58738" indent="0" algn="just">
              <a:buNone/>
            </a:pPr>
            <a:r>
              <a:rPr lang="en-US" dirty="0" smtClean="0"/>
              <a:t>Typical forms of acceptance testing include the following</a:t>
            </a:r>
            <a:r>
              <a:rPr lang="en-US" dirty="0" smtClean="0"/>
              <a:t>:</a:t>
            </a:r>
            <a:endParaRPr lang="en-US" dirty="0" smtClean="0"/>
          </a:p>
          <a:p>
            <a:pPr marL="342900" indent="-342900" algn="just">
              <a:buFont typeface="Arial" pitchFamily="34" charset="0"/>
              <a:buChar char="•"/>
            </a:pPr>
            <a:r>
              <a:rPr lang="en-US" b="1" dirty="0" smtClean="0"/>
              <a:t>User acceptance testing (UAT) </a:t>
            </a:r>
            <a:endParaRPr lang="en-US" dirty="0"/>
          </a:p>
          <a:p>
            <a:pPr marL="342900" indent="-342900" algn="just">
              <a:buFont typeface="Arial" pitchFamily="34" charset="0"/>
              <a:buChar char="•"/>
            </a:pPr>
            <a:r>
              <a:rPr lang="en-US" dirty="0" smtClean="0"/>
              <a:t>Typically </a:t>
            </a:r>
            <a:r>
              <a:rPr lang="en-US" dirty="0" smtClean="0"/>
              <a:t>verifies the fitness for use of the system by business users</a:t>
            </a:r>
            <a:r>
              <a:rPr lang="en-US" dirty="0" smtClean="0"/>
              <a:t>.</a:t>
            </a:r>
            <a:endParaRPr lang="en-US" dirty="0" smtClean="0"/>
          </a:p>
          <a:p>
            <a:pPr algn="just"/>
            <a:r>
              <a:rPr lang="en-US" b="1" dirty="0" smtClean="0"/>
              <a:t>Operational (Acceptance) Testing</a:t>
            </a:r>
          </a:p>
          <a:p>
            <a:pPr marL="58738" indent="0" algn="just">
              <a:buNone/>
            </a:pPr>
            <a:r>
              <a:rPr lang="en-US" dirty="0" smtClean="0"/>
              <a:t>The acceptance of the system by the system administrators, including: </a:t>
            </a:r>
          </a:p>
          <a:p>
            <a:pPr marL="342900" indent="-342900">
              <a:buFont typeface="Arial" pitchFamily="34" charset="0"/>
              <a:buChar char="•"/>
            </a:pPr>
            <a:r>
              <a:rPr lang="en-US" dirty="0" smtClean="0"/>
              <a:t>  testing of backup / restore;</a:t>
            </a:r>
          </a:p>
          <a:p>
            <a:pPr marL="342900" indent="-342900">
              <a:buFont typeface="Arial" pitchFamily="34" charset="0"/>
              <a:buChar char="•"/>
            </a:pPr>
            <a:r>
              <a:rPr lang="en-US" dirty="0" smtClean="0"/>
              <a:t>  disaster recovery;</a:t>
            </a:r>
          </a:p>
          <a:p>
            <a:pPr marL="342900" indent="-342900">
              <a:buFont typeface="Arial" pitchFamily="34" charset="0"/>
              <a:buChar char="•"/>
            </a:pPr>
            <a:r>
              <a:rPr lang="en-US" dirty="0" smtClean="0"/>
              <a:t>  user management;</a:t>
            </a:r>
          </a:p>
          <a:p>
            <a:pPr marL="342900" indent="-342900">
              <a:buFont typeface="Arial" pitchFamily="34" charset="0"/>
              <a:buChar char="•"/>
            </a:pPr>
            <a:r>
              <a:rPr lang="en-US" dirty="0" smtClean="0"/>
              <a:t>  maintenance tasks;</a:t>
            </a:r>
          </a:p>
          <a:p>
            <a:pPr marL="342900" indent="-342900">
              <a:buFont typeface="Arial" pitchFamily="34" charset="0"/>
              <a:buChar char="•"/>
            </a:pPr>
            <a:r>
              <a:rPr lang="en-US" dirty="0" smtClean="0"/>
              <a:t>  periodic checks of security Vulnerabilities.</a:t>
            </a:r>
          </a:p>
          <a:p>
            <a:pPr marL="58738" indent="0"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
        <p:nvSpPr>
          <p:cNvPr id="7" name="Title 1"/>
          <p:cNvSpPr>
            <a:spLocks noGrp="1"/>
          </p:cNvSpPr>
          <p:nvPr>
            <p:ph type="title"/>
          </p:nvPr>
        </p:nvSpPr>
        <p:spPr>
          <a:xfrm>
            <a:off x="228600" y="838200"/>
            <a:ext cx="7498080" cy="457200"/>
          </a:xfrm>
        </p:spPr>
        <p:txBody>
          <a:bodyPr>
            <a:normAutofit fontScale="90000"/>
          </a:bodyPr>
          <a:lstStyle/>
          <a:p>
            <a:r>
              <a:rPr lang="en-US" b="1" cap="none" dirty="0" smtClean="0"/>
              <a:t>2.2.4 Acceptance Testing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001000" cy="5562600"/>
          </a:xfrm>
        </p:spPr>
        <p:txBody>
          <a:bodyPr>
            <a:normAutofit/>
          </a:bodyPr>
          <a:lstStyle/>
          <a:p>
            <a:pPr algn="just"/>
            <a:r>
              <a:rPr lang="en-US" b="1" dirty="0" smtClean="0"/>
              <a:t>Contract and Regulation Acceptance Testing</a:t>
            </a:r>
            <a:endParaRPr lang="en-US" dirty="0" smtClean="0"/>
          </a:p>
          <a:p>
            <a:pPr marL="58738" indent="0" algn="just">
              <a:buNone/>
            </a:pPr>
            <a:r>
              <a:rPr lang="en-US" dirty="0" smtClean="0"/>
              <a:t>Contract acceptance testing is performed against a contract's acceptance criteria for producing custom-developed software. Acceptance criteria should be defined when the contract is agreed. Regulation acceptance testing is performed against any regulations which must be adhered to, such as governmental, legal or safety regulations.</a:t>
            </a:r>
          </a:p>
          <a:p>
            <a:pPr marL="58738" indent="0" algn="just">
              <a:buNone/>
            </a:pPr>
            <a:endParaRPr lang="en-US" dirty="0" smtClean="0"/>
          </a:p>
          <a:p>
            <a:pPr marL="58738" indent="0" algn="just">
              <a:buNone/>
            </a:pPr>
            <a:endParaRPr lang="en-US" dirty="0" smtClean="0"/>
          </a:p>
          <a:p>
            <a:pPr marL="58738" indent="0"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
        <p:nvSpPr>
          <p:cNvPr id="9" name="Title 1"/>
          <p:cNvSpPr>
            <a:spLocks noGrp="1"/>
          </p:cNvSpPr>
          <p:nvPr>
            <p:ph type="title"/>
          </p:nvPr>
        </p:nvSpPr>
        <p:spPr>
          <a:xfrm>
            <a:off x="228600" y="838200"/>
            <a:ext cx="7498080" cy="457200"/>
          </a:xfrm>
        </p:spPr>
        <p:txBody>
          <a:bodyPr>
            <a:normAutofit fontScale="90000"/>
          </a:bodyPr>
          <a:lstStyle/>
          <a:p>
            <a:r>
              <a:rPr lang="en-US" b="1" cap="none" dirty="0" smtClean="0"/>
              <a:t>2.2.4 Acceptance Testing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498080" cy="1143000"/>
          </a:xfrm>
        </p:spPr>
        <p:txBody>
          <a:bodyPr>
            <a:normAutofit/>
          </a:bodyPr>
          <a:lstStyle/>
          <a:p>
            <a:r>
              <a:rPr lang="en-US" sz="3200" b="1" cap="none" dirty="0" smtClean="0"/>
              <a:t>Alpha and Beta Testing</a:t>
            </a:r>
            <a:endParaRPr lang="en-US" sz="3200" b="1" cap="none" dirty="0" smtClean="0"/>
          </a:p>
        </p:txBody>
      </p:sp>
      <p:sp>
        <p:nvSpPr>
          <p:cNvPr id="3" name="Content Placeholder 2"/>
          <p:cNvSpPr>
            <a:spLocks noGrp="1"/>
          </p:cNvSpPr>
          <p:nvPr>
            <p:ph idx="1"/>
          </p:nvPr>
        </p:nvSpPr>
        <p:spPr>
          <a:xfrm>
            <a:off x="609600" y="1143000"/>
            <a:ext cx="7498080" cy="5410200"/>
          </a:xfrm>
        </p:spPr>
        <p:txBody>
          <a:bodyPr>
            <a:normAutofit fontScale="85000" lnSpcReduction="20000"/>
          </a:bodyPr>
          <a:lstStyle/>
          <a:p>
            <a:pPr algn="just"/>
            <a:r>
              <a:rPr lang="en-US" sz="2600" b="1" dirty="0" smtClean="0"/>
              <a:t>Alpha Testing</a:t>
            </a:r>
          </a:p>
          <a:p>
            <a:pPr marL="58738" indent="0" algn="just">
              <a:buNone/>
            </a:pPr>
            <a:r>
              <a:rPr lang="en-US" sz="2600" dirty="0" smtClean="0"/>
              <a:t>Developers of market, or COTS, software often want to get feedback from potential or existing customers in their market before the software product is put up for sale commercially. Alpha testing is performed at the developing organization's site. </a:t>
            </a:r>
          </a:p>
          <a:p>
            <a:pPr marL="58738" indent="0" algn="just">
              <a:buNone/>
            </a:pPr>
            <a:endParaRPr lang="en-US" sz="2600" b="1" dirty="0" smtClean="0"/>
          </a:p>
          <a:p>
            <a:pPr algn="just"/>
            <a:r>
              <a:rPr lang="en-US" sz="2600" b="1" dirty="0" smtClean="0"/>
              <a:t>Beta Testing</a:t>
            </a:r>
          </a:p>
          <a:p>
            <a:pPr marL="58738" indent="0" algn="just">
              <a:buNone/>
            </a:pPr>
            <a:r>
              <a:rPr lang="en-US" sz="2600" dirty="0" smtClean="0"/>
              <a:t>Beta testing, or field testing, is performed by people at their own locations. Both are performed by potential customers, not the developers of the product.</a:t>
            </a:r>
          </a:p>
          <a:p>
            <a:pPr marL="58738" indent="0" algn="just">
              <a:buNone/>
            </a:pPr>
            <a:endParaRPr lang="en-US" sz="2400" dirty="0" smtClean="0"/>
          </a:p>
          <a:p>
            <a:pPr marL="58738" indent="0" algn="just">
              <a:buNone/>
            </a:pPr>
            <a:r>
              <a:rPr lang="en-US" sz="2400" dirty="0" smtClean="0"/>
              <a:t>Organizations may use other terms as well, such as </a:t>
            </a:r>
            <a:r>
              <a:rPr lang="en-US" sz="2400" b="1" dirty="0" smtClean="0"/>
              <a:t>Factory Acceptance</a:t>
            </a:r>
            <a:r>
              <a:rPr lang="en-US" sz="2400" dirty="0" smtClean="0"/>
              <a:t> testing and </a:t>
            </a:r>
            <a:r>
              <a:rPr lang="en-US" sz="2400" b="1" dirty="0" smtClean="0"/>
              <a:t>Site Acceptance </a:t>
            </a:r>
            <a:r>
              <a:rPr lang="en-US" sz="2400" dirty="0" smtClean="0"/>
              <a:t>testing for systems that are tested before and after being moved to a customer's site.</a:t>
            </a:r>
          </a:p>
          <a:p>
            <a:pPr marL="58738" indent="0" algn="just">
              <a:buNone/>
            </a:pPr>
            <a:endParaRPr lang="en-US" sz="2500" dirty="0" smtClean="0"/>
          </a:p>
          <a:p>
            <a:pPr marL="58738" indent="0" algn="just">
              <a:buNone/>
            </a:pPr>
            <a:endParaRPr lang="en-US" sz="2400" dirty="0" smtClean="0"/>
          </a:p>
          <a:p>
            <a:pPr>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498080" cy="914400"/>
          </a:xfrm>
        </p:spPr>
        <p:txBody>
          <a:bodyPr>
            <a:noAutofit/>
          </a:bodyPr>
          <a:lstStyle/>
          <a:p>
            <a:r>
              <a:rPr lang="en-US" sz="3200" b="1" dirty="0" smtClean="0"/>
              <a:t>2.3 </a:t>
            </a:r>
            <a:r>
              <a:rPr lang="en-US" sz="3200" b="1" cap="none" dirty="0" smtClean="0"/>
              <a:t>Test Types</a:t>
            </a:r>
            <a:r>
              <a:rPr lang="en-US" sz="3900" b="1" dirty="0" smtClean="0"/>
              <a:t/>
            </a:r>
            <a:br>
              <a:rPr lang="en-US" sz="3900" b="1" dirty="0" smtClean="0"/>
            </a:br>
            <a:endParaRPr lang="en-US" sz="3900" b="1" dirty="0"/>
          </a:p>
        </p:txBody>
      </p:sp>
      <p:sp>
        <p:nvSpPr>
          <p:cNvPr id="3" name="Content Placeholder 2"/>
          <p:cNvSpPr>
            <a:spLocks noGrp="1"/>
          </p:cNvSpPr>
          <p:nvPr>
            <p:ph idx="1"/>
          </p:nvPr>
        </p:nvSpPr>
        <p:spPr>
          <a:xfrm>
            <a:off x="609600" y="1143000"/>
            <a:ext cx="7924800" cy="5638800"/>
          </a:xfrm>
        </p:spPr>
        <p:txBody>
          <a:bodyPr>
            <a:normAutofit/>
          </a:bodyPr>
          <a:lstStyle/>
          <a:p>
            <a:pPr marL="58738" indent="0" algn="just">
              <a:buNone/>
            </a:pPr>
            <a:r>
              <a:rPr lang="en-US" dirty="0" smtClean="0"/>
              <a:t>A group of test activities can be aimed at verifying the software system (or a part of a system) based on a specific reason or target for testing. </a:t>
            </a:r>
          </a:p>
          <a:p>
            <a:pPr marL="58738" indent="0" algn="just">
              <a:buNone/>
            </a:pPr>
            <a:endParaRPr lang="en-US" b="1" dirty="0" smtClean="0"/>
          </a:p>
          <a:p>
            <a:pPr marL="58738" indent="0" algn="just">
              <a:buNone/>
            </a:pPr>
            <a:r>
              <a:rPr lang="en-US" b="1" dirty="0" smtClean="0"/>
              <a:t>A test type is focused on a particular test objective,  which could be</a:t>
            </a:r>
            <a:r>
              <a:rPr lang="en-US" b="1" dirty="0" smtClean="0"/>
              <a:t>:</a:t>
            </a:r>
            <a:endParaRPr lang="en-US" b="1" dirty="0" smtClean="0"/>
          </a:p>
          <a:p>
            <a:pPr marL="342900" indent="-342900" algn="just">
              <a:buFont typeface="Arial" pitchFamily="34" charset="0"/>
              <a:buChar char="•"/>
            </a:pPr>
            <a:r>
              <a:rPr lang="en-US" dirty="0" smtClean="0"/>
              <a:t>the testing of a function to be performed by the software</a:t>
            </a:r>
          </a:p>
          <a:p>
            <a:pPr marL="342900" indent="-342900" algn="just">
              <a:buFont typeface="Arial" pitchFamily="34" charset="0"/>
              <a:buChar char="•"/>
            </a:pPr>
            <a:r>
              <a:rPr lang="en-US" dirty="0" smtClean="0"/>
              <a:t>a non-functional quality characteristic, such as reliability or usability</a:t>
            </a:r>
          </a:p>
          <a:p>
            <a:pPr marL="342900" indent="-342900" algn="just">
              <a:buFont typeface="Arial" pitchFamily="34" charset="0"/>
              <a:buChar char="•"/>
            </a:pPr>
            <a:r>
              <a:rPr lang="en-US" dirty="0" smtClean="0"/>
              <a:t>the structure or architecture of the software or system</a:t>
            </a:r>
          </a:p>
          <a:p>
            <a:pPr marL="342900" indent="-342900" algn="just">
              <a:buFont typeface="Arial" pitchFamily="34" charset="0"/>
              <a:buChar char="•"/>
            </a:pPr>
            <a:r>
              <a:rPr lang="en-US" dirty="0" smtClean="0"/>
              <a:t>or related to changes, i.e. confirming that defects have been fixed (confirmation testing) and looking for unintended changes (regression testing)</a:t>
            </a:r>
          </a:p>
          <a:p>
            <a:pPr algn="just"/>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6962"/>
            <a:ext cx="7498080" cy="808038"/>
          </a:xfrm>
        </p:spPr>
        <p:txBody>
          <a:bodyPr>
            <a:noAutofit/>
          </a:bodyPr>
          <a:lstStyle/>
          <a:p>
            <a:r>
              <a:rPr lang="en-US" sz="3200" b="1" cap="none" dirty="0" smtClean="0"/>
              <a:t>2.3.1 Testing of a Function (Functional Testing) </a:t>
            </a:r>
            <a:r>
              <a:rPr lang="en-US" sz="3900" b="1" dirty="0" smtClean="0"/>
              <a:t/>
            </a:r>
            <a:br>
              <a:rPr lang="en-US" sz="3900" b="1" dirty="0" smtClean="0"/>
            </a:br>
            <a:endParaRPr lang="en-US" sz="3900" b="1" dirty="0"/>
          </a:p>
        </p:txBody>
      </p:sp>
      <p:sp>
        <p:nvSpPr>
          <p:cNvPr id="3" name="Content Placeholder 2"/>
          <p:cNvSpPr>
            <a:spLocks noGrp="1"/>
          </p:cNvSpPr>
          <p:nvPr>
            <p:ph idx="1"/>
          </p:nvPr>
        </p:nvSpPr>
        <p:spPr>
          <a:xfrm>
            <a:off x="667512" y="1143000"/>
            <a:ext cx="7790688" cy="4800600"/>
          </a:xfrm>
        </p:spPr>
        <p:txBody>
          <a:bodyPr>
            <a:normAutofit/>
          </a:bodyPr>
          <a:lstStyle/>
          <a:p>
            <a:pPr algn="just">
              <a:buNone/>
            </a:pPr>
            <a:endParaRPr lang="en-US" dirty="0" smtClean="0"/>
          </a:p>
          <a:p>
            <a:pPr algn="just"/>
            <a:r>
              <a:rPr lang="en-US" dirty="0" smtClean="0"/>
              <a:t>The functions that a system, subsystem or component are to perform may be described in work products such as a requirements specification, use cases, or a functional specification, or they may be undocumented. The functions are “what” the system does.</a:t>
            </a:r>
          </a:p>
          <a:p>
            <a:pPr algn="just">
              <a:buNone/>
            </a:pPr>
            <a:endParaRPr lang="en-US" dirty="0" smtClean="0"/>
          </a:p>
          <a:p>
            <a:pPr algn="just"/>
            <a:r>
              <a:rPr lang="en-US" dirty="0" smtClean="0"/>
              <a:t> Functional tests are based on functions and features (described in documents or understood by the testers), and their interoperability with specific systems and may be performed at all test levels (e.g. tests for components may be based on a component specification). </a:t>
            </a:r>
          </a:p>
          <a:p>
            <a:pPr algn="just">
              <a:buNone/>
            </a:pPr>
            <a:endParaRPr lang="en-US"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0"/>
            <a:ext cx="7848600" cy="4800600"/>
          </a:xfrm>
        </p:spPr>
        <p:txBody>
          <a:bodyPr>
            <a:normAutofit/>
          </a:bodyPr>
          <a:lstStyle/>
          <a:p>
            <a:pPr algn="just"/>
            <a:r>
              <a:rPr lang="en-US" dirty="0" smtClean="0"/>
              <a:t>Specification-based techniques may be used to derive test conditions and test cases from the functionality of the software or system. (See Chapter 4.) Functional testing considers the external behavior of the software (black-box testing).</a:t>
            </a:r>
          </a:p>
          <a:p>
            <a:pPr algn="just">
              <a:buNone/>
            </a:pPr>
            <a:endParaRPr lang="en-US" dirty="0" smtClean="0"/>
          </a:p>
          <a:p>
            <a:pPr algn="just"/>
            <a:r>
              <a:rPr lang="en-US" dirty="0" smtClean="0"/>
              <a:t>A type of functional testing, </a:t>
            </a:r>
            <a:r>
              <a:rPr lang="en-US" b="1" dirty="0" smtClean="0"/>
              <a:t>Security Testing</a:t>
            </a:r>
            <a:r>
              <a:rPr lang="en-US" dirty="0" smtClean="0"/>
              <a:t>, investigates the functions (e.g. a firewall) relating to detection of threats, such as viruses, from malicious outsiders. </a:t>
            </a:r>
          </a:p>
          <a:p>
            <a:pPr algn="just"/>
            <a:r>
              <a:rPr lang="en-US" dirty="0" smtClean="0"/>
              <a:t>Another type of functional testing, </a:t>
            </a:r>
            <a:r>
              <a:rPr lang="en-US" b="1" dirty="0" smtClean="0"/>
              <a:t>Interoperability Testing</a:t>
            </a:r>
            <a:r>
              <a:rPr lang="en-US" dirty="0" smtClean="0"/>
              <a:t>, evaluates the capability of the software product to interact with one or more specified components or systems.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
        <p:nvSpPr>
          <p:cNvPr id="7" name="Title 1"/>
          <p:cNvSpPr>
            <a:spLocks noGrp="1"/>
          </p:cNvSpPr>
          <p:nvPr>
            <p:ph type="title"/>
          </p:nvPr>
        </p:nvSpPr>
        <p:spPr>
          <a:xfrm>
            <a:off x="457200" y="1096962"/>
            <a:ext cx="7498080" cy="808038"/>
          </a:xfrm>
        </p:spPr>
        <p:txBody>
          <a:bodyPr>
            <a:noAutofit/>
          </a:bodyPr>
          <a:lstStyle/>
          <a:p>
            <a:r>
              <a:rPr lang="en-US" sz="3200" b="1" cap="none" dirty="0" smtClean="0"/>
              <a:t>2.3.1 Testing of a Function (Functional Testing) </a:t>
            </a:r>
            <a:r>
              <a:rPr lang="en-US" sz="3900" b="1" dirty="0" smtClean="0"/>
              <a:t/>
            </a:r>
            <a:br>
              <a:rPr lang="en-US" sz="3900" b="1" dirty="0" smtClean="0"/>
            </a:br>
            <a:endParaRPr lang="en-US" sz="39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763000" cy="1295400"/>
          </a:xfrm>
        </p:spPr>
        <p:txBody>
          <a:bodyPr>
            <a:noAutofit/>
          </a:bodyPr>
          <a:lstStyle/>
          <a:p>
            <a:r>
              <a:rPr lang="en-US" sz="3200" b="1" cap="none" dirty="0" smtClean="0"/>
              <a:t>2.3.2 Testing of Non-functional Software Characteristics </a:t>
            </a:r>
            <a:br>
              <a:rPr lang="en-US" sz="3200" b="1" cap="none" dirty="0" smtClean="0"/>
            </a:br>
            <a:r>
              <a:rPr lang="en-US" sz="3200" b="1" cap="none" dirty="0" smtClean="0"/>
              <a:t>(Non-functional Testing)</a:t>
            </a:r>
            <a:r>
              <a:rPr lang="en-US" sz="3900" b="1" dirty="0" smtClean="0"/>
              <a:t/>
            </a:r>
            <a:br>
              <a:rPr lang="en-US" sz="3900" b="1" dirty="0" smtClean="0"/>
            </a:br>
            <a:endParaRPr lang="en-US" sz="3900" b="1" dirty="0"/>
          </a:p>
        </p:txBody>
      </p:sp>
      <p:sp>
        <p:nvSpPr>
          <p:cNvPr id="3" name="Content Placeholder 2"/>
          <p:cNvSpPr>
            <a:spLocks noGrp="1"/>
          </p:cNvSpPr>
          <p:nvPr>
            <p:ph idx="1"/>
          </p:nvPr>
        </p:nvSpPr>
        <p:spPr>
          <a:xfrm>
            <a:off x="685800" y="1828800"/>
            <a:ext cx="8001000" cy="5410200"/>
          </a:xfrm>
        </p:spPr>
        <p:txBody>
          <a:bodyPr>
            <a:noAutofit/>
          </a:bodyPr>
          <a:lstStyle/>
          <a:p>
            <a:pPr algn="just"/>
            <a:r>
              <a:rPr lang="en-US" dirty="0" smtClean="0"/>
              <a:t>Non-functional </a:t>
            </a:r>
            <a:r>
              <a:rPr lang="en-US" dirty="0" smtClean="0"/>
              <a:t>testing includes, but is not limited to, performance testing, load testing, stress testing, usability testing, maintainability testing, reliability testing and portability testing. </a:t>
            </a:r>
          </a:p>
          <a:p>
            <a:pPr algn="just"/>
            <a:r>
              <a:rPr lang="en-US" dirty="0" smtClean="0"/>
              <a:t>It is the testing of “how” the system works – the quality characteristics of the system. </a:t>
            </a:r>
          </a:p>
          <a:p>
            <a:pPr algn="just"/>
            <a:r>
              <a:rPr lang="en-US" dirty="0" smtClean="0"/>
              <a:t>Non-functional testing may be performed at all test levels. The term non-functional testing describes the tests required to measure characteristics of systems and software that can be quantified on a varying scale, such as response times for performance testing. These tests can be referenced to a quality model such as the one defined in „Software engineering – software product quality‟ (ISO 9126).</a:t>
            </a:r>
          </a:p>
          <a:p>
            <a:pPr algn="just"/>
            <a:endParaRPr lang="en-US" dirty="0" smtClean="0"/>
          </a:p>
          <a:p>
            <a:pPr algn="just"/>
            <a:endParaRPr lang="en-US"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86118"/>
          </a:xfrm>
        </p:spPr>
        <p:txBody>
          <a:bodyPr>
            <a:noAutofit/>
          </a:bodyPr>
          <a:lstStyle/>
          <a:p>
            <a:pPr marL="27432">
              <a:buClr>
                <a:schemeClr val="accent1"/>
              </a:buClr>
              <a:buSzPct val="80000"/>
            </a:pPr>
            <a:r>
              <a:rPr lang="en-US" sz="3200" b="1" cap="none" spc="120" dirty="0">
                <a:solidFill>
                  <a:schemeClr val="tx2">
                    <a:satMod val="130000"/>
                  </a:schemeClr>
                </a:solidFill>
              </a:rPr>
              <a:t>2.1</a:t>
            </a:r>
            <a:r>
              <a:rPr lang="en-US" sz="3900" b="1" dirty="0" smtClean="0"/>
              <a:t> </a:t>
            </a:r>
            <a:r>
              <a:rPr lang="en-US" sz="3200" b="1" cap="none" spc="120" dirty="0">
                <a:solidFill>
                  <a:schemeClr val="tx2">
                    <a:satMod val="130000"/>
                  </a:schemeClr>
                </a:solidFill>
              </a:rPr>
              <a:t>Software Development Life Cycle</a:t>
            </a:r>
          </a:p>
        </p:txBody>
      </p:sp>
      <p:sp>
        <p:nvSpPr>
          <p:cNvPr id="3" name="Content Placeholder 2"/>
          <p:cNvSpPr>
            <a:spLocks noGrp="1"/>
          </p:cNvSpPr>
          <p:nvPr>
            <p:ph idx="1"/>
          </p:nvPr>
        </p:nvSpPr>
        <p:spPr>
          <a:xfrm>
            <a:off x="838200" y="990600"/>
            <a:ext cx="7924800" cy="5029200"/>
          </a:xfrm>
        </p:spPr>
        <p:txBody>
          <a:bodyPr>
            <a:normAutofit fontScale="25000" lnSpcReduction="20000"/>
          </a:bodyPr>
          <a:lstStyle/>
          <a:p>
            <a:pPr>
              <a:buNone/>
            </a:pPr>
            <a:r>
              <a:rPr lang="en-US" sz="9600" b="1" dirty="0" smtClean="0"/>
              <a:t>The basic steps in software development are shown below: </a:t>
            </a:r>
            <a:endParaRPr lang="en-US" sz="9600" dirty="0" smtClean="0"/>
          </a:p>
          <a:p>
            <a:pPr marL="857250" indent="-857250">
              <a:buFont typeface="Arial" pitchFamily="34" charset="0"/>
              <a:buChar char="•"/>
            </a:pPr>
            <a:r>
              <a:rPr lang="en-US" sz="7200" b="0" dirty="0" smtClean="0"/>
              <a:t>Requirements:  The needs of the business are identified and recorded.</a:t>
            </a:r>
          </a:p>
          <a:p>
            <a:pPr marL="857250" indent="-857250">
              <a:buFont typeface="Arial" pitchFamily="34" charset="0"/>
              <a:buChar char="•"/>
            </a:pPr>
            <a:r>
              <a:rPr lang="en-US" sz="7200" b="0" dirty="0" smtClean="0"/>
              <a:t>Analysis and design:  The requirements are converting into specifications, gradually, breaking things down into more and more technical detail.</a:t>
            </a:r>
          </a:p>
          <a:p>
            <a:pPr marL="857250" indent="-857250">
              <a:buFont typeface="Arial" pitchFamily="34" charset="0"/>
              <a:buChar char="•"/>
            </a:pPr>
            <a:r>
              <a:rPr lang="en-US" sz="7200" b="0" dirty="0" smtClean="0"/>
              <a:t>Code: Developers take the lowest level (most technical) specification and write and unit test code to deliver the functionality detailed in the specification.</a:t>
            </a:r>
          </a:p>
          <a:p>
            <a:pPr marL="857250" indent="-857250">
              <a:buFont typeface="Arial" pitchFamily="34" charset="0"/>
              <a:buChar char="•"/>
            </a:pPr>
            <a:r>
              <a:rPr lang="en-US" sz="7200" b="0" dirty="0" smtClean="0"/>
              <a:t>Test:  We test the software (IT, ST, UAT)</a:t>
            </a:r>
          </a:p>
          <a:p>
            <a:pPr marL="857250" indent="-857250">
              <a:buFont typeface="Arial" pitchFamily="34" charset="0"/>
              <a:buChar char="•"/>
            </a:pPr>
            <a:r>
              <a:rPr lang="en-US" sz="7200" b="0" dirty="0" smtClean="0"/>
              <a:t>Release : The software is moved into production</a:t>
            </a:r>
          </a:p>
          <a:p>
            <a:pPr marL="857250" indent="-857250">
              <a:buFont typeface="Arial" pitchFamily="34" charset="0"/>
              <a:buChar char="•"/>
            </a:pPr>
            <a:r>
              <a:rPr lang="en-US" sz="7200" b="0" dirty="0" smtClean="0"/>
              <a:t>Maintenance and Enhancements : Post delivery bug fixes and additional functionality</a:t>
            </a:r>
          </a:p>
          <a:p>
            <a:pPr marL="857250" indent="-857250">
              <a:buFont typeface="Arial" pitchFamily="34" charset="0"/>
              <a:buChar char="•"/>
            </a:pPr>
            <a:r>
              <a:rPr lang="en-US" sz="7200" b="0" dirty="0" smtClean="0"/>
              <a:t>End-Of-Life (Retirement) </a:t>
            </a:r>
          </a:p>
          <a:p>
            <a:pPr marL="857250" indent="-857250">
              <a:buFont typeface="Arial" pitchFamily="34" charset="0"/>
              <a:buChar char="•"/>
            </a:pPr>
            <a:r>
              <a:rPr lang="en-US" sz="7200" b="0" dirty="0" smtClean="0"/>
              <a:t>Each phase produces deliverables required by the next phase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8762"/>
            <a:ext cx="8153400" cy="655638"/>
          </a:xfrm>
        </p:spPr>
        <p:txBody>
          <a:bodyPr>
            <a:noAutofit/>
          </a:bodyPr>
          <a:lstStyle/>
          <a:p>
            <a:r>
              <a:rPr lang="en-US" sz="3200" b="1" cap="none" dirty="0" smtClean="0"/>
              <a:t>Types of Non-functional Testing</a:t>
            </a:r>
            <a:endParaRPr lang="en-US" sz="3200" b="1" cap="none" dirty="0" smtClean="0"/>
          </a:p>
        </p:txBody>
      </p:sp>
      <p:sp>
        <p:nvSpPr>
          <p:cNvPr id="3" name="Content Placeholder 2"/>
          <p:cNvSpPr>
            <a:spLocks noGrp="1"/>
          </p:cNvSpPr>
          <p:nvPr>
            <p:ph idx="1"/>
          </p:nvPr>
        </p:nvSpPr>
        <p:spPr>
          <a:xfrm>
            <a:off x="762000" y="1295400"/>
            <a:ext cx="7498080" cy="4800600"/>
          </a:xfrm>
        </p:spPr>
        <p:txBody>
          <a:bodyPr>
            <a:normAutofit/>
          </a:bodyPr>
          <a:lstStyle/>
          <a:p>
            <a:r>
              <a:rPr lang="en-US" b="1" dirty="0" smtClean="0"/>
              <a:t>Performance : </a:t>
            </a:r>
            <a:r>
              <a:rPr lang="en-US" dirty="0" smtClean="0"/>
              <a:t>The degree to which a system or component accomplishes its designated functions within given constraints regarding processing time and throughput rate.</a:t>
            </a:r>
          </a:p>
          <a:p>
            <a:endParaRPr lang="en-US" dirty="0" smtClean="0"/>
          </a:p>
          <a:p>
            <a:r>
              <a:rPr lang="en-US" b="1" dirty="0" smtClean="0"/>
              <a:t>Load </a:t>
            </a:r>
            <a:r>
              <a:rPr lang="en-US" dirty="0" smtClean="0"/>
              <a:t>A test type concerned with measuring the behavior of a component or system with increasing load, e.g. number of parallel users and / or numbers of transactions to determine what load can be handled by the component or system. </a:t>
            </a:r>
          </a:p>
          <a:p>
            <a:endParaRPr lang="en-US" dirty="0" smtClean="0"/>
          </a:p>
          <a:p>
            <a:r>
              <a:rPr lang="en-US" b="1" dirty="0" smtClean="0"/>
              <a:t>Stress </a:t>
            </a:r>
            <a:r>
              <a:rPr lang="en-US" dirty="0" smtClean="0"/>
              <a:t>Testing conducted to evaluate a system or component  at or beyond the limits of its specified requirements. </a:t>
            </a:r>
          </a:p>
          <a:p>
            <a:pPr>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077200" cy="5638800"/>
          </a:xfrm>
        </p:spPr>
        <p:txBody>
          <a:bodyPr>
            <a:normAutofit/>
          </a:bodyPr>
          <a:lstStyle/>
          <a:p>
            <a:pPr marL="457200" indent="-457200">
              <a:buFont typeface="Arial" pitchFamily="34" charset="0"/>
              <a:buChar char="•"/>
            </a:pPr>
            <a:r>
              <a:rPr lang="en-US" b="1" dirty="0" smtClean="0"/>
              <a:t>Usability </a:t>
            </a:r>
            <a:r>
              <a:rPr lang="en-US" dirty="0" smtClean="0"/>
              <a:t>Testing to determine the extent to which the software product is understood, easy to learn, easy to operate and attractive to the users under specified conditions</a:t>
            </a:r>
            <a:r>
              <a:rPr lang="en-US" dirty="0" smtClean="0"/>
              <a:t>.</a:t>
            </a:r>
            <a:endParaRPr lang="en-US" dirty="0" smtClean="0"/>
          </a:p>
          <a:p>
            <a:pPr marL="457200" indent="-457200">
              <a:buFont typeface="Arial" pitchFamily="34" charset="0"/>
              <a:buChar char="•"/>
            </a:pPr>
            <a:r>
              <a:rPr lang="en-US" b="1" dirty="0" smtClean="0"/>
              <a:t>Maintainability </a:t>
            </a:r>
            <a:r>
              <a:rPr lang="en-US" dirty="0" smtClean="0"/>
              <a:t>The ease with which a software product can be modified to correct defects, modified to meet new requirements, modified to make future maintenance easier, or adapted to a changed environment. </a:t>
            </a:r>
            <a:endParaRPr lang="en-US" b="1" dirty="0" smtClean="0"/>
          </a:p>
          <a:p>
            <a:pPr marL="457200" indent="-457200">
              <a:buFont typeface="Arial" pitchFamily="34" charset="0"/>
              <a:buChar char="•"/>
            </a:pPr>
            <a:r>
              <a:rPr lang="en-US" b="1" dirty="0" smtClean="0"/>
              <a:t>Reliability </a:t>
            </a:r>
            <a:r>
              <a:rPr lang="en-US" dirty="0" smtClean="0"/>
              <a:t>The ability of the software product to perform its required functions under stated conditions for a specified period of time, or for a specified number of operations</a:t>
            </a:r>
            <a:r>
              <a:rPr lang="en-US" dirty="0" smtClean="0"/>
              <a:t>.</a:t>
            </a:r>
            <a:endParaRPr lang="en-US" b="1" dirty="0" smtClean="0"/>
          </a:p>
          <a:p>
            <a:pPr marL="457200" indent="-457200">
              <a:buFont typeface="Arial" pitchFamily="34" charset="0"/>
              <a:buChar char="•"/>
            </a:pPr>
            <a:r>
              <a:rPr lang="en-US" b="1" dirty="0" smtClean="0"/>
              <a:t>Portability </a:t>
            </a:r>
            <a:r>
              <a:rPr lang="en-US" dirty="0" smtClean="0"/>
              <a:t>The ease with which the software product can be transferred from one hardware or software environment to another.</a:t>
            </a:r>
          </a:p>
          <a:p>
            <a:endParaRPr lang="en-US" dirty="0" smtClean="0"/>
          </a:p>
          <a:p>
            <a:pPr>
              <a:buNone/>
            </a:pPr>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
        <p:nvSpPr>
          <p:cNvPr id="7" name="Title 1"/>
          <p:cNvSpPr>
            <a:spLocks noGrp="1"/>
          </p:cNvSpPr>
          <p:nvPr>
            <p:ph type="title"/>
          </p:nvPr>
        </p:nvSpPr>
        <p:spPr>
          <a:xfrm>
            <a:off x="381000" y="258762"/>
            <a:ext cx="8153400" cy="655638"/>
          </a:xfrm>
        </p:spPr>
        <p:txBody>
          <a:bodyPr>
            <a:noAutofit/>
          </a:bodyPr>
          <a:lstStyle/>
          <a:p>
            <a:r>
              <a:rPr lang="en-US" sz="3200" b="1" cap="none" dirty="0" smtClean="0"/>
              <a:t>Types of Non-functional Testing</a:t>
            </a:r>
            <a:endParaRPr lang="en-US" sz="3200" b="1" cap="none"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1143000"/>
          </a:xfrm>
        </p:spPr>
        <p:txBody>
          <a:bodyPr>
            <a:noAutofit/>
          </a:bodyPr>
          <a:lstStyle/>
          <a:p>
            <a:r>
              <a:rPr lang="en-US" sz="3200" b="1" cap="none" dirty="0" smtClean="0"/>
              <a:t>2.3.3 Testing of Software Structure</a:t>
            </a:r>
            <a:br>
              <a:rPr lang="en-US" sz="3200" b="1" cap="none" dirty="0" smtClean="0"/>
            </a:br>
            <a:r>
              <a:rPr lang="en-US" sz="3200" b="1" cap="none" dirty="0" smtClean="0"/>
              <a:t> / Architecture (Structural Testing)</a:t>
            </a:r>
            <a:endParaRPr lang="en-US" sz="3200" b="1" cap="none" dirty="0"/>
          </a:p>
        </p:txBody>
      </p:sp>
      <p:sp>
        <p:nvSpPr>
          <p:cNvPr id="3" name="Content Placeholder 2"/>
          <p:cNvSpPr>
            <a:spLocks noGrp="1"/>
          </p:cNvSpPr>
          <p:nvPr>
            <p:ph idx="1"/>
          </p:nvPr>
        </p:nvSpPr>
        <p:spPr>
          <a:xfrm>
            <a:off x="685800" y="1524000"/>
            <a:ext cx="7848600" cy="5257800"/>
          </a:xfrm>
        </p:spPr>
        <p:txBody>
          <a:bodyPr>
            <a:normAutofit/>
          </a:bodyPr>
          <a:lstStyle/>
          <a:p>
            <a:pPr algn="just"/>
            <a:r>
              <a:rPr lang="en-US" dirty="0" smtClean="0"/>
              <a:t>Structural techniques are classically used in component testing to exercise lines of code, decisions etc. The aim here is to ensure that the structure of the component is correct, such as: That the code is executable – that it is syntactically correct and will run without failure. </a:t>
            </a:r>
          </a:p>
          <a:p>
            <a:pPr algn="just"/>
            <a:endParaRPr lang="en-US" dirty="0" smtClean="0"/>
          </a:p>
          <a:p>
            <a:pPr algn="just"/>
            <a:r>
              <a:rPr lang="en-US" i="1" dirty="0" smtClean="0"/>
              <a:t>Coverage </a:t>
            </a:r>
            <a:r>
              <a:rPr lang="en-US" dirty="0" smtClean="0"/>
              <a:t>is the extent that a structure has been exercised by a test suite, expressed as a percentage of the items being covered. If coverage is not 100%, then more tests may be designed to test those items that were missed and, therefore, increase coverage</a:t>
            </a:r>
          </a:p>
          <a:p>
            <a:pPr algn="just"/>
            <a:endParaRPr lang="en-US"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76400"/>
            <a:ext cx="7848600" cy="4800600"/>
          </a:xfrm>
        </p:spPr>
        <p:txBody>
          <a:bodyPr>
            <a:normAutofit/>
          </a:bodyPr>
          <a:lstStyle/>
          <a:p>
            <a:pPr algn="just"/>
            <a:r>
              <a:rPr lang="en-US" dirty="0" smtClean="0"/>
              <a:t>At all test levels, but especially in component testing and component integration testing, tools can be used to measure the code coverage of elements, such as statements or decisions. Structural testing may be based on the architecture of the system, such as a calling hierarchy.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
        <p:nvSpPr>
          <p:cNvPr id="7" name="Title 1"/>
          <p:cNvSpPr>
            <a:spLocks noGrp="1"/>
          </p:cNvSpPr>
          <p:nvPr>
            <p:ph type="title"/>
          </p:nvPr>
        </p:nvSpPr>
        <p:spPr>
          <a:xfrm>
            <a:off x="228600" y="152400"/>
            <a:ext cx="8534400" cy="1143000"/>
          </a:xfrm>
        </p:spPr>
        <p:txBody>
          <a:bodyPr>
            <a:noAutofit/>
          </a:bodyPr>
          <a:lstStyle/>
          <a:p>
            <a:r>
              <a:rPr lang="en-US" sz="3200" b="1" cap="none" dirty="0" smtClean="0"/>
              <a:t>2.3.3 Testing of Software Structure</a:t>
            </a:r>
            <a:br>
              <a:rPr lang="en-US" sz="3200" b="1" cap="none" dirty="0" smtClean="0"/>
            </a:br>
            <a:r>
              <a:rPr lang="en-US" sz="3200" b="1" cap="none" dirty="0" smtClean="0"/>
              <a:t> / Architecture (Structural Testing)</a:t>
            </a:r>
            <a:endParaRPr lang="en-US" sz="3200" b="1" cap="none"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1676400"/>
          </a:xfrm>
        </p:spPr>
        <p:txBody>
          <a:bodyPr>
            <a:noAutofit/>
          </a:bodyPr>
          <a:lstStyle/>
          <a:p>
            <a:r>
              <a:rPr lang="en-US" sz="3200" b="1" cap="none" dirty="0" smtClean="0"/>
              <a:t>2.3.4 Testing Related to Changes </a:t>
            </a:r>
            <a:br>
              <a:rPr lang="en-US" sz="3200" b="1" cap="none" dirty="0" smtClean="0"/>
            </a:br>
            <a:r>
              <a:rPr lang="en-US" sz="3200" b="1" cap="none" dirty="0" smtClean="0"/>
              <a:t>(Confirmation (Retesting) &amp; Regression Testing) </a:t>
            </a:r>
            <a:endParaRPr lang="en-US" sz="3200" b="1" cap="none" dirty="0"/>
          </a:p>
        </p:txBody>
      </p:sp>
      <p:sp>
        <p:nvSpPr>
          <p:cNvPr id="3" name="Content Placeholder 2"/>
          <p:cNvSpPr>
            <a:spLocks noGrp="1"/>
          </p:cNvSpPr>
          <p:nvPr>
            <p:ph idx="1"/>
          </p:nvPr>
        </p:nvSpPr>
        <p:spPr>
          <a:xfrm>
            <a:off x="609600" y="1981200"/>
            <a:ext cx="7848600" cy="4800600"/>
          </a:xfrm>
        </p:spPr>
        <p:txBody>
          <a:bodyPr>
            <a:normAutofit/>
          </a:bodyPr>
          <a:lstStyle/>
          <a:p>
            <a:pPr algn="just"/>
            <a:r>
              <a:rPr lang="en-US" dirty="0" smtClean="0"/>
              <a:t>After a defect is detected and fixed, the software should be retested to confirm that the original defect has been successfully removed. This is called </a:t>
            </a:r>
            <a:r>
              <a:rPr lang="en-US" i="1" dirty="0" smtClean="0"/>
              <a:t>Confirmation Testing or Retesting</a:t>
            </a:r>
          </a:p>
          <a:p>
            <a:pPr algn="just">
              <a:buNone/>
            </a:pPr>
            <a:r>
              <a:rPr lang="en-US" b="1" dirty="0" smtClean="0"/>
              <a:t>Debugging </a:t>
            </a:r>
            <a:r>
              <a:rPr lang="en-US" b="1" dirty="0" smtClean="0"/>
              <a:t>(defect fixing) is a development activity,  </a:t>
            </a:r>
            <a:r>
              <a:rPr lang="en-US" b="1" i="1" dirty="0" smtClean="0"/>
              <a:t>NOT </a:t>
            </a:r>
            <a:r>
              <a:rPr lang="en-US" b="1" dirty="0" smtClean="0"/>
              <a:t>a testing activity. </a:t>
            </a:r>
            <a:endParaRPr lang="en-US" i="1" dirty="0" smtClean="0"/>
          </a:p>
          <a:p>
            <a:pPr algn="just"/>
            <a:r>
              <a:rPr lang="en-US" i="1" dirty="0" smtClean="0"/>
              <a:t>Regression testing </a:t>
            </a:r>
            <a:r>
              <a:rPr lang="en-US" dirty="0" smtClean="0"/>
              <a:t>is the repeated testing of an already tested program, after modification, to discover any defects introduced or uncovered as a result of the change(s). These defects may be either in the software being tested, or in another related or unrelated software component or area unrelated to the modification made.</a:t>
            </a:r>
          </a:p>
          <a:p>
            <a:pPr algn="just"/>
            <a:endParaRPr lang="en-US" sz="2500" dirty="0" smtClean="0"/>
          </a:p>
          <a:p>
            <a:pPr algn="just"/>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81200"/>
            <a:ext cx="8153400" cy="4800600"/>
          </a:xfrm>
        </p:spPr>
        <p:txBody>
          <a:bodyPr>
            <a:normAutofit/>
          </a:bodyPr>
          <a:lstStyle/>
          <a:p>
            <a:r>
              <a:rPr lang="en-US" dirty="0" smtClean="0"/>
              <a:t>It </a:t>
            </a:r>
            <a:r>
              <a:rPr lang="en-US" dirty="0" smtClean="0"/>
              <a:t>is performed when the software, or its environment, is changed. The extent of regression testing is based on the risk of not finding defects in software that was working </a:t>
            </a:r>
            <a:r>
              <a:rPr lang="en-US" dirty="0" smtClean="0"/>
              <a:t>previously</a:t>
            </a:r>
            <a:endParaRPr lang="en-US" dirty="0" smtClean="0"/>
          </a:p>
          <a:p>
            <a:r>
              <a:rPr lang="en-US" dirty="0" smtClean="0"/>
              <a:t>Tests should be repeatable if they are to be used for confirmation testing and to assist regression testing. </a:t>
            </a:r>
          </a:p>
          <a:p>
            <a:r>
              <a:rPr lang="en-US" dirty="0" smtClean="0"/>
              <a:t>Regression testing may be performed at all test levels, and applies to functional, non-functional and structural testing. Regression test suites are run many times and generally evolve slowly, so regression testing is a </a:t>
            </a:r>
            <a:r>
              <a:rPr lang="en-US" b="1" dirty="0" smtClean="0"/>
              <a:t>strong candidate for automation. </a:t>
            </a:r>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
        <p:nvSpPr>
          <p:cNvPr id="7" name="Title 1"/>
          <p:cNvSpPr>
            <a:spLocks noGrp="1"/>
          </p:cNvSpPr>
          <p:nvPr>
            <p:ph type="title"/>
          </p:nvPr>
        </p:nvSpPr>
        <p:spPr>
          <a:xfrm>
            <a:off x="76200" y="76200"/>
            <a:ext cx="8839200" cy="1676400"/>
          </a:xfrm>
        </p:spPr>
        <p:txBody>
          <a:bodyPr>
            <a:noAutofit/>
          </a:bodyPr>
          <a:lstStyle/>
          <a:p>
            <a:r>
              <a:rPr lang="en-US" sz="3200" b="1" cap="none" dirty="0" smtClean="0"/>
              <a:t>2.3.4 Testing Related to Changes </a:t>
            </a:r>
            <a:br>
              <a:rPr lang="en-US" sz="3200" b="1" cap="none" dirty="0" smtClean="0"/>
            </a:br>
            <a:r>
              <a:rPr lang="en-US" sz="3200" b="1" cap="none" dirty="0" smtClean="0"/>
              <a:t>(Confirmation (Retesting) &amp; Regression Testing) </a:t>
            </a:r>
            <a:endParaRPr lang="en-US" sz="3200" b="1" cap="none"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81200"/>
            <a:ext cx="7848600" cy="4191000"/>
          </a:xfrm>
        </p:spPr>
        <p:txBody>
          <a:bodyPr>
            <a:normAutofit/>
          </a:bodyPr>
          <a:lstStyle/>
          <a:p>
            <a:pPr algn="just">
              <a:lnSpc>
                <a:spcPct val="80000"/>
              </a:lnSpc>
            </a:pPr>
            <a:r>
              <a:rPr lang="en-US" dirty="0" smtClean="0"/>
              <a:t>When performing regression testing it is important to consider the initial condition of the environment. Ideally, we should be able to reset the environment back to an exact, known state prior to starting regression testing. </a:t>
            </a:r>
          </a:p>
          <a:p>
            <a:pPr algn="just">
              <a:lnSpc>
                <a:spcPct val="80000"/>
              </a:lnSpc>
            </a:pPr>
            <a:endParaRPr lang="en-US" dirty="0" smtClean="0"/>
          </a:p>
          <a:p>
            <a:pPr algn="just">
              <a:lnSpc>
                <a:spcPct val="80000"/>
              </a:lnSpc>
            </a:pPr>
            <a:r>
              <a:rPr lang="en-US" dirty="0" smtClean="0"/>
              <a:t>Often, this is not possible or practical. In this case we need to be able to identify the differences in the state of the environment and adjust our expected results accordingly.</a:t>
            </a:r>
          </a:p>
          <a:p>
            <a:pPr algn="just">
              <a:lnSpc>
                <a:spcPct val="80000"/>
              </a:lnSpc>
            </a:pPr>
            <a:endParaRPr lang="en-US" sz="25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
        <p:nvSpPr>
          <p:cNvPr id="7" name="Title 1"/>
          <p:cNvSpPr>
            <a:spLocks noGrp="1"/>
          </p:cNvSpPr>
          <p:nvPr>
            <p:ph type="title"/>
          </p:nvPr>
        </p:nvSpPr>
        <p:spPr>
          <a:xfrm>
            <a:off x="76200" y="76200"/>
            <a:ext cx="8839200" cy="1676400"/>
          </a:xfrm>
        </p:spPr>
        <p:txBody>
          <a:bodyPr>
            <a:noAutofit/>
          </a:bodyPr>
          <a:lstStyle/>
          <a:p>
            <a:r>
              <a:rPr lang="en-US" sz="3200" b="1" cap="none" dirty="0" smtClean="0"/>
              <a:t>2.3.4 Testing Related to Changes </a:t>
            </a:r>
            <a:br>
              <a:rPr lang="en-US" sz="3200" b="1" cap="none" dirty="0" smtClean="0"/>
            </a:br>
            <a:r>
              <a:rPr lang="en-US" sz="3200" b="1" cap="none" dirty="0" smtClean="0"/>
              <a:t>(Confirmation (Retesting) &amp; Regression Testing) </a:t>
            </a:r>
            <a:endParaRPr lang="en-US" sz="3200" b="1" cap="none"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838200"/>
          </a:xfrm>
        </p:spPr>
        <p:txBody>
          <a:bodyPr>
            <a:normAutofit/>
          </a:bodyPr>
          <a:lstStyle/>
          <a:p>
            <a:r>
              <a:rPr lang="en-US" sz="3200" b="1" cap="none" dirty="0" smtClean="0"/>
              <a:t>2.4 Maintenance Testing</a:t>
            </a:r>
            <a:endParaRPr lang="en-US" sz="3200" b="1" cap="none" dirty="0"/>
          </a:p>
        </p:txBody>
      </p:sp>
      <p:sp>
        <p:nvSpPr>
          <p:cNvPr id="3" name="Content Placeholder 2"/>
          <p:cNvSpPr>
            <a:spLocks noGrp="1"/>
          </p:cNvSpPr>
          <p:nvPr>
            <p:ph idx="1"/>
          </p:nvPr>
        </p:nvSpPr>
        <p:spPr>
          <a:xfrm>
            <a:off x="533400" y="1295400"/>
            <a:ext cx="7772400" cy="4800600"/>
          </a:xfrm>
        </p:spPr>
        <p:txBody>
          <a:bodyPr>
            <a:normAutofit lnSpcReduction="10000"/>
          </a:bodyPr>
          <a:lstStyle/>
          <a:p>
            <a:pPr algn="just"/>
            <a:r>
              <a:rPr lang="en-US" sz="2200" dirty="0" smtClean="0"/>
              <a:t>Once deployed, a software system is often in service for years or decades. During this time the system and its environment is often corrected, changed or extended. Maintenance testing is done on an existing operational system, and is triggered by modifications, migration, or retirement of the software or system. </a:t>
            </a:r>
          </a:p>
          <a:p>
            <a:pPr algn="just"/>
            <a:endParaRPr lang="en-US" sz="2200" dirty="0" smtClean="0"/>
          </a:p>
          <a:p>
            <a:pPr algn="just"/>
            <a:r>
              <a:rPr lang="en-US" sz="2200" dirty="0" smtClean="0"/>
              <a:t>Modifications include </a:t>
            </a:r>
            <a:r>
              <a:rPr lang="en-US" sz="2200" b="1" dirty="0" smtClean="0"/>
              <a:t>planned enhancement changes </a:t>
            </a:r>
            <a:r>
              <a:rPr lang="en-US" sz="2200" dirty="0" smtClean="0"/>
              <a:t>(e.g. release-based), </a:t>
            </a:r>
            <a:r>
              <a:rPr lang="en-US" sz="2200" b="1" dirty="0" smtClean="0"/>
              <a:t>corrective and emergency changes</a:t>
            </a:r>
            <a:r>
              <a:rPr lang="en-US" sz="2200" dirty="0" smtClean="0"/>
              <a:t>, and </a:t>
            </a:r>
            <a:r>
              <a:rPr lang="en-US" sz="2200" b="1" dirty="0" smtClean="0"/>
              <a:t>changes of environment, such as planned operating system or database upgrades</a:t>
            </a:r>
            <a:r>
              <a:rPr lang="en-US" sz="2200" dirty="0" smtClean="0"/>
              <a:t>, or </a:t>
            </a:r>
            <a:r>
              <a:rPr lang="en-US" sz="2200" b="1" dirty="0" smtClean="0"/>
              <a:t>patches to newly exposed or discovered vulnerabilities of the operating system</a:t>
            </a:r>
            <a:r>
              <a:rPr lang="en-US" sz="2200" dirty="0" smtClean="0"/>
              <a:t>. </a:t>
            </a:r>
          </a:p>
          <a:p>
            <a:pPr algn="just"/>
            <a:endParaRPr lang="en-US" dirty="0" smtClean="0"/>
          </a:p>
          <a:p>
            <a:pPr algn="just"/>
            <a:endParaRPr lang="en-US" dirty="0" smtClean="0"/>
          </a:p>
          <a:p>
            <a:pPr algn="just">
              <a:buNone/>
            </a:pPr>
            <a:endParaRPr lang="en-US" dirty="0" smtClean="0"/>
          </a:p>
          <a:p>
            <a:pPr algn="just">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77200" cy="5410200"/>
          </a:xfrm>
        </p:spPr>
        <p:txBody>
          <a:bodyPr>
            <a:normAutofit/>
          </a:bodyPr>
          <a:lstStyle/>
          <a:p>
            <a:r>
              <a:rPr lang="en-US" dirty="0" smtClean="0"/>
              <a:t>Maintenance testing for migration (e.g. from one platform to another) should include operational tests of the new environment, as well as of the changed software. Maintenance testing for the retirement of a system may include the testing of data migration or archiving if long data-retention periods are required. </a:t>
            </a:r>
          </a:p>
          <a:p>
            <a:endParaRPr lang="en-US" dirty="0" smtClean="0"/>
          </a:p>
          <a:p>
            <a:r>
              <a:rPr lang="en-US" dirty="0" smtClean="0"/>
              <a:t>In addition to testing what has been changed, maintenance testing includes extensive regression testing to parts of the system that have not been changed. The scope of maintenance testing is related to the risk of the change, the size of the existing system and to the size of the change. Depending on the changes, maintenance testing may be done at any or all test levels and for any or all test types.</a:t>
            </a:r>
          </a:p>
          <a:p>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
        <p:nvSpPr>
          <p:cNvPr id="7" name="Title 1"/>
          <p:cNvSpPr>
            <a:spLocks noGrp="1"/>
          </p:cNvSpPr>
          <p:nvPr>
            <p:ph type="title"/>
          </p:nvPr>
        </p:nvSpPr>
        <p:spPr>
          <a:xfrm>
            <a:off x="152400" y="76200"/>
            <a:ext cx="8839200" cy="838200"/>
          </a:xfrm>
        </p:spPr>
        <p:txBody>
          <a:bodyPr>
            <a:normAutofit/>
          </a:bodyPr>
          <a:lstStyle/>
          <a:p>
            <a:r>
              <a:rPr lang="en-US" sz="3200" b="1" cap="none" dirty="0" smtClean="0"/>
              <a:t>2.4 Maintenance Testing</a:t>
            </a:r>
            <a:endParaRPr lang="en-US" sz="3200" b="1" cap="none"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5410200"/>
          </a:xfrm>
        </p:spPr>
        <p:txBody>
          <a:bodyPr>
            <a:noAutofit/>
          </a:bodyPr>
          <a:lstStyle/>
          <a:p>
            <a:pPr algn="just"/>
            <a:r>
              <a:rPr lang="en-US" dirty="0" smtClean="0"/>
              <a:t>Determining how the existing system may be affected by changes is called </a:t>
            </a:r>
            <a:r>
              <a:rPr lang="en-US" b="1" i="1" dirty="0" smtClean="0"/>
              <a:t>Impact Analysis</a:t>
            </a:r>
            <a:r>
              <a:rPr lang="en-US" dirty="0" smtClean="0"/>
              <a:t>, and is used to help decide how much regression testing to do</a:t>
            </a:r>
            <a:r>
              <a:rPr lang="en-US" smtClean="0"/>
              <a:t>. </a:t>
            </a:r>
            <a:endParaRPr lang="en-US" dirty="0" smtClean="0"/>
          </a:p>
          <a:p>
            <a:pPr algn="just"/>
            <a:r>
              <a:rPr lang="en-US" dirty="0" smtClean="0"/>
              <a:t>Maintenance testing can be difficult in situations where the requirements and / or specification have been lost or not updated as the system evolves. </a:t>
            </a:r>
          </a:p>
          <a:p>
            <a:pPr algn="just">
              <a:buNone/>
            </a:pPr>
            <a:r>
              <a:rPr lang="en-US" dirty="0" smtClean="0"/>
              <a:t>In </a:t>
            </a:r>
            <a:r>
              <a:rPr lang="en-US" dirty="0" smtClean="0"/>
              <a:t>this case there are two possible approaches: </a:t>
            </a:r>
          </a:p>
          <a:p>
            <a:pPr lvl="1" algn="just"/>
            <a:r>
              <a:rPr lang="en-US" dirty="0" smtClean="0"/>
              <a:t>To make the assumption that the current version of the system meets the user requirements (with the live defect log acting as documentation where this isn't the case).</a:t>
            </a:r>
          </a:p>
          <a:p>
            <a:pPr lvl="1" algn="just"/>
            <a:endParaRPr lang="en-US" dirty="0" smtClean="0"/>
          </a:p>
          <a:p>
            <a:pPr lvl="1" algn="just"/>
            <a:r>
              <a:rPr lang="en-US" dirty="0" smtClean="0"/>
              <a:t>Conduct usage workshops with the various user communities and document the results. These documents then act as the current requirements documentation.</a:t>
            </a:r>
          </a:p>
          <a:p>
            <a:pPr algn="just"/>
            <a:endParaRPr lang="en-US" dirty="0" smtClean="0"/>
          </a:p>
          <a:p>
            <a:pPr algn="just"/>
            <a:endParaRPr lang="en-US" dirty="0" smtClean="0"/>
          </a:p>
          <a:p>
            <a:pPr algn="just"/>
            <a:endParaRPr lang="en-US" dirty="0" smtClean="0"/>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
        <p:nvSpPr>
          <p:cNvPr id="7" name="Title 1"/>
          <p:cNvSpPr>
            <a:spLocks noGrp="1"/>
          </p:cNvSpPr>
          <p:nvPr>
            <p:ph type="title"/>
          </p:nvPr>
        </p:nvSpPr>
        <p:spPr>
          <a:xfrm>
            <a:off x="152400" y="76200"/>
            <a:ext cx="8839200" cy="838200"/>
          </a:xfrm>
        </p:spPr>
        <p:txBody>
          <a:bodyPr>
            <a:normAutofit/>
          </a:bodyPr>
          <a:lstStyle/>
          <a:p>
            <a:r>
              <a:rPr lang="en-US" sz="3200" b="1" cap="none" dirty="0" smtClean="0"/>
              <a:t>2.4 Maintenance Testing</a:t>
            </a:r>
            <a:endParaRPr lang="en-US" sz="3200" b="1" cap="non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86800" cy="686118"/>
          </a:xfrm>
        </p:spPr>
        <p:txBody>
          <a:bodyPr>
            <a:normAutofit/>
          </a:bodyPr>
          <a:lstStyle/>
          <a:p>
            <a:pPr marL="27432">
              <a:buClr>
                <a:schemeClr val="accent1"/>
              </a:buClr>
              <a:buSzPct val="80000"/>
            </a:pPr>
            <a:r>
              <a:rPr lang="en-US" sz="3200" b="1" cap="none" dirty="0" smtClean="0"/>
              <a:t>2.1.1 The Waterfall Model</a:t>
            </a:r>
            <a:endParaRPr lang="en-US" sz="3200" b="1" cap="none" dirty="0"/>
          </a:p>
        </p:txBody>
      </p:sp>
      <p:sp>
        <p:nvSpPr>
          <p:cNvPr id="3" name="Content Placeholder 2"/>
          <p:cNvSpPr>
            <a:spLocks noGrp="1"/>
          </p:cNvSpPr>
          <p:nvPr>
            <p:ph idx="1"/>
          </p:nvPr>
        </p:nvSpPr>
        <p:spPr>
          <a:xfrm>
            <a:off x="591312" y="1219200"/>
            <a:ext cx="7714488" cy="4800600"/>
          </a:xfrm>
        </p:spPr>
        <p:txBody>
          <a:bodyPr>
            <a:normAutofit/>
          </a:bodyPr>
          <a:lstStyle/>
          <a:p>
            <a:pPr marL="58738" indent="0" algn="just">
              <a:buNone/>
            </a:pPr>
            <a:r>
              <a:rPr lang="en-US" dirty="0" smtClean="0"/>
              <a:t>The waterfall model is a simple, easy to understand, graphical breakdown of the software development life cycle. It shows that at first we gather the requirements for the system, then we design the technical details, then we write the code and then we test it. </a:t>
            </a:r>
          </a:p>
          <a:p>
            <a:pPr marL="58738" indent="0" algn="just">
              <a:buNone/>
            </a:pPr>
            <a:r>
              <a:rPr lang="en-US" dirty="0" smtClean="0"/>
              <a:t>One of the inherent dangers of the waterfall model is that it clearly shows that testing only happens after coding is completed.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
        <p:nvSpPr>
          <p:cNvPr id="7" name="Title 1"/>
          <p:cNvSpPr>
            <a:spLocks noGrp="1"/>
          </p:cNvSpPr>
          <p:nvPr>
            <p:ph type="title"/>
          </p:nvPr>
        </p:nvSpPr>
        <p:spPr>
          <a:xfrm>
            <a:off x="57912" y="533400"/>
            <a:ext cx="9086088" cy="1066800"/>
          </a:xfrm>
        </p:spPr>
        <p:txBody>
          <a:bodyPr>
            <a:normAutofit fontScale="90000"/>
          </a:bodyPr>
          <a:lstStyle/>
          <a:p>
            <a:pPr marL="27432">
              <a:buClr>
                <a:schemeClr val="accent1"/>
              </a:buClr>
              <a:buSzPct val="80000"/>
            </a:pPr>
            <a:r>
              <a:rPr lang="en-US" b="1" dirty="0" smtClean="0"/>
              <a:t>2</a:t>
            </a:r>
            <a:r>
              <a:rPr lang="en-US" b="1" dirty="0" smtClean="0"/>
              <a:t>.1.1 V-</a:t>
            </a:r>
            <a:r>
              <a:rPr lang="en-US" b="1" cap="none" dirty="0" smtClean="0"/>
              <a:t>Model</a:t>
            </a:r>
            <a:r>
              <a:rPr lang="en-US" b="1" dirty="0" smtClean="0"/>
              <a:t> (</a:t>
            </a:r>
            <a:r>
              <a:rPr lang="en-US" b="1" cap="none" dirty="0" smtClean="0"/>
              <a:t>Sequential Development Model</a:t>
            </a:r>
            <a:r>
              <a:rPr lang="en-US" b="1" dirty="0" smtClean="0"/>
              <a:t>)</a:t>
            </a:r>
            <a:r>
              <a:rPr lang="en-US" sz="3200" b="1" dirty="0" smtClean="0"/>
              <a:t/>
            </a:r>
            <a:br>
              <a:rPr lang="en-US" sz="3200" b="1" dirty="0" smtClean="0"/>
            </a:br>
            <a:endParaRPr lang="en-US" sz="3200" b="1" dirty="0"/>
          </a:p>
        </p:txBody>
      </p:sp>
      <p:sp>
        <p:nvSpPr>
          <p:cNvPr id="8" name="Content Placeholder 7"/>
          <p:cNvSpPr>
            <a:spLocks noGrp="1"/>
          </p:cNvSpPr>
          <p:nvPr>
            <p:ph idx="1"/>
          </p:nvPr>
        </p:nvSpPr>
        <p:spPr>
          <a:xfrm>
            <a:off x="533400" y="1371600"/>
            <a:ext cx="7620000" cy="4373563"/>
          </a:xfrm>
        </p:spPr>
        <p:txBody>
          <a:bodyPr/>
          <a:lstStyle/>
          <a:p>
            <a:pPr marL="58738"/>
            <a:r>
              <a:rPr lang="en-US" dirty="0"/>
              <a:t>Although variants of the V-model exist, a common type of V-model uses four test levels, corresponding to the four development levels. </a:t>
            </a:r>
          </a:p>
          <a:p>
            <a:endParaRPr lang="en-US" dirty="0"/>
          </a:p>
          <a:p>
            <a:r>
              <a:rPr lang="en-US" dirty="0"/>
              <a:t>The four levels used in are:</a:t>
            </a:r>
          </a:p>
          <a:p>
            <a:endParaRPr lang="en-US" dirty="0"/>
          </a:p>
          <a:p>
            <a:pPr marL="342900" indent="-342900">
              <a:buFont typeface="Arial" pitchFamily="34" charset="0"/>
              <a:buChar char="•"/>
            </a:pPr>
            <a:r>
              <a:rPr lang="en-US" dirty="0"/>
              <a:t> Component (unit) testing;</a:t>
            </a:r>
          </a:p>
          <a:p>
            <a:pPr marL="342900" indent="-342900">
              <a:buFont typeface="Arial" pitchFamily="34" charset="0"/>
              <a:buChar char="•"/>
            </a:pPr>
            <a:r>
              <a:rPr lang="en-US" dirty="0"/>
              <a:t> Integration testing;</a:t>
            </a:r>
          </a:p>
          <a:p>
            <a:pPr marL="342900" indent="-342900">
              <a:buFont typeface="Arial" pitchFamily="34" charset="0"/>
              <a:buChar char="•"/>
            </a:pPr>
            <a:r>
              <a:rPr lang="en-US" dirty="0"/>
              <a:t> System testing;</a:t>
            </a:r>
          </a:p>
          <a:p>
            <a:pPr marL="342900" indent="-342900">
              <a:buFont typeface="Arial" pitchFamily="34" charset="0"/>
              <a:buChar char="•"/>
            </a:pPr>
            <a:r>
              <a:rPr lang="en-US" dirty="0"/>
              <a:t> Acceptance testing. </a:t>
            </a:r>
          </a:p>
          <a:p>
            <a:endParaRPr lang="en-A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7498080" cy="4800600"/>
          </a:xfrm>
        </p:spPr>
        <p:txBody>
          <a:bodyPr>
            <a:normAutofit/>
          </a:bodyPr>
          <a:lstStyle/>
          <a:p>
            <a:pPr marL="115888" indent="0" algn="just">
              <a:buNone/>
            </a:pPr>
            <a:r>
              <a:rPr lang="en-US" dirty="0" smtClean="0"/>
              <a:t>In practice, a V-model may have more, fewer or different levels of development and testing, depending on the project and the software product. For example, there may be component integration testing after component testing, and system integration testing after system testing.</a:t>
            </a:r>
          </a:p>
          <a:p>
            <a:pPr marL="115888" indent="0" algn="just">
              <a:buNone/>
            </a:pPr>
            <a:endParaRPr lang="en-US" dirty="0" smtClean="0"/>
          </a:p>
          <a:p>
            <a:pPr marL="115888" indent="0" algn="just">
              <a:buNone/>
            </a:pPr>
            <a:r>
              <a:rPr lang="en-US" dirty="0" smtClean="0"/>
              <a:t>Software work products (such as business scenarios or use cases, requirement specifications, design documents and code) produced during development are often the basis of testing in one or more test levels.</a:t>
            </a:r>
          </a:p>
          <a:p>
            <a:pPr marL="115888" indent="0" algn="just">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
        <p:nvSpPr>
          <p:cNvPr id="7" name="Title 1"/>
          <p:cNvSpPr>
            <a:spLocks noGrp="1"/>
          </p:cNvSpPr>
          <p:nvPr>
            <p:ph type="title"/>
          </p:nvPr>
        </p:nvSpPr>
        <p:spPr>
          <a:xfrm>
            <a:off x="57912" y="533400"/>
            <a:ext cx="9086088" cy="1066800"/>
          </a:xfrm>
        </p:spPr>
        <p:txBody>
          <a:bodyPr>
            <a:normAutofit fontScale="90000"/>
          </a:bodyPr>
          <a:lstStyle/>
          <a:p>
            <a:pPr marL="27432">
              <a:buClr>
                <a:schemeClr val="accent1"/>
              </a:buClr>
              <a:buSzPct val="80000"/>
            </a:pPr>
            <a:r>
              <a:rPr lang="en-US" b="1" dirty="0" smtClean="0"/>
              <a:t>2</a:t>
            </a:r>
            <a:r>
              <a:rPr lang="en-US" b="1" dirty="0" smtClean="0"/>
              <a:t>.1.1 V-</a:t>
            </a:r>
            <a:r>
              <a:rPr lang="en-US" b="1" cap="none" dirty="0" smtClean="0"/>
              <a:t>Model</a:t>
            </a:r>
            <a:r>
              <a:rPr lang="en-US" b="1" dirty="0" smtClean="0"/>
              <a:t> (</a:t>
            </a:r>
            <a:r>
              <a:rPr lang="en-US" b="1" cap="none" dirty="0" smtClean="0"/>
              <a:t>Sequential Development Model</a:t>
            </a:r>
            <a:r>
              <a:rPr lang="en-US" b="1" dirty="0" smtClean="0"/>
              <a:t>)</a:t>
            </a:r>
            <a:r>
              <a:rPr lang="en-US" sz="3200" b="1" dirty="0" smtClean="0"/>
              <a:t/>
            </a:r>
            <a:br>
              <a:rPr lang="en-US" sz="3200" b="1" dirty="0" smtClean="0"/>
            </a:br>
            <a:endParaRPr lang="en-US" sz="32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8"/>
          <p:cNvSpPr txBox="1">
            <a:spLocks noChangeArrowheads="1"/>
          </p:cNvSpPr>
          <p:nvPr/>
        </p:nvSpPr>
        <p:spPr>
          <a:xfrm>
            <a:off x="762000" y="1600200"/>
            <a:ext cx="8153400" cy="48768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Tx/>
              <a:buNone/>
              <a:tabLst/>
              <a:defRPr/>
            </a:pPr>
            <a:r>
              <a:rPr kumimoji="0" lang="en-US" sz="1800" b="0" i="0" u="none" strike="noStrike" kern="1200" cap="none" spc="0" normalizeH="0" baseline="0" noProof="0" smtClean="0">
                <a:ln>
                  <a:noFill/>
                </a:ln>
                <a:solidFill>
                  <a:schemeClr val="tx1"/>
                </a:solidFill>
                <a:effectLst/>
                <a:uLnTx/>
                <a:uFillTx/>
                <a:latin typeface="+mn-lt"/>
                <a:ea typeface="+mn-ea"/>
                <a:cs typeface="+mn-cs"/>
              </a:rPr>
              <a:t> </a:t>
            </a:r>
          </a:p>
        </p:txBody>
      </p:sp>
      <p:sp>
        <p:nvSpPr>
          <p:cNvPr id="41" name="Text Box 17"/>
          <p:cNvSpPr txBox="1">
            <a:spLocks noChangeAspect="1" noChangeArrowheads="1"/>
          </p:cNvSpPr>
          <p:nvPr/>
        </p:nvSpPr>
        <p:spPr bwMode="auto">
          <a:xfrm>
            <a:off x="7391400" y="762000"/>
            <a:ext cx="1752600" cy="381000"/>
          </a:xfrm>
          <a:prstGeom prst="rect">
            <a:avLst/>
          </a:prstGeom>
          <a:solidFill>
            <a:schemeClr val="bg2"/>
          </a:solidFill>
          <a:ln w="15875">
            <a:solidFill>
              <a:schemeClr val="tx1"/>
            </a:solidFill>
            <a:miter lim="800000"/>
            <a:headEnd/>
            <a:tailEnd/>
          </a:ln>
        </p:spPr>
        <p:txBody>
          <a:bodyPr lIns="45720" rIns="45720" anchor="ctr" anchorCtr="0"/>
          <a:lstStyle/>
          <a:p>
            <a:pPr algn="ctr" eaLnBrk="0" hangingPunct="0"/>
            <a:r>
              <a:rPr lang="en-US" sz="1200" dirty="0">
                <a:solidFill>
                  <a:schemeClr val="tx2"/>
                </a:solidFill>
              </a:rPr>
              <a:t>Development </a:t>
            </a:r>
            <a:r>
              <a:rPr lang="en-US" sz="1200" dirty="0" smtClean="0">
                <a:solidFill>
                  <a:schemeClr val="tx2"/>
                </a:solidFill>
              </a:rPr>
              <a:t>Activities</a:t>
            </a:r>
            <a:endParaRPr lang="en-US" sz="1200" dirty="0">
              <a:solidFill>
                <a:schemeClr val="tx2"/>
              </a:solidFill>
            </a:endParaRPr>
          </a:p>
        </p:txBody>
      </p:sp>
      <p:grpSp>
        <p:nvGrpSpPr>
          <p:cNvPr id="60" name="Group 59"/>
          <p:cNvGrpSpPr/>
          <p:nvPr/>
        </p:nvGrpSpPr>
        <p:grpSpPr>
          <a:xfrm>
            <a:off x="363071" y="1676400"/>
            <a:ext cx="8247529" cy="4800600"/>
            <a:chOff x="769470" y="2057400"/>
            <a:chExt cx="8247529" cy="4800600"/>
          </a:xfrm>
        </p:grpSpPr>
        <p:sp>
          <p:nvSpPr>
            <p:cNvPr id="32" name="Line 26"/>
            <p:cNvSpPr>
              <a:spLocks noChangeShapeType="1"/>
            </p:cNvSpPr>
            <p:nvPr/>
          </p:nvSpPr>
          <p:spPr bwMode="auto">
            <a:xfrm flipH="1">
              <a:off x="3872719" y="2138363"/>
              <a:ext cx="2734454" cy="4033837"/>
            </a:xfrm>
            <a:prstGeom prst="line">
              <a:avLst/>
            </a:prstGeom>
            <a:noFill/>
            <a:ln w="38100">
              <a:solidFill>
                <a:schemeClr val="tx1"/>
              </a:solidFill>
              <a:prstDash val="dash"/>
              <a:round/>
              <a:headEnd/>
              <a:tailEnd/>
            </a:ln>
          </p:spPr>
          <p:txBody>
            <a:bodyPr/>
            <a:lstStyle/>
            <a:p>
              <a:endParaRPr lang="en-US" sz="1200"/>
            </a:p>
          </p:txBody>
        </p:sp>
        <p:sp>
          <p:nvSpPr>
            <p:cNvPr id="33" name="Line 25"/>
            <p:cNvSpPr>
              <a:spLocks noChangeShapeType="1"/>
            </p:cNvSpPr>
            <p:nvPr/>
          </p:nvSpPr>
          <p:spPr bwMode="auto">
            <a:xfrm>
              <a:off x="1267634" y="2133600"/>
              <a:ext cx="2734454" cy="4035425"/>
            </a:xfrm>
            <a:prstGeom prst="line">
              <a:avLst/>
            </a:prstGeom>
            <a:noFill/>
            <a:ln w="38100">
              <a:solidFill>
                <a:schemeClr val="tx1"/>
              </a:solidFill>
              <a:prstDash val="dash"/>
              <a:round/>
              <a:headEnd/>
              <a:tailEnd/>
            </a:ln>
          </p:spPr>
          <p:txBody>
            <a:bodyPr/>
            <a:lstStyle/>
            <a:p>
              <a:endParaRPr lang="en-US" sz="1200"/>
            </a:p>
          </p:txBody>
        </p:sp>
        <p:sp>
          <p:nvSpPr>
            <p:cNvPr id="34" name="Text Box 24"/>
            <p:cNvSpPr txBox="1">
              <a:spLocks noChangeAspect="1" noChangeArrowheads="1"/>
            </p:cNvSpPr>
            <p:nvPr/>
          </p:nvSpPr>
          <p:spPr bwMode="auto">
            <a:xfrm>
              <a:off x="769470" y="2057400"/>
              <a:ext cx="1447800" cy="566738"/>
            </a:xfrm>
            <a:prstGeom prst="rect">
              <a:avLst/>
            </a:prstGeom>
            <a:solidFill>
              <a:schemeClr val="bg2"/>
            </a:solidFill>
            <a:ln w="15875">
              <a:solidFill>
                <a:schemeClr val="tx1"/>
              </a:solidFill>
              <a:miter lim="800000"/>
              <a:headEnd/>
              <a:tailEnd/>
            </a:ln>
          </p:spPr>
          <p:txBody>
            <a:bodyPr lIns="45720" rIns="45720" anchor="ctr" anchorCtr="0"/>
            <a:lstStyle/>
            <a:p>
              <a:pPr algn="ctr" eaLnBrk="0" hangingPunct="0"/>
              <a:r>
                <a:rPr lang="en-US" sz="1200" dirty="0">
                  <a:solidFill>
                    <a:schemeClr val="tx2"/>
                  </a:solidFill>
                </a:rPr>
                <a:t>Requirements</a:t>
              </a:r>
            </a:p>
          </p:txBody>
        </p:sp>
        <p:sp>
          <p:nvSpPr>
            <p:cNvPr id="35" name="Text Box 23"/>
            <p:cNvSpPr txBox="1">
              <a:spLocks noChangeAspect="1" noChangeArrowheads="1"/>
            </p:cNvSpPr>
            <p:nvPr/>
          </p:nvSpPr>
          <p:spPr bwMode="auto">
            <a:xfrm>
              <a:off x="998070" y="2987675"/>
              <a:ext cx="1313330" cy="593725"/>
            </a:xfrm>
            <a:prstGeom prst="rect">
              <a:avLst/>
            </a:prstGeom>
            <a:solidFill>
              <a:schemeClr val="bg2"/>
            </a:solidFill>
            <a:ln w="15875">
              <a:solidFill>
                <a:schemeClr val="tx1"/>
              </a:solidFill>
              <a:miter lim="800000"/>
              <a:headEnd/>
              <a:tailEnd/>
            </a:ln>
          </p:spPr>
          <p:txBody>
            <a:bodyPr lIns="45720" rIns="45720" anchor="ctr" anchorCtr="0"/>
            <a:lstStyle/>
            <a:p>
              <a:pPr algn="ctr" eaLnBrk="0" hangingPunct="0"/>
              <a:r>
                <a:rPr lang="en-US" sz="1200" dirty="0" smtClean="0">
                  <a:solidFill>
                    <a:schemeClr val="tx2"/>
                  </a:solidFill>
                </a:rPr>
                <a:t>Analysis </a:t>
              </a:r>
              <a:endParaRPr lang="en-US" sz="1200" dirty="0">
                <a:solidFill>
                  <a:schemeClr val="tx2"/>
                </a:solidFill>
              </a:endParaRPr>
            </a:p>
          </p:txBody>
        </p:sp>
        <p:sp>
          <p:nvSpPr>
            <p:cNvPr id="36" name="Text Box 22"/>
            <p:cNvSpPr txBox="1">
              <a:spLocks noChangeAspect="1" noChangeArrowheads="1"/>
            </p:cNvSpPr>
            <p:nvPr/>
          </p:nvSpPr>
          <p:spPr bwMode="auto">
            <a:xfrm>
              <a:off x="1456764" y="3813175"/>
              <a:ext cx="1438836" cy="606425"/>
            </a:xfrm>
            <a:prstGeom prst="rect">
              <a:avLst/>
            </a:prstGeom>
            <a:solidFill>
              <a:schemeClr val="bg2"/>
            </a:solidFill>
            <a:ln w="15875">
              <a:solidFill>
                <a:schemeClr val="tx1"/>
              </a:solidFill>
              <a:miter lim="800000"/>
              <a:headEnd/>
              <a:tailEnd/>
            </a:ln>
          </p:spPr>
          <p:txBody>
            <a:bodyPr lIns="45720" rIns="45720" anchor="ctr" anchorCtr="0"/>
            <a:lstStyle/>
            <a:p>
              <a:pPr algn="ctr" eaLnBrk="0" hangingPunct="0"/>
              <a:r>
                <a:rPr lang="en-US" sz="1200" dirty="0" smtClean="0">
                  <a:solidFill>
                    <a:schemeClr val="tx2"/>
                  </a:solidFill>
                </a:rPr>
                <a:t>Design (HLD + LLD)</a:t>
              </a:r>
              <a:endParaRPr lang="en-US" sz="1200" dirty="0">
                <a:solidFill>
                  <a:schemeClr val="tx2"/>
                </a:solidFill>
              </a:endParaRPr>
            </a:p>
          </p:txBody>
        </p:sp>
        <p:sp>
          <p:nvSpPr>
            <p:cNvPr id="37" name="Text Box 21"/>
            <p:cNvSpPr txBox="1">
              <a:spLocks noChangeAspect="1" noChangeArrowheads="1"/>
            </p:cNvSpPr>
            <p:nvPr/>
          </p:nvSpPr>
          <p:spPr bwMode="auto">
            <a:xfrm>
              <a:off x="1836270" y="4724400"/>
              <a:ext cx="1527594" cy="533400"/>
            </a:xfrm>
            <a:prstGeom prst="rect">
              <a:avLst/>
            </a:prstGeom>
            <a:solidFill>
              <a:schemeClr val="bg2"/>
            </a:solidFill>
            <a:ln w="15875">
              <a:solidFill>
                <a:schemeClr val="tx1"/>
              </a:solidFill>
              <a:miter lim="800000"/>
              <a:headEnd/>
              <a:tailEnd/>
            </a:ln>
          </p:spPr>
          <p:txBody>
            <a:bodyPr lIns="45720" rIns="45720" anchor="ctr" anchorCtr="0"/>
            <a:lstStyle/>
            <a:p>
              <a:pPr algn="ctr" eaLnBrk="0" hangingPunct="0"/>
              <a:r>
                <a:rPr lang="en-US" sz="1200">
                  <a:solidFill>
                    <a:schemeClr val="tx2"/>
                  </a:solidFill>
                </a:rPr>
                <a:t>Coding</a:t>
              </a:r>
            </a:p>
          </p:txBody>
        </p:sp>
        <p:sp>
          <p:nvSpPr>
            <p:cNvPr id="38" name="Text Box 20"/>
            <p:cNvSpPr txBox="1">
              <a:spLocks noChangeAspect="1" noChangeArrowheads="1"/>
            </p:cNvSpPr>
            <p:nvPr/>
          </p:nvSpPr>
          <p:spPr bwMode="auto">
            <a:xfrm>
              <a:off x="5072062" y="3813175"/>
              <a:ext cx="1189038" cy="606425"/>
            </a:xfrm>
            <a:prstGeom prst="rect">
              <a:avLst/>
            </a:prstGeom>
            <a:solidFill>
              <a:schemeClr val="bg2"/>
            </a:solidFill>
            <a:ln w="15875">
              <a:solidFill>
                <a:schemeClr val="tx1"/>
              </a:solidFill>
              <a:miter lim="800000"/>
              <a:headEnd/>
              <a:tailEnd/>
            </a:ln>
          </p:spPr>
          <p:txBody>
            <a:bodyPr lIns="45720" rIns="45720" anchor="ctr" anchorCtr="0"/>
            <a:lstStyle/>
            <a:p>
              <a:pPr algn="ctr" eaLnBrk="0" hangingPunct="0"/>
              <a:r>
                <a:rPr lang="en-US" sz="1200">
                  <a:solidFill>
                    <a:schemeClr val="tx2"/>
                  </a:solidFill>
                </a:rPr>
                <a:t>Build Software</a:t>
              </a:r>
            </a:p>
          </p:txBody>
        </p:sp>
        <p:sp>
          <p:nvSpPr>
            <p:cNvPr id="39" name="Text Box 19"/>
            <p:cNvSpPr txBox="1">
              <a:spLocks noChangeAspect="1" noChangeArrowheads="1"/>
            </p:cNvSpPr>
            <p:nvPr/>
          </p:nvSpPr>
          <p:spPr bwMode="auto">
            <a:xfrm>
              <a:off x="5612062" y="2987675"/>
              <a:ext cx="1115763" cy="593725"/>
            </a:xfrm>
            <a:prstGeom prst="rect">
              <a:avLst/>
            </a:prstGeom>
            <a:solidFill>
              <a:schemeClr val="bg2"/>
            </a:solidFill>
            <a:ln w="15875">
              <a:solidFill>
                <a:schemeClr val="tx1"/>
              </a:solidFill>
              <a:miter lim="800000"/>
              <a:headEnd/>
              <a:tailEnd/>
            </a:ln>
          </p:spPr>
          <p:txBody>
            <a:bodyPr lIns="45720" rIns="45720" anchor="ctr" anchorCtr="0"/>
            <a:lstStyle/>
            <a:p>
              <a:pPr algn="ctr" eaLnBrk="0" hangingPunct="0"/>
              <a:r>
                <a:rPr lang="en-US" sz="1200">
                  <a:solidFill>
                    <a:schemeClr val="tx2"/>
                  </a:solidFill>
                </a:rPr>
                <a:t>Build System</a:t>
              </a:r>
            </a:p>
          </p:txBody>
        </p:sp>
        <p:sp>
          <p:nvSpPr>
            <p:cNvPr id="40" name="Text Box 18"/>
            <p:cNvSpPr txBox="1">
              <a:spLocks noChangeAspect="1" noChangeArrowheads="1"/>
            </p:cNvSpPr>
            <p:nvPr/>
          </p:nvSpPr>
          <p:spPr bwMode="auto">
            <a:xfrm>
              <a:off x="6234861" y="2057400"/>
              <a:ext cx="1308940" cy="533400"/>
            </a:xfrm>
            <a:prstGeom prst="rect">
              <a:avLst/>
            </a:prstGeom>
            <a:solidFill>
              <a:schemeClr val="bg2"/>
            </a:solidFill>
            <a:ln w="15875">
              <a:solidFill>
                <a:schemeClr val="tx1"/>
              </a:solidFill>
              <a:miter lim="800000"/>
              <a:headEnd/>
              <a:tailEnd/>
            </a:ln>
          </p:spPr>
          <p:txBody>
            <a:bodyPr lIns="45720" rIns="45720" anchor="ctr" anchorCtr="0"/>
            <a:lstStyle/>
            <a:p>
              <a:pPr algn="ctr" eaLnBrk="0" hangingPunct="0"/>
              <a:r>
                <a:rPr lang="en-US" sz="1200">
                  <a:solidFill>
                    <a:schemeClr val="tx2"/>
                  </a:solidFill>
                </a:rPr>
                <a:t>Release for Use</a:t>
              </a:r>
            </a:p>
          </p:txBody>
        </p:sp>
        <p:sp>
          <p:nvSpPr>
            <p:cNvPr id="42" name="Line 16"/>
            <p:cNvSpPr>
              <a:spLocks noChangeShapeType="1"/>
            </p:cNvSpPr>
            <p:nvPr/>
          </p:nvSpPr>
          <p:spPr bwMode="auto">
            <a:xfrm>
              <a:off x="3007613" y="2133601"/>
              <a:ext cx="2707387" cy="3962400"/>
            </a:xfrm>
            <a:prstGeom prst="line">
              <a:avLst/>
            </a:prstGeom>
            <a:noFill/>
            <a:ln w="38100">
              <a:solidFill>
                <a:srgbClr val="B5ACEC"/>
              </a:solidFill>
              <a:round/>
              <a:headEnd/>
              <a:tailEnd/>
            </a:ln>
          </p:spPr>
          <p:txBody>
            <a:bodyPr/>
            <a:lstStyle/>
            <a:p>
              <a:endParaRPr lang="en-US" sz="1200"/>
            </a:p>
          </p:txBody>
        </p:sp>
        <p:sp>
          <p:nvSpPr>
            <p:cNvPr id="43" name="Text Box 15"/>
            <p:cNvSpPr txBox="1">
              <a:spLocks noChangeAspect="1" noChangeArrowheads="1"/>
            </p:cNvSpPr>
            <p:nvPr/>
          </p:nvSpPr>
          <p:spPr bwMode="auto">
            <a:xfrm>
              <a:off x="2293470" y="2057400"/>
              <a:ext cx="1826388" cy="566738"/>
            </a:xfrm>
            <a:prstGeom prst="rect">
              <a:avLst/>
            </a:prstGeom>
            <a:solidFill>
              <a:srgbClr val="B5ACEC"/>
            </a:solidFill>
            <a:ln w="9525">
              <a:solidFill>
                <a:schemeClr val="accent2"/>
              </a:solidFill>
              <a:miter lim="800000"/>
              <a:headEnd/>
              <a:tailEnd/>
            </a:ln>
          </p:spPr>
          <p:txBody>
            <a:bodyPr anchor="ctr" anchorCtr="0"/>
            <a:lstStyle/>
            <a:p>
              <a:pPr algn="ctr" eaLnBrk="0" hangingPunct="0"/>
              <a:r>
                <a:rPr lang="en-US" sz="1200" dirty="0" smtClean="0"/>
                <a:t>Requirements Review</a:t>
              </a:r>
            </a:p>
            <a:p>
              <a:pPr algn="ctr" eaLnBrk="0" hangingPunct="0"/>
              <a:r>
                <a:rPr lang="en-US" sz="1200" dirty="0" smtClean="0"/>
                <a:t>UAT Test Plan + Review </a:t>
              </a:r>
              <a:endParaRPr lang="en-US" sz="1200" dirty="0"/>
            </a:p>
          </p:txBody>
        </p:sp>
        <p:sp>
          <p:nvSpPr>
            <p:cNvPr id="44" name="Text Box 14"/>
            <p:cNvSpPr txBox="1">
              <a:spLocks noChangeAspect="1" noChangeArrowheads="1"/>
            </p:cNvSpPr>
            <p:nvPr/>
          </p:nvSpPr>
          <p:spPr bwMode="auto">
            <a:xfrm>
              <a:off x="3492500" y="4724400"/>
              <a:ext cx="1689100" cy="515937"/>
            </a:xfrm>
            <a:prstGeom prst="rect">
              <a:avLst/>
            </a:prstGeom>
            <a:solidFill>
              <a:srgbClr val="B5ACEC"/>
            </a:solidFill>
            <a:ln w="9525">
              <a:solidFill>
                <a:schemeClr val="accent2"/>
              </a:solidFill>
              <a:miter lim="800000"/>
              <a:headEnd/>
              <a:tailEnd/>
            </a:ln>
          </p:spPr>
          <p:txBody>
            <a:bodyPr anchor="ctr" anchorCtr="0"/>
            <a:lstStyle/>
            <a:p>
              <a:pPr algn="ctr" eaLnBrk="0" hangingPunct="0"/>
              <a:r>
                <a:rPr lang="en-US" sz="1200" dirty="0"/>
                <a:t>Code </a:t>
              </a:r>
              <a:r>
                <a:rPr lang="en-US" sz="1200" dirty="0" smtClean="0"/>
                <a:t>Review</a:t>
              </a:r>
            </a:p>
            <a:p>
              <a:pPr algn="ctr" eaLnBrk="0" hangingPunct="0"/>
              <a:r>
                <a:rPr lang="en-US" sz="1200" dirty="0" smtClean="0"/>
                <a:t>UT Test Cases + Review </a:t>
              </a:r>
              <a:endParaRPr lang="en-US" sz="1200" dirty="0"/>
            </a:p>
          </p:txBody>
        </p:sp>
        <p:sp>
          <p:nvSpPr>
            <p:cNvPr id="45" name="Text Box 13"/>
            <p:cNvSpPr txBox="1">
              <a:spLocks noChangeAspect="1" noChangeArrowheads="1"/>
            </p:cNvSpPr>
            <p:nvPr/>
          </p:nvSpPr>
          <p:spPr bwMode="auto">
            <a:xfrm>
              <a:off x="2965822" y="3813175"/>
              <a:ext cx="1758577" cy="682625"/>
            </a:xfrm>
            <a:prstGeom prst="rect">
              <a:avLst/>
            </a:prstGeom>
            <a:solidFill>
              <a:srgbClr val="B5ACEC"/>
            </a:solidFill>
            <a:ln w="9525">
              <a:solidFill>
                <a:schemeClr val="accent2"/>
              </a:solidFill>
              <a:miter lim="800000"/>
              <a:headEnd/>
              <a:tailEnd/>
            </a:ln>
          </p:spPr>
          <p:txBody>
            <a:bodyPr anchor="ctr" anchorCtr="0"/>
            <a:lstStyle/>
            <a:p>
              <a:pPr algn="ctr" eaLnBrk="0" hangingPunct="0"/>
              <a:r>
                <a:rPr lang="en-US" sz="1200" dirty="0"/>
                <a:t>Design Review</a:t>
              </a:r>
            </a:p>
            <a:p>
              <a:pPr algn="ctr" eaLnBrk="0" hangingPunct="0"/>
              <a:r>
                <a:rPr lang="en-US" sz="1200" dirty="0" smtClean="0"/>
                <a:t>IT Test Plan + Review </a:t>
              </a:r>
              <a:endParaRPr lang="en-US" sz="1200" dirty="0"/>
            </a:p>
          </p:txBody>
        </p:sp>
        <p:sp>
          <p:nvSpPr>
            <p:cNvPr id="46" name="Text Box 12"/>
            <p:cNvSpPr txBox="1">
              <a:spLocks noChangeAspect="1" noChangeArrowheads="1"/>
            </p:cNvSpPr>
            <p:nvPr/>
          </p:nvSpPr>
          <p:spPr bwMode="auto">
            <a:xfrm>
              <a:off x="2423039" y="2987675"/>
              <a:ext cx="2148961" cy="593725"/>
            </a:xfrm>
            <a:prstGeom prst="rect">
              <a:avLst/>
            </a:prstGeom>
            <a:solidFill>
              <a:srgbClr val="B5ACEC"/>
            </a:solidFill>
            <a:ln w="9525">
              <a:solidFill>
                <a:schemeClr val="accent2"/>
              </a:solidFill>
              <a:miter lim="800000"/>
              <a:headEnd/>
              <a:tailEnd/>
            </a:ln>
          </p:spPr>
          <p:txBody>
            <a:bodyPr anchor="ctr" anchorCtr="0"/>
            <a:lstStyle/>
            <a:p>
              <a:pPr algn="ctr" eaLnBrk="0" hangingPunct="0"/>
              <a:r>
                <a:rPr lang="en-US" sz="1200" dirty="0" smtClean="0"/>
                <a:t>Functional Specs </a:t>
              </a:r>
              <a:r>
                <a:rPr lang="en-US" sz="1200" dirty="0"/>
                <a:t>Review</a:t>
              </a:r>
            </a:p>
            <a:p>
              <a:pPr algn="ctr" eaLnBrk="0" hangingPunct="0"/>
              <a:r>
                <a:rPr lang="en-US" sz="1200" dirty="0" smtClean="0"/>
                <a:t>ST Test Plan + Review Test </a:t>
              </a:r>
              <a:r>
                <a:rPr lang="en-US" sz="1200" dirty="0"/>
                <a:t>Plan</a:t>
              </a:r>
            </a:p>
          </p:txBody>
        </p:sp>
        <p:sp>
          <p:nvSpPr>
            <p:cNvPr id="47" name="Line 11"/>
            <p:cNvSpPr>
              <a:spLocks noChangeShapeType="1"/>
            </p:cNvSpPr>
            <p:nvPr/>
          </p:nvSpPr>
          <p:spPr bwMode="auto">
            <a:xfrm flipH="1">
              <a:off x="5638799" y="2133601"/>
              <a:ext cx="2708273" cy="3962400"/>
            </a:xfrm>
            <a:prstGeom prst="line">
              <a:avLst/>
            </a:prstGeom>
            <a:noFill/>
            <a:ln w="38100">
              <a:solidFill>
                <a:srgbClr val="B5ACEC"/>
              </a:solidFill>
              <a:round/>
              <a:headEnd/>
              <a:tailEnd/>
            </a:ln>
          </p:spPr>
          <p:txBody>
            <a:bodyPr/>
            <a:lstStyle/>
            <a:p>
              <a:endParaRPr lang="en-US" sz="1200"/>
            </a:p>
          </p:txBody>
        </p:sp>
        <p:sp>
          <p:nvSpPr>
            <p:cNvPr id="48" name="Text Box 10"/>
            <p:cNvSpPr txBox="1">
              <a:spLocks noChangeAspect="1" noChangeArrowheads="1"/>
            </p:cNvSpPr>
            <p:nvPr/>
          </p:nvSpPr>
          <p:spPr bwMode="auto">
            <a:xfrm>
              <a:off x="7620000" y="2057400"/>
              <a:ext cx="1396999" cy="533400"/>
            </a:xfrm>
            <a:prstGeom prst="rect">
              <a:avLst/>
            </a:prstGeom>
            <a:solidFill>
              <a:srgbClr val="B5ACEC"/>
            </a:solidFill>
            <a:ln w="9525">
              <a:solidFill>
                <a:schemeClr val="accent2"/>
              </a:solidFill>
              <a:miter lim="800000"/>
              <a:headEnd/>
              <a:tailEnd/>
            </a:ln>
          </p:spPr>
          <p:txBody>
            <a:bodyPr anchor="ctr" anchorCtr="0"/>
            <a:lstStyle/>
            <a:p>
              <a:pPr algn="ctr" eaLnBrk="0" hangingPunct="0"/>
              <a:r>
                <a:rPr lang="en-US" sz="1200" dirty="0" smtClean="0"/>
                <a:t>Acceptance </a:t>
              </a:r>
              <a:r>
                <a:rPr lang="en-US" sz="1200" dirty="0"/>
                <a:t>Test</a:t>
              </a:r>
            </a:p>
          </p:txBody>
        </p:sp>
        <p:sp>
          <p:nvSpPr>
            <p:cNvPr id="49" name="Text Box 9"/>
            <p:cNvSpPr txBox="1">
              <a:spLocks noChangeAspect="1" noChangeArrowheads="1"/>
            </p:cNvSpPr>
            <p:nvPr/>
          </p:nvSpPr>
          <p:spPr bwMode="auto">
            <a:xfrm>
              <a:off x="7239000" y="2971800"/>
              <a:ext cx="1509634" cy="533400"/>
            </a:xfrm>
            <a:prstGeom prst="rect">
              <a:avLst/>
            </a:prstGeom>
            <a:solidFill>
              <a:srgbClr val="B5ACEC"/>
            </a:solidFill>
            <a:ln w="9525">
              <a:solidFill>
                <a:schemeClr val="accent2"/>
              </a:solidFill>
              <a:miter lim="800000"/>
              <a:headEnd/>
              <a:tailEnd/>
            </a:ln>
          </p:spPr>
          <p:txBody>
            <a:bodyPr anchor="ctr" anchorCtr="0"/>
            <a:lstStyle/>
            <a:p>
              <a:pPr algn="ctr" eaLnBrk="0" hangingPunct="0"/>
              <a:r>
                <a:rPr lang="en-US" sz="1200" dirty="0" smtClean="0"/>
                <a:t>System Test</a:t>
              </a:r>
              <a:endParaRPr lang="en-US" sz="1200" dirty="0">
                <a:solidFill>
                  <a:schemeClr val="bg1"/>
                </a:solidFill>
              </a:endParaRPr>
            </a:p>
          </p:txBody>
        </p:sp>
        <p:sp>
          <p:nvSpPr>
            <p:cNvPr id="50" name="Text Box 8"/>
            <p:cNvSpPr txBox="1">
              <a:spLocks noChangeAspect="1" noChangeArrowheads="1"/>
            </p:cNvSpPr>
            <p:nvPr/>
          </p:nvSpPr>
          <p:spPr bwMode="auto">
            <a:xfrm>
              <a:off x="6553200" y="3886200"/>
              <a:ext cx="1372222" cy="530225"/>
            </a:xfrm>
            <a:prstGeom prst="rect">
              <a:avLst/>
            </a:prstGeom>
            <a:solidFill>
              <a:srgbClr val="B5ACEC"/>
            </a:solidFill>
            <a:ln w="9525">
              <a:solidFill>
                <a:schemeClr val="accent2"/>
              </a:solidFill>
              <a:miter lim="800000"/>
              <a:headEnd/>
              <a:tailEnd/>
            </a:ln>
          </p:spPr>
          <p:txBody>
            <a:bodyPr anchor="ctr" anchorCtr="0"/>
            <a:lstStyle/>
            <a:p>
              <a:pPr algn="ctr" eaLnBrk="0" hangingPunct="0"/>
              <a:r>
                <a:rPr lang="en-US" sz="1200"/>
                <a:t>Integration Test</a:t>
              </a:r>
            </a:p>
          </p:txBody>
        </p:sp>
        <p:sp>
          <p:nvSpPr>
            <p:cNvPr id="51" name="Text Box 7"/>
            <p:cNvSpPr txBox="1">
              <a:spLocks noChangeAspect="1" noChangeArrowheads="1"/>
            </p:cNvSpPr>
            <p:nvPr/>
          </p:nvSpPr>
          <p:spPr bwMode="auto">
            <a:xfrm>
              <a:off x="2819400" y="6248400"/>
              <a:ext cx="3733800" cy="609600"/>
            </a:xfrm>
            <a:prstGeom prst="rect">
              <a:avLst/>
            </a:prstGeom>
            <a:solidFill>
              <a:srgbClr val="B5ACEC"/>
            </a:solidFill>
            <a:ln w="9525">
              <a:solidFill>
                <a:schemeClr val="accent2"/>
              </a:solidFill>
              <a:miter lim="800000"/>
              <a:headEnd/>
              <a:tailEnd/>
            </a:ln>
          </p:spPr>
          <p:txBody>
            <a:bodyPr anchor="ctr" anchorCtr="0"/>
            <a:lstStyle/>
            <a:p>
              <a:pPr algn="ctr" eaLnBrk="0" hangingPunct="0"/>
              <a:r>
                <a:rPr lang="en-US" sz="2400" dirty="0"/>
                <a:t>V &amp; V Activities</a:t>
              </a:r>
            </a:p>
          </p:txBody>
        </p:sp>
        <p:sp>
          <p:nvSpPr>
            <p:cNvPr id="52" name="Text Box 6"/>
            <p:cNvSpPr txBox="1">
              <a:spLocks noChangeAspect="1" noChangeArrowheads="1"/>
            </p:cNvSpPr>
            <p:nvPr/>
          </p:nvSpPr>
          <p:spPr bwMode="auto">
            <a:xfrm>
              <a:off x="5943600" y="4724400"/>
              <a:ext cx="1292287" cy="533400"/>
            </a:xfrm>
            <a:prstGeom prst="rect">
              <a:avLst/>
            </a:prstGeom>
            <a:solidFill>
              <a:srgbClr val="B5ACEC"/>
            </a:solidFill>
            <a:ln w="9525">
              <a:solidFill>
                <a:schemeClr val="accent2"/>
              </a:solidFill>
              <a:miter lim="800000"/>
              <a:headEnd/>
              <a:tailEnd/>
            </a:ln>
          </p:spPr>
          <p:txBody>
            <a:bodyPr anchor="ctr" anchorCtr="0"/>
            <a:lstStyle/>
            <a:p>
              <a:pPr algn="ctr" eaLnBrk="0" hangingPunct="0"/>
              <a:r>
                <a:rPr lang="en-US" sz="1200" dirty="0" smtClean="0"/>
                <a:t>Unit Test</a:t>
              </a:r>
              <a:endParaRPr lang="en-US" sz="1200" dirty="0"/>
            </a:p>
          </p:txBody>
        </p:sp>
        <p:sp>
          <p:nvSpPr>
            <p:cNvPr id="53" name="Line 5"/>
            <p:cNvSpPr>
              <a:spLocks noChangeShapeType="1"/>
            </p:cNvSpPr>
            <p:nvPr/>
          </p:nvSpPr>
          <p:spPr bwMode="auto">
            <a:xfrm>
              <a:off x="4267200" y="2362200"/>
              <a:ext cx="639483" cy="990600"/>
            </a:xfrm>
            <a:prstGeom prst="line">
              <a:avLst/>
            </a:prstGeom>
            <a:noFill/>
            <a:ln w="25400">
              <a:solidFill>
                <a:schemeClr val="tx1"/>
              </a:solidFill>
              <a:round/>
              <a:headEnd/>
              <a:tailEnd type="triangle" w="med" len="med"/>
            </a:ln>
          </p:spPr>
          <p:txBody>
            <a:bodyPr wrap="none" anchor="ctr"/>
            <a:lstStyle/>
            <a:p>
              <a:endParaRPr lang="en-US" sz="1200"/>
            </a:p>
          </p:txBody>
        </p:sp>
        <p:sp>
          <p:nvSpPr>
            <p:cNvPr id="54" name="Line 4"/>
            <p:cNvSpPr>
              <a:spLocks noChangeShapeType="1"/>
            </p:cNvSpPr>
            <p:nvPr/>
          </p:nvSpPr>
          <p:spPr bwMode="auto">
            <a:xfrm flipV="1">
              <a:off x="5257800" y="2362200"/>
              <a:ext cx="719417" cy="990600"/>
            </a:xfrm>
            <a:prstGeom prst="line">
              <a:avLst/>
            </a:prstGeom>
            <a:noFill/>
            <a:ln w="25400">
              <a:solidFill>
                <a:schemeClr val="tx1"/>
              </a:solidFill>
              <a:round/>
              <a:headEnd/>
              <a:tailEnd type="triangle" w="med" len="med"/>
            </a:ln>
          </p:spPr>
          <p:txBody>
            <a:bodyPr wrap="none" anchor="ctr"/>
            <a:lstStyle/>
            <a:p>
              <a:endParaRPr lang="en-US" sz="1200"/>
            </a:p>
          </p:txBody>
        </p:sp>
        <p:sp>
          <p:nvSpPr>
            <p:cNvPr id="55" name="Text Box 3"/>
            <p:cNvSpPr txBox="1">
              <a:spLocks noChangeArrowheads="1"/>
            </p:cNvSpPr>
            <p:nvPr/>
          </p:nvSpPr>
          <p:spPr bwMode="auto">
            <a:xfrm>
              <a:off x="1143000" y="5562600"/>
              <a:ext cx="2057400" cy="646331"/>
            </a:xfrm>
            <a:prstGeom prst="rect">
              <a:avLst/>
            </a:prstGeom>
            <a:noFill/>
            <a:ln w="12699">
              <a:noFill/>
              <a:miter lim="800000"/>
              <a:headEnd/>
              <a:tailEnd/>
            </a:ln>
          </p:spPr>
          <p:txBody>
            <a:bodyPr wrap="square">
              <a:spAutoFit/>
            </a:bodyPr>
            <a:lstStyle/>
            <a:p>
              <a:pPr algn="ctr" defTabSz="762000" eaLnBrk="0" hangingPunct="0"/>
              <a:r>
                <a:rPr lang="en-US" b="1" dirty="0" smtClean="0"/>
                <a:t>Static Testing</a:t>
              </a:r>
            </a:p>
            <a:p>
              <a:pPr algn="ctr" defTabSz="762000" eaLnBrk="0" hangingPunct="0"/>
              <a:r>
                <a:rPr lang="en-US" b="1" dirty="0" smtClean="0"/>
                <a:t>VERIFICATION </a:t>
              </a:r>
              <a:endParaRPr lang="en-US" b="1" dirty="0"/>
            </a:p>
          </p:txBody>
        </p:sp>
        <p:sp>
          <p:nvSpPr>
            <p:cNvPr id="58" name="Text Box 3"/>
            <p:cNvSpPr txBox="1">
              <a:spLocks noChangeArrowheads="1"/>
            </p:cNvSpPr>
            <p:nvPr/>
          </p:nvSpPr>
          <p:spPr bwMode="auto">
            <a:xfrm>
              <a:off x="6934200" y="5562600"/>
              <a:ext cx="2057400" cy="646331"/>
            </a:xfrm>
            <a:prstGeom prst="rect">
              <a:avLst/>
            </a:prstGeom>
            <a:noFill/>
            <a:ln w="12699">
              <a:noFill/>
              <a:miter lim="800000"/>
              <a:headEnd/>
              <a:tailEnd/>
            </a:ln>
          </p:spPr>
          <p:txBody>
            <a:bodyPr wrap="square">
              <a:spAutoFit/>
            </a:bodyPr>
            <a:lstStyle/>
            <a:p>
              <a:pPr algn="ctr" defTabSz="762000" eaLnBrk="0" hangingPunct="0"/>
              <a:r>
                <a:rPr lang="en-US" b="1" dirty="0" smtClean="0"/>
                <a:t>Dynamic Testing</a:t>
              </a:r>
            </a:p>
            <a:p>
              <a:pPr algn="ctr" defTabSz="762000" eaLnBrk="0" hangingPunct="0"/>
              <a:r>
                <a:rPr lang="en-US" b="1" dirty="0" smtClean="0"/>
                <a:t>VALIDATION</a:t>
              </a:r>
              <a:endParaRPr lang="en-US" b="1" dirty="0"/>
            </a:p>
          </p:txBody>
        </p:sp>
      </p:grpSp>
      <p:sp>
        <p:nvSpPr>
          <p:cNvPr id="59" name="Text Box 10"/>
          <p:cNvSpPr txBox="1">
            <a:spLocks noChangeAspect="1" noChangeArrowheads="1"/>
          </p:cNvSpPr>
          <p:nvPr/>
        </p:nvSpPr>
        <p:spPr bwMode="auto">
          <a:xfrm>
            <a:off x="7391400" y="1219200"/>
            <a:ext cx="1752600" cy="381000"/>
          </a:xfrm>
          <a:prstGeom prst="rect">
            <a:avLst/>
          </a:prstGeom>
          <a:solidFill>
            <a:srgbClr val="B5ACEC"/>
          </a:solidFill>
          <a:ln w="9525">
            <a:solidFill>
              <a:schemeClr val="accent2"/>
            </a:solidFill>
            <a:miter lim="800000"/>
            <a:headEnd/>
            <a:tailEnd/>
          </a:ln>
        </p:spPr>
        <p:txBody>
          <a:bodyPr anchor="ctr" anchorCtr="0"/>
          <a:lstStyle/>
          <a:p>
            <a:pPr algn="ctr" eaLnBrk="0" hangingPunct="0"/>
            <a:r>
              <a:rPr lang="en-US" sz="1200" dirty="0" smtClean="0"/>
              <a:t>Testing Activities</a:t>
            </a:r>
            <a:endParaRPr lang="en-US" sz="1200" dirty="0"/>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7" name="Picture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
        <p:nvSpPr>
          <p:cNvPr id="61" name="Title 1"/>
          <p:cNvSpPr>
            <a:spLocks noGrp="1"/>
          </p:cNvSpPr>
          <p:nvPr>
            <p:ph type="title"/>
          </p:nvPr>
        </p:nvSpPr>
        <p:spPr>
          <a:xfrm>
            <a:off x="57912" y="533400"/>
            <a:ext cx="9086088" cy="1066800"/>
          </a:xfrm>
        </p:spPr>
        <p:txBody>
          <a:bodyPr>
            <a:normAutofit fontScale="90000"/>
          </a:bodyPr>
          <a:lstStyle/>
          <a:p>
            <a:pPr marL="27432">
              <a:buClr>
                <a:schemeClr val="accent1"/>
              </a:buClr>
              <a:buSzPct val="80000"/>
            </a:pPr>
            <a:r>
              <a:rPr lang="en-US" b="1" dirty="0" smtClean="0"/>
              <a:t>2</a:t>
            </a:r>
            <a:r>
              <a:rPr lang="en-US" b="1" dirty="0" smtClean="0"/>
              <a:t>.1.1 V-</a:t>
            </a:r>
            <a:r>
              <a:rPr lang="en-US" b="1" cap="none" dirty="0" smtClean="0"/>
              <a:t>Model</a:t>
            </a:r>
            <a:r>
              <a:rPr lang="en-US" b="1" dirty="0" smtClean="0"/>
              <a:t> (</a:t>
            </a:r>
            <a:r>
              <a:rPr lang="en-US" b="1" cap="none" dirty="0" smtClean="0"/>
              <a:t>Sequential Development Model</a:t>
            </a:r>
            <a:r>
              <a:rPr lang="en-US" b="1" dirty="0" smtClean="0"/>
              <a:t>)</a:t>
            </a:r>
            <a:r>
              <a:rPr lang="en-US" sz="3200" b="1" dirty="0" smtClean="0"/>
              <a:t/>
            </a:r>
            <a:br>
              <a:rPr lang="en-US" sz="3200" b="1" dirty="0" smtClean="0"/>
            </a:br>
            <a:endParaRPr lang="en-US" sz="32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686800" cy="762318"/>
          </a:xfrm>
        </p:spPr>
        <p:txBody>
          <a:bodyPr>
            <a:normAutofit/>
          </a:bodyPr>
          <a:lstStyle/>
          <a:p>
            <a:pPr marL="27432">
              <a:buClr>
                <a:schemeClr val="accent1"/>
              </a:buClr>
              <a:buSzPct val="80000"/>
            </a:pPr>
            <a:r>
              <a:rPr lang="en-US" sz="3200" b="1" cap="none" dirty="0" smtClean="0"/>
              <a:t>Verification and Validation</a:t>
            </a:r>
            <a:endParaRPr lang="en-US" sz="3200" b="1" cap="none" dirty="0" smtClean="0"/>
          </a:p>
        </p:txBody>
      </p:sp>
      <p:sp>
        <p:nvSpPr>
          <p:cNvPr id="3" name="Content Placeholder 2"/>
          <p:cNvSpPr>
            <a:spLocks noGrp="1"/>
          </p:cNvSpPr>
          <p:nvPr>
            <p:ph idx="1"/>
          </p:nvPr>
        </p:nvSpPr>
        <p:spPr>
          <a:xfrm>
            <a:off x="457200" y="1219200"/>
            <a:ext cx="7900758" cy="5181600"/>
          </a:xfrm>
        </p:spPr>
        <p:txBody>
          <a:bodyPr>
            <a:normAutofit fontScale="55000" lnSpcReduction="20000"/>
          </a:bodyPr>
          <a:lstStyle/>
          <a:p>
            <a:pPr marL="571500" indent="-571500" algn="just">
              <a:buFont typeface="Arial" pitchFamily="34" charset="0"/>
              <a:buChar char="•"/>
            </a:pPr>
            <a:r>
              <a:rPr lang="en-US" sz="3600" dirty="0" smtClean="0"/>
              <a:t>Verification </a:t>
            </a:r>
            <a:r>
              <a:rPr lang="en-US" sz="3600" dirty="0" smtClean="0"/>
              <a:t>and validation(and early test design) can be carried out during the development of the software work products. </a:t>
            </a:r>
          </a:p>
          <a:p>
            <a:pPr marL="571500" indent="-571500" algn="just">
              <a:buFont typeface="Arial" pitchFamily="34" charset="0"/>
              <a:buChar char="•"/>
            </a:pPr>
            <a:r>
              <a:rPr lang="en-US" sz="3600" b="1" dirty="0" smtClean="0"/>
              <a:t>Verification : </a:t>
            </a:r>
            <a:r>
              <a:rPr lang="en-US" sz="3600" dirty="0" smtClean="0"/>
              <a:t>The process of evaluating a system or component to determine whether the products of the given development phase satisfies the conditions imposed at the start of that phase. “Are we building the system correctly?” </a:t>
            </a:r>
          </a:p>
          <a:p>
            <a:pPr marL="571500" indent="-571500" algn="just">
              <a:buFont typeface="Arial" pitchFamily="34" charset="0"/>
              <a:buChar char="•"/>
            </a:pPr>
            <a:r>
              <a:rPr lang="en-US" sz="3600" b="1" dirty="0" smtClean="0"/>
              <a:t>Validation : </a:t>
            </a:r>
            <a:r>
              <a:rPr lang="en-US" sz="3600" dirty="0" smtClean="0"/>
              <a:t>Determination of the correctness of the products of software development with respect to the user needs and requirements. “Are we building the correct system?” </a:t>
            </a:r>
          </a:p>
          <a:p>
            <a:pPr marL="571500" indent="-571500" algn="just">
              <a:buFont typeface="Arial" pitchFamily="34" charset="0"/>
              <a:buChar char="•"/>
            </a:pPr>
            <a:r>
              <a:rPr lang="en-US" sz="3600" b="1" dirty="0" smtClean="0"/>
              <a:t>Early Test Design : </a:t>
            </a:r>
            <a:r>
              <a:rPr lang="en-US" sz="3600" dirty="0" smtClean="0"/>
              <a:t>Design of test assets (e.g. plans or test cases) for a given project during the early phases of a development life-cycle,  and before completion of development and coding</a:t>
            </a:r>
          </a:p>
          <a:p>
            <a:pPr algn="just">
              <a:buNone/>
            </a:pPr>
            <a:r>
              <a:rPr lang="en-US" dirty="0" smtClean="0"/>
              <a:t> </a:t>
            </a:r>
          </a:p>
          <a:p>
            <a:pPr algn="just"/>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686118"/>
          </a:xfrm>
        </p:spPr>
        <p:txBody>
          <a:bodyPr>
            <a:noAutofit/>
          </a:bodyPr>
          <a:lstStyle/>
          <a:p>
            <a:pPr marL="27432">
              <a:buClr>
                <a:schemeClr val="accent1"/>
              </a:buClr>
              <a:buSzPct val="80000"/>
            </a:pPr>
            <a:r>
              <a:rPr lang="en-US" sz="3200" b="1" cap="none" dirty="0" smtClean="0"/>
              <a:t>References For Generic Work Products</a:t>
            </a:r>
            <a:endParaRPr lang="en-US" sz="3200" b="1" cap="none" dirty="0" smtClean="0"/>
          </a:p>
        </p:txBody>
      </p:sp>
      <p:sp>
        <p:nvSpPr>
          <p:cNvPr id="3" name="Content Placeholder 2"/>
          <p:cNvSpPr>
            <a:spLocks noGrp="1"/>
          </p:cNvSpPr>
          <p:nvPr>
            <p:ph idx="1"/>
          </p:nvPr>
        </p:nvSpPr>
        <p:spPr>
          <a:xfrm>
            <a:off x="731520" y="1066800"/>
            <a:ext cx="7498080" cy="4800600"/>
          </a:xfrm>
        </p:spPr>
        <p:txBody>
          <a:bodyPr>
            <a:normAutofit/>
          </a:bodyPr>
          <a:lstStyle/>
          <a:p>
            <a:pPr algn="just">
              <a:buNone/>
            </a:pPr>
            <a:r>
              <a:rPr lang="en-US" dirty="0" smtClean="0"/>
              <a:t> </a:t>
            </a:r>
            <a:r>
              <a:rPr lang="en-US" dirty="0" smtClean="0"/>
              <a:t>References </a:t>
            </a:r>
            <a:r>
              <a:rPr lang="en-US" dirty="0" smtClean="0"/>
              <a:t>for generic work products include capability maturity model integration (CMMI) or Software life cycle processes‟ (IEEE / IEC 12207). </a:t>
            </a:r>
          </a:p>
          <a:p>
            <a:pPr algn="just">
              <a:buNone/>
            </a:pPr>
            <a:endParaRPr lang="en-US" dirty="0" smtClean="0"/>
          </a:p>
          <a:p>
            <a:pPr algn="just"/>
            <a:r>
              <a:rPr lang="en-US" b="1" dirty="0" smtClean="0"/>
              <a:t>Capability maturity model integration (CMMI) </a:t>
            </a:r>
            <a:r>
              <a:rPr lang="en-US" dirty="0" smtClean="0"/>
              <a:t>CMMI is a process maturity model that can be used to evaluate and grade the state of an organization / project and to provide means of process improvement. </a:t>
            </a:r>
          </a:p>
          <a:p>
            <a:pPr algn="just">
              <a:buNone/>
            </a:pPr>
            <a:endParaRPr lang="en-US" dirty="0" smtClean="0"/>
          </a:p>
          <a:p>
            <a:pPr algn="just"/>
            <a:r>
              <a:rPr lang="en-US" b="1" dirty="0" smtClean="0"/>
              <a:t>Software life cycle process (IEEE / IEC 12207) </a:t>
            </a:r>
            <a:r>
              <a:rPr lang="en-US" dirty="0" smtClean="0"/>
              <a:t>An international standard that provides a framework for the life cycle of software from initial inception to retirement.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6808" y="6431532"/>
            <a:ext cx="1764792" cy="426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235006"/>
            <a:ext cx="1066800" cy="62299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1168</TotalTime>
  <Words>3680</Words>
  <Application>Microsoft Office PowerPoint</Application>
  <PresentationFormat>On-screen Show (4:3)</PresentationFormat>
  <Paragraphs>261</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Essential</vt:lpstr>
      <vt:lpstr>ISTQB Certification</vt:lpstr>
      <vt:lpstr>    </vt:lpstr>
      <vt:lpstr>2.1 Software Development Life Cycle</vt:lpstr>
      <vt:lpstr>2.1.1 The Waterfall Model</vt:lpstr>
      <vt:lpstr>2.1.1 V-Model (Sequential Development Model) </vt:lpstr>
      <vt:lpstr>2.1.1 V-Model (Sequential Development Model) </vt:lpstr>
      <vt:lpstr>2.1.1 V-Model (Sequential Development Model) </vt:lpstr>
      <vt:lpstr>Verification and Validation</vt:lpstr>
      <vt:lpstr>References For Generic Work Products</vt:lpstr>
      <vt:lpstr>2.1.2 Iterative-incremental Development Models</vt:lpstr>
      <vt:lpstr>2.1.3 Testing within a life cycle model</vt:lpstr>
      <vt:lpstr>2.1.3 Testing within a life cycle model</vt:lpstr>
      <vt:lpstr>Test levels </vt:lpstr>
      <vt:lpstr>Four Test Levels (V-model)</vt:lpstr>
      <vt:lpstr>2.2.1 Component Testing </vt:lpstr>
      <vt:lpstr>2.2.2 Integration Testing </vt:lpstr>
      <vt:lpstr>2.2.2 Integration Testing </vt:lpstr>
      <vt:lpstr>2.2.3 System Testing  </vt:lpstr>
      <vt:lpstr>2.2.3 System Testing  </vt:lpstr>
      <vt:lpstr>2.2.3 System Testing  </vt:lpstr>
      <vt:lpstr>2.2.4 Acceptance Testing  </vt:lpstr>
      <vt:lpstr>2.2.4 Acceptance Testing  </vt:lpstr>
      <vt:lpstr>2.2.4 Acceptance Testing  </vt:lpstr>
      <vt:lpstr>2.2.4 Acceptance Testing  </vt:lpstr>
      <vt:lpstr>Alpha and Beta Testing</vt:lpstr>
      <vt:lpstr>2.3 Test Types </vt:lpstr>
      <vt:lpstr>2.3.1 Testing of a Function (Functional Testing)  </vt:lpstr>
      <vt:lpstr>2.3.1 Testing of a Function (Functional Testing)  </vt:lpstr>
      <vt:lpstr>2.3.2 Testing of Non-functional Software Characteristics  (Non-functional Testing) </vt:lpstr>
      <vt:lpstr>Types of Non-functional Testing</vt:lpstr>
      <vt:lpstr>Types of Non-functional Testing</vt:lpstr>
      <vt:lpstr>2.3.3 Testing of Software Structure  / Architecture (Structural Testing)</vt:lpstr>
      <vt:lpstr>2.3.3 Testing of Software Structure  / Architecture (Structural Testing)</vt:lpstr>
      <vt:lpstr>2.3.4 Testing Related to Changes  (Confirmation (Retesting) &amp; Regression Testing) </vt:lpstr>
      <vt:lpstr>2.3.4 Testing Related to Changes  (Confirmation (Retesting) &amp; Regression Testing) </vt:lpstr>
      <vt:lpstr>2.3.4 Testing Related to Changes  (Confirmation (Retesting) &amp; Regression Testing) </vt:lpstr>
      <vt:lpstr>2.4 Maintenance Testing</vt:lpstr>
      <vt:lpstr>2.4 Maintenance Testing</vt:lpstr>
      <vt:lpstr>2.4 Maintenance Testing</vt:lpstr>
    </vt:vector>
  </TitlesOfParts>
  <Company>SQS-INDIA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2 Testing throughout the software life cycle </dc:title>
  <dc:creator>savita.gavhane</dc:creator>
  <cp:lastModifiedBy>ICHIP Solutions</cp:lastModifiedBy>
  <cp:revision>129</cp:revision>
  <dcterms:created xsi:type="dcterms:W3CDTF">2008-10-20T06:50:44Z</dcterms:created>
  <dcterms:modified xsi:type="dcterms:W3CDTF">2013-08-18T01:44:41Z</dcterms:modified>
</cp:coreProperties>
</file>