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4" r:id="rId2"/>
    <p:sldId id="256" r:id="rId3"/>
    <p:sldId id="260" r:id="rId4"/>
    <p:sldId id="261" r:id="rId5"/>
    <p:sldId id="262" r:id="rId6"/>
    <p:sldId id="263" r:id="rId7"/>
    <p:sldId id="285" r:id="rId8"/>
    <p:sldId id="265" r:id="rId9"/>
    <p:sldId id="266" r:id="rId10"/>
    <p:sldId id="267" r:id="rId11"/>
    <p:sldId id="268" r:id="rId12"/>
    <p:sldId id="270" r:id="rId13"/>
    <p:sldId id="271" r:id="rId14"/>
    <p:sldId id="273" r:id="rId15"/>
    <p:sldId id="275" r:id="rId16"/>
    <p:sldId id="278" r:id="rId17"/>
    <p:sldId id="258"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160" y="-5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0BD466-05E4-4BB0-BE9B-23CE786FAC66}"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5A9B287-FF2F-4747-9B62-DCA6722A02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BD466-05E4-4BB0-BE9B-23CE786FAC66}"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BD466-05E4-4BB0-BE9B-23CE786FAC66}"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BD466-05E4-4BB0-BE9B-23CE786FAC66}"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0BD466-05E4-4BB0-BE9B-23CE786FAC66}" type="datetimeFigureOut">
              <a:rPr lang="en-US" smtClean="0"/>
              <a:pPr/>
              <a:t>8/18/2013</a:t>
            </a:fld>
            <a:endParaRPr lang="en-US"/>
          </a:p>
        </p:txBody>
      </p:sp>
      <p:sp>
        <p:nvSpPr>
          <p:cNvPr id="8" name="Slide Number Placeholder 7"/>
          <p:cNvSpPr>
            <a:spLocks noGrp="1"/>
          </p:cNvSpPr>
          <p:nvPr>
            <p:ph type="sldNum" sz="quarter" idx="11"/>
          </p:nvPr>
        </p:nvSpPr>
        <p:spPr/>
        <p:txBody>
          <a:bodyPr/>
          <a:lstStyle/>
          <a:p>
            <a:fld id="{55A9B287-FF2F-4747-9B62-DCA6722A022A}"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BD466-05E4-4BB0-BE9B-23CE786FAC66}"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0BD466-05E4-4BB0-BE9B-23CE786FAC66}" type="datetimeFigureOut">
              <a:rPr lang="en-US" smtClean="0"/>
              <a:pPr/>
              <a:t>8/18/2013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0BD466-05E4-4BB0-BE9B-23CE786FAC66}" type="datetimeFigureOut">
              <a:rPr lang="en-US" smtClean="0"/>
              <a:pPr/>
              <a:t>8/18/2013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BD466-05E4-4BB0-BE9B-23CE786FAC66}" type="datetimeFigureOut">
              <a:rPr lang="en-US" smtClean="0"/>
              <a:pPr/>
              <a:t>8/18/2013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9B287-FF2F-4747-9B62-DCA6722A02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BD466-05E4-4BB0-BE9B-23CE786FAC66}"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9B287-FF2F-4747-9B62-DCA6722A022A}"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BD466-05E4-4BB0-BE9B-23CE786FAC66}"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5A9B287-FF2F-4747-9B62-DCA6722A022A}"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20BD466-05E4-4BB0-BE9B-23CE786FAC66}" type="datetimeFigureOut">
              <a:rPr lang="en-US" smtClean="0"/>
              <a:pPr/>
              <a:t>8/18/2013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5A9B287-FF2F-4747-9B62-DCA6722A022A}"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90600"/>
            <a:ext cx="5803392" cy="762000"/>
          </a:xfrm>
        </p:spPr>
        <p:txBody>
          <a:bodyPr/>
          <a:lstStyle/>
          <a:p>
            <a:r>
              <a:rPr lang="en-US" dirty="0" smtClean="0"/>
              <a:t>ISTQB Certification</a:t>
            </a:r>
            <a:endParaRPr lang="en-US" dirty="0"/>
          </a:p>
        </p:txBody>
      </p:sp>
      <p:sp>
        <p:nvSpPr>
          <p:cNvPr id="3" name="Content Placeholder 2"/>
          <p:cNvSpPr>
            <a:spLocks noGrp="1"/>
          </p:cNvSpPr>
          <p:nvPr>
            <p:ph idx="1"/>
          </p:nvPr>
        </p:nvSpPr>
        <p:spPr>
          <a:xfrm>
            <a:off x="286512" y="2438400"/>
            <a:ext cx="7714488" cy="2209800"/>
          </a:xfrm>
        </p:spPr>
        <p:txBody>
          <a:bodyPr>
            <a:normAutofit/>
          </a:bodyPr>
          <a:lstStyle/>
          <a:p>
            <a:pPr algn="ctr">
              <a:buNone/>
            </a:pPr>
            <a:r>
              <a:rPr lang="en-US" b="1" u="sng" dirty="0" smtClean="0"/>
              <a:t>Chapter3</a:t>
            </a:r>
          </a:p>
          <a:p>
            <a:pPr algn="ctr">
              <a:buNone/>
            </a:pPr>
            <a:endParaRPr lang="en-US" b="1" dirty="0" smtClean="0"/>
          </a:p>
          <a:p>
            <a:pPr algn="ctr">
              <a:buNone/>
            </a:pPr>
            <a:r>
              <a:rPr lang="en-US" b="1" dirty="0" smtClean="0"/>
              <a:t>Static Techniques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731838"/>
          </a:xfrm>
        </p:spPr>
        <p:txBody>
          <a:bodyPr>
            <a:noAutofit/>
          </a:bodyPr>
          <a:lstStyle/>
          <a:p>
            <a:r>
              <a:rPr lang="en-US" sz="3200" b="1" cap="none" dirty="0" smtClean="0"/>
              <a:t>3.2.2 Roles and Responsibilities </a:t>
            </a:r>
            <a:endParaRPr lang="en-US" sz="3200" b="1" cap="none" dirty="0"/>
          </a:p>
        </p:txBody>
      </p:sp>
      <p:sp>
        <p:nvSpPr>
          <p:cNvPr id="3" name="Content Placeholder 2"/>
          <p:cNvSpPr>
            <a:spLocks noGrp="1"/>
          </p:cNvSpPr>
          <p:nvPr>
            <p:ph idx="1"/>
          </p:nvPr>
        </p:nvSpPr>
        <p:spPr>
          <a:xfrm>
            <a:off x="685800" y="990600"/>
            <a:ext cx="7790688" cy="5181600"/>
          </a:xfrm>
        </p:spPr>
        <p:txBody>
          <a:bodyPr>
            <a:normAutofit fontScale="85000" lnSpcReduction="20000"/>
          </a:bodyPr>
          <a:lstStyle/>
          <a:p>
            <a:pPr algn="just"/>
            <a:r>
              <a:rPr lang="en-US" sz="2400" b="1" dirty="0" smtClean="0"/>
              <a:t>Manager</a:t>
            </a:r>
          </a:p>
          <a:p>
            <a:pPr lvl="1">
              <a:lnSpc>
                <a:spcPct val="110000"/>
              </a:lnSpc>
            </a:pPr>
            <a:r>
              <a:rPr lang="en-US" sz="2400" dirty="0" smtClean="0"/>
              <a:t>Decides on the execution of reviews, allocates time in project schedules and determines if the review objectives have been met. </a:t>
            </a:r>
          </a:p>
          <a:p>
            <a:endParaRPr lang="en-US" sz="2400" dirty="0" smtClean="0"/>
          </a:p>
          <a:p>
            <a:pPr algn="just"/>
            <a:r>
              <a:rPr lang="en-US" sz="2400" b="1" dirty="0" smtClean="0"/>
              <a:t>Moderator </a:t>
            </a:r>
          </a:p>
          <a:p>
            <a:pPr lvl="1">
              <a:lnSpc>
                <a:spcPct val="110000"/>
              </a:lnSpc>
            </a:pPr>
            <a:r>
              <a:rPr lang="en-US" sz="2400" dirty="0" smtClean="0"/>
              <a:t>The person who leads the review of the document or set of documents, including planning the review, running the meeting, and follow-up after the meeting. </a:t>
            </a:r>
          </a:p>
          <a:p>
            <a:pPr lvl="1">
              <a:lnSpc>
                <a:spcPct val="110000"/>
              </a:lnSpc>
            </a:pPr>
            <a:r>
              <a:rPr lang="en-US" sz="2400" dirty="0" smtClean="0"/>
              <a:t>If necessary, the moderator may mediate between the various points of view and is often the person upon whom the success of the review rests.</a:t>
            </a:r>
          </a:p>
          <a:p>
            <a:pPr lvl="1">
              <a:lnSpc>
                <a:spcPct val="110000"/>
              </a:lnSpc>
            </a:pPr>
            <a:endParaRPr lang="en-US" sz="2400" dirty="0" smtClean="0"/>
          </a:p>
          <a:p>
            <a:r>
              <a:rPr lang="en-US" sz="2400" b="1" dirty="0" smtClean="0"/>
              <a:t>Author</a:t>
            </a:r>
            <a:endParaRPr lang="en-US" sz="2400" dirty="0" smtClean="0"/>
          </a:p>
          <a:p>
            <a:pPr lvl="1">
              <a:lnSpc>
                <a:spcPct val="110000"/>
              </a:lnSpc>
            </a:pPr>
            <a:r>
              <a:rPr lang="en-US" sz="2400" dirty="0" smtClean="0"/>
              <a:t>The writer or person with chief responsibility for the document(s) to be reviewed.</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498080" cy="5181600"/>
          </a:xfrm>
        </p:spPr>
        <p:txBody>
          <a:bodyPr>
            <a:normAutofit fontScale="92500" lnSpcReduction="10000"/>
          </a:bodyPr>
          <a:lstStyle/>
          <a:p>
            <a:r>
              <a:rPr lang="en-US" sz="2200" b="1" dirty="0" smtClean="0"/>
              <a:t>Reviewers</a:t>
            </a:r>
            <a:r>
              <a:rPr lang="en-US" sz="2200" dirty="0" smtClean="0"/>
              <a:t> </a:t>
            </a:r>
          </a:p>
          <a:p>
            <a:pPr lvl="1">
              <a:lnSpc>
                <a:spcPct val="90000"/>
              </a:lnSpc>
            </a:pPr>
            <a:r>
              <a:rPr lang="en-US" sz="2200" dirty="0" smtClean="0"/>
              <a:t>Individuals with a specific technical or business background (also called checkers or inspectors) who, after the necessary preparation, identify and describe findings (e.g. defects) in the product under review.</a:t>
            </a:r>
          </a:p>
          <a:p>
            <a:pPr lvl="1">
              <a:lnSpc>
                <a:spcPct val="90000"/>
              </a:lnSpc>
            </a:pPr>
            <a:r>
              <a:rPr lang="en-US" sz="2200" dirty="0" smtClean="0"/>
              <a:t>Reviewers should be chosen to represent different perspectives and roles in the review process and should take part in any review meetings.</a:t>
            </a:r>
          </a:p>
          <a:p>
            <a:pPr lvl="1">
              <a:lnSpc>
                <a:spcPct val="90000"/>
              </a:lnSpc>
            </a:pPr>
            <a:endParaRPr lang="en-US" sz="2200" dirty="0" smtClean="0"/>
          </a:p>
          <a:p>
            <a:r>
              <a:rPr lang="en-US" sz="2200" b="1" dirty="0" smtClean="0"/>
              <a:t>Scribe (or recorder)</a:t>
            </a:r>
          </a:p>
          <a:p>
            <a:pPr lvl="1">
              <a:lnSpc>
                <a:spcPct val="90000"/>
              </a:lnSpc>
            </a:pPr>
            <a:r>
              <a:rPr lang="en-US" sz="2200" dirty="0" smtClean="0"/>
              <a:t>Documents all the issues, problems and open points that were identified during the meeting.</a:t>
            </a:r>
          </a:p>
          <a:p>
            <a:pPr lvl="1">
              <a:lnSpc>
                <a:spcPct val="90000"/>
              </a:lnSpc>
            </a:pPr>
            <a:endParaRPr lang="en-US" sz="2200" dirty="0" smtClean="0"/>
          </a:p>
          <a:p>
            <a:pPr marL="58738" lvl="1" indent="0" algn="just">
              <a:lnSpc>
                <a:spcPct val="90000"/>
              </a:lnSpc>
              <a:buNone/>
            </a:pPr>
            <a:r>
              <a:rPr lang="en-US" sz="2200" dirty="0" smtClean="0"/>
              <a:t>Looking at documents from different perspectives, and using checklists, can make reviews more effective and efficient. For example, a checklist based on perspectives such as user, maintainer, tester or operations, or a checklist of typical requirements problems.</a:t>
            </a:r>
          </a:p>
          <a:p>
            <a:pPr lvl="1">
              <a:lnSpc>
                <a:spcPct val="90000"/>
              </a:lnSpc>
            </a:pPr>
            <a:endParaRPr lang="en-US" sz="2000" dirty="0" smtClean="0"/>
          </a:p>
          <a:p>
            <a:pPr lvl="1">
              <a:lnSpc>
                <a:spcPct val="90000"/>
              </a:lnSpc>
            </a:pPr>
            <a:endParaRPr lang="en-US" sz="2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7" name="Title 1"/>
          <p:cNvSpPr>
            <a:spLocks noGrp="1"/>
          </p:cNvSpPr>
          <p:nvPr>
            <p:ph type="title"/>
          </p:nvPr>
        </p:nvSpPr>
        <p:spPr>
          <a:xfrm>
            <a:off x="0" y="0"/>
            <a:ext cx="8153400" cy="731838"/>
          </a:xfrm>
        </p:spPr>
        <p:txBody>
          <a:bodyPr>
            <a:noAutofit/>
          </a:bodyPr>
          <a:lstStyle/>
          <a:p>
            <a:r>
              <a:rPr lang="en-US" sz="3200" b="1" cap="none" dirty="0" smtClean="0"/>
              <a:t>3.2.2 Roles and Responsibilities </a:t>
            </a:r>
            <a:endParaRPr lang="en-US" sz="3200" b="1" cap="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90688" cy="731838"/>
          </a:xfrm>
        </p:spPr>
        <p:txBody>
          <a:bodyPr>
            <a:normAutofit/>
          </a:bodyPr>
          <a:lstStyle/>
          <a:p>
            <a:r>
              <a:rPr lang="en-US" sz="3200" b="1" cap="none" dirty="0" smtClean="0"/>
              <a:t>3.2.3 Types of Review</a:t>
            </a:r>
            <a:endParaRPr lang="en-US" sz="3200" cap="none" dirty="0"/>
          </a:p>
        </p:txBody>
      </p:sp>
      <p:sp>
        <p:nvSpPr>
          <p:cNvPr id="3" name="Content Placeholder 2"/>
          <p:cNvSpPr>
            <a:spLocks noGrp="1"/>
          </p:cNvSpPr>
          <p:nvPr>
            <p:ph idx="1"/>
          </p:nvPr>
        </p:nvSpPr>
        <p:spPr>
          <a:xfrm>
            <a:off x="457200" y="990600"/>
            <a:ext cx="7772400" cy="4800600"/>
          </a:xfrm>
        </p:spPr>
        <p:txBody>
          <a:bodyPr>
            <a:normAutofit/>
          </a:bodyPr>
          <a:lstStyle/>
          <a:p>
            <a:pPr algn="just">
              <a:lnSpc>
                <a:spcPct val="90000"/>
              </a:lnSpc>
              <a:buNone/>
            </a:pPr>
            <a:r>
              <a:rPr lang="en-US" b="1" u="sng" dirty="0" smtClean="0"/>
              <a:t>Informal Review :</a:t>
            </a:r>
          </a:p>
          <a:p>
            <a:pPr algn="just">
              <a:lnSpc>
                <a:spcPct val="90000"/>
              </a:lnSpc>
              <a:buNone/>
            </a:pPr>
            <a:endParaRPr lang="en-US" b="1" u="sng" dirty="0" smtClean="0"/>
          </a:p>
          <a:p>
            <a:pPr marL="27432" indent="0" algn="just">
              <a:lnSpc>
                <a:spcPct val="120000"/>
              </a:lnSpc>
              <a:buNone/>
            </a:pPr>
            <a:r>
              <a:rPr lang="en-US" dirty="0" smtClean="0">
                <a:solidFill>
                  <a:schemeClr val="tx2">
                    <a:shade val="30000"/>
                    <a:satMod val="150000"/>
                  </a:schemeClr>
                </a:solidFill>
              </a:rPr>
              <a:t>A review not based on a formal (documented) procedure. Key characteristics:</a:t>
            </a:r>
          </a:p>
          <a:p>
            <a:pPr algn="just"/>
            <a:r>
              <a:rPr lang="en-US" dirty="0" smtClean="0"/>
              <a:t>No formal process</a:t>
            </a:r>
          </a:p>
          <a:p>
            <a:pPr algn="just"/>
            <a:r>
              <a:rPr lang="en-US" dirty="0" smtClean="0"/>
              <a:t>There may be pair programming or a technical  lead reviewing designs and code. Optionally may be documented </a:t>
            </a:r>
          </a:p>
          <a:p>
            <a:pPr algn="just"/>
            <a:r>
              <a:rPr lang="en-US" dirty="0" smtClean="0"/>
              <a:t>May vary in usefulness depending on the reviewer </a:t>
            </a:r>
          </a:p>
          <a:p>
            <a:pPr algn="just"/>
            <a:r>
              <a:rPr lang="en-US" dirty="0" smtClean="0"/>
              <a:t>Main purpose: inexpensive way to get some benefit</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924800" cy="5410200"/>
          </a:xfrm>
        </p:spPr>
        <p:txBody>
          <a:bodyPr>
            <a:normAutofit lnSpcReduction="10000"/>
          </a:bodyPr>
          <a:lstStyle/>
          <a:p>
            <a:pPr algn="just">
              <a:lnSpc>
                <a:spcPct val="90000"/>
              </a:lnSpc>
              <a:buNone/>
            </a:pPr>
            <a:r>
              <a:rPr lang="en-US" sz="2200" b="1" u="sng" dirty="0" smtClean="0"/>
              <a:t>Walkthrough: </a:t>
            </a:r>
          </a:p>
          <a:p>
            <a:pPr algn="just">
              <a:lnSpc>
                <a:spcPct val="90000"/>
              </a:lnSpc>
              <a:buNone/>
            </a:pPr>
            <a:endParaRPr lang="en-US" sz="2200" b="1" dirty="0" smtClean="0"/>
          </a:p>
          <a:p>
            <a:pPr algn="just"/>
            <a:r>
              <a:rPr lang="en-US" sz="2200" dirty="0" smtClean="0"/>
              <a:t>A step-by-step presentation by the author of a document in order to gather information and to establish a common understanding of its content. Key characteristics:</a:t>
            </a:r>
          </a:p>
          <a:p>
            <a:pPr algn="just"/>
            <a:r>
              <a:rPr lang="en-US" sz="2200" dirty="0" smtClean="0"/>
              <a:t> Meeting led by author </a:t>
            </a:r>
          </a:p>
          <a:p>
            <a:pPr algn="just"/>
            <a:r>
              <a:rPr lang="en-US" sz="2200" dirty="0" smtClean="0"/>
              <a:t> Scenarios, dry runs, peer group</a:t>
            </a:r>
          </a:p>
          <a:p>
            <a:r>
              <a:rPr lang="en-US" sz="2200" dirty="0" smtClean="0"/>
              <a:t>Open-ended sessions</a:t>
            </a:r>
          </a:p>
          <a:p>
            <a:r>
              <a:rPr lang="en-US" sz="2200" dirty="0" smtClean="0"/>
              <a:t>Optionally a pre-meeting preparation of reviewers, review report, list of findings and scribe (who is not the author) </a:t>
            </a:r>
          </a:p>
          <a:p>
            <a:r>
              <a:rPr lang="en-US" sz="2200" dirty="0" smtClean="0"/>
              <a:t>May vary in practice from quite informal to very formal </a:t>
            </a:r>
          </a:p>
          <a:p>
            <a:r>
              <a:rPr lang="en-US" sz="2200" dirty="0" smtClean="0"/>
              <a:t>Main purposes: learning, gaining understanding, defect finding.</a:t>
            </a:r>
          </a:p>
          <a:p>
            <a:pPr algn="just"/>
            <a:endParaRPr lang="en-US" sz="2400" dirty="0" smtClean="0"/>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7" name="Title 1"/>
          <p:cNvSpPr>
            <a:spLocks noGrp="1"/>
          </p:cNvSpPr>
          <p:nvPr>
            <p:ph type="title"/>
          </p:nvPr>
        </p:nvSpPr>
        <p:spPr>
          <a:xfrm>
            <a:off x="0" y="0"/>
            <a:ext cx="7790688" cy="731838"/>
          </a:xfrm>
        </p:spPr>
        <p:txBody>
          <a:bodyPr>
            <a:normAutofit/>
          </a:bodyPr>
          <a:lstStyle/>
          <a:p>
            <a:r>
              <a:rPr lang="en-US" sz="3200" b="1" cap="none" dirty="0" smtClean="0"/>
              <a:t>3.2.3 Types of Review</a:t>
            </a:r>
            <a:endParaRPr lang="en-US" sz="3200" cap="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077200" cy="5715000"/>
          </a:xfrm>
        </p:spPr>
        <p:txBody>
          <a:bodyPr>
            <a:normAutofit fontScale="40000" lnSpcReduction="20000"/>
          </a:bodyPr>
          <a:lstStyle/>
          <a:p>
            <a:pPr algn="just">
              <a:lnSpc>
                <a:spcPct val="110000"/>
              </a:lnSpc>
              <a:buNone/>
            </a:pPr>
            <a:r>
              <a:rPr lang="en-US" sz="4200" b="1" u="sng" dirty="0" smtClean="0"/>
              <a:t>Technical Review : </a:t>
            </a:r>
          </a:p>
          <a:p>
            <a:pPr algn="just">
              <a:buNone/>
            </a:pPr>
            <a:r>
              <a:rPr lang="en-US" sz="4200" dirty="0" smtClean="0"/>
              <a:t>   </a:t>
            </a:r>
          </a:p>
          <a:p>
            <a:pPr marL="27432" indent="0" algn="just">
              <a:lnSpc>
                <a:spcPct val="130000"/>
              </a:lnSpc>
              <a:buNone/>
            </a:pPr>
            <a:r>
              <a:rPr lang="en-US" sz="4200" dirty="0" smtClean="0">
                <a:solidFill>
                  <a:schemeClr val="tx2">
                    <a:shade val="30000"/>
                    <a:satMod val="150000"/>
                  </a:schemeClr>
                </a:solidFill>
              </a:rPr>
              <a:t>A peer group discussion activity that focuses on achieving consensus on the technical approach to be taken. A technical review is also known as a peer review. </a:t>
            </a:r>
          </a:p>
          <a:p>
            <a:pPr marL="27432" indent="0" algn="just">
              <a:lnSpc>
                <a:spcPct val="130000"/>
              </a:lnSpc>
              <a:buNone/>
            </a:pPr>
            <a:r>
              <a:rPr lang="en-US" sz="4200" dirty="0" smtClean="0">
                <a:solidFill>
                  <a:schemeClr val="tx2">
                    <a:shade val="30000"/>
                    <a:satMod val="150000"/>
                  </a:schemeClr>
                </a:solidFill>
              </a:rPr>
              <a:t>Key characteristics: </a:t>
            </a:r>
          </a:p>
          <a:p>
            <a:pPr algn="just">
              <a:lnSpc>
                <a:spcPct val="120000"/>
              </a:lnSpc>
            </a:pPr>
            <a:r>
              <a:rPr lang="en-US" sz="4200" dirty="0" smtClean="0"/>
              <a:t>Documented, defined defect-detection process that includes peers and technical experts </a:t>
            </a:r>
          </a:p>
          <a:p>
            <a:pPr algn="just">
              <a:lnSpc>
                <a:spcPct val="120000"/>
              </a:lnSpc>
            </a:pPr>
            <a:r>
              <a:rPr lang="en-US" sz="4200" dirty="0" smtClean="0"/>
              <a:t>May be performed as a peer review without management participation </a:t>
            </a:r>
          </a:p>
          <a:p>
            <a:pPr algn="just">
              <a:lnSpc>
                <a:spcPct val="120000"/>
              </a:lnSpc>
            </a:pPr>
            <a:r>
              <a:rPr lang="en-US" sz="4200" dirty="0" smtClean="0"/>
              <a:t>Ideally led by trained moderator (not the author)</a:t>
            </a:r>
          </a:p>
          <a:p>
            <a:r>
              <a:rPr lang="en-US" sz="4200" dirty="0" smtClean="0"/>
              <a:t>Pre-meeting preparation</a:t>
            </a:r>
          </a:p>
          <a:p>
            <a:r>
              <a:rPr lang="en-US" sz="4200" dirty="0" smtClean="0"/>
              <a:t>Optionally the use of checklists, review report, list of findings and management participation</a:t>
            </a:r>
          </a:p>
          <a:p>
            <a:r>
              <a:rPr lang="en-US" sz="4200" dirty="0" smtClean="0"/>
              <a:t>May vary in practice from quite informal to very formal </a:t>
            </a:r>
          </a:p>
          <a:p>
            <a:r>
              <a:rPr lang="en-US" sz="4200" dirty="0" smtClean="0"/>
              <a:t>Main purposes : discuss, make decisions, evaluate alternatives, find defects, solve technical problems and check conformance to specifications and standards</a:t>
            </a:r>
          </a:p>
          <a:p>
            <a:pPr algn="just">
              <a:lnSpc>
                <a:spcPct val="120000"/>
              </a:lnSpc>
            </a:pPr>
            <a:endParaRPr lang="en-US" sz="2800" dirty="0" smtClean="0"/>
          </a:p>
          <a:p>
            <a:pPr algn="just">
              <a:buNone/>
            </a:pPr>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8" name="Title 1"/>
          <p:cNvSpPr>
            <a:spLocks noGrp="1"/>
          </p:cNvSpPr>
          <p:nvPr>
            <p:ph type="title"/>
          </p:nvPr>
        </p:nvSpPr>
        <p:spPr>
          <a:xfrm>
            <a:off x="0" y="0"/>
            <a:ext cx="7790688" cy="731838"/>
          </a:xfrm>
        </p:spPr>
        <p:txBody>
          <a:bodyPr>
            <a:normAutofit/>
          </a:bodyPr>
          <a:lstStyle/>
          <a:p>
            <a:r>
              <a:rPr lang="en-US" sz="3200" b="1" cap="none" dirty="0" smtClean="0"/>
              <a:t>3.2.3 Types of Review</a:t>
            </a:r>
            <a:endParaRPr lang="en-US" sz="3200" cap="non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722586"/>
            <a:ext cx="8077200" cy="5638800"/>
          </a:xfrm>
        </p:spPr>
        <p:txBody>
          <a:bodyPr>
            <a:noAutofit/>
          </a:bodyPr>
          <a:lstStyle/>
          <a:p>
            <a:pPr algn="just">
              <a:lnSpc>
                <a:spcPct val="90000"/>
              </a:lnSpc>
              <a:buNone/>
            </a:pPr>
            <a:r>
              <a:rPr lang="en-US" sz="1800" b="1" u="sng" dirty="0" smtClean="0"/>
              <a:t>Inspection:</a:t>
            </a:r>
          </a:p>
          <a:p>
            <a:pPr marL="27432" indent="0" algn="just">
              <a:lnSpc>
                <a:spcPct val="110000"/>
              </a:lnSpc>
              <a:buNone/>
            </a:pPr>
            <a:r>
              <a:rPr lang="en-US" sz="1800" dirty="0" smtClean="0">
                <a:solidFill>
                  <a:schemeClr val="tx2">
                    <a:shade val="30000"/>
                    <a:satMod val="150000"/>
                  </a:schemeClr>
                </a:solidFill>
              </a:rPr>
              <a:t>A type of review that relies on visual examination of documents to detect defects. An inspection is the most formal review technique and therefore always based on documented procedure.</a:t>
            </a:r>
          </a:p>
          <a:p>
            <a:pPr algn="just">
              <a:buNone/>
            </a:pPr>
            <a:r>
              <a:rPr lang="en-US" sz="1800" dirty="0" smtClean="0"/>
              <a:t>Key characteristics:</a:t>
            </a:r>
          </a:p>
          <a:p>
            <a:pPr algn="just"/>
            <a:r>
              <a:rPr lang="en-US" sz="1800" dirty="0" smtClean="0"/>
              <a:t>Led by trained moderator (not the author) </a:t>
            </a:r>
          </a:p>
          <a:p>
            <a:pPr algn="just"/>
            <a:r>
              <a:rPr lang="en-US" sz="1800" dirty="0" smtClean="0"/>
              <a:t>Usually peer examination</a:t>
            </a:r>
          </a:p>
          <a:p>
            <a:pPr algn="just"/>
            <a:r>
              <a:rPr lang="en-US" sz="1800" dirty="0" smtClean="0"/>
              <a:t>Defined roles ; Includes metrics</a:t>
            </a:r>
          </a:p>
          <a:p>
            <a:pPr algn="just"/>
            <a:r>
              <a:rPr lang="en-US" sz="1800" dirty="0" smtClean="0"/>
              <a:t>Formal process based on rules and checklists with entry and exit criteria</a:t>
            </a:r>
          </a:p>
          <a:p>
            <a:r>
              <a:rPr lang="en-US" sz="1800" dirty="0" smtClean="0"/>
              <a:t>Pre-meeting preparation </a:t>
            </a:r>
          </a:p>
          <a:p>
            <a:r>
              <a:rPr lang="en-US" sz="1800" dirty="0" smtClean="0"/>
              <a:t>Inspection report, list of findings</a:t>
            </a:r>
          </a:p>
          <a:p>
            <a:r>
              <a:rPr lang="en-US" sz="1800" dirty="0" smtClean="0"/>
              <a:t>Formal follow-up process</a:t>
            </a:r>
          </a:p>
          <a:p>
            <a:r>
              <a:rPr lang="en-US" sz="1800" dirty="0" smtClean="0"/>
              <a:t>Optionally, process improvement and reader</a:t>
            </a:r>
          </a:p>
          <a:p>
            <a:r>
              <a:rPr lang="en-US" sz="1800" dirty="0" smtClean="0"/>
              <a:t>Main purpose: find </a:t>
            </a:r>
            <a:r>
              <a:rPr lang="en-US" sz="1800" dirty="0" smtClean="0"/>
              <a:t>defects</a:t>
            </a:r>
            <a:endParaRPr lang="en-US" sz="1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7" name="Title 1"/>
          <p:cNvSpPr>
            <a:spLocks noGrp="1"/>
          </p:cNvSpPr>
          <p:nvPr>
            <p:ph type="title"/>
          </p:nvPr>
        </p:nvSpPr>
        <p:spPr>
          <a:xfrm>
            <a:off x="0" y="0"/>
            <a:ext cx="7790688" cy="731838"/>
          </a:xfrm>
        </p:spPr>
        <p:txBody>
          <a:bodyPr>
            <a:normAutofit/>
          </a:bodyPr>
          <a:lstStyle/>
          <a:p>
            <a:r>
              <a:rPr lang="en-US" sz="3200" b="1" cap="none" dirty="0" smtClean="0"/>
              <a:t>3.2.3 Types of Review</a:t>
            </a:r>
            <a:endParaRPr lang="en-US" sz="3200" cap="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85800"/>
            <a:ext cx="7848600" cy="533400"/>
          </a:xfrm>
        </p:spPr>
        <p:txBody>
          <a:bodyPr>
            <a:normAutofit fontScale="90000"/>
          </a:bodyPr>
          <a:lstStyle/>
          <a:p>
            <a:r>
              <a:rPr lang="en-US" b="1" cap="none" dirty="0" smtClean="0"/>
              <a:t>3.2.4 Success Factors for Reviews</a:t>
            </a:r>
            <a:r>
              <a:rPr lang="en-US" dirty="0" smtClean="0"/>
              <a:t/>
            </a:r>
            <a:br>
              <a:rPr lang="en-US" dirty="0" smtClean="0"/>
            </a:br>
            <a:endParaRPr lang="en-US" dirty="0"/>
          </a:p>
        </p:txBody>
      </p:sp>
      <p:sp>
        <p:nvSpPr>
          <p:cNvPr id="3" name="Content Placeholder 2"/>
          <p:cNvSpPr>
            <a:spLocks noGrp="1"/>
          </p:cNvSpPr>
          <p:nvPr>
            <p:ph idx="1"/>
          </p:nvPr>
        </p:nvSpPr>
        <p:spPr>
          <a:xfrm>
            <a:off x="381000" y="533400"/>
            <a:ext cx="8229600" cy="5715000"/>
          </a:xfrm>
        </p:spPr>
        <p:txBody>
          <a:bodyPr>
            <a:noAutofit/>
          </a:bodyPr>
          <a:lstStyle/>
          <a:p>
            <a:pPr algn="just"/>
            <a:r>
              <a:rPr lang="en-US" dirty="0" smtClean="0"/>
              <a:t>Each </a:t>
            </a:r>
            <a:r>
              <a:rPr lang="en-US" dirty="0" smtClean="0"/>
              <a:t>review has a clear predefined objective.</a:t>
            </a:r>
          </a:p>
          <a:p>
            <a:pPr algn="just"/>
            <a:r>
              <a:rPr lang="en-US" dirty="0" smtClean="0"/>
              <a:t>The right people for the review objectives are involved.</a:t>
            </a:r>
          </a:p>
          <a:p>
            <a:pPr algn="just"/>
            <a:r>
              <a:rPr lang="en-US" dirty="0" smtClean="0"/>
              <a:t>Defects found are welcomed, and expressed objectively. </a:t>
            </a:r>
          </a:p>
          <a:p>
            <a:pPr algn="just"/>
            <a:r>
              <a:rPr lang="en-US" dirty="0" smtClean="0"/>
              <a:t>People issues and psychological aspects are dealt with (e.g. making it a positive experience for the author). </a:t>
            </a:r>
          </a:p>
          <a:p>
            <a:pPr algn="just"/>
            <a:r>
              <a:rPr lang="en-US" dirty="0" smtClean="0"/>
              <a:t>Review techniques are applied that are suitable to the type and level of software work products and reviewers. </a:t>
            </a:r>
          </a:p>
          <a:p>
            <a:pPr algn="just"/>
            <a:r>
              <a:rPr lang="en-US" dirty="0" smtClean="0"/>
              <a:t>Checklists or roles are used if appropriate to increase effectiveness of defect identification. </a:t>
            </a:r>
          </a:p>
          <a:p>
            <a:pPr algn="just"/>
            <a:r>
              <a:rPr lang="en-US" dirty="0" smtClean="0"/>
              <a:t>Training is given in review techniques, especially the more formal techniques, such as inspection.</a:t>
            </a:r>
          </a:p>
          <a:p>
            <a:pPr algn="just"/>
            <a:r>
              <a:rPr lang="en-US" dirty="0" smtClean="0"/>
              <a:t>Management supports a good review process (e.g. by incorporating adequate time for review activities in project schedules). </a:t>
            </a:r>
          </a:p>
          <a:p>
            <a:pPr algn="just"/>
            <a:r>
              <a:rPr lang="en-US" dirty="0" smtClean="0"/>
              <a:t>There is an emphasis on learning and process improvement.</a:t>
            </a:r>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66888" cy="731838"/>
          </a:xfrm>
        </p:spPr>
        <p:txBody>
          <a:bodyPr>
            <a:normAutofit/>
          </a:bodyPr>
          <a:lstStyle/>
          <a:p>
            <a:r>
              <a:rPr lang="en-US" sz="3200" b="1" cap="none" dirty="0" smtClean="0"/>
              <a:t>Static Analysis Tools</a:t>
            </a:r>
            <a:endParaRPr lang="en-US" sz="3200" b="1" cap="none" dirty="0"/>
          </a:p>
        </p:txBody>
      </p:sp>
      <p:sp>
        <p:nvSpPr>
          <p:cNvPr id="3" name="Content Placeholder 2"/>
          <p:cNvSpPr>
            <a:spLocks noGrp="1"/>
          </p:cNvSpPr>
          <p:nvPr>
            <p:ph idx="1"/>
          </p:nvPr>
        </p:nvSpPr>
        <p:spPr>
          <a:xfrm>
            <a:off x="405962" y="838200"/>
            <a:ext cx="7848600" cy="4800600"/>
          </a:xfrm>
        </p:spPr>
        <p:txBody>
          <a:bodyPr>
            <a:noAutofit/>
          </a:bodyPr>
          <a:lstStyle/>
          <a:p>
            <a:pPr marL="58738" indent="0" algn="just">
              <a:buNone/>
            </a:pPr>
            <a:r>
              <a:rPr lang="en-US" dirty="0" smtClean="0"/>
              <a:t>Static analysis tools analyze program code (e.g. control flow and data flow), as well as generated output such as HTML and XML. </a:t>
            </a:r>
          </a:p>
          <a:p>
            <a:pPr>
              <a:buNone/>
            </a:pPr>
            <a:r>
              <a:rPr lang="en-US" b="1" dirty="0" smtClean="0"/>
              <a:t>The value of static analysis is:</a:t>
            </a:r>
          </a:p>
          <a:p>
            <a:r>
              <a:rPr lang="en-US" dirty="0" smtClean="0"/>
              <a:t>Early detection of defects prior to test execution.</a:t>
            </a:r>
          </a:p>
          <a:p>
            <a:r>
              <a:rPr lang="en-US" dirty="0" smtClean="0"/>
              <a:t>Early warning about suspicious aspects of the code or design, by the calculation of metrics, such as a high complexity measure. </a:t>
            </a:r>
          </a:p>
          <a:p>
            <a:r>
              <a:rPr lang="en-US" dirty="0" smtClean="0"/>
              <a:t>Identification of defects not easily found by dynamic testing.</a:t>
            </a:r>
          </a:p>
          <a:p>
            <a:r>
              <a:rPr lang="en-US" dirty="0" smtClean="0"/>
              <a:t>Detecting dependencies and inconsistencies in software models, such as links. </a:t>
            </a:r>
          </a:p>
          <a:p>
            <a:r>
              <a:rPr lang="en-US" dirty="0" smtClean="0"/>
              <a:t>Improved maintainability of code and design. </a:t>
            </a:r>
          </a:p>
          <a:p>
            <a:r>
              <a:rPr lang="en-US" dirty="0" smtClean="0"/>
              <a:t>Prevention of defects, if lessons are learned in development</a:t>
            </a:r>
          </a:p>
          <a:p>
            <a:r>
              <a:rPr lang="en-US" dirty="0" smtClean="0"/>
              <a:t>Generation of metrics including complexity of code.</a:t>
            </a:r>
          </a:p>
          <a:p>
            <a:endParaRPr lang="en-US" dirty="0" smtClean="0"/>
          </a:p>
          <a:p>
            <a:endParaRPr lang="en-US" dirty="0" smtClean="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50816"/>
            <a:ext cx="8077200" cy="5791200"/>
          </a:xfrm>
        </p:spPr>
        <p:txBody>
          <a:bodyPr>
            <a:noAutofit/>
          </a:bodyPr>
          <a:lstStyle/>
          <a:p>
            <a:pPr marL="117475" indent="0">
              <a:lnSpc>
                <a:spcPct val="80000"/>
              </a:lnSpc>
              <a:buNone/>
            </a:pPr>
            <a:r>
              <a:rPr lang="en-US" sz="1800" b="1" dirty="0" smtClean="0"/>
              <a:t>Typical defects discovered by static analysis tools  : </a:t>
            </a:r>
          </a:p>
          <a:p>
            <a:pPr marL="342900" indent="-342900">
              <a:buFont typeface="Arial" pitchFamily="34" charset="0"/>
              <a:buChar char="•"/>
            </a:pPr>
            <a:r>
              <a:rPr lang="en-US" sz="1800" dirty="0" smtClean="0"/>
              <a:t>referencing a variable with an undefined value; </a:t>
            </a:r>
          </a:p>
          <a:p>
            <a:pPr marL="342900" indent="-342900">
              <a:buFont typeface="Arial" pitchFamily="34" charset="0"/>
              <a:buChar char="•"/>
            </a:pPr>
            <a:r>
              <a:rPr lang="en-US" sz="1800" dirty="0" smtClean="0"/>
              <a:t>inconsistent interface between modules and components; </a:t>
            </a:r>
          </a:p>
          <a:p>
            <a:pPr marL="342900" indent="-342900">
              <a:buFont typeface="Arial" pitchFamily="34" charset="0"/>
              <a:buChar char="•"/>
            </a:pPr>
            <a:r>
              <a:rPr lang="en-US" sz="1800" dirty="0" smtClean="0"/>
              <a:t>variables that are never used; </a:t>
            </a:r>
          </a:p>
          <a:p>
            <a:pPr marL="342900" indent="-342900">
              <a:buFont typeface="Arial" pitchFamily="34" charset="0"/>
              <a:buChar char="•"/>
            </a:pPr>
            <a:r>
              <a:rPr lang="en-US" sz="1800" dirty="0" smtClean="0"/>
              <a:t>unreachable (dead) code;</a:t>
            </a:r>
          </a:p>
          <a:p>
            <a:pPr marL="342900" indent="-342900">
              <a:buFont typeface="Arial" pitchFamily="34" charset="0"/>
              <a:buChar char="•"/>
            </a:pPr>
            <a:r>
              <a:rPr lang="en-US" sz="1800" dirty="0" smtClean="0"/>
              <a:t>programming standards violations;</a:t>
            </a:r>
          </a:p>
          <a:p>
            <a:pPr marL="342900" indent="-342900">
              <a:buFont typeface="Arial" pitchFamily="34" charset="0"/>
              <a:buChar char="•"/>
            </a:pPr>
            <a:r>
              <a:rPr lang="en-US" sz="1800" dirty="0" smtClean="0"/>
              <a:t>security vulnerabilities;</a:t>
            </a:r>
          </a:p>
          <a:p>
            <a:pPr marL="342900" indent="-342900">
              <a:buFont typeface="Arial" pitchFamily="34" charset="0"/>
              <a:buChar char="•"/>
            </a:pPr>
            <a:r>
              <a:rPr lang="en-US" sz="1800" dirty="0" smtClean="0"/>
              <a:t>syntax violations of code and software models. </a:t>
            </a:r>
          </a:p>
          <a:p>
            <a:pPr marL="0" indent="0">
              <a:buNone/>
            </a:pPr>
            <a:r>
              <a:rPr lang="en-US" sz="1800" dirty="0" smtClean="0"/>
              <a:t>Static analysis tools are typically used by developers (checking against predefined rules or programming standards) before and during component and integration testing, and by designers during software modeling. Compilers may offer some support for static analysis, including the calculation of metrics.</a:t>
            </a:r>
          </a:p>
          <a:p>
            <a:pPr marL="0" indent="0" algn="just">
              <a:buNone/>
            </a:pPr>
            <a:r>
              <a:rPr lang="en-US" sz="1800" b="1" dirty="0" smtClean="0"/>
              <a:t>Static analysis tools may produce a large number of warning messages, which need to be well managed to allow the most effective use of the tool. </a:t>
            </a: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7" name="Title 1"/>
          <p:cNvSpPr>
            <a:spLocks noGrp="1"/>
          </p:cNvSpPr>
          <p:nvPr>
            <p:ph type="title"/>
          </p:nvPr>
        </p:nvSpPr>
        <p:spPr>
          <a:xfrm>
            <a:off x="0" y="0"/>
            <a:ext cx="7866888" cy="731838"/>
          </a:xfrm>
        </p:spPr>
        <p:txBody>
          <a:bodyPr>
            <a:normAutofit/>
          </a:bodyPr>
          <a:lstStyle/>
          <a:p>
            <a:r>
              <a:rPr lang="en-US" sz="3200" b="1" cap="none" dirty="0" smtClean="0"/>
              <a:t>Static Analysis Tools</a:t>
            </a:r>
            <a:endParaRPr lang="en-US" sz="3200" b="1" cap="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0"/>
            <a:ext cx="7406640" cy="1066800"/>
          </a:xfrm>
        </p:spPr>
        <p:txBody>
          <a:bodyPr>
            <a:normAutofit fontScale="90000"/>
          </a:bodyPr>
          <a:lstStyle/>
          <a:p>
            <a:r>
              <a:rPr lang="en-US" sz="3600" b="1" cap="none" dirty="0" smtClean="0"/>
              <a:t>Static Techniques </a:t>
            </a:r>
            <a:r>
              <a:rPr lang="en-US" dirty="0" smtClean="0"/>
              <a:t/>
            </a:r>
            <a:br>
              <a:rPr lang="en-US" dirty="0" smtClean="0"/>
            </a:br>
            <a:endParaRPr lang="en-US" dirty="0"/>
          </a:p>
        </p:txBody>
      </p:sp>
      <p:sp>
        <p:nvSpPr>
          <p:cNvPr id="3" name="Subtitle 2"/>
          <p:cNvSpPr>
            <a:spLocks noGrp="1"/>
          </p:cNvSpPr>
          <p:nvPr>
            <p:ph type="subTitle" idx="1"/>
          </p:nvPr>
        </p:nvSpPr>
        <p:spPr>
          <a:xfrm>
            <a:off x="609600" y="1447800"/>
            <a:ext cx="7406640" cy="4245936"/>
          </a:xfrm>
        </p:spPr>
        <p:txBody>
          <a:bodyPr>
            <a:normAutofit/>
          </a:bodyPr>
          <a:lstStyle/>
          <a:p>
            <a:r>
              <a:rPr lang="en-US" b="1" dirty="0" smtClean="0"/>
              <a:t>What are static testing techniques? </a:t>
            </a:r>
            <a:endParaRPr lang="en-US" dirty="0" smtClean="0"/>
          </a:p>
          <a:p>
            <a:pPr algn="just"/>
            <a:r>
              <a:rPr lang="en-US" dirty="0" smtClean="0"/>
              <a:t>Unlike dynamic testing, which requires the execution of software, static testing techniques rely on the manual examination (reviews) and automated analysis (static analysis) of the code or other project document.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7498080" cy="884238"/>
          </a:xfrm>
        </p:spPr>
        <p:txBody>
          <a:bodyPr>
            <a:normAutofit fontScale="90000"/>
          </a:bodyPr>
          <a:lstStyle/>
          <a:p>
            <a:r>
              <a:rPr lang="en-US" b="1" cap="none" dirty="0" smtClean="0"/>
              <a:t>3.1 Static Techniques And The Test Process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001000" cy="4800600"/>
          </a:xfrm>
        </p:spPr>
        <p:txBody>
          <a:bodyPr>
            <a:noAutofit/>
          </a:bodyPr>
          <a:lstStyle/>
          <a:p>
            <a:pPr algn="just"/>
            <a:r>
              <a:rPr lang="en-US" dirty="0" smtClean="0"/>
              <a:t>Reviews are a way of testing software work products (including code) and can be performed well before dynamic test execution. </a:t>
            </a:r>
          </a:p>
          <a:p>
            <a:pPr algn="just"/>
            <a:r>
              <a:rPr lang="en-US" dirty="0" smtClean="0"/>
              <a:t>Defects detected during reviews early in the life cycle are often much cheaper to remove than those detected while running tests (e.g. defects found in requirements). A review could be done entirely as a manual activity, but there are also tools available that can support the review process. The main manual activity is to examine a work product and make comments about it. </a:t>
            </a:r>
          </a:p>
          <a:p>
            <a:pPr algn="just"/>
            <a:r>
              <a:rPr lang="en-US" dirty="0" smtClean="0"/>
              <a:t>Any software work product can be reviewed, including requirements specifications, design specifications, code, test plans, test specifications, test cases, test scripts, user guides or web pages.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98080" cy="731838"/>
          </a:xfrm>
        </p:spPr>
        <p:txBody>
          <a:bodyPr>
            <a:normAutofit/>
          </a:bodyPr>
          <a:lstStyle/>
          <a:p>
            <a:r>
              <a:rPr lang="en-US" sz="3200" b="1" cap="none" dirty="0" smtClean="0"/>
              <a:t>Benefits of Reviews Include</a:t>
            </a:r>
            <a:endParaRPr lang="en-US" sz="3200" cap="none" dirty="0"/>
          </a:p>
        </p:txBody>
      </p:sp>
      <p:sp>
        <p:nvSpPr>
          <p:cNvPr id="3" name="Content Placeholder 2"/>
          <p:cNvSpPr>
            <a:spLocks noGrp="1"/>
          </p:cNvSpPr>
          <p:nvPr>
            <p:ph idx="1"/>
          </p:nvPr>
        </p:nvSpPr>
        <p:spPr>
          <a:xfrm>
            <a:off x="457200" y="1447800"/>
            <a:ext cx="7620000" cy="4373563"/>
          </a:xfrm>
        </p:spPr>
        <p:txBody>
          <a:bodyPr>
            <a:noAutofit/>
          </a:bodyPr>
          <a:lstStyle/>
          <a:p>
            <a:pPr algn="just"/>
            <a:r>
              <a:rPr lang="en-US" dirty="0" smtClean="0"/>
              <a:t>Early defect detection and correction</a:t>
            </a:r>
          </a:p>
          <a:p>
            <a:pPr algn="just"/>
            <a:r>
              <a:rPr lang="en-US" dirty="0" smtClean="0"/>
              <a:t>Development productivity improvements </a:t>
            </a:r>
          </a:p>
          <a:p>
            <a:pPr algn="just"/>
            <a:r>
              <a:rPr lang="en-US" dirty="0" smtClean="0"/>
              <a:t>Reduced development timescales </a:t>
            </a:r>
          </a:p>
          <a:p>
            <a:pPr algn="just"/>
            <a:r>
              <a:rPr lang="en-US" dirty="0" smtClean="0"/>
              <a:t>Reduced testing cost and time</a:t>
            </a:r>
          </a:p>
          <a:p>
            <a:pPr algn="just"/>
            <a:r>
              <a:rPr lang="en-US" dirty="0" smtClean="0"/>
              <a:t>Lifetime cost reductions</a:t>
            </a:r>
          </a:p>
          <a:p>
            <a:pPr algn="just"/>
            <a:r>
              <a:rPr lang="en-US" dirty="0" smtClean="0"/>
              <a:t>Fewer defects</a:t>
            </a:r>
          </a:p>
          <a:p>
            <a:pPr algn="just"/>
            <a:r>
              <a:rPr lang="en-US" dirty="0" smtClean="0"/>
              <a:t>Improved communication. Reviews can find omissions, for example, in requirements, which are unlikely to be found in dynamic testing.</a:t>
            </a:r>
          </a:p>
          <a:p>
            <a:pPr algn="just"/>
            <a:r>
              <a:rPr lang="en-US" dirty="0" smtClean="0"/>
              <a:t> Compared to dynamic testing, static techniques find causes of failures (defects) rather than the failures themselves. </a:t>
            </a:r>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282"/>
            <a:ext cx="8686800" cy="686118"/>
          </a:xfrm>
        </p:spPr>
        <p:txBody>
          <a:bodyPr>
            <a:normAutofit/>
          </a:bodyPr>
          <a:lstStyle/>
          <a:p>
            <a:r>
              <a:rPr lang="en-US" sz="3200" b="1" cap="none" dirty="0" smtClean="0"/>
              <a:t>Benefits of Reviews Include :</a:t>
            </a:r>
            <a:endParaRPr lang="en-US" sz="3200" cap="none" dirty="0"/>
          </a:p>
        </p:txBody>
      </p:sp>
      <p:sp>
        <p:nvSpPr>
          <p:cNvPr id="3" name="Content Placeholder 2"/>
          <p:cNvSpPr>
            <a:spLocks noGrp="1"/>
          </p:cNvSpPr>
          <p:nvPr>
            <p:ph idx="1"/>
          </p:nvPr>
        </p:nvSpPr>
        <p:spPr>
          <a:xfrm>
            <a:off x="533400" y="1295400"/>
            <a:ext cx="7790688" cy="4800600"/>
          </a:xfrm>
        </p:spPr>
        <p:txBody>
          <a:bodyPr>
            <a:normAutofit/>
          </a:bodyPr>
          <a:lstStyle/>
          <a:p>
            <a:pPr marL="117475" indent="-34925">
              <a:buNone/>
            </a:pPr>
            <a:r>
              <a:rPr lang="en-US" b="1" dirty="0" smtClean="0"/>
              <a:t>Typical defects that are easier to find in reviews than </a:t>
            </a:r>
            <a:r>
              <a:rPr lang="en-US" b="1" dirty="0" smtClean="0"/>
              <a:t>in dynamic </a:t>
            </a:r>
            <a:r>
              <a:rPr lang="en-US" b="1" dirty="0" smtClean="0"/>
              <a:t>testing are</a:t>
            </a:r>
            <a:r>
              <a:rPr lang="en-US" b="1" dirty="0" smtClean="0"/>
              <a:t>:</a:t>
            </a:r>
            <a:endParaRPr lang="en-US" b="1" dirty="0" smtClean="0"/>
          </a:p>
          <a:p>
            <a:pPr marL="342900" indent="-342900">
              <a:buFont typeface="Arial" pitchFamily="34" charset="0"/>
              <a:buChar char="•"/>
            </a:pPr>
            <a:r>
              <a:rPr lang="en-US" dirty="0" smtClean="0"/>
              <a:t>Requirement defects,</a:t>
            </a:r>
          </a:p>
          <a:p>
            <a:pPr marL="342900" indent="-342900">
              <a:buFont typeface="Arial" pitchFamily="34" charset="0"/>
              <a:buChar char="•"/>
            </a:pPr>
            <a:r>
              <a:rPr lang="en-US" dirty="0" smtClean="0"/>
              <a:t>Design defects,</a:t>
            </a:r>
          </a:p>
          <a:p>
            <a:pPr marL="342900" indent="-342900">
              <a:buFont typeface="Arial" pitchFamily="34" charset="0"/>
              <a:buChar char="•"/>
            </a:pPr>
            <a:r>
              <a:rPr lang="en-US" dirty="0" smtClean="0"/>
              <a:t>Incorrect interface specifications, </a:t>
            </a:r>
          </a:p>
          <a:p>
            <a:pPr marL="342900" indent="-342900">
              <a:buFont typeface="Arial" pitchFamily="34" charset="0"/>
              <a:buChar char="•"/>
            </a:pPr>
            <a:r>
              <a:rPr lang="en-US" dirty="0" smtClean="0"/>
              <a:t>Insufficient maintainability, </a:t>
            </a:r>
          </a:p>
          <a:p>
            <a:pPr marL="342900" indent="-342900">
              <a:buFont typeface="Arial" pitchFamily="34" charset="0"/>
              <a:buChar char="•"/>
            </a:pPr>
            <a:r>
              <a:rPr lang="en-US" dirty="0" smtClean="0"/>
              <a:t>Deviations from standards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48600" cy="4800600"/>
          </a:xfrm>
        </p:spPr>
        <p:txBody>
          <a:bodyPr>
            <a:normAutofit fontScale="85000" lnSpcReduction="20000"/>
          </a:bodyPr>
          <a:lstStyle/>
          <a:p>
            <a:pPr algn="just"/>
            <a:r>
              <a:rPr lang="en-US" sz="2400" dirty="0" smtClean="0"/>
              <a:t>At an early stage in a project lifecycle, reviews can be seen to be important. A review of project requirements would highlight any misunderstanding of the end users requirements by the developers. </a:t>
            </a:r>
          </a:p>
          <a:p>
            <a:pPr algn="just"/>
            <a:endParaRPr lang="en-US" sz="2400" dirty="0" smtClean="0"/>
          </a:p>
          <a:p>
            <a:pPr algn="just"/>
            <a:r>
              <a:rPr lang="en-US" sz="2400" dirty="0" smtClean="0"/>
              <a:t>They are especially useful in outsourced or offshore development team environments – classic mistakes and assumptions can often be made regarding standards compliance and especially design.</a:t>
            </a:r>
          </a:p>
          <a:p>
            <a:pPr algn="just"/>
            <a:endParaRPr lang="en-US" sz="2400" dirty="0" smtClean="0"/>
          </a:p>
          <a:p>
            <a:pPr algn="just"/>
            <a:r>
              <a:rPr lang="en-US" sz="2400" dirty="0" smtClean="0"/>
              <a:t>The different types of reviews vary from very informal (e.g. no written instructions for reviewers) to very formal (i.e. well structured and regulated) based on a number of factors (maturity of the process, legal requirements, need for an audit trail etc.)</a:t>
            </a:r>
          </a:p>
          <a:p>
            <a:pPr algn="just"/>
            <a:endParaRPr lang="en-US" sz="2700"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8" name="Title 1"/>
          <p:cNvSpPr>
            <a:spLocks noGrp="1"/>
          </p:cNvSpPr>
          <p:nvPr>
            <p:ph type="title"/>
          </p:nvPr>
        </p:nvSpPr>
        <p:spPr>
          <a:xfrm>
            <a:off x="76200" y="228282"/>
            <a:ext cx="8686800" cy="686118"/>
          </a:xfrm>
        </p:spPr>
        <p:txBody>
          <a:bodyPr>
            <a:normAutofit/>
          </a:bodyPr>
          <a:lstStyle/>
          <a:p>
            <a:r>
              <a:rPr lang="en-US" sz="3200" b="1" cap="none" dirty="0" smtClean="0"/>
              <a:t>Benefits of Reviews Include :</a:t>
            </a:r>
            <a:endParaRPr lang="en-US" sz="3200" cap="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5791200" cy="838518"/>
          </a:xfrm>
        </p:spPr>
        <p:txBody>
          <a:bodyPr>
            <a:normAutofit/>
          </a:bodyPr>
          <a:lstStyle/>
          <a:p>
            <a:r>
              <a:rPr lang="en-US" sz="3200" b="1" cap="none" dirty="0" smtClean="0"/>
              <a:t>The Benefits of Reviews </a:t>
            </a:r>
            <a:endParaRPr lang="en-US" sz="3200" b="1" cap="none" dirty="0"/>
          </a:p>
        </p:txBody>
      </p:sp>
      <p:sp>
        <p:nvSpPr>
          <p:cNvPr id="3" name="Content Placeholder 2"/>
          <p:cNvSpPr>
            <a:spLocks noGrp="1"/>
          </p:cNvSpPr>
          <p:nvPr>
            <p:ph idx="1"/>
          </p:nvPr>
        </p:nvSpPr>
        <p:spPr>
          <a:xfrm>
            <a:off x="457200" y="1143000"/>
            <a:ext cx="7866888" cy="4800600"/>
          </a:xfrm>
        </p:spPr>
        <p:txBody>
          <a:bodyPr>
            <a:normAutofit/>
          </a:bodyPr>
          <a:lstStyle/>
          <a:p>
            <a:pPr algn="just">
              <a:lnSpc>
                <a:spcPct val="90000"/>
              </a:lnSpc>
            </a:pPr>
            <a:r>
              <a:rPr lang="en-US" dirty="0" smtClean="0"/>
              <a:t>Walkthroughs can find between 30 and 70 percent of the errors in a program (Myers 1979, Boehm 1987b, Yourdon 1989b). A study at NASA‟s Software Engineering Laboratory found that code reading detected about twice as many defects per hour of effort as testing (Card 1987). Inspections find from 60 to 90 percent of the defects in a program, and produce net schedule savings of from 10 to 30 percent. Each hour on inspections avoided an average of 33 hours of maintenance.</a:t>
            </a:r>
          </a:p>
          <a:p>
            <a:pPr algn="just">
              <a:lnSpc>
                <a:spcPct val="90000"/>
              </a:lnSpc>
            </a:pPr>
            <a:endParaRPr lang="en-US" sz="2300" dirty="0" smtClean="0"/>
          </a:p>
          <a:p>
            <a:pPr algn="just">
              <a:lnSpc>
                <a:spcPct val="90000"/>
              </a:lnSpc>
            </a:pPr>
            <a:endParaRPr lang="en-US" sz="23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62318"/>
          </a:xfrm>
        </p:spPr>
        <p:txBody>
          <a:bodyPr>
            <a:normAutofit/>
          </a:bodyPr>
          <a:lstStyle/>
          <a:p>
            <a:r>
              <a:rPr lang="en-US" sz="3200" b="1" cap="none" dirty="0" smtClean="0"/>
              <a:t>3.2 Formal Review Process</a:t>
            </a:r>
            <a:endParaRPr lang="en-US" sz="3200" b="1" cap="none" dirty="0"/>
          </a:p>
        </p:txBody>
      </p:sp>
      <p:sp>
        <p:nvSpPr>
          <p:cNvPr id="3" name="Content Placeholder 2"/>
          <p:cNvSpPr>
            <a:spLocks noGrp="1"/>
          </p:cNvSpPr>
          <p:nvPr>
            <p:ph idx="1"/>
          </p:nvPr>
        </p:nvSpPr>
        <p:spPr>
          <a:xfrm>
            <a:off x="685800" y="914400"/>
            <a:ext cx="7848600" cy="5410200"/>
          </a:xfrm>
        </p:spPr>
        <p:txBody>
          <a:bodyPr>
            <a:normAutofit fontScale="92500" lnSpcReduction="20000"/>
          </a:bodyPr>
          <a:lstStyle/>
          <a:p>
            <a:pPr algn="just"/>
            <a:r>
              <a:rPr lang="en-US" sz="2200" b="1" dirty="0" smtClean="0"/>
              <a:t>Planning </a:t>
            </a:r>
          </a:p>
          <a:p>
            <a:pPr lvl="1" algn="just"/>
            <a:r>
              <a:rPr lang="en-US" sz="2200" dirty="0" smtClean="0"/>
              <a:t>selecting the personnel,</a:t>
            </a:r>
          </a:p>
          <a:p>
            <a:pPr lvl="1" algn="just"/>
            <a:r>
              <a:rPr lang="en-US" sz="2200" dirty="0" smtClean="0"/>
              <a:t>allocating roles</a:t>
            </a:r>
          </a:p>
          <a:p>
            <a:pPr lvl="1" algn="just"/>
            <a:r>
              <a:rPr lang="en-US" sz="2200" dirty="0" smtClean="0"/>
              <a:t>defining the entry and exit criteria for more formal review types (e.g. inspection)</a:t>
            </a:r>
          </a:p>
          <a:p>
            <a:pPr lvl="1" algn="just"/>
            <a:r>
              <a:rPr lang="en-US" sz="2200" dirty="0" smtClean="0"/>
              <a:t>selecting which parts of documents to look at</a:t>
            </a:r>
          </a:p>
          <a:p>
            <a:pPr lvl="1" algn="just"/>
            <a:endParaRPr lang="en-US" sz="2200" dirty="0" smtClean="0"/>
          </a:p>
          <a:p>
            <a:pPr algn="just"/>
            <a:r>
              <a:rPr lang="en-US" sz="2200" b="1" dirty="0" smtClean="0"/>
              <a:t>Kick-off </a:t>
            </a:r>
          </a:p>
          <a:p>
            <a:pPr lvl="1" algn="just"/>
            <a:r>
              <a:rPr lang="en-US" sz="2200" dirty="0" smtClean="0"/>
              <a:t>distributing documents</a:t>
            </a:r>
          </a:p>
          <a:p>
            <a:pPr lvl="1" algn="just"/>
            <a:r>
              <a:rPr lang="en-US" sz="2200" dirty="0" smtClean="0"/>
              <a:t>explaining the objectives</a:t>
            </a:r>
          </a:p>
          <a:p>
            <a:pPr lvl="1" algn="just"/>
            <a:r>
              <a:rPr lang="en-US" sz="2200" dirty="0" smtClean="0"/>
              <a:t>process and documents to the participants </a:t>
            </a:r>
          </a:p>
          <a:p>
            <a:pPr lvl="1" algn="just"/>
            <a:r>
              <a:rPr lang="en-US" sz="2200" dirty="0" smtClean="0"/>
              <a:t>checking entry criteria (for more formal review types) </a:t>
            </a:r>
          </a:p>
          <a:p>
            <a:pPr lvl="1" algn="just"/>
            <a:endParaRPr lang="en-US" sz="2200" dirty="0" smtClean="0"/>
          </a:p>
          <a:p>
            <a:pPr algn="just"/>
            <a:r>
              <a:rPr lang="en-US" sz="2200" b="1" dirty="0" smtClean="0"/>
              <a:t>Individual preparation </a:t>
            </a:r>
          </a:p>
          <a:p>
            <a:pPr lvl="1" algn="just"/>
            <a:r>
              <a:rPr lang="en-US" sz="2200" dirty="0" smtClean="0"/>
              <a:t>work done by each of the participants on their own before the review meeting, noting potential defects, questions and comments</a:t>
            </a:r>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4373563"/>
          </a:xfrm>
        </p:spPr>
        <p:txBody>
          <a:bodyPr>
            <a:normAutofit fontScale="85000" lnSpcReduction="10000"/>
          </a:bodyPr>
          <a:lstStyle/>
          <a:p>
            <a:r>
              <a:rPr lang="en-US" sz="2400" b="1" dirty="0" smtClean="0"/>
              <a:t>Review Meeting </a:t>
            </a:r>
          </a:p>
          <a:p>
            <a:pPr lvl="1"/>
            <a:r>
              <a:rPr lang="en-US" sz="2200" dirty="0" smtClean="0"/>
              <a:t>discussion or logging, with documented results or minutes (for more formal review types) </a:t>
            </a:r>
          </a:p>
          <a:p>
            <a:pPr lvl="1"/>
            <a:r>
              <a:rPr lang="en-US" sz="2200" dirty="0" smtClean="0"/>
              <a:t>the meeting participants may simply note defects, make recommendations for handling the defects, or make decisions about the defects</a:t>
            </a:r>
          </a:p>
          <a:p>
            <a:pPr lvl="1"/>
            <a:endParaRPr lang="en-US" b="1" dirty="0" smtClean="0"/>
          </a:p>
          <a:p>
            <a:r>
              <a:rPr lang="en-US" sz="2400" b="1" dirty="0" smtClean="0"/>
              <a:t>Rework </a:t>
            </a:r>
          </a:p>
          <a:p>
            <a:pPr lvl="1"/>
            <a:r>
              <a:rPr lang="en-US" sz="2200" dirty="0" smtClean="0"/>
              <a:t>fixing defects found, typically done by the author</a:t>
            </a:r>
          </a:p>
          <a:p>
            <a:endParaRPr lang="en-US" dirty="0" smtClean="0"/>
          </a:p>
          <a:p>
            <a:r>
              <a:rPr lang="en-US" sz="2400" b="1" dirty="0" smtClean="0"/>
              <a:t>Follow-up</a:t>
            </a:r>
          </a:p>
          <a:p>
            <a:pPr lvl="1">
              <a:buSzPct val="80000"/>
            </a:pPr>
            <a:r>
              <a:rPr lang="en-US" sz="2200" dirty="0" smtClean="0"/>
              <a:t>checking that defects have been addressed o gathering metrics </a:t>
            </a:r>
          </a:p>
          <a:p>
            <a:pPr lvl="1"/>
            <a:r>
              <a:rPr lang="en-US" sz="2200" dirty="0" smtClean="0"/>
              <a:t>checking on exit criteria (for more formal review types)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4600"/>
            <a:ext cx="838199" cy="4894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008" y="6542016"/>
            <a:ext cx="1307592" cy="315984"/>
          </a:xfrm>
          <a:prstGeom prst="rect">
            <a:avLst/>
          </a:prstGeom>
        </p:spPr>
      </p:pic>
      <p:sp>
        <p:nvSpPr>
          <p:cNvPr id="7" name="Title 1"/>
          <p:cNvSpPr>
            <a:spLocks noGrp="1"/>
          </p:cNvSpPr>
          <p:nvPr>
            <p:ph type="title"/>
          </p:nvPr>
        </p:nvSpPr>
        <p:spPr>
          <a:xfrm>
            <a:off x="0" y="0"/>
            <a:ext cx="8686800" cy="762318"/>
          </a:xfrm>
        </p:spPr>
        <p:txBody>
          <a:bodyPr>
            <a:normAutofit/>
          </a:bodyPr>
          <a:lstStyle/>
          <a:p>
            <a:r>
              <a:rPr lang="en-US" sz="3200" b="1" cap="none" dirty="0" smtClean="0"/>
              <a:t>3.2 Formal Review Process</a:t>
            </a:r>
            <a:endParaRPr lang="en-US" sz="3200" b="1" cap="non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490</TotalTime>
  <Words>1628</Words>
  <Application>Microsoft Office PowerPoint</Application>
  <PresentationFormat>On-screen Show (4:3)</PresentationFormat>
  <Paragraphs>159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ISTQB Certification</vt:lpstr>
      <vt:lpstr>Static Techniques  </vt:lpstr>
      <vt:lpstr>3.1 Static Techniques And The Test Process  </vt:lpstr>
      <vt:lpstr>Benefits of Reviews Include</vt:lpstr>
      <vt:lpstr>Benefits of Reviews Include :</vt:lpstr>
      <vt:lpstr>Benefits of Reviews Include :</vt:lpstr>
      <vt:lpstr>The Benefits of Reviews </vt:lpstr>
      <vt:lpstr>3.2 Formal Review Process</vt:lpstr>
      <vt:lpstr>3.2 Formal Review Process</vt:lpstr>
      <vt:lpstr>3.2.2 Roles and Responsibilities </vt:lpstr>
      <vt:lpstr>3.2.2 Roles and Responsibilities </vt:lpstr>
      <vt:lpstr>3.2.3 Types of Review</vt:lpstr>
      <vt:lpstr>3.2.3 Types of Review</vt:lpstr>
      <vt:lpstr>3.2.3 Types of Review</vt:lpstr>
      <vt:lpstr>3.2.3 Types of Review</vt:lpstr>
      <vt:lpstr>3.2.4 Success Factors for Reviews </vt:lpstr>
      <vt:lpstr>Static Analysis Tools</vt:lpstr>
      <vt:lpstr>Static Analysis Tools</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Static techniques  </dc:title>
  <dc:creator>savita.gavhane</dc:creator>
  <cp:lastModifiedBy>ICHIP Solutions</cp:lastModifiedBy>
  <cp:revision>71</cp:revision>
  <dcterms:created xsi:type="dcterms:W3CDTF">2008-10-21T05:46:09Z</dcterms:created>
  <dcterms:modified xsi:type="dcterms:W3CDTF">2013-08-18T03:52:32Z</dcterms:modified>
</cp:coreProperties>
</file>