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308" r:id="rId2"/>
    <p:sldId id="257" r:id="rId3"/>
    <p:sldId id="260" r:id="rId4"/>
    <p:sldId id="262" r:id="rId5"/>
    <p:sldId id="264" r:id="rId6"/>
    <p:sldId id="267" r:id="rId7"/>
    <p:sldId id="309" r:id="rId8"/>
    <p:sldId id="270" r:id="rId9"/>
    <p:sldId id="272" r:id="rId10"/>
    <p:sldId id="273" r:id="rId11"/>
    <p:sldId id="274" r:id="rId12"/>
    <p:sldId id="275" r:id="rId13"/>
    <p:sldId id="279" r:id="rId14"/>
    <p:sldId id="281" r:id="rId15"/>
    <p:sldId id="282" r:id="rId16"/>
    <p:sldId id="286" r:id="rId17"/>
    <p:sldId id="287" r:id="rId18"/>
    <p:sldId id="288" r:id="rId19"/>
    <p:sldId id="290" r:id="rId20"/>
    <p:sldId id="291" r:id="rId21"/>
    <p:sldId id="292" r:id="rId22"/>
    <p:sldId id="293" r:id="rId23"/>
    <p:sldId id="295" r:id="rId24"/>
    <p:sldId id="296" r:id="rId25"/>
    <p:sldId id="297" r:id="rId26"/>
    <p:sldId id="299"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96" y="-5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F13B4A-BAE3-4656-9E5E-BCBC61CF8A2A}" type="datetimeFigureOut">
              <a:rPr lang="en-US" smtClean="0"/>
              <a:pPr/>
              <a:t>8/18/2013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EA7B8AA-0257-4F45-B3E8-85B2F2E3BCA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F13B4A-BAE3-4656-9E5E-BCBC61CF8A2A}" type="datetimeFigureOut">
              <a:rPr lang="en-US" smtClean="0"/>
              <a:pPr/>
              <a:t>8/18/2013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7B8AA-0257-4F45-B3E8-85B2F2E3BCA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F13B4A-BAE3-4656-9E5E-BCBC61CF8A2A}" type="datetimeFigureOut">
              <a:rPr lang="en-US" smtClean="0"/>
              <a:pPr/>
              <a:t>8/18/2013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7B8AA-0257-4F45-B3E8-85B2F2E3BCA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F13B4A-BAE3-4656-9E5E-BCBC61CF8A2A}" type="datetimeFigureOut">
              <a:rPr lang="en-US" smtClean="0"/>
              <a:pPr/>
              <a:t>8/18/2013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7B8AA-0257-4F45-B3E8-85B2F2E3BCA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2F13B4A-BAE3-4656-9E5E-BCBC61CF8A2A}" type="datetimeFigureOut">
              <a:rPr lang="en-US" smtClean="0"/>
              <a:pPr/>
              <a:t>8/18/2013</a:t>
            </a:fld>
            <a:endParaRPr lang="en-US"/>
          </a:p>
        </p:txBody>
      </p:sp>
      <p:sp>
        <p:nvSpPr>
          <p:cNvPr id="8" name="Slide Number Placeholder 7"/>
          <p:cNvSpPr>
            <a:spLocks noGrp="1"/>
          </p:cNvSpPr>
          <p:nvPr>
            <p:ph type="sldNum" sz="quarter" idx="11"/>
          </p:nvPr>
        </p:nvSpPr>
        <p:spPr/>
        <p:txBody>
          <a:bodyPr/>
          <a:lstStyle/>
          <a:p>
            <a:fld id="{7EA7B8AA-0257-4F45-B3E8-85B2F2E3BCA6}"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F13B4A-BAE3-4656-9E5E-BCBC61CF8A2A}" type="datetimeFigureOut">
              <a:rPr lang="en-US" smtClean="0"/>
              <a:pPr/>
              <a:t>8/18/2013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7B8AA-0257-4F45-B3E8-85B2F2E3BCA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F13B4A-BAE3-4656-9E5E-BCBC61CF8A2A}" type="datetimeFigureOut">
              <a:rPr lang="en-US" smtClean="0"/>
              <a:pPr/>
              <a:t>8/18/2013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A7B8AA-0257-4F45-B3E8-85B2F2E3BCA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F13B4A-BAE3-4656-9E5E-BCBC61CF8A2A}" type="datetimeFigureOut">
              <a:rPr lang="en-US" smtClean="0"/>
              <a:pPr/>
              <a:t>8/18/2013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A7B8AA-0257-4F45-B3E8-85B2F2E3BCA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F13B4A-BAE3-4656-9E5E-BCBC61CF8A2A}" type="datetimeFigureOut">
              <a:rPr lang="en-US" smtClean="0"/>
              <a:pPr/>
              <a:t>8/18/2013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A7B8AA-0257-4F45-B3E8-85B2F2E3BCA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F13B4A-BAE3-4656-9E5E-BCBC61CF8A2A}" type="datetimeFigureOut">
              <a:rPr lang="en-US" smtClean="0"/>
              <a:pPr/>
              <a:t>8/18/2013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7B8AA-0257-4F45-B3E8-85B2F2E3BCA6}"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F13B4A-BAE3-4656-9E5E-BCBC61CF8A2A}" type="datetimeFigureOut">
              <a:rPr lang="en-US" smtClean="0"/>
              <a:pPr/>
              <a:t>8/18/2013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EA7B8AA-0257-4F45-B3E8-85B2F2E3BCA6}"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72F13B4A-BAE3-4656-9E5E-BCBC61CF8A2A}" type="datetimeFigureOut">
              <a:rPr lang="en-US" smtClean="0"/>
              <a:pPr/>
              <a:t>8/18/2013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7EA7B8AA-0257-4F45-B3E8-85B2F2E3BCA6}"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533400"/>
            <a:ext cx="7498080" cy="1219200"/>
          </a:xfrm>
        </p:spPr>
        <p:txBody>
          <a:bodyPr/>
          <a:lstStyle/>
          <a:p>
            <a:r>
              <a:rPr lang="en-US" dirty="0" smtClean="0"/>
              <a:t>ISTQB Certification</a:t>
            </a:r>
            <a:endParaRPr lang="en-US" dirty="0"/>
          </a:p>
        </p:txBody>
      </p:sp>
      <p:sp>
        <p:nvSpPr>
          <p:cNvPr id="3" name="Content Placeholder 2"/>
          <p:cNvSpPr>
            <a:spLocks noGrp="1"/>
          </p:cNvSpPr>
          <p:nvPr>
            <p:ph idx="1"/>
          </p:nvPr>
        </p:nvSpPr>
        <p:spPr>
          <a:xfrm>
            <a:off x="685800" y="2438400"/>
            <a:ext cx="7714488" cy="2209800"/>
          </a:xfrm>
        </p:spPr>
        <p:txBody>
          <a:bodyPr>
            <a:normAutofit/>
          </a:bodyPr>
          <a:lstStyle/>
          <a:p>
            <a:pPr algn="ctr">
              <a:buNone/>
            </a:pPr>
            <a:r>
              <a:rPr lang="en-US" b="1" u="sng" dirty="0" smtClean="0"/>
              <a:t>Chapter4</a:t>
            </a:r>
          </a:p>
          <a:p>
            <a:pPr algn="ctr">
              <a:buNone/>
            </a:pPr>
            <a:endParaRPr lang="en-US" b="1" dirty="0" smtClean="0"/>
          </a:p>
          <a:p>
            <a:pPr algn="ctr">
              <a:buNone/>
            </a:pPr>
            <a:r>
              <a:rPr lang="en-US" b="1" dirty="0" smtClean="0"/>
              <a:t>Test Design Techniques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486774"/>
            <a:ext cx="1536192" cy="3712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5"/>
            <a:ext cx="1066800" cy="62299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915400" cy="1371600"/>
          </a:xfrm>
        </p:spPr>
        <p:txBody>
          <a:bodyPr>
            <a:normAutofit fontScale="90000"/>
          </a:bodyPr>
          <a:lstStyle/>
          <a:p>
            <a:r>
              <a:rPr lang="en-US" b="1" cap="none" dirty="0" smtClean="0">
                <a:effectLst/>
              </a:rPr>
              <a:t>4.3 Specification-based or Black-box Techniques</a:t>
            </a:r>
            <a:r>
              <a:rPr lang="en-US" dirty="0" smtClean="0"/>
              <a:t/>
            </a:r>
            <a:br>
              <a:rPr lang="en-US" dirty="0" smtClean="0"/>
            </a:br>
            <a:endParaRPr lang="en-US" dirty="0"/>
          </a:p>
        </p:txBody>
      </p:sp>
      <p:sp>
        <p:nvSpPr>
          <p:cNvPr id="3" name="Content Placeholder 2"/>
          <p:cNvSpPr>
            <a:spLocks noGrp="1"/>
          </p:cNvSpPr>
          <p:nvPr>
            <p:ph idx="1"/>
          </p:nvPr>
        </p:nvSpPr>
        <p:spPr>
          <a:xfrm>
            <a:off x="807720" y="1371600"/>
            <a:ext cx="7498080" cy="5410200"/>
          </a:xfrm>
        </p:spPr>
        <p:txBody>
          <a:bodyPr>
            <a:normAutofit/>
          </a:bodyPr>
          <a:lstStyle/>
          <a:p>
            <a:pPr algn="just">
              <a:buNone/>
            </a:pPr>
            <a:r>
              <a:rPr lang="en-US" b="1" dirty="0" smtClean="0"/>
              <a:t>Terms</a:t>
            </a:r>
          </a:p>
          <a:p>
            <a:pPr marL="117475" indent="0" algn="just">
              <a:buNone/>
            </a:pPr>
            <a:r>
              <a:rPr lang="en-US" dirty="0" smtClean="0"/>
              <a:t>Boundary value analysis, decision table testing, equivalence partitioning, state transition testing, use case testing.</a:t>
            </a:r>
          </a:p>
          <a:p>
            <a:pPr algn="just">
              <a:buNone/>
            </a:pPr>
            <a:endParaRPr lang="en-US" sz="2200" dirty="0" smtClean="0"/>
          </a:p>
          <a:p>
            <a:pPr marL="117475" indent="0" algn="just">
              <a:buNone/>
            </a:pPr>
            <a:endParaRPr lang="en-US" sz="2200" dirty="0" smtClean="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486774"/>
            <a:ext cx="1536192" cy="37122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5"/>
            <a:ext cx="1066800" cy="62299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63000" cy="1143000"/>
          </a:xfrm>
        </p:spPr>
        <p:txBody>
          <a:bodyPr>
            <a:normAutofit fontScale="90000"/>
          </a:bodyPr>
          <a:lstStyle/>
          <a:p>
            <a:r>
              <a:rPr lang="en-US" b="1" dirty="0" smtClean="0">
                <a:effectLst/>
              </a:rPr>
              <a:t>4.3.1Equivalence Partitioning (K3)</a:t>
            </a:r>
            <a:r>
              <a:rPr lang="en-US" dirty="0" smtClean="0"/>
              <a:t/>
            </a:r>
            <a:br>
              <a:rPr lang="en-US" dirty="0" smtClean="0"/>
            </a:br>
            <a:endParaRPr lang="en-US" dirty="0"/>
          </a:p>
        </p:txBody>
      </p:sp>
      <p:sp>
        <p:nvSpPr>
          <p:cNvPr id="3" name="Content Placeholder 2"/>
          <p:cNvSpPr>
            <a:spLocks noGrp="1"/>
          </p:cNvSpPr>
          <p:nvPr>
            <p:ph idx="1"/>
          </p:nvPr>
        </p:nvSpPr>
        <p:spPr>
          <a:xfrm>
            <a:off x="762000" y="762000"/>
            <a:ext cx="7790688" cy="5943600"/>
          </a:xfrm>
        </p:spPr>
        <p:txBody>
          <a:bodyPr>
            <a:noAutofit/>
          </a:bodyPr>
          <a:lstStyle/>
          <a:p>
            <a:pPr algn="just"/>
            <a:r>
              <a:rPr lang="en-US" dirty="0"/>
              <a:t>Inputs to the software or system are divided into groups that are expected to exhibit similar behavior, so they are likely to be processed in the same way. </a:t>
            </a:r>
          </a:p>
          <a:p>
            <a:pPr algn="just">
              <a:lnSpc>
                <a:spcPct val="110000"/>
              </a:lnSpc>
            </a:pPr>
            <a:r>
              <a:rPr lang="en-US" dirty="0"/>
              <a:t>Equivalence partitions (or classes) can be found for both valid data and invalid data, i.e. values that should be rejected.</a:t>
            </a:r>
          </a:p>
          <a:p>
            <a:pPr algn="just">
              <a:lnSpc>
                <a:spcPct val="110000"/>
              </a:lnSpc>
            </a:pPr>
            <a:r>
              <a:rPr lang="en-US" dirty="0"/>
              <a:t>Partitions can also be identified for outputs, internal values, time-related values (e.g. before or after an event) and  for interface parameters (e.g. during integration testing). Tests can be designed to cover partitions.</a:t>
            </a:r>
          </a:p>
          <a:p>
            <a:r>
              <a:rPr lang="en-US" dirty="0"/>
              <a:t>Equivalence partitioning is applicable at all levels of testing.</a:t>
            </a:r>
          </a:p>
          <a:p>
            <a:r>
              <a:rPr lang="en-US" dirty="0"/>
              <a:t>Equivalence partitioning as a technique can be used to achieve input and output coverage. It can be applied to human input, input via interfaces to a system, or interface parameters in integration testing.</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486774"/>
            <a:ext cx="1536192" cy="3712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5"/>
            <a:ext cx="1066800" cy="62299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fontScale="90000"/>
          </a:bodyPr>
          <a:lstStyle/>
          <a:p>
            <a:r>
              <a:rPr lang="en-US" b="1" dirty="0" smtClean="0">
                <a:effectLst/>
              </a:rPr>
              <a:t>4.3.2 Boundary Value Analysis(K3)</a:t>
            </a:r>
            <a:r>
              <a:rPr lang="en-US" dirty="0" smtClean="0"/>
              <a:t/>
            </a:r>
            <a:br>
              <a:rPr lang="en-US" dirty="0" smtClean="0"/>
            </a:br>
            <a:endParaRPr lang="en-US" dirty="0"/>
          </a:p>
        </p:txBody>
      </p:sp>
      <p:sp>
        <p:nvSpPr>
          <p:cNvPr id="3" name="Content Placeholder 2"/>
          <p:cNvSpPr>
            <a:spLocks noGrp="1"/>
          </p:cNvSpPr>
          <p:nvPr>
            <p:ph idx="1"/>
          </p:nvPr>
        </p:nvSpPr>
        <p:spPr>
          <a:xfrm>
            <a:off x="609600" y="838200"/>
            <a:ext cx="7848600" cy="6019800"/>
          </a:xfrm>
        </p:spPr>
        <p:txBody>
          <a:bodyPr>
            <a:noAutofit/>
          </a:bodyPr>
          <a:lstStyle/>
          <a:p>
            <a:pPr marL="95250" algn="just"/>
            <a:r>
              <a:rPr lang="en-US" dirty="0" smtClean="0"/>
              <a:t>Behavior at the edge of each equivalence partition is </a:t>
            </a:r>
            <a:r>
              <a:rPr lang="en-US" dirty="0" smtClean="0"/>
              <a:t>more likely </a:t>
            </a:r>
            <a:r>
              <a:rPr lang="en-US" dirty="0" smtClean="0"/>
              <a:t>to be incorrect, so boundaries are an area where testing is likely to yield defects. </a:t>
            </a:r>
          </a:p>
          <a:p>
            <a:pPr marL="95250" algn="just"/>
            <a:r>
              <a:rPr lang="en-US" dirty="0" smtClean="0"/>
              <a:t>The maximum and minimum values of a partition are its boundary values. A boundary value for a valid partition is a valid boundary value; the boundary of an invalid partition is an invalid boundary value</a:t>
            </a:r>
            <a:r>
              <a:rPr lang="en-US" dirty="0" smtClean="0"/>
              <a:t>.</a:t>
            </a:r>
            <a:endParaRPr lang="en-US" dirty="0" smtClean="0"/>
          </a:p>
          <a:p>
            <a:pPr marL="95250" algn="just"/>
            <a:r>
              <a:rPr lang="en-US" dirty="0" smtClean="0"/>
              <a:t>Tests can be designed to cover both valid and invalid boundary values. When designing test cases, a test for each boundary value is </a:t>
            </a:r>
            <a:r>
              <a:rPr lang="en-US" dirty="0" smtClean="0"/>
              <a:t>chosen</a:t>
            </a:r>
            <a:endParaRPr lang="en-US" dirty="0" smtClean="0"/>
          </a:p>
          <a:p>
            <a:pPr marL="95250" algn="just"/>
            <a:r>
              <a:rPr lang="en-US" dirty="0" smtClean="0"/>
              <a:t>Boundary value analysis can be applied at all test levels. It is relatively easy to apply and its defect finding capability is high; detailed specifications are helpful</a:t>
            </a:r>
            <a:r>
              <a:rPr lang="en-US" dirty="0" smtClean="0"/>
              <a:t>.</a:t>
            </a:r>
            <a:endParaRPr lang="en-US" dirty="0" smtClean="0"/>
          </a:p>
          <a:p>
            <a:pPr marL="95250" algn="just"/>
            <a:r>
              <a:rPr lang="en-US" dirty="0" smtClean="0"/>
              <a:t>This technique is often considered as an extension of equivalence partitioning. </a:t>
            </a:r>
          </a:p>
          <a:p>
            <a:endParaRPr lang="en-US" dirty="0" smtClean="0"/>
          </a:p>
          <a:p>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486774"/>
            <a:ext cx="1536192" cy="3712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5"/>
            <a:ext cx="1066800" cy="62299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fontScale="90000"/>
          </a:bodyPr>
          <a:lstStyle/>
          <a:p>
            <a:r>
              <a:rPr lang="en-US" b="1" cap="none" dirty="0" smtClean="0">
                <a:effectLst/>
              </a:rPr>
              <a:t>4.3.3 Decision Table Testing (K3)</a:t>
            </a:r>
            <a:r>
              <a:rPr lang="en-US" dirty="0" smtClean="0"/>
              <a:t/>
            </a:r>
            <a:br>
              <a:rPr lang="en-US" dirty="0" smtClean="0"/>
            </a:br>
            <a:endParaRPr lang="en-US" dirty="0"/>
          </a:p>
        </p:txBody>
      </p:sp>
      <p:sp>
        <p:nvSpPr>
          <p:cNvPr id="3" name="Content Placeholder 2"/>
          <p:cNvSpPr>
            <a:spLocks noGrp="1"/>
          </p:cNvSpPr>
          <p:nvPr>
            <p:ph idx="1"/>
          </p:nvPr>
        </p:nvSpPr>
        <p:spPr>
          <a:xfrm>
            <a:off x="685800" y="838200"/>
            <a:ext cx="7924800" cy="5638800"/>
          </a:xfrm>
        </p:spPr>
        <p:txBody>
          <a:bodyPr>
            <a:noAutofit/>
          </a:bodyPr>
          <a:lstStyle/>
          <a:p>
            <a:pPr algn="just"/>
            <a:r>
              <a:rPr lang="en-US" dirty="0" smtClean="0"/>
              <a:t>Decision tables are a good way to capture system requirements that contain logical conditions, and to document internal system design. </a:t>
            </a:r>
          </a:p>
          <a:p>
            <a:pPr algn="just"/>
            <a:r>
              <a:rPr lang="en-US" dirty="0" smtClean="0"/>
              <a:t>They may be used to record complex business rules that a system is to implement. The specification is analyzed, and conditions and actions of the system are identified</a:t>
            </a:r>
            <a:r>
              <a:rPr lang="en-US" dirty="0" smtClean="0"/>
              <a:t>.</a:t>
            </a:r>
            <a:endParaRPr lang="en-US" dirty="0" smtClean="0"/>
          </a:p>
          <a:p>
            <a:pPr algn="just"/>
            <a:r>
              <a:rPr lang="en-US" dirty="0" smtClean="0"/>
              <a:t>The input conditions and actions are most often stated in such a way that they can either be true or false (Boolean). The decision table contains the triggering conditions, often combinations of true and false for all input conditions, and the resulting actions for each combination of conditions. </a:t>
            </a:r>
          </a:p>
          <a:p>
            <a:pPr algn="just"/>
            <a:r>
              <a:rPr lang="en-US" dirty="0" smtClean="0"/>
              <a:t>Each column of the table corresponds to a business rule that defines a unique combination of conditions, which result in the execution of the actions associated with that rule</a:t>
            </a:r>
          </a:p>
          <a:p>
            <a:pPr algn="just"/>
            <a:endParaRPr lang="en-US" dirty="0" smtClean="0"/>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486774"/>
            <a:ext cx="1536192" cy="3712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5"/>
            <a:ext cx="1066800" cy="62299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112" y="990600"/>
            <a:ext cx="7790688" cy="4800600"/>
          </a:xfrm>
        </p:spPr>
        <p:txBody>
          <a:bodyPr>
            <a:normAutofit/>
          </a:bodyPr>
          <a:lstStyle/>
          <a:p>
            <a:pPr algn="just">
              <a:lnSpc>
                <a:spcPct val="90000"/>
              </a:lnSpc>
            </a:pPr>
            <a:r>
              <a:rPr lang="en-US" dirty="0" smtClean="0"/>
              <a:t>The coverage standard commonly used with decision table testing is to have at least one test per column, which typically involves covering all combinations of triggering conditions.</a:t>
            </a:r>
          </a:p>
          <a:p>
            <a:pPr algn="just">
              <a:lnSpc>
                <a:spcPct val="90000"/>
              </a:lnSpc>
            </a:pPr>
            <a:endParaRPr lang="en-US" dirty="0" smtClean="0"/>
          </a:p>
          <a:p>
            <a:pPr algn="just">
              <a:lnSpc>
                <a:spcPct val="90000"/>
              </a:lnSpc>
            </a:pPr>
            <a:r>
              <a:rPr lang="en-US" dirty="0" smtClean="0"/>
              <a:t>The strength of decision table testing is that it creates combinations of conditions that might not otherwise have been exercised during testing. It may be applied to all situations when the action of the software depends on several logical decisions.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486774"/>
            <a:ext cx="1536192" cy="3712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5"/>
            <a:ext cx="1066800" cy="622995"/>
          </a:xfrm>
          <a:prstGeom prst="rect">
            <a:avLst/>
          </a:prstGeom>
        </p:spPr>
      </p:pic>
      <p:sp>
        <p:nvSpPr>
          <p:cNvPr id="7" name="Title 1"/>
          <p:cNvSpPr>
            <a:spLocks noGrp="1"/>
          </p:cNvSpPr>
          <p:nvPr>
            <p:ph type="title"/>
          </p:nvPr>
        </p:nvSpPr>
        <p:spPr>
          <a:xfrm>
            <a:off x="0" y="0"/>
            <a:ext cx="8229600" cy="1143000"/>
          </a:xfrm>
        </p:spPr>
        <p:txBody>
          <a:bodyPr>
            <a:normAutofit fontScale="90000"/>
          </a:bodyPr>
          <a:lstStyle/>
          <a:p>
            <a:r>
              <a:rPr lang="en-US" b="1" cap="none" dirty="0" smtClean="0">
                <a:effectLst/>
              </a:rPr>
              <a:t>4.3.3 Decision Table Testing (K3)</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 y="0"/>
            <a:ext cx="7790688" cy="762000"/>
          </a:xfrm>
        </p:spPr>
        <p:txBody>
          <a:bodyPr>
            <a:normAutofit/>
          </a:bodyPr>
          <a:lstStyle/>
          <a:p>
            <a:r>
              <a:rPr lang="en-US" sz="3200" b="1" cap="none" dirty="0" smtClean="0">
                <a:effectLst/>
              </a:rPr>
              <a:t>4.3.4 State Transition Testing </a:t>
            </a:r>
            <a:endParaRPr lang="en-US" sz="3200" b="1" cap="none" dirty="0">
              <a:effectLst/>
            </a:endParaRPr>
          </a:p>
        </p:txBody>
      </p:sp>
      <p:sp>
        <p:nvSpPr>
          <p:cNvPr id="3" name="Content Placeholder 2"/>
          <p:cNvSpPr>
            <a:spLocks noGrp="1"/>
          </p:cNvSpPr>
          <p:nvPr>
            <p:ph idx="1"/>
          </p:nvPr>
        </p:nvSpPr>
        <p:spPr>
          <a:xfrm>
            <a:off x="609600" y="914400"/>
            <a:ext cx="7848600" cy="5791200"/>
          </a:xfrm>
        </p:spPr>
        <p:txBody>
          <a:bodyPr>
            <a:normAutofit fontScale="92500"/>
          </a:bodyPr>
          <a:lstStyle/>
          <a:p>
            <a:pPr algn="just"/>
            <a:r>
              <a:rPr lang="en-US" sz="2200" dirty="0" smtClean="0"/>
              <a:t>A system may exhibit a different response depending on current conditions or previous history (its state). In this case, that aspect of the system can be shown as a state transition diagram. </a:t>
            </a:r>
          </a:p>
          <a:p>
            <a:pPr algn="just"/>
            <a:r>
              <a:rPr lang="en-US" sz="2200" dirty="0" smtClean="0"/>
              <a:t>It allows the tester to view the software in terms of its states, transitions between states, the inputs or events that trigger state changes (transitions) and the actions which may result from those transitions</a:t>
            </a:r>
            <a:r>
              <a:rPr lang="en-US" sz="2200" dirty="0" smtClean="0"/>
              <a:t>.</a:t>
            </a:r>
            <a:endParaRPr lang="en-US" sz="2200" dirty="0" smtClean="0"/>
          </a:p>
          <a:p>
            <a:pPr algn="just"/>
            <a:r>
              <a:rPr lang="en-US" sz="2200" dirty="0" smtClean="0"/>
              <a:t>The states of the system or object under test are separate, identifiable and finite in number. A state table shows the relationship between the states and inputs, and can highlight possible transitions that are invalid. </a:t>
            </a:r>
          </a:p>
          <a:p>
            <a:pPr algn="just"/>
            <a:r>
              <a:rPr lang="en-US" sz="2200" dirty="0" smtClean="0"/>
              <a:t>Tests can be designed to cover a typical sequence of states, to cover every state, to exercise every transition, to exercise specific sequences of transitions or to test invalid transitions </a:t>
            </a:r>
          </a:p>
          <a:p>
            <a:pPr algn="just">
              <a:buNone/>
            </a:pPr>
            <a:r>
              <a:rPr lang="en-US" sz="2200" dirty="0" smtClean="0"/>
              <a:t>	(0-Switch and 1-Switch Coverage)</a:t>
            </a:r>
          </a:p>
          <a:p>
            <a:pPr algn="just"/>
            <a:endParaRPr lang="en-US" dirty="0" smtClean="0"/>
          </a:p>
          <a:p>
            <a:pPr algn="just"/>
            <a:endParaRPr lang="en-US" dirty="0" smtClean="0"/>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486774"/>
            <a:ext cx="1536192" cy="3712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5"/>
            <a:ext cx="1066800" cy="62299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112" y="1219200"/>
            <a:ext cx="7714488" cy="4800600"/>
          </a:xfrm>
        </p:spPr>
        <p:txBody>
          <a:bodyPr/>
          <a:lstStyle/>
          <a:p>
            <a:pPr algn="just">
              <a:lnSpc>
                <a:spcPct val="80000"/>
              </a:lnSpc>
            </a:pPr>
            <a:r>
              <a:rPr lang="en-US" dirty="0" smtClean="0"/>
              <a:t>State transition testing is much used within the embedded software industry and technical automation in general.</a:t>
            </a:r>
          </a:p>
          <a:p>
            <a:pPr algn="just">
              <a:lnSpc>
                <a:spcPct val="80000"/>
              </a:lnSpc>
            </a:pPr>
            <a:endParaRPr lang="en-US" dirty="0" smtClean="0"/>
          </a:p>
          <a:p>
            <a:pPr algn="just">
              <a:lnSpc>
                <a:spcPct val="80000"/>
              </a:lnSpc>
            </a:pPr>
            <a:r>
              <a:rPr lang="en-US" dirty="0" smtClean="0"/>
              <a:t>However, the technique is also suitable for modeling a business object having specific states or testing screen-dialogue flows (e.g. for internet applications or business scenarios).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486774"/>
            <a:ext cx="1536192" cy="3712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5"/>
            <a:ext cx="1066800" cy="622995"/>
          </a:xfrm>
          <a:prstGeom prst="rect">
            <a:avLst/>
          </a:prstGeom>
        </p:spPr>
      </p:pic>
      <p:sp>
        <p:nvSpPr>
          <p:cNvPr id="7" name="Title 1"/>
          <p:cNvSpPr>
            <a:spLocks noGrp="1"/>
          </p:cNvSpPr>
          <p:nvPr>
            <p:ph type="title"/>
          </p:nvPr>
        </p:nvSpPr>
        <p:spPr>
          <a:xfrm>
            <a:off x="134112" y="76200"/>
            <a:ext cx="7790688" cy="762000"/>
          </a:xfrm>
        </p:spPr>
        <p:txBody>
          <a:bodyPr>
            <a:normAutofit/>
          </a:bodyPr>
          <a:lstStyle/>
          <a:p>
            <a:r>
              <a:rPr lang="en-US" sz="3200" b="1" cap="none" dirty="0" smtClean="0">
                <a:effectLst/>
              </a:rPr>
              <a:t>4.3.4 State Transition Testing </a:t>
            </a:r>
            <a:endParaRPr lang="en-US" sz="3200" b="1" cap="none" dirty="0">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883"/>
            <a:ext cx="8686800" cy="1371600"/>
          </a:xfrm>
        </p:spPr>
        <p:txBody>
          <a:bodyPr>
            <a:noAutofit/>
          </a:bodyPr>
          <a:lstStyle/>
          <a:p>
            <a:r>
              <a:rPr lang="en-US" sz="3200" b="1" cap="none" dirty="0" smtClean="0">
                <a:effectLst/>
              </a:rPr>
              <a:t>4.3.5 Use Case Testing (K2)</a:t>
            </a:r>
            <a:r>
              <a:rPr lang="en-US" sz="4000" b="1" dirty="0" smtClean="0">
                <a:effectLst/>
              </a:rPr>
              <a:t/>
            </a:r>
            <a:br>
              <a:rPr lang="en-US" sz="4000" b="1" dirty="0" smtClean="0">
                <a:effectLst/>
              </a:rPr>
            </a:br>
            <a:endParaRPr lang="en-US" sz="4000" b="1" dirty="0" smtClean="0">
              <a:effectLst/>
            </a:endParaRPr>
          </a:p>
        </p:txBody>
      </p:sp>
      <p:sp>
        <p:nvSpPr>
          <p:cNvPr id="3" name="Content Placeholder 2"/>
          <p:cNvSpPr>
            <a:spLocks noGrp="1"/>
          </p:cNvSpPr>
          <p:nvPr>
            <p:ph idx="1"/>
          </p:nvPr>
        </p:nvSpPr>
        <p:spPr>
          <a:xfrm>
            <a:off x="762000" y="914400"/>
            <a:ext cx="7498080" cy="5638800"/>
          </a:xfrm>
        </p:spPr>
        <p:txBody>
          <a:bodyPr>
            <a:noAutofit/>
          </a:bodyPr>
          <a:lstStyle/>
          <a:p>
            <a:pPr algn="just"/>
            <a:r>
              <a:rPr lang="en-US" dirty="0" smtClean="0"/>
              <a:t>Tests can be specified from use cases or business scenarios. A use case describes interactions between actors, including users and the system, which produce a result of value to a system user</a:t>
            </a:r>
            <a:r>
              <a:rPr lang="en-US" dirty="0" smtClean="0"/>
              <a:t>.</a:t>
            </a:r>
            <a:endParaRPr lang="en-US" dirty="0" smtClean="0"/>
          </a:p>
          <a:p>
            <a:pPr algn="just"/>
            <a:r>
              <a:rPr lang="en-US" dirty="0" smtClean="0"/>
              <a:t>Each use case has preconditions, which need to be met for a use case to work successfully. Each use case terminates with post-conditions, which are the observable results and final state of the system after the use case has been </a:t>
            </a:r>
            <a:r>
              <a:rPr lang="en-US" dirty="0" smtClean="0"/>
              <a:t>completed</a:t>
            </a:r>
            <a:endParaRPr lang="en-US" dirty="0" smtClean="0"/>
          </a:p>
          <a:p>
            <a:pPr algn="just"/>
            <a:r>
              <a:rPr lang="en-US" dirty="0" smtClean="0"/>
              <a:t>A use case usually has a mainstream (i.e. most likely) scenario, and sometimes alternative branches. </a:t>
            </a:r>
          </a:p>
          <a:p>
            <a:pPr algn="just"/>
            <a:r>
              <a:rPr lang="en-US" dirty="0" smtClean="0"/>
              <a:t>Use cases describe the “process flows” through a system based on its actual likely use, so the test cases derived from use cases are most useful in uncovering defects in the process flows during  real-world use of the system. </a:t>
            </a:r>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486774"/>
            <a:ext cx="1536192" cy="3712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5"/>
            <a:ext cx="1066800" cy="62299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7772400" cy="5486400"/>
          </a:xfrm>
        </p:spPr>
        <p:txBody>
          <a:bodyPr>
            <a:noAutofit/>
          </a:bodyPr>
          <a:lstStyle/>
          <a:p>
            <a:pPr algn="just"/>
            <a:r>
              <a:rPr lang="en-US" dirty="0" smtClean="0"/>
              <a:t>A use case usually has a mainstream (i.e. most likely) scenario, and sometimes alternative branches. </a:t>
            </a:r>
          </a:p>
          <a:p>
            <a:pPr algn="just"/>
            <a:r>
              <a:rPr lang="en-US" dirty="0" smtClean="0"/>
              <a:t>Use cases describe the “process flows” through a system based on its actual likely use, so the test cases derived from use cases are most useful in uncovering defects in the process flows during  real-world use of the system. </a:t>
            </a:r>
          </a:p>
          <a:p>
            <a:pPr algn="just"/>
            <a:r>
              <a:rPr lang="en-US" dirty="0" smtClean="0"/>
              <a:t>Use cases, often referred to as scenarios, are very useful for designing acceptance tests with customer/user participation</a:t>
            </a:r>
            <a:r>
              <a:rPr lang="en-US" dirty="0" smtClean="0"/>
              <a:t>.</a:t>
            </a:r>
            <a:endParaRPr lang="en-US" dirty="0" smtClean="0"/>
          </a:p>
          <a:p>
            <a:pPr algn="just"/>
            <a:r>
              <a:rPr lang="en-US" dirty="0" smtClean="0"/>
              <a:t>They also help uncover integration defects caused by the interaction and interference of different components, which individual component testing would not see.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486774"/>
            <a:ext cx="1536192" cy="3712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5"/>
            <a:ext cx="1066800" cy="622995"/>
          </a:xfrm>
          <a:prstGeom prst="rect">
            <a:avLst/>
          </a:prstGeom>
        </p:spPr>
      </p:pic>
      <p:sp>
        <p:nvSpPr>
          <p:cNvPr id="7" name="Title 1"/>
          <p:cNvSpPr>
            <a:spLocks noGrp="1"/>
          </p:cNvSpPr>
          <p:nvPr>
            <p:ph type="title"/>
          </p:nvPr>
        </p:nvSpPr>
        <p:spPr>
          <a:xfrm>
            <a:off x="0" y="7883"/>
            <a:ext cx="8686800" cy="1371600"/>
          </a:xfrm>
        </p:spPr>
        <p:txBody>
          <a:bodyPr>
            <a:noAutofit/>
          </a:bodyPr>
          <a:lstStyle/>
          <a:p>
            <a:r>
              <a:rPr lang="en-US" sz="3200" b="1" cap="none" dirty="0" smtClean="0">
                <a:effectLst/>
              </a:rPr>
              <a:t>4.3.5 Use Case Testing (K2)</a:t>
            </a:r>
            <a:r>
              <a:rPr lang="en-US" sz="4000" b="1" dirty="0" smtClean="0">
                <a:effectLst/>
              </a:rPr>
              <a:t/>
            </a:r>
            <a:br>
              <a:rPr lang="en-US" sz="4000" b="1" dirty="0" smtClean="0">
                <a:effectLst/>
              </a:rPr>
            </a:br>
            <a:endParaRPr lang="en-US" sz="4000" b="1" dirty="0" smtClean="0">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63562"/>
            <a:ext cx="9067800" cy="1036638"/>
          </a:xfrm>
        </p:spPr>
        <p:txBody>
          <a:bodyPr>
            <a:normAutofit fontScale="90000"/>
          </a:bodyPr>
          <a:lstStyle/>
          <a:p>
            <a:r>
              <a:rPr lang="en-US" b="1" cap="none" dirty="0" smtClean="0">
                <a:effectLst/>
              </a:rPr>
              <a:t>4.4 Structure-based or White-box Techniques</a:t>
            </a:r>
            <a:r>
              <a:rPr lang="en-US" dirty="0" smtClean="0"/>
              <a:t/>
            </a:r>
            <a:br>
              <a:rPr lang="en-US" dirty="0" smtClean="0"/>
            </a:br>
            <a:endParaRPr lang="en-US" dirty="0"/>
          </a:p>
        </p:txBody>
      </p:sp>
      <p:sp>
        <p:nvSpPr>
          <p:cNvPr id="3" name="Content Placeholder 2"/>
          <p:cNvSpPr>
            <a:spLocks noGrp="1"/>
          </p:cNvSpPr>
          <p:nvPr>
            <p:ph idx="1"/>
          </p:nvPr>
        </p:nvSpPr>
        <p:spPr>
          <a:xfrm>
            <a:off x="914400" y="1066800"/>
            <a:ext cx="7498080" cy="5638800"/>
          </a:xfrm>
        </p:spPr>
        <p:txBody>
          <a:bodyPr>
            <a:noAutofit/>
          </a:bodyPr>
          <a:lstStyle/>
          <a:p>
            <a:pPr algn="just">
              <a:lnSpc>
                <a:spcPct val="120000"/>
              </a:lnSpc>
              <a:buNone/>
            </a:pPr>
            <a:r>
              <a:rPr lang="en-US" b="1" dirty="0" smtClean="0"/>
              <a:t>Terms</a:t>
            </a:r>
          </a:p>
          <a:p>
            <a:pPr algn="just">
              <a:lnSpc>
                <a:spcPct val="120000"/>
              </a:lnSpc>
              <a:buNone/>
            </a:pPr>
            <a:r>
              <a:rPr lang="en-US" dirty="0" smtClean="0"/>
              <a:t>Code </a:t>
            </a:r>
            <a:r>
              <a:rPr lang="en-US" dirty="0" smtClean="0"/>
              <a:t>coverage, decision coverage, statement coverage, structure-based testing</a:t>
            </a:r>
            <a:r>
              <a:rPr lang="en-US" dirty="0" smtClean="0"/>
              <a:t>.</a:t>
            </a:r>
            <a:endParaRPr lang="en-US" b="1" dirty="0" smtClean="0"/>
          </a:p>
          <a:p>
            <a:pPr>
              <a:buNone/>
            </a:pPr>
            <a:r>
              <a:rPr lang="en-US" b="1" dirty="0" smtClean="0"/>
              <a:t>Background</a:t>
            </a:r>
            <a:endParaRPr lang="en-US" dirty="0" smtClean="0"/>
          </a:p>
          <a:p>
            <a:r>
              <a:rPr lang="en-US" dirty="0" smtClean="0"/>
              <a:t>Structure-based testing/white-box testing is based on an identified structure of the software or system, as seen in the following examples</a:t>
            </a:r>
            <a:r>
              <a:rPr lang="en-US" dirty="0" smtClean="0"/>
              <a:t>:</a:t>
            </a:r>
            <a:endParaRPr lang="en-US" dirty="0" smtClean="0"/>
          </a:p>
          <a:p>
            <a:r>
              <a:rPr lang="en-US" dirty="0" smtClean="0"/>
              <a:t>Component level: the structure is that of the code itself, i.e. statements, decisions or branches</a:t>
            </a:r>
            <a:r>
              <a:rPr lang="en-US" dirty="0" smtClean="0"/>
              <a:t>.</a:t>
            </a:r>
            <a:endParaRPr lang="en-US" dirty="0" smtClean="0"/>
          </a:p>
          <a:p>
            <a:r>
              <a:rPr lang="en-US" dirty="0" smtClean="0"/>
              <a:t>Integration level: the structure may be a call tree (a diagram in which modules call other modules</a:t>
            </a:r>
            <a:r>
              <a:rPr lang="en-US" dirty="0" smtClean="0"/>
              <a:t>).</a:t>
            </a:r>
            <a:endParaRPr lang="en-US" dirty="0" smtClean="0"/>
          </a:p>
          <a:p>
            <a:r>
              <a:rPr lang="en-US" dirty="0" smtClean="0"/>
              <a:t>System level: the structure may be a menu structure, business process or web page structure.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486774"/>
            <a:ext cx="1536192" cy="3712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5"/>
            <a:ext cx="1066800" cy="62299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077200" cy="1036638"/>
          </a:xfrm>
        </p:spPr>
        <p:txBody>
          <a:bodyPr>
            <a:normAutofit fontScale="90000"/>
          </a:bodyPr>
          <a:lstStyle/>
          <a:p>
            <a:r>
              <a:rPr lang="en-US" b="1" cap="none" dirty="0" smtClean="0">
                <a:effectLst/>
              </a:rPr>
              <a:t>4.1 The Test Development Process </a:t>
            </a:r>
            <a:r>
              <a:rPr lang="en-US" b="1" u="sng" dirty="0" smtClean="0"/>
              <a:t/>
            </a:r>
            <a:br>
              <a:rPr lang="en-US" b="1" u="sng" dirty="0" smtClean="0"/>
            </a:br>
            <a:endParaRPr lang="en-US" b="1" u="sng" dirty="0"/>
          </a:p>
        </p:txBody>
      </p:sp>
      <p:sp>
        <p:nvSpPr>
          <p:cNvPr id="3" name="Content Placeholder 2"/>
          <p:cNvSpPr>
            <a:spLocks noGrp="1"/>
          </p:cNvSpPr>
          <p:nvPr>
            <p:ph idx="1"/>
          </p:nvPr>
        </p:nvSpPr>
        <p:spPr>
          <a:xfrm>
            <a:off x="609600" y="838200"/>
            <a:ext cx="7638288" cy="5181600"/>
          </a:xfrm>
        </p:spPr>
        <p:txBody>
          <a:bodyPr>
            <a:normAutofit/>
          </a:bodyPr>
          <a:lstStyle/>
          <a:p>
            <a:pPr>
              <a:buNone/>
            </a:pPr>
            <a:r>
              <a:rPr lang="en-US" b="1" dirty="0" smtClean="0"/>
              <a:t>Terms : </a:t>
            </a:r>
          </a:p>
          <a:p>
            <a:pPr marL="58738" indent="0" algn="just">
              <a:buNone/>
            </a:pPr>
            <a:r>
              <a:rPr lang="en-US" dirty="0" smtClean="0"/>
              <a:t>Test case specification, test design, test execution schedule, test procedure specification, test script, traceability.</a:t>
            </a:r>
          </a:p>
          <a:p>
            <a:pPr>
              <a:buNone/>
            </a:pPr>
            <a:endParaRPr lang="en-US" dirty="0" smtClean="0"/>
          </a:p>
          <a:p>
            <a:pPr algn="just">
              <a:buNone/>
            </a:pPr>
            <a:r>
              <a:rPr lang="en-US" b="1" dirty="0" smtClean="0"/>
              <a:t>Background</a:t>
            </a:r>
          </a:p>
          <a:p>
            <a:pPr marL="117475" indent="0" algn="just">
              <a:buNone/>
            </a:pPr>
            <a:r>
              <a:rPr lang="en-US" dirty="0" smtClean="0"/>
              <a:t>The process described in this section can be done in different ways, from </a:t>
            </a:r>
            <a:r>
              <a:rPr lang="en-US" b="1" dirty="0" smtClean="0"/>
              <a:t>very informal </a:t>
            </a:r>
            <a:r>
              <a:rPr lang="en-US" dirty="0" smtClean="0"/>
              <a:t>with little or no    documentation, to </a:t>
            </a:r>
            <a:r>
              <a:rPr lang="en-US" b="1" dirty="0" smtClean="0"/>
              <a:t>very formal </a:t>
            </a:r>
            <a:r>
              <a:rPr lang="en-US" dirty="0" smtClean="0"/>
              <a:t>(as it is described     below). </a:t>
            </a:r>
          </a:p>
          <a:p>
            <a:pPr marL="117475" indent="0" algn="just">
              <a:buNone/>
            </a:pPr>
            <a:r>
              <a:rPr lang="en-US" dirty="0" smtClean="0"/>
              <a:t>The level of formality depends on the context of the testing, including the organization, the maturity of testing and development processes, time constraints and the people involved.</a:t>
            </a:r>
          </a:p>
          <a:p>
            <a:pPr>
              <a:buNone/>
            </a:pPr>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486774"/>
            <a:ext cx="1536192" cy="3712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5"/>
            <a:ext cx="1066800" cy="62299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371600"/>
            <a:ext cx="7498080" cy="4800600"/>
          </a:xfrm>
        </p:spPr>
        <p:txBody>
          <a:bodyPr>
            <a:normAutofit/>
          </a:bodyPr>
          <a:lstStyle/>
          <a:p>
            <a:r>
              <a:rPr lang="en-US" dirty="0" smtClean="0"/>
              <a:t>In this section, </a:t>
            </a:r>
            <a:r>
              <a:rPr lang="en-US" b="1" dirty="0" smtClean="0"/>
              <a:t>two code-related structural techniques </a:t>
            </a:r>
            <a:r>
              <a:rPr lang="en-US" dirty="0" smtClean="0"/>
              <a:t>for code coverage, based on statements and decisions, are discussed. For decision testing, a control flow diagram may be used to visualize the alternatives for each decision</a:t>
            </a:r>
          </a:p>
          <a:p>
            <a:pPr>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486774"/>
            <a:ext cx="1536192" cy="3712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5"/>
            <a:ext cx="1066800" cy="622995"/>
          </a:xfrm>
          <a:prstGeom prst="rect">
            <a:avLst/>
          </a:prstGeom>
        </p:spPr>
      </p:pic>
      <p:sp>
        <p:nvSpPr>
          <p:cNvPr id="7" name="Title 1"/>
          <p:cNvSpPr>
            <a:spLocks noGrp="1"/>
          </p:cNvSpPr>
          <p:nvPr>
            <p:ph type="title"/>
          </p:nvPr>
        </p:nvSpPr>
        <p:spPr>
          <a:xfrm>
            <a:off x="76200" y="563562"/>
            <a:ext cx="9067800" cy="1036638"/>
          </a:xfrm>
        </p:spPr>
        <p:txBody>
          <a:bodyPr>
            <a:normAutofit fontScale="90000"/>
          </a:bodyPr>
          <a:lstStyle/>
          <a:p>
            <a:r>
              <a:rPr lang="en-US" b="1" cap="none" dirty="0" smtClean="0">
                <a:effectLst/>
              </a:rPr>
              <a:t>4.4 Structure-based or White-box Techniques</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
            <a:ext cx="9144000" cy="1112838"/>
          </a:xfrm>
        </p:spPr>
        <p:txBody>
          <a:bodyPr>
            <a:normAutofit fontScale="90000"/>
          </a:bodyPr>
          <a:lstStyle/>
          <a:p>
            <a:r>
              <a:rPr lang="en-US" b="1" cap="none" dirty="0" smtClean="0">
                <a:effectLst/>
              </a:rPr>
              <a:t>4.4.1 Statement Testing and Coverage (K3)</a:t>
            </a:r>
            <a:r>
              <a:rPr lang="en-US" dirty="0" smtClean="0"/>
              <a:t/>
            </a:r>
            <a:br>
              <a:rPr lang="en-US" dirty="0" smtClean="0"/>
            </a:br>
            <a:endParaRPr lang="en-US" dirty="0"/>
          </a:p>
        </p:txBody>
      </p:sp>
      <p:sp>
        <p:nvSpPr>
          <p:cNvPr id="3" name="Content Placeholder 2"/>
          <p:cNvSpPr>
            <a:spLocks noGrp="1"/>
          </p:cNvSpPr>
          <p:nvPr>
            <p:ph idx="1"/>
          </p:nvPr>
        </p:nvSpPr>
        <p:spPr>
          <a:xfrm>
            <a:off x="819912" y="1524000"/>
            <a:ext cx="7714488" cy="4800600"/>
          </a:xfrm>
        </p:spPr>
        <p:txBody>
          <a:bodyPr>
            <a:normAutofit/>
          </a:bodyPr>
          <a:lstStyle/>
          <a:p>
            <a:pPr algn="just"/>
            <a:r>
              <a:rPr lang="en-US" dirty="0" smtClean="0"/>
              <a:t>In component testing, statement coverage is the assessment of the percentage of executable statements that have been exercised by a test case suite. </a:t>
            </a:r>
          </a:p>
          <a:p>
            <a:pPr algn="just"/>
            <a:endParaRPr lang="en-US" dirty="0" smtClean="0"/>
          </a:p>
          <a:p>
            <a:pPr algn="just"/>
            <a:r>
              <a:rPr lang="en-US" dirty="0" smtClean="0"/>
              <a:t>Statement testing derives test cases to execute specific statements, normally to increase statement coverage.</a:t>
            </a:r>
          </a:p>
          <a:p>
            <a:pPr algn="just"/>
            <a:endParaRPr lang="en-US" dirty="0" smtClean="0"/>
          </a:p>
          <a:p>
            <a:pPr algn="just"/>
            <a:r>
              <a:rPr lang="en-US" dirty="0" smtClean="0"/>
              <a:t>Coverage = (No. Of Statements Tested/Total Statements) * 100</a:t>
            </a:r>
          </a:p>
          <a:p>
            <a:pPr algn="just"/>
            <a:endParaRPr lang="en-US" dirty="0" smtClean="0"/>
          </a:p>
          <a:p>
            <a:pPr algn="just"/>
            <a:endParaRPr lang="en-US" dirty="0" smtClean="0"/>
          </a:p>
          <a:p>
            <a:pPr algn="just">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486774"/>
            <a:ext cx="1536192" cy="3712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5"/>
            <a:ext cx="1066800" cy="62299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077200" cy="1143000"/>
          </a:xfrm>
        </p:spPr>
        <p:txBody>
          <a:bodyPr>
            <a:normAutofit fontScale="90000"/>
          </a:bodyPr>
          <a:lstStyle/>
          <a:p>
            <a:r>
              <a:rPr lang="en-US" b="1" cap="none" dirty="0" smtClean="0">
                <a:effectLst/>
              </a:rPr>
              <a:t>4.4.2 Decision /Branch Testing And Coverage (K3)</a:t>
            </a:r>
            <a:r>
              <a:rPr lang="en-US" dirty="0" smtClean="0"/>
              <a:t/>
            </a:r>
            <a:br>
              <a:rPr lang="en-US" dirty="0" smtClean="0"/>
            </a:br>
            <a:endParaRPr lang="en-US" dirty="0"/>
          </a:p>
        </p:txBody>
      </p:sp>
      <p:sp>
        <p:nvSpPr>
          <p:cNvPr id="3" name="Content Placeholder 2"/>
          <p:cNvSpPr>
            <a:spLocks noGrp="1"/>
          </p:cNvSpPr>
          <p:nvPr>
            <p:ph idx="1"/>
          </p:nvPr>
        </p:nvSpPr>
        <p:spPr>
          <a:xfrm>
            <a:off x="762000" y="1219200"/>
            <a:ext cx="7790688" cy="5638800"/>
          </a:xfrm>
        </p:spPr>
        <p:txBody>
          <a:bodyPr>
            <a:noAutofit/>
          </a:bodyPr>
          <a:lstStyle/>
          <a:p>
            <a:pPr algn="just"/>
            <a:r>
              <a:rPr lang="en-US" dirty="0" smtClean="0"/>
              <a:t>Decision coverage, related to branch testing, is the assessment of the percentage of decision outcomes (e.g. the True and False options of an IF statement) that have been exercised by a test case suite. </a:t>
            </a:r>
          </a:p>
          <a:p>
            <a:pPr algn="just"/>
            <a:r>
              <a:rPr lang="en-US" dirty="0" smtClean="0"/>
              <a:t>Decision testing derives test cases to execute specific decision outcomes, normally to increase decision </a:t>
            </a:r>
            <a:r>
              <a:rPr lang="en-US" dirty="0" smtClean="0"/>
              <a:t>coverage</a:t>
            </a:r>
            <a:endParaRPr lang="en-US" dirty="0" smtClean="0"/>
          </a:p>
          <a:p>
            <a:pPr algn="just"/>
            <a:r>
              <a:rPr lang="en-US" dirty="0" smtClean="0"/>
              <a:t>Decision testing is a form of control flow testing as it generates a specific flow of control through the decision points</a:t>
            </a:r>
            <a:r>
              <a:rPr lang="en-US" dirty="0" smtClean="0"/>
              <a:t>.</a:t>
            </a:r>
            <a:endParaRPr lang="en-US" dirty="0" smtClean="0"/>
          </a:p>
          <a:p>
            <a:pPr algn="just"/>
            <a:r>
              <a:rPr lang="en-US" dirty="0" smtClean="0"/>
              <a:t>Coverage = (No. Of Decisions Tested/Total Decisions) * </a:t>
            </a:r>
            <a:r>
              <a:rPr lang="en-US" dirty="0" smtClean="0"/>
              <a:t>100</a:t>
            </a:r>
            <a:endParaRPr lang="en-US" dirty="0" smtClean="0"/>
          </a:p>
          <a:p>
            <a:pPr algn="just"/>
            <a:r>
              <a:rPr lang="en-US" dirty="0" smtClean="0"/>
              <a:t>Decision Coverage is </a:t>
            </a:r>
            <a:r>
              <a:rPr lang="en-US" b="1" dirty="0" smtClean="0"/>
              <a:t>Stronger </a:t>
            </a:r>
            <a:r>
              <a:rPr lang="en-US" dirty="0" smtClean="0"/>
              <a:t>than Statement Coverage: </a:t>
            </a:r>
          </a:p>
          <a:p>
            <a:pPr algn="just">
              <a:buNone/>
            </a:pPr>
            <a:r>
              <a:rPr lang="en-US" b="1" dirty="0" smtClean="0"/>
              <a:t>	100% decision coverage guarantees 100% statement coverage,  but not vice versa.</a:t>
            </a:r>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486774"/>
            <a:ext cx="1536192" cy="3712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5"/>
            <a:ext cx="1066800" cy="62299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 y="533400"/>
            <a:ext cx="9086088" cy="1143000"/>
          </a:xfrm>
        </p:spPr>
        <p:txBody>
          <a:bodyPr>
            <a:noAutofit/>
          </a:bodyPr>
          <a:lstStyle/>
          <a:p>
            <a:r>
              <a:rPr lang="en-US" sz="3200" b="1" cap="none" dirty="0" smtClean="0">
                <a:effectLst/>
              </a:rPr>
              <a:t>4.4.3 Other Structure-based Techniques (K1)</a:t>
            </a:r>
            <a:r>
              <a:rPr lang="en-US" sz="3200" cap="none" dirty="0" smtClean="0"/>
              <a:t/>
            </a:r>
            <a:br>
              <a:rPr lang="en-US" sz="3200" cap="none" dirty="0" smtClean="0"/>
            </a:br>
            <a:endParaRPr lang="en-US" sz="3200" cap="none" dirty="0"/>
          </a:p>
        </p:txBody>
      </p:sp>
      <p:sp>
        <p:nvSpPr>
          <p:cNvPr id="3" name="Content Placeholder 2"/>
          <p:cNvSpPr>
            <a:spLocks noGrp="1"/>
          </p:cNvSpPr>
          <p:nvPr>
            <p:ph idx="1"/>
          </p:nvPr>
        </p:nvSpPr>
        <p:spPr>
          <a:xfrm>
            <a:off x="914400" y="1295400"/>
            <a:ext cx="7790688" cy="5181600"/>
          </a:xfrm>
        </p:spPr>
        <p:txBody>
          <a:bodyPr>
            <a:noAutofit/>
          </a:bodyPr>
          <a:lstStyle/>
          <a:p>
            <a:r>
              <a:rPr lang="en-US" dirty="0" smtClean="0"/>
              <a:t>There are stronger levels of structural coverage beyond decision coverage, for example, Condition Coverage and Multiple Condition Coverage (Condition Combination Coverage) ,Condition Determination Coverage (Modified Condition Decision Coverage  MCDC) , Linear Code Sequence and Jump(LCSAJ</a:t>
            </a:r>
            <a:r>
              <a:rPr lang="en-US" dirty="0" smtClean="0"/>
              <a:t>),</a:t>
            </a:r>
            <a:endParaRPr lang="en-US" dirty="0" smtClean="0"/>
          </a:p>
          <a:p>
            <a:r>
              <a:rPr lang="en-US" dirty="0" smtClean="0"/>
              <a:t>The concept of coverage can also be applied at other test levels (e.g. at integration level) where the percentage of modules, components or classes that have been exercised by a test case suite could be expressed as module, component or class coverage</a:t>
            </a:r>
            <a:r>
              <a:rPr lang="en-US" dirty="0" smtClean="0"/>
              <a:t>.</a:t>
            </a:r>
            <a:endParaRPr lang="en-US" dirty="0" smtClean="0"/>
          </a:p>
          <a:p>
            <a:r>
              <a:rPr lang="en-US" dirty="0" smtClean="0"/>
              <a:t>Tool support is useful for the structural testing of code. (e.g. </a:t>
            </a:r>
            <a:r>
              <a:rPr lang="en-US" dirty="0" err="1" smtClean="0"/>
              <a:t>BullsEye</a:t>
            </a:r>
            <a:r>
              <a:rPr lang="en-US" dirty="0" smtClean="0"/>
              <a:t> for C++ code)</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486774"/>
            <a:ext cx="1536192" cy="3712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5"/>
            <a:ext cx="1066800" cy="62299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808038"/>
          </a:xfrm>
        </p:spPr>
        <p:txBody>
          <a:bodyPr>
            <a:noAutofit/>
          </a:bodyPr>
          <a:lstStyle/>
          <a:p>
            <a:r>
              <a:rPr lang="en-US" sz="3200" b="1" cap="none" dirty="0"/>
              <a:t>4.5 Experience-Based Techniques (K2)</a:t>
            </a:r>
            <a:endParaRPr lang="en-US" sz="3200" b="1" cap="none" dirty="0"/>
          </a:p>
        </p:txBody>
      </p:sp>
      <p:sp>
        <p:nvSpPr>
          <p:cNvPr id="3" name="Content Placeholder 2"/>
          <p:cNvSpPr>
            <a:spLocks noGrp="1"/>
          </p:cNvSpPr>
          <p:nvPr>
            <p:ph idx="1"/>
          </p:nvPr>
        </p:nvSpPr>
        <p:spPr>
          <a:xfrm>
            <a:off x="883920" y="1143000"/>
            <a:ext cx="7498080" cy="5181600"/>
          </a:xfrm>
        </p:spPr>
        <p:txBody>
          <a:bodyPr>
            <a:noAutofit/>
          </a:bodyPr>
          <a:lstStyle/>
          <a:p>
            <a:pPr algn="just">
              <a:lnSpc>
                <a:spcPct val="120000"/>
              </a:lnSpc>
              <a:buNone/>
            </a:pPr>
            <a:r>
              <a:rPr lang="en-US" b="1" dirty="0" smtClean="0"/>
              <a:t>Terms</a:t>
            </a:r>
          </a:p>
          <a:p>
            <a:pPr algn="just">
              <a:lnSpc>
                <a:spcPct val="120000"/>
              </a:lnSpc>
              <a:buNone/>
            </a:pPr>
            <a:r>
              <a:rPr lang="en-US" dirty="0" smtClean="0"/>
              <a:t> Exploratory testing, fault attack, Reactive Test Approaches</a:t>
            </a:r>
            <a:r>
              <a:rPr lang="en-US" dirty="0" smtClean="0"/>
              <a:t>.</a:t>
            </a:r>
            <a:endParaRPr lang="en-US" b="1" dirty="0" smtClean="0"/>
          </a:p>
          <a:p>
            <a:pPr algn="just">
              <a:lnSpc>
                <a:spcPct val="120000"/>
              </a:lnSpc>
              <a:buNone/>
            </a:pPr>
            <a:r>
              <a:rPr lang="en-US" b="1" dirty="0" smtClean="0"/>
              <a:t>Background</a:t>
            </a:r>
          </a:p>
          <a:p>
            <a:pPr algn="just">
              <a:lnSpc>
                <a:spcPct val="120000"/>
              </a:lnSpc>
            </a:pPr>
            <a:r>
              <a:rPr lang="en-US" dirty="0" smtClean="0"/>
              <a:t>Experienced-based testing is where tests are derived from the tester’s skill and intuition and their experience with similar applications and technologies. </a:t>
            </a:r>
          </a:p>
          <a:p>
            <a:pPr algn="just">
              <a:lnSpc>
                <a:spcPct val="120000"/>
              </a:lnSpc>
            </a:pPr>
            <a:r>
              <a:rPr lang="en-US" dirty="0" smtClean="0"/>
              <a:t>When used to augment systematic techniques, these techniques can be useful in identifying special tests not easily captured by formal techniques, especially when applied after more formal approaches.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486774"/>
            <a:ext cx="1536192" cy="3712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5"/>
            <a:ext cx="1066800" cy="62299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077200" cy="5181600"/>
          </a:xfrm>
        </p:spPr>
        <p:txBody>
          <a:bodyPr>
            <a:normAutofit/>
          </a:bodyPr>
          <a:lstStyle/>
          <a:p>
            <a:pPr algn="just">
              <a:lnSpc>
                <a:spcPct val="130000"/>
              </a:lnSpc>
            </a:pPr>
            <a:r>
              <a:rPr lang="en-US" dirty="0" smtClean="0"/>
              <a:t>However, this technique may yield widely varying degrees of effectiveness, depending on the testers’ experience</a:t>
            </a:r>
            <a:r>
              <a:rPr lang="en-US" dirty="0" smtClean="0"/>
              <a:t>.</a:t>
            </a:r>
            <a:endParaRPr lang="en-US" dirty="0" smtClean="0"/>
          </a:p>
          <a:p>
            <a:pPr algn="just">
              <a:lnSpc>
                <a:spcPct val="130000"/>
              </a:lnSpc>
            </a:pPr>
            <a:r>
              <a:rPr lang="en-US" dirty="0" smtClean="0"/>
              <a:t>A commonly used experienced-based technique is </a:t>
            </a:r>
            <a:r>
              <a:rPr lang="en-US" b="1" dirty="0" smtClean="0"/>
              <a:t>Error Guessing</a:t>
            </a:r>
            <a:r>
              <a:rPr lang="en-US" dirty="0" smtClean="0"/>
              <a:t>. Generally testers anticipate defects based on experience. </a:t>
            </a:r>
          </a:p>
          <a:p>
            <a:pPr algn="just">
              <a:lnSpc>
                <a:spcPct val="130000"/>
              </a:lnSpc>
            </a:pPr>
            <a:r>
              <a:rPr lang="en-US" dirty="0" smtClean="0"/>
              <a:t>A structured approach to the error guessing technique is to enumerate a list of possible errors and to design tests that attack these errors. This systematic approach is called fault attack. </a:t>
            </a:r>
          </a:p>
          <a:p>
            <a:pPr algn="just">
              <a:lnSpc>
                <a:spcPct val="130000"/>
              </a:lnSpc>
            </a:pP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486774"/>
            <a:ext cx="1536192" cy="3712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5"/>
            <a:ext cx="1066800" cy="622995"/>
          </a:xfrm>
          <a:prstGeom prst="rect">
            <a:avLst/>
          </a:prstGeom>
        </p:spPr>
      </p:pic>
      <p:sp>
        <p:nvSpPr>
          <p:cNvPr id="7" name="Title 1"/>
          <p:cNvSpPr>
            <a:spLocks noGrp="1"/>
          </p:cNvSpPr>
          <p:nvPr>
            <p:ph type="title"/>
          </p:nvPr>
        </p:nvSpPr>
        <p:spPr>
          <a:xfrm>
            <a:off x="0" y="0"/>
            <a:ext cx="8991600" cy="808038"/>
          </a:xfrm>
        </p:spPr>
        <p:txBody>
          <a:bodyPr>
            <a:noAutofit/>
          </a:bodyPr>
          <a:lstStyle/>
          <a:p>
            <a:r>
              <a:rPr lang="en-US" sz="3200" b="1" cap="none" dirty="0"/>
              <a:t>4.5 Experience-Based Techniques (K2)</a:t>
            </a:r>
            <a:endParaRPr lang="en-US" sz="3200" b="1" cap="none"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43000"/>
            <a:ext cx="7848600" cy="5562600"/>
          </a:xfrm>
        </p:spPr>
        <p:txBody>
          <a:bodyPr>
            <a:noAutofit/>
          </a:bodyPr>
          <a:lstStyle/>
          <a:p>
            <a:pPr algn="just">
              <a:lnSpc>
                <a:spcPct val="130000"/>
              </a:lnSpc>
            </a:pPr>
            <a:r>
              <a:rPr lang="en-US" dirty="0" smtClean="0"/>
              <a:t>These </a:t>
            </a:r>
            <a:r>
              <a:rPr lang="en-US" dirty="0" smtClean="0"/>
              <a:t>defect and failure lists can be built based on experience, available defect and failure data, and from common knowledge about why software fails</a:t>
            </a:r>
            <a:r>
              <a:rPr lang="en-US" dirty="0" smtClean="0"/>
              <a:t>.</a:t>
            </a:r>
            <a:endParaRPr lang="en-US" dirty="0" smtClean="0"/>
          </a:p>
          <a:p>
            <a:pPr algn="just">
              <a:lnSpc>
                <a:spcPct val="130000"/>
              </a:lnSpc>
            </a:pPr>
            <a:r>
              <a:rPr lang="en-US" b="1" dirty="0" smtClean="0"/>
              <a:t>Exploratory Testing </a:t>
            </a:r>
            <a:r>
              <a:rPr lang="en-US" dirty="0" smtClean="0"/>
              <a:t>is concurrent test design, test execution, test logging and learning, based on a test charter containing test objectives, and carried out within time-boxes. It is an approach that is most useful where there are few or  </a:t>
            </a:r>
            <a:r>
              <a:rPr lang="en-US" dirty="0" smtClean="0"/>
              <a:t>inadequate </a:t>
            </a:r>
            <a:r>
              <a:rPr lang="en-US" dirty="0" smtClean="0"/>
              <a:t>specifications and severe time pressure, or in order to augment or complement other, more formal testing </a:t>
            </a:r>
          </a:p>
          <a:p>
            <a:pPr algn="just">
              <a:lnSpc>
                <a:spcPct val="130000"/>
              </a:lnSpc>
            </a:pPr>
            <a:r>
              <a:rPr lang="en-US" dirty="0" smtClean="0"/>
              <a:t>It can serve as a check on the test process, to help ensure that the most serious defects are found.</a:t>
            </a:r>
          </a:p>
          <a:p>
            <a:pPr>
              <a:buNone/>
            </a:pP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486774"/>
            <a:ext cx="1536192" cy="37122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5"/>
            <a:ext cx="1066800" cy="622995"/>
          </a:xfrm>
          <a:prstGeom prst="rect">
            <a:avLst/>
          </a:prstGeom>
        </p:spPr>
      </p:pic>
      <p:sp>
        <p:nvSpPr>
          <p:cNvPr id="9" name="Title 1"/>
          <p:cNvSpPr>
            <a:spLocks noGrp="1"/>
          </p:cNvSpPr>
          <p:nvPr>
            <p:ph type="title"/>
          </p:nvPr>
        </p:nvSpPr>
        <p:spPr>
          <a:xfrm>
            <a:off x="0" y="0"/>
            <a:ext cx="8991600" cy="808038"/>
          </a:xfrm>
        </p:spPr>
        <p:txBody>
          <a:bodyPr>
            <a:noAutofit/>
          </a:bodyPr>
          <a:lstStyle/>
          <a:p>
            <a:r>
              <a:rPr lang="en-US" sz="3200" b="1" cap="none" dirty="0"/>
              <a:t>4.5 Experience-Based Techniques (K2)</a:t>
            </a:r>
            <a:endParaRPr lang="en-US" sz="3200" b="1" cap="none"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077200" cy="1143000"/>
          </a:xfrm>
        </p:spPr>
        <p:txBody>
          <a:bodyPr>
            <a:noAutofit/>
          </a:bodyPr>
          <a:lstStyle/>
          <a:p>
            <a:r>
              <a:rPr lang="en-US" sz="3200" b="1" cap="none" dirty="0"/>
              <a:t>4.6 Choosing  a Test Techniques (K2)</a:t>
            </a:r>
            <a:endParaRPr lang="en-US" sz="3200" b="1" cap="none" dirty="0"/>
          </a:p>
        </p:txBody>
      </p:sp>
      <p:sp>
        <p:nvSpPr>
          <p:cNvPr id="3" name="Content Placeholder 2"/>
          <p:cNvSpPr>
            <a:spLocks noGrp="1"/>
          </p:cNvSpPr>
          <p:nvPr>
            <p:ph idx="1"/>
          </p:nvPr>
        </p:nvSpPr>
        <p:spPr>
          <a:xfrm>
            <a:off x="914400" y="1447800"/>
            <a:ext cx="7772400" cy="4800600"/>
          </a:xfrm>
        </p:spPr>
        <p:txBody>
          <a:bodyPr>
            <a:normAutofit/>
          </a:bodyPr>
          <a:lstStyle/>
          <a:p>
            <a:pPr algn="just">
              <a:lnSpc>
                <a:spcPct val="110000"/>
              </a:lnSpc>
              <a:buNone/>
            </a:pPr>
            <a:r>
              <a:rPr lang="en-US" b="1" dirty="0" smtClean="0"/>
              <a:t>Background</a:t>
            </a:r>
            <a:endParaRPr lang="en-US" b="1" dirty="0" smtClean="0"/>
          </a:p>
          <a:p>
            <a:pPr algn="just"/>
            <a:r>
              <a:rPr lang="en-US" dirty="0" smtClean="0"/>
              <a:t>The choice of which test techniques to use depends on a number of factors, including the type of system, regulatory standards, customer or contractual requirements, level of risk, type of risk, test objective, documentation available, knowledge of the testers, time and budget, development life cycle, use case models and previous experience of types of defects found.</a:t>
            </a:r>
          </a:p>
          <a:p>
            <a:pPr algn="just"/>
            <a:endParaRPr lang="en-US" dirty="0" smtClean="0"/>
          </a:p>
          <a:p>
            <a:pPr algn="just"/>
            <a:r>
              <a:rPr lang="en-US" dirty="0" smtClean="0"/>
              <a:t>Some techniques are more applicable to certain situations and test levels; others are applicable to all test levels.</a:t>
            </a:r>
          </a:p>
          <a:p>
            <a:pPr algn="just"/>
            <a:endParaRPr lang="en-US" dirty="0" smtClean="0"/>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486774"/>
            <a:ext cx="1536192" cy="3712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5"/>
            <a:ext cx="1066800" cy="62299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112" y="1066800"/>
            <a:ext cx="7714488" cy="4800600"/>
          </a:xfrm>
        </p:spPr>
        <p:txBody>
          <a:bodyPr>
            <a:noAutofit/>
          </a:bodyPr>
          <a:lstStyle/>
          <a:p>
            <a:pPr marL="339725" indent="-222250" algn="just"/>
            <a:r>
              <a:rPr lang="en-US" dirty="0" smtClean="0"/>
              <a:t>During </a:t>
            </a:r>
            <a:r>
              <a:rPr lang="en-US" b="1" dirty="0" smtClean="0"/>
              <a:t>Test Analysis</a:t>
            </a:r>
            <a:r>
              <a:rPr lang="en-US" dirty="0" smtClean="0"/>
              <a:t>, the test basis documentation is analyzed in order to determine what to test, i.e. to identify the test conditions. A test condition is defined as an item or event that could be verified by one or more test cases (e.g. a function, transaction, quality characteristic or structural element). </a:t>
            </a:r>
          </a:p>
          <a:p>
            <a:pPr marL="339725" indent="-222250" algn="just"/>
            <a:r>
              <a:rPr lang="en-US" dirty="0" smtClean="0"/>
              <a:t>Establishing traceability from test conditions back to the specifications and requirements enables both impact analysis, when requirements change, and requirements coverage to be determined for a set of tests</a:t>
            </a:r>
            <a:r>
              <a:rPr lang="en-US" dirty="0" smtClean="0"/>
              <a:t>.</a:t>
            </a:r>
            <a:endParaRPr lang="en-US" dirty="0" smtClean="0"/>
          </a:p>
          <a:p>
            <a:pPr marL="339725" indent="-222250" algn="just"/>
            <a:r>
              <a:rPr lang="en-US" dirty="0" smtClean="0"/>
              <a:t>During test analysis the detailed test approach is implemented to select the test design techniques to use, based on, among other considerations, the risks identified (see Chapter 5 for more on risk analysis).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486774"/>
            <a:ext cx="1536192" cy="37122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5"/>
            <a:ext cx="1066800" cy="622995"/>
          </a:xfrm>
          <a:prstGeom prst="rect">
            <a:avLst/>
          </a:prstGeom>
        </p:spPr>
      </p:pic>
      <p:sp>
        <p:nvSpPr>
          <p:cNvPr id="7" name="Title 1"/>
          <p:cNvSpPr>
            <a:spLocks noGrp="1"/>
          </p:cNvSpPr>
          <p:nvPr>
            <p:ph type="title"/>
          </p:nvPr>
        </p:nvSpPr>
        <p:spPr>
          <a:xfrm>
            <a:off x="0" y="0"/>
            <a:ext cx="8077200" cy="1036638"/>
          </a:xfrm>
        </p:spPr>
        <p:txBody>
          <a:bodyPr>
            <a:normAutofit fontScale="90000"/>
          </a:bodyPr>
          <a:lstStyle/>
          <a:p>
            <a:r>
              <a:rPr lang="en-US" b="1" cap="none" dirty="0" smtClean="0">
                <a:effectLst/>
              </a:rPr>
              <a:t>4.1 The Test Development Process </a:t>
            </a:r>
            <a:r>
              <a:rPr lang="en-US" b="1" u="sng" dirty="0" smtClean="0"/>
              <a:t/>
            </a:r>
            <a:br>
              <a:rPr lang="en-US" b="1" u="sng" dirty="0" smtClean="0"/>
            </a:br>
            <a:endParaRPr lang="en-US" b="1" u="sng"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120" y="762000"/>
            <a:ext cx="7498080" cy="5410200"/>
          </a:xfrm>
        </p:spPr>
        <p:txBody>
          <a:bodyPr>
            <a:noAutofit/>
          </a:bodyPr>
          <a:lstStyle/>
          <a:p>
            <a:pPr algn="just"/>
            <a:r>
              <a:rPr lang="en-US" dirty="0" smtClean="0"/>
              <a:t>During </a:t>
            </a:r>
            <a:r>
              <a:rPr lang="en-US" b="1" dirty="0" smtClean="0"/>
              <a:t>Test Design </a:t>
            </a:r>
            <a:r>
              <a:rPr lang="en-US" dirty="0" smtClean="0"/>
              <a:t>the test cases and test data are created and specified. A test case consists of a set of input values, execution preconditions, expected results and execution post-conditions, developed to cover certain test condition(s). </a:t>
            </a:r>
          </a:p>
          <a:p>
            <a:pPr algn="just"/>
            <a:r>
              <a:rPr lang="en-US" dirty="0" smtClean="0"/>
              <a:t>Expected results should be produced as part of the specification of a test case and include outputs, changes to data and states, and any other consequences of the test. If expected results have not been defined then a plausible, but erroneous, result may be interpreted as the correct one</a:t>
            </a:r>
            <a:r>
              <a:rPr lang="en-US" dirty="0" smtClean="0"/>
              <a:t>.</a:t>
            </a:r>
            <a:endParaRPr lang="en-US" dirty="0" smtClean="0"/>
          </a:p>
          <a:p>
            <a:pPr algn="just"/>
            <a:r>
              <a:rPr lang="en-US" dirty="0" smtClean="0"/>
              <a:t>Expected results should ideally be defined prior to test execution</a:t>
            </a:r>
            <a:r>
              <a:rPr lang="en-US" dirty="0" smtClean="0"/>
              <a:t>.</a:t>
            </a:r>
            <a:endParaRPr lang="en-US" dirty="0" smtClean="0"/>
          </a:p>
          <a:p>
            <a:pPr algn="just"/>
            <a:r>
              <a:rPr lang="en-US" dirty="0" smtClean="0"/>
              <a:t>The </a:t>
            </a:r>
            <a:r>
              <a:rPr lang="en-US" b="1" dirty="0" smtClean="0"/>
              <a:t>‘Standard for Software Test Documentation’ (IEEE 829</a:t>
            </a:r>
            <a:r>
              <a:rPr lang="en-US" dirty="0" smtClean="0"/>
              <a:t>) describes the content of test design specifications (containing test conditions) and test case specifications.</a:t>
            </a:r>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486774"/>
            <a:ext cx="1536192" cy="37122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5"/>
            <a:ext cx="1066800" cy="622995"/>
          </a:xfrm>
          <a:prstGeom prst="rect">
            <a:avLst/>
          </a:prstGeom>
        </p:spPr>
      </p:pic>
      <p:sp>
        <p:nvSpPr>
          <p:cNvPr id="8" name="Title 1"/>
          <p:cNvSpPr>
            <a:spLocks noGrp="1"/>
          </p:cNvSpPr>
          <p:nvPr>
            <p:ph type="title"/>
          </p:nvPr>
        </p:nvSpPr>
        <p:spPr>
          <a:xfrm>
            <a:off x="0" y="0"/>
            <a:ext cx="8077200" cy="1036638"/>
          </a:xfrm>
        </p:spPr>
        <p:txBody>
          <a:bodyPr>
            <a:normAutofit fontScale="90000"/>
          </a:bodyPr>
          <a:lstStyle/>
          <a:p>
            <a:r>
              <a:rPr lang="en-US" b="1" cap="none" dirty="0" smtClean="0">
                <a:effectLst/>
              </a:rPr>
              <a:t>4.1 The Test Development Process </a:t>
            </a:r>
            <a:r>
              <a:rPr lang="en-US" b="1" u="sng" dirty="0" smtClean="0"/>
              <a:t/>
            </a:r>
            <a:br>
              <a:rPr lang="en-US" b="1" u="sng" dirty="0" smtClean="0"/>
            </a:br>
            <a:endParaRPr lang="en-US" b="1" u="sn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2000"/>
            <a:ext cx="7708392" cy="5410200"/>
          </a:xfrm>
        </p:spPr>
        <p:txBody>
          <a:bodyPr>
            <a:noAutofit/>
          </a:bodyPr>
          <a:lstStyle/>
          <a:p>
            <a:pPr algn="just"/>
            <a:r>
              <a:rPr lang="en-US" dirty="0" smtClean="0"/>
              <a:t>During </a:t>
            </a:r>
            <a:r>
              <a:rPr lang="en-US" b="1" dirty="0" smtClean="0"/>
              <a:t>Test Implementation</a:t>
            </a:r>
            <a:r>
              <a:rPr lang="en-US" dirty="0" smtClean="0"/>
              <a:t>,  the test cases are developed, implemented, prioritized and organized in the test procedure specification. The test procedure (or manual test script) specifies the sequence of action for the execution of a test. </a:t>
            </a:r>
          </a:p>
          <a:p>
            <a:pPr algn="just"/>
            <a:r>
              <a:rPr lang="en-US" dirty="0" smtClean="0"/>
              <a:t>If tests are run using a test execution tool, the sequence of actions is specified in a test script (which is an automated test procedure</a:t>
            </a:r>
            <a:r>
              <a:rPr lang="en-US" dirty="0" smtClean="0"/>
              <a:t>).</a:t>
            </a:r>
            <a:endParaRPr lang="en-US" dirty="0" smtClean="0"/>
          </a:p>
          <a:p>
            <a:pPr algn="just"/>
            <a:r>
              <a:rPr lang="en-US" dirty="0" smtClean="0"/>
              <a:t>The various test procedures and automated test scripts are subsequently formed into a test execution schedule that defines the order in which the various test procedures, and possibly automated test scripts, are executed, when they are to be carried out and by whom. </a:t>
            </a:r>
          </a:p>
          <a:p>
            <a:pPr algn="just"/>
            <a:r>
              <a:rPr lang="en-US" dirty="0" smtClean="0"/>
              <a:t>The test execution schedule will take into account such factors as regression tests, prioritization, and technical and logical dependencies</a:t>
            </a:r>
          </a:p>
          <a:p>
            <a:pPr algn="just"/>
            <a:endParaRPr lang="en-US" dirty="0" smtClean="0"/>
          </a:p>
          <a:p>
            <a:pPr algn="just"/>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486774"/>
            <a:ext cx="1536192" cy="37122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5"/>
            <a:ext cx="1066800" cy="622995"/>
          </a:xfrm>
          <a:prstGeom prst="rect">
            <a:avLst/>
          </a:prstGeom>
        </p:spPr>
      </p:pic>
      <p:sp>
        <p:nvSpPr>
          <p:cNvPr id="7" name="Title 1"/>
          <p:cNvSpPr>
            <a:spLocks noGrp="1"/>
          </p:cNvSpPr>
          <p:nvPr>
            <p:ph type="title"/>
          </p:nvPr>
        </p:nvSpPr>
        <p:spPr>
          <a:xfrm>
            <a:off x="0" y="0"/>
            <a:ext cx="8077200" cy="1036638"/>
          </a:xfrm>
        </p:spPr>
        <p:txBody>
          <a:bodyPr>
            <a:normAutofit fontScale="90000"/>
          </a:bodyPr>
          <a:lstStyle/>
          <a:p>
            <a:r>
              <a:rPr lang="en-US" b="1" cap="none" dirty="0" smtClean="0">
                <a:effectLst/>
              </a:rPr>
              <a:t>4.1 The Test Development Process </a:t>
            </a:r>
            <a:r>
              <a:rPr lang="en-US" b="1" u="sng" dirty="0" smtClean="0"/>
              <a:t/>
            </a:r>
            <a:br>
              <a:rPr lang="en-US" b="1" u="sng" dirty="0" smtClean="0"/>
            </a:br>
            <a:endParaRPr lang="en-US" b="1" u="sn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Autofit/>
          </a:bodyPr>
          <a:lstStyle/>
          <a:p>
            <a:r>
              <a:rPr lang="en-US" sz="3200" b="1" cap="none" dirty="0" smtClean="0">
                <a:effectLst/>
              </a:rPr>
              <a:t>4.2 Categories of Test Design Techniques</a:t>
            </a:r>
            <a:endParaRPr lang="en-US" sz="3200" b="1" cap="none" dirty="0">
              <a:effectLst/>
            </a:endParaRPr>
          </a:p>
        </p:txBody>
      </p:sp>
      <p:sp>
        <p:nvSpPr>
          <p:cNvPr id="3" name="Content Placeholder 2"/>
          <p:cNvSpPr>
            <a:spLocks noGrp="1"/>
          </p:cNvSpPr>
          <p:nvPr>
            <p:ph idx="1"/>
          </p:nvPr>
        </p:nvSpPr>
        <p:spPr>
          <a:xfrm>
            <a:off x="731520" y="1219200"/>
            <a:ext cx="7498080" cy="4800600"/>
          </a:xfrm>
        </p:spPr>
        <p:txBody>
          <a:bodyPr>
            <a:normAutofit/>
          </a:bodyPr>
          <a:lstStyle/>
          <a:p>
            <a:pPr>
              <a:lnSpc>
                <a:spcPct val="80000"/>
              </a:lnSpc>
            </a:pPr>
            <a:r>
              <a:rPr lang="en-US" b="1" dirty="0" smtClean="0"/>
              <a:t>Terms</a:t>
            </a:r>
          </a:p>
          <a:p>
            <a:pPr algn="just">
              <a:lnSpc>
                <a:spcPct val="80000"/>
              </a:lnSpc>
              <a:buNone/>
            </a:pPr>
            <a:r>
              <a:rPr lang="en-US" dirty="0" smtClean="0"/>
              <a:t>Black-box </a:t>
            </a:r>
            <a:r>
              <a:rPr lang="en-US" dirty="0" smtClean="0"/>
              <a:t>test design technique, experience-based test design technique, specification-based test design technique, structure-based test design technique, white-box test design technique.</a:t>
            </a:r>
          </a:p>
          <a:p>
            <a:pPr marL="58738" indent="0">
              <a:lnSpc>
                <a:spcPct val="80000"/>
              </a:lnSpc>
              <a:buNone/>
            </a:pPr>
            <a:endParaRPr lang="en-US" dirty="0" smtClean="0"/>
          </a:p>
          <a:p>
            <a:pPr>
              <a:lnSpc>
                <a:spcPct val="80000"/>
              </a:lnSpc>
            </a:pPr>
            <a:r>
              <a:rPr lang="en-US" b="1" dirty="0" smtClean="0"/>
              <a:t>Background</a:t>
            </a:r>
          </a:p>
          <a:p>
            <a:pPr algn="just">
              <a:lnSpc>
                <a:spcPct val="80000"/>
              </a:lnSpc>
              <a:buNone/>
            </a:pPr>
            <a:r>
              <a:rPr lang="en-US" dirty="0" smtClean="0"/>
              <a:t> </a:t>
            </a:r>
            <a:r>
              <a:rPr lang="en-US" dirty="0" smtClean="0"/>
              <a:t>The </a:t>
            </a:r>
            <a:r>
              <a:rPr lang="en-US" dirty="0" smtClean="0"/>
              <a:t>purpose of a test design technique is to identify test conditions and test cases.</a:t>
            </a:r>
          </a:p>
          <a:p>
            <a:pPr marL="58738" indent="0">
              <a:lnSpc>
                <a:spcPct val="80000"/>
              </a:lnSpc>
              <a:buNone/>
            </a:pPr>
            <a:endParaRPr lang="en-US" dirty="0" smtClean="0"/>
          </a:p>
          <a:p>
            <a:pPr marL="58738" indent="0">
              <a:lnSpc>
                <a:spcPct val="80000"/>
              </a:lnSpc>
              <a:buNone/>
            </a:pPr>
            <a:endParaRPr lang="en-US" dirty="0" smtClean="0"/>
          </a:p>
          <a:p>
            <a:pPr marL="58738" indent="0">
              <a:lnSpc>
                <a:spcPct val="80000"/>
              </a:lnSpc>
              <a:buNone/>
            </a:pPr>
            <a:endParaRPr lang="en-US" dirty="0" smtClean="0"/>
          </a:p>
          <a:p>
            <a:pPr marL="58738" indent="0">
              <a:lnSpc>
                <a:spcPct val="80000"/>
              </a:lnSpc>
              <a:buNone/>
            </a:pP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486774"/>
            <a:ext cx="1536192" cy="3712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5"/>
            <a:ext cx="1066800" cy="62299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320" y="1143000"/>
            <a:ext cx="7726680" cy="4343400"/>
          </a:xfrm>
        </p:spPr>
        <p:txBody>
          <a:bodyPr>
            <a:noAutofit/>
          </a:bodyPr>
          <a:lstStyle/>
          <a:p>
            <a:pPr marL="58738" indent="0" algn="just">
              <a:lnSpc>
                <a:spcPct val="80000"/>
              </a:lnSpc>
              <a:buNone/>
            </a:pPr>
            <a:r>
              <a:rPr lang="en-US" dirty="0" smtClean="0"/>
              <a:t>It is a classic distinction to denote test techniques as </a:t>
            </a:r>
            <a:r>
              <a:rPr lang="en-US" b="1" dirty="0" smtClean="0"/>
              <a:t>Black Box </a:t>
            </a:r>
            <a:r>
              <a:rPr lang="en-US" dirty="0" smtClean="0"/>
              <a:t>or </a:t>
            </a:r>
            <a:r>
              <a:rPr lang="en-US" b="1" dirty="0" smtClean="0"/>
              <a:t>White Box</a:t>
            </a:r>
            <a:r>
              <a:rPr lang="en-US" dirty="0" smtClean="0"/>
              <a:t>. </a:t>
            </a:r>
          </a:p>
          <a:p>
            <a:pPr algn="just">
              <a:lnSpc>
                <a:spcPct val="90000"/>
              </a:lnSpc>
            </a:pPr>
            <a:r>
              <a:rPr lang="en-US" dirty="0" smtClean="0"/>
              <a:t>Black-Box techniques (which include Specification-Based and Experienced-Based techniques) are a way to derive and select test conditions or test cases based on an analysis of the test basis documentation and the experience of developers, testers and users, whether functional or non-functional, for a component or system without reference to its internal </a:t>
            </a:r>
            <a:r>
              <a:rPr lang="en-US" dirty="0" smtClean="0"/>
              <a:t>structure</a:t>
            </a:r>
            <a:endParaRPr lang="en-US" dirty="0" smtClean="0"/>
          </a:p>
          <a:p>
            <a:pPr algn="just">
              <a:lnSpc>
                <a:spcPct val="90000"/>
              </a:lnSpc>
            </a:pPr>
            <a:r>
              <a:rPr lang="en-US" dirty="0" smtClean="0"/>
              <a:t>White-Box techniques (also called Structural or Structure-Based techniques) are based on an analysis of the structure of the component or system</a:t>
            </a:r>
            <a:r>
              <a:rPr lang="en-US" dirty="0" smtClean="0"/>
              <a:t>.</a:t>
            </a:r>
            <a:endParaRPr lang="en-US" dirty="0" smtClean="0"/>
          </a:p>
          <a:p>
            <a:pPr algn="just">
              <a:lnSpc>
                <a:spcPct val="90000"/>
              </a:lnSpc>
            </a:pPr>
            <a:r>
              <a:rPr lang="en-US" dirty="0" smtClean="0"/>
              <a:t>Some techniques fall clearly into a single category; others have elements of more than one category</a:t>
            </a:r>
            <a:r>
              <a:rPr lang="en-US" dirty="0" smtClean="0"/>
              <a:t>.</a:t>
            </a:r>
            <a:endParaRPr lang="en-US" dirty="0" smtClean="0"/>
          </a:p>
          <a:p>
            <a:pPr marL="58738" indent="0">
              <a:lnSpc>
                <a:spcPct val="80000"/>
              </a:lnSpc>
              <a:buNone/>
            </a:pPr>
            <a:endParaRPr lang="en-US" dirty="0" smtClean="0"/>
          </a:p>
          <a:p>
            <a:pPr marL="58738" indent="0">
              <a:lnSpc>
                <a:spcPct val="80000"/>
              </a:lnSpc>
              <a:buNone/>
            </a:pPr>
            <a:endParaRPr lang="en-US" dirty="0" smtClean="0"/>
          </a:p>
          <a:p>
            <a:pPr marL="58738" indent="0">
              <a:lnSpc>
                <a:spcPct val="80000"/>
              </a:lnSpc>
              <a:buNone/>
            </a:pP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486774"/>
            <a:ext cx="1536192" cy="3712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5"/>
            <a:ext cx="1066800" cy="622995"/>
          </a:xfrm>
          <a:prstGeom prst="rect">
            <a:avLst/>
          </a:prstGeom>
        </p:spPr>
      </p:pic>
      <p:sp>
        <p:nvSpPr>
          <p:cNvPr id="7" name="Title 1"/>
          <p:cNvSpPr>
            <a:spLocks noGrp="1"/>
          </p:cNvSpPr>
          <p:nvPr>
            <p:ph type="title"/>
          </p:nvPr>
        </p:nvSpPr>
        <p:spPr>
          <a:xfrm>
            <a:off x="0" y="0"/>
            <a:ext cx="9144000" cy="762000"/>
          </a:xfrm>
        </p:spPr>
        <p:txBody>
          <a:bodyPr>
            <a:noAutofit/>
          </a:bodyPr>
          <a:lstStyle/>
          <a:p>
            <a:r>
              <a:rPr lang="en-US" sz="3200" b="1" cap="none" dirty="0" smtClean="0">
                <a:effectLst/>
              </a:rPr>
              <a:t>4.2 Categories of Test Design Techniques</a:t>
            </a:r>
            <a:endParaRPr lang="en-US" sz="3200" b="1" cap="none" dirty="0">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914400"/>
            <a:ext cx="7498080" cy="5029200"/>
          </a:xfrm>
        </p:spPr>
        <p:txBody>
          <a:bodyPr>
            <a:noAutofit/>
          </a:bodyPr>
          <a:lstStyle/>
          <a:p>
            <a:pPr marL="117475" indent="-34925" algn="just">
              <a:buNone/>
            </a:pPr>
            <a:r>
              <a:rPr lang="en-US" b="1" dirty="0" smtClean="0"/>
              <a:t>Common Features of Specification-Based Techniques</a:t>
            </a:r>
            <a:r>
              <a:rPr lang="en-US" b="1" dirty="0" smtClean="0"/>
              <a:t>:</a:t>
            </a:r>
            <a:endParaRPr lang="en-US" b="1" dirty="0" smtClean="0"/>
          </a:p>
          <a:p>
            <a:pPr marL="342900" indent="-342900" algn="just">
              <a:buFont typeface="Arial" pitchFamily="34" charset="0"/>
              <a:buChar char="•"/>
            </a:pPr>
            <a:r>
              <a:rPr lang="en-US" dirty="0" smtClean="0"/>
              <a:t>Models, either formal or informal, are used for the specification of the problem to be solved, the software or its components.</a:t>
            </a:r>
          </a:p>
          <a:p>
            <a:pPr marL="342900" indent="-342900" algn="just">
              <a:buFont typeface="Arial" pitchFamily="34" charset="0"/>
              <a:buChar char="•"/>
            </a:pPr>
            <a:r>
              <a:rPr lang="en-US" dirty="0" smtClean="0"/>
              <a:t> From these models test cases can be derived </a:t>
            </a:r>
            <a:r>
              <a:rPr lang="en-US" dirty="0" smtClean="0"/>
              <a:t>systematically</a:t>
            </a:r>
            <a:endParaRPr lang="en-US" dirty="0" smtClean="0"/>
          </a:p>
          <a:p>
            <a:pPr marL="117475" indent="-34925" algn="just">
              <a:buNone/>
            </a:pPr>
            <a:r>
              <a:rPr lang="en-US" b="1" dirty="0" smtClean="0"/>
              <a:t>Common features of Structure-Based Techniques</a:t>
            </a:r>
            <a:r>
              <a:rPr lang="en-US" b="1" dirty="0" smtClean="0"/>
              <a:t>:</a:t>
            </a:r>
            <a:endParaRPr lang="en-US" b="1" dirty="0" smtClean="0"/>
          </a:p>
          <a:p>
            <a:pPr marL="342900" indent="-342900" algn="just">
              <a:buFont typeface="Arial" pitchFamily="34" charset="0"/>
              <a:buChar char="•"/>
            </a:pPr>
            <a:r>
              <a:rPr lang="en-US" dirty="0" smtClean="0"/>
              <a:t>Information about how the software is constructed is used to derive the test cases, for example, code and design.</a:t>
            </a:r>
          </a:p>
          <a:p>
            <a:pPr marL="342900" indent="-342900" algn="just">
              <a:buFont typeface="Arial" pitchFamily="34" charset="0"/>
              <a:buChar char="•"/>
            </a:pPr>
            <a:r>
              <a:rPr lang="en-US" dirty="0" smtClean="0"/>
              <a:t>The extent of coverage of the software can be measured for existing test cases, and further test cases can be derived systematically to increase coverage.</a:t>
            </a:r>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486774"/>
            <a:ext cx="1536192" cy="3712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5"/>
            <a:ext cx="1066800" cy="622995"/>
          </a:xfrm>
          <a:prstGeom prst="rect">
            <a:avLst/>
          </a:prstGeom>
        </p:spPr>
      </p:pic>
      <p:sp>
        <p:nvSpPr>
          <p:cNvPr id="7" name="Title 1"/>
          <p:cNvSpPr>
            <a:spLocks noGrp="1"/>
          </p:cNvSpPr>
          <p:nvPr>
            <p:ph type="title"/>
          </p:nvPr>
        </p:nvSpPr>
        <p:spPr>
          <a:xfrm>
            <a:off x="0" y="0"/>
            <a:ext cx="9144000" cy="762000"/>
          </a:xfrm>
        </p:spPr>
        <p:txBody>
          <a:bodyPr>
            <a:noAutofit/>
          </a:bodyPr>
          <a:lstStyle/>
          <a:p>
            <a:r>
              <a:rPr lang="en-US" sz="3200" b="1" cap="none" dirty="0" smtClean="0">
                <a:effectLst/>
              </a:rPr>
              <a:t>4.2 Categories of Test Design Techniques</a:t>
            </a:r>
            <a:endParaRPr lang="en-US" sz="3200" b="1" cap="none" dirty="0">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320" y="1371600"/>
            <a:ext cx="7498080" cy="4800600"/>
          </a:xfrm>
        </p:spPr>
        <p:txBody>
          <a:bodyPr>
            <a:normAutofit/>
          </a:bodyPr>
          <a:lstStyle/>
          <a:p>
            <a:pPr marL="117475" indent="-34925" algn="just">
              <a:lnSpc>
                <a:spcPct val="80000"/>
              </a:lnSpc>
              <a:buNone/>
            </a:pPr>
            <a:r>
              <a:rPr lang="en-US" dirty="0"/>
              <a:t>C</a:t>
            </a:r>
            <a:r>
              <a:rPr lang="en-US" b="1" dirty="0" smtClean="0"/>
              <a:t>ommon </a:t>
            </a:r>
            <a:r>
              <a:rPr lang="en-US" b="1" dirty="0" smtClean="0"/>
              <a:t>features of Experience-Based Techniques</a:t>
            </a:r>
            <a:r>
              <a:rPr lang="en-US" b="1" dirty="0" smtClean="0"/>
              <a:t>:</a:t>
            </a:r>
            <a:endParaRPr lang="en-US" b="1" dirty="0" smtClean="0"/>
          </a:p>
          <a:p>
            <a:pPr marL="342900" indent="-342900" algn="just">
              <a:lnSpc>
                <a:spcPct val="80000"/>
              </a:lnSpc>
              <a:buFont typeface="Arial" pitchFamily="34" charset="0"/>
              <a:buChar char="•"/>
            </a:pPr>
            <a:r>
              <a:rPr lang="en-US" dirty="0" smtClean="0"/>
              <a:t>The knowledge and experience of people are used to derive the test cases.</a:t>
            </a:r>
          </a:p>
          <a:p>
            <a:pPr marL="342900" indent="-342900" algn="just">
              <a:lnSpc>
                <a:spcPct val="80000"/>
              </a:lnSpc>
              <a:buFont typeface="Arial" pitchFamily="34" charset="0"/>
              <a:buChar char="•"/>
            </a:pPr>
            <a:r>
              <a:rPr lang="en-US" dirty="0" smtClean="0"/>
              <a:t>Knowledge of testers, developers, users and other stakeholders about the software, its usage and its environment.</a:t>
            </a:r>
          </a:p>
          <a:p>
            <a:pPr marL="342900" indent="-342900" algn="just">
              <a:lnSpc>
                <a:spcPct val="80000"/>
              </a:lnSpc>
              <a:buFont typeface="Arial" pitchFamily="34" charset="0"/>
              <a:buChar char="•"/>
            </a:pPr>
            <a:r>
              <a:rPr lang="en-US" dirty="0" smtClean="0"/>
              <a:t>Knowledge about likely defects and their distribution.</a:t>
            </a:r>
          </a:p>
          <a:p>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6486774"/>
            <a:ext cx="1536192" cy="3712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5"/>
            <a:ext cx="1066800" cy="622995"/>
          </a:xfrm>
          <a:prstGeom prst="rect">
            <a:avLst/>
          </a:prstGeom>
        </p:spPr>
      </p:pic>
      <p:sp>
        <p:nvSpPr>
          <p:cNvPr id="7" name="Title 1"/>
          <p:cNvSpPr>
            <a:spLocks noGrp="1"/>
          </p:cNvSpPr>
          <p:nvPr>
            <p:ph type="title"/>
          </p:nvPr>
        </p:nvSpPr>
        <p:spPr>
          <a:xfrm>
            <a:off x="0" y="0"/>
            <a:ext cx="9144000" cy="762000"/>
          </a:xfrm>
        </p:spPr>
        <p:txBody>
          <a:bodyPr>
            <a:noAutofit/>
          </a:bodyPr>
          <a:lstStyle/>
          <a:p>
            <a:r>
              <a:rPr lang="en-US" sz="3200" b="1" cap="none" dirty="0" smtClean="0">
                <a:effectLst/>
              </a:rPr>
              <a:t>4.2 Categories of Test Design Techniques</a:t>
            </a:r>
            <a:endParaRPr lang="en-US" sz="3200" b="1" cap="none" dirty="0">
              <a:effectLs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271</TotalTime>
  <Words>2632</Words>
  <Application>Microsoft Office PowerPoint</Application>
  <PresentationFormat>On-screen Show (4:3)</PresentationFormat>
  <Paragraphs>143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Essential</vt:lpstr>
      <vt:lpstr>ISTQB Certification</vt:lpstr>
      <vt:lpstr>4.1 The Test Development Process  </vt:lpstr>
      <vt:lpstr>4.1 The Test Development Process  </vt:lpstr>
      <vt:lpstr>4.1 The Test Development Process  </vt:lpstr>
      <vt:lpstr>4.1 The Test Development Process  </vt:lpstr>
      <vt:lpstr>4.2 Categories of Test Design Techniques</vt:lpstr>
      <vt:lpstr>4.2 Categories of Test Design Techniques</vt:lpstr>
      <vt:lpstr>4.2 Categories of Test Design Techniques</vt:lpstr>
      <vt:lpstr>4.2 Categories of Test Design Techniques</vt:lpstr>
      <vt:lpstr>4.3 Specification-based or Black-box Techniques </vt:lpstr>
      <vt:lpstr>4.3.1Equivalence Partitioning (K3) </vt:lpstr>
      <vt:lpstr>4.3.2 Boundary Value Analysis(K3) </vt:lpstr>
      <vt:lpstr>4.3.3 Decision Table Testing (K3) </vt:lpstr>
      <vt:lpstr>4.3.3 Decision Table Testing (K3) </vt:lpstr>
      <vt:lpstr>4.3.4 State Transition Testing </vt:lpstr>
      <vt:lpstr>4.3.4 State Transition Testing </vt:lpstr>
      <vt:lpstr>4.3.5 Use Case Testing (K2) </vt:lpstr>
      <vt:lpstr>4.3.5 Use Case Testing (K2) </vt:lpstr>
      <vt:lpstr>4.4 Structure-based or White-box Techniques </vt:lpstr>
      <vt:lpstr>4.4 Structure-based or White-box Techniques </vt:lpstr>
      <vt:lpstr>4.4.1 Statement Testing and Coverage (K3) </vt:lpstr>
      <vt:lpstr>4.4.2 Decision /Branch Testing And Coverage (K3) </vt:lpstr>
      <vt:lpstr>4.4.3 Other Structure-based Techniques (K1) </vt:lpstr>
      <vt:lpstr>4.5 Experience-Based Techniques (K2)</vt:lpstr>
      <vt:lpstr>4.5 Experience-Based Techniques (K2)</vt:lpstr>
      <vt:lpstr>4.5 Experience-Based Techniques (K2)</vt:lpstr>
      <vt:lpstr>4.6 Choosing  a Test Techniques (K2)</vt:lpstr>
    </vt:vector>
  </TitlesOfParts>
  <Company>SQS-INDIA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ISTQB Certification</dc:title>
  <dc:creator>rajiya.mulani</dc:creator>
  <cp:lastModifiedBy>ICHIP Solutions</cp:lastModifiedBy>
  <cp:revision>64</cp:revision>
  <dcterms:created xsi:type="dcterms:W3CDTF">2008-10-30T10:22:42Z</dcterms:created>
  <dcterms:modified xsi:type="dcterms:W3CDTF">2013-08-18T04:21:58Z</dcterms:modified>
</cp:coreProperties>
</file>