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318" r:id="rId2"/>
    <p:sldId id="257" r:id="rId3"/>
    <p:sldId id="258" r:id="rId4"/>
    <p:sldId id="259" r:id="rId5"/>
    <p:sldId id="260" r:id="rId6"/>
    <p:sldId id="262" r:id="rId7"/>
    <p:sldId id="264" r:id="rId8"/>
    <p:sldId id="266" r:id="rId9"/>
    <p:sldId id="268" r:id="rId10"/>
    <p:sldId id="269" r:id="rId11"/>
    <p:sldId id="272" r:id="rId12"/>
    <p:sldId id="274" r:id="rId13"/>
    <p:sldId id="277" r:id="rId14"/>
    <p:sldId id="278" r:id="rId15"/>
    <p:sldId id="280" r:id="rId16"/>
    <p:sldId id="282" r:id="rId17"/>
    <p:sldId id="283" r:id="rId18"/>
    <p:sldId id="285" r:id="rId19"/>
    <p:sldId id="287" r:id="rId20"/>
    <p:sldId id="289" r:id="rId21"/>
    <p:sldId id="290" r:id="rId22"/>
    <p:sldId id="292" r:id="rId23"/>
    <p:sldId id="294" r:id="rId24"/>
    <p:sldId id="296" r:id="rId25"/>
    <p:sldId id="298" r:id="rId26"/>
    <p:sldId id="301" r:id="rId27"/>
    <p:sldId id="302" r:id="rId28"/>
    <p:sldId id="304" r:id="rId29"/>
    <p:sldId id="305" r:id="rId30"/>
    <p:sldId id="307" r:id="rId31"/>
    <p:sldId id="309" r:id="rId32"/>
    <p:sldId id="319" r:id="rId33"/>
    <p:sldId id="315" r:id="rId34"/>
    <p:sldId id="312" r:id="rId35"/>
    <p:sldId id="31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6"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36B88-BAD6-4A49-A481-5317611B36A4}" type="datetimeFigureOut">
              <a:rPr lang="en-US" smtClean="0"/>
              <a:t>8/18/2013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82F3F7-5244-4C3A-AE16-96D3593E14A8}" type="slidenum">
              <a:rPr lang="en-US" smtClean="0"/>
              <a:t>‹#›</a:t>
            </a:fld>
            <a:endParaRPr lang="en-US"/>
          </a:p>
        </p:txBody>
      </p:sp>
    </p:spTree>
    <p:extLst>
      <p:ext uri="{BB962C8B-B14F-4D97-AF65-F5344CB8AC3E}">
        <p14:creationId xmlns:p14="http://schemas.microsoft.com/office/powerpoint/2010/main" val="37631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782F3F7-5244-4C3A-AE16-96D3593E14A8}" type="slidenum">
              <a:rPr lang="en-US" smtClean="0"/>
              <a:t>1</a:t>
            </a:fld>
            <a:endParaRPr lang="en-US"/>
          </a:p>
        </p:txBody>
      </p:sp>
    </p:spTree>
    <p:extLst>
      <p:ext uri="{BB962C8B-B14F-4D97-AF65-F5344CB8AC3E}">
        <p14:creationId xmlns:p14="http://schemas.microsoft.com/office/powerpoint/2010/main" val="422432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28B12C54-FEFA-407E-9904-EFA0F6E9089B}" type="slidenum">
              <a:rPr lang="en-US" smtClean="0"/>
              <a:pPr/>
              <a:t>32</a:t>
            </a:fld>
            <a:endParaRPr lang="en-US" smtClean="0"/>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B3C7CF-D379-4398-9126-139398A13884}"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D7E37B-F8C8-414A-84DC-574DCAFAD9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3C7CF-D379-4398-9126-139398A13884}"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3C7CF-D379-4398-9126-139398A13884}"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3C7CF-D379-4398-9126-139398A13884}" type="datetimeFigureOut">
              <a:rPr lang="en-US" smtClean="0"/>
              <a:pPr/>
              <a:t>8/18/2013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EB3C7CF-D379-4398-9126-139398A13884}" type="datetimeFigureOut">
              <a:rPr lang="en-US" smtClean="0"/>
              <a:pPr/>
              <a:t>8/18/2013</a:t>
            </a:fld>
            <a:endParaRPr lang="en-US"/>
          </a:p>
        </p:txBody>
      </p:sp>
      <p:sp>
        <p:nvSpPr>
          <p:cNvPr id="8" name="Slide Number Placeholder 7"/>
          <p:cNvSpPr>
            <a:spLocks noGrp="1"/>
          </p:cNvSpPr>
          <p:nvPr>
            <p:ph type="sldNum" sz="quarter" idx="11"/>
          </p:nvPr>
        </p:nvSpPr>
        <p:spPr/>
        <p:txBody>
          <a:bodyPr/>
          <a:lstStyle/>
          <a:p>
            <a:fld id="{F3D7E37B-F8C8-414A-84DC-574DCAFAD9E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B3C7CF-D379-4398-9126-139398A13884}"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B3C7CF-D379-4398-9126-139398A13884}" type="datetimeFigureOut">
              <a:rPr lang="en-US" smtClean="0"/>
              <a:pPr/>
              <a:t>8/18/2013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3C7CF-D379-4398-9126-139398A13884}" type="datetimeFigureOut">
              <a:rPr lang="en-US" smtClean="0"/>
              <a:pPr/>
              <a:t>8/18/2013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3C7CF-D379-4398-9126-139398A13884}" type="datetimeFigureOut">
              <a:rPr lang="en-US" smtClean="0"/>
              <a:pPr/>
              <a:t>8/18/2013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7E37B-F8C8-414A-84DC-574DCAFAD9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3C7CF-D379-4398-9126-139398A13884}"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7E37B-F8C8-414A-84DC-574DCAFAD9EE}"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3C7CF-D379-4398-9126-139398A13884}" type="datetimeFigureOut">
              <a:rPr lang="en-US" smtClean="0"/>
              <a:pPr/>
              <a:t>8/18/2013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D7E37B-F8C8-414A-84DC-574DCAFAD9EE}"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EB3C7CF-D379-4398-9126-139398A13884}" type="datetimeFigureOut">
              <a:rPr lang="en-US" smtClean="0"/>
              <a:pPr/>
              <a:t>8/18/2013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D7E37B-F8C8-414A-84DC-574DCAFAD9EE}"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1219200"/>
          </a:xfrm>
        </p:spPr>
        <p:txBody>
          <a:bodyPr/>
          <a:lstStyle/>
          <a:p>
            <a:r>
              <a:rPr lang="en-US" dirty="0" smtClean="0"/>
              <a:t>ISTQB Certification</a:t>
            </a:r>
            <a:endParaRPr lang="en-US" dirty="0"/>
          </a:p>
        </p:txBody>
      </p:sp>
      <p:sp>
        <p:nvSpPr>
          <p:cNvPr id="3" name="Content Placeholder 2"/>
          <p:cNvSpPr>
            <a:spLocks noGrp="1"/>
          </p:cNvSpPr>
          <p:nvPr>
            <p:ph idx="1"/>
          </p:nvPr>
        </p:nvSpPr>
        <p:spPr>
          <a:xfrm>
            <a:off x="609600" y="2438400"/>
            <a:ext cx="7714488" cy="2209800"/>
          </a:xfrm>
        </p:spPr>
        <p:txBody>
          <a:bodyPr>
            <a:normAutofit/>
          </a:bodyPr>
          <a:lstStyle/>
          <a:p>
            <a:pPr algn="ctr">
              <a:buNone/>
            </a:pPr>
            <a:r>
              <a:rPr lang="en-US" b="1" u="sng" dirty="0" smtClean="0"/>
              <a:t>Chapter5</a:t>
            </a:r>
          </a:p>
          <a:p>
            <a:pPr algn="ctr">
              <a:buNone/>
            </a:pPr>
            <a:endParaRPr lang="en-US" b="1" dirty="0" smtClean="0"/>
          </a:p>
          <a:p>
            <a:pPr algn="ctr">
              <a:buNone/>
            </a:pPr>
            <a:r>
              <a:rPr lang="en-US" b="1" dirty="0" smtClean="0"/>
              <a:t>Test Management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7772400" cy="5257800"/>
          </a:xfrm>
        </p:spPr>
        <p:txBody>
          <a:bodyPr>
            <a:noAutofit/>
          </a:bodyPr>
          <a:lstStyle/>
          <a:p>
            <a:pPr algn="just">
              <a:lnSpc>
                <a:spcPct val="90000"/>
              </a:lnSpc>
            </a:pPr>
            <a:r>
              <a:rPr lang="en-US" dirty="0" smtClean="0"/>
              <a:t>Use test administration or management tools and test monitoring tools as required</a:t>
            </a:r>
            <a:r>
              <a:rPr lang="en-US" dirty="0" smtClean="0"/>
              <a:t>.</a:t>
            </a:r>
            <a:endParaRPr lang="en-US" dirty="0" smtClean="0"/>
          </a:p>
          <a:p>
            <a:pPr algn="just">
              <a:lnSpc>
                <a:spcPct val="90000"/>
              </a:lnSpc>
            </a:pPr>
            <a:r>
              <a:rPr lang="en-US" dirty="0" smtClean="0"/>
              <a:t>Automate tests (may be supported by a developer or a test automation expert</a:t>
            </a:r>
            <a:r>
              <a:rPr lang="en-US" dirty="0" smtClean="0"/>
              <a:t>).</a:t>
            </a:r>
            <a:endParaRPr lang="en-US" dirty="0" smtClean="0"/>
          </a:p>
          <a:p>
            <a:pPr algn="just">
              <a:lnSpc>
                <a:spcPct val="90000"/>
              </a:lnSpc>
            </a:pPr>
            <a:r>
              <a:rPr lang="en-US" dirty="0" smtClean="0"/>
              <a:t>Measure performance of components and systems (if applicable</a:t>
            </a:r>
            <a:r>
              <a:rPr lang="en-US" dirty="0" smtClean="0"/>
              <a:t>).</a:t>
            </a:r>
            <a:endParaRPr lang="en-US" dirty="0" smtClean="0"/>
          </a:p>
          <a:p>
            <a:pPr algn="just">
              <a:lnSpc>
                <a:spcPct val="90000"/>
              </a:lnSpc>
            </a:pPr>
            <a:r>
              <a:rPr lang="en-US" dirty="0" smtClean="0"/>
              <a:t>Review tests developed by others</a:t>
            </a:r>
            <a:r>
              <a:rPr lang="en-US" dirty="0" smtClean="0"/>
              <a:t>.</a:t>
            </a:r>
            <a:endParaRPr lang="en-US" dirty="0" smtClean="0"/>
          </a:p>
          <a:p>
            <a:pPr algn="just">
              <a:lnSpc>
                <a:spcPct val="90000"/>
              </a:lnSpc>
            </a:pPr>
            <a:r>
              <a:rPr lang="en-US" dirty="0" smtClean="0"/>
              <a:t>People who work on test analysis, test design, specific test types or test automation may be specialists in these roles. Depending on the test level and the risks related to the product and the project, different people may take over the role of tester, keeping some degree of independence</a:t>
            </a:r>
            <a:r>
              <a:rPr lang="en-US" dirty="0" smtClean="0"/>
              <a:t>.</a:t>
            </a:r>
            <a:endParaRPr lang="en-US" dirty="0" smtClean="0"/>
          </a:p>
          <a:p>
            <a:pPr algn="just">
              <a:lnSpc>
                <a:spcPct val="90000"/>
              </a:lnSpc>
            </a:pPr>
            <a:r>
              <a:rPr lang="en-US" dirty="0" smtClean="0"/>
              <a:t>Typically testers at the component and integration level would be developers, testers at the acceptance test level would be business experts and users, and testers for operational acceptance testing would be operators.</a:t>
            </a:r>
          </a:p>
          <a:p>
            <a:pPr algn="just">
              <a:lnSpc>
                <a:spcPct val="90000"/>
              </a:lnSpc>
            </a:pPr>
            <a:endParaRPr lang="en-US" dirty="0" smtClean="0"/>
          </a:p>
          <a:p>
            <a:pPr algn="just">
              <a:lnSpc>
                <a:spcPct val="90000"/>
              </a:lnSpc>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6200" y="762000"/>
            <a:ext cx="9144000" cy="960438"/>
          </a:xfrm>
        </p:spPr>
        <p:txBody>
          <a:bodyPr>
            <a:normAutofit fontScale="90000"/>
          </a:bodyPr>
          <a:lstStyle/>
          <a:p>
            <a:r>
              <a:rPr lang="en-US" b="1" cap="none" dirty="0"/>
              <a:t>5.1.2 Tasks of the Test Leader and Tester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838"/>
          </a:xfrm>
        </p:spPr>
        <p:txBody>
          <a:bodyPr>
            <a:noAutofit/>
          </a:bodyPr>
          <a:lstStyle/>
          <a:p>
            <a:r>
              <a:rPr lang="en-US" sz="3200" b="1" cap="none" dirty="0"/>
              <a:t>5.2 Test Planning and Estimation </a:t>
            </a:r>
          </a:p>
        </p:txBody>
      </p:sp>
      <p:sp>
        <p:nvSpPr>
          <p:cNvPr id="3" name="Content Placeholder 2"/>
          <p:cNvSpPr>
            <a:spLocks noGrp="1"/>
          </p:cNvSpPr>
          <p:nvPr>
            <p:ph idx="1"/>
          </p:nvPr>
        </p:nvSpPr>
        <p:spPr>
          <a:xfrm>
            <a:off x="762000" y="838200"/>
            <a:ext cx="7790688" cy="5638800"/>
          </a:xfrm>
        </p:spPr>
        <p:txBody>
          <a:bodyPr>
            <a:noAutofit/>
          </a:bodyPr>
          <a:lstStyle/>
          <a:p>
            <a:pPr>
              <a:buNone/>
            </a:pPr>
            <a:r>
              <a:rPr lang="en-US" b="1" dirty="0" smtClean="0"/>
              <a:t>5.2.1 Test planning (K2</a:t>
            </a:r>
            <a:r>
              <a:rPr lang="en-US" b="1" dirty="0" smtClean="0"/>
              <a:t>)</a:t>
            </a:r>
            <a:endParaRPr lang="en-US" dirty="0" smtClean="0"/>
          </a:p>
          <a:p>
            <a:r>
              <a:rPr lang="en-US" dirty="0" smtClean="0"/>
              <a:t>This section covers the purpose of test planning within development and implementation projects, and for maintenance activities. Planning may be documented in a project or master test plan, and in separate test plans for test levels, such as system testing and acceptance testing. Outlines of test planning documents are covered by the ‘Standard for Software Test Documentation’ (IEEE 829</a:t>
            </a:r>
            <a:r>
              <a:rPr lang="en-US" dirty="0" smtClean="0"/>
              <a:t>).</a:t>
            </a:r>
            <a:endParaRPr lang="en-US" dirty="0" smtClean="0"/>
          </a:p>
          <a:p>
            <a:r>
              <a:rPr lang="en-US" dirty="0" smtClean="0"/>
              <a:t>Planning is influenced by the test policy of the organization, the scope of testing, objectives, risks, constraints, criticality, testability and the availability of resources. The more the project and test planning progresses, the more information is available, and the more detail that can be included in the plan</a:t>
            </a:r>
            <a:r>
              <a:rPr lang="en-US" dirty="0" smtClean="0"/>
              <a:t>.</a:t>
            </a:r>
            <a:endParaRPr lang="en-US" dirty="0" smtClean="0"/>
          </a:p>
          <a:p>
            <a:r>
              <a:rPr lang="en-US" dirty="0" smtClean="0"/>
              <a:t>Test planning is a continuous activity and is performed in all life cycle processes and activities.</a:t>
            </a:r>
          </a:p>
          <a:p>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91200" cy="1371600"/>
          </a:xfrm>
        </p:spPr>
        <p:txBody>
          <a:bodyPr>
            <a:noAutofit/>
          </a:bodyPr>
          <a:lstStyle/>
          <a:p>
            <a:r>
              <a:rPr lang="en-US" sz="3200" b="1" cap="none" dirty="0"/>
              <a:t>5.2.1 Test Planning (K2)</a:t>
            </a:r>
            <a:r>
              <a:rPr lang="en-US" sz="4000" b="1" dirty="0" smtClean="0">
                <a:effectLst/>
              </a:rPr>
              <a:t/>
            </a:r>
            <a:br>
              <a:rPr lang="en-US" sz="4000" b="1" dirty="0" smtClean="0">
                <a:effectLst/>
              </a:rPr>
            </a:br>
            <a:endParaRPr lang="en-US" sz="4000" b="1" dirty="0">
              <a:effectLst/>
            </a:endParaRPr>
          </a:p>
        </p:txBody>
      </p:sp>
      <p:sp>
        <p:nvSpPr>
          <p:cNvPr id="3" name="Content Placeholder 2"/>
          <p:cNvSpPr>
            <a:spLocks noGrp="1"/>
          </p:cNvSpPr>
          <p:nvPr>
            <p:ph idx="1"/>
          </p:nvPr>
        </p:nvSpPr>
        <p:spPr>
          <a:xfrm>
            <a:off x="685800" y="838200"/>
            <a:ext cx="7790688" cy="5486400"/>
          </a:xfrm>
        </p:spPr>
        <p:txBody>
          <a:bodyPr>
            <a:noAutofit/>
          </a:bodyPr>
          <a:lstStyle/>
          <a:p>
            <a:r>
              <a:rPr lang="en-US" dirty="0" smtClean="0"/>
              <a:t>Feedback from test activities is used to recognize changing risks so that planning can be adjusted</a:t>
            </a:r>
            <a:r>
              <a:rPr lang="en-US" dirty="0" smtClean="0"/>
              <a:t>.</a:t>
            </a:r>
            <a:endParaRPr lang="en-US" dirty="0" smtClean="0"/>
          </a:p>
          <a:p>
            <a:r>
              <a:rPr lang="en-US" dirty="0" smtClean="0"/>
              <a:t>Test planning activities may include:</a:t>
            </a:r>
          </a:p>
          <a:p>
            <a:pPr lvl="1" algn="just"/>
            <a:r>
              <a:rPr lang="en-US" b="1" dirty="0" smtClean="0"/>
              <a:t>Determining the scope and risks, and identifying the objectives of testing.</a:t>
            </a:r>
          </a:p>
          <a:p>
            <a:pPr lvl="1"/>
            <a:r>
              <a:rPr lang="en-US" b="1" dirty="0" smtClean="0"/>
              <a:t>Defining the overall approach of testing (the test strategy), including the definition of the test levels and entry and exit criteria.</a:t>
            </a:r>
          </a:p>
          <a:p>
            <a:pPr lvl="1"/>
            <a:r>
              <a:rPr lang="en-US" b="1" dirty="0" smtClean="0"/>
              <a:t>Integrating and coordinating the testing activities into the software life cycle activities acquisition, supply, development, operation and maintenance.</a:t>
            </a:r>
          </a:p>
          <a:p>
            <a:pPr lvl="1"/>
            <a:r>
              <a:rPr lang="en-US" b="1" dirty="0" smtClean="0"/>
              <a:t>Making decisions about what to test, what roles will perform the test activities, how the test activities should be done, and how the test results will be evaluated.</a:t>
            </a:r>
          </a:p>
          <a:p>
            <a:pPr lvl="1"/>
            <a:r>
              <a:rPr lang="en-US" b="1" dirty="0" smtClean="0"/>
              <a:t>Scheduling test analysis and design activities.</a:t>
            </a:r>
          </a:p>
          <a:p>
            <a:pPr lvl="1"/>
            <a:r>
              <a:rPr lang="en-US" b="1" dirty="0" smtClean="0"/>
              <a:t>Scheduling test implementation, execution and evaluation.</a:t>
            </a:r>
          </a:p>
          <a:p>
            <a:pPr lvl="1"/>
            <a:endParaRPr lang="en-US" dirty="0" smtClean="0"/>
          </a:p>
          <a:p>
            <a:pPr lvl="1"/>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lnSpc>
                <a:spcPct val="120000"/>
              </a:lnSpc>
              <a:buSzPct val="80000"/>
            </a:pPr>
            <a:r>
              <a:rPr lang="en-US" b="1" dirty="0" smtClean="0"/>
              <a:t>Assigning resources for the different activities defined.</a:t>
            </a:r>
          </a:p>
          <a:p>
            <a:pPr lvl="1" algn="just">
              <a:lnSpc>
                <a:spcPct val="120000"/>
              </a:lnSpc>
            </a:pPr>
            <a:r>
              <a:rPr lang="en-US" b="1" dirty="0" smtClean="0"/>
              <a:t>Defining the amount, level of detail, structure and templates for the test documentation.</a:t>
            </a:r>
          </a:p>
          <a:p>
            <a:pPr lvl="1" algn="just">
              <a:lnSpc>
                <a:spcPct val="120000"/>
              </a:lnSpc>
            </a:pPr>
            <a:r>
              <a:rPr lang="en-US" b="1" dirty="0" smtClean="0"/>
              <a:t> Selecting metrics for monitoring and controlling test preparation and execution, defect resolution and risk issues.</a:t>
            </a:r>
          </a:p>
          <a:p>
            <a:pPr lvl="1" algn="just">
              <a:lnSpc>
                <a:spcPct val="120000"/>
              </a:lnSpc>
            </a:pPr>
            <a:r>
              <a:rPr lang="en-US" b="1" dirty="0" smtClean="0"/>
              <a:t>Setting the level of detail for test procedures in order to provide enough information to support reproducible test preparation and execution.</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0" y="0"/>
            <a:ext cx="5791200" cy="1371600"/>
          </a:xfrm>
        </p:spPr>
        <p:txBody>
          <a:bodyPr>
            <a:noAutofit/>
          </a:bodyPr>
          <a:lstStyle/>
          <a:p>
            <a:r>
              <a:rPr lang="en-US" sz="3200" b="1" cap="none" dirty="0"/>
              <a:t>5.2.1 Test Planning (K2)</a:t>
            </a:r>
            <a:r>
              <a:rPr lang="en-US" sz="4000" b="1" dirty="0" smtClean="0">
                <a:effectLst/>
              </a:rPr>
              <a:t/>
            </a:r>
            <a:br>
              <a:rPr lang="en-US" sz="4000" b="1" dirty="0" smtClean="0">
                <a:effectLst/>
              </a:rPr>
            </a:br>
            <a:endParaRPr lang="en-US" sz="4000" b="1" dirty="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 y="76200"/>
            <a:ext cx="7714488" cy="1143000"/>
          </a:xfrm>
        </p:spPr>
        <p:txBody>
          <a:bodyPr>
            <a:noAutofit/>
          </a:bodyPr>
          <a:lstStyle/>
          <a:p>
            <a:r>
              <a:rPr lang="en-US" sz="3200" b="1" cap="none" dirty="0"/>
              <a:t>5.2.3 Exit Criteria (K2)</a:t>
            </a:r>
            <a:r>
              <a:rPr lang="en-US" sz="3900" b="1" dirty="0" smtClean="0"/>
              <a:t/>
            </a:r>
            <a:br>
              <a:rPr lang="en-US" sz="3900" b="1" dirty="0" smtClean="0"/>
            </a:br>
            <a:endParaRPr lang="en-US" sz="3900" b="1" dirty="0" smtClean="0"/>
          </a:p>
        </p:txBody>
      </p:sp>
      <p:sp>
        <p:nvSpPr>
          <p:cNvPr id="3" name="Content Placeholder 2"/>
          <p:cNvSpPr>
            <a:spLocks noGrp="1"/>
          </p:cNvSpPr>
          <p:nvPr>
            <p:ph idx="1"/>
          </p:nvPr>
        </p:nvSpPr>
        <p:spPr>
          <a:xfrm>
            <a:off x="685800" y="838200"/>
            <a:ext cx="7714488" cy="5562600"/>
          </a:xfrm>
        </p:spPr>
        <p:txBody>
          <a:bodyPr>
            <a:noAutofit/>
          </a:bodyPr>
          <a:lstStyle/>
          <a:p>
            <a:pPr marL="6350" algn="just">
              <a:buNone/>
            </a:pPr>
            <a:r>
              <a:rPr lang="en-US" dirty="0" smtClean="0"/>
              <a:t>The purpose of exit criteria is to define when to stop testing, such as at the end of a test level or when a set of tests has a specific goal.</a:t>
            </a:r>
          </a:p>
          <a:p>
            <a:pPr marL="117475" indent="0" algn="just">
              <a:buNone/>
            </a:pPr>
            <a:endParaRPr lang="en-US" dirty="0" smtClean="0"/>
          </a:p>
          <a:p>
            <a:pPr algn="just">
              <a:buNone/>
            </a:pPr>
            <a:r>
              <a:rPr lang="en-US" b="1" dirty="0" smtClean="0"/>
              <a:t>Typically exit criteria may consist of:</a:t>
            </a:r>
          </a:p>
          <a:p>
            <a:pPr marL="342900" indent="-342900" algn="just">
              <a:buFont typeface="Arial" pitchFamily="34" charset="0"/>
              <a:buChar char="•"/>
            </a:pPr>
            <a:r>
              <a:rPr lang="en-US" dirty="0" smtClean="0"/>
              <a:t>Thoroughness measures, such as coverage of code, functionality or risk.</a:t>
            </a:r>
          </a:p>
          <a:p>
            <a:pPr marL="342900" indent="-342900" algn="just">
              <a:buFont typeface="Arial" pitchFamily="34" charset="0"/>
              <a:buChar char="•"/>
            </a:pPr>
            <a:r>
              <a:rPr lang="en-US" dirty="0" smtClean="0"/>
              <a:t>Estimates of defect density or reliability measures.</a:t>
            </a:r>
          </a:p>
          <a:p>
            <a:pPr marL="342900" indent="-342900" algn="just">
              <a:buFont typeface="Arial" pitchFamily="34" charset="0"/>
              <a:buChar char="•"/>
            </a:pPr>
            <a:r>
              <a:rPr lang="en-US" dirty="0" smtClean="0"/>
              <a:t>Cost.</a:t>
            </a:r>
          </a:p>
          <a:p>
            <a:pPr marL="342900" indent="-342900" algn="just">
              <a:buFont typeface="Arial" pitchFamily="34" charset="0"/>
              <a:buChar char="•"/>
            </a:pPr>
            <a:r>
              <a:rPr lang="en-US" dirty="0" smtClean="0"/>
              <a:t>Residual risks, such as defects not fixed or lack of test coverage in certain areas.</a:t>
            </a:r>
          </a:p>
          <a:p>
            <a:pPr marL="342900" indent="-342900" algn="just">
              <a:buFont typeface="Arial" pitchFamily="34" charset="0"/>
              <a:buChar char="•"/>
            </a:pPr>
            <a:r>
              <a:rPr lang="en-US" dirty="0" smtClean="0"/>
              <a:t>Schedules such as those based on time to market.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5791200" cy="1371600"/>
          </a:xfrm>
        </p:spPr>
        <p:txBody>
          <a:bodyPr>
            <a:noAutofit/>
          </a:bodyPr>
          <a:lstStyle/>
          <a:p>
            <a:r>
              <a:rPr lang="en-US" sz="3200" b="1" cap="none" dirty="0"/>
              <a:t>5.2.4 Test Estimation (K2)</a:t>
            </a:r>
            <a:r>
              <a:rPr lang="en-US" sz="3900" b="1" dirty="0" smtClean="0"/>
              <a:t/>
            </a:r>
            <a:br>
              <a:rPr lang="en-US" sz="3900" b="1" dirty="0" smtClean="0"/>
            </a:br>
            <a:endParaRPr lang="en-US" sz="3900" b="1" dirty="0"/>
          </a:p>
        </p:txBody>
      </p:sp>
      <p:sp>
        <p:nvSpPr>
          <p:cNvPr id="3" name="Content Placeholder 2"/>
          <p:cNvSpPr>
            <a:spLocks noGrp="1"/>
          </p:cNvSpPr>
          <p:nvPr>
            <p:ph idx="1"/>
          </p:nvPr>
        </p:nvSpPr>
        <p:spPr>
          <a:xfrm>
            <a:off x="609600" y="762000"/>
            <a:ext cx="7714488" cy="5562600"/>
          </a:xfrm>
        </p:spPr>
        <p:txBody>
          <a:bodyPr>
            <a:noAutofit/>
          </a:bodyPr>
          <a:lstStyle/>
          <a:p>
            <a:pPr marL="365125" indent="-282575" algn="just"/>
            <a:r>
              <a:rPr lang="en-US" sz="1700" dirty="0" smtClean="0"/>
              <a:t>Two approaches for the estimation of test effort are covered in this syllabus:</a:t>
            </a:r>
          </a:p>
          <a:p>
            <a:pPr lvl="1" algn="just"/>
            <a:r>
              <a:rPr lang="en-US" sz="1700" b="1" dirty="0" smtClean="0"/>
              <a:t>The metrics-based approach: estimating the testing effort based on metrics of former or similar projects or based on typical values.</a:t>
            </a:r>
          </a:p>
          <a:p>
            <a:pPr lvl="1" algn="just"/>
            <a:r>
              <a:rPr lang="en-US" sz="1700" b="1" dirty="0" smtClean="0"/>
              <a:t>The expert-based approach: estimating the tasks by the owner of these tasks or by experts</a:t>
            </a:r>
            <a:r>
              <a:rPr lang="en-US" sz="1700" b="1" dirty="0" smtClean="0"/>
              <a:t>.</a:t>
            </a:r>
            <a:endParaRPr lang="en-US" sz="1700" b="1" dirty="0" smtClean="0"/>
          </a:p>
          <a:p>
            <a:pPr marL="365125" indent="-282575" algn="just"/>
            <a:r>
              <a:rPr lang="en-US" sz="1700" dirty="0" smtClean="0"/>
              <a:t>Once the test effort is estimated, resources can be identified and a schedule can be drawn </a:t>
            </a:r>
            <a:r>
              <a:rPr lang="en-US" sz="1700" dirty="0" smtClean="0"/>
              <a:t>up</a:t>
            </a:r>
            <a:endParaRPr lang="en-US" sz="1700" dirty="0" smtClean="0"/>
          </a:p>
          <a:p>
            <a:pPr algn="just"/>
            <a:r>
              <a:rPr lang="en-US" sz="1700" b="1" dirty="0" smtClean="0"/>
              <a:t>The testing effort may depend on a number of factors, including:</a:t>
            </a:r>
          </a:p>
          <a:p>
            <a:pPr lvl="1"/>
            <a:r>
              <a:rPr lang="en-US" sz="1700" b="1" dirty="0" smtClean="0"/>
              <a:t>Characteristics of the product: the quality of the specification and other information used for test models (i.e. the test basis),  the size of the product,  the complexity of the problem domain,  the requirements for reliability and security,  and the requirements for documentation.</a:t>
            </a:r>
          </a:p>
          <a:p>
            <a:pPr lvl="1"/>
            <a:r>
              <a:rPr lang="en-US" sz="1700" b="1" dirty="0" smtClean="0"/>
              <a:t> Characteristics of the development process:  the stability of the organization, tools used, test process, skills of the people involved, and time pressure.</a:t>
            </a:r>
          </a:p>
          <a:p>
            <a:pPr lvl="1"/>
            <a:r>
              <a:rPr lang="en-US" sz="1700" b="1" dirty="0" smtClean="0"/>
              <a:t>The outcome of testing: the number of defects and the amount of rework required.</a:t>
            </a:r>
          </a:p>
          <a:p>
            <a:pPr algn="just"/>
            <a:endParaRPr lang="en-US" sz="17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39762"/>
            <a:ext cx="9144000" cy="1036638"/>
          </a:xfrm>
        </p:spPr>
        <p:txBody>
          <a:bodyPr>
            <a:normAutofit fontScale="90000"/>
          </a:bodyPr>
          <a:lstStyle/>
          <a:p>
            <a:r>
              <a:rPr lang="en-US" b="1" cap="none" dirty="0"/>
              <a:t>5.2.5 Test  Approaches (Test Strategies) (K2)</a:t>
            </a:r>
            <a:r>
              <a:rPr lang="en-US" dirty="0" smtClean="0"/>
              <a:t/>
            </a:r>
            <a:br>
              <a:rPr lang="en-US" dirty="0" smtClean="0"/>
            </a:br>
            <a:endParaRPr lang="en-US" dirty="0"/>
          </a:p>
        </p:txBody>
      </p:sp>
      <p:sp>
        <p:nvSpPr>
          <p:cNvPr id="3" name="Content Placeholder 2"/>
          <p:cNvSpPr>
            <a:spLocks noGrp="1"/>
          </p:cNvSpPr>
          <p:nvPr>
            <p:ph idx="1"/>
          </p:nvPr>
        </p:nvSpPr>
        <p:spPr>
          <a:xfrm>
            <a:off x="743712" y="1447800"/>
            <a:ext cx="7790688" cy="4800600"/>
          </a:xfrm>
        </p:spPr>
        <p:txBody>
          <a:bodyPr>
            <a:normAutofit/>
          </a:bodyPr>
          <a:lstStyle/>
          <a:p>
            <a:pPr marL="58738" indent="0" algn="just">
              <a:buNone/>
            </a:pPr>
            <a:r>
              <a:rPr lang="en-US" dirty="0" smtClean="0"/>
              <a:t>One way to classify test approaches or strategies is based on the point in time at which the bulk of the test design work is begun:</a:t>
            </a:r>
          </a:p>
          <a:p>
            <a:pPr marL="58738" indent="0" algn="just">
              <a:buNone/>
            </a:pPr>
            <a:endParaRPr lang="en-US" dirty="0" smtClean="0"/>
          </a:p>
          <a:p>
            <a:pPr lvl="1" algn="just"/>
            <a:r>
              <a:rPr lang="en-US" b="1" dirty="0" smtClean="0"/>
              <a:t>Preventative Approaches : </a:t>
            </a:r>
            <a:r>
              <a:rPr lang="en-US" dirty="0" smtClean="0"/>
              <a:t>where tests are designed as early as possible.</a:t>
            </a:r>
          </a:p>
          <a:p>
            <a:pPr lvl="1" algn="just"/>
            <a:endParaRPr lang="en-US" dirty="0" smtClean="0"/>
          </a:p>
          <a:p>
            <a:pPr lvl="1" algn="just"/>
            <a:r>
              <a:rPr lang="en-US" b="1" dirty="0" smtClean="0"/>
              <a:t>Reactive Approaches : </a:t>
            </a:r>
            <a:r>
              <a:rPr lang="en-US" dirty="0" smtClean="0"/>
              <a:t>where test design comes after the software or system has been produced.</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790688" cy="5562600"/>
          </a:xfrm>
        </p:spPr>
        <p:txBody>
          <a:bodyPr>
            <a:noAutofit/>
          </a:bodyPr>
          <a:lstStyle/>
          <a:p>
            <a:pPr>
              <a:buNone/>
            </a:pPr>
            <a:r>
              <a:rPr lang="en-US" b="1" dirty="0" smtClean="0"/>
              <a:t>Typical approaches or strategies include</a:t>
            </a:r>
            <a:r>
              <a:rPr lang="en-US" b="1" dirty="0" smtClean="0"/>
              <a:t>:</a:t>
            </a:r>
            <a:endParaRPr lang="en-US" b="1" dirty="0" smtClean="0"/>
          </a:p>
          <a:p>
            <a:pPr marL="342900" indent="-342900">
              <a:buFont typeface="Arial" pitchFamily="34" charset="0"/>
              <a:buChar char="•"/>
            </a:pPr>
            <a:r>
              <a:rPr lang="en-US" dirty="0" smtClean="0"/>
              <a:t>Analytical approaches, such as risk-based testing where testing is directed to areas of greatest risk</a:t>
            </a:r>
            <a:r>
              <a:rPr lang="en-US" dirty="0" smtClean="0"/>
              <a:t>.</a:t>
            </a:r>
            <a:endParaRPr lang="en-US" dirty="0" smtClean="0"/>
          </a:p>
          <a:p>
            <a:pPr marL="342900" indent="-342900">
              <a:buFont typeface="Arial" pitchFamily="34" charset="0"/>
              <a:buChar char="•"/>
            </a:pPr>
            <a:r>
              <a:rPr lang="en-US" dirty="0" smtClean="0"/>
              <a:t>Model-based approaches, such as stochastic testing using statistical information about </a:t>
            </a:r>
            <a:r>
              <a:rPr lang="en-US" dirty="0" smtClean="0"/>
              <a:t>failure</a:t>
            </a:r>
            <a:endParaRPr lang="en-US" dirty="0" smtClean="0"/>
          </a:p>
          <a:p>
            <a:pPr marL="342900" indent="-342900">
              <a:buFont typeface="Arial" pitchFamily="34" charset="0"/>
              <a:buChar char="•"/>
            </a:pPr>
            <a:r>
              <a:rPr lang="en-US" dirty="0" smtClean="0"/>
              <a:t>Rates (such as reliability growth models) or usage (such as operational profiles</a:t>
            </a:r>
            <a:r>
              <a:rPr lang="en-US" dirty="0" smtClean="0"/>
              <a:t>).</a:t>
            </a:r>
            <a:endParaRPr lang="en-US" dirty="0" smtClean="0"/>
          </a:p>
          <a:p>
            <a:pPr marL="342900" indent="-342900">
              <a:buFont typeface="Arial" pitchFamily="34" charset="0"/>
              <a:buChar char="•"/>
            </a:pPr>
            <a:r>
              <a:rPr lang="en-US" dirty="0" smtClean="0"/>
              <a:t>Methodical approaches, such as failure-based (including error guessing and fault-attacks),experienced-based, check-list based, and quality characteristic based</a:t>
            </a:r>
            <a:r>
              <a:rPr lang="en-US" dirty="0" smtClean="0"/>
              <a:t>.</a:t>
            </a:r>
            <a:endParaRPr lang="en-US" dirty="0" smtClean="0"/>
          </a:p>
          <a:p>
            <a:pPr marL="342900" indent="-342900">
              <a:buFont typeface="Arial" pitchFamily="34" charset="0"/>
              <a:buChar char="•"/>
            </a:pPr>
            <a:r>
              <a:rPr lang="en-US" dirty="0" smtClean="0"/>
              <a:t>Process- or standard-compliant approaches, such as those specified by industry-specific standards or the various agile methodologies.</a:t>
            </a:r>
          </a:p>
          <a:p>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152400" y="639762"/>
            <a:ext cx="9144000" cy="1036638"/>
          </a:xfrm>
        </p:spPr>
        <p:txBody>
          <a:bodyPr>
            <a:normAutofit fontScale="90000"/>
          </a:bodyPr>
          <a:lstStyle/>
          <a:p>
            <a:r>
              <a:rPr lang="en-US" b="1" cap="none" dirty="0"/>
              <a:t>5.2.5 Test  Approaches (Test Strategies) (K2)</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498080" cy="4800600"/>
          </a:xfrm>
        </p:spPr>
        <p:txBody>
          <a:bodyPr>
            <a:normAutofit/>
          </a:bodyPr>
          <a:lstStyle/>
          <a:p>
            <a:pPr>
              <a:lnSpc>
                <a:spcPct val="90000"/>
              </a:lnSpc>
            </a:pPr>
            <a:r>
              <a:rPr lang="en-US" sz="2000" dirty="0" smtClean="0"/>
              <a:t>Dynamic and heuristic approaches, such as exploratory testing where testing is more reactive to events than pre-planned, and where execution and evaluation are concurrent tasks.</a:t>
            </a:r>
          </a:p>
          <a:p>
            <a:pPr>
              <a:lnSpc>
                <a:spcPct val="90000"/>
              </a:lnSpc>
            </a:pPr>
            <a:endParaRPr lang="en-US" sz="2000" dirty="0" smtClean="0"/>
          </a:p>
          <a:p>
            <a:pPr>
              <a:lnSpc>
                <a:spcPct val="90000"/>
              </a:lnSpc>
            </a:pPr>
            <a:r>
              <a:rPr lang="en-US" sz="2000" dirty="0" smtClean="0"/>
              <a:t>Consultative approaches, such as those where test coverage is driven primarily by the advice and guidance of technology and/or business domain experts outside the test team.</a:t>
            </a:r>
          </a:p>
          <a:p>
            <a:pPr>
              <a:lnSpc>
                <a:spcPct val="90000"/>
              </a:lnSpc>
            </a:pPr>
            <a:endParaRPr lang="en-US" sz="2000" dirty="0" smtClean="0"/>
          </a:p>
          <a:p>
            <a:pPr>
              <a:lnSpc>
                <a:spcPct val="90000"/>
              </a:lnSpc>
            </a:pPr>
            <a:r>
              <a:rPr lang="en-US" sz="2000" dirty="0" smtClean="0"/>
              <a:t>Regression-averse approaches, such as those that include reuse of existing test material, extensive automation of functional regression tests, and standard test suites.</a:t>
            </a:r>
          </a:p>
          <a:p>
            <a:pPr>
              <a:lnSpc>
                <a:spcPct val="90000"/>
              </a:lnSpc>
            </a:pPr>
            <a:endParaRPr lang="en-US" sz="2000"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8" name="Title 1"/>
          <p:cNvSpPr>
            <a:spLocks noGrp="1"/>
          </p:cNvSpPr>
          <p:nvPr>
            <p:ph type="title"/>
          </p:nvPr>
        </p:nvSpPr>
        <p:spPr>
          <a:xfrm>
            <a:off x="152400" y="639762"/>
            <a:ext cx="9144000" cy="1036638"/>
          </a:xfrm>
        </p:spPr>
        <p:txBody>
          <a:bodyPr>
            <a:normAutofit fontScale="90000"/>
          </a:bodyPr>
          <a:lstStyle/>
          <a:p>
            <a:r>
              <a:rPr lang="en-US" b="1" cap="none" dirty="0"/>
              <a:t>5.2.5 Test  Approaches (Test Strategies) (K2)</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736512" cy="5105400"/>
          </a:xfrm>
        </p:spPr>
        <p:txBody>
          <a:bodyPr>
            <a:noAutofit/>
          </a:bodyPr>
          <a:lstStyle/>
          <a:p>
            <a:r>
              <a:rPr lang="en-US" dirty="0" smtClean="0"/>
              <a:t>Different approaches may be combined, for example, a risk-based dynamic approach</a:t>
            </a:r>
            <a:r>
              <a:rPr lang="en-US" dirty="0" smtClean="0"/>
              <a:t>.</a:t>
            </a:r>
            <a:endParaRPr lang="en-US" b="1" dirty="0" smtClean="0"/>
          </a:p>
          <a:p>
            <a:r>
              <a:rPr lang="en-US" dirty="0" smtClean="0"/>
              <a:t>The selection of a test approach should consider the context,  including</a:t>
            </a:r>
            <a:r>
              <a:rPr lang="en-US" dirty="0" smtClean="0"/>
              <a:t>:</a:t>
            </a:r>
            <a:endParaRPr lang="en-US" b="1" dirty="0" smtClean="0"/>
          </a:p>
          <a:p>
            <a:pPr lvl="1"/>
            <a:r>
              <a:rPr lang="en-US" b="1" dirty="0" smtClean="0"/>
              <a:t>Risk of failure of the project, hazards to the product and risks of product failure to humans, the environment and the company.</a:t>
            </a:r>
          </a:p>
          <a:p>
            <a:pPr lvl="1"/>
            <a:r>
              <a:rPr lang="en-US" b="1" dirty="0" smtClean="0"/>
              <a:t>Skills and experience of the people in the proposed techniques, tools and methods.</a:t>
            </a:r>
          </a:p>
          <a:p>
            <a:pPr lvl="1"/>
            <a:r>
              <a:rPr lang="en-US" b="1" dirty="0" smtClean="0"/>
              <a:t>The objective of the testing endeavor and the mission of the testing team.</a:t>
            </a:r>
          </a:p>
          <a:p>
            <a:pPr lvl="1"/>
            <a:r>
              <a:rPr lang="en-US" b="1" dirty="0" smtClean="0"/>
              <a:t>Regulatory aspects, such as external and internal regulations for the development process.</a:t>
            </a:r>
          </a:p>
          <a:p>
            <a:pPr lvl="1"/>
            <a:r>
              <a:rPr lang="en-US" b="1" dirty="0" smtClean="0"/>
              <a:t>The nature of the product and the business.</a:t>
            </a:r>
          </a:p>
          <a:p>
            <a:endParaRPr lang="en-US"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8" name="Title 1"/>
          <p:cNvSpPr>
            <a:spLocks noGrp="1"/>
          </p:cNvSpPr>
          <p:nvPr>
            <p:ph type="title"/>
          </p:nvPr>
        </p:nvSpPr>
        <p:spPr>
          <a:xfrm>
            <a:off x="152400" y="639762"/>
            <a:ext cx="9144000" cy="1036638"/>
          </a:xfrm>
        </p:spPr>
        <p:txBody>
          <a:bodyPr>
            <a:normAutofit fontScale="90000"/>
          </a:bodyPr>
          <a:lstStyle/>
          <a:p>
            <a:r>
              <a:rPr lang="en-US" b="1" cap="none" dirty="0"/>
              <a:t>5.2.5 Test  Approaches (Test Strategies) (K2)</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3200" b="1" cap="none" dirty="0" smtClean="0">
                <a:effectLst/>
              </a:rPr>
              <a:t>5.1 Test Organization (K2) </a:t>
            </a:r>
            <a:endParaRPr lang="en-US" sz="3200" b="1" cap="none" dirty="0">
              <a:effectLst/>
            </a:endParaRPr>
          </a:p>
        </p:txBody>
      </p:sp>
      <p:sp>
        <p:nvSpPr>
          <p:cNvPr id="3" name="Content Placeholder 2"/>
          <p:cNvSpPr>
            <a:spLocks noGrp="1"/>
          </p:cNvSpPr>
          <p:nvPr>
            <p:ph idx="1"/>
          </p:nvPr>
        </p:nvSpPr>
        <p:spPr/>
        <p:txBody>
          <a:bodyPr>
            <a:normAutofit/>
          </a:bodyPr>
          <a:lstStyle/>
          <a:p>
            <a:pPr>
              <a:buNone/>
            </a:pPr>
            <a:r>
              <a:rPr lang="en-US" b="1" dirty="0" smtClean="0"/>
              <a:t>Terms</a:t>
            </a:r>
            <a:endParaRPr lang="en-US" dirty="0" smtClean="0"/>
          </a:p>
          <a:p>
            <a:pPr>
              <a:buNone/>
            </a:pPr>
            <a:r>
              <a:rPr lang="en-US" dirty="0" smtClean="0"/>
              <a:t>Tester,  Test Leader, Test Manager.</a:t>
            </a:r>
          </a:p>
          <a:p>
            <a:pPr>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518"/>
          </a:xfrm>
        </p:spPr>
        <p:txBody>
          <a:bodyPr>
            <a:noAutofit/>
          </a:bodyPr>
          <a:lstStyle/>
          <a:p>
            <a:r>
              <a:rPr lang="en-US" sz="3200" b="1" cap="none" dirty="0"/>
              <a:t>5.3 Test Progress Monitoring and Control (K2) </a:t>
            </a:r>
            <a:endParaRPr lang="en-US" sz="3200" b="1" cap="none" dirty="0"/>
          </a:p>
        </p:txBody>
      </p:sp>
      <p:sp>
        <p:nvSpPr>
          <p:cNvPr id="3" name="Content Placeholder 2"/>
          <p:cNvSpPr>
            <a:spLocks noGrp="1"/>
          </p:cNvSpPr>
          <p:nvPr>
            <p:ph idx="1"/>
          </p:nvPr>
        </p:nvSpPr>
        <p:spPr>
          <a:xfrm>
            <a:off x="896112" y="1447800"/>
            <a:ext cx="7790688" cy="4800600"/>
          </a:xfrm>
        </p:spPr>
        <p:txBody>
          <a:bodyPr>
            <a:normAutofit/>
          </a:bodyPr>
          <a:lstStyle/>
          <a:p>
            <a:pPr>
              <a:buNone/>
            </a:pPr>
            <a:r>
              <a:rPr lang="en-US" b="1" dirty="0" smtClean="0"/>
              <a:t>Terms</a:t>
            </a:r>
            <a:endParaRPr lang="en-US" dirty="0"/>
          </a:p>
          <a:p>
            <a:pPr>
              <a:buNone/>
            </a:pPr>
            <a:r>
              <a:rPr lang="en-US" dirty="0" smtClean="0"/>
              <a:t>Defect </a:t>
            </a:r>
            <a:r>
              <a:rPr lang="en-US" dirty="0" smtClean="0"/>
              <a:t>density, failure rate, test control, test monitoring, test report</a:t>
            </a:r>
            <a:r>
              <a:rPr lang="en-US" dirty="0" smtClean="0"/>
              <a:t>.</a:t>
            </a:r>
            <a:endParaRPr lang="en-US" b="1" dirty="0" smtClean="0"/>
          </a:p>
          <a:p>
            <a:pPr>
              <a:buNone/>
            </a:pPr>
            <a:r>
              <a:rPr lang="en-US" b="1" dirty="0" smtClean="0"/>
              <a:t>5.3.1 Test Progress Monitoring (K1)</a:t>
            </a:r>
            <a:endParaRPr lang="en-US" dirty="0" smtClean="0"/>
          </a:p>
          <a:p>
            <a:r>
              <a:rPr lang="en-US" dirty="0" smtClean="0"/>
              <a:t>The purpose of test monitoring is to give feedback and visibility about test activities. Information to be monitored may be collected manually or automatically and may be used to measure exit criteria, such as coverage. </a:t>
            </a:r>
          </a:p>
          <a:p>
            <a:r>
              <a:rPr lang="en-US" dirty="0" smtClean="0"/>
              <a:t>Metrics may also be used to assess progress against the planned schedule and budget.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518"/>
          </a:xfrm>
        </p:spPr>
        <p:txBody>
          <a:bodyPr>
            <a:noAutofit/>
          </a:bodyPr>
          <a:lstStyle/>
          <a:p>
            <a:r>
              <a:rPr lang="en-US" sz="3200" b="1" cap="none" dirty="0" smtClean="0"/>
              <a:t>5.3.1 Test Progress Monitoring (K1)</a:t>
            </a:r>
            <a:r>
              <a:rPr lang="en-US" sz="3200" cap="none" dirty="0" smtClean="0"/>
              <a:t/>
            </a:r>
            <a:br>
              <a:rPr lang="en-US" sz="3200" cap="none" dirty="0" smtClean="0"/>
            </a:br>
            <a:endParaRPr lang="en-US" sz="3200" cap="none" dirty="0"/>
          </a:p>
        </p:txBody>
      </p:sp>
      <p:sp>
        <p:nvSpPr>
          <p:cNvPr id="3" name="Content Placeholder 2"/>
          <p:cNvSpPr>
            <a:spLocks noGrp="1"/>
          </p:cNvSpPr>
          <p:nvPr>
            <p:ph idx="1"/>
          </p:nvPr>
        </p:nvSpPr>
        <p:spPr>
          <a:xfrm>
            <a:off x="533400" y="1066800"/>
            <a:ext cx="7620000" cy="4373563"/>
          </a:xfrm>
        </p:spPr>
        <p:txBody>
          <a:bodyPr>
            <a:noAutofit/>
          </a:bodyPr>
          <a:lstStyle/>
          <a:p>
            <a:pPr>
              <a:buNone/>
            </a:pPr>
            <a:r>
              <a:rPr lang="en-US" b="1" dirty="0" smtClean="0"/>
              <a:t>Common Test Metrics include</a:t>
            </a:r>
            <a:r>
              <a:rPr lang="en-US" b="1" dirty="0" smtClean="0"/>
              <a:t>:</a:t>
            </a:r>
            <a:endParaRPr lang="en-US" b="1" dirty="0" smtClean="0"/>
          </a:p>
          <a:p>
            <a:pPr marL="342900" indent="-342900">
              <a:buFont typeface="Arial" pitchFamily="34" charset="0"/>
              <a:buChar char="•"/>
            </a:pPr>
            <a:r>
              <a:rPr lang="en-US" dirty="0" smtClean="0"/>
              <a:t>Percentage of work done in test case preparation (or percentage of planned test cases prepared).</a:t>
            </a:r>
          </a:p>
          <a:p>
            <a:pPr marL="342900" indent="-342900">
              <a:buFont typeface="Arial" pitchFamily="34" charset="0"/>
              <a:buChar char="•"/>
            </a:pPr>
            <a:r>
              <a:rPr lang="en-US" dirty="0" smtClean="0"/>
              <a:t>Percentage of work done in test environment preparation.</a:t>
            </a:r>
          </a:p>
          <a:p>
            <a:pPr marL="342900" indent="-342900">
              <a:buFont typeface="Arial" pitchFamily="34" charset="0"/>
              <a:buChar char="•"/>
            </a:pPr>
            <a:r>
              <a:rPr lang="en-US" dirty="0" smtClean="0"/>
              <a:t>Test case execution (e.g. number of test cases run/not run, and test cases passed/failed).</a:t>
            </a:r>
          </a:p>
          <a:p>
            <a:pPr marL="342900" indent="-342900">
              <a:buFont typeface="Arial" pitchFamily="34" charset="0"/>
              <a:buChar char="•"/>
            </a:pPr>
            <a:r>
              <a:rPr lang="en-US" dirty="0" smtClean="0"/>
              <a:t>Defect information (e.g. defect density, defects found and fixed, failure rate, and retest results).</a:t>
            </a:r>
          </a:p>
          <a:p>
            <a:pPr marL="342900" indent="-342900">
              <a:buFont typeface="Arial" pitchFamily="34" charset="0"/>
              <a:buChar char="•"/>
            </a:pPr>
            <a:r>
              <a:rPr lang="en-US" dirty="0" smtClean="0"/>
              <a:t>Test coverage of requirements, risks or code.</a:t>
            </a:r>
          </a:p>
          <a:p>
            <a:pPr marL="342900" indent="-342900">
              <a:buFont typeface="Arial" pitchFamily="34" charset="0"/>
              <a:buChar char="•"/>
            </a:pPr>
            <a:r>
              <a:rPr lang="en-US" dirty="0" smtClean="0"/>
              <a:t>Subjective confidence of testers in the product.</a:t>
            </a:r>
          </a:p>
          <a:p>
            <a:pPr marL="342900" indent="-342900">
              <a:buFont typeface="Arial" pitchFamily="34" charset="0"/>
              <a:buChar char="•"/>
            </a:pPr>
            <a:r>
              <a:rPr lang="en-US" dirty="0" smtClean="0"/>
              <a:t>Dates of test milestones.</a:t>
            </a:r>
          </a:p>
          <a:p>
            <a:pPr marL="342900" indent="-342900">
              <a:buFont typeface="Arial" pitchFamily="34" charset="0"/>
              <a:buChar char="•"/>
            </a:pPr>
            <a:r>
              <a:rPr lang="en-US" dirty="0" smtClean="0"/>
              <a:t>Testing costs, including the cost compared to the benefit of finding the next defect or to run the next test.</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90688" cy="1143000"/>
          </a:xfrm>
        </p:spPr>
        <p:txBody>
          <a:bodyPr>
            <a:normAutofit fontScale="90000"/>
          </a:bodyPr>
          <a:lstStyle/>
          <a:p>
            <a:r>
              <a:rPr lang="en-US" b="1" cap="none" dirty="0" smtClean="0"/>
              <a:t>5.3.2 Test Reporting (K2)</a:t>
            </a:r>
            <a:r>
              <a:rPr lang="en-US" cap="none" dirty="0" smtClean="0"/>
              <a:t/>
            </a:r>
            <a:br>
              <a:rPr lang="en-US" cap="none" dirty="0" smtClean="0"/>
            </a:br>
            <a:endParaRPr lang="en-US" cap="none" dirty="0"/>
          </a:p>
        </p:txBody>
      </p:sp>
      <p:sp>
        <p:nvSpPr>
          <p:cNvPr id="3" name="Content Placeholder 2"/>
          <p:cNvSpPr>
            <a:spLocks noGrp="1"/>
          </p:cNvSpPr>
          <p:nvPr>
            <p:ph idx="1"/>
          </p:nvPr>
        </p:nvSpPr>
        <p:spPr>
          <a:xfrm>
            <a:off x="838200" y="762000"/>
            <a:ext cx="7790688" cy="5181600"/>
          </a:xfrm>
        </p:spPr>
        <p:txBody>
          <a:bodyPr>
            <a:noAutofit/>
          </a:bodyPr>
          <a:lstStyle/>
          <a:p>
            <a:r>
              <a:rPr lang="en-US" dirty="0" smtClean="0"/>
              <a:t>Test reporting is concerned with summarizing information about the testing endeavor, including:</a:t>
            </a:r>
          </a:p>
          <a:p>
            <a:pPr lvl="1"/>
            <a:r>
              <a:rPr lang="en-US" b="1" dirty="0" smtClean="0"/>
              <a:t>What happened during a period of testing, such as dates when exit criteria were met.</a:t>
            </a:r>
          </a:p>
          <a:p>
            <a:pPr lvl="1" algn="just"/>
            <a:r>
              <a:rPr lang="en-US" b="1" dirty="0" smtClean="0"/>
              <a:t>Analyzed information and metrics to support recommendations and decisions about future actions, such as an assessment of defects remaining, the economic benefit of continued testing, outstanding risks, and the level of confidence in tested software</a:t>
            </a:r>
            <a:r>
              <a:rPr lang="en-US" b="1" dirty="0" smtClean="0"/>
              <a:t>.</a:t>
            </a:r>
            <a:endParaRPr lang="en-US" b="1" dirty="0" smtClean="0"/>
          </a:p>
          <a:p>
            <a:r>
              <a:rPr lang="en-US" dirty="0" smtClean="0"/>
              <a:t>The outline of a test summary report is given in ‘Standard for Software Test Documentation’ (IEEE 829</a:t>
            </a:r>
            <a:r>
              <a:rPr lang="en-US" dirty="0" smtClean="0"/>
              <a:t>).</a:t>
            </a:r>
            <a:endParaRPr lang="en-US" dirty="0" smtClean="0"/>
          </a:p>
          <a:p>
            <a:r>
              <a:rPr lang="en-US" dirty="0" smtClean="0"/>
              <a:t>Metrics should be collected during and at the end of a test level in order to assess:</a:t>
            </a:r>
          </a:p>
          <a:p>
            <a:pPr lvl="1"/>
            <a:r>
              <a:rPr lang="en-US" b="1" dirty="0" smtClean="0"/>
              <a:t>The adequacy of the test objectives for that test level.</a:t>
            </a:r>
          </a:p>
          <a:p>
            <a:pPr lvl="1"/>
            <a:r>
              <a:rPr lang="en-US" b="1" dirty="0" smtClean="0"/>
              <a:t> The adequacy of the test approaches taken.</a:t>
            </a:r>
          </a:p>
          <a:p>
            <a:pPr lvl="1"/>
            <a:r>
              <a:rPr lang="en-US" b="1" dirty="0" smtClean="0"/>
              <a:t> The effectiveness of the testing with respect to its objectives.</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791200" cy="1219518"/>
          </a:xfrm>
        </p:spPr>
        <p:txBody>
          <a:bodyPr>
            <a:normAutofit/>
          </a:bodyPr>
          <a:lstStyle/>
          <a:p>
            <a:r>
              <a:rPr lang="en-US" sz="3200" b="1" cap="none" dirty="0" smtClean="0"/>
              <a:t>5.3.3 Test Control (K2)</a:t>
            </a:r>
            <a:r>
              <a:rPr lang="en-US" sz="3200" dirty="0" smtClean="0"/>
              <a:t/>
            </a:r>
            <a:br>
              <a:rPr lang="en-US" sz="3200" dirty="0" smtClean="0"/>
            </a:br>
            <a:endParaRPr lang="en-US" sz="3200" dirty="0"/>
          </a:p>
        </p:txBody>
      </p:sp>
      <p:sp>
        <p:nvSpPr>
          <p:cNvPr id="3" name="Content Placeholder 2"/>
          <p:cNvSpPr>
            <a:spLocks noGrp="1"/>
          </p:cNvSpPr>
          <p:nvPr>
            <p:ph idx="1"/>
          </p:nvPr>
        </p:nvSpPr>
        <p:spPr>
          <a:xfrm>
            <a:off x="591312" y="914400"/>
            <a:ext cx="7714488" cy="5181600"/>
          </a:xfrm>
        </p:spPr>
        <p:txBody>
          <a:bodyPr>
            <a:normAutofit lnSpcReduction="10000"/>
          </a:bodyPr>
          <a:lstStyle/>
          <a:p>
            <a:pPr algn="just"/>
            <a:r>
              <a:rPr lang="en-US" dirty="0" smtClean="0"/>
              <a:t>Test control describes any guiding or corrective actions taken as a result of information and metrics gathered and reported. Actions may cover any test activity and may affect any other software life cycle activity or task.</a:t>
            </a:r>
          </a:p>
          <a:p>
            <a:pPr algn="just"/>
            <a:endParaRPr lang="en-US" dirty="0" smtClean="0"/>
          </a:p>
          <a:p>
            <a:pPr algn="just"/>
            <a:r>
              <a:rPr lang="en-US" dirty="0" smtClean="0"/>
              <a:t>Examples of test control actions are:</a:t>
            </a:r>
          </a:p>
          <a:p>
            <a:pPr lvl="1" algn="just"/>
            <a:r>
              <a:rPr lang="en-US" b="1" dirty="0" smtClean="0"/>
              <a:t>Making decisions based on information from test monitoring.</a:t>
            </a:r>
          </a:p>
          <a:p>
            <a:pPr lvl="1" algn="just"/>
            <a:r>
              <a:rPr lang="en-US" b="1" dirty="0" smtClean="0"/>
              <a:t>Re-prioritize tests when an identified risk occurs (e.g. software delivered late).</a:t>
            </a:r>
          </a:p>
          <a:p>
            <a:pPr lvl="1" algn="just"/>
            <a:r>
              <a:rPr lang="en-US" b="1" dirty="0" smtClean="0"/>
              <a:t>Change the test schedule due to availability of a test environment.</a:t>
            </a:r>
          </a:p>
          <a:p>
            <a:pPr lvl="1" algn="just"/>
            <a:r>
              <a:rPr lang="en-US" b="1" dirty="0" smtClean="0"/>
              <a:t>Set an entry criterion requiring fixes to have been retested (confirmation tested) by a developer before accepting them into a build.</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884238"/>
          </a:xfrm>
        </p:spPr>
        <p:txBody>
          <a:bodyPr>
            <a:noAutofit/>
          </a:bodyPr>
          <a:lstStyle/>
          <a:p>
            <a:r>
              <a:rPr lang="en-US" sz="3200" b="1" cap="none" dirty="0" smtClean="0"/>
              <a:t>5.4 Configuration Management (K2) </a:t>
            </a:r>
            <a:endParaRPr lang="en-US" sz="3200" b="1" cap="none" dirty="0"/>
          </a:p>
        </p:txBody>
      </p:sp>
      <p:sp>
        <p:nvSpPr>
          <p:cNvPr id="3" name="Content Placeholder 2"/>
          <p:cNvSpPr>
            <a:spLocks noGrp="1"/>
          </p:cNvSpPr>
          <p:nvPr>
            <p:ph idx="1"/>
          </p:nvPr>
        </p:nvSpPr>
        <p:spPr>
          <a:xfrm>
            <a:off x="914400" y="838200"/>
            <a:ext cx="7848600" cy="4800600"/>
          </a:xfrm>
        </p:spPr>
        <p:txBody>
          <a:bodyPr>
            <a:noAutofit/>
          </a:bodyPr>
          <a:lstStyle/>
          <a:p>
            <a:pPr algn="just">
              <a:buNone/>
            </a:pPr>
            <a:r>
              <a:rPr lang="en-US" b="1" dirty="0" smtClean="0"/>
              <a:t>Terms</a:t>
            </a:r>
            <a:endParaRPr lang="en-US" dirty="0" smtClean="0"/>
          </a:p>
          <a:p>
            <a:pPr algn="just">
              <a:buNone/>
            </a:pPr>
            <a:r>
              <a:rPr lang="en-US" dirty="0" smtClean="0"/>
              <a:t>Configuration management, version control</a:t>
            </a:r>
            <a:r>
              <a:rPr lang="en-US" dirty="0" smtClean="0"/>
              <a:t>.</a:t>
            </a:r>
            <a:endParaRPr lang="en-US" dirty="0" smtClean="0"/>
          </a:p>
          <a:p>
            <a:pPr algn="just">
              <a:buNone/>
            </a:pPr>
            <a:r>
              <a:rPr lang="en-US" b="1" dirty="0" smtClean="0"/>
              <a:t>Background</a:t>
            </a:r>
            <a:endParaRPr lang="en-US" dirty="0" smtClean="0"/>
          </a:p>
          <a:p>
            <a:pPr algn="just"/>
            <a:r>
              <a:rPr lang="en-US" dirty="0" smtClean="0"/>
              <a:t>The purpose of configuration management is to establish and maintain the integrity of the products (components, data and documentation) of the software or system through the project and product life cycle.</a:t>
            </a:r>
          </a:p>
          <a:p>
            <a:pPr algn="just"/>
            <a:r>
              <a:rPr lang="en-US" dirty="0" smtClean="0"/>
              <a:t>For testing, configuration management may involve ensuring that:</a:t>
            </a:r>
          </a:p>
          <a:p>
            <a:pPr lvl="1" algn="just"/>
            <a:r>
              <a:rPr lang="en-US" b="1" dirty="0" smtClean="0"/>
              <a:t>All items of testware are identified, version controlled, tracked for changes, related to each other and related to development items (test objects) so that traceability can be maintained throughout the test process.</a:t>
            </a:r>
          </a:p>
          <a:p>
            <a:pPr lvl="1" algn="just"/>
            <a:r>
              <a:rPr lang="en-US" b="1" dirty="0" smtClean="0"/>
              <a:t>All identified documents and software items are referenced unambiguously in test documentation.</a:t>
            </a:r>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7498080" cy="4800600"/>
          </a:xfrm>
        </p:spPr>
        <p:txBody>
          <a:bodyPr>
            <a:normAutofit/>
          </a:bodyPr>
          <a:lstStyle/>
          <a:p>
            <a:pPr algn="just"/>
            <a:r>
              <a:rPr lang="en-US" dirty="0" smtClean="0"/>
              <a:t>For the tester, configuration management helps to uniquely identify (and to reproduce) the tested item, test documents, the tests and the test harness.</a:t>
            </a:r>
          </a:p>
          <a:p>
            <a:pPr algn="just"/>
            <a:endParaRPr lang="en-US" dirty="0" smtClean="0"/>
          </a:p>
          <a:p>
            <a:pPr algn="just"/>
            <a:r>
              <a:rPr lang="en-US" dirty="0" smtClean="0"/>
              <a:t>During test planning, the configuration management procedures and infrastructure (tools) should be chosen, documented and implemented.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6200" y="-76200"/>
            <a:ext cx="9144000" cy="884238"/>
          </a:xfrm>
        </p:spPr>
        <p:txBody>
          <a:bodyPr>
            <a:noAutofit/>
          </a:bodyPr>
          <a:lstStyle/>
          <a:p>
            <a:r>
              <a:rPr lang="en-US" sz="3200" b="1" cap="none" dirty="0" smtClean="0"/>
              <a:t>5.4 Configuration Management (K2) </a:t>
            </a:r>
            <a:endParaRPr lang="en-US" sz="3200" b="1" cap="non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8"/>
            <a:ext cx="9144000" cy="914718"/>
          </a:xfrm>
        </p:spPr>
        <p:txBody>
          <a:bodyPr>
            <a:normAutofit/>
          </a:bodyPr>
          <a:lstStyle/>
          <a:p>
            <a:r>
              <a:rPr lang="en-US" sz="3900" b="1" cap="none" dirty="0" smtClean="0"/>
              <a:t>5.5 Risk and Testing (K2)</a:t>
            </a:r>
            <a:endParaRPr lang="en-US" sz="3900" b="1" cap="none" dirty="0"/>
          </a:p>
        </p:txBody>
      </p:sp>
      <p:sp>
        <p:nvSpPr>
          <p:cNvPr id="3" name="Content Placeholder 2"/>
          <p:cNvSpPr>
            <a:spLocks noGrp="1"/>
          </p:cNvSpPr>
          <p:nvPr>
            <p:ph idx="1"/>
          </p:nvPr>
        </p:nvSpPr>
        <p:spPr>
          <a:xfrm>
            <a:off x="457200" y="1219200"/>
            <a:ext cx="7620000" cy="4373563"/>
          </a:xfrm>
        </p:spPr>
        <p:txBody>
          <a:bodyPr>
            <a:normAutofit/>
          </a:bodyPr>
          <a:lstStyle/>
          <a:p>
            <a:pPr algn="just">
              <a:buNone/>
            </a:pPr>
            <a:r>
              <a:rPr lang="en-US" b="1" dirty="0" smtClean="0"/>
              <a:t>Terms</a:t>
            </a:r>
            <a:endParaRPr lang="en-US" dirty="0" smtClean="0"/>
          </a:p>
          <a:p>
            <a:pPr marL="117475" indent="0" algn="just">
              <a:buNone/>
            </a:pPr>
            <a:r>
              <a:rPr lang="en-US" dirty="0" smtClean="0"/>
              <a:t>Product risk, Project risk,  risk,  risk-based testing.</a:t>
            </a:r>
          </a:p>
          <a:p>
            <a:pPr algn="just">
              <a:buNone/>
            </a:pPr>
            <a:endParaRPr lang="en-US" b="1" dirty="0" smtClean="0"/>
          </a:p>
          <a:p>
            <a:pPr algn="just">
              <a:buNone/>
            </a:pPr>
            <a:r>
              <a:rPr lang="en-US" b="1" dirty="0" smtClean="0"/>
              <a:t>Background</a:t>
            </a:r>
            <a:endParaRPr lang="en-US" dirty="0" smtClean="0"/>
          </a:p>
          <a:p>
            <a:pPr marL="117475" indent="0" algn="just">
              <a:buNone/>
            </a:pPr>
            <a:r>
              <a:rPr lang="en-US" dirty="0" smtClean="0"/>
              <a:t>Risk can be defined as the chance of an event, hazard, threat or situation occurring and its undesirable consequences, a potential problem. The level of risk will be determined by the likelihood of an adverse event happening and the impact (the harm resulting from that event).</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98080" cy="792162"/>
          </a:xfrm>
        </p:spPr>
        <p:txBody>
          <a:bodyPr>
            <a:normAutofit fontScale="90000"/>
          </a:bodyPr>
          <a:lstStyle/>
          <a:p>
            <a:r>
              <a:rPr lang="en-US" b="1" cap="none" dirty="0" smtClean="0"/>
              <a:t>5.5.1 Project Risks (K2)</a:t>
            </a:r>
            <a:r>
              <a:rPr lang="en-US" cap="none" dirty="0" smtClean="0"/>
              <a:t/>
            </a:r>
            <a:br>
              <a:rPr lang="en-US" cap="none" dirty="0" smtClean="0"/>
            </a:br>
            <a:endParaRPr lang="en-US" cap="none" dirty="0"/>
          </a:p>
        </p:txBody>
      </p:sp>
      <p:sp>
        <p:nvSpPr>
          <p:cNvPr id="3" name="Content Placeholder 2"/>
          <p:cNvSpPr>
            <a:spLocks noGrp="1"/>
          </p:cNvSpPr>
          <p:nvPr>
            <p:ph idx="1"/>
          </p:nvPr>
        </p:nvSpPr>
        <p:spPr>
          <a:xfrm>
            <a:off x="609600" y="914400"/>
            <a:ext cx="7772400" cy="5791200"/>
          </a:xfrm>
        </p:spPr>
        <p:txBody>
          <a:bodyPr>
            <a:noAutofit/>
          </a:bodyPr>
          <a:lstStyle/>
          <a:p>
            <a:pPr marL="58738" indent="0">
              <a:buNone/>
            </a:pPr>
            <a:r>
              <a:rPr lang="en-US" sz="1700" dirty="0" smtClean="0"/>
              <a:t>Project risks are the risks that surround the project’s capability to deliver its objectives, such as</a:t>
            </a:r>
            <a:r>
              <a:rPr lang="en-US" sz="1700" dirty="0" smtClean="0"/>
              <a:t>:</a:t>
            </a:r>
            <a:endParaRPr lang="en-US" sz="1700" dirty="0" smtClean="0"/>
          </a:p>
          <a:p>
            <a:r>
              <a:rPr lang="en-US" sz="1700" dirty="0" smtClean="0"/>
              <a:t>Organizational factors:</a:t>
            </a:r>
          </a:p>
          <a:p>
            <a:pPr lvl="1"/>
            <a:r>
              <a:rPr lang="en-US" sz="1700" b="1" dirty="0" smtClean="0"/>
              <a:t>Skill and staff shortages;</a:t>
            </a:r>
          </a:p>
          <a:p>
            <a:pPr lvl="1"/>
            <a:r>
              <a:rPr lang="en-US" sz="1700" b="1" dirty="0" smtClean="0"/>
              <a:t>Personal and training issues;</a:t>
            </a:r>
          </a:p>
          <a:p>
            <a:pPr algn="just"/>
            <a:r>
              <a:rPr lang="en-US" sz="1700" dirty="0" smtClean="0"/>
              <a:t>Political issues: </a:t>
            </a:r>
          </a:p>
          <a:p>
            <a:pPr lvl="1" algn="just"/>
            <a:r>
              <a:rPr lang="en-US" sz="1700" b="1" dirty="0" smtClean="0"/>
              <a:t>problems with testers communicating their needs and test results</a:t>
            </a:r>
          </a:p>
          <a:p>
            <a:pPr lvl="1"/>
            <a:r>
              <a:rPr lang="en-US" sz="1700" b="1" dirty="0" smtClean="0"/>
              <a:t>failure to follow up on information found in testing and reviews (e.g. not improving development and testing practices).</a:t>
            </a:r>
          </a:p>
          <a:p>
            <a:pPr lvl="1"/>
            <a:r>
              <a:rPr lang="en-US" sz="1700" b="1" dirty="0" smtClean="0"/>
              <a:t>improper attitude toward or expectations of testing (e.g. not appreciating the value of finding defects during testing).</a:t>
            </a:r>
          </a:p>
          <a:p>
            <a:r>
              <a:rPr lang="en-US" sz="1700" dirty="0" smtClean="0"/>
              <a:t>Technical issues:</a:t>
            </a:r>
          </a:p>
          <a:p>
            <a:pPr lvl="1"/>
            <a:r>
              <a:rPr lang="en-US" sz="1700" b="1" dirty="0" smtClean="0"/>
              <a:t>problems in defining the right requirements;</a:t>
            </a:r>
          </a:p>
          <a:p>
            <a:pPr lvl="1"/>
            <a:r>
              <a:rPr lang="en-US" sz="1700" b="1" dirty="0" smtClean="0"/>
              <a:t>the extent that requirements can be met given existing constraints;</a:t>
            </a:r>
          </a:p>
          <a:p>
            <a:pPr lvl="1"/>
            <a:r>
              <a:rPr lang="en-US" sz="1700" b="1" dirty="0" smtClean="0"/>
              <a:t>the quality of the design, code and tests.</a:t>
            </a:r>
          </a:p>
          <a:p>
            <a:r>
              <a:rPr lang="en-US" sz="1700" dirty="0" smtClean="0"/>
              <a:t>Supplier issues:</a:t>
            </a:r>
          </a:p>
          <a:p>
            <a:pPr lvl="1"/>
            <a:r>
              <a:rPr lang="en-US" sz="1700" b="1" dirty="0" smtClean="0"/>
              <a:t> failure of a third party;  contractual issues.</a:t>
            </a:r>
          </a:p>
          <a:p>
            <a:endParaRPr lang="en-US" sz="1700" dirty="0" smtClean="0"/>
          </a:p>
          <a:p>
            <a:pPr lvl="1"/>
            <a:endParaRPr lang="en-US" sz="1700" b="1" dirty="0" smtClean="0"/>
          </a:p>
          <a:p>
            <a:endParaRPr lang="en-US" sz="17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714488" cy="4800600"/>
          </a:xfrm>
        </p:spPr>
        <p:txBody>
          <a:bodyPr>
            <a:normAutofit/>
          </a:bodyPr>
          <a:lstStyle/>
          <a:p>
            <a:pPr algn="just">
              <a:lnSpc>
                <a:spcPct val="80000"/>
              </a:lnSpc>
            </a:pPr>
            <a:r>
              <a:rPr lang="en-US" dirty="0" smtClean="0"/>
              <a:t>When analyzing, managing and mitigating these risks, the test manager is following well established project management principles. The ‘Standard for Software Test Documentation’ (IEEE 829) outline for test plans requires risks and contingencies to be stated.</a:t>
            </a:r>
          </a:p>
          <a:p>
            <a:pPr algn="just">
              <a:lnSpc>
                <a:spcPct val="80000"/>
              </a:lnSpc>
            </a:pPr>
            <a:endParaRPr lang="en-US" dirty="0" smtClean="0"/>
          </a:p>
          <a:p>
            <a:pPr algn="just">
              <a:lnSpc>
                <a:spcPct val="80000"/>
              </a:lnSpc>
            </a:pPr>
            <a:r>
              <a:rPr lang="en-US" dirty="0" smtClean="0"/>
              <a:t>Options to handle risks</a:t>
            </a:r>
          </a:p>
          <a:p>
            <a:pPr lvl="1" algn="just">
              <a:lnSpc>
                <a:spcPct val="80000"/>
              </a:lnSpc>
            </a:pPr>
            <a:r>
              <a:rPr lang="en-US" b="1" dirty="0" smtClean="0"/>
              <a:t>Mitigation</a:t>
            </a:r>
          </a:p>
          <a:p>
            <a:pPr lvl="1" algn="just">
              <a:lnSpc>
                <a:spcPct val="80000"/>
              </a:lnSpc>
            </a:pPr>
            <a:r>
              <a:rPr lang="en-US" b="1" dirty="0" smtClean="0"/>
              <a:t>Contingency</a:t>
            </a:r>
          </a:p>
          <a:p>
            <a:pPr lvl="1" algn="just">
              <a:lnSpc>
                <a:spcPct val="80000"/>
              </a:lnSpc>
            </a:pPr>
            <a:r>
              <a:rPr lang="en-US" b="1" dirty="0" smtClean="0"/>
              <a:t>Transfer</a:t>
            </a:r>
          </a:p>
          <a:p>
            <a:pPr lvl="1" algn="just">
              <a:lnSpc>
                <a:spcPct val="80000"/>
              </a:lnSpc>
            </a:pPr>
            <a:r>
              <a:rPr lang="en-US" b="1" dirty="0" smtClean="0"/>
              <a:t>Ignore</a:t>
            </a:r>
          </a:p>
          <a:p>
            <a:pPr algn="just">
              <a:lnSpc>
                <a:spcPct val="80000"/>
              </a:lnSpc>
            </a:pPr>
            <a:endParaRPr lang="en-US" dirty="0" smtClean="0"/>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10" name="Title 1"/>
          <p:cNvSpPr>
            <a:spLocks noGrp="1"/>
          </p:cNvSpPr>
          <p:nvPr>
            <p:ph type="title"/>
          </p:nvPr>
        </p:nvSpPr>
        <p:spPr>
          <a:xfrm>
            <a:off x="228600" y="381000"/>
            <a:ext cx="7498080" cy="792162"/>
          </a:xfrm>
        </p:spPr>
        <p:txBody>
          <a:bodyPr>
            <a:normAutofit fontScale="90000"/>
          </a:bodyPr>
          <a:lstStyle/>
          <a:p>
            <a:r>
              <a:rPr lang="en-US" b="1" cap="none" dirty="0" smtClean="0"/>
              <a:t>5.5.1 Project Risks (K2)</a:t>
            </a:r>
            <a:r>
              <a:rPr lang="en-US" cap="none" dirty="0" smtClean="0"/>
              <a:t/>
            </a:r>
            <a:br>
              <a:rPr lang="en-US" cap="none" dirty="0" smtClean="0"/>
            </a:br>
            <a:endParaRPr lang="en-US" cap="non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9" y="0"/>
            <a:ext cx="9141371" cy="1371600"/>
          </a:xfrm>
        </p:spPr>
        <p:txBody>
          <a:bodyPr>
            <a:normAutofit/>
          </a:bodyPr>
          <a:lstStyle/>
          <a:p>
            <a:r>
              <a:rPr lang="en-US" sz="3200" b="1" cap="none" dirty="0" smtClean="0"/>
              <a:t>5.5.2 Product Risks (K2)</a:t>
            </a:r>
            <a:r>
              <a:rPr lang="en-US" sz="3200" cap="none" dirty="0" smtClean="0"/>
              <a:t/>
            </a:r>
            <a:br>
              <a:rPr lang="en-US" sz="3200" cap="none" dirty="0" smtClean="0"/>
            </a:br>
            <a:endParaRPr lang="en-US" sz="3200" cap="none" dirty="0"/>
          </a:p>
        </p:txBody>
      </p:sp>
      <p:sp>
        <p:nvSpPr>
          <p:cNvPr id="3" name="Content Placeholder 2"/>
          <p:cNvSpPr>
            <a:spLocks noGrp="1"/>
          </p:cNvSpPr>
          <p:nvPr>
            <p:ph idx="1"/>
          </p:nvPr>
        </p:nvSpPr>
        <p:spPr>
          <a:xfrm>
            <a:off x="731520" y="1219200"/>
            <a:ext cx="7498080" cy="4800600"/>
          </a:xfrm>
        </p:spPr>
        <p:txBody>
          <a:bodyPr>
            <a:normAutofit/>
          </a:bodyPr>
          <a:lstStyle/>
          <a:p>
            <a:pPr marL="6350">
              <a:buNone/>
            </a:pPr>
            <a:r>
              <a:rPr lang="en-US" dirty="0" smtClean="0"/>
              <a:t>Potential failure areas (adverse future events or hazards) in the software or system are known as product risks, as they are a risk to the quality of the product, such as:</a:t>
            </a:r>
          </a:p>
          <a:p>
            <a:pPr marL="117475" indent="0">
              <a:buNone/>
            </a:pPr>
            <a:endParaRPr lang="en-US" dirty="0" smtClean="0"/>
          </a:p>
          <a:p>
            <a:r>
              <a:rPr lang="en-US" dirty="0" smtClean="0"/>
              <a:t>Failure-prone software delivered.</a:t>
            </a:r>
          </a:p>
          <a:p>
            <a:r>
              <a:rPr lang="en-US" dirty="0" smtClean="0"/>
              <a:t>The potential that the software/hardware could cause harm to an individual or company.</a:t>
            </a:r>
          </a:p>
          <a:p>
            <a:r>
              <a:rPr lang="en-US" dirty="0" smtClean="0"/>
              <a:t>Poor software characteristics (e.g. functionality, reliability, usability and performance).</a:t>
            </a:r>
          </a:p>
          <a:p>
            <a:r>
              <a:rPr lang="en-US" dirty="0" smtClean="0"/>
              <a:t>Software that does not perform its intended functions.</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200" b="1" cap="none" dirty="0"/>
              <a:t>5.1.1 Test Organization and Independence</a:t>
            </a:r>
            <a:endParaRPr lang="en-US" sz="3200" b="1" cap="none" dirty="0"/>
          </a:p>
        </p:txBody>
      </p:sp>
      <p:sp>
        <p:nvSpPr>
          <p:cNvPr id="3" name="Content Placeholder 2"/>
          <p:cNvSpPr>
            <a:spLocks noGrp="1"/>
          </p:cNvSpPr>
          <p:nvPr>
            <p:ph idx="1"/>
          </p:nvPr>
        </p:nvSpPr>
        <p:spPr>
          <a:xfrm>
            <a:off x="533400" y="1371600"/>
            <a:ext cx="7790688" cy="5181600"/>
          </a:xfrm>
        </p:spPr>
        <p:txBody>
          <a:bodyPr>
            <a:normAutofit/>
          </a:bodyPr>
          <a:lstStyle/>
          <a:p>
            <a:pPr marL="117475" indent="0" algn="just">
              <a:buNone/>
            </a:pPr>
            <a:r>
              <a:rPr lang="en-US" dirty="0" smtClean="0"/>
              <a:t>The effectiveness of finding defects by testing and reviews can be improved by using independent testers. Options for independence are:</a:t>
            </a:r>
          </a:p>
          <a:p>
            <a:pPr marL="117475" indent="0" algn="just">
              <a:buNone/>
            </a:pPr>
            <a:endParaRPr lang="en-US" dirty="0" smtClean="0"/>
          </a:p>
          <a:p>
            <a:pPr lvl="1" algn="just"/>
            <a:r>
              <a:rPr lang="en-US" dirty="0" smtClean="0"/>
              <a:t>No independent testers. Developers test their own code.</a:t>
            </a:r>
          </a:p>
          <a:p>
            <a:pPr lvl="1" algn="just"/>
            <a:r>
              <a:rPr lang="en-US" dirty="0" smtClean="0"/>
              <a:t>Independent testers within the development teams.</a:t>
            </a:r>
          </a:p>
          <a:p>
            <a:pPr lvl="1" algn="just"/>
            <a:r>
              <a:rPr lang="en-US" dirty="0" smtClean="0"/>
              <a:t>Independent test team or group within the organization, reporting to project management or executive management.</a:t>
            </a:r>
          </a:p>
          <a:p>
            <a:pPr lvl="1" algn="just"/>
            <a:r>
              <a:rPr lang="en-US" dirty="0" smtClean="0"/>
              <a:t>Independent testers from the business organization or user community.</a:t>
            </a:r>
          </a:p>
          <a:p>
            <a:pPr lvl="1" algn="just"/>
            <a:r>
              <a:rPr lang="en-US" dirty="0" smtClean="0"/>
              <a:t>Independent test specialists for specific test targets such as usability testers, security testers or certification testers (who certify a software product against standards and regulations).</a:t>
            </a:r>
          </a:p>
          <a:p>
            <a:pPr lvl="1" algn="just"/>
            <a:r>
              <a:rPr lang="en-US" dirty="0" smtClean="0"/>
              <a:t>Independent testers outsourced or external to the organization.</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790688" cy="5181600"/>
          </a:xfrm>
        </p:spPr>
        <p:txBody>
          <a:bodyPr>
            <a:noAutofit/>
          </a:bodyPr>
          <a:lstStyle/>
          <a:p>
            <a:r>
              <a:rPr lang="en-US" dirty="0" smtClean="0"/>
              <a:t>Risks are used to decide where to start testing and where to test more; testing is used to reduce the risk of an adverse effect occurring, or to reduce the impact of an adverse effect</a:t>
            </a:r>
            <a:r>
              <a:rPr lang="en-US" dirty="0" smtClean="0"/>
              <a:t>.</a:t>
            </a:r>
            <a:endParaRPr lang="en-US" dirty="0" smtClean="0"/>
          </a:p>
          <a:p>
            <a:pPr algn="just"/>
            <a:r>
              <a:rPr lang="en-US" dirty="0" smtClean="0"/>
              <a:t>Product risks are a special type of risk to the success of a project. Testing as a risk-control activity provides feedback about the residual risk by measuring the effectiveness of critical defect removal and of contingency plans</a:t>
            </a:r>
            <a:r>
              <a:rPr lang="en-US" dirty="0" smtClean="0"/>
              <a:t>.</a:t>
            </a:r>
            <a:endParaRPr lang="en-US" dirty="0" smtClean="0"/>
          </a:p>
          <a:p>
            <a:r>
              <a:rPr lang="en-US" dirty="0" smtClean="0"/>
              <a:t>In a risk based approach the risks identified may be used to:</a:t>
            </a:r>
          </a:p>
          <a:p>
            <a:pPr lvl="1"/>
            <a:r>
              <a:rPr lang="en-US" b="1" dirty="0" smtClean="0"/>
              <a:t>Determine the test techniques to be employed.</a:t>
            </a:r>
          </a:p>
          <a:p>
            <a:pPr lvl="1"/>
            <a:r>
              <a:rPr lang="en-US" b="1" dirty="0" smtClean="0"/>
              <a:t>Determine the extent of testing to be carried out.</a:t>
            </a:r>
          </a:p>
          <a:p>
            <a:pPr lvl="1"/>
            <a:r>
              <a:rPr lang="en-US" b="1" dirty="0" smtClean="0"/>
              <a:t>Prioritize testing in an attempt to find the critical defects as early as possible.</a:t>
            </a:r>
          </a:p>
          <a:p>
            <a:pPr lvl="1"/>
            <a:r>
              <a:rPr lang="en-US" b="1" dirty="0" smtClean="0"/>
              <a:t>Determine whether any non-testing activities could be employed to reduce risk (e.g. providing training to inexperienced designers).</a:t>
            </a:r>
          </a:p>
          <a:p>
            <a:pPr lvl="1"/>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8829" y="0"/>
            <a:ext cx="9141371" cy="1371600"/>
          </a:xfrm>
        </p:spPr>
        <p:txBody>
          <a:bodyPr>
            <a:normAutofit/>
          </a:bodyPr>
          <a:lstStyle/>
          <a:p>
            <a:r>
              <a:rPr lang="en-US" sz="3200" b="1" cap="none" dirty="0" smtClean="0"/>
              <a:t>5.5.2 Product Risks (K2)</a:t>
            </a:r>
            <a:r>
              <a:rPr lang="en-US" sz="3200" cap="none" dirty="0" smtClean="0"/>
              <a:t/>
            </a:r>
            <a:br>
              <a:rPr lang="en-US" sz="3200" cap="none" dirty="0" smtClean="0"/>
            </a:br>
            <a:endParaRPr lang="en-US" sz="3200" cap="non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638288" cy="5181600"/>
          </a:xfrm>
        </p:spPr>
        <p:txBody>
          <a:bodyPr>
            <a:normAutofit/>
          </a:bodyPr>
          <a:lstStyle/>
          <a:p>
            <a:r>
              <a:rPr lang="en-US" dirty="0" smtClean="0"/>
              <a:t>Risk-based testing draws on the collective knowledge and insight of the project stakeholders to determine the risks and the levels of testing required to address those risks.</a:t>
            </a:r>
          </a:p>
          <a:p>
            <a:endParaRPr lang="en-US" dirty="0" smtClean="0"/>
          </a:p>
          <a:p>
            <a:r>
              <a:rPr lang="en-US" dirty="0" smtClean="0"/>
              <a:t>To ensure that the chance of a product failure is minimized, risk management activities provide a disciplined approach to:</a:t>
            </a:r>
          </a:p>
          <a:p>
            <a:pPr lvl="1"/>
            <a:r>
              <a:rPr lang="en-US" b="1" dirty="0" smtClean="0"/>
              <a:t>Assess (and reassess on a regular basis) what can go wrong (risks).</a:t>
            </a:r>
          </a:p>
          <a:p>
            <a:pPr lvl="1"/>
            <a:r>
              <a:rPr lang="en-US" b="1" dirty="0" smtClean="0"/>
              <a:t>Determine what risks are important to deal with.</a:t>
            </a:r>
          </a:p>
          <a:p>
            <a:pPr lvl="1"/>
            <a:r>
              <a:rPr lang="en-US" b="1" dirty="0" smtClean="0"/>
              <a:t>Implement actions to deal with those risks.</a:t>
            </a:r>
          </a:p>
          <a:p>
            <a:pPr lvl="1"/>
            <a:r>
              <a:rPr lang="en-US" b="1" dirty="0" smtClean="0"/>
              <a:t>In addition, testing may support the identification of new risks, may help to determine what risks should be reduced, and may lower uncertainty about risks.</a:t>
            </a:r>
          </a:p>
          <a:p>
            <a:pPr lvl="1"/>
            <a:endParaRPr lang="en-US" b="1"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8829" y="0"/>
            <a:ext cx="9141371" cy="1371600"/>
          </a:xfrm>
        </p:spPr>
        <p:txBody>
          <a:bodyPr>
            <a:normAutofit/>
          </a:bodyPr>
          <a:lstStyle/>
          <a:p>
            <a:r>
              <a:rPr lang="en-US" sz="3200" b="1" cap="none" dirty="0" smtClean="0"/>
              <a:t>5.5.2 Product Risks (K2)</a:t>
            </a:r>
            <a:r>
              <a:rPr lang="en-US" sz="3200" cap="none" dirty="0" smtClean="0"/>
              <a:t/>
            </a:r>
            <a:br>
              <a:rPr lang="en-US" sz="3200" cap="none" dirty="0" smtClean="0"/>
            </a:br>
            <a:endParaRPr lang="en-US" sz="3200" cap="non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629" y="0"/>
            <a:ext cx="9141371" cy="990918"/>
          </a:xfrm>
        </p:spPr>
        <p:txBody>
          <a:bodyPr>
            <a:normAutofit/>
          </a:bodyPr>
          <a:lstStyle/>
          <a:p>
            <a:r>
              <a:rPr lang="en-US" sz="3200" b="1" cap="none" dirty="0" smtClean="0"/>
              <a:t>Risk Based Testing</a:t>
            </a:r>
            <a:endParaRPr lang="en-US" sz="3200" b="1" cap="none" dirty="0" smtClean="0"/>
          </a:p>
        </p:txBody>
      </p:sp>
      <p:sp>
        <p:nvSpPr>
          <p:cNvPr id="171011" name="Rectangle 3"/>
          <p:cNvSpPr>
            <a:spLocks noGrp="1" noChangeArrowheads="1"/>
          </p:cNvSpPr>
          <p:nvPr>
            <p:ph idx="1"/>
          </p:nvPr>
        </p:nvSpPr>
        <p:spPr/>
        <p:txBody>
          <a:bodyPr/>
          <a:lstStyle/>
          <a:p>
            <a:pPr>
              <a:buFontTx/>
              <a:buNone/>
            </a:pPr>
            <a:r>
              <a:rPr lang="en-US" dirty="0" smtClean="0"/>
              <a:t> </a:t>
            </a:r>
          </a:p>
        </p:txBody>
      </p:sp>
      <p:sp>
        <p:nvSpPr>
          <p:cNvPr id="171012" name="Line 4"/>
          <p:cNvSpPr>
            <a:spLocks noChangeShapeType="1"/>
          </p:cNvSpPr>
          <p:nvPr/>
        </p:nvSpPr>
        <p:spPr bwMode="auto">
          <a:xfrm>
            <a:off x="1600200" y="5943600"/>
            <a:ext cx="6858000" cy="0"/>
          </a:xfrm>
          <a:prstGeom prst="line">
            <a:avLst/>
          </a:prstGeom>
          <a:noFill/>
          <a:ln w="25400">
            <a:solidFill>
              <a:schemeClr val="tx1"/>
            </a:solidFill>
            <a:round/>
            <a:headEnd/>
            <a:tailEnd type="triangle" w="med" len="med"/>
          </a:ln>
        </p:spPr>
        <p:txBody>
          <a:bodyPr anchor="ctr">
            <a:spAutoFit/>
          </a:bodyPr>
          <a:lstStyle/>
          <a:p>
            <a:endParaRPr lang="en-US"/>
          </a:p>
        </p:txBody>
      </p:sp>
      <p:sp>
        <p:nvSpPr>
          <p:cNvPr id="171013" name="Line 5"/>
          <p:cNvSpPr>
            <a:spLocks noChangeShapeType="1"/>
          </p:cNvSpPr>
          <p:nvPr/>
        </p:nvSpPr>
        <p:spPr bwMode="auto">
          <a:xfrm flipV="1">
            <a:off x="1600200" y="1219200"/>
            <a:ext cx="0" cy="4724400"/>
          </a:xfrm>
          <a:prstGeom prst="line">
            <a:avLst/>
          </a:prstGeom>
          <a:noFill/>
          <a:ln w="25400">
            <a:solidFill>
              <a:schemeClr val="tx1"/>
            </a:solidFill>
            <a:round/>
            <a:headEnd/>
            <a:tailEnd type="triangle" w="med" len="med"/>
          </a:ln>
        </p:spPr>
        <p:txBody>
          <a:bodyPr anchor="ctr">
            <a:spAutoFit/>
          </a:bodyPr>
          <a:lstStyle/>
          <a:p>
            <a:endParaRPr lang="en-US"/>
          </a:p>
        </p:txBody>
      </p:sp>
      <p:sp>
        <p:nvSpPr>
          <p:cNvPr id="171014" name="Line 6"/>
          <p:cNvSpPr>
            <a:spLocks noChangeShapeType="1"/>
          </p:cNvSpPr>
          <p:nvPr/>
        </p:nvSpPr>
        <p:spPr bwMode="auto">
          <a:xfrm>
            <a:off x="1600200" y="3581400"/>
            <a:ext cx="6477000" cy="0"/>
          </a:xfrm>
          <a:prstGeom prst="line">
            <a:avLst/>
          </a:prstGeom>
          <a:noFill/>
          <a:ln w="25400">
            <a:solidFill>
              <a:schemeClr val="tx1"/>
            </a:solidFill>
            <a:round/>
            <a:headEnd/>
            <a:tailEnd/>
          </a:ln>
        </p:spPr>
        <p:txBody>
          <a:bodyPr wrap="none" anchor="ctr">
            <a:spAutoFit/>
          </a:bodyPr>
          <a:lstStyle/>
          <a:p>
            <a:endParaRPr lang="en-US"/>
          </a:p>
        </p:txBody>
      </p:sp>
      <p:sp>
        <p:nvSpPr>
          <p:cNvPr id="171015" name="Line 7"/>
          <p:cNvSpPr>
            <a:spLocks noChangeShapeType="1"/>
          </p:cNvSpPr>
          <p:nvPr/>
        </p:nvSpPr>
        <p:spPr bwMode="auto">
          <a:xfrm flipV="1">
            <a:off x="4800600" y="1828800"/>
            <a:ext cx="0" cy="4114800"/>
          </a:xfrm>
          <a:prstGeom prst="line">
            <a:avLst/>
          </a:prstGeom>
          <a:noFill/>
          <a:ln w="25400">
            <a:solidFill>
              <a:schemeClr val="tx1"/>
            </a:solidFill>
            <a:round/>
            <a:headEnd/>
            <a:tailEnd/>
          </a:ln>
        </p:spPr>
        <p:txBody>
          <a:bodyPr wrap="none" anchor="ctr">
            <a:spAutoFit/>
          </a:bodyPr>
          <a:lstStyle/>
          <a:p>
            <a:endParaRPr lang="en-US"/>
          </a:p>
        </p:txBody>
      </p:sp>
      <p:sp>
        <p:nvSpPr>
          <p:cNvPr id="171016" name="Text Box 8"/>
          <p:cNvSpPr txBox="1">
            <a:spLocks noChangeArrowheads="1"/>
          </p:cNvSpPr>
          <p:nvPr/>
        </p:nvSpPr>
        <p:spPr bwMode="auto">
          <a:xfrm>
            <a:off x="3092450" y="5943600"/>
            <a:ext cx="3159125" cy="457200"/>
          </a:xfrm>
          <a:prstGeom prst="rect">
            <a:avLst/>
          </a:prstGeom>
          <a:noFill/>
          <a:ln w="25400">
            <a:noFill/>
            <a:miter lim="800000"/>
            <a:headEnd/>
            <a:tailEnd/>
          </a:ln>
        </p:spPr>
        <p:txBody>
          <a:bodyPr wrap="none">
            <a:spAutoFit/>
          </a:bodyPr>
          <a:lstStyle/>
          <a:p>
            <a:pPr algn="ctr" eaLnBrk="0" hangingPunct="0">
              <a:spcBef>
                <a:spcPct val="50000"/>
              </a:spcBef>
            </a:pPr>
            <a:r>
              <a:rPr lang="en-US" sz="2400"/>
              <a:t>Likelihood of Failure</a:t>
            </a:r>
          </a:p>
        </p:txBody>
      </p:sp>
      <p:sp>
        <p:nvSpPr>
          <p:cNvPr id="171017" name="Text Box 9"/>
          <p:cNvSpPr txBox="1">
            <a:spLocks noChangeArrowheads="1"/>
          </p:cNvSpPr>
          <p:nvPr/>
        </p:nvSpPr>
        <p:spPr bwMode="auto">
          <a:xfrm rot="-5400000">
            <a:off x="-16669" y="3574257"/>
            <a:ext cx="2620963" cy="457200"/>
          </a:xfrm>
          <a:prstGeom prst="rect">
            <a:avLst/>
          </a:prstGeom>
          <a:noFill/>
          <a:ln w="25400">
            <a:noFill/>
            <a:miter lim="800000"/>
            <a:headEnd/>
            <a:tailEnd/>
          </a:ln>
        </p:spPr>
        <p:txBody>
          <a:bodyPr wrap="none">
            <a:spAutoFit/>
          </a:bodyPr>
          <a:lstStyle/>
          <a:p>
            <a:pPr algn="ctr" eaLnBrk="0" hangingPunct="0">
              <a:spcBef>
                <a:spcPct val="50000"/>
              </a:spcBef>
            </a:pPr>
            <a:r>
              <a:rPr lang="en-US" sz="2400"/>
              <a:t>Impact of Failure</a:t>
            </a:r>
          </a:p>
        </p:txBody>
      </p:sp>
      <p:sp>
        <p:nvSpPr>
          <p:cNvPr id="171018" name="Text Box 10"/>
          <p:cNvSpPr txBox="1">
            <a:spLocks noChangeArrowheads="1"/>
          </p:cNvSpPr>
          <p:nvPr/>
        </p:nvSpPr>
        <p:spPr bwMode="auto">
          <a:xfrm>
            <a:off x="1143000" y="5867400"/>
            <a:ext cx="742950" cy="457200"/>
          </a:xfrm>
          <a:prstGeom prst="rect">
            <a:avLst/>
          </a:prstGeom>
          <a:noFill/>
          <a:ln w="25400">
            <a:noFill/>
            <a:miter lim="800000"/>
            <a:headEnd/>
            <a:tailEnd/>
          </a:ln>
        </p:spPr>
        <p:txBody>
          <a:bodyPr wrap="none">
            <a:spAutoFit/>
          </a:bodyPr>
          <a:lstStyle/>
          <a:p>
            <a:pPr algn="ctr" eaLnBrk="0" hangingPunct="0">
              <a:spcBef>
                <a:spcPct val="50000"/>
              </a:spcBef>
            </a:pPr>
            <a:r>
              <a:rPr lang="en-US" sz="2400" b="0">
                <a:latin typeface="Times New Roman" pitchFamily="18" charset="0"/>
              </a:rPr>
              <a:t>Low</a:t>
            </a:r>
          </a:p>
        </p:txBody>
      </p:sp>
      <p:sp>
        <p:nvSpPr>
          <p:cNvPr id="171019" name="Text Box 11"/>
          <p:cNvSpPr txBox="1">
            <a:spLocks noChangeArrowheads="1"/>
          </p:cNvSpPr>
          <p:nvPr/>
        </p:nvSpPr>
        <p:spPr bwMode="auto">
          <a:xfrm>
            <a:off x="7467600" y="5943600"/>
            <a:ext cx="793750" cy="457200"/>
          </a:xfrm>
          <a:prstGeom prst="rect">
            <a:avLst/>
          </a:prstGeom>
          <a:noFill/>
          <a:ln w="25400">
            <a:noFill/>
            <a:miter lim="800000"/>
            <a:headEnd/>
            <a:tailEnd/>
          </a:ln>
        </p:spPr>
        <p:txBody>
          <a:bodyPr wrap="none">
            <a:spAutoFit/>
          </a:bodyPr>
          <a:lstStyle/>
          <a:p>
            <a:pPr algn="ctr" eaLnBrk="0" hangingPunct="0">
              <a:spcBef>
                <a:spcPct val="50000"/>
              </a:spcBef>
            </a:pPr>
            <a:r>
              <a:rPr lang="en-US" sz="2400" b="0">
                <a:latin typeface="Times New Roman" pitchFamily="18" charset="0"/>
              </a:rPr>
              <a:t>High</a:t>
            </a:r>
          </a:p>
        </p:txBody>
      </p:sp>
      <p:sp>
        <p:nvSpPr>
          <p:cNvPr id="171020" name="Text Box 12"/>
          <p:cNvSpPr txBox="1">
            <a:spLocks noChangeArrowheads="1"/>
          </p:cNvSpPr>
          <p:nvPr/>
        </p:nvSpPr>
        <p:spPr bwMode="auto">
          <a:xfrm rot="-5400000">
            <a:off x="898525" y="1431925"/>
            <a:ext cx="793750" cy="457200"/>
          </a:xfrm>
          <a:prstGeom prst="rect">
            <a:avLst/>
          </a:prstGeom>
          <a:noFill/>
          <a:ln w="25400">
            <a:noFill/>
            <a:miter lim="800000"/>
            <a:headEnd/>
            <a:tailEnd/>
          </a:ln>
        </p:spPr>
        <p:txBody>
          <a:bodyPr wrap="none">
            <a:spAutoFit/>
          </a:bodyPr>
          <a:lstStyle/>
          <a:p>
            <a:pPr algn="ctr" eaLnBrk="0" hangingPunct="0">
              <a:spcBef>
                <a:spcPct val="50000"/>
              </a:spcBef>
            </a:pPr>
            <a:r>
              <a:rPr lang="en-US" sz="2400" b="0">
                <a:latin typeface="Times New Roman" pitchFamily="18" charset="0"/>
              </a:rPr>
              <a:t>High</a:t>
            </a:r>
          </a:p>
        </p:txBody>
      </p:sp>
      <p:sp>
        <p:nvSpPr>
          <p:cNvPr id="171021" name="Text Box 13"/>
          <p:cNvSpPr txBox="1">
            <a:spLocks noChangeArrowheads="1"/>
          </p:cNvSpPr>
          <p:nvPr/>
        </p:nvSpPr>
        <p:spPr bwMode="auto">
          <a:xfrm>
            <a:off x="2252663" y="2362200"/>
            <a:ext cx="1868487" cy="457200"/>
          </a:xfrm>
          <a:prstGeom prst="rect">
            <a:avLst/>
          </a:prstGeom>
          <a:noFill/>
          <a:ln w="25400">
            <a:noFill/>
            <a:miter lim="800000"/>
            <a:headEnd/>
            <a:tailEnd/>
          </a:ln>
        </p:spPr>
        <p:txBody>
          <a:bodyPr wrap="none">
            <a:spAutoFit/>
          </a:bodyPr>
          <a:lstStyle/>
          <a:p>
            <a:pPr algn="ctr" eaLnBrk="0" hangingPunct="0">
              <a:spcBef>
                <a:spcPct val="50000"/>
              </a:spcBef>
            </a:pPr>
            <a:r>
              <a:rPr lang="en-US" sz="2400" i="1" dirty="0">
                <a:solidFill>
                  <a:srgbClr val="0099FF"/>
                </a:solidFill>
                <a:latin typeface="Times New Roman" pitchFamily="18" charset="0"/>
              </a:rPr>
              <a:t>2 - High Risk</a:t>
            </a:r>
            <a:endParaRPr lang="en-US" sz="2400" b="0" i="1" dirty="0">
              <a:latin typeface="Times New Roman" pitchFamily="18" charset="0"/>
            </a:endParaRPr>
          </a:p>
        </p:txBody>
      </p:sp>
      <p:sp>
        <p:nvSpPr>
          <p:cNvPr id="171022" name="Text Box 14"/>
          <p:cNvSpPr txBox="1">
            <a:spLocks noChangeArrowheads="1"/>
          </p:cNvSpPr>
          <p:nvPr/>
        </p:nvSpPr>
        <p:spPr bwMode="auto">
          <a:xfrm>
            <a:off x="2336800" y="4572000"/>
            <a:ext cx="1766888" cy="457200"/>
          </a:xfrm>
          <a:prstGeom prst="rect">
            <a:avLst/>
          </a:prstGeom>
          <a:noFill/>
          <a:ln w="25400">
            <a:noFill/>
            <a:miter lim="800000"/>
            <a:headEnd/>
            <a:tailEnd/>
          </a:ln>
        </p:spPr>
        <p:txBody>
          <a:bodyPr wrap="none">
            <a:spAutoFit/>
          </a:bodyPr>
          <a:lstStyle/>
          <a:p>
            <a:pPr algn="ctr" eaLnBrk="0" hangingPunct="0">
              <a:spcBef>
                <a:spcPct val="50000"/>
              </a:spcBef>
            </a:pPr>
            <a:r>
              <a:rPr lang="en-US" sz="2400" i="1">
                <a:solidFill>
                  <a:srgbClr val="00FF00"/>
                </a:solidFill>
                <a:latin typeface="Times New Roman" pitchFamily="18" charset="0"/>
              </a:rPr>
              <a:t>4 - Low Risk</a:t>
            </a:r>
            <a:endParaRPr lang="en-US" sz="2400" i="1">
              <a:latin typeface="Times New Roman" pitchFamily="18" charset="0"/>
            </a:endParaRPr>
          </a:p>
        </p:txBody>
      </p:sp>
      <p:sp>
        <p:nvSpPr>
          <p:cNvPr id="171023" name="Text Box 15"/>
          <p:cNvSpPr txBox="1">
            <a:spLocks noChangeArrowheads="1"/>
          </p:cNvSpPr>
          <p:nvPr/>
        </p:nvSpPr>
        <p:spPr bwMode="auto">
          <a:xfrm>
            <a:off x="5583238" y="2286000"/>
            <a:ext cx="2536825" cy="457200"/>
          </a:xfrm>
          <a:prstGeom prst="rect">
            <a:avLst/>
          </a:prstGeom>
          <a:noFill/>
          <a:ln w="25400">
            <a:noFill/>
            <a:miter lim="800000"/>
            <a:headEnd/>
            <a:tailEnd/>
          </a:ln>
        </p:spPr>
        <p:txBody>
          <a:bodyPr wrap="none">
            <a:spAutoFit/>
          </a:bodyPr>
          <a:lstStyle/>
          <a:p>
            <a:pPr algn="ctr" eaLnBrk="0" hangingPunct="0">
              <a:spcBef>
                <a:spcPct val="50000"/>
              </a:spcBef>
            </a:pPr>
            <a:r>
              <a:rPr lang="en-US" sz="2400" i="1">
                <a:solidFill>
                  <a:srgbClr val="CC3300"/>
                </a:solidFill>
                <a:latin typeface="Times New Roman" pitchFamily="18" charset="0"/>
              </a:rPr>
              <a:t>1 - Very High Risk</a:t>
            </a:r>
            <a:endParaRPr lang="en-US" sz="2400" b="0" i="1">
              <a:latin typeface="Times New Roman" pitchFamily="18" charset="0"/>
            </a:endParaRPr>
          </a:p>
        </p:txBody>
      </p:sp>
      <p:sp>
        <p:nvSpPr>
          <p:cNvPr id="171024" name="Text Box 16"/>
          <p:cNvSpPr txBox="1">
            <a:spLocks noChangeArrowheads="1"/>
          </p:cNvSpPr>
          <p:nvPr/>
        </p:nvSpPr>
        <p:spPr bwMode="auto">
          <a:xfrm>
            <a:off x="5524500" y="4572000"/>
            <a:ext cx="2427288" cy="457200"/>
          </a:xfrm>
          <a:prstGeom prst="rect">
            <a:avLst/>
          </a:prstGeom>
          <a:noFill/>
          <a:ln w="25400">
            <a:noFill/>
            <a:miter lim="800000"/>
            <a:headEnd/>
            <a:tailEnd/>
          </a:ln>
        </p:spPr>
        <p:txBody>
          <a:bodyPr wrap="none">
            <a:spAutoFit/>
          </a:bodyPr>
          <a:lstStyle/>
          <a:p>
            <a:pPr algn="ctr" eaLnBrk="0" hangingPunct="0">
              <a:spcBef>
                <a:spcPct val="50000"/>
              </a:spcBef>
            </a:pPr>
            <a:r>
              <a:rPr lang="en-US" sz="2400" i="1">
                <a:solidFill>
                  <a:srgbClr val="FFCC00"/>
                </a:solidFill>
                <a:latin typeface="Times New Roman" pitchFamily="18" charset="0"/>
              </a:rPr>
              <a:t>3 - Moderate Risk</a:t>
            </a:r>
            <a:endParaRPr lang="en-US" sz="2400" b="0" i="1">
              <a:latin typeface="Times New Roman" pitchFamily="18" charset="0"/>
            </a:endParaRPr>
          </a:p>
        </p:txBody>
      </p:sp>
      <p:sp>
        <p:nvSpPr>
          <p:cNvPr id="870417" name="Freeform 17"/>
          <p:cNvSpPr>
            <a:spLocks/>
          </p:cNvSpPr>
          <p:nvPr/>
        </p:nvSpPr>
        <p:spPr bwMode="auto">
          <a:xfrm>
            <a:off x="4038600" y="2209800"/>
            <a:ext cx="1447800" cy="3124200"/>
          </a:xfrm>
          <a:custGeom>
            <a:avLst/>
            <a:gdLst>
              <a:gd name="T0" fmla="*/ 1754460291 w 1016"/>
              <a:gd name="T1" fmla="*/ 0 h 2016"/>
              <a:gd name="T2" fmla="*/ 97470021 w 1016"/>
              <a:gd name="T3" fmla="*/ 922206355 h 2016"/>
              <a:gd name="T4" fmla="*/ 2046870221 w 1016"/>
              <a:gd name="T5" fmla="*/ 2147483647 h 2016"/>
              <a:gd name="T6" fmla="*/ 0 w 1016"/>
              <a:gd name="T7" fmla="*/ 2147483647 h 2016"/>
              <a:gd name="T8" fmla="*/ 0 60000 65536"/>
              <a:gd name="T9" fmla="*/ 0 60000 65536"/>
              <a:gd name="T10" fmla="*/ 0 60000 65536"/>
              <a:gd name="T11" fmla="*/ 0 60000 65536"/>
              <a:gd name="T12" fmla="*/ 0 w 1016"/>
              <a:gd name="T13" fmla="*/ 0 h 2016"/>
              <a:gd name="T14" fmla="*/ 1016 w 1016"/>
              <a:gd name="T15" fmla="*/ 2016 h 2016"/>
            </a:gdLst>
            <a:ahLst/>
            <a:cxnLst>
              <a:cxn ang="T8">
                <a:pos x="T0" y="T1"/>
              </a:cxn>
              <a:cxn ang="T9">
                <a:pos x="T2" y="T3"/>
              </a:cxn>
              <a:cxn ang="T10">
                <a:pos x="T4" y="T5"/>
              </a:cxn>
              <a:cxn ang="T11">
                <a:pos x="T6" y="T7"/>
              </a:cxn>
            </a:cxnLst>
            <a:rect l="T12" t="T13" r="T14" b="T15"/>
            <a:pathLst>
              <a:path w="1016" h="2016">
                <a:moveTo>
                  <a:pt x="864" y="0"/>
                </a:moveTo>
                <a:cubicBezTo>
                  <a:pt x="444" y="76"/>
                  <a:pt x="24" y="152"/>
                  <a:pt x="48" y="384"/>
                </a:cubicBezTo>
                <a:cubicBezTo>
                  <a:pt x="72" y="616"/>
                  <a:pt x="1016" y="1120"/>
                  <a:pt x="1008" y="1392"/>
                </a:cubicBezTo>
                <a:cubicBezTo>
                  <a:pt x="1000" y="1664"/>
                  <a:pt x="500" y="1840"/>
                  <a:pt x="0" y="2016"/>
                </a:cubicBezTo>
              </a:path>
            </a:pathLst>
          </a:custGeom>
          <a:noFill/>
          <a:ln w="25400">
            <a:solidFill>
              <a:schemeClr val="tx1"/>
            </a:solidFill>
            <a:round/>
            <a:headEnd/>
            <a:tailEnd type="triangle" w="med" len="med"/>
          </a:ln>
        </p:spPr>
        <p:txBody>
          <a:bodyPr anchor="ctr">
            <a:spAutoFit/>
          </a:bodyPr>
          <a:lstStyle/>
          <a:p>
            <a:pPr eaLnBrk="0" hangingPunct="0"/>
            <a:endParaRPr lang="en-IN"/>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70417"/>
                                        </p:tgtEl>
                                        <p:attrNameLst>
                                          <p:attrName>style.visibility</p:attrName>
                                        </p:attrNameLst>
                                      </p:cBhvr>
                                      <p:to>
                                        <p:strVal val="visible"/>
                                      </p:to>
                                    </p:set>
                                    <p:animEffect transition="in" filter="checkerboard(down)">
                                      <p:cBhvr>
                                        <p:cTn id="7" dur="500"/>
                                        <p:tgtEl>
                                          <p:spTgt spid="870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8038"/>
          </a:xfrm>
        </p:spPr>
        <p:txBody>
          <a:bodyPr>
            <a:normAutofit/>
          </a:bodyPr>
          <a:lstStyle/>
          <a:p>
            <a:r>
              <a:rPr lang="en-US" sz="3200" b="1" cap="none" dirty="0" smtClean="0"/>
              <a:t>5.6 Incident Management </a:t>
            </a:r>
            <a:endParaRPr lang="en-US" sz="3200" b="1" cap="none" dirty="0"/>
          </a:p>
        </p:txBody>
      </p:sp>
      <p:sp>
        <p:nvSpPr>
          <p:cNvPr id="3" name="Content Placeholder 2"/>
          <p:cNvSpPr>
            <a:spLocks noGrp="1"/>
          </p:cNvSpPr>
          <p:nvPr>
            <p:ph idx="1"/>
          </p:nvPr>
        </p:nvSpPr>
        <p:spPr>
          <a:xfrm>
            <a:off x="762000" y="914400"/>
            <a:ext cx="7772400" cy="5562600"/>
          </a:xfrm>
        </p:spPr>
        <p:txBody>
          <a:bodyPr>
            <a:noAutofit/>
          </a:bodyPr>
          <a:lstStyle/>
          <a:p>
            <a:pPr>
              <a:buNone/>
            </a:pPr>
            <a:r>
              <a:rPr lang="en-US" b="1" dirty="0" smtClean="0"/>
              <a:t>Terms</a:t>
            </a:r>
            <a:endParaRPr lang="en-US" dirty="0" smtClean="0"/>
          </a:p>
          <a:p>
            <a:pPr>
              <a:buNone/>
            </a:pPr>
            <a:r>
              <a:rPr lang="en-US" dirty="0" smtClean="0"/>
              <a:t>Incident logging, incident management.</a:t>
            </a:r>
          </a:p>
          <a:p>
            <a:pPr>
              <a:buNone/>
            </a:pPr>
            <a:endParaRPr lang="en-US" b="1" dirty="0" smtClean="0"/>
          </a:p>
          <a:p>
            <a:pPr>
              <a:buNone/>
            </a:pPr>
            <a:r>
              <a:rPr lang="en-US" b="1" dirty="0" smtClean="0"/>
              <a:t>Background</a:t>
            </a:r>
            <a:endParaRPr lang="en-US" dirty="0" smtClean="0"/>
          </a:p>
          <a:p>
            <a:pPr algn="just"/>
            <a:r>
              <a:rPr lang="en-US" dirty="0" smtClean="0"/>
              <a:t>Since one of the objectives of testing is to find defects, the discrepancies between actual and expected outcomes need to be logged as incidents. Incidents should be tracked from discovery and classification to correction and confirmation of the solution. In order to manage all incidents to completion, an organization should establish a process and rules for classification.</a:t>
            </a:r>
          </a:p>
          <a:p>
            <a:pPr algn="just"/>
            <a:endParaRPr lang="en-US" dirty="0" smtClean="0"/>
          </a:p>
          <a:p>
            <a:pPr algn="just"/>
            <a:r>
              <a:rPr lang="en-US" dirty="0" smtClean="0"/>
              <a:t>Incidents may be raised during development, review, testing or use of a software product. </a:t>
            </a:r>
          </a:p>
          <a:p>
            <a:pPr algn="just">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90600"/>
            <a:ext cx="7714488" cy="4800600"/>
          </a:xfrm>
        </p:spPr>
        <p:txBody>
          <a:bodyPr>
            <a:noAutofit/>
          </a:bodyPr>
          <a:lstStyle/>
          <a:p>
            <a:r>
              <a:rPr lang="en-US" dirty="0" smtClean="0"/>
              <a:t>They may be raised for issues in code or the working system, or in any type of documentation including requirements, development documents, test documents, and user information such as “Help” or installation guides.</a:t>
            </a:r>
          </a:p>
          <a:p>
            <a:pPr algn="just"/>
            <a:endParaRPr lang="en-US" dirty="0" smtClean="0"/>
          </a:p>
          <a:p>
            <a:r>
              <a:rPr lang="en-US" dirty="0" smtClean="0"/>
              <a:t>Incident reports have the following objectives:</a:t>
            </a:r>
          </a:p>
          <a:p>
            <a:pPr lvl="1"/>
            <a:r>
              <a:rPr lang="en-US" b="1" dirty="0" smtClean="0"/>
              <a:t>Provide developers and other parties with feedback about the problem to enable identification, isolation and correction as necessary</a:t>
            </a:r>
            <a:r>
              <a:rPr lang="en-US" b="1" dirty="0" smtClean="0"/>
              <a:t>.</a:t>
            </a:r>
            <a:endParaRPr lang="en-US" b="1" dirty="0" smtClean="0"/>
          </a:p>
          <a:p>
            <a:pPr lvl="1"/>
            <a:r>
              <a:rPr lang="en-US" b="1" dirty="0" smtClean="0"/>
              <a:t>Provide test leaders a means of tracking the quality of the system under test and the progress of the testing</a:t>
            </a:r>
            <a:r>
              <a:rPr lang="en-US" b="1" dirty="0" smtClean="0"/>
              <a:t>.</a:t>
            </a:r>
            <a:endParaRPr lang="en-US" b="1" dirty="0" smtClean="0"/>
          </a:p>
          <a:p>
            <a:pPr lvl="1"/>
            <a:r>
              <a:rPr lang="en-US" b="1" dirty="0" smtClean="0"/>
              <a:t>Provide ideas for test process improvement.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0" y="0"/>
            <a:ext cx="9144000" cy="808038"/>
          </a:xfrm>
        </p:spPr>
        <p:txBody>
          <a:bodyPr>
            <a:normAutofit/>
          </a:bodyPr>
          <a:lstStyle/>
          <a:p>
            <a:r>
              <a:rPr lang="en-US" sz="3200" b="1" cap="none" dirty="0" smtClean="0"/>
              <a:t>5.6 Incident Management </a:t>
            </a:r>
            <a:endParaRPr lang="en-US" sz="3200" b="1" cap="non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5486400"/>
          </a:xfrm>
        </p:spPr>
        <p:txBody>
          <a:bodyPr>
            <a:noAutofit/>
          </a:bodyPr>
          <a:lstStyle/>
          <a:p>
            <a:pPr algn="just"/>
            <a:r>
              <a:rPr lang="en-US" sz="1700" dirty="0" smtClean="0"/>
              <a:t>Details of the incident report may include:</a:t>
            </a:r>
          </a:p>
          <a:p>
            <a:pPr lvl="1" algn="just"/>
            <a:r>
              <a:rPr lang="en-US" sz="1700" b="1" dirty="0" smtClean="0"/>
              <a:t>Date of issue, issuing organization, and author.</a:t>
            </a:r>
          </a:p>
          <a:p>
            <a:pPr lvl="1" algn="just"/>
            <a:r>
              <a:rPr lang="en-US" sz="1700" b="1" dirty="0" smtClean="0"/>
              <a:t>Expected and actual results.</a:t>
            </a:r>
          </a:p>
          <a:p>
            <a:pPr lvl="1" algn="just"/>
            <a:r>
              <a:rPr lang="en-US" sz="1700" b="1" dirty="0" smtClean="0"/>
              <a:t>Identification of the test item (configuration item) and environment.</a:t>
            </a:r>
          </a:p>
          <a:p>
            <a:pPr lvl="1" algn="just"/>
            <a:r>
              <a:rPr lang="en-US" sz="1700" b="1" dirty="0" smtClean="0"/>
              <a:t>Software or system life cycle process in which the incident was observed.</a:t>
            </a:r>
          </a:p>
          <a:p>
            <a:pPr lvl="1" algn="just"/>
            <a:r>
              <a:rPr lang="en-US" sz="1700" b="1" dirty="0" smtClean="0"/>
              <a:t>Description of the incident to enable reproduction and resolution, including logs, database dumps or screenshots.</a:t>
            </a:r>
          </a:p>
          <a:p>
            <a:pPr lvl="1" algn="just"/>
            <a:r>
              <a:rPr lang="en-US" sz="1700" b="1" dirty="0" smtClean="0"/>
              <a:t>Severity of the impact on the system.</a:t>
            </a:r>
          </a:p>
          <a:p>
            <a:pPr lvl="1" algn="just"/>
            <a:r>
              <a:rPr lang="en-US" sz="1700" b="1" dirty="0" smtClean="0"/>
              <a:t>Urgency/priority to fix.</a:t>
            </a:r>
          </a:p>
          <a:p>
            <a:pPr lvl="1" algn="just"/>
            <a:r>
              <a:rPr lang="en-US" sz="1700" b="1" dirty="0" smtClean="0"/>
              <a:t>Status of the incident (e.g. open, deferred, duplicate, waiting to be fixed, fixed awaiting retest, closed) – INCIDENT LIFECYCLE</a:t>
            </a:r>
          </a:p>
          <a:p>
            <a:pPr lvl="1" algn="just"/>
            <a:r>
              <a:rPr lang="en-US" sz="1700" b="1" dirty="0" smtClean="0"/>
              <a:t>Conclusions, recommendations and approvals.</a:t>
            </a:r>
          </a:p>
          <a:p>
            <a:pPr lvl="1" algn="just"/>
            <a:r>
              <a:rPr lang="en-US" sz="1700" b="1" dirty="0" smtClean="0"/>
              <a:t>Global issues, such as other areas that may be affected by a change resulting from the incident.</a:t>
            </a:r>
          </a:p>
          <a:p>
            <a:pPr lvl="1" algn="just"/>
            <a:r>
              <a:rPr lang="en-US" sz="1700" b="1" dirty="0" smtClean="0"/>
              <a:t>Change history, such as the sequence of actions taken by project team members with respect to the incident to isolate, repair, and confirm it as fixed.</a:t>
            </a:r>
          </a:p>
          <a:p>
            <a:pPr lvl="1" algn="just"/>
            <a:r>
              <a:rPr lang="en-US" sz="1700" b="1" dirty="0" smtClean="0"/>
              <a:t>References, including the identity of the test case specification that revealed the problem.</a:t>
            </a:r>
          </a:p>
          <a:p>
            <a:pPr lvl="1" algn="just"/>
            <a:endParaRPr lang="en-US" sz="1700" b="1" dirty="0" smtClean="0"/>
          </a:p>
          <a:p>
            <a:pPr lvl="1" algn="just"/>
            <a:endParaRPr lang="en-US" sz="1700" b="1" dirty="0" smtClean="0"/>
          </a:p>
          <a:p>
            <a:pPr lvl="1" algn="just"/>
            <a:endParaRPr lang="en-US" sz="1700" b="1" dirty="0" smtClean="0"/>
          </a:p>
          <a:p>
            <a:pPr algn="just"/>
            <a:endParaRPr lang="en-US" sz="17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0" y="0"/>
            <a:ext cx="9144000" cy="808038"/>
          </a:xfrm>
        </p:spPr>
        <p:txBody>
          <a:bodyPr>
            <a:normAutofit/>
          </a:bodyPr>
          <a:lstStyle/>
          <a:p>
            <a:r>
              <a:rPr lang="en-US" sz="3200" b="1" cap="none" dirty="0" smtClean="0"/>
              <a:t>5.6 Incident Management </a:t>
            </a:r>
            <a:endParaRPr lang="en-US" sz="3200" b="1" cap="non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802880" cy="5029200"/>
          </a:xfrm>
        </p:spPr>
        <p:txBody>
          <a:bodyPr>
            <a:noAutofit/>
          </a:bodyPr>
          <a:lstStyle/>
          <a:p>
            <a:pPr algn="just"/>
            <a:r>
              <a:rPr lang="en-US" dirty="0" smtClean="0"/>
              <a:t>For large, complex or safety critical projects, it is usually best to have multiple levels of testing, with some or all of the levels done by independent testers. Development staff may participate in testing, especially at the lower levels, but their lack of objectivity often limits their effectiveness.</a:t>
            </a:r>
          </a:p>
          <a:p>
            <a:pPr algn="just"/>
            <a:endParaRPr lang="en-US" dirty="0" smtClean="0"/>
          </a:p>
          <a:p>
            <a:pPr algn="just"/>
            <a:r>
              <a:rPr lang="en-US" dirty="0" smtClean="0"/>
              <a:t>The independent testers may have the authority to require and define test processes and rules, but testers should take on such process-related roles only in the presence of a clear management mandate to do so.</a:t>
            </a:r>
          </a:p>
          <a:p>
            <a:pPr algn="just"/>
            <a:endParaRPr lang="en-US" dirty="0" smtClean="0"/>
          </a:p>
          <a:p>
            <a:pPr algn="just"/>
            <a:r>
              <a:rPr lang="en-US" dirty="0" smtClean="0"/>
              <a:t>Testing tasks may be done by people in a specific testing role, or may be done by someone in another role, such as a project manager, quality manager,  developer,  business and domain expert,   infrastructure or IT operations.</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0" y="0"/>
            <a:ext cx="9144000" cy="1143000"/>
          </a:xfrm>
        </p:spPr>
        <p:txBody>
          <a:bodyPr>
            <a:noAutofit/>
          </a:bodyPr>
          <a:lstStyle/>
          <a:p>
            <a:r>
              <a:rPr lang="en-US" sz="3200" b="1" cap="none" dirty="0"/>
              <a:t>5.1.1 Test Organization and Independence</a:t>
            </a:r>
            <a:endParaRPr lang="en-US" sz="3200" b="1" cap="non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848600" cy="4800600"/>
          </a:xfrm>
        </p:spPr>
        <p:txBody>
          <a:bodyPr>
            <a:noAutofit/>
          </a:bodyPr>
          <a:lstStyle/>
          <a:p>
            <a:pPr algn="just">
              <a:buNone/>
            </a:pPr>
            <a:r>
              <a:rPr lang="en-US" b="1" dirty="0" smtClean="0"/>
              <a:t>Benefits of Independence Include</a:t>
            </a:r>
            <a:r>
              <a:rPr lang="en-US" b="1" dirty="0" smtClean="0"/>
              <a:t>:</a:t>
            </a:r>
            <a:endParaRPr lang="en-US" b="1" dirty="0" smtClean="0"/>
          </a:p>
          <a:p>
            <a:pPr lvl="1" algn="just"/>
            <a:r>
              <a:rPr lang="en-US" dirty="0" smtClean="0"/>
              <a:t>Independent testers see other and different defects, and are unbiased.</a:t>
            </a:r>
          </a:p>
          <a:p>
            <a:pPr lvl="1" algn="just"/>
            <a:r>
              <a:rPr lang="en-US" dirty="0" smtClean="0"/>
              <a:t> An independent tester can verify assumptions people made during specification and implementation of the system.</a:t>
            </a:r>
          </a:p>
          <a:p>
            <a:pPr algn="just">
              <a:buNone/>
            </a:pPr>
            <a:endParaRPr lang="en-US" b="1" dirty="0" smtClean="0"/>
          </a:p>
          <a:p>
            <a:pPr algn="just">
              <a:buNone/>
            </a:pPr>
            <a:r>
              <a:rPr lang="en-US" b="1" dirty="0" smtClean="0"/>
              <a:t>Drawbacks Include</a:t>
            </a:r>
            <a:r>
              <a:rPr lang="en-US" b="1" dirty="0" smtClean="0"/>
              <a:t>:</a:t>
            </a:r>
            <a:endParaRPr lang="en-US" b="1" dirty="0" smtClean="0"/>
          </a:p>
          <a:p>
            <a:pPr lvl="1" algn="just"/>
            <a:r>
              <a:rPr lang="en-US" dirty="0" smtClean="0"/>
              <a:t>Isolation from the development team (if treated as totally independent).</a:t>
            </a:r>
          </a:p>
          <a:p>
            <a:pPr lvl="1" algn="just"/>
            <a:r>
              <a:rPr lang="en-US" dirty="0" smtClean="0"/>
              <a:t>Independent testers may be the bottleneck as the last checkpoint.</a:t>
            </a:r>
          </a:p>
          <a:p>
            <a:pPr lvl="1" algn="just"/>
            <a:r>
              <a:rPr lang="en-US" dirty="0" smtClean="0"/>
              <a:t>Developers may lose a sense of responsibility for quality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0" y="0"/>
            <a:ext cx="9144000" cy="1143000"/>
          </a:xfrm>
        </p:spPr>
        <p:txBody>
          <a:bodyPr>
            <a:noAutofit/>
          </a:bodyPr>
          <a:lstStyle/>
          <a:p>
            <a:r>
              <a:rPr lang="en-US" sz="3200" b="1" cap="none" dirty="0"/>
              <a:t>5.1.1 Test Organization and Independence</a:t>
            </a:r>
            <a:endParaRPr lang="en-US" sz="3200" b="1" cap="non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9144000" cy="960438"/>
          </a:xfrm>
        </p:spPr>
        <p:txBody>
          <a:bodyPr>
            <a:normAutofit fontScale="90000"/>
          </a:bodyPr>
          <a:lstStyle/>
          <a:p>
            <a:r>
              <a:rPr lang="en-US" b="1" cap="none" dirty="0"/>
              <a:t>5.1.2 Tasks of the Test Leader and Tester (K1)</a:t>
            </a:r>
            <a:r>
              <a:rPr lang="en-US" dirty="0" smtClean="0"/>
              <a:t/>
            </a:r>
            <a:br>
              <a:rPr lang="en-US" dirty="0" smtClean="0"/>
            </a:br>
            <a:endParaRPr lang="en-US" dirty="0"/>
          </a:p>
        </p:txBody>
      </p:sp>
      <p:sp>
        <p:nvSpPr>
          <p:cNvPr id="3" name="Content Placeholder 2"/>
          <p:cNvSpPr>
            <a:spLocks noGrp="1"/>
          </p:cNvSpPr>
          <p:nvPr>
            <p:ph idx="1"/>
          </p:nvPr>
        </p:nvSpPr>
        <p:spPr>
          <a:xfrm>
            <a:off x="1048512" y="1219200"/>
            <a:ext cx="7790688" cy="5181600"/>
          </a:xfrm>
        </p:spPr>
        <p:txBody>
          <a:bodyPr>
            <a:noAutofit/>
          </a:bodyPr>
          <a:lstStyle/>
          <a:p>
            <a:pPr algn="just"/>
            <a:r>
              <a:rPr lang="en-US" dirty="0" smtClean="0"/>
              <a:t>In this syllabus two test positions are covered : </a:t>
            </a:r>
            <a:r>
              <a:rPr lang="en-US" b="1" dirty="0" smtClean="0"/>
              <a:t>Test Leader and Tester.</a:t>
            </a:r>
            <a:r>
              <a:rPr lang="en-US" dirty="0" smtClean="0"/>
              <a:t> </a:t>
            </a:r>
          </a:p>
          <a:p>
            <a:pPr algn="just"/>
            <a:endParaRPr lang="en-US" dirty="0" smtClean="0"/>
          </a:p>
          <a:p>
            <a:pPr algn="just"/>
            <a:r>
              <a:rPr lang="en-US" dirty="0" smtClean="0"/>
              <a:t>The activities and tasks performed by people in these two roles depend on the project and product context, the people in the roles, and the organization.</a:t>
            </a:r>
          </a:p>
          <a:p>
            <a:pPr algn="just"/>
            <a:endParaRPr lang="en-US" dirty="0" smtClean="0"/>
          </a:p>
          <a:p>
            <a:pPr algn="just"/>
            <a:r>
              <a:rPr lang="en-US" dirty="0" smtClean="0"/>
              <a:t>Sometimes the test leader is called a Test Manager or Test Coordinator. </a:t>
            </a:r>
          </a:p>
          <a:p>
            <a:pPr algn="just"/>
            <a:endParaRPr lang="en-US" dirty="0" smtClean="0"/>
          </a:p>
          <a:p>
            <a:pPr algn="just"/>
            <a:r>
              <a:rPr lang="en-US" dirty="0" smtClean="0"/>
              <a:t>The role of the test leader may be performed by a project manager, a development manager, a quality assurance manager or the manager of a test group. In larger projects two positions may exist:  test leader and test manager.</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848600" cy="5410200"/>
          </a:xfrm>
        </p:spPr>
        <p:txBody>
          <a:bodyPr>
            <a:noAutofit/>
          </a:bodyPr>
          <a:lstStyle/>
          <a:p>
            <a:pPr algn="just">
              <a:buNone/>
            </a:pPr>
            <a:r>
              <a:rPr lang="en-US" b="1" dirty="0" smtClean="0"/>
              <a:t>Typical Test Leader tasks may include</a:t>
            </a:r>
            <a:r>
              <a:rPr lang="en-US" b="1" dirty="0" smtClean="0"/>
              <a:t>:</a:t>
            </a:r>
            <a:endParaRPr lang="en-US" b="1" dirty="0" smtClean="0"/>
          </a:p>
          <a:p>
            <a:pPr marL="342900" indent="-342900" algn="just">
              <a:buFont typeface="Arial" pitchFamily="34" charset="0"/>
              <a:buChar char="•"/>
            </a:pPr>
            <a:r>
              <a:rPr lang="en-US" dirty="0" smtClean="0"/>
              <a:t>Coordinate the test strategy and plan with project managers and others</a:t>
            </a:r>
            <a:r>
              <a:rPr lang="en-US" dirty="0" smtClean="0"/>
              <a:t>.</a:t>
            </a:r>
            <a:endParaRPr lang="en-US" dirty="0" smtClean="0"/>
          </a:p>
          <a:p>
            <a:pPr marL="342900" indent="-342900" algn="just">
              <a:buFont typeface="Arial" pitchFamily="34" charset="0"/>
              <a:buChar char="•"/>
            </a:pPr>
            <a:r>
              <a:rPr lang="en-US" dirty="0" smtClean="0"/>
              <a:t> Write or review a test strategy for the project, and test policy for the organization</a:t>
            </a:r>
            <a:r>
              <a:rPr lang="en-US" dirty="0" smtClean="0"/>
              <a:t>.</a:t>
            </a:r>
            <a:endParaRPr lang="en-US" dirty="0" smtClean="0"/>
          </a:p>
          <a:p>
            <a:pPr marL="342900" indent="-342900" algn="just">
              <a:buFont typeface="Arial" pitchFamily="34" charset="0"/>
              <a:buChar char="•"/>
            </a:pPr>
            <a:r>
              <a:rPr lang="en-US" dirty="0" smtClean="0"/>
              <a:t>Contribute the testing perspective to other     project activities, such as integration planning</a:t>
            </a:r>
            <a:r>
              <a:rPr lang="en-US" dirty="0" smtClean="0"/>
              <a:t>.</a:t>
            </a:r>
            <a:endParaRPr lang="en-US" dirty="0" smtClean="0"/>
          </a:p>
          <a:p>
            <a:pPr marL="342900" indent="-342900" algn="just">
              <a:buFont typeface="Arial" pitchFamily="34" charset="0"/>
              <a:buChar char="•"/>
            </a:pPr>
            <a:r>
              <a:rPr lang="en-US" dirty="0" smtClean="0"/>
              <a:t>Plan the tests – considering the context and understanding the test objectives and risks –including selecting test approaches, estimating the time, effort and cost of testing, acquiring resources, defining test levels, cycles, and planning incident management</a:t>
            </a:r>
            <a:r>
              <a:rPr lang="en-US" dirty="0" smtClean="0"/>
              <a:t>.</a:t>
            </a:r>
            <a:endParaRPr lang="en-US" dirty="0" smtClean="0"/>
          </a:p>
          <a:p>
            <a:pPr marL="342900" indent="-342900" algn="just">
              <a:buFont typeface="Arial" pitchFamily="34" charset="0"/>
              <a:buChar char="•"/>
            </a:pPr>
            <a:r>
              <a:rPr lang="en-US" dirty="0" smtClean="0"/>
              <a:t>Initiate the specification, preparation, implementation and execution of tests, monitor the test results and check the exit criteria.</a:t>
            </a:r>
          </a:p>
        </p:txBody>
      </p:sp>
      <p:sp>
        <p:nvSpPr>
          <p:cNvPr id="5" name="Title 1"/>
          <p:cNvSpPr>
            <a:spLocks noGrp="1"/>
          </p:cNvSpPr>
          <p:nvPr>
            <p:ph type="title"/>
          </p:nvPr>
        </p:nvSpPr>
        <p:spPr>
          <a:xfrm>
            <a:off x="-76200" y="762000"/>
            <a:ext cx="9144000" cy="960438"/>
          </a:xfrm>
        </p:spPr>
        <p:txBody>
          <a:bodyPr>
            <a:normAutofit fontScale="90000"/>
          </a:bodyPr>
          <a:lstStyle/>
          <a:p>
            <a:r>
              <a:rPr lang="en-US" b="1" cap="none" dirty="0"/>
              <a:t>5.1.2 Tasks of the Test Leader and Tester (K1)</a:t>
            </a:r>
            <a:r>
              <a:rPr lang="en-US" dirty="0" smtClean="0"/>
              <a:t/>
            </a:r>
            <a:br>
              <a:rPr lang="en-US" dirty="0" smtClean="0"/>
            </a:b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848600" cy="5715000"/>
          </a:xfrm>
        </p:spPr>
        <p:txBody>
          <a:bodyPr>
            <a:noAutofit/>
          </a:bodyPr>
          <a:lstStyle/>
          <a:p>
            <a:pPr algn="just"/>
            <a:r>
              <a:rPr lang="en-US" dirty="0" smtClean="0"/>
              <a:t>Adapt planning based on test results and progress (sometimes documented in status reports) and take any action necessary to compensate for problems</a:t>
            </a:r>
            <a:r>
              <a:rPr lang="en-US" dirty="0" smtClean="0"/>
              <a:t>.</a:t>
            </a:r>
            <a:endParaRPr lang="en-US" dirty="0" smtClean="0"/>
          </a:p>
          <a:p>
            <a:pPr algn="just"/>
            <a:r>
              <a:rPr lang="en-US" dirty="0" smtClean="0"/>
              <a:t>Set up adequate configuration management of testware for traceability</a:t>
            </a:r>
            <a:r>
              <a:rPr lang="en-US" dirty="0" smtClean="0"/>
              <a:t>.</a:t>
            </a:r>
            <a:endParaRPr lang="en-US" dirty="0" smtClean="0"/>
          </a:p>
          <a:p>
            <a:pPr algn="just"/>
            <a:r>
              <a:rPr lang="en-US" dirty="0" smtClean="0"/>
              <a:t>Introduce suitable metrics for measuring test progress and evaluating the quality of the testing and the product</a:t>
            </a:r>
            <a:r>
              <a:rPr lang="en-US" dirty="0" smtClean="0"/>
              <a:t>.</a:t>
            </a:r>
            <a:endParaRPr lang="en-US" dirty="0" smtClean="0"/>
          </a:p>
          <a:p>
            <a:pPr algn="just"/>
            <a:r>
              <a:rPr lang="en-US" dirty="0" smtClean="0"/>
              <a:t>Decide what should be automated, to what degree, and how</a:t>
            </a:r>
            <a:r>
              <a:rPr lang="en-US" dirty="0" smtClean="0"/>
              <a:t>.</a:t>
            </a:r>
            <a:endParaRPr lang="en-US" dirty="0" smtClean="0"/>
          </a:p>
          <a:p>
            <a:pPr algn="just"/>
            <a:r>
              <a:rPr lang="en-US" dirty="0" smtClean="0"/>
              <a:t>Select tools to support testing and organize any training in tool use for testers</a:t>
            </a:r>
            <a:r>
              <a:rPr lang="en-US" dirty="0" smtClean="0"/>
              <a:t>.</a:t>
            </a:r>
            <a:endParaRPr lang="en-US" dirty="0" smtClean="0"/>
          </a:p>
          <a:p>
            <a:pPr algn="just"/>
            <a:r>
              <a:rPr lang="en-US" dirty="0" smtClean="0"/>
              <a:t>Decide about the implementation of the test environment</a:t>
            </a:r>
            <a:r>
              <a:rPr lang="en-US" dirty="0" smtClean="0"/>
              <a:t>.</a:t>
            </a:r>
            <a:endParaRPr lang="en-US" dirty="0" smtClean="0"/>
          </a:p>
          <a:p>
            <a:pPr algn="just"/>
            <a:r>
              <a:rPr lang="en-US" dirty="0" smtClean="0"/>
              <a:t>Write test summary reports based on the information gathered during testing.</a:t>
            </a:r>
          </a:p>
          <a:p>
            <a:endParaRPr lang="en-US" dirty="0" smtClean="0"/>
          </a:p>
          <a:p>
            <a:endParaRPr lang="en-US" dirty="0" smtClean="0"/>
          </a:p>
          <a:p>
            <a:endParaRPr lang="en-US" b="1"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6200" y="762000"/>
            <a:ext cx="9144000" cy="960438"/>
          </a:xfrm>
        </p:spPr>
        <p:txBody>
          <a:bodyPr>
            <a:normAutofit fontScale="90000"/>
          </a:bodyPr>
          <a:lstStyle/>
          <a:p>
            <a:r>
              <a:rPr lang="en-US" b="1" cap="none" dirty="0"/>
              <a:t>5.1.2 Tasks of the Test Leader and Tester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71600"/>
            <a:ext cx="7790688" cy="5257800"/>
          </a:xfrm>
        </p:spPr>
        <p:txBody>
          <a:bodyPr>
            <a:noAutofit/>
          </a:bodyPr>
          <a:lstStyle/>
          <a:p>
            <a:pPr>
              <a:buNone/>
            </a:pPr>
            <a:r>
              <a:rPr lang="en-US" b="1" dirty="0" smtClean="0"/>
              <a:t>Typical Tester tasks may include</a:t>
            </a:r>
            <a:r>
              <a:rPr lang="en-US" b="1" dirty="0" smtClean="0"/>
              <a:t>:</a:t>
            </a:r>
            <a:endParaRPr lang="en-US" b="1" dirty="0" smtClean="0"/>
          </a:p>
          <a:p>
            <a:pPr marL="342900" indent="-342900" algn="just">
              <a:buFont typeface="Arial" pitchFamily="34" charset="0"/>
              <a:buChar char="•"/>
            </a:pPr>
            <a:r>
              <a:rPr lang="en-US" dirty="0" smtClean="0"/>
              <a:t>Review and contribute to test plans</a:t>
            </a:r>
            <a:r>
              <a:rPr lang="en-US" dirty="0" smtClean="0"/>
              <a:t>.</a:t>
            </a:r>
            <a:endParaRPr lang="en-US" dirty="0" smtClean="0"/>
          </a:p>
          <a:p>
            <a:pPr marL="342900" indent="-342900" algn="just">
              <a:buFont typeface="Arial" pitchFamily="34" charset="0"/>
              <a:buChar char="•"/>
            </a:pPr>
            <a:r>
              <a:rPr lang="en-US" dirty="0" smtClean="0"/>
              <a:t>Analyze, review and assess user requirements, specifications and models for testability</a:t>
            </a:r>
            <a:r>
              <a:rPr lang="en-US" dirty="0" smtClean="0"/>
              <a:t>.</a:t>
            </a:r>
            <a:endParaRPr lang="en-US" dirty="0" smtClean="0"/>
          </a:p>
          <a:p>
            <a:pPr marL="342900" indent="-342900" algn="just">
              <a:buFont typeface="Arial" pitchFamily="34" charset="0"/>
              <a:buChar char="•"/>
            </a:pPr>
            <a:r>
              <a:rPr lang="en-US" dirty="0" smtClean="0"/>
              <a:t>Create test specifications</a:t>
            </a:r>
            <a:r>
              <a:rPr lang="en-US" dirty="0" smtClean="0"/>
              <a:t>.</a:t>
            </a:r>
            <a:endParaRPr lang="en-US" dirty="0" smtClean="0"/>
          </a:p>
          <a:p>
            <a:pPr marL="342900" indent="-342900" algn="just">
              <a:buFont typeface="Arial" pitchFamily="34" charset="0"/>
              <a:buChar char="•"/>
            </a:pPr>
            <a:r>
              <a:rPr lang="en-US" dirty="0" smtClean="0"/>
              <a:t>Set up the test environment (often    coordinating with system administration and network management</a:t>
            </a:r>
            <a:r>
              <a:rPr lang="en-US" dirty="0" smtClean="0"/>
              <a:t>).</a:t>
            </a:r>
            <a:endParaRPr lang="en-US" dirty="0" smtClean="0"/>
          </a:p>
          <a:p>
            <a:pPr marL="342900" indent="-342900" algn="just">
              <a:buFont typeface="Arial" pitchFamily="34" charset="0"/>
              <a:buChar char="•"/>
            </a:pPr>
            <a:r>
              <a:rPr lang="en-US" dirty="0" smtClean="0"/>
              <a:t>Prepare and acquire test data</a:t>
            </a:r>
            <a:r>
              <a:rPr lang="en-US" dirty="0" smtClean="0"/>
              <a:t>.</a:t>
            </a:r>
            <a:endParaRPr lang="en-US" dirty="0" smtClean="0"/>
          </a:p>
          <a:p>
            <a:pPr marL="342900" indent="-342900" algn="just">
              <a:buFont typeface="Arial" pitchFamily="34" charset="0"/>
              <a:buChar char="•"/>
            </a:pPr>
            <a:r>
              <a:rPr lang="en-US" dirty="0" smtClean="0"/>
              <a:t>Implement tests on all test levels, execute and log the tests, evaluate the results and document the deviations from expected results.</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9" y="6281040"/>
            <a:ext cx="987972" cy="5769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6471306"/>
            <a:ext cx="1600200" cy="386694"/>
          </a:xfrm>
          <a:prstGeom prst="rect">
            <a:avLst/>
          </a:prstGeom>
        </p:spPr>
      </p:pic>
      <p:sp>
        <p:nvSpPr>
          <p:cNvPr id="7" name="Title 1"/>
          <p:cNvSpPr>
            <a:spLocks noGrp="1"/>
          </p:cNvSpPr>
          <p:nvPr>
            <p:ph type="title"/>
          </p:nvPr>
        </p:nvSpPr>
        <p:spPr>
          <a:xfrm>
            <a:off x="-76200" y="762000"/>
            <a:ext cx="9144000" cy="960438"/>
          </a:xfrm>
        </p:spPr>
        <p:txBody>
          <a:bodyPr>
            <a:normAutofit fontScale="90000"/>
          </a:bodyPr>
          <a:lstStyle/>
          <a:p>
            <a:r>
              <a:rPr lang="en-US" b="1" cap="none" dirty="0"/>
              <a:t>5.1.2 Tasks of the Test Leader and Tester (K1)</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277</TotalTime>
  <Words>3580</Words>
  <Application>Microsoft Office PowerPoint</Application>
  <PresentationFormat>On-screen Show (4:3)</PresentationFormat>
  <Paragraphs>285</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Theme1</vt:lpstr>
      <vt:lpstr>ISTQB Certification</vt:lpstr>
      <vt:lpstr>5.1 Test Organization (K2) </vt:lpstr>
      <vt:lpstr>5.1.1 Test Organization and Independence</vt:lpstr>
      <vt:lpstr>5.1.1 Test Organization and Independence</vt:lpstr>
      <vt:lpstr>5.1.1 Test Organization and Independence</vt:lpstr>
      <vt:lpstr>5.1.2 Tasks of the Test Leader and Tester (K1) </vt:lpstr>
      <vt:lpstr>5.1.2 Tasks of the Test Leader and Tester (K1) </vt:lpstr>
      <vt:lpstr>5.1.2 Tasks of the Test Leader and Tester (K1) </vt:lpstr>
      <vt:lpstr>5.1.2 Tasks of the Test Leader and Tester (K1) </vt:lpstr>
      <vt:lpstr>5.1.2 Tasks of the Test Leader and Tester (K1) </vt:lpstr>
      <vt:lpstr>5.2 Test Planning and Estimation </vt:lpstr>
      <vt:lpstr>5.2.1 Test Planning (K2) </vt:lpstr>
      <vt:lpstr>5.2.1 Test Planning (K2) </vt:lpstr>
      <vt:lpstr>5.2.3 Exit Criteria (K2) </vt:lpstr>
      <vt:lpstr>5.2.4 Test Estimation (K2) </vt:lpstr>
      <vt:lpstr>5.2.5 Test  Approaches (Test Strategies) (K2) </vt:lpstr>
      <vt:lpstr>5.2.5 Test  Approaches (Test Strategies) (K2) </vt:lpstr>
      <vt:lpstr>5.2.5 Test  Approaches (Test Strategies) (K2) </vt:lpstr>
      <vt:lpstr>5.2.5 Test  Approaches (Test Strategies) (K2) </vt:lpstr>
      <vt:lpstr>5.3 Test Progress Monitoring and Control (K2) </vt:lpstr>
      <vt:lpstr>5.3.1 Test Progress Monitoring (K1) </vt:lpstr>
      <vt:lpstr>5.3.2 Test Reporting (K2) </vt:lpstr>
      <vt:lpstr>5.3.3 Test Control (K2) </vt:lpstr>
      <vt:lpstr>5.4 Configuration Management (K2) </vt:lpstr>
      <vt:lpstr>5.4 Configuration Management (K2) </vt:lpstr>
      <vt:lpstr>5.5 Risk and Testing (K2)</vt:lpstr>
      <vt:lpstr>5.5.1 Project Risks (K2) </vt:lpstr>
      <vt:lpstr>5.5.1 Project Risks (K2) </vt:lpstr>
      <vt:lpstr>5.5.2 Product Risks (K2) </vt:lpstr>
      <vt:lpstr>5.5.2 Product Risks (K2) </vt:lpstr>
      <vt:lpstr>5.5.2 Product Risks (K2) </vt:lpstr>
      <vt:lpstr>Risk Based Testing</vt:lpstr>
      <vt:lpstr>5.6 Incident Management </vt:lpstr>
      <vt:lpstr>5.6 Incident Management </vt:lpstr>
      <vt:lpstr>5.6 Incident Management </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Certification</dc:title>
  <dc:creator>rajiya.mulani</dc:creator>
  <cp:lastModifiedBy>ICHIP Solutions</cp:lastModifiedBy>
  <cp:revision>49</cp:revision>
  <dcterms:created xsi:type="dcterms:W3CDTF">2008-10-31T06:19:50Z</dcterms:created>
  <dcterms:modified xsi:type="dcterms:W3CDTF">2013-08-18T04:43:58Z</dcterms:modified>
</cp:coreProperties>
</file>