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10" r:id="rId2"/>
    <p:sldId id="292" r:id="rId3"/>
    <p:sldId id="293" r:id="rId4"/>
    <p:sldId id="261" r:id="rId5"/>
    <p:sldId id="262" r:id="rId6"/>
    <p:sldId id="264" r:id="rId7"/>
    <p:sldId id="265" r:id="rId8"/>
    <p:sldId id="267" r:id="rId9"/>
    <p:sldId id="269" r:id="rId10"/>
    <p:sldId id="270" r:id="rId11"/>
    <p:sldId id="271" r:id="rId12"/>
    <p:sldId id="273" r:id="rId13"/>
    <p:sldId id="275" r:id="rId14"/>
    <p:sldId id="276" r:id="rId15"/>
    <p:sldId id="278" r:id="rId16"/>
    <p:sldId id="280" r:id="rId17"/>
    <p:sldId id="281" r:id="rId18"/>
    <p:sldId id="283" r:id="rId19"/>
    <p:sldId id="284" r:id="rId20"/>
    <p:sldId id="287" r:id="rId21"/>
    <p:sldId id="288" r:id="rId22"/>
    <p:sldId id="290" r:id="rId23"/>
    <p:sldId id="294" r:id="rId24"/>
    <p:sldId id="295" r:id="rId25"/>
    <p:sldId id="297" r:id="rId26"/>
    <p:sldId id="299" r:id="rId27"/>
    <p:sldId id="301" r:id="rId28"/>
    <p:sldId id="302" r:id="rId29"/>
    <p:sldId id="305" r:id="rId30"/>
    <p:sldId id="30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94660"/>
  </p:normalViewPr>
  <p:slideViewPr>
    <p:cSldViewPr>
      <p:cViewPr>
        <p:scale>
          <a:sx n="60" d="100"/>
          <a:sy n="60" d="100"/>
        </p:scale>
        <p:origin x="-96" y="-5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2C7EAE-6772-423A-86F7-B3D5923EB340}" type="datetimeFigureOut">
              <a:rPr lang="en-US" smtClean="0"/>
              <a:pPr/>
              <a:t>8/18/2013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B8A995D-5B73-46A0-AAF2-99835F5CB5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C7EAE-6772-423A-86F7-B3D5923EB340}" type="datetimeFigureOut">
              <a:rPr lang="en-US" smtClean="0"/>
              <a:pPr/>
              <a:t>8/18/2013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995D-5B73-46A0-AAF2-99835F5CB5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C7EAE-6772-423A-86F7-B3D5923EB340}" type="datetimeFigureOut">
              <a:rPr lang="en-US" smtClean="0"/>
              <a:pPr/>
              <a:t>8/18/2013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995D-5B73-46A0-AAF2-99835F5CB5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2C7EAE-6772-423A-86F7-B3D5923EB340}" type="datetimeFigureOut">
              <a:rPr lang="en-US" smtClean="0"/>
              <a:pPr/>
              <a:t>8/18/2013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995D-5B73-46A0-AAF2-99835F5CB5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B2C7EAE-6772-423A-86F7-B3D5923EB340}" type="datetimeFigureOut">
              <a:rPr lang="en-US" smtClean="0"/>
              <a:pPr/>
              <a:t>8/18/2013</a:t>
            </a:fld>
            <a:endParaRPr lang="en-US"/>
          </a:p>
        </p:txBody>
      </p:sp>
      <p:sp>
        <p:nvSpPr>
          <p:cNvPr id="8" name="Slide Number Placeholder 7"/>
          <p:cNvSpPr>
            <a:spLocks noGrp="1"/>
          </p:cNvSpPr>
          <p:nvPr>
            <p:ph type="sldNum" sz="quarter" idx="11"/>
          </p:nvPr>
        </p:nvSpPr>
        <p:spPr/>
        <p:txBody>
          <a:bodyPr/>
          <a:lstStyle/>
          <a:p>
            <a:fld id="{BB8A995D-5B73-46A0-AAF2-99835F5CB536}"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2C7EAE-6772-423A-86F7-B3D5923EB340}" type="datetimeFigureOut">
              <a:rPr lang="en-US" smtClean="0"/>
              <a:pPr/>
              <a:t>8/18/2013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995D-5B73-46A0-AAF2-99835F5CB5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2C7EAE-6772-423A-86F7-B3D5923EB340}" type="datetimeFigureOut">
              <a:rPr lang="en-US" smtClean="0"/>
              <a:pPr/>
              <a:t>8/18/2013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A995D-5B73-46A0-AAF2-99835F5CB5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2C7EAE-6772-423A-86F7-B3D5923EB340}" type="datetimeFigureOut">
              <a:rPr lang="en-US" smtClean="0"/>
              <a:pPr/>
              <a:t>8/18/2013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A995D-5B73-46A0-AAF2-99835F5CB5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C7EAE-6772-423A-86F7-B3D5923EB340}" type="datetimeFigureOut">
              <a:rPr lang="en-US" smtClean="0"/>
              <a:pPr/>
              <a:t>8/18/2013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A995D-5B73-46A0-AAF2-99835F5CB5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2C7EAE-6772-423A-86F7-B3D5923EB340}" type="datetimeFigureOut">
              <a:rPr lang="en-US" smtClean="0"/>
              <a:pPr/>
              <a:t>8/18/2013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995D-5B73-46A0-AAF2-99835F5CB536}"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2C7EAE-6772-423A-86F7-B3D5923EB340}" type="datetimeFigureOut">
              <a:rPr lang="en-US" smtClean="0"/>
              <a:pPr/>
              <a:t>8/18/2013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B8A995D-5B73-46A0-AAF2-99835F5CB536}"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B2C7EAE-6772-423A-86F7-B3D5923EB340}" type="datetimeFigureOut">
              <a:rPr lang="en-US" smtClean="0"/>
              <a:pPr/>
              <a:t>8/18/2013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B8A995D-5B73-46A0-AAF2-99835F5CB536}"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
            <a:ext cx="7498080" cy="1219200"/>
          </a:xfrm>
        </p:spPr>
        <p:txBody>
          <a:bodyPr/>
          <a:lstStyle/>
          <a:p>
            <a:r>
              <a:rPr lang="en-US" dirty="0" smtClean="0"/>
              <a:t>ISTQB Certification</a:t>
            </a:r>
            <a:endParaRPr lang="en-US" dirty="0"/>
          </a:p>
        </p:txBody>
      </p:sp>
      <p:sp>
        <p:nvSpPr>
          <p:cNvPr id="3" name="Content Placeholder 2"/>
          <p:cNvSpPr>
            <a:spLocks noGrp="1"/>
          </p:cNvSpPr>
          <p:nvPr>
            <p:ph idx="1"/>
          </p:nvPr>
        </p:nvSpPr>
        <p:spPr>
          <a:xfrm>
            <a:off x="609600" y="2438400"/>
            <a:ext cx="7714488" cy="2209800"/>
          </a:xfrm>
        </p:spPr>
        <p:txBody>
          <a:bodyPr>
            <a:normAutofit/>
          </a:bodyPr>
          <a:lstStyle/>
          <a:p>
            <a:pPr algn="ctr">
              <a:buNone/>
            </a:pPr>
            <a:r>
              <a:rPr lang="en-US" b="1" u="sng" dirty="0" smtClean="0"/>
              <a:t>Chapter6</a:t>
            </a:r>
          </a:p>
          <a:p>
            <a:pPr algn="ctr">
              <a:buNone/>
            </a:pPr>
            <a:endParaRPr lang="en-US" b="1" dirty="0" smtClean="0"/>
          </a:p>
          <a:p>
            <a:pPr algn="ctr">
              <a:buNone/>
            </a:pPr>
            <a:r>
              <a:rPr lang="en-US" b="1" dirty="0" smtClean="0"/>
              <a:t>Tool Support for Testing</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7790688" cy="4876800"/>
          </a:xfrm>
        </p:spPr>
        <p:txBody>
          <a:bodyPr>
            <a:normAutofit/>
          </a:bodyPr>
          <a:lstStyle/>
          <a:p>
            <a:pPr>
              <a:buNone/>
            </a:pPr>
            <a:r>
              <a:rPr lang="en-US" b="1" dirty="0" smtClean="0"/>
              <a:t>Static analysis tools (D)</a:t>
            </a:r>
            <a:endParaRPr lang="en-US" dirty="0" smtClean="0"/>
          </a:p>
          <a:p>
            <a:r>
              <a:rPr lang="en-US" dirty="0" smtClean="0"/>
              <a:t>Static analysis tools support developers, testers and quality assurance personnel in finding defects before dynamic testing. Their major purposes include:</a:t>
            </a:r>
          </a:p>
          <a:p>
            <a:r>
              <a:rPr lang="en-US" dirty="0" smtClean="0"/>
              <a:t> The enforcement of coding standards.</a:t>
            </a:r>
          </a:p>
          <a:p>
            <a:r>
              <a:rPr lang="en-US" dirty="0" smtClean="0"/>
              <a:t> The analysis of structures and dependencies (e.g. linked web pages).</a:t>
            </a:r>
          </a:p>
          <a:p>
            <a:r>
              <a:rPr lang="en-US" dirty="0" smtClean="0"/>
              <a:t> Aiding in understanding the code.</a:t>
            </a:r>
          </a:p>
          <a:p>
            <a:r>
              <a:rPr lang="en-US" dirty="0" smtClean="0"/>
              <a:t>Static analysis tools can calculate metrics from the code (e.g. complexity), which can give valuable information, for example, for planning or risk analysis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7" name="Title 1"/>
          <p:cNvSpPr>
            <a:spLocks noGrp="1"/>
          </p:cNvSpPr>
          <p:nvPr>
            <p:ph type="title"/>
          </p:nvPr>
        </p:nvSpPr>
        <p:spPr>
          <a:xfrm>
            <a:off x="0" y="0"/>
            <a:ext cx="9144000" cy="1143000"/>
          </a:xfrm>
        </p:spPr>
        <p:txBody>
          <a:bodyPr>
            <a:normAutofit fontScale="90000"/>
          </a:bodyPr>
          <a:lstStyle/>
          <a:p>
            <a:r>
              <a:rPr lang="en-US" b="1" cap="none" dirty="0" smtClean="0"/>
              <a:t>6.1.3 Tool Support for Static Testing (K1)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512" y="1066800"/>
            <a:ext cx="7790688" cy="4800600"/>
          </a:xfrm>
        </p:spPr>
        <p:txBody>
          <a:bodyPr>
            <a:normAutofit/>
          </a:bodyPr>
          <a:lstStyle/>
          <a:p>
            <a:pPr>
              <a:buNone/>
            </a:pPr>
            <a:r>
              <a:rPr lang="en-US" b="1" dirty="0" smtClean="0"/>
              <a:t>Modeling Tools (D)</a:t>
            </a:r>
            <a:endParaRPr lang="en-US" dirty="0" smtClean="0"/>
          </a:p>
          <a:p>
            <a:r>
              <a:rPr lang="en-US" dirty="0" smtClean="0"/>
              <a:t>Modeling tools are able to validate models of the software. For example, a database model checker may find defects and inconsistencies in the data model; other modeling tools may find defects in a state model or an object model. </a:t>
            </a:r>
          </a:p>
          <a:p>
            <a:r>
              <a:rPr lang="en-US" dirty="0" smtClean="0"/>
              <a:t>These tools can often aid in generating some test cases based on the model (see also Test design tools below).</a:t>
            </a:r>
          </a:p>
          <a:p>
            <a:r>
              <a:rPr lang="en-US" dirty="0" smtClean="0"/>
              <a:t>The major benefit of static analysis tools and </a:t>
            </a:r>
            <a:r>
              <a:rPr lang="en-US" dirty="0" err="1" smtClean="0"/>
              <a:t>modelling</a:t>
            </a:r>
            <a:r>
              <a:rPr lang="en-US" dirty="0" smtClean="0"/>
              <a:t> tools is the cost effectiveness of finding more defects at an earlier time in the development process.</a:t>
            </a:r>
          </a:p>
          <a:p>
            <a:r>
              <a:rPr lang="en-US" dirty="0" smtClean="0"/>
              <a:t>As a result, the development process may accelerate and improve by having less rework</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8" name="Title 1"/>
          <p:cNvSpPr>
            <a:spLocks noGrp="1"/>
          </p:cNvSpPr>
          <p:nvPr>
            <p:ph type="title"/>
          </p:nvPr>
        </p:nvSpPr>
        <p:spPr>
          <a:xfrm>
            <a:off x="0" y="0"/>
            <a:ext cx="9144000" cy="1143000"/>
          </a:xfrm>
        </p:spPr>
        <p:txBody>
          <a:bodyPr>
            <a:normAutofit fontScale="90000"/>
          </a:bodyPr>
          <a:lstStyle/>
          <a:p>
            <a:r>
              <a:rPr lang="en-US" b="1" cap="none" dirty="0" smtClean="0"/>
              <a:t>6.1.3 Tool Support for Static Testing (K1)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sp>
        <p:nvSpPr>
          <p:cNvPr id="2" name="Title 1"/>
          <p:cNvSpPr>
            <a:spLocks noGrp="1"/>
          </p:cNvSpPr>
          <p:nvPr>
            <p:ph type="title"/>
          </p:nvPr>
        </p:nvSpPr>
        <p:spPr>
          <a:xfrm>
            <a:off x="0" y="0"/>
            <a:ext cx="9144000" cy="1143000"/>
          </a:xfrm>
        </p:spPr>
        <p:txBody>
          <a:bodyPr>
            <a:normAutofit fontScale="90000"/>
          </a:bodyPr>
          <a:lstStyle/>
          <a:p>
            <a:r>
              <a:rPr lang="en-US" b="1" cap="none" dirty="0" smtClean="0"/>
              <a:t>6.1.3 Tool Support for Static Testing (K1) </a:t>
            </a:r>
            <a:r>
              <a:rPr lang="en-US" dirty="0" smtClean="0"/>
              <a:t/>
            </a:r>
            <a:br>
              <a:rPr lang="en-US" dirty="0" smtClean="0"/>
            </a:br>
            <a:endParaRPr lang="en-US" dirty="0"/>
          </a:p>
        </p:txBody>
      </p:sp>
      <p:sp>
        <p:nvSpPr>
          <p:cNvPr id="3" name="Content Placeholder 2"/>
          <p:cNvSpPr>
            <a:spLocks noGrp="1"/>
          </p:cNvSpPr>
          <p:nvPr>
            <p:ph idx="1"/>
          </p:nvPr>
        </p:nvSpPr>
        <p:spPr>
          <a:xfrm>
            <a:off x="838200" y="685800"/>
            <a:ext cx="7924800" cy="5257800"/>
          </a:xfrm>
        </p:spPr>
        <p:txBody>
          <a:bodyPr>
            <a:noAutofit/>
          </a:bodyPr>
          <a:lstStyle/>
          <a:p>
            <a:pPr algn="just">
              <a:buNone/>
            </a:pPr>
            <a:r>
              <a:rPr lang="en-US" b="1" dirty="0" smtClean="0"/>
              <a:t>Test Design Tools</a:t>
            </a:r>
            <a:endParaRPr lang="en-US" dirty="0" smtClean="0"/>
          </a:p>
          <a:p>
            <a:pPr algn="just"/>
            <a:r>
              <a:rPr lang="en-US" dirty="0" smtClean="0"/>
              <a:t>Test design tools generate test inputs or executable tests from requirements, from a graphical user interface, from design models (state, data or object) or from code. </a:t>
            </a:r>
          </a:p>
          <a:p>
            <a:pPr algn="just"/>
            <a:r>
              <a:rPr lang="en-US" dirty="0" smtClean="0"/>
              <a:t>This type of tool may generate expected outcomes as well (i.e. may use a test oracle). </a:t>
            </a:r>
          </a:p>
          <a:p>
            <a:pPr algn="just"/>
            <a:r>
              <a:rPr lang="en-US" dirty="0" smtClean="0"/>
              <a:t>The generated tests from a state or object model are useful for verifying the implementation of the model in the software, but are seldom sufficient for verifying all aspects of the software or system.</a:t>
            </a:r>
          </a:p>
          <a:p>
            <a:pPr algn="just"/>
            <a:r>
              <a:rPr lang="en-US" dirty="0" smtClean="0"/>
              <a:t>They can save valuable time and provide increased thoroughness of testing because of the completeness of the tests that the tool can generate.</a:t>
            </a:r>
          </a:p>
          <a:p>
            <a:pPr algn="just"/>
            <a:r>
              <a:rPr lang="en-US" dirty="0" smtClean="0"/>
              <a:t>Other tools in this category can aid in supporting the generation of tests by providing structured templates, sometimes called a test frame, that generate tests or test stubs, and thus speed up the test design process.</a:t>
            </a:r>
          </a:p>
          <a:p>
            <a:pPr algn="just"/>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cap="none" dirty="0" smtClean="0"/>
              <a:t>6.1.4 Tool Support For Test Specification (K1)</a:t>
            </a:r>
            <a:endParaRPr lang="en-US" cap="none" dirty="0"/>
          </a:p>
        </p:txBody>
      </p:sp>
      <p:sp>
        <p:nvSpPr>
          <p:cNvPr id="3" name="Content Placeholder 2"/>
          <p:cNvSpPr>
            <a:spLocks noGrp="1"/>
          </p:cNvSpPr>
          <p:nvPr>
            <p:ph idx="1"/>
          </p:nvPr>
        </p:nvSpPr>
        <p:spPr>
          <a:xfrm>
            <a:off x="685800" y="1600200"/>
            <a:ext cx="7790688" cy="4648200"/>
          </a:xfrm>
        </p:spPr>
        <p:txBody>
          <a:bodyPr>
            <a:normAutofit/>
          </a:bodyPr>
          <a:lstStyle/>
          <a:p>
            <a:pPr algn="just">
              <a:lnSpc>
                <a:spcPct val="90000"/>
              </a:lnSpc>
              <a:buNone/>
            </a:pPr>
            <a:r>
              <a:rPr lang="en-US" b="1" dirty="0" smtClean="0"/>
              <a:t>Test Data Preparation Tools</a:t>
            </a:r>
          </a:p>
          <a:p>
            <a:pPr algn="just">
              <a:lnSpc>
                <a:spcPct val="90000"/>
              </a:lnSpc>
            </a:pPr>
            <a:r>
              <a:rPr lang="en-US" dirty="0" smtClean="0"/>
              <a:t>Test data preparation tools manipulate databases, files or data transmissions to set up test data to be used during the execution of tests. </a:t>
            </a:r>
          </a:p>
          <a:p>
            <a:pPr algn="just">
              <a:lnSpc>
                <a:spcPct val="90000"/>
              </a:lnSpc>
            </a:pPr>
            <a:r>
              <a:rPr lang="en-US" dirty="0" smtClean="0"/>
              <a:t>A benefit of these tools is to ensure that live data transferred to a test environment is made anonymous, for data protection.</a:t>
            </a:r>
          </a:p>
          <a:p>
            <a:pPr algn="just">
              <a:lnSpc>
                <a:spcPct val="90000"/>
              </a:lnSpc>
            </a:pPr>
            <a:endParaRPr lang="en-US" dirty="0" smtClean="0"/>
          </a:p>
          <a:p>
            <a:pPr algn="just">
              <a:lnSpc>
                <a:spcPct val="90000"/>
              </a:lnSpc>
            </a:pPr>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sp>
        <p:nvSpPr>
          <p:cNvPr id="3" name="Content Placeholder 2"/>
          <p:cNvSpPr>
            <a:spLocks noGrp="1"/>
          </p:cNvSpPr>
          <p:nvPr>
            <p:ph idx="1"/>
          </p:nvPr>
        </p:nvSpPr>
        <p:spPr>
          <a:xfrm>
            <a:off x="896112" y="1295400"/>
            <a:ext cx="7790688" cy="5181600"/>
          </a:xfrm>
        </p:spPr>
        <p:txBody>
          <a:bodyPr>
            <a:normAutofit fontScale="92500"/>
          </a:bodyPr>
          <a:lstStyle/>
          <a:p>
            <a:pPr algn="just">
              <a:buNone/>
            </a:pPr>
            <a:r>
              <a:rPr lang="en-US" sz="2200" b="1" dirty="0" smtClean="0"/>
              <a:t>Test Execution Tools</a:t>
            </a:r>
          </a:p>
          <a:p>
            <a:pPr algn="just">
              <a:lnSpc>
                <a:spcPct val="90000"/>
              </a:lnSpc>
            </a:pPr>
            <a:r>
              <a:rPr lang="en-US" sz="2200" dirty="0" smtClean="0"/>
              <a:t>Test execution tools enable tests to be executed automatically, or </a:t>
            </a:r>
            <a:r>
              <a:rPr lang="en-US" sz="2200" dirty="0" smtClean="0"/>
              <a:t>semi-automatically</a:t>
            </a:r>
            <a:r>
              <a:rPr lang="en-US" sz="2200" dirty="0" smtClean="0"/>
              <a:t>, using stored inputs and expected outcomes, through the use of a scripting language. </a:t>
            </a:r>
          </a:p>
          <a:p>
            <a:pPr algn="just">
              <a:lnSpc>
                <a:spcPct val="90000"/>
              </a:lnSpc>
            </a:pPr>
            <a:r>
              <a:rPr lang="en-US" sz="2200" dirty="0" smtClean="0"/>
              <a:t>The scripting language makes it possible to manipulate the tests with limited effort, for example, to repeat the test with different data or to test a different part of the system with similar steps. </a:t>
            </a:r>
          </a:p>
          <a:p>
            <a:pPr algn="just">
              <a:lnSpc>
                <a:spcPct val="90000"/>
              </a:lnSpc>
            </a:pPr>
            <a:r>
              <a:rPr lang="en-US" sz="2200" dirty="0" smtClean="0"/>
              <a:t>Generally these tools include dynamic comparison features and provide a test log for each test run.</a:t>
            </a:r>
          </a:p>
          <a:p>
            <a:pPr algn="just"/>
            <a:r>
              <a:rPr lang="en-US" sz="2200" dirty="0" smtClean="0"/>
              <a:t>Test execution tools can also be used to record tests, when they may be referred to as capture playback tools. </a:t>
            </a:r>
          </a:p>
          <a:p>
            <a:pPr algn="just"/>
            <a:r>
              <a:rPr lang="en-US" sz="2200" dirty="0" smtClean="0"/>
              <a:t>Capturing test inputs during exploratory testing or unscripted testing can be useful in order to reproduce and/or document a test, for example, if a failure occurs</a:t>
            </a:r>
          </a:p>
          <a:p>
            <a:pPr algn="just">
              <a:lnSpc>
                <a:spcPct val="90000"/>
              </a:lnSpc>
            </a:pPr>
            <a:endParaRPr lang="en-US" sz="26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7" name="Title 1"/>
          <p:cNvSpPr>
            <a:spLocks noGrp="1"/>
          </p:cNvSpPr>
          <p:nvPr>
            <p:ph type="title"/>
          </p:nvPr>
        </p:nvSpPr>
        <p:spPr>
          <a:xfrm>
            <a:off x="0" y="457200"/>
            <a:ext cx="9144000" cy="1143000"/>
          </a:xfrm>
        </p:spPr>
        <p:txBody>
          <a:bodyPr>
            <a:normAutofit fontScale="90000"/>
          </a:bodyPr>
          <a:lstStyle/>
          <a:p>
            <a:r>
              <a:rPr lang="en-US" b="1" cap="none" dirty="0" smtClean="0"/>
              <a:t>6.1.5 Tool Support for Test Execution And Logging (K1)</a:t>
            </a:r>
            <a:r>
              <a:rPr lang="en-US" cap="none" dirty="0" smtClean="0"/>
              <a:t/>
            </a:r>
            <a:br>
              <a:rPr lang="en-US" cap="none" dirty="0" smtClean="0"/>
            </a:br>
            <a:endParaRPr lang="en-US" cap="none"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512" y="1295400"/>
            <a:ext cx="7866888" cy="5257800"/>
          </a:xfrm>
        </p:spPr>
        <p:txBody>
          <a:bodyPr>
            <a:normAutofit/>
          </a:bodyPr>
          <a:lstStyle/>
          <a:p>
            <a:pPr algn="just">
              <a:buNone/>
            </a:pPr>
            <a:r>
              <a:rPr lang="en-US" sz="1800" b="1" dirty="0" smtClean="0"/>
              <a:t>Test harness/unit test framework tools (D)</a:t>
            </a:r>
          </a:p>
          <a:p>
            <a:pPr algn="just"/>
            <a:r>
              <a:rPr lang="en-US" sz="1800" dirty="0" smtClean="0"/>
              <a:t>A test harness may facilitate the testing of components or part of a system by simulating the environment in which that test object will run. </a:t>
            </a:r>
          </a:p>
          <a:p>
            <a:pPr algn="just"/>
            <a:r>
              <a:rPr lang="en-US" sz="1800" dirty="0" smtClean="0"/>
              <a:t>This may be done either because other components of that environment are not yet available and are replaced by stubs and/or drivers, or simply to provide a predictable and controllable environment in which any faults can be localized to the object under test.</a:t>
            </a:r>
          </a:p>
          <a:p>
            <a:pPr algn="just"/>
            <a:r>
              <a:rPr lang="en-US" sz="1800" dirty="0" smtClean="0"/>
              <a:t>A framework may be created where part of the code, object, method or function, unit or component can be executed, by calling the object to be tested and/or giving feedback to that object. It can do this by providing artificial means of supplying input to the test object, and/or by supplying stubs to take output from the object, in place of the real output targets</a:t>
            </a:r>
          </a:p>
          <a:p>
            <a:pPr algn="just"/>
            <a:endParaRPr lang="en-US" sz="1800" dirty="0" smtClean="0"/>
          </a:p>
          <a:p>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7" name="Title 1"/>
          <p:cNvSpPr>
            <a:spLocks noGrp="1"/>
          </p:cNvSpPr>
          <p:nvPr>
            <p:ph type="title"/>
          </p:nvPr>
        </p:nvSpPr>
        <p:spPr>
          <a:xfrm>
            <a:off x="0" y="457200"/>
            <a:ext cx="9144000" cy="1143000"/>
          </a:xfrm>
        </p:spPr>
        <p:txBody>
          <a:bodyPr>
            <a:normAutofit fontScale="90000"/>
          </a:bodyPr>
          <a:lstStyle/>
          <a:p>
            <a:r>
              <a:rPr lang="en-US" b="1" cap="none" dirty="0" smtClean="0"/>
              <a:t>6.1.5 Tool Support for Test Execution And Logging (K1)</a:t>
            </a:r>
            <a:r>
              <a:rPr lang="en-US" cap="none" dirty="0" smtClean="0"/>
              <a:t/>
            </a:r>
            <a:br>
              <a:rPr lang="en-US" cap="none" dirty="0" smtClean="0"/>
            </a:br>
            <a:endParaRPr lang="en-US" cap="non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512" y="1447800"/>
            <a:ext cx="7790688" cy="4800600"/>
          </a:xfrm>
        </p:spPr>
        <p:txBody>
          <a:bodyPr>
            <a:normAutofit/>
          </a:bodyPr>
          <a:lstStyle/>
          <a:p>
            <a:pPr algn="just"/>
            <a:r>
              <a:rPr lang="en-US" dirty="0" smtClean="0"/>
              <a:t>Test harness tools can also be used to provide an execution framework in middleware, where languages, operating systems or hardware must be tested together.</a:t>
            </a:r>
          </a:p>
          <a:p>
            <a:pPr algn="just"/>
            <a:r>
              <a:rPr lang="en-US" dirty="0" smtClean="0"/>
              <a:t>They may be called unit test framework tools when they have a particular focus on the component test level. This type of tool aids in executing the component tests in parallel with building the code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7" name="Title 1"/>
          <p:cNvSpPr>
            <a:spLocks noGrp="1"/>
          </p:cNvSpPr>
          <p:nvPr>
            <p:ph type="title"/>
          </p:nvPr>
        </p:nvSpPr>
        <p:spPr>
          <a:xfrm>
            <a:off x="0" y="457200"/>
            <a:ext cx="9144000" cy="1143000"/>
          </a:xfrm>
        </p:spPr>
        <p:txBody>
          <a:bodyPr>
            <a:normAutofit fontScale="90000"/>
          </a:bodyPr>
          <a:lstStyle/>
          <a:p>
            <a:r>
              <a:rPr lang="en-US" b="1" cap="none" dirty="0" smtClean="0"/>
              <a:t>6.1.5 Tool Support for Test Execution And Logging (K1)</a:t>
            </a:r>
            <a:r>
              <a:rPr lang="en-US" cap="none" dirty="0" smtClean="0"/>
              <a:t/>
            </a:r>
            <a:br>
              <a:rPr lang="en-US" cap="none" dirty="0" smtClean="0"/>
            </a:br>
            <a:endParaRPr lang="en-US" cap="non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924800" cy="5562600"/>
          </a:xfrm>
        </p:spPr>
        <p:txBody>
          <a:bodyPr>
            <a:noAutofit/>
          </a:bodyPr>
          <a:lstStyle/>
          <a:p>
            <a:pPr algn="just">
              <a:buNone/>
            </a:pPr>
            <a:r>
              <a:rPr lang="en-US" sz="1800" b="1" dirty="0" smtClean="0"/>
              <a:t>Test Comparators</a:t>
            </a:r>
          </a:p>
          <a:p>
            <a:pPr algn="just">
              <a:lnSpc>
                <a:spcPct val="90000"/>
              </a:lnSpc>
            </a:pPr>
            <a:r>
              <a:rPr lang="en-US" sz="1800" dirty="0" smtClean="0"/>
              <a:t>Test comparators determine differences between files, databases or test results. Test execution tools typically include dynamic comparators, but post-execution comparison may be done by a separate comparison tool. </a:t>
            </a:r>
          </a:p>
          <a:p>
            <a:pPr algn="just">
              <a:lnSpc>
                <a:spcPct val="90000"/>
              </a:lnSpc>
            </a:pPr>
            <a:r>
              <a:rPr lang="en-US" sz="1800" dirty="0" smtClean="0"/>
              <a:t>A test comparator may use a test oracle, especially if it is automated</a:t>
            </a:r>
            <a:r>
              <a:rPr lang="en-US" sz="1800" dirty="0" smtClean="0"/>
              <a:t>.</a:t>
            </a:r>
            <a:endParaRPr lang="en-US" sz="1800" b="1" dirty="0" smtClean="0"/>
          </a:p>
          <a:p>
            <a:pPr algn="just">
              <a:buNone/>
            </a:pPr>
            <a:r>
              <a:rPr lang="en-US" sz="1800" b="1" dirty="0" smtClean="0"/>
              <a:t>Coverage measurement tools (D)</a:t>
            </a:r>
          </a:p>
          <a:p>
            <a:r>
              <a:rPr lang="en-US" sz="1800" dirty="0" smtClean="0"/>
              <a:t>Coverage measurement tools can be either intrusive or non-intrusive depending on the measurement techniques used, what is measured and the coding language. </a:t>
            </a:r>
          </a:p>
          <a:p>
            <a:r>
              <a:rPr lang="en-US" sz="1800" dirty="0" smtClean="0"/>
              <a:t>Code coverage tools measure the percentage of specific types of code structure that have been exercised (e.g. statements, branches or decisions, and module or function calls). </a:t>
            </a:r>
          </a:p>
          <a:p>
            <a:r>
              <a:rPr lang="en-US" sz="1800" dirty="0" smtClean="0"/>
              <a:t>These tools show how thoroughly the measured type of structure has been exercised by a set of tests.</a:t>
            </a:r>
          </a:p>
          <a:p>
            <a:pPr algn="just">
              <a:lnSpc>
                <a:spcPct val="90000"/>
              </a:lnSpc>
              <a:buNone/>
            </a:pPr>
            <a:endParaRPr lang="en-US" sz="1800" b="1" dirty="0" smtClean="0"/>
          </a:p>
          <a:p>
            <a:pPr algn="just">
              <a:lnSpc>
                <a:spcPct val="90000"/>
              </a:lnSpc>
            </a:pPr>
            <a:endParaRPr lang="en-US" sz="1800" dirty="0" smtClean="0"/>
          </a:p>
          <a:p>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7" name="Title 1"/>
          <p:cNvSpPr>
            <a:spLocks noGrp="1"/>
          </p:cNvSpPr>
          <p:nvPr>
            <p:ph type="title"/>
          </p:nvPr>
        </p:nvSpPr>
        <p:spPr>
          <a:xfrm>
            <a:off x="0" y="457200"/>
            <a:ext cx="9144000" cy="1143000"/>
          </a:xfrm>
        </p:spPr>
        <p:txBody>
          <a:bodyPr>
            <a:normAutofit fontScale="90000"/>
          </a:bodyPr>
          <a:lstStyle/>
          <a:p>
            <a:r>
              <a:rPr lang="en-US" b="1" cap="none" dirty="0" smtClean="0"/>
              <a:t>6.1.5 Tool Support for Test Execution And Logging (K1)</a:t>
            </a:r>
            <a:r>
              <a:rPr lang="en-US" cap="none" dirty="0" smtClean="0"/>
              <a:t/>
            </a:r>
            <a:br>
              <a:rPr lang="en-US" cap="none" dirty="0" smtClean="0"/>
            </a:br>
            <a:endParaRPr lang="en-US" cap="non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1143000"/>
          </a:xfrm>
        </p:spPr>
        <p:txBody>
          <a:bodyPr>
            <a:normAutofit fontScale="90000"/>
          </a:bodyPr>
          <a:lstStyle/>
          <a:p>
            <a:r>
              <a:rPr lang="en-US" b="1" cap="none" dirty="0" smtClean="0"/>
              <a:t>6.1.5 Tool Support for Test Execution And Logging (K1)</a:t>
            </a:r>
            <a:r>
              <a:rPr lang="en-US" cap="none" dirty="0" smtClean="0"/>
              <a:t/>
            </a:r>
            <a:br>
              <a:rPr lang="en-US" cap="none" dirty="0" smtClean="0"/>
            </a:br>
            <a:endParaRPr lang="en-US" cap="none" dirty="0"/>
          </a:p>
        </p:txBody>
      </p:sp>
      <p:sp>
        <p:nvSpPr>
          <p:cNvPr id="3" name="Content Placeholder 2"/>
          <p:cNvSpPr>
            <a:spLocks noGrp="1"/>
          </p:cNvSpPr>
          <p:nvPr>
            <p:ph idx="1"/>
          </p:nvPr>
        </p:nvSpPr>
        <p:spPr>
          <a:xfrm>
            <a:off x="533400" y="1524000"/>
            <a:ext cx="7848600" cy="4800600"/>
          </a:xfrm>
        </p:spPr>
        <p:txBody>
          <a:bodyPr>
            <a:normAutofit/>
          </a:bodyPr>
          <a:lstStyle/>
          <a:p>
            <a:pPr algn="just">
              <a:lnSpc>
                <a:spcPct val="90000"/>
              </a:lnSpc>
              <a:buNone/>
            </a:pPr>
            <a:r>
              <a:rPr lang="en-US" b="1" dirty="0" smtClean="0"/>
              <a:t>Security Tools</a:t>
            </a:r>
          </a:p>
          <a:p>
            <a:pPr algn="just">
              <a:lnSpc>
                <a:spcPct val="90000"/>
              </a:lnSpc>
            </a:pPr>
            <a:r>
              <a:rPr lang="en-US" dirty="0" smtClean="0"/>
              <a:t>Security tools check for computer viruses and denial of service attacks. A firewall, for example, is not strictly a testing tool, but may be used in security testing</a:t>
            </a:r>
          </a:p>
          <a:p>
            <a:pPr algn="just">
              <a:lnSpc>
                <a:spcPct val="90000"/>
              </a:lnSpc>
            </a:pPr>
            <a:r>
              <a:rPr lang="en-US" dirty="0" smtClean="0"/>
              <a:t>Security testing tools search for specific vulnerabilities of the system</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7924800" cy="5410200"/>
          </a:xfrm>
        </p:spPr>
        <p:txBody>
          <a:bodyPr>
            <a:noAutofit/>
          </a:bodyPr>
          <a:lstStyle/>
          <a:p>
            <a:pPr algn="just">
              <a:lnSpc>
                <a:spcPct val="90000"/>
              </a:lnSpc>
              <a:buNone/>
            </a:pPr>
            <a:r>
              <a:rPr lang="en-US" sz="1800" b="1" dirty="0" smtClean="0"/>
              <a:t>Dynamic analysis tools (D)</a:t>
            </a:r>
          </a:p>
          <a:p>
            <a:pPr algn="just">
              <a:lnSpc>
                <a:spcPct val="90000"/>
              </a:lnSpc>
            </a:pPr>
            <a:r>
              <a:rPr lang="en-US" sz="1800" dirty="0" smtClean="0"/>
              <a:t>Dynamic analysis tools find defects that are evident only when software is executing, such as time dependencies or memory leaks. </a:t>
            </a:r>
          </a:p>
          <a:p>
            <a:pPr algn="just">
              <a:lnSpc>
                <a:spcPct val="90000"/>
              </a:lnSpc>
            </a:pPr>
            <a:r>
              <a:rPr lang="en-US" sz="1800" dirty="0" smtClean="0"/>
              <a:t>They are typically used in component and component integration testing, and when testing </a:t>
            </a:r>
            <a:r>
              <a:rPr lang="en-US" sz="1800" dirty="0" smtClean="0"/>
              <a:t>middleware</a:t>
            </a:r>
            <a:endParaRPr lang="en-US" sz="1800" dirty="0" smtClean="0"/>
          </a:p>
          <a:p>
            <a:pPr algn="just">
              <a:lnSpc>
                <a:spcPct val="90000"/>
              </a:lnSpc>
              <a:buNone/>
            </a:pPr>
            <a:r>
              <a:rPr lang="en-US" sz="1800" b="1" dirty="0" smtClean="0"/>
              <a:t>Performance Testing/Load Testing/Stress Testing Tools</a:t>
            </a:r>
          </a:p>
          <a:p>
            <a:pPr algn="just">
              <a:lnSpc>
                <a:spcPct val="90000"/>
              </a:lnSpc>
            </a:pPr>
            <a:r>
              <a:rPr lang="en-US" sz="1800" dirty="0" smtClean="0"/>
              <a:t>Performance testing tools monitor and report on how a system behaves under a variety of simulated usage conditions. </a:t>
            </a:r>
          </a:p>
          <a:p>
            <a:pPr algn="just">
              <a:lnSpc>
                <a:spcPct val="90000"/>
              </a:lnSpc>
            </a:pPr>
            <a:r>
              <a:rPr lang="en-US" sz="1800" dirty="0" smtClean="0"/>
              <a:t>They simulate a load on an application, a database, or a system environment, such as a network or server. </a:t>
            </a:r>
          </a:p>
          <a:p>
            <a:r>
              <a:rPr lang="en-US" sz="1800" dirty="0" smtClean="0"/>
              <a:t>The tools are often named after the aspect of performance that they measure, such as load or stress, so are also known as load testing tools or stress testing tools. </a:t>
            </a:r>
          </a:p>
          <a:p>
            <a:r>
              <a:rPr lang="en-US" sz="1800" dirty="0" smtClean="0"/>
              <a:t>They are often based on automated repetitive execution of tests, controlled by parameters.</a:t>
            </a:r>
          </a:p>
          <a:p>
            <a:pPr algn="just">
              <a:lnSpc>
                <a:spcPct val="90000"/>
              </a:lnSpc>
              <a:buNone/>
            </a:pPr>
            <a:endParaRPr lang="en-US" sz="1800" b="1" dirty="0" smtClean="0"/>
          </a:p>
          <a:p>
            <a:pPr algn="just">
              <a:lnSpc>
                <a:spcPct val="90000"/>
              </a:lnSpc>
            </a:pPr>
            <a:endParaRPr lang="en-US" sz="1800" dirty="0" smtClean="0"/>
          </a:p>
          <a:p>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7" name="Title 1"/>
          <p:cNvSpPr>
            <a:spLocks noGrp="1"/>
          </p:cNvSpPr>
          <p:nvPr>
            <p:ph type="title"/>
          </p:nvPr>
        </p:nvSpPr>
        <p:spPr>
          <a:xfrm>
            <a:off x="152400" y="533400"/>
            <a:ext cx="9144000" cy="1143000"/>
          </a:xfrm>
        </p:spPr>
        <p:txBody>
          <a:bodyPr>
            <a:normAutofit fontScale="90000"/>
          </a:bodyPr>
          <a:lstStyle/>
          <a:p>
            <a:r>
              <a:rPr lang="en-US" b="1" cap="none" dirty="0" smtClean="0"/>
              <a:t>6.1.7 Tool Support for Specific Application Areas (K1)</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518"/>
          </a:xfrm>
        </p:spPr>
        <p:txBody>
          <a:bodyPr>
            <a:normAutofit/>
          </a:bodyPr>
          <a:lstStyle/>
          <a:p>
            <a:r>
              <a:rPr lang="en-US" sz="3200" b="1" cap="none" dirty="0" smtClean="0">
                <a:effectLst/>
              </a:rPr>
              <a:t>6.1 Types of Test Tools (K2)</a:t>
            </a:r>
            <a:endParaRPr lang="en-US" sz="3200" b="1" cap="none" dirty="0">
              <a:effectLst/>
            </a:endParaRPr>
          </a:p>
        </p:txBody>
      </p:sp>
      <p:sp>
        <p:nvSpPr>
          <p:cNvPr id="3" name="Content Placeholder 2"/>
          <p:cNvSpPr>
            <a:spLocks noGrp="1"/>
          </p:cNvSpPr>
          <p:nvPr>
            <p:ph idx="1"/>
          </p:nvPr>
        </p:nvSpPr>
        <p:spPr>
          <a:xfrm>
            <a:off x="533400" y="1295400"/>
            <a:ext cx="7620000" cy="4373563"/>
          </a:xfrm>
        </p:spPr>
        <p:txBody>
          <a:bodyPr>
            <a:normAutofit/>
          </a:bodyPr>
          <a:lstStyle/>
          <a:p>
            <a:pPr>
              <a:buNone/>
            </a:pPr>
            <a:r>
              <a:rPr lang="en-US" b="1" dirty="0" smtClean="0"/>
              <a:t>Terms</a:t>
            </a:r>
            <a:endParaRPr lang="en-US" dirty="0" smtClean="0"/>
          </a:p>
          <a:p>
            <a:pPr marL="117475" indent="0">
              <a:buNone/>
            </a:pPr>
            <a:r>
              <a:rPr lang="en-US" dirty="0" smtClean="0"/>
              <a:t>Configuration management tool, coverage tool, debugging tool, dynamic analysis tool, incident management tool, load testing tool, modeling tool, monitoring tool, performance testing tool, probe effect, requirements management tool, review tool, security tool, static analysis tool, stress testing tool, test comparator, test data preparation tool, test design tool, test harness, test execution tool, test management tool, unit test framework tool.</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7800"/>
            <a:ext cx="7790688" cy="4800600"/>
          </a:xfrm>
        </p:spPr>
        <p:txBody>
          <a:bodyPr>
            <a:normAutofit/>
          </a:bodyPr>
          <a:lstStyle/>
          <a:p>
            <a:pPr algn="just">
              <a:lnSpc>
                <a:spcPct val="110000"/>
              </a:lnSpc>
              <a:buNone/>
            </a:pPr>
            <a:r>
              <a:rPr lang="en-US" b="1" dirty="0" smtClean="0"/>
              <a:t>Monitoring Tools</a:t>
            </a:r>
          </a:p>
          <a:p>
            <a:pPr algn="just">
              <a:lnSpc>
                <a:spcPct val="110000"/>
              </a:lnSpc>
            </a:pPr>
            <a:r>
              <a:rPr lang="en-US" dirty="0" smtClean="0"/>
              <a:t>Monitoring tools are not strictly testing tools but provide information that can be used for testing purposes and which is not available by other means.</a:t>
            </a:r>
          </a:p>
          <a:p>
            <a:pPr algn="just">
              <a:lnSpc>
                <a:spcPct val="110000"/>
              </a:lnSpc>
            </a:pPr>
            <a:r>
              <a:rPr lang="en-US" dirty="0" smtClean="0"/>
              <a:t>Monitoring tools continuously analyze, verify and report on usage of specific system resources, and give warnings of possible service problems. </a:t>
            </a:r>
          </a:p>
          <a:p>
            <a:pPr algn="just">
              <a:lnSpc>
                <a:spcPct val="110000"/>
              </a:lnSpc>
            </a:pPr>
            <a:r>
              <a:rPr lang="en-US" dirty="0" smtClean="0"/>
              <a:t>They store information about the version and build of the software and testware, and enable traceability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7" name="Title 1"/>
          <p:cNvSpPr>
            <a:spLocks noGrp="1"/>
          </p:cNvSpPr>
          <p:nvPr>
            <p:ph type="title"/>
          </p:nvPr>
        </p:nvSpPr>
        <p:spPr>
          <a:xfrm>
            <a:off x="152400" y="533400"/>
            <a:ext cx="9144000" cy="1143000"/>
          </a:xfrm>
        </p:spPr>
        <p:txBody>
          <a:bodyPr>
            <a:normAutofit fontScale="90000"/>
          </a:bodyPr>
          <a:lstStyle/>
          <a:p>
            <a:r>
              <a:rPr lang="en-US" b="1" cap="none" dirty="0" smtClean="0"/>
              <a:t>6.1.7 Tool Support for Specific Application Areas (K1)</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9144000" cy="1143000"/>
          </a:xfrm>
        </p:spPr>
        <p:txBody>
          <a:bodyPr>
            <a:normAutofit fontScale="90000"/>
          </a:bodyPr>
          <a:lstStyle/>
          <a:p>
            <a:r>
              <a:rPr lang="en-US" b="1" cap="none" dirty="0" smtClean="0"/>
              <a:t>6.1.7 Tool Support for Specific Application Areas (K1)</a:t>
            </a:r>
            <a:r>
              <a:rPr lang="en-US" dirty="0" smtClean="0"/>
              <a:t/>
            </a:r>
            <a:br>
              <a:rPr lang="en-US" dirty="0" smtClean="0"/>
            </a:br>
            <a:endParaRPr lang="en-US" dirty="0"/>
          </a:p>
        </p:txBody>
      </p:sp>
      <p:sp>
        <p:nvSpPr>
          <p:cNvPr id="3" name="Content Placeholder 2"/>
          <p:cNvSpPr>
            <a:spLocks noGrp="1"/>
          </p:cNvSpPr>
          <p:nvPr>
            <p:ph idx="1"/>
          </p:nvPr>
        </p:nvSpPr>
        <p:spPr>
          <a:xfrm>
            <a:off x="609600" y="1447800"/>
            <a:ext cx="7866888" cy="4800600"/>
          </a:xfrm>
        </p:spPr>
        <p:txBody>
          <a:bodyPr>
            <a:normAutofit/>
          </a:bodyPr>
          <a:lstStyle/>
          <a:p>
            <a:pPr algn="just">
              <a:lnSpc>
                <a:spcPct val="90000"/>
              </a:lnSpc>
            </a:pPr>
            <a:r>
              <a:rPr lang="en-US" dirty="0" smtClean="0"/>
              <a:t>Individual examples of the types of tool classified above can be specialized for use in a particular type of application. For example, there are performance testing tools specifically for web-based applications, static analysis tools for specific development platforms, and dynamic analysis tools specifically for testing security aspects.</a:t>
            </a:r>
          </a:p>
          <a:p>
            <a:pPr algn="just">
              <a:lnSpc>
                <a:spcPct val="90000"/>
              </a:lnSpc>
            </a:pPr>
            <a:r>
              <a:rPr lang="en-US" dirty="0" smtClean="0"/>
              <a:t>Commercial tool suites may target specific application areas (e.g. embedded systems).</a:t>
            </a:r>
          </a:p>
          <a:p>
            <a:pPr algn="just">
              <a:lnSpc>
                <a:spcPct val="90000"/>
              </a:lnSpc>
            </a:pPr>
            <a:r>
              <a:rPr lang="en-US" dirty="0" smtClean="0"/>
              <a:t>The test tools listed here are not the only types of tools used by testers – they may also use spreadsheets, SQL, resource or debugging tools (D).</a:t>
            </a:r>
          </a:p>
          <a:p>
            <a:pPr algn="just">
              <a:lnSpc>
                <a:spcPct val="90000"/>
              </a:lnSpc>
            </a:pPr>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33400"/>
            <a:ext cx="9144000" cy="1143000"/>
          </a:xfrm>
        </p:spPr>
        <p:txBody>
          <a:bodyPr>
            <a:normAutofit fontScale="90000"/>
          </a:bodyPr>
          <a:lstStyle/>
          <a:p>
            <a:r>
              <a:rPr lang="en-US" b="1" cap="none" dirty="0" smtClean="0"/>
              <a:t>6.2 Effective Use Of Tools: Potential Benefits And Risks (K2)</a:t>
            </a:r>
            <a:r>
              <a:rPr lang="en-US" dirty="0" smtClean="0"/>
              <a:t/>
            </a:r>
            <a:br>
              <a:rPr lang="en-US" dirty="0" smtClean="0"/>
            </a:br>
            <a:endParaRPr lang="en-US" dirty="0"/>
          </a:p>
        </p:txBody>
      </p:sp>
      <p:sp>
        <p:nvSpPr>
          <p:cNvPr id="3" name="Content Placeholder 2"/>
          <p:cNvSpPr>
            <a:spLocks noGrp="1"/>
          </p:cNvSpPr>
          <p:nvPr>
            <p:ph idx="1"/>
          </p:nvPr>
        </p:nvSpPr>
        <p:spPr>
          <a:xfrm>
            <a:off x="762000" y="1295400"/>
            <a:ext cx="7848600" cy="5562600"/>
          </a:xfrm>
        </p:spPr>
        <p:txBody>
          <a:bodyPr>
            <a:noAutofit/>
          </a:bodyPr>
          <a:lstStyle/>
          <a:p>
            <a:pPr algn="just">
              <a:buNone/>
            </a:pPr>
            <a:r>
              <a:rPr lang="en-US" sz="1800" b="1" dirty="0" smtClean="0"/>
              <a:t>6.2.1 Potential Benefits and risks of tool support for testing (for all tools) (K2)</a:t>
            </a:r>
          </a:p>
          <a:p>
            <a:pPr algn="just">
              <a:lnSpc>
                <a:spcPct val="90000"/>
              </a:lnSpc>
            </a:pPr>
            <a:r>
              <a:rPr lang="en-US" sz="1800" dirty="0" smtClean="0"/>
              <a:t>Simply </a:t>
            </a:r>
            <a:r>
              <a:rPr lang="en-US" sz="1800" dirty="0" smtClean="0"/>
              <a:t>purchasing or leasing a tool does not guarantee success with that tool. </a:t>
            </a:r>
          </a:p>
          <a:p>
            <a:pPr algn="just">
              <a:lnSpc>
                <a:spcPct val="90000"/>
              </a:lnSpc>
            </a:pPr>
            <a:r>
              <a:rPr lang="en-US" sz="1800" dirty="0" smtClean="0"/>
              <a:t>Each type of tool may require additional effort to achieve real and lasting benefits. There are potential benefits and opportunities with the use of tools in testing, but there are also risks</a:t>
            </a:r>
            <a:r>
              <a:rPr lang="en-US" sz="1800" dirty="0" smtClean="0"/>
              <a:t>.</a:t>
            </a:r>
            <a:endParaRPr lang="en-US" sz="1800" dirty="0" smtClean="0"/>
          </a:p>
          <a:p>
            <a:pPr>
              <a:buNone/>
            </a:pPr>
            <a:r>
              <a:rPr lang="en-US" sz="1800" b="1" dirty="0" smtClean="0"/>
              <a:t>Potential benefits of using tools include:	</a:t>
            </a:r>
          </a:p>
          <a:p>
            <a:r>
              <a:rPr lang="en-US" sz="1800" dirty="0" smtClean="0"/>
              <a:t>Repetitive </a:t>
            </a:r>
            <a:r>
              <a:rPr lang="en-US" sz="1800" dirty="0" smtClean="0"/>
              <a:t>work is reduced (e.g. running regression tests, re-entering the same test data, and checking against coding standards).</a:t>
            </a:r>
          </a:p>
          <a:p>
            <a:r>
              <a:rPr lang="en-US" sz="1800" dirty="0" smtClean="0"/>
              <a:t>Greater consistency and repeatability (e.g. tests executed by a tool, and tests derived from requirements).</a:t>
            </a:r>
          </a:p>
          <a:p>
            <a:r>
              <a:rPr lang="en-US" sz="1800" dirty="0" smtClean="0"/>
              <a:t>Objective assessment (e.g. static measures, coverage).</a:t>
            </a:r>
          </a:p>
          <a:p>
            <a:r>
              <a:rPr lang="en-US" sz="1800" dirty="0" smtClean="0"/>
              <a:t>Ease </a:t>
            </a:r>
            <a:r>
              <a:rPr lang="en-US" sz="1800" dirty="0" smtClean="0"/>
              <a:t>of access to information about tests or testing (e.g. statistics and graphs about test progress, incident rates and performance).</a:t>
            </a:r>
          </a:p>
          <a:p>
            <a:pPr algn="just">
              <a:lnSpc>
                <a:spcPct val="90000"/>
              </a:lnSpc>
            </a:pPr>
            <a:endParaRPr lang="en-US" sz="1800" dirty="0" smtClean="0"/>
          </a:p>
          <a:p>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cap="none" dirty="0" smtClean="0"/>
              <a:t>6.2.1 Potential Benefits And Risks Of Tool Support For Testing (For All Tools)</a:t>
            </a:r>
            <a:endParaRPr lang="en-US" cap="none" dirty="0"/>
          </a:p>
        </p:txBody>
      </p:sp>
      <p:sp>
        <p:nvSpPr>
          <p:cNvPr id="3" name="Content Placeholder 2"/>
          <p:cNvSpPr>
            <a:spLocks noGrp="1"/>
          </p:cNvSpPr>
          <p:nvPr>
            <p:ph idx="1"/>
          </p:nvPr>
        </p:nvSpPr>
        <p:spPr>
          <a:xfrm>
            <a:off x="914400" y="1219200"/>
            <a:ext cx="7943088" cy="4953000"/>
          </a:xfrm>
        </p:spPr>
        <p:txBody>
          <a:bodyPr>
            <a:noAutofit/>
          </a:bodyPr>
          <a:lstStyle/>
          <a:p>
            <a:pPr algn="just">
              <a:lnSpc>
                <a:spcPct val="110000"/>
              </a:lnSpc>
              <a:buNone/>
            </a:pPr>
            <a:r>
              <a:rPr lang="en-US" b="1" dirty="0" smtClean="0"/>
              <a:t>Risks of using tools include:</a:t>
            </a:r>
          </a:p>
          <a:p>
            <a:pPr marL="342900" indent="-342900" algn="just">
              <a:lnSpc>
                <a:spcPct val="110000"/>
              </a:lnSpc>
              <a:buFont typeface="Arial" pitchFamily="34" charset="0"/>
              <a:buChar char="•"/>
            </a:pPr>
            <a:r>
              <a:rPr lang="en-US" dirty="0" smtClean="0"/>
              <a:t>Unrealistic expectations for the tool (including functionality and ease of use).</a:t>
            </a:r>
          </a:p>
          <a:p>
            <a:pPr marL="342900" indent="-342900" algn="just">
              <a:lnSpc>
                <a:spcPct val="110000"/>
              </a:lnSpc>
              <a:buFont typeface="Arial" pitchFamily="34" charset="0"/>
              <a:buChar char="•"/>
            </a:pPr>
            <a:r>
              <a:rPr lang="en-US" dirty="0" smtClean="0"/>
              <a:t>Underestimating the time, cost and effort for the initial introduction of a tool (including training and external expertise).</a:t>
            </a:r>
          </a:p>
          <a:p>
            <a:pPr marL="342900" indent="-342900" algn="just">
              <a:lnSpc>
                <a:spcPct val="110000"/>
              </a:lnSpc>
              <a:buFont typeface="Arial" pitchFamily="34" charset="0"/>
              <a:buChar char="•"/>
            </a:pPr>
            <a:r>
              <a:rPr lang="en-US" dirty="0" smtClean="0"/>
              <a:t>Underestimating the time and effort needed to achieve significant and continuing benefits from the tool (including the need for changes in the testing process and continuous improvement of the way the tool is used).</a:t>
            </a:r>
          </a:p>
          <a:p>
            <a:pPr marL="342900" indent="-342900" algn="just">
              <a:lnSpc>
                <a:spcPct val="110000"/>
              </a:lnSpc>
              <a:buFont typeface="Arial" pitchFamily="34" charset="0"/>
              <a:buChar char="•"/>
            </a:pPr>
            <a:r>
              <a:rPr lang="en-US" dirty="0" smtClean="0"/>
              <a:t> Underestimating the effort required to maintain the test assets generated by the tool.</a:t>
            </a:r>
          </a:p>
          <a:p>
            <a:pPr marL="342900" indent="-342900" algn="just">
              <a:lnSpc>
                <a:spcPct val="110000"/>
              </a:lnSpc>
              <a:buFont typeface="Arial" pitchFamily="34" charset="0"/>
              <a:buChar char="•"/>
            </a:pPr>
            <a:r>
              <a:rPr lang="en-US" dirty="0" smtClean="0"/>
              <a:t>Over-reliance on the tool (replacement for test design or where manual testing would be better).</a:t>
            </a:r>
          </a:p>
          <a:p>
            <a:pPr algn="just">
              <a:lnSpc>
                <a:spcPct val="110000"/>
              </a:lnSpc>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153400" cy="5029200"/>
          </a:xfrm>
        </p:spPr>
        <p:txBody>
          <a:bodyPr>
            <a:noAutofit/>
          </a:bodyPr>
          <a:lstStyle/>
          <a:p>
            <a:pPr algn="just">
              <a:lnSpc>
                <a:spcPct val="110000"/>
              </a:lnSpc>
              <a:buNone/>
            </a:pPr>
            <a:r>
              <a:rPr lang="en-US" sz="1900" b="1" dirty="0" smtClean="0"/>
              <a:t>Test Execution Tools</a:t>
            </a:r>
          </a:p>
          <a:p>
            <a:pPr algn="just">
              <a:lnSpc>
                <a:spcPct val="110000"/>
              </a:lnSpc>
            </a:pPr>
            <a:r>
              <a:rPr lang="en-US" sz="1900" dirty="0" smtClean="0"/>
              <a:t>Test execution tools replay scripts designed to implement tests that are stored electronically. This type of tool often requires significant effort in order to achieve significant benefits.</a:t>
            </a:r>
          </a:p>
          <a:p>
            <a:pPr algn="just">
              <a:lnSpc>
                <a:spcPct val="110000"/>
              </a:lnSpc>
            </a:pPr>
            <a:r>
              <a:rPr lang="en-US" sz="1900" dirty="0" smtClean="0"/>
              <a:t>Capturing tests by recording the actions of a manual tester seems attractive, but this approach does not scale to large numbers of automated tests. </a:t>
            </a:r>
          </a:p>
          <a:p>
            <a:pPr algn="just">
              <a:lnSpc>
                <a:spcPct val="110000"/>
              </a:lnSpc>
            </a:pPr>
            <a:r>
              <a:rPr lang="en-US" sz="1900" dirty="0" smtClean="0"/>
              <a:t>A captured script is a linear representation with specific data and actions as part of each script.</a:t>
            </a:r>
          </a:p>
          <a:p>
            <a:pPr algn="just">
              <a:lnSpc>
                <a:spcPct val="110000"/>
              </a:lnSpc>
            </a:pPr>
            <a:r>
              <a:rPr lang="en-US" sz="1900" dirty="0" smtClean="0"/>
              <a:t>This type of script may be unstable when unexpected events occur.</a:t>
            </a:r>
          </a:p>
          <a:p>
            <a:r>
              <a:rPr lang="en-US" sz="1900" dirty="0" smtClean="0"/>
              <a:t>A captured script is a linear representation with specific data and actions as part of each script.</a:t>
            </a:r>
          </a:p>
          <a:p>
            <a:r>
              <a:rPr lang="en-US" sz="1900" dirty="0" smtClean="0"/>
              <a:t>This type of script may be unstable when unexpected events occur.</a:t>
            </a:r>
          </a:p>
          <a:p>
            <a:pPr>
              <a:buNone/>
            </a:pPr>
            <a:endParaRPr lang="en-US" sz="19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7" name="Title 1"/>
          <p:cNvSpPr>
            <a:spLocks noGrp="1"/>
          </p:cNvSpPr>
          <p:nvPr>
            <p:ph type="title"/>
          </p:nvPr>
        </p:nvSpPr>
        <p:spPr>
          <a:xfrm>
            <a:off x="0" y="533400"/>
            <a:ext cx="9144000" cy="1143000"/>
          </a:xfrm>
        </p:spPr>
        <p:txBody>
          <a:bodyPr>
            <a:normAutofit fontScale="90000"/>
          </a:bodyPr>
          <a:lstStyle/>
          <a:p>
            <a:r>
              <a:rPr lang="en-US" b="1" cap="none" dirty="0" smtClean="0"/>
              <a:t>6.2.2 Special Considerations For Some Types Of Tools (K1)</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24000"/>
            <a:ext cx="8077200" cy="5410200"/>
          </a:xfrm>
        </p:spPr>
        <p:txBody>
          <a:bodyPr>
            <a:normAutofit/>
          </a:bodyPr>
          <a:lstStyle/>
          <a:p>
            <a:pPr algn="just">
              <a:lnSpc>
                <a:spcPct val="90000"/>
              </a:lnSpc>
            </a:pPr>
            <a:r>
              <a:rPr lang="en-US" sz="1900" dirty="0" smtClean="0"/>
              <a:t>A data-driven approach separates out the test inputs (the data), usually into a spreadsheet, and uses a more generic script that can read the test data and perform the same test with different data.</a:t>
            </a:r>
          </a:p>
          <a:p>
            <a:pPr algn="just">
              <a:lnSpc>
                <a:spcPct val="90000"/>
              </a:lnSpc>
            </a:pPr>
            <a:r>
              <a:rPr lang="en-US" sz="1900" dirty="0" smtClean="0"/>
              <a:t>Testers who are not familiar with the scripting language can enter test data for these predefined scripts.</a:t>
            </a:r>
          </a:p>
          <a:p>
            <a:pPr algn="just">
              <a:lnSpc>
                <a:spcPct val="90000"/>
              </a:lnSpc>
            </a:pPr>
            <a:r>
              <a:rPr lang="en-US" sz="1900" dirty="0" smtClean="0"/>
              <a:t>In a keyword-driven approach, the spreadsheet contains keywords describing the actions to be taken (also called action words), and test data. Testers (even if they are not familiar with the scripting language) can then define tests using the keywords, which can be tailored to the application being tested.</a:t>
            </a:r>
          </a:p>
          <a:p>
            <a:r>
              <a:rPr lang="en-US" sz="1900" dirty="0" smtClean="0"/>
              <a:t>Technical expertise in the scripting language is needed for all approaches (either by testers or by specialists in test automation).</a:t>
            </a:r>
          </a:p>
          <a:p>
            <a:r>
              <a:rPr lang="en-US" sz="1900" dirty="0" smtClean="0"/>
              <a:t>Whichever scripting technique is used, the expected results for each test need to be stored for later comparison.</a:t>
            </a:r>
          </a:p>
          <a:p>
            <a:pPr algn="just">
              <a:lnSpc>
                <a:spcPct val="90000"/>
              </a:lnSpc>
            </a:pPr>
            <a:endParaRPr lang="en-US" dirty="0" smtClean="0"/>
          </a:p>
          <a:p>
            <a:pPr algn="just">
              <a:lnSpc>
                <a:spcPct val="90000"/>
              </a:lnSpc>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7" name="Title 1"/>
          <p:cNvSpPr>
            <a:spLocks noGrp="1"/>
          </p:cNvSpPr>
          <p:nvPr>
            <p:ph type="title"/>
          </p:nvPr>
        </p:nvSpPr>
        <p:spPr>
          <a:xfrm>
            <a:off x="0" y="533400"/>
            <a:ext cx="9144000" cy="1143000"/>
          </a:xfrm>
        </p:spPr>
        <p:txBody>
          <a:bodyPr>
            <a:normAutofit fontScale="90000"/>
          </a:bodyPr>
          <a:lstStyle/>
          <a:p>
            <a:r>
              <a:rPr lang="en-US" b="1" cap="none" dirty="0" smtClean="0"/>
              <a:t>6.2.2 Special Considerations For Some Types Of Tools (K1)</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19200"/>
            <a:ext cx="7866888" cy="5334000"/>
          </a:xfrm>
        </p:spPr>
        <p:txBody>
          <a:bodyPr>
            <a:normAutofit/>
          </a:bodyPr>
          <a:lstStyle/>
          <a:p>
            <a:pPr algn="just">
              <a:lnSpc>
                <a:spcPct val="90000"/>
              </a:lnSpc>
              <a:buNone/>
            </a:pPr>
            <a:r>
              <a:rPr lang="en-US" b="1" dirty="0" smtClean="0"/>
              <a:t>Performance Testing Tools</a:t>
            </a:r>
          </a:p>
          <a:p>
            <a:pPr algn="just">
              <a:lnSpc>
                <a:spcPct val="90000"/>
              </a:lnSpc>
            </a:pPr>
            <a:r>
              <a:rPr lang="en-US" dirty="0" smtClean="0"/>
              <a:t>Performance testing tools need someone with expertise in performance testing to help design the tests and interpret the results.</a:t>
            </a:r>
          </a:p>
          <a:p>
            <a:pPr algn="just">
              <a:lnSpc>
                <a:spcPct val="90000"/>
              </a:lnSpc>
            </a:pPr>
            <a:endParaRPr lang="en-US" dirty="0" smtClean="0"/>
          </a:p>
          <a:p>
            <a:pPr algn="just">
              <a:lnSpc>
                <a:spcPct val="90000"/>
              </a:lnSpc>
              <a:buNone/>
            </a:pPr>
            <a:r>
              <a:rPr lang="en-US" b="1" dirty="0" smtClean="0"/>
              <a:t>Static Analysis Tools</a:t>
            </a:r>
          </a:p>
          <a:p>
            <a:r>
              <a:rPr lang="en-US" dirty="0" smtClean="0"/>
              <a:t>Static analysis tools applied to source code can enforce coding standards, but if applied to existing code may generate a lot of messages. </a:t>
            </a:r>
          </a:p>
          <a:p>
            <a:r>
              <a:rPr lang="en-US" dirty="0" smtClean="0"/>
              <a:t>Warning messages do not stop the code being translated into an executable program, but should ideally be addressed so that maintenance of the code is easier in the future. </a:t>
            </a:r>
          </a:p>
          <a:p>
            <a:r>
              <a:rPr lang="en-US" dirty="0" smtClean="0"/>
              <a:t>A gradual implementation with initial filters to exclude some messages would bean effective approach.</a:t>
            </a:r>
          </a:p>
          <a:p>
            <a:pPr>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7" name="Title 1"/>
          <p:cNvSpPr>
            <a:spLocks noGrp="1"/>
          </p:cNvSpPr>
          <p:nvPr>
            <p:ph type="title"/>
          </p:nvPr>
        </p:nvSpPr>
        <p:spPr>
          <a:xfrm>
            <a:off x="0" y="533400"/>
            <a:ext cx="9144000" cy="1143000"/>
          </a:xfrm>
        </p:spPr>
        <p:txBody>
          <a:bodyPr>
            <a:normAutofit fontScale="90000"/>
          </a:bodyPr>
          <a:lstStyle/>
          <a:p>
            <a:r>
              <a:rPr lang="en-US" b="1" cap="none" dirty="0" smtClean="0"/>
              <a:t>6.2.2 Special Considerations For Some Types Of Tools (K1)</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533400"/>
            <a:ext cx="9144000" cy="1143000"/>
          </a:xfrm>
        </p:spPr>
        <p:txBody>
          <a:bodyPr>
            <a:normAutofit fontScale="90000"/>
          </a:bodyPr>
          <a:lstStyle/>
          <a:p>
            <a:r>
              <a:rPr lang="en-US" b="1" cap="none" dirty="0" smtClean="0"/>
              <a:t>6.2.2 Special Considerations For Some Types Of Tools (K1)</a:t>
            </a:r>
            <a:r>
              <a:rPr lang="en-US" dirty="0" smtClean="0"/>
              <a:t/>
            </a:r>
            <a:br>
              <a:rPr lang="en-US" dirty="0" smtClean="0"/>
            </a:br>
            <a:endParaRPr lang="en-US" dirty="0"/>
          </a:p>
        </p:txBody>
      </p:sp>
      <p:sp>
        <p:nvSpPr>
          <p:cNvPr id="3" name="Content Placeholder 2"/>
          <p:cNvSpPr>
            <a:spLocks noGrp="1"/>
          </p:cNvSpPr>
          <p:nvPr>
            <p:ph idx="1"/>
          </p:nvPr>
        </p:nvSpPr>
        <p:spPr>
          <a:xfrm>
            <a:off x="591312" y="1524000"/>
            <a:ext cx="7866888" cy="4800600"/>
          </a:xfrm>
        </p:spPr>
        <p:txBody>
          <a:bodyPr/>
          <a:lstStyle/>
          <a:p>
            <a:pPr algn="just">
              <a:lnSpc>
                <a:spcPct val="90000"/>
              </a:lnSpc>
              <a:buNone/>
            </a:pPr>
            <a:r>
              <a:rPr lang="en-US" b="1" dirty="0" smtClean="0"/>
              <a:t>Test Management Tools</a:t>
            </a:r>
          </a:p>
          <a:p>
            <a:pPr algn="just">
              <a:lnSpc>
                <a:spcPct val="90000"/>
              </a:lnSpc>
            </a:pPr>
            <a:r>
              <a:rPr lang="en-US" dirty="0" smtClean="0"/>
              <a:t>Test management tools need to interface with other tools or spreadsheets in order to produce information in the best format for the current needs of the organization.</a:t>
            </a:r>
          </a:p>
          <a:p>
            <a:pPr algn="just">
              <a:lnSpc>
                <a:spcPct val="90000"/>
              </a:lnSpc>
            </a:pPr>
            <a:r>
              <a:rPr lang="en-US" dirty="0" smtClean="0"/>
              <a:t>The reports need to be designed and monitored so that they provide benefit.</a:t>
            </a:r>
          </a:p>
          <a:p>
            <a:pPr algn="just">
              <a:lnSpc>
                <a:spcPct val="90000"/>
              </a:lnSpc>
            </a:pPr>
            <a:endParaRPr lang="en-US" sz="2200"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1600"/>
            <a:ext cx="7790688" cy="4800600"/>
          </a:xfrm>
        </p:spPr>
        <p:txBody>
          <a:bodyPr>
            <a:normAutofit fontScale="92500"/>
          </a:bodyPr>
          <a:lstStyle/>
          <a:p>
            <a:pPr algn="just">
              <a:buNone/>
            </a:pPr>
            <a:r>
              <a:rPr lang="en-US" sz="2200" b="1" dirty="0" smtClean="0"/>
              <a:t>Background</a:t>
            </a:r>
          </a:p>
          <a:p>
            <a:pPr algn="just">
              <a:lnSpc>
                <a:spcPct val="90000"/>
              </a:lnSpc>
            </a:pPr>
            <a:r>
              <a:rPr lang="en-US" sz="2200" dirty="0" smtClean="0"/>
              <a:t>The main considerations in selecting a tool for an organization include:</a:t>
            </a:r>
          </a:p>
          <a:p>
            <a:pPr algn="just">
              <a:lnSpc>
                <a:spcPct val="90000"/>
              </a:lnSpc>
            </a:pPr>
            <a:r>
              <a:rPr lang="en-US" sz="2200" dirty="0" smtClean="0"/>
              <a:t> Assessment of organizational maturity, strengths and weaknesses and identification of opportunities for an improved test process supported by tools.</a:t>
            </a:r>
          </a:p>
          <a:p>
            <a:pPr algn="just">
              <a:lnSpc>
                <a:spcPct val="90000"/>
              </a:lnSpc>
            </a:pPr>
            <a:r>
              <a:rPr lang="en-US" sz="2200" dirty="0" smtClean="0"/>
              <a:t>Evaluation against clear requirements and objective criteria.</a:t>
            </a:r>
          </a:p>
          <a:p>
            <a:pPr algn="just">
              <a:lnSpc>
                <a:spcPct val="90000"/>
              </a:lnSpc>
            </a:pPr>
            <a:r>
              <a:rPr lang="en-US" sz="2200" dirty="0" smtClean="0"/>
              <a:t>A proof-of-concept to test the required functionality and determine whether the product meets its objectives.</a:t>
            </a:r>
          </a:p>
          <a:p>
            <a:pPr algn="just">
              <a:lnSpc>
                <a:spcPct val="90000"/>
              </a:lnSpc>
            </a:pPr>
            <a:r>
              <a:rPr lang="en-US" sz="2200" dirty="0" smtClean="0"/>
              <a:t>Evaluation of the vendor (including training, support and commercial aspects).</a:t>
            </a:r>
          </a:p>
          <a:p>
            <a:pPr algn="just">
              <a:lnSpc>
                <a:spcPct val="90000"/>
              </a:lnSpc>
            </a:pPr>
            <a:r>
              <a:rPr lang="en-US" sz="2200" dirty="0" smtClean="0"/>
              <a:t>Identification of internal requirements for coaching and mentoring in the use of the tool.</a:t>
            </a:r>
          </a:p>
          <a:p>
            <a:pPr algn="just">
              <a:lnSpc>
                <a:spcPct val="90000"/>
              </a:lnSpc>
            </a:pPr>
            <a:endParaRPr lang="en-US" sz="22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6" name="Title 1"/>
          <p:cNvSpPr txBox="1">
            <a:spLocks/>
          </p:cNvSpPr>
          <p:nvPr/>
        </p:nvSpPr>
        <p:spPr>
          <a:xfrm>
            <a:off x="0" y="0"/>
            <a:ext cx="9144000" cy="1143000"/>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b="1" cap="none" smtClean="0"/>
              <a:t>6.3 Introducing a Tool into an Organization (K1)</a:t>
            </a:r>
            <a:endParaRPr lang="en-US" b="1" cap="none"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7790688" cy="4800600"/>
          </a:xfrm>
        </p:spPr>
        <p:txBody>
          <a:bodyPr>
            <a:normAutofit/>
          </a:bodyPr>
          <a:lstStyle/>
          <a:p>
            <a:pPr marL="58738" indent="0" algn="just">
              <a:lnSpc>
                <a:spcPct val="90000"/>
              </a:lnSpc>
              <a:buNone/>
            </a:pPr>
            <a:r>
              <a:rPr lang="en-US" b="1" dirty="0" smtClean="0"/>
              <a:t>Introducing the selected tool into an organization starts with a pilot project, which has the following objectives:</a:t>
            </a:r>
          </a:p>
          <a:p>
            <a:pPr marL="58738" indent="0" algn="just">
              <a:lnSpc>
                <a:spcPct val="90000"/>
              </a:lnSpc>
              <a:buNone/>
            </a:pPr>
            <a:endParaRPr lang="en-US" b="1" dirty="0" smtClean="0"/>
          </a:p>
          <a:p>
            <a:pPr algn="just">
              <a:lnSpc>
                <a:spcPct val="90000"/>
              </a:lnSpc>
            </a:pPr>
            <a:r>
              <a:rPr lang="en-US" dirty="0" smtClean="0"/>
              <a:t>Learn more detail about the tool.</a:t>
            </a:r>
          </a:p>
          <a:p>
            <a:pPr algn="just">
              <a:lnSpc>
                <a:spcPct val="90000"/>
              </a:lnSpc>
            </a:pPr>
            <a:r>
              <a:rPr lang="en-US" dirty="0" smtClean="0"/>
              <a:t>Evaluate how the tool fits with existing processes and practices, and determine what would need to change.</a:t>
            </a:r>
          </a:p>
          <a:p>
            <a:r>
              <a:rPr lang="en-US" dirty="0" smtClean="0"/>
              <a:t>Decide on standard ways of using, managing, storing and maintaining the tool and the test assets (e.g. deciding on naming conventions for files and tests, creating libraries and defining the modularity of test suites).</a:t>
            </a:r>
          </a:p>
          <a:p>
            <a:r>
              <a:rPr lang="en-US" dirty="0" smtClean="0"/>
              <a:t>Assess whether the benefits will be achieved at reasonable cost.</a:t>
            </a:r>
          </a:p>
          <a:p>
            <a:pPr algn="just">
              <a:lnSpc>
                <a:spcPct val="90000"/>
              </a:lnSpc>
            </a:pPr>
            <a:endParaRPr lang="en-US" dirty="0" smtClean="0"/>
          </a:p>
          <a:p>
            <a:pPr>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8" name="Title 1"/>
          <p:cNvSpPr>
            <a:spLocks noGrp="1"/>
          </p:cNvSpPr>
          <p:nvPr>
            <p:ph type="title"/>
          </p:nvPr>
        </p:nvSpPr>
        <p:spPr>
          <a:xfrm>
            <a:off x="0" y="0"/>
            <a:ext cx="9144000" cy="1143000"/>
          </a:xfrm>
        </p:spPr>
        <p:txBody>
          <a:bodyPr>
            <a:normAutofit fontScale="90000"/>
          </a:bodyPr>
          <a:lstStyle/>
          <a:p>
            <a:r>
              <a:rPr lang="en-US" b="1" cap="none" dirty="0" smtClean="0"/>
              <a:t>6.3 Introducing a Tool into </a:t>
            </a:r>
            <a:r>
              <a:rPr lang="en-US" b="1" cap="none" dirty="0"/>
              <a:t>a</a:t>
            </a:r>
            <a:r>
              <a:rPr lang="en-US" b="1" cap="none" dirty="0" smtClean="0"/>
              <a:t>n Organization (K1)</a:t>
            </a:r>
            <a:endParaRPr lang="en-US" b="1" cap="non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7848600" cy="4724400"/>
          </a:xfrm>
        </p:spPr>
        <p:txBody>
          <a:bodyPr>
            <a:noAutofit/>
          </a:bodyPr>
          <a:lstStyle/>
          <a:p>
            <a:pPr algn="just"/>
            <a:r>
              <a:rPr lang="en-US" dirty="0" smtClean="0"/>
              <a:t>There are a number of tools that support different aspects of testing. Tools are classified in this syllabus according to the testing activities that they support</a:t>
            </a:r>
            <a:r>
              <a:rPr lang="en-US" dirty="0" smtClean="0"/>
              <a:t>.</a:t>
            </a:r>
            <a:endParaRPr lang="en-US" dirty="0" smtClean="0"/>
          </a:p>
          <a:p>
            <a:pPr algn="just"/>
            <a:r>
              <a:rPr lang="en-US" dirty="0" smtClean="0"/>
              <a:t>Some tools clearly support one activity; others may support more than one activity, but are classified under the activity with which they are most closely associated. </a:t>
            </a:r>
          </a:p>
          <a:p>
            <a:pPr algn="just"/>
            <a:r>
              <a:rPr lang="en-US" dirty="0" smtClean="0"/>
              <a:t>Some commercial tools offer support for only one type of activity; other commercial tool vendors offer suites or families of tools that provide support for many or all of these activities</a:t>
            </a:r>
            <a:r>
              <a:rPr lang="en-US" dirty="0" smtClean="0"/>
              <a:t>.</a:t>
            </a:r>
            <a:endParaRPr lang="en-US" dirty="0" smtClean="0"/>
          </a:p>
          <a:p>
            <a:pPr algn="just"/>
            <a:r>
              <a:rPr lang="en-US" dirty="0" smtClean="0"/>
              <a:t>Testing tools can improve the efficiency of testing activities by automating repetitive tasks. Testing tools can also improve the reliability of testing by, for example, automating large data comparisons or simulating behavior</a:t>
            </a:r>
            <a:r>
              <a:rPr lang="en-US" dirty="0" smtClean="0"/>
              <a:t>.</a:t>
            </a:r>
            <a:endParaRPr lang="en-US"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7" name="Title 1"/>
          <p:cNvSpPr>
            <a:spLocks noGrp="1"/>
          </p:cNvSpPr>
          <p:nvPr>
            <p:ph type="title"/>
          </p:nvPr>
        </p:nvSpPr>
        <p:spPr>
          <a:xfrm>
            <a:off x="0" y="76200"/>
            <a:ext cx="9144000" cy="762318"/>
          </a:xfrm>
        </p:spPr>
        <p:txBody>
          <a:bodyPr>
            <a:normAutofit/>
          </a:bodyPr>
          <a:lstStyle/>
          <a:p>
            <a:r>
              <a:rPr lang="en-US" sz="3200" b="1" cap="none" dirty="0" smtClean="0"/>
              <a:t>6.1.1 Test Tool Classification </a:t>
            </a:r>
            <a:endParaRPr lang="en-US" sz="3200" cap="non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1143000"/>
          </a:xfrm>
        </p:spPr>
        <p:txBody>
          <a:bodyPr>
            <a:normAutofit fontScale="90000"/>
          </a:bodyPr>
          <a:lstStyle/>
          <a:p>
            <a:r>
              <a:rPr lang="en-US" b="1" cap="none" dirty="0" smtClean="0"/>
              <a:t>6.3 Introducing a Tool into </a:t>
            </a:r>
            <a:r>
              <a:rPr lang="en-US" b="1" cap="none" dirty="0"/>
              <a:t>a</a:t>
            </a:r>
            <a:r>
              <a:rPr lang="en-US" b="1" cap="none" dirty="0" smtClean="0"/>
              <a:t>n Organization (K1)</a:t>
            </a:r>
            <a:endParaRPr lang="en-US" b="1" cap="none" dirty="0"/>
          </a:p>
        </p:txBody>
      </p:sp>
      <p:sp>
        <p:nvSpPr>
          <p:cNvPr id="3" name="Content Placeholder 2"/>
          <p:cNvSpPr>
            <a:spLocks noGrp="1"/>
          </p:cNvSpPr>
          <p:nvPr>
            <p:ph idx="1"/>
          </p:nvPr>
        </p:nvSpPr>
        <p:spPr>
          <a:xfrm>
            <a:off x="609600" y="1371600"/>
            <a:ext cx="7790688" cy="4800600"/>
          </a:xfrm>
        </p:spPr>
        <p:txBody>
          <a:bodyPr>
            <a:normAutofit/>
          </a:bodyPr>
          <a:lstStyle/>
          <a:p>
            <a:pPr algn="just">
              <a:lnSpc>
                <a:spcPct val="90000"/>
              </a:lnSpc>
              <a:buNone/>
            </a:pPr>
            <a:r>
              <a:rPr lang="en-US" b="1" dirty="0" smtClean="0"/>
              <a:t>Success factors for the deployment of the tool within an organization include:</a:t>
            </a:r>
          </a:p>
          <a:p>
            <a:pPr marL="58738" indent="0" algn="just">
              <a:lnSpc>
                <a:spcPct val="90000"/>
              </a:lnSpc>
              <a:buNone/>
            </a:pPr>
            <a:endParaRPr lang="en-US" b="1" dirty="0" smtClean="0"/>
          </a:p>
          <a:p>
            <a:pPr algn="just">
              <a:lnSpc>
                <a:spcPct val="90000"/>
              </a:lnSpc>
            </a:pPr>
            <a:r>
              <a:rPr lang="en-US" dirty="0" smtClean="0"/>
              <a:t>Rolling out the tool to the rest of the organization incrementally.</a:t>
            </a:r>
          </a:p>
          <a:p>
            <a:pPr algn="just">
              <a:lnSpc>
                <a:spcPct val="90000"/>
              </a:lnSpc>
            </a:pPr>
            <a:r>
              <a:rPr lang="en-US" dirty="0" smtClean="0"/>
              <a:t>Adapting and improving processes to fit with the use of the tool.</a:t>
            </a:r>
          </a:p>
          <a:p>
            <a:r>
              <a:rPr lang="en-US" dirty="0" smtClean="0"/>
              <a:t>Providing training and coaching/mentoring for new users.</a:t>
            </a:r>
          </a:p>
          <a:p>
            <a:r>
              <a:rPr lang="en-US" dirty="0" smtClean="0"/>
              <a:t>Defining usage guidelines.</a:t>
            </a:r>
          </a:p>
          <a:p>
            <a:r>
              <a:rPr lang="en-US" dirty="0" smtClean="0"/>
              <a:t>Implementing a way to learn lessons from tool use.</a:t>
            </a:r>
          </a:p>
          <a:p>
            <a:r>
              <a:rPr lang="en-US" dirty="0" smtClean="0"/>
              <a:t>Monitoring tool use and benefits.</a:t>
            </a:r>
          </a:p>
          <a:p>
            <a:pPr algn="just">
              <a:lnSpc>
                <a:spcPct val="90000"/>
              </a:lnSpc>
            </a:pPr>
            <a:endParaRPr lang="en-US" dirty="0" smtClean="0"/>
          </a:p>
          <a:p>
            <a:pPr>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318"/>
          </a:xfrm>
        </p:spPr>
        <p:txBody>
          <a:bodyPr>
            <a:normAutofit/>
          </a:bodyPr>
          <a:lstStyle/>
          <a:p>
            <a:r>
              <a:rPr lang="en-US" sz="3200" b="1" cap="none" dirty="0" smtClean="0"/>
              <a:t>6.1.1 Test Tool Classification </a:t>
            </a:r>
            <a:endParaRPr lang="en-US" sz="3200" cap="none" dirty="0"/>
          </a:p>
        </p:txBody>
      </p:sp>
      <p:sp>
        <p:nvSpPr>
          <p:cNvPr id="3" name="Content Placeholder 2"/>
          <p:cNvSpPr>
            <a:spLocks noGrp="1"/>
          </p:cNvSpPr>
          <p:nvPr>
            <p:ph idx="1"/>
          </p:nvPr>
        </p:nvSpPr>
        <p:spPr>
          <a:xfrm>
            <a:off x="609600" y="1143000"/>
            <a:ext cx="7790688" cy="4800600"/>
          </a:xfrm>
        </p:spPr>
        <p:txBody>
          <a:bodyPr>
            <a:normAutofit/>
          </a:bodyPr>
          <a:lstStyle/>
          <a:p>
            <a:pPr algn="just"/>
            <a:r>
              <a:rPr lang="en-US" dirty="0" smtClean="0"/>
              <a:t>Some types of test tool can be intrusive in that the tool itself can affect the actual outcome of the test. For example, the actual timing may be different depending on how you measure it with different performance tools, or you may get a different measure of code coverage depending on which coverage tool you use. </a:t>
            </a:r>
          </a:p>
          <a:p>
            <a:pPr algn="just">
              <a:buNone/>
            </a:pPr>
            <a:r>
              <a:rPr lang="en-US" dirty="0" smtClean="0"/>
              <a:t>The </a:t>
            </a:r>
            <a:r>
              <a:rPr lang="en-US" dirty="0" smtClean="0"/>
              <a:t>consequence of intrusive tools is called the </a:t>
            </a:r>
            <a:r>
              <a:rPr lang="en-US" b="1" dirty="0" smtClean="0"/>
              <a:t>probe effect</a:t>
            </a:r>
          </a:p>
          <a:p>
            <a:pPr algn="just"/>
            <a:endParaRPr lang="en-US" dirty="0" smtClean="0"/>
          </a:p>
          <a:p>
            <a:pPr algn="just"/>
            <a:r>
              <a:rPr lang="en-US" dirty="0" smtClean="0"/>
              <a:t>Some tools offer support more appropriate for developers (e.g. during component and component integration testing). Such tools are marked with “(D)” in the classifications below.</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19200"/>
            <a:ext cx="7790688" cy="5410200"/>
          </a:xfrm>
        </p:spPr>
        <p:txBody>
          <a:bodyPr>
            <a:normAutofit fontScale="92500" lnSpcReduction="10000"/>
          </a:bodyPr>
          <a:lstStyle/>
          <a:p>
            <a:pPr>
              <a:buNone/>
            </a:pPr>
            <a:r>
              <a:rPr lang="en-US" dirty="0" smtClean="0"/>
              <a:t>Management tools apply to all test activities over the entire software life cycle</a:t>
            </a:r>
            <a:r>
              <a:rPr lang="en-US" dirty="0" smtClean="0"/>
              <a:t>.</a:t>
            </a:r>
            <a:endParaRPr lang="en-US" dirty="0" smtClean="0"/>
          </a:p>
          <a:p>
            <a:pPr>
              <a:buNone/>
            </a:pPr>
            <a:r>
              <a:rPr lang="en-US" b="1" dirty="0" smtClean="0"/>
              <a:t>Characteristics of Test Management Tools include:</a:t>
            </a:r>
          </a:p>
          <a:p>
            <a:pPr marL="342900" indent="-342900">
              <a:buFont typeface="Arial" pitchFamily="34" charset="0"/>
              <a:buChar char="•"/>
            </a:pPr>
            <a:r>
              <a:rPr lang="en-US" dirty="0" smtClean="0"/>
              <a:t>Support for the management of tests and the testing activities carried out.</a:t>
            </a:r>
          </a:p>
          <a:p>
            <a:pPr marL="342900" indent="-342900" algn="just">
              <a:buFont typeface="Arial" pitchFamily="34" charset="0"/>
              <a:buChar char="•"/>
            </a:pPr>
            <a:r>
              <a:rPr lang="en-US" dirty="0" smtClean="0"/>
              <a:t>Interfaces to test execution tools, defect tracking tools and requirement management tools.</a:t>
            </a:r>
          </a:p>
          <a:p>
            <a:pPr marL="342900" indent="-342900">
              <a:buFont typeface="Arial" pitchFamily="34" charset="0"/>
              <a:buChar char="•"/>
            </a:pPr>
            <a:r>
              <a:rPr lang="en-US" dirty="0" smtClean="0"/>
              <a:t>Independent version control or interface with an external configuration management tool.</a:t>
            </a:r>
          </a:p>
          <a:p>
            <a:pPr marL="342900" indent="-342900">
              <a:buFont typeface="Arial" pitchFamily="34" charset="0"/>
              <a:buChar char="•"/>
            </a:pPr>
            <a:r>
              <a:rPr lang="en-US" dirty="0" smtClean="0"/>
              <a:t>Support for traceability of tests, test results and incidents to source documents, such as requirements specifications.</a:t>
            </a:r>
          </a:p>
          <a:p>
            <a:pPr marL="342900" indent="-342900">
              <a:buFont typeface="Arial" pitchFamily="34" charset="0"/>
              <a:buChar char="•"/>
            </a:pPr>
            <a:r>
              <a:rPr lang="en-US" dirty="0" smtClean="0"/>
              <a:t>Logging of test results and generation of progress reports.</a:t>
            </a:r>
          </a:p>
          <a:p>
            <a:pPr marL="342900" indent="-342900">
              <a:buFont typeface="Arial" pitchFamily="34" charset="0"/>
              <a:buChar char="•"/>
            </a:pPr>
            <a:r>
              <a:rPr lang="en-US" dirty="0" smtClean="0"/>
              <a:t>Quantitative analysis (metrics) related to the tests (e.g. tests run and tests passed) and the test object (e.g. incidents raised), in order to give information about the test object, and to control and improve the test process</a:t>
            </a:r>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7" name="Title 1"/>
          <p:cNvSpPr>
            <a:spLocks noGrp="1"/>
          </p:cNvSpPr>
          <p:nvPr>
            <p:ph type="title"/>
          </p:nvPr>
        </p:nvSpPr>
        <p:spPr>
          <a:xfrm>
            <a:off x="0" y="0"/>
            <a:ext cx="9144000" cy="1143000"/>
          </a:xfrm>
        </p:spPr>
        <p:txBody>
          <a:bodyPr>
            <a:normAutofit fontScale="90000"/>
          </a:bodyPr>
          <a:lstStyle/>
          <a:p>
            <a:r>
              <a:rPr lang="en-US" b="1" cap="none" dirty="0" smtClean="0"/>
              <a:t>6.1.2 Tool Support for Management of Testing and Tests</a:t>
            </a:r>
            <a:endParaRPr lang="en-US" cap="non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524000"/>
            <a:ext cx="7726680" cy="4800600"/>
          </a:xfrm>
        </p:spPr>
        <p:txBody>
          <a:bodyPr>
            <a:normAutofit/>
          </a:bodyPr>
          <a:lstStyle/>
          <a:p>
            <a:pPr>
              <a:lnSpc>
                <a:spcPct val="90000"/>
              </a:lnSpc>
              <a:buNone/>
            </a:pPr>
            <a:r>
              <a:rPr lang="en-US" b="1" dirty="0" smtClean="0"/>
              <a:t>Requirements Management Tools</a:t>
            </a:r>
          </a:p>
          <a:p>
            <a:r>
              <a:rPr lang="en-US" dirty="0" smtClean="0"/>
              <a:t>Requirements management tools store requirement statements, check for consistency and undefined (missing) requirements, allow requirements to be prioritized and enable individual tests to be traceable to requirements, functions and/or features. </a:t>
            </a:r>
          </a:p>
          <a:p>
            <a:r>
              <a:rPr lang="en-US" dirty="0" smtClean="0"/>
              <a:t>Traceability may be reported in test management progress reports. The coverage of requirements, functions and/or features by a set of tests may also be reported.</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7" name="Title 1"/>
          <p:cNvSpPr>
            <a:spLocks noGrp="1"/>
          </p:cNvSpPr>
          <p:nvPr>
            <p:ph type="title"/>
          </p:nvPr>
        </p:nvSpPr>
        <p:spPr>
          <a:xfrm>
            <a:off x="0" y="0"/>
            <a:ext cx="9144000" cy="1143000"/>
          </a:xfrm>
        </p:spPr>
        <p:txBody>
          <a:bodyPr>
            <a:normAutofit fontScale="90000"/>
          </a:bodyPr>
          <a:lstStyle/>
          <a:p>
            <a:r>
              <a:rPr lang="en-US" b="1" cap="none" dirty="0" smtClean="0"/>
              <a:t>6.1.2 Tool Support for Management of Testing and Tests</a:t>
            </a:r>
            <a:endParaRPr lang="en-US" cap="non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24000"/>
            <a:ext cx="7802880" cy="4800600"/>
          </a:xfrm>
        </p:spPr>
        <p:txBody>
          <a:bodyPr>
            <a:normAutofit/>
          </a:bodyPr>
          <a:lstStyle/>
          <a:p>
            <a:pPr algn="just">
              <a:buNone/>
            </a:pPr>
            <a:r>
              <a:rPr lang="en-US" b="1" dirty="0" smtClean="0"/>
              <a:t>Incident Management Tools</a:t>
            </a:r>
            <a:endParaRPr lang="en-US" dirty="0" smtClean="0"/>
          </a:p>
          <a:p>
            <a:pPr algn="just"/>
            <a:r>
              <a:rPr lang="en-US" dirty="0" smtClean="0"/>
              <a:t>Incident management tools store and manage incident reports, i.e. defects, failures or perceived problems and anomalies, and support management of incident reports in ways that include:</a:t>
            </a:r>
          </a:p>
          <a:p>
            <a:pPr algn="just"/>
            <a:r>
              <a:rPr lang="en-US" dirty="0" smtClean="0"/>
              <a:t>Facilitating their prioritization.</a:t>
            </a:r>
          </a:p>
          <a:p>
            <a:pPr algn="just"/>
            <a:r>
              <a:rPr lang="en-US" dirty="0" smtClean="0"/>
              <a:t>Assignment </a:t>
            </a:r>
            <a:r>
              <a:rPr lang="en-US" dirty="0" smtClean="0"/>
              <a:t>of actions to people (e.g. fix or confirmation test).</a:t>
            </a:r>
          </a:p>
          <a:p>
            <a:pPr algn="just"/>
            <a:r>
              <a:rPr lang="en-US" dirty="0" smtClean="0"/>
              <a:t>Attribution of status (e.g. rejected, ready to be tested or deferred to next release</a:t>
            </a:r>
            <a:r>
              <a:rPr lang="en-US" dirty="0" smtClean="0"/>
              <a:t>).</a:t>
            </a:r>
          </a:p>
          <a:p>
            <a:pPr algn="just"/>
            <a:r>
              <a:rPr lang="en-US" dirty="0" smtClean="0"/>
              <a:t>These </a:t>
            </a:r>
            <a:r>
              <a:rPr lang="en-US" dirty="0" smtClean="0"/>
              <a:t>tools enable the progress of incidents to be monitored over time, often provide support for statistical analysis and provide reports about incidents. They are also known as defect tracking tools.</a:t>
            </a:r>
          </a:p>
          <a:p>
            <a:pPr algn="just"/>
            <a:endParaRPr lang="en-US"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7" name="Title 1"/>
          <p:cNvSpPr>
            <a:spLocks noGrp="1"/>
          </p:cNvSpPr>
          <p:nvPr>
            <p:ph type="title"/>
          </p:nvPr>
        </p:nvSpPr>
        <p:spPr>
          <a:xfrm>
            <a:off x="0" y="0"/>
            <a:ext cx="9144000" cy="1143000"/>
          </a:xfrm>
        </p:spPr>
        <p:txBody>
          <a:bodyPr>
            <a:normAutofit fontScale="90000"/>
          </a:bodyPr>
          <a:lstStyle/>
          <a:p>
            <a:r>
              <a:rPr lang="en-US" b="1" cap="none" dirty="0" smtClean="0"/>
              <a:t>6.1.2 Tool Support for Management of Testing and Tests</a:t>
            </a:r>
            <a:endParaRPr lang="en-US" cap="non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cap="none" dirty="0" smtClean="0"/>
              <a:t>6.1.2 Tool Support for Management of Testing and Tests</a:t>
            </a:r>
            <a:endParaRPr lang="en-US" cap="none" dirty="0"/>
          </a:p>
        </p:txBody>
      </p:sp>
      <p:sp>
        <p:nvSpPr>
          <p:cNvPr id="3" name="Content Placeholder 2"/>
          <p:cNvSpPr>
            <a:spLocks noGrp="1"/>
          </p:cNvSpPr>
          <p:nvPr>
            <p:ph idx="1"/>
          </p:nvPr>
        </p:nvSpPr>
        <p:spPr>
          <a:xfrm>
            <a:off x="914400" y="1371600"/>
            <a:ext cx="7790688" cy="4800600"/>
          </a:xfrm>
        </p:spPr>
        <p:txBody>
          <a:bodyPr>
            <a:normAutofit/>
          </a:bodyPr>
          <a:lstStyle/>
          <a:p>
            <a:pPr marL="58738" indent="0">
              <a:buNone/>
            </a:pPr>
            <a:r>
              <a:rPr lang="en-US" b="1" dirty="0" smtClean="0"/>
              <a:t>Configuration management (CM) Tools </a:t>
            </a:r>
            <a:r>
              <a:rPr lang="en-US" dirty="0" smtClean="0"/>
              <a:t>are not strictly testing tools, but are typically necessary to keep track of different versions and builds of the software and tests</a:t>
            </a:r>
            <a:r>
              <a:rPr lang="en-US" dirty="0" smtClean="0"/>
              <a:t>.</a:t>
            </a:r>
            <a:endParaRPr lang="en-US" dirty="0" smtClean="0"/>
          </a:p>
          <a:p>
            <a:pPr>
              <a:buNone/>
            </a:pPr>
            <a:r>
              <a:rPr lang="en-US" dirty="0" smtClean="0"/>
              <a:t>Configuration Management tools:</a:t>
            </a:r>
          </a:p>
          <a:p>
            <a:pPr marL="342900" indent="-342900">
              <a:buFont typeface="Arial" pitchFamily="34" charset="0"/>
              <a:buChar char="•"/>
            </a:pPr>
            <a:r>
              <a:rPr lang="en-US" dirty="0" smtClean="0"/>
              <a:t>Store information about versions and builds of software and testware.</a:t>
            </a:r>
          </a:p>
          <a:p>
            <a:pPr marL="342900" indent="-342900">
              <a:buFont typeface="Arial" pitchFamily="34" charset="0"/>
              <a:buChar char="•"/>
            </a:pPr>
            <a:r>
              <a:rPr lang="en-US" dirty="0" smtClean="0"/>
              <a:t>Enable traceability between testware and software work products and product variants.</a:t>
            </a:r>
          </a:p>
          <a:p>
            <a:pPr marL="342900" indent="-342900">
              <a:buFont typeface="Arial" pitchFamily="34" charset="0"/>
              <a:buChar char="•"/>
            </a:pPr>
            <a:r>
              <a:rPr lang="en-US" dirty="0" smtClean="0"/>
              <a:t> Are particularly useful when developing on more than one configuration of the hardware/software environment (e.g. for different operating system versions, different libraries or compilers, different browsers or different computers).</a:t>
            </a:r>
          </a:p>
          <a:p>
            <a:pPr marL="58738" indent="0">
              <a:buNone/>
            </a:pPr>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7790688" cy="4800600"/>
          </a:xfrm>
        </p:spPr>
        <p:txBody>
          <a:bodyPr>
            <a:normAutofit/>
          </a:bodyPr>
          <a:lstStyle/>
          <a:p>
            <a:pPr>
              <a:buNone/>
            </a:pPr>
            <a:r>
              <a:rPr lang="en-US" b="1" dirty="0" smtClean="0"/>
              <a:t>Review Tools</a:t>
            </a:r>
            <a:endParaRPr lang="en-US" dirty="0" smtClean="0"/>
          </a:p>
          <a:p>
            <a:r>
              <a:rPr lang="en-US" dirty="0" smtClean="0"/>
              <a:t>Review tools (also known as review process support tools) may store information about review processes, store and communicate review comments, report on defects and effort, manage references to review rules and/or checklists and keep track of traceability between documents and source code. </a:t>
            </a:r>
          </a:p>
          <a:p>
            <a:r>
              <a:rPr lang="en-US" dirty="0" smtClean="0"/>
              <a:t>They may also provide aid for online reviews, which is useful if the team is geographically dispersed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35004"/>
            <a:ext cx="1066800" cy="6229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62329"/>
            <a:ext cx="1600200" cy="386694"/>
          </a:xfrm>
          <a:prstGeom prst="rect">
            <a:avLst/>
          </a:prstGeom>
        </p:spPr>
      </p:pic>
      <p:sp>
        <p:nvSpPr>
          <p:cNvPr id="7" name="Title 1"/>
          <p:cNvSpPr>
            <a:spLocks noGrp="1"/>
          </p:cNvSpPr>
          <p:nvPr>
            <p:ph type="title"/>
          </p:nvPr>
        </p:nvSpPr>
        <p:spPr>
          <a:xfrm>
            <a:off x="0" y="0"/>
            <a:ext cx="9144000" cy="1143000"/>
          </a:xfrm>
        </p:spPr>
        <p:txBody>
          <a:bodyPr>
            <a:normAutofit fontScale="90000"/>
          </a:bodyPr>
          <a:lstStyle/>
          <a:p>
            <a:r>
              <a:rPr lang="en-US" b="1" cap="none" dirty="0" smtClean="0"/>
              <a:t>6.1.3 Tool Support for Static Testing (K1)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212</TotalTime>
  <Words>3139</Words>
  <Application>Microsoft Office PowerPoint</Application>
  <PresentationFormat>On-screen Show (4:3)</PresentationFormat>
  <Paragraphs>185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Theme1</vt:lpstr>
      <vt:lpstr>ISTQB Certification</vt:lpstr>
      <vt:lpstr>6.1 Types of Test Tools (K2)</vt:lpstr>
      <vt:lpstr>6.1.1 Test Tool Classification </vt:lpstr>
      <vt:lpstr>6.1.1 Test Tool Classification </vt:lpstr>
      <vt:lpstr>6.1.2 Tool Support for Management of Testing and Tests</vt:lpstr>
      <vt:lpstr>6.1.2 Tool Support for Management of Testing and Tests</vt:lpstr>
      <vt:lpstr>6.1.2 Tool Support for Management of Testing and Tests</vt:lpstr>
      <vt:lpstr>6.1.2 Tool Support for Management of Testing and Tests</vt:lpstr>
      <vt:lpstr>6.1.3 Tool Support for Static Testing (K1)  </vt:lpstr>
      <vt:lpstr>6.1.3 Tool Support for Static Testing (K1)  </vt:lpstr>
      <vt:lpstr>6.1.3 Tool Support for Static Testing (K1)  </vt:lpstr>
      <vt:lpstr>6.1.3 Tool Support for Static Testing (K1)  </vt:lpstr>
      <vt:lpstr>6.1.4 Tool Support For Test Specification (K1)</vt:lpstr>
      <vt:lpstr>6.1.5 Tool Support for Test Execution And Logging (K1) </vt:lpstr>
      <vt:lpstr>6.1.5 Tool Support for Test Execution And Logging (K1) </vt:lpstr>
      <vt:lpstr>6.1.5 Tool Support for Test Execution And Logging (K1) </vt:lpstr>
      <vt:lpstr>6.1.5 Tool Support for Test Execution And Logging (K1) </vt:lpstr>
      <vt:lpstr>6.1.5 Tool Support for Test Execution And Logging (K1) </vt:lpstr>
      <vt:lpstr>6.1.7 Tool Support for Specific Application Areas (K1) </vt:lpstr>
      <vt:lpstr>6.1.7 Tool Support for Specific Application Areas (K1) </vt:lpstr>
      <vt:lpstr>6.1.7 Tool Support for Specific Application Areas (K1) </vt:lpstr>
      <vt:lpstr>6.2 Effective Use Of Tools: Potential Benefits And Risks (K2) </vt:lpstr>
      <vt:lpstr>6.2.1 Potential Benefits And Risks Of Tool Support For Testing (For All Tools)</vt:lpstr>
      <vt:lpstr>6.2.2 Special Considerations For Some Types Of Tools (K1) </vt:lpstr>
      <vt:lpstr>6.2.2 Special Considerations For Some Types Of Tools (K1) </vt:lpstr>
      <vt:lpstr>6.2.2 Special Considerations For Some Types Of Tools (K1) </vt:lpstr>
      <vt:lpstr>6.2.2 Special Considerations For Some Types Of Tools (K1) </vt:lpstr>
      <vt:lpstr>PowerPoint Presentation</vt:lpstr>
      <vt:lpstr>6.3 Introducing a Tool into an Organization (K1)</vt:lpstr>
      <vt:lpstr>6.3 Introducing a Tool into an Organization (K1)</vt:lpstr>
    </vt:vector>
  </TitlesOfParts>
  <Company>SQS-INDIA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6.1 Types of test tool (K2)</dc:title>
  <dc:creator>rajiya.mulani</dc:creator>
  <cp:lastModifiedBy>ICHIP Solutions</cp:lastModifiedBy>
  <cp:revision>49</cp:revision>
  <dcterms:created xsi:type="dcterms:W3CDTF">2008-11-03T05:11:50Z</dcterms:created>
  <dcterms:modified xsi:type="dcterms:W3CDTF">2013-08-18T04:59:40Z</dcterms:modified>
</cp:coreProperties>
</file>