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1685E0-5584-4D4E-AFD5-99835B8738DC}" type="datetimeFigureOut">
              <a:rPr lang="en-AU" smtClean="0"/>
              <a:pPr/>
              <a:t>19/02/2014</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0C6CD-C5B9-4C27-8065-CA2B4F0C6E71}" type="slidenum">
              <a:rPr lang="en-AU" smtClean="0"/>
              <a:pPr/>
              <a:t>‹#›</a:t>
            </a:fld>
            <a:endParaRPr lang="en-AU" dirty="0"/>
          </a:p>
        </p:txBody>
      </p:sp>
    </p:spTree>
    <p:extLst>
      <p:ext uri="{BB962C8B-B14F-4D97-AF65-F5344CB8AC3E}">
        <p14:creationId xmlns="" xmlns:p14="http://schemas.microsoft.com/office/powerpoint/2010/main" val="3289761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dirty="0" smtClean="0"/>
          </a:p>
        </p:txBody>
      </p:sp>
      <p:sp>
        <p:nvSpPr>
          <p:cNvPr id="5222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469EF45-C266-411C-9718-79F145998DB7}" type="slidenum">
              <a:rPr lang="en-AU" smtClean="0"/>
              <a:pPr eaLnBrk="1" hangingPunct="1"/>
              <a:t>2</a:t>
            </a:fld>
            <a:endParaRPr lang="en-AU"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7827"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987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2947"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6019"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8067"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5"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5"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811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1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dirty="0"/>
          </a:p>
        </p:txBody>
      </p:sp>
      <p:sp>
        <p:nvSpPr>
          <p:cNvPr id="7" name="Slide Number Placeholder 17"/>
          <p:cNvSpPr>
            <a:spLocks noGrp="1"/>
          </p:cNvSpPr>
          <p:nvPr>
            <p:ph type="sldNum" sz="quarter" idx="12"/>
          </p:nvPr>
        </p:nvSpPr>
        <p:spPr/>
        <p:txBody>
          <a:bodyPr/>
          <a:lstStyle>
            <a:lvl1pPr>
              <a:defRPr/>
            </a:lvl1pPr>
          </a:lstStyle>
          <a:p>
            <a:pPr>
              <a:defRPr/>
            </a:pPr>
            <a:fld id="{7177213C-C1D6-4C6E-833B-985FDE6F2995}" type="slidenum">
              <a:rPr lang="en-US"/>
              <a:pPr>
                <a:defRPr/>
              </a:pPr>
              <a:t>‹#›</a:t>
            </a:fld>
            <a:endParaRPr lang="en-US" dirty="0"/>
          </a:p>
        </p:txBody>
      </p:sp>
    </p:spTree>
    <p:extLst>
      <p:ext uri="{BB962C8B-B14F-4D97-AF65-F5344CB8AC3E}">
        <p14:creationId xmlns="" xmlns:p14="http://schemas.microsoft.com/office/powerpoint/2010/main" val="2453661732"/>
      </p:ext>
    </p:extLst>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1"/>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2/19/2014</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1"/>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1"/>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1"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5"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0"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5"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1"/>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2/19/2014</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8" y="5885498"/>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dirty="0"/>
          </a:p>
        </p:txBody>
      </p:sp>
      <p:sp>
        <p:nvSpPr>
          <p:cNvPr id="7" name="Rectangle 6"/>
          <p:cNvSpPr/>
          <p:nvPr/>
        </p:nvSpPr>
        <p:spPr>
          <a:xfrm>
            <a:off x="9001125"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5"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oleObject" Target="../embeddings/Microsoft_Office_Word_97_-_2003_Document1.doc"/></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1.bin"/><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1"/>
            <a:ext cx="7772400" cy="3200399"/>
          </a:xfrm>
        </p:spPr>
        <p:txBody>
          <a:bodyPr/>
          <a:lstStyle/>
          <a:p>
            <a:pPr algn="ctr"/>
            <a:r>
              <a:rPr lang="en-AU" sz="4200" dirty="0" smtClean="0"/>
              <a:t>Software testing training</a:t>
            </a:r>
            <a:endParaRPr lang="en-AU" sz="42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153653" y="6172200"/>
            <a:ext cx="2837947" cy="685800"/>
          </a:xfrm>
          <a:prstGeom prst="rect">
            <a:avLst/>
          </a:prstGeom>
        </p:spPr>
      </p:pic>
    </p:spTree>
    <p:extLst>
      <p:ext uri="{BB962C8B-B14F-4D97-AF65-F5344CB8AC3E}">
        <p14:creationId xmlns="" xmlns:p14="http://schemas.microsoft.com/office/powerpoint/2010/main" val="2886419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1143000"/>
            <a:ext cx="7620000" cy="5257800"/>
          </a:xfrm>
        </p:spPr>
        <p:txBody>
          <a:bodyPr>
            <a:normAutofit/>
          </a:bodyPr>
          <a:lstStyle/>
          <a:p>
            <a:pPr marL="365760" indent="-256032" eaLnBrk="1" fontAlgn="auto" hangingPunct="1">
              <a:lnSpc>
                <a:spcPct val="80000"/>
              </a:lnSpc>
              <a:spcAft>
                <a:spcPts val="0"/>
              </a:spcAft>
              <a:buFont typeface="Wingdings 3"/>
              <a:buChar char=""/>
              <a:defRPr/>
            </a:pPr>
            <a:r>
              <a:rPr lang="en-US" sz="1800" dirty="0"/>
              <a:t>Testing Deliverables</a:t>
            </a:r>
          </a:p>
          <a:p>
            <a:pPr marL="621792" lvl="1" algn="just" eaLnBrk="1" fontAlgn="auto" hangingPunct="1">
              <a:lnSpc>
                <a:spcPct val="80000"/>
              </a:lnSpc>
              <a:spcBef>
                <a:spcPts val="324"/>
              </a:spcBef>
              <a:spcAft>
                <a:spcPts val="0"/>
              </a:spcAft>
              <a:buFont typeface="Verdana"/>
              <a:buChar char="◦"/>
              <a:defRPr/>
            </a:pPr>
            <a:r>
              <a:rPr lang="en-US" sz="1400" dirty="0"/>
              <a:t>Test Strategy</a:t>
            </a:r>
          </a:p>
          <a:p>
            <a:pPr marL="859536" lvl="2" algn="just" eaLnBrk="1" fontAlgn="auto" hangingPunct="1">
              <a:lnSpc>
                <a:spcPct val="80000"/>
              </a:lnSpc>
              <a:spcAft>
                <a:spcPts val="0"/>
              </a:spcAft>
              <a:buFont typeface="Wingdings 2"/>
              <a:buChar char=""/>
              <a:defRPr/>
            </a:pPr>
            <a:r>
              <a:rPr lang="en-US" sz="1400" dirty="0"/>
              <a:t>High level document outlining testing approach</a:t>
            </a:r>
          </a:p>
          <a:p>
            <a:pPr marL="859536" lvl="2" algn="just" eaLnBrk="1" fontAlgn="auto" hangingPunct="1">
              <a:lnSpc>
                <a:spcPct val="80000"/>
              </a:lnSpc>
              <a:spcAft>
                <a:spcPts val="0"/>
              </a:spcAft>
              <a:buFont typeface="Wingdings 2"/>
              <a:buChar char=""/>
              <a:defRPr/>
            </a:pPr>
            <a:r>
              <a:rPr lang="en-US" sz="1400" dirty="0"/>
              <a:t>Needs to be prepared as first of deliverables</a:t>
            </a:r>
          </a:p>
          <a:p>
            <a:pPr marL="859536" lvl="2" algn="just" eaLnBrk="1" fontAlgn="auto" hangingPunct="1">
              <a:lnSpc>
                <a:spcPct val="80000"/>
              </a:lnSpc>
              <a:spcAft>
                <a:spcPts val="0"/>
              </a:spcAft>
              <a:buFont typeface="Wingdings 2"/>
              <a:buChar char=""/>
              <a:defRPr/>
            </a:pPr>
            <a:r>
              <a:rPr lang="en-US" sz="1400" dirty="0"/>
              <a:t>Test Strategy consists of below big </a:t>
            </a:r>
            <a:r>
              <a:rPr lang="en-US" sz="1400" dirty="0" smtClean="0"/>
              <a:t>items:</a:t>
            </a:r>
          </a:p>
          <a:p>
            <a:pPr marL="630936" lvl="2" indent="0" algn="just" eaLnBrk="1" fontAlgn="auto" hangingPunct="1">
              <a:lnSpc>
                <a:spcPct val="80000"/>
              </a:lnSpc>
              <a:spcAft>
                <a:spcPts val="0"/>
              </a:spcAft>
              <a:buNone/>
              <a:defRPr/>
            </a:pPr>
            <a:endParaRPr lang="en-US" sz="1400" dirty="0" smtClean="0"/>
          </a:p>
          <a:p>
            <a:pPr marL="630936" lvl="2" indent="0" algn="just" eaLnBrk="1" fontAlgn="auto" hangingPunct="1">
              <a:lnSpc>
                <a:spcPct val="80000"/>
              </a:lnSpc>
              <a:spcAft>
                <a:spcPts val="0"/>
              </a:spcAft>
              <a:buNone/>
              <a:defRPr/>
            </a:pPr>
            <a:r>
              <a:rPr lang="en-US" sz="1400" dirty="0"/>
              <a:t>	</a:t>
            </a:r>
            <a:r>
              <a:rPr lang="en-US" sz="1400" dirty="0" smtClean="0"/>
              <a:t>Types </a:t>
            </a:r>
            <a:r>
              <a:rPr lang="en-US" sz="1400" dirty="0"/>
              <a:t>of Testing</a:t>
            </a:r>
          </a:p>
          <a:p>
            <a:pPr lvl="3" algn="just">
              <a:lnSpc>
                <a:spcPct val="80000"/>
              </a:lnSpc>
              <a:buFont typeface="Wingdings 2"/>
              <a:buChar char=""/>
              <a:defRPr/>
            </a:pPr>
            <a:r>
              <a:rPr lang="en-US" sz="1400" dirty="0"/>
              <a:t>What all types of testing be conducted/ test design techniques to be used </a:t>
            </a:r>
          </a:p>
          <a:p>
            <a:pPr lvl="3" algn="just">
              <a:lnSpc>
                <a:spcPct val="80000"/>
              </a:lnSpc>
              <a:buFont typeface="Wingdings 2"/>
              <a:buChar char=""/>
              <a:defRPr/>
            </a:pPr>
            <a:r>
              <a:rPr lang="en-US" sz="1400" dirty="0"/>
              <a:t>Ex: System Integration and Acceptance Testing be conducted for module Y. Performance testing be conducted for module X. 3 cycles of testing be done</a:t>
            </a:r>
          </a:p>
          <a:p>
            <a:pPr lvl="3" algn="just">
              <a:lnSpc>
                <a:spcPct val="80000"/>
              </a:lnSpc>
              <a:buFont typeface="Wingdings 2"/>
              <a:buChar char=""/>
              <a:defRPr/>
            </a:pPr>
            <a:r>
              <a:rPr lang="en-US" sz="1400" dirty="0"/>
              <a:t>Exit/Entry Criteria for each testing phase</a:t>
            </a:r>
          </a:p>
          <a:p>
            <a:pPr lvl="2" algn="just">
              <a:lnSpc>
                <a:spcPct val="80000"/>
              </a:lnSpc>
              <a:buFont typeface="Wingdings 2"/>
              <a:buChar char=""/>
              <a:defRPr/>
            </a:pPr>
            <a:r>
              <a:rPr lang="en-US" sz="1400" dirty="0"/>
              <a:t>Schedule</a:t>
            </a:r>
          </a:p>
          <a:p>
            <a:pPr lvl="3" algn="just">
              <a:lnSpc>
                <a:spcPct val="80000"/>
              </a:lnSpc>
              <a:buFont typeface="Wingdings 2"/>
              <a:buChar char=""/>
              <a:defRPr/>
            </a:pPr>
            <a:r>
              <a:rPr lang="en-US" sz="1400" dirty="0"/>
              <a:t>This will contain </a:t>
            </a:r>
            <a:r>
              <a:rPr lang="en-US" sz="1400" dirty="0" smtClean="0"/>
              <a:t>timelines for </a:t>
            </a:r>
            <a:r>
              <a:rPr lang="en-US" sz="1400" dirty="0"/>
              <a:t>testing types and contingency</a:t>
            </a:r>
          </a:p>
          <a:p>
            <a:pPr lvl="3" algn="just">
              <a:lnSpc>
                <a:spcPct val="80000"/>
              </a:lnSpc>
              <a:buFont typeface="Wingdings 2"/>
              <a:buChar char=""/>
              <a:defRPr/>
            </a:pPr>
            <a:r>
              <a:rPr lang="en-US" sz="1400" dirty="0"/>
              <a:t>Ex: Shakeout testing will take 1 week, 1st Round will take 3 weeks etc..</a:t>
            </a:r>
          </a:p>
          <a:p>
            <a:pPr lvl="2" algn="just">
              <a:lnSpc>
                <a:spcPct val="80000"/>
              </a:lnSpc>
              <a:buFont typeface="Wingdings 2"/>
              <a:buChar char=""/>
              <a:defRPr/>
            </a:pPr>
            <a:r>
              <a:rPr lang="en-US" sz="1400" dirty="0"/>
              <a:t>Hardware and Software </a:t>
            </a:r>
          </a:p>
          <a:p>
            <a:pPr lvl="3" algn="just">
              <a:lnSpc>
                <a:spcPct val="80000"/>
              </a:lnSpc>
              <a:buFont typeface="Wingdings 2"/>
              <a:buChar char=""/>
              <a:defRPr/>
            </a:pPr>
            <a:r>
              <a:rPr lang="en-US" sz="1400" dirty="0"/>
              <a:t>Hardware required to conduct testing. Servers etc…</a:t>
            </a:r>
          </a:p>
          <a:p>
            <a:pPr lvl="3" algn="just">
              <a:lnSpc>
                <a:spcPct val="80000"/>
              </a:lnSpc>
              <a:buFont typeface="Wingdings 2"/>
              <a:buChar char=""/>
              <a:defRPr/>
            </a:pPr>
            <a:r>
              <a:rPr lang="en-US" sz="1400" dirty="0"/>
              <a:t>This will contain OS,DB, Proprietary Tools, any other testing tools to expedite testing</a:t>
            </a:r>
          </a:p>
          <a:p>
            <a:pPr lvl="2" algn="just">
              <a:lnSpc>
                <a:spcPct val="80000"/>
              </a:lnSpc>
              <a:buFont typeface="Wingdings 2"/>
              <a:buChar char=""/>
              <a:defRPr/>
            </a:pPr>
            <a:r>
              <a:rPr lang="en-US" sz="1400" dirty="0"/>
              <a:t>Defect Management </a:t>
            </a:r>
          </a:p>
          <a:p>
            <a:pPr lvl="3" algn="just">
              <a:lnSpc>
                <a:spcPct val="80000"/>
              </a:lnSpc>
              <a:buFont typeface="Wingdings 2"/>
              <a:buChar char=""/>
              <a:defRPr/>
            </a:pPr>
            <a:r>
              <a:rPr lang="en-US" sz="1400" dirty="0"/>
              <a:t>Process on how defects be managed</a:t>
            </a:r>
          </a:p>
          <a:p>
            <a:pPr lvl="3" algn="just">
              <a:lnSpc>
                <a:spcPct val="80000"/>
              </a:lnSpc>
              <a:buFont typeface="Wingdings 2"/>
              <a:buChar char=""/>
              <a:defRPr/>
            </a:pPr>
            <a:r>
              <a:rPr lang="en-US" sz="1400" dirty="0"/>
              <a:t>In large projects, it may just refer a document link detailing Defect Management Process</a:t>
            </a:r>
          </a:p>
          <a:p>
            <a:pPr lvl="2" algn="just">
              <a:lnSpc>
                <a:spcPct val="80000"/>
              </a:lnSpc>
              <a:buFont typeface="Wingdings 2"/>
              <a:buChar char=""/>
              <a:defRPr/>
            </a:pPr>
            <a:r>
              <a:rPr lang="en-US" sz="1400" dirty="0"/>
              <a:t>Approvals</a:t>
            </a:r>
          </a:p>
          <a:p>
            <a:pPr lvl="3" algn="just">
              <a:lnSpc>
                <a:spcPct val="80000"/>
              </a:lnSpc>
              <a:buFont typeface="Wingdings 2"/>
              <a:buChar char=""/>
              <a:defRPr/>
            </a:pPr>
            <a:r>
              <a:rPr lang="en-US" sz="1400" dirty="0"/>
              <a:t>Stakeholders whose approval be required </a:t>
            </a: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
        <p:nvSpPr>
          <p:cNvPr id="9" name="Rectangle 2"/>
          <p:cNvSpPr>
            <a:spLocks noGrp="1" noChangeArrowheads="1"/>
          </p:cNvSpPr>
          <p:nvPr>
            <p:ph type="title"/>
          </p:nvPr>
        </p:nvSpPr>
        <p:spPr>
          <a:xfrm>
            <a:off x="633984" y="457200"/>
            <a:ext cx="5614416" cy="838200"/>
          </a:xfrm>
        </p:spPr>
        <p:txBody>
          <a:bodyPr>
            <a:noAutofit/>
          </a:bodyPr>
          <a:lstStyle/>
          <a:p>
            <a:pPr eaLnBrk="1" fontAlgn="auto" hangingPunct="1">
              <a:spcAft>
                <a:spcPts val="0"/>
              </a:spcAft>
              <a:defRPr/>
            </a:pPr>
            <a:r>
              <a:rPr lang="en-US" sz="2400" cap="none" dirty="0" smtClean="0"/>
              <a:t>Software testing life cycle (STLC)</a:t>
            </a:r>
            <a:r>
              <a:rPr lang="en-US" sz="2400" dirty="0" smtClean="0"/>
              <a:t/>
            </a:r>
            <a:br>
              <a:rPr lang="en-US" sz="2400" dirty="0" smtClean="0"/>
            </a:br>
            <a:endParaRPr lang="en-US" sz="2400" dirty="0"/>
          </a:p>
        </p:txBody>
      </p:sp>
    </p:spTree>
    <p:extLst>
      <p:ext uri="{BB962C8B-B14F-4D97-AF65-F5344CB8AC3E}">
        <p14:creationId xmlns="" xmlns:p14="http://schemas.microsoft.com/office/powerpoint/2010/main" val="407846340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457200" y="1143000"/>
            <a:ext cx="8229600" cy="5410200"/>
          </a:xfrm>
        </p:spPr>
        <p:txBody>
          <a:bodyPr/>
          <a:lstStyle/>
          <a:p>
            <a:pPr eaLnBrk="1" hangingPunct="1"/>
            <a:r>
              <a:rPr lang="en-US" sz="1800" dirty="0" smtClean="0"/>
              <a:t>Testing Deliverables</a:t>
            </a:r>
          </a:p>
          <a:p>
            <a:pPr lvl="1" eaLnBrk="1" hangingPunct="1"/>
            <a:r>
              <a:rPr lang="en-US" sz="1400" dirty="0" smtClean="0"/>
              <a:t>Test Plan</a:t>
            </a:r>
          </a:p>
          <a:p>
            <a:pPr lvl="2" eaLnBrk="1" hangingPunct="1"/>
            <a:r>
              <a:rPr lang="en-US" sz="1400" dirty="0" smtClean="0"/>
              <a:t>Test Plan in some organizations encompasses testing strategy</a:t>
            </a:r>
          </a:p>
          <a:p>
            <a:pPr lvl="2" eaLnBrk="1" hangingPunct="1"/>
            <a:r>
              <a:rPr lang="en-US" sz="1400" dirty="0" smtClean="0"/>
              <a:t>In Some organization it is generated for each test phase/type depending on size/duration</a:t>
            </a:r>
          </a:p>
          <a:p>
            <a:pPr lvl="3" eaLnBrk="1" hangingPunct="1"/>
            <a:r>
              <a:rPr lang="en-US" sz="1400" dirty="0" smtClean="0"/>
              <a:t>For ex: For Acceptance Testing, There might be separate Acceptance Test Plan, for System testing – a separate System Test Plan</a:t>
            </a:r>
          </a:p>
          <a:p>
            <a:pPr lvl="2" eaLnBrk="1" hangingPunct="1"/>
            <a:r>
              <a:rPr lang="en-US" sz="1400" dirty="0" smtClean="0"/>
              <a:t>Test Plan where Test Strategy is already built will consists of major below items:-</a:t>
            </a:r>
          </a:p>
          <a:p>
            <a:pPr lvl="3" eaLnBrk="1" hangingPunct="1"/>
            <a:r>
              <a:rPr lang="en-US" sz="1400" dirty="0" smtClean="0"/>
              <a:t>Details on Scope Item to be Tested</a:t>
            </a:r>
          </a:p>
          <a:p>
            <a:pPr lvl="3" eaLnBrk="1" hangingPunct="1"/>
            <a:r>
              <a:rPr lang="en-US" sz="1400" dirty="0" smtClean="0"/>
              <a:t>In Scope /Out of Scope Items</a:t>
            </a:r>
          </a:p>
          <a:p>
            <a:pPr lvl="3" eaLnBrk="1" hangingPunct="1"/>
            <a:r>
              <a:rPr lang="en-US" sz="1400" dirty="0" smtClean="0"/>
              <a:t>Sequence of Test Scenarios to be run</a:t>
            </a:r>
          </a:p>
          <a:p>
            <a:pPr lvl="3" eaLnBrk="1" hangingPunct="1"/>
            <a:r>
              <a:rPr lang="en-US" sz="1400" dirty="0" smtClean="0"/>
              <a:t>Details on how Test Strategy be applied to particular test level/type</a:t>
            </a:r>
          </a:p>
          <a:p>
            <a:pPr lvl="3" eaLnBrk="1" hangingPunct="1"/>
            <a:r>
              <a:rPr lang="en-US" sz="1400" dirty="0" smtClean="0"/>
              <a:t>Test Environment Details</a:t>
            </a:r>
          </a:p>
          <a:p>
            <a:pPr lvl="3" eaLnBrk="1" hangingPunct="1"/>
            <a:endParaRPr lang="en-US" sz="1400" dirty="0" smtClean="0"/>
          </a:p>
          <a:p>
            <a:pPr lvl="3" eaLnBrk="1" hangingPunct="1"/>
            <a:endParaRPr lang="en-US" sz="1200" dirty="0" smtClean="0"/>
          </a:p>
          <a:p>
            <a:pPr lvl="3" eaLnBrk="1" hangingPunct="1"/>
            <a:endParaRPr lang="en-US" sz="900" dirty="0" smtClean="0"/>
          </a:p>
          <a:p>
            <a:pPr lvl="1" eaLnBrk="1" hangingPunct="1"/>
            <a:endParaRPr lang="en-US" sz="3600" dirty="0" smtClean="0"/>
          </a:p>
        </p:txBody>
      </p:sp>
      <p:sp>
        <p:nvSpPr>
          <p:cNvPr id="9" name="Rectangle 2"/>
          <p:cNvSpPr>
            <a:spLocks noGrp="1" noChangeArrowheads="1"/>
          </p:cNvSpPr>
          <p:nvPr>
            <p:ph type="title"/>
          </p:nvPr>
        </p:nvSpPr>
        <p:spPr>
          <a:xfrm>
            <a:off x="633984" y="457200"/>
            <a:ext cx="5614416" cy="838200"/>
          </a:xfrm>
        </p:spPr>
        <p:txBody>
          <a:bodyPr>
            <a:noAutofit/>
          </a:bodyPr>
          <a:lstStyle/>
          <a:p>
            <a:pPr eaLnBrk="1" fontAlgn="auto" hangingPunct="1">
              <a:spcAft>
                <a:spcPts val="0"/>
              </a:spcAft>
              <a:defRPr/>
            </a:pPr>
            <a:r>
              <a:rPr lang="en-US" sz="2400" cap="none" dirty="0" smtClean="0"/>
              <a:t>Software testing life cycle (STLC)</a:t>
            </a:r>
            <a:r>
              <a:rPr lang="en-US" sz="2400" dirty="0" smtClean="0"/>
              <a:t/>
            </a:r>
            <a:br>
              <a:rPr lang="en-US" sz="2400" dirty="0" smtClean="0"/>
            </a:br>
            <a:endParaRPr lang="en-US" sz="2400" dirty="0"/>
          </a:p>
        </p:txBody>
      </p:sp>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214351844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1143000"/>
            <a:ext cx="8305800" cy="3810000"/>
          </a:xfrm>
        </p:spPr>
        <p:txBody>
          <a:bodyPr>
            <a:normAutofit lnSpcReduction="10000"/>
          </a:bodyPr>
          <a:lstStyle/>
          <a:p>
            <a:pPr eaLnBrk="1" hangingPunct="1">
              <a:lnSpc>
                <a:spcPct val="90000"/>
              </a:lnSpc>
            </a:pPr>
            <a:r>
              <a:rPr lang="en-US" sz="1800" dirty="0" smtClean="0"/>
              <a:t>Testing Deliverables</a:t>
            </a:r>
          </a:p>
          <a:p>
            <a:pPr lvl="1" algn="just" eaLnBrk="1" hangingPunct="1">
              <a:lnSpc>
                <a:spcPct val="90000"/>
              </a:lnSpc>
            </a:pPr>
            <a:r>
              <a:rPr lang="en-US" sz="1400" dirty="0" smtClean="0"/>
              <a:t>Test Traceability Matrix </a:t>
            </a:r>
          </a:p>
          <a:p>
            <a:pPr lvl="2" algn="just" eaLnBrk="1" hangingPunct="1">
              <a:lnSpc>
                <a:spcPct val="90000"/>
              </a:lnSpc>
            </a:pPr>
            <a:r>
              <a:rPr lang="en-US" sz="1400" dirty="0" smtClean="0"/>
              <a:t>Name derived as it traces testing from requirements. This is bidirectional</a:t>
            </a:r>
          </a:p>
          <a:p>
            <a:pPr lvl="2" algn="just" eaLnBrk="1" hangingPunct="1">
              <a:lnSpc>
                <a:spcPct val="90000"/>
              </a:lnSpc>
            </a:pPr>
            <a:r>
              <a:rPr lang="en-US" sz="1400" dirty="0" smtClean="0"/>
              <a:t>Used to make sure requirement coverage is complete and test case exist for each testable requirement</a:t>
            </a:r>
          </a:p>
          <a:p>
            <a:pPr lvl="2" algn="just" eaLnBrk="1" hangingPunct="1">
              <a:lnSpc>
                <a:spcPct val="90000"/>
              </a:lnSpc>
            </a:pPr>
            <a:r>
              <a:rPr lang="en-US" sz="1400" dirty="0" smtClean="0"/>
              <a:t>Useful in prioritizing testing, as Test Scenarios/Cases related to important requirements gets executed first</a:t>
            </a:r>
          </a:p>
          <a:p>
            <a:pPr lvl="2" algn="just" eaLnBrk="1" hangingPunct="1">
              <a:lnSpc>
                <a:spcPct val="90000"/>
              </a:lnSpc>
            </a:pPr>
            <a:r>
              <a:rPr lang="en-US" sz="1400" dirty="0" smtClean="0"/>
              <a:t>Assists in taking decision – Amount of Testing completion can also determine % of Requirement validated, hence providing view to Stakeholders and Management if software should be released for end users/clients</a:t>
            </a:r>
          </a:p>
          <a:p>
            <a:pPr lvl="2" algn="just" eaLnBrk="1" hangingPunct="1">
              <a:lnSpc>
                <a:spcPct val="90000"/>
              </a:lnSpc>
            </a:pPr>
            <a:endParaRPr lang="en-US" sz="1400" dirty="0" smtClean="0"/>
          </a:p>
          <a:p>
            <a:pPr lvl="1" algn="just" eaLnBrk="1" hangingPunct="1">
              <a:lnSpc>
                <a:spcPct val="90000"/>
              </a:lnSpc>
            </a:pPr>
            <a:r>
              <a:rPr lang="en-US" sz="1400" dirty="0" smtClean="0"/>
              <a:t>Consists of</a:t>
            </a:r>
          </a:p>
          <a:p>
            <a:pPr lvl="2" algn="just" eaLnBrk="1" hangingPunct="1">
              <a:lnSpc>
                <a:spcPct val="90000"/>
              </a:lnSpc>
            </a:pPr>
            <a:r>
              <a:rPr lang="en-US" sz="1400" dirty="0" smtClean="0"/>
              <a:t>Requirement</a:t>
            </a:r>
          </a:p>
          <a:p>
            <a:pPr lvl="2" algn="just" eaLnBrk="1" hangingPunct="1">
              <a:lnSpc>
                <a:spcPct val="90000"/>
              </a:lnSpc>
            </a:pPr>
            <a:r>
              <a:rPr lang="en-US" sz="1400" dirty="0" smtClean="0"/>
              <a:t>Mapping with Test Scenarios</a:t>
            </a:r>
          </a:p>
          <a:p>
            <a:pPr lvl="2" algn="just" eaLnBrk="1" hangingPunct="1">
              <a:lnSpc>
                <a:spcPct val="90000"/>
              </a:lnSpc>
            </a:pPr>
            <a:r>
              <a:rPr lang="en-US" sz="1400" dirty="0" smtClean="0"/>
              <a:t>Mapping with Test Cases</a:t>
            </a:r>
          </a:p>
          <a:p>
            <a:pPr lvl="2" algn="just" eaLnBrk="1" hangingPunct="1">
              <a:lnSpc>
                <a:spcPct val="90000"/>
              </a:lnSpc>
            </a:pPr>
            <a:r>
              <a:rPr lang="en-US" sz="1400" dirty="0" smtClean="0"/>
              <a:t>Another fields like Priority/Criticality etc..</a:t>
            </a:r>
          </a:p>
          <a:p>
            <a:pPr lvl="1" algn="just" eaLnBrk="1" hangingPunct="1">
              <a:lnSpc>
                <a:spcPct val="90000"/>
              </a:lnSpc>
            </a:pPr>
            <a:r>
              <a:rPr lang="en-US" sz="1400" dirty="0" smtClean="0"/>
              <a:t>Sample</a:t>
            </a:r>
          </a:p>
        </p:txBody>
      </p:sp>
      <p:pic>
        <p:nvPicPr>
          <p:cNvPr id="19460" name="Picture 66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71600" y="4800601"/>
            <a:ext cx="5791200" cy="1374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633984" y="457200"/>
            <a:ext cx="5614416" cy="838200"/>
          </a:xfrm>
        </p:spPr>
        <p:txBody>
          <a:bodyPr>
            <a:noAutofit/>
          </a:bodyPr>
          <a:lstStyle/>
          <a:p>
            <a:pPr eaLnBrk="1" fontAlgn="auto" hangingPunct="1">
              <a:spcAft>
                <a:spcPts val="0"/>
              </a:spcAft>
              <a:defRPr/>
            </a:pPr>
            <a:r>
              <a:rPr lang="en-US" sz="2400" cap="none" dirty="0" smtClean="0"/>
              <a:t>Software testing life cycle (STLC)</a:t>
            </a:r>
            <a:r>
              <a:rPr lang="en-US" sz="2400" dirty="0" smtClean="0"/>
              <a:t/>
            </a:r>
            <a:br>
              <a:rPr lang="en-US" sz="2400" dirty="0" smtClean="0"/>
            </a:br>
            <a:endParaRPr lang="en-US" sz="2400" dirty="0"/>
          </a:p>
        </p:txBody>
      </p:sp>
      <p:pic>
        <p:nvPicPr>
          <p:cNvPr id="11" name="Picture 1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1233890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457200" y="1143001"/>
            <a:ext cx="8229600" cy="4525963"/>
          </a:xfrm>
        </p:spPr>
        <p:txBody>
          <a:bodyPr/>
          <a:lstStyle/>
          <a:p>
            <a:pPr eaLnBrk="1" hangingPunct="1"/>
            <a:r>
              <a:rPr lang="en-US" sz="1800" dirty="0" smtClean="0"/>
              <a:t>Testing Deliverables</a:t>
            </a:r>
          </a:p>
          <a:p>
            <a:pPr lvl="1" eaLnBrk="1" hangingPunct="1"/>
            <a:r>
              <a:rPr lang="en-US" sz="1400" dirty="0" smtClean="0"/>
              <a:t>Test Scenario </a:t>
            </a:r>
          </a:p>
          <a:p>
            <a:pPr lvl="2" eaLnBrk="1" hangingPunct="1"/>
            <a:r>
              <a:rPr lang="en-US" sz="1400" dirty="0" smtClean="0"/>
              <a:t>It is a Collection of related test cases for a transaction or business flow</a:t>
            </a:r>
          </a:p>
          <a:p>
            <a:pPr lvl="2" eaLnBrk="1" hangingPunct="1"/>
            <a:r>
              <a:rPr lang="en-US" sz="1400" dirty="0" smtClean="0"/>
              <a:t>Covers part or complete requirement</a:t>
            </a:r>
          </a:p>
          <a:p>
            <a:pPr lvl="2" eaLnBrk="1" hangingPunct="1"/>
            <a:r>
              <a:rPr lang="en-US" sz="1400" dirty="0" smtClean="0"/>
              <a:t>Modularizes testing</a:t>
            </a:r>
          </a:p>
          <a:p>
            <a:pPr lvl="2" eaLnBrk="1" hangingPunct="1"/>
            <a:endParaRPr lang="en-US" sz="1400" dirty="0" smtClean="0"/>
          </a:p>
          <a:p>
            <a:pPr lvl="1" eaLnBrk="1" hangingPunct="1"/>
            <a:r>
              <a:rPr lang="en-US" sz="1400" dirty="0" smtClean="0"/>
              <a:t>Consists of</a:t>
            </a:r>
          </a:p>
          <a:p>
            <a:pPr lvl="2" eaLnBrk="1" hangingPunct="1"/>
            <a:r>
              <a:rPr lang="en-US" sz="1400" dirty="0" smtClean="0"/>
              <a:t>Test Scenario Identifier, Test Scenario Description, Test Case Name, Test Case identifier etc…</a:t>
            </a:r>
          </a:p>
          <a:p>
            <a:pPr lvl="2" eaLnBrk="1" hangingPunct="1"/>
            <a:r>
              <a:rPr lang="en-US" sz="1400" dirty="0" smtClean="0"/>
              <a:t>Sample</a:t>
            </a:r>
          </a:p>
        </p:txBody>
      </p:sp>
      <p:pic>
        <p:nvPicPr>
          <p:cNvPr id="20484" name="Picture 21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2" y="4343400"/>
            <a:ext cx="8551863"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633984" y="457200"/>
            <a:ext cx="5614416" cy="838200"/>
          </a:xfrm>
        </p:spPr>
        <p:txBody>
          <a:bodyPr>
            <a:noAutofit/>
          </a:bodyPr>
          <a:lstStyle/>
          <a:p>
            <a:pPr eaLnBrk="1" fontAlgn="auto" hangingPunct="1">
              <a:spcAft>
                <a:spcPts val="0"/>
              </a:spcAft>
              <a:defRPr/>
            </a:pPr>
            <a:r>
              <a:rPr lang="en-US" sz="2400" cap="none" dirty="0" smtClean="0"/>
              <a:t>Software testing life cycle (STLC)</a:t>
            </a:r>
            <a:r>
              <a:rPr lang="en-US" sz="2400" dirty="0" smtClean="0"/>
              <a:t/>
            </a:r>
            <a:br>
              <a:rPr lang="en-US" sz="2400" dirty="0" smtClean="0"/>
            </a:br>
            <a:endParaRPr lang="en-US" sz="2400" dirty="0"/>
          </a:p>
        </p:txBody>
      </p:sp>
      <p:pic>
        <p:nvPicPr>
          <p:cNvPr id="11" name="Picture 1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91863192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57200" y="1143001"/>
            <a:ext cx="8229600" cy="4525963"/>
          </a:xfrm>
        </p:spPr>
        <p:txBody>
          <a:bodyPr>
            <a:normAutofit/>
          </a:bodyPr>
          <a:lstStyle/>
          <a:p>
            <a:pPr marL="365760" indent="-256032" eaLnBrk="1" fontAlgn="auto" hangingPunct="1">
              <a:spcAft>
                <a:spcPts val="0"/>
              </a:spcAft>
              <a:buFont typeface="Wingdings 3"/>
              <a:buChar char=""/>
              <a:defRPr/>
            </a:pPr>
            <a:r>
              <a:rPr lang="en-US" sz="1800" dirty="0"/>
              <a:t>Testing Deliverables</a:t>
            </a:r>
          </a:p>
          <a:p>
            <a:pPr marL="621792" lvl="1" algn="just" eaLnBrk="1" fontAlgn="auto" hangingPunct="1">
              <a:lnSpc>
                <a:spcPct val="200000"/>
              </a:lnSpc>
              <a:spcBef>
                <a:spcPts val="324"/>
              </a:spcBef>
              <a:spcAft>
                <a:spcPts val="0"/>
              </a:spcAft>
              <a:buFont typeface="Verdana"/>
              <a:buChar char="◦"/>
              <a:defRPr/>
            </a:pPr>
            <a:r>
              <a:rPr lang="en-US" sz="1400" dirty="0"/>
              <a:t>Test Case </a:t>
            </a:r>
          </a:p>
          <a:p>
            <a:pPr marL="859536" lvl="2" algn="just" eaLnBrk="1" fontAlgn="auto" hangingPunct="1">
              <a:spcAft>
                <a:spcPts val="0"/>
              </a:spcAft>
              <a:buFont typeface="Wingdings 2"/>
              <a:buChar char=""/>
              <a:defRPr/>
            </a:pPr>
            <a:r>
              <a:rPr lang="en-US" sz="1400" dirty="0"/>
              <a:t>Is used to cover test condition (s)</a:t>
            </a:r>
          </a:p>
          <a:p>
            <a:pPr marL="859536" lvl="2" algn="just" eaLnBrk="1" fontAlgn="auto" hangingPunct="1">
              <a:spcAft>
                <a:spcPts val="0"/>
              </a:spcAft>
              <a:buFont typeface="Wingdings 2"/>
              <a:buChar char=""/>
              <a:defRPr/>
            </a:pPr>
            <a:r>
              <a:rPr lang="en-US" sz="1400" dirty="0"/>
              <a:t>It takes certain inputs as test data performs an action and validates a particular test condition</a:t>
            </a:r>
          </a:p>
          <a:p>
            <a:pPr marL="621792" lvl="1" algn="just" eaLnBrk="1" fontAlgn="auto" hangingPunct="1">
              <a:spcBef>
                <a:spcPts val="324"/>
              </a:spcBef>
              <a:spcAft>
                <a:spcPts val="0"/>
              </a:spcAft>
              <a:buFont typeface="Verdana"/>
              <a:buChar char="◦"/>
              <a:defRPr/>
            </a:pPr>
            <a:r>
              <a:rPr lang="en-US" sz="1400" dirty="0"/>
              <a:t>Consists of</a:t>
            </a:r>
          </a:p>
          <a:p>
            <a:pPr marL="859536" lvl="2" algn="just" eaLnBrk="1" fontAlgn="auto" hangingPunct="1">
              <a:spcAft>
                <a:spcPts val="0"/>
              </a:spcAft>
              <a:buFont typeface="Wingdings 2"/>
              <a:buChar char=""/>
              <a:defRPr/>
            </a:pPr>
            <a:r>
              <a:rPr lang="en-US" sz="1400" dirty="0"/>
              <a:t>Test case purpose</a:t>
            </a:r>
          </a:p>
          <a:p>
            <a:pPr marL="859536" lvl="2" algn="just" eaLnBrk="1" fontAlgn="auto" hangingPunct="1">
              <a:spcAft>
                <a:spcPts val="0"/>
              </a:spcAft>
              <a:buFont typeface="Wingdings 2"/>
              <a:buChar char=""/>
              <a:defRPr/>
            </a:pPr>
            <a:r>
              <a:rPr lang="en-US" sz="1400" dirty="0"/>
              <a:t>Test data requirement</a:t>
            </a:r>
          </a:p>
          <a:p>
            <a:pPr marL="859536" lvl="2" algn="just" eaLnBrk="1" fontAlgn="auto" hangingPunct="1">
              <a:spcAft>
                <a:spcPts val="0"/>
              </a:spcAft>
              <a:buFont typeface="Wingdings 2"/>
              <a:buChar char=""/>
              <a:defRPr/>
            </a:pPr>
            <a:r>
              <a:rPr lang="en-US" sz="1400" dirty="0"/>
              <a:t>Document Reference</a:t>
            </a:r>
          </a:p>
          <a:p>
            <a:pPr marL="859536" lvl="2" algn="just" eaLnBrk="1" fontAlgn="auto" hangingPunct="1">
              <a:spcAft>
                <a:spcPts val="0"/>
              </a:spcAft>
              <a:buFont typeface="Wingdings 2"/>
              <a:buChar char=""/>
              <a:defRPr/>
            </a:pPr>
            <a:r>
              <a:rPr lang="en-US" sz="1400" dirty="0"/>
              <a:t>Test Steps</a:t>
            </a:r>
          </a:p>
          <a:p>
            <a:pPr lvl="3" algn="just" eaLnBrk="1" fontAlgn="auto" hangingPunct="1">
              <a:spcAft>
                <a:spcPts val="0"/>
              </a:spcAft>
              <a:buFont typeface="Wingdings 2"/>
              <a:buChar char=""/>
              <a:defRPr/>
            </a:pPr>
            <a:r>
              <a:rPr lang="en-US" sz="1400" dirty="0"/>
              <a:t>Description</a:t>
            </a:r>
          </a:p>
          <a:p>
            <a:pPr lvl="3" algn="just" eaLnBrk="1" fontAlgn="auto" hangingPunct="1">
              <a:spcAft>
                <a:spcPts val="0"/>
              </a:spcAft>
              <a:buFont typeface="Wingdings 2"/>
              <a:buChar char=""/>
              <a:defRPr/>
            </a:pPr>
            <a:r>
              <a:rPr lang="en-US" sz="1400" dirty="0"/>
              <a:t>Expected result</a:t>
            </a:r>
          </a:p>
          <a:p>
            <a:pPr lvl="3" algn="just" eaLnBrk="1" fontAlgn="auto" hangingPunct="1">
              <a:spcAft>
                <a:spcPts val="0"/>
              </a:spcAft>
              <a:buFont typeface="Wingdings 2"/>
              <a:buChar char=""/>
              <a:defRPr/>
            </a:pPr>
            <a:r>
              <a:rPr lang="en-US" sz="1400" dirty="0"/>
              <a:t>Actual result</a:t>
            </a:r>
          </a:p>
          <a:p>
            <a:pPr marL="859536" lvl="2" algn="just" eaLnBrk="1" fontAlgn="auto" hangingPunct="1">
              <a:spcAft>
                <a:spcPts val="0"/>
              </a:spcAft>
              <a:buFont typeface="Wingdings 2"/>
              <a:buChar char=""/>
              <a:defRPr/>
            </a:pPr>
            <a:r>
              <a:rPr lang="en-US" sz="1400" dirty="0"/>
              <a:t>Other classification field</a:t>
            </a:r>
          </a:p>
          <a:p>
            <a:pPr lvl="3" algn="just" eaLnBrk="1" fontAlgn="auto" hangingPunct="1">
              <a:spcAft>
                <a:spcPts val="0"/>
              </a:spcAft>
              <a:buFont typeface="Wingdings 2"/>
              <a:buChar char=""/>
              <a:defRPr/>
            </a:pPr>
            <a:r>
              <a:rPr lang="en-US" sz="1400" dirty="0"/>
              <a:t>Ex: Indicating priority, indicating grouping, status etc…</a:t>
            </a:r>
          </a:p>
          <a:p>
            <a:pPr marL="859536" lvl="2" algn="just" eaLnBrk="1" fontAlgn="auto" hangingPunct="1">
              <a:spcAft>
                <a:spcPts val="0"/>
              </a:spcAft>
              <a:buFont typeface="Wingdings 2"/>
              <a:buChar char=""/>
              <a:defRPr/>
            </a:pPr>
            <a:r>
              <a:rPr lang="en-US" sz="1400" dirty="0"/>
              <a:t>Template</a:t>
            </a:r>
          </a:p>
        </p:txBody>
      </p:sp>
      <p:graphicFrame>
        <p:nvGraphicFramePr>
          <p:cNvPr id="21508" name="Object 4"/>
          <p:cNvGraphicFramePr>
            <a:graphicFrameLocks noChangeAspect="1"/>
          </p:cNvGraphicFramePr>
          <p:nvPr/>
        </p:nvGraphicFramePr>
        <p:xfrm>
          <a:off x="2667000" y="5867401"/>
          <a:ext cx="1066800" cy="714375"/>
        </p:xfrm>
        <a:graphic>
          <a:graphicData uri="http://schemas.openxmlformats.org/presentationml/2006/ole">
            <p:oleObj spid="_x0000_s1042" name="Document" showAsIcon="1" r:id="rId4" imgW="914400" imgH="714375" progId="Word.Document.8">
              <p:embed/>
            </p:oleObj>
          </a:graphicData>
        </a:graphic>
      </p:graphicFrame>
      <p:sp>
        <p:nvSpPr>
          <p:cNvPr id="10" name="Rectangle 2"/>
          <p:cNvSpPr>
            <a:spLocks noGrp="1" noChangeArrowheads="1"/>
          </p:cNvSpPr>
          <p:nvPr>
            <p:ph type="title"/>
          </p:nvPr>
        </p:nvSpPr>
        <p:spPr>
          <a:xfrm>
            <a:off x="633984" y="457200"/>
            <a:ext cx="5614416" cy="838200"/>
          </a:xfrm>
        </p:spPr>
        <p:txBody>
          <a:bodyPr>
            <a:noAutofit/>
          </a:bodyPr>
          <a:lstStyle/>
          <a:p>
            <a:pPr eaLnBrk="1" fontAlgn="auto" hangingPunct="1">
              <a:spcAft>
                <a:spcPts val="0"/>
              </a:spcAft>
              <a:defRPr/>
            </a:pPr>
            <a:r>
              <a:rPr lang="en-US" sz="2400" cap="none" dirty="0" smtClean="0"/>
              <a:t>Software testing life cycle (STLC)</a:t>
            </a:r>
            <a:r>
              <a:rPr lang="en-US" sz="2400" dirty="0" smtClean="0"/>
              <a:t/>
            </a:r>
            <a:br>
              <a:rPr lang="en-US" sz="2400" dirty="0" smtClean="0"/>
            </a:br>
            <a:endParaRPr lang="en-US" sz="2400" dirty="0"/>
          </a:p>
        </p:txBody>
      </p:sp>
      <p:pic>
        <p:nvPicPr>
          <p:cNvPr id="11" name="Picture 10"/>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22408451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457200" y="1143001"/>
            <a:ext cx="8229600" cy="4525963"/>
          </a:xfrm>
        </p:spPr>
        <p:txBody>
          <a:bodyPr/>
          <a:lstStyle/>
          <a:p>
            <a:pPr eaLnBrk="1" hangingPunct="1"/>
            <a:r>
              <a:rPr lang="en-US" sz="1800" dirty="0" smtClean="0"/>
              <a:t>Testing Deliverables</a:t>
            </a:r>
          </a:p>
          <a:p>
            <a:pPr lvl="1" algn="just" eaLnBrk="1" hangingPunct="1"/>
            <a:r>
              <a:rPr lang="en-US" sz="1400" dirty="0" smtClean="0"/>
              <a:t>Test Summary Report Consists of</a:t>
            </a:r>
          </a:p>
          <a:p>
            <a:pPr lvl="2" algn="just" eaLnBrk="1" hangingPunct="1"/>
            <a:r>
              <a:rPr lang="en-US" sz="1400" dirty="0" smtClean="0"/>
              <a:t>Produced during end of execution cycle</a:t>
            </a:r>
          </a:p>
          <a:p>
            <a:pPr lvl="2" algn="just" eaLnBrk="1" hangingPunct="1"/>
            <a:r>
              <a:rPr lang="en-US" sz="1400" dirty="0" smtClean="0"/>
              <a:t>Consist of Defects found</a:t>
            </a:r>
          </a:p>
          <a:p>
            <a:pPr lvl="2" algn="just" eaLnBrk="1" hangingPunct="1"/>
            <a:r>
              <a:rPr lang="en-US" sz="1400" dirty="0" smtClean="0"/>
              <a:t>Test Cases status</a:t>
            </a:r>
          </a:p>
          <a:p>
            <a:pPr lvl="2" algn="just" eaLnBrk="1" hangingPunct="1"/>
            <a:r>
              <a:rPr lang="en-US" sz="1400" dirty="0" smtClean="0"/>
              <a:t>Risks</a:t>
            </a:r>
          </a:p>
          <a:p>
            <a:pPr lvl="2" algn="just" eaLnBrk="1" hangingPunct="1"/>
            <a:r>
              <a:rPr lang="en-US" sz="1400" dirty="0" smtClean="0"/>
              <a:t>Issues </a:t>
            </a:r>
          </a:p>
          <a:p>
            <a:pPr lvl="2" algn="just" eaLnBrk="1" hangingPunct="1"/>
            <a:r>
              <a:rPr lang="en-US" sz="1400" dirty="0" smtClean="0"/>
              <a:t>Recommendation</a:t>
            </a:r>
          </a:p>
          <a:p>
            <a:pPr lvl="2" algn="just" eaLnBrk="1" hangingPunct="1"/>
            <a:r>
              <a:rPr lang="en-US" sz="1400" dirty="0" smtClean="0"/>
              <a:t>Sample </a:t>
            </a:r>
          </a:p>
          <a:p>
            <a:pPr lvl="2" algn="just" eaLnBrk="1" hangingPunct="1"/>
            <a:r>
              <a:rPr lang="en-US" sz="1400" dirty="0" smtClean="0"/>
              <a:t>Approvals</a:t>
            </a:r>
          </a:p>
          <a:p>
            <a:pPr lvl="2" algn="just" eaLnBrk="1" hangingPunct="1"/>
            <a:r>
              <a:rPr lang="en-US" sz="1400" dirty="0" smtClean="0"/>
              <a:t>Documents Reference</a:t>
            </a:r>
          </a:p>
          <a:p>
            <a:pPr lvl="3" eaLnBrk="1" hangingPunct="1"/>
            <a:endParaRPr lang="en-US" sz="1400" dirty="0" smtClean="0"/>
          </a:p>
          <a:p>
            <a:pPr lvl="1" eaLnBrk="1" hangingPunct="1"/>
            <a:endParaRPr lang="en-US" sz="2000" dirty="0" smtClean="0"/>
          </a:p>
          <a:p>
            <a:pPr lvl="1" eaLnBrk="1" hangingPunct="1">
              <a:buFontTx/>
              <a:buNone/>
            </a:pPr>
            <a:endParaRPr lang="en-US" sz="2400" dirty="0" smtClean="0"/>
          </a:p>
          <a:p>
            <a:pPr lvl="1" eaLnBrk="1" hangingPunct="1"/>
            <a:endParaRPr lang="en-US" sz="2400" dirty="0" smtClean="0"/>
          </a:p>
        </p:txBody>
      </p:sp>
      <p:sp>
        <p:nvSpPr>
          <p:cNvPr id="9" name="Rectangle 2"/>
          <p:cNvSpPr>
            <a:spLocks noGrp="1" noChangeArrowheads="1"/>
          </p:cNvSpPr>
          <p:nvPr>
            <p:ph type="title"/>
          </p:nvPr>
        </p:nvSpPr>
        <p:spPr>
          <a:xfrm>
            <a:off x="633984" y="457200"/>
            <a:ext cx="5614416" cy="838200"/>
          </a:xfrm>
        </p:spPr>
        <p:txBody>
          <a:bodyPr>
            <a:noAutofit/>
          </a:bodyPr>
          <a:lstStyle/>
          <a:p>
            <a:pPr eaLnBrk="1" fontAlgn="auto" hangingPunct="1">
              <a:spcAft>
                <a:spcPts val="0"/>
              </a:spcAft>
              <a:defRPr/>
            </a:pPr>
            <a:r>
              <a:rPr lang="en-US" sz="2400" cap="none" dirty="0" smtClean="0"/>
              <a:t>Software testing life cycle (STLC)</a:t>
            </a:r>
            <a:r>
              <a:rPr lang="en-US" sz="2400" dirty="0" smtClean="0"/>
              <a:t/>
            </a:r>
            <a:br>
              <a:rPr lang="en-US" sz="2400" dirty="0" smtClean="0"/>
            </a:br>
            <a:endParaRPr lang="en-US" sz="2400" dirty="0"/>
          </a:p>
        </p:txBody>
      </p:sp>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24037117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0"/>
            <a:ext cx="8534400" cy="1143000"/>
          </a:xfrm>
        </p:spPr>
        <p:txBody>
          <a:bodyPr>
            <a:noAutofit/>
          </a:bodyPr>
          <a:lstStyle/>
          <a:p>
            <a:pPr eaLnBrk="1" hangingPunct="1">
              <a:defRPr/>
            </a:pPr>
            <a:r>
              <a:rPr lang="en-US" sz="2400" cap="none" dirty="0" smtClean="0"/>
              <a:t>Software testing types /methodologies /techniques /levels etc…</a:t>
            </a:r>
          </a:p>
        </p:txBody>
      </p:sp>
      <p:sp>
        <p:nvSpPr>
          <p:cNvPr id="23554" name="Rectangle 3"/>
          <p:cNvSpPr>
            <a:spLocks noGrp="1" noChangeArrowheads="1"/>
          </p:cNvSpPr>
          <p:nvPr>
            <p:ph idx="1"/>
          </p:nvPr>
        </p:nvSpPr>
        <p:spPr>
          <a:xfrm>
            <a:off x="457200" y="1295400"/>
            <a:ext cx="8229600" cy="4800600"/>
          </a:xfrm>
          <a:noFill/>
        </p:spPr>
        <p:txBody>
          <a:bodyPr/>
          <a:lstStyle/>
          <a:p>
            <a:pPr eaLnBrk="1" hangingPunct="1"/>
            <a:r>
              <a:rPr lang="en-US" sz="1800" dirty="0" smtClean="0"/>
              <a:t>Manual Vs.. Automation</a:t>
            </a:r>
          </a:p>
          <a:p>
            <a:pPr lvl="1" eaLnBrk="1" hangingPunct="1"/>
            <a:r>
              <a:rPr lang="en-US" sz="1400" dirty="0" smtClean="0"/>
              <a:t>Manual</a:t>
            </a:r>
          </a:p>
          <a:p>
            <a:pPr lvl="2" eaLnBrk="1" hangingPunct="1"/>
            <a:r>
              <a:rPr lang="en-US" sz="1400" dirty="0" smtClean="0"/>
              <a:t>As name indicates, this is testing manually by Testers who act as end users and does not involve tools which automates testing</a:t>
            </a:r>
          </a:p>
          <a:p>
            <a:pPr lvl="2" eaLnBrk="1" hangingPunct="1"/>
            <a:r>
              <a:rPr lang="en-US" sz="1400" dirty="0" smtClean="0"/>
              <a:t>This is effort intensive</a:t>
            </a:r>
          </a:p>
          <a:p>
            <a:pPr lvl="2" eaLnBrk="1" hangingPunct="1"/>
            <a:r>
              <a:rPr lang="en-US" sz="1400" dirty="0" smtClean="0"/>
              <a:t>It is more effective</a:t>
            </a:r>
          </a:p>
          <a:p>
            <a:pPr lvl="2" eaLnBrk="1" hangingPunct="1"/>
            <a:r>
              <a:rPr lang="en-US" sz="1400" dirty="0" smtClean="0"/>
              <a:t>Identification of defects probability is higher</a:t>
            </a:r>
          </a:p>
          <a:p>
            <a:pPr lvl="2" eaLnBrk="1" hangingPunct="1"/>
            <a:r>
              <a:rPr lang="en-US" sz="1400" dirty="0" smtClean="0"/>
              <a:t>Not suitable where testing  needs to be repeated with  large amount of test data</a:t>
            </a:r>
          </a:p>
          <a:p>
            <a:pPr lvl="2" eaLnBrk="1" hangingPunct="1"/>
            <a:r>
              <a:rPr lang="en-US" sz="1400" dirty="0" smtClean="0"/>
              <a:t>Not all testing  can be done manually ex: Performance</a:t>
            </a:r>
          </a:p>
          <a:p>
            <a:pPr lvl="2" eaLnBrk="1" hangingPunct="1">
              <a:buFontTx/>
              <a:buNone/>
            </a:pPr>
            <a:endParaRPr lang="en-US" sz="1400" dirty="0" smtClean="0"/>
          </a:p>
          <a:p>
            <a:pPr lvl="1" eaLnBrk="1" hangingPunct="1"/>
            <a:r>
              <a:rPr lang="en-US" sz="1400" dirty="0" smtClean="0"/>
              <a:t>Automation</a:t>
            </a:r>
          </a:p>
          <a:p>
            <a:pPr lvl="2" eaLnBrk="1" hangingPunct="1"/>
            <a:r>
              <a:rPr lang="en-US" sz="1400" dirty="0" smtClean="0"/>
              <a:t>Testing is carried out with tools that can automates testing</a:t>
            </a:r>
          </a:p>
          <a:p>
            <a:pPr lvl="2" eaLnBrk="1" hangingPunct="1"/>
            <a:r>
              <a:rPr lang="en-US" sz="1400" dirty="0" smtClean="0"/>
              <a:t>Reduces lot of redundant effort and saves lot of time as it is lot faster</a:t>
            </a:r>
          </a:p>
          <a:p>
            <a:pPr lvl="2" eaLnBrk="1" hangingPunct="1"/>
            <a:r>
              <a:rPr lang="en-US" sz="1400" dirty="0" smtClean="0"/>
              <a:t>initial cost and effort o develop Automation Software of purchasing Automated testing tools. </a:t>
            </a:r>
          </a:p>
          <a:p>
            <a:pPr lvl="2" eaLnBrk="1" hangingPunct="1"/>
            <a:r>
              <a:rPr lang="en-US" sz="1400" dirty="0" smtClean="0"/>
              <a:t>Not suitable in projects where automation software/tools is not used again</a:t>
            </a:r>
          </a:p>
          <a:p>
            <a:pPr lvl="2" eaLnBrk="1" hangingPunct="1"/>
            <a:r>
              <a:rPr lang="en-US" sz="1400" dirty="0" smtClean="0"/>
              <a:t>Suitable where repetition is major part of testing</a:t>
            </a:r>
          </a:p>
          <a:p>
            <a:pPr lvl="2" eaLnBrk="1" hangingPunct="1"/>
            <a:r>
              <a:rPr lang="en-US" sz="1400" dirty="0" smtClean="0"/>
              <a:t>Automation Testing Tools ex: Winrunner, QTP, Selenium etc… </a:t>
            </a:r>
          </a:p>
          <a:p>
            <a:pPr lvl="2" eaLnBrk="1" hangingPunct="1"/>
            <a:endParaRPr lang="en-US" sz="1600" dirty="0" smtClean="0"/>
          </a:p>
          <a:p>
            <a:pPr lvl="2" eaLnBrk="1" hangingPunct="1"/>
            <a:endParaRPr lang="en-US" sz="1600" dirty="0" smtClean="0"/>
          </a:p>
          <a:p>
            <a:pPr lvl="1" eaLnBrk="1" hangingPunct="1"/>
            <a:endParaRPr lang="en-US" sz="2000" dirty="0" smtClean="0"/>
          </a:p>
          <a:p>
            <a:pPr lvl="1" eaLnBrk="1" hangingPunct="1">
              <a:buFontTx/>
              <a:buNone/>
            </a:pPr>
            <a:endParaRPr lang="en-US" sz="2400" dirty="0" smtClean="0"/>
          </a:p>
          <a:p>
            <a:pPr lvl="1" eaLnBrk="1" hangingPunct="1"/>
            <a:endParaRPr lang="en-US" sz="2400" dirty="0" smtClean="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33550815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57200" y="1295400"/>
            <a:ext cx="8229600" cy="4724400"/>
          </a:xfrm>
          <a:noFill/>
        </p:spPr>
        <p:txBody>
          <a:bodyPr>
            <a:normAutofit lnSpcReduction="10000"/>
          </a:bodyPr>
          <a:lstStyle/>
          <a:p>
            <a:pPr eaLnBrk="1" hangingPunct="1"/>
            <a:r>
              <a:rPr lang="en-US" sz="1800" dirty="0" smtClean="0"/>
              <a:t>Functional Vs.. Non Functional</a:t>
            </a:r>
          </a:p>
          <a:p>
            <a:pPr lvl="1" eaLnBrk="1" hangingPunct="1"/>
            <a:r>
              <a:rPr lang="en-US" sz="1400" dirty="0" smtClean="0"/>
              <a:t>Functional</a:t>
            </a:r>
          </a:p>
          <a:p>
            <a:pPr lvl="2" eaLnBrk="1" hangingPunct="1"/>
            <a:r>
              <a:rPr lang="en-US" sz="1400" dirty="0" smtClean="0"/>
              <a:t>Testing  for  what  application is suppose to do i.e. functionalities of Software/Application under Test – AUT</a:t>
            </a:r>
          </a:p>
          <a:p>
            <a:pPr lvl="2" eaLnBrk="1" hangingPunct="1"/>
            <a:r>
              <a:rPr lang="en-US" sz="1400" dirty="0" smtClean="0"/>
              <a:t>Examples:</a:t>
            </a:r>
          </a:p>
          <a:p>
            <a:pPr lvl="3" eaLnBrk="1" hangingPunct="1"/>
            <a:r>
              <a:rPr lang="en-US" sz="1400" dirty="0" smtClean="0"/>
              <a:t>Unit Testing</a:t>
            </a:r>
          </a:p>
          <a:p>
            <a:pPr lvl="3" eaLnBrk="1" hangingPunct="1"/>
            <a:r>
              <a:rPr lang="en-US" sz="1400" dirty="0" smtClean="0"/>
              <a:t>Integration  Testing</a:t>
            </a:r>
          </a:p>
          <a:p>
            <a:pPr lvl="3" eaLnBrk="1" hangingPunct="1"/>
            <a:r>
              <a:rPr lang="en-US" sz="1400" dirty="0" smtClean="0"/>
              <a:t>Smoke/sanity Testing</a:t>
            </a:r>
          </a:p>
          <a:p>
            <a:pPr lvl="3" eaLnBrk="1" hangingPunct="1"/>
            <a:r>
              <a:rPr lang="en-US" sz="1400" dirty="0" smtClean="0"/>
              <a:t>Regression </a:t>
            </a:r>
          </a:p>
          <a:p>
            <a:pPr lvl="2" eaLnBrk="1" hangingPunct="1"/>
            <a:endParaRPr lang="en-US" sz="1400" dirty="0" smtClean="0"/>
          </a:p>
          <a:p>
            <a:pPr lvl="1" eaLnBrk="1" hangingPunct="1"/>
            <a:r>
              <a:rPr lang="en-US" sz="1400" dirty="0" smtClean="0"/>
              <a:t>Non Functional</a:t>
            </a:r>
          </a:p>
          <a:p>
            <a:pPr lvl="2" eaLnBrk="1" hangingPunct="1"/>
            <a:r>
              <a:rPr lang="en-US" sz="1400" dirty="0" smtClean="0"/>
              <a:t>Testing how application behaves and perform</a:t>
            </a:r>
          </a:p>
          <a:p>
            <a:pPr lvl="2" eaLnBrk="1" hangingPunct="1"/>
            <a:r>
              <a:rPr lang="en-US" sz="1400" dirty="0" smtClean="0"/>
              <a:t>Examples:</a:t>
            </a:r>
          </a:p>
          <a:p>
            <a:pPr lvl="3" eaLnBrk="1" hangingPunct="1"/>
            <a:r>
              <a:rPr lang="en-US" sz="1400" dirty="0" smtClean="0"/>
              <a:t>Performance</a:t>
            </a:r>
          </a:p>
          <a:p>
            <a:pPr lvl="3" eaLnBrk="1" hangingPunct="1"/>
            <a:r>
              <a:rPr lang="en-US" sz="1400" dirty="0" smtClean="0"/>
              <a:t>Usability</a:t>
            </a:r>
          </a:p>
          <a:p>
            <a:pPr lvl="3" eaLnBrk="1" hangingPunct="1"/>
            <a:r>
              <a:rPr lang="en-US" sz="1400" dirty="0" smtClean="0"/>
              <a:t>Security</a:t>
            </a:r>
          </a:p>
          <a:p>
            <a:pPr lvl="3" eaLnBrk="1" hangingPunct="1"/>
            <a:r>
              <a:rPr lang="en-US" sz="1400" dirty="0" smtClean="0"/>
              <a:t>Operational (Readiness/Acceptance) Testing</a:t>
            </a:r>
          </a:p>
          <a:p>
            <a:pPr lvl="3" eaLnBrk="1" hangingPunct="1"/>
            <a:endParaRPr lang="en-US" sz="1400" dirty="0" smtClean="0"/>
          </a:p>
          <a:p>
            <a:pPr lvl="1" eaLnBrk="1" hangingPunct="1">
              <a:buFontTx/>
              <a:buNone/>
            </a:pPr>
            <a:r>
              <a:rPr lang="en-US" sz="1400" dirty="0" smtClean="0"/>
              <a:t>Q: What categories does Data Migration and Data Conversion testing comes and why?</a:t>
            </a:r>
          </a:p>
        </p:txBody>
      </p:sp>
      <p:sp>
        <p:nvSpPr>
          <p:cNvPr id="7" name="Rectangle 2"/>
          <p:cNvSpPr>
            <a:spLocks noGrp="1" noChangeArrowheads="1"/>
          </p:cNvSpPr>
          <p:nvPr>
            <p:ph type="title"/>
          </p:nvPr>
        </p:nvSpPr>
        <p:spPr>
          <a:xfrm>
            <a:off x="457200" y="0"/>
            <a:ext cx="8534400" cy="1143000"/>
          </a:xfrm>
        </p:spPr>
        <p:txBody>
          <a:bodyPr>
            <a:noAutofit/>
          </a:bodyPr>
          <a:lstStyle/>
          <a:p>
            <a:pPr eaLnBrk="1" hangingPunct="1">
              <a:defRPr/>
            </a:pPr>
            <a:r>
              <a:rPr lang="en-US" sz="2400" cap="none" dirty="0" smtClean="0"/>
              <a:t>Software testing types /methodologies /techniques /levels etc…</a:t>
            </a:r>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14473527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457200" y="1295400"/>
            <a:ext cx="8229600" cy="5334000"/>
          </a:xfrm>
          <a:noFill/>
        </p:spPr>
        <p:txBody>
          <a:bodyPr/>
          <a:lstStyle/>
          <a:p>
            <a:pPr eaLnBrk="1" hangingPunct="1">
              <a:lnSpc>
                <a:spcPct val="90000"/>
              </a:lnSpc>
            </a:pPr>
            <a:r>
              <a:rPr lang="en-US" sz="1800" dirty="0" smtClean="0"/>
              <a:t>Blackbox Vs. White Box Vs. Grey Box – Testing Techniques/Methods</a:t>
            </a:r>
          </a:p>
          <a:p>
            <a:pPr lvl="1" eaLnBrk="1" hangingPunct="1">
              <a:lnSpc>
                <a:spcPct val="90000"/>
              </a:lnSpc>
            </a:pPr>
            <a:endParaRPr lang="en-US" sz="1600" dirty="0" smtClean="0"/>
          </a:p>
          <a:p>
            <a:pPr lvl="1" eaLnBrk="1" hangingPunct="1">
              <a:lnSpc>
                <a:spcPct val="90000"/>
              </a:lnSpc>
            </a:pPr>
            <a:r>
              <a:rPr lang="en-US" sz="1400" dirty="0" smtClean="0"/>
              <a:t>Blackbox</a:t>
            </a:r>
          </a:p>
          <a:p>
            <a:pPr lvl="2" eaLnBrk="1" hangingPunct="1">
              <a:lnSpc>
                <a:spcPct val="90000"/>
              </a:lnSpc>
            </a:pPr>
            <a:r>
              <a:rPr lang="en-US" sz="1400" dirty="0" smtClean="0"/>
              <a:t>Treat system as black box where internal structure or working of system is not known/required</a:t>
            </a:r>
          </a:p>
          <a:p>
            <a:pPr lvl="2" eaLnBrk="1" hangingPunct="1">
              <a:lnSpc>
                <a:spcPct val="90000"/>
              </a:lnSpc>
            </a:pPr>
            <a:r>
              <a:rPr lang="en-US" sz="1400" dirty="0" smtClean="0"/>
              <a:t>This validates based on given input, what output be produced by system</a:t>
            </a:r>
          </a:p>
          <a:p>
            <a:pPr lvl="2" eaLnBrk="1" hangingPunct="1">
              <a:lnSpc>
                <a:spcPct val="90000"/>
              </a:lnSpc>
            </a:pPr>
            <a:r>
              <a:rPr lang="en-US" sz="1400" dirty="0" smtClean="0"/>
              <a:t>Tester does not need to know code</a:t>
            </a:r>
          </a:p>
          <a:p>
            <a:pPr lvl="2" eaLnBrk="1" hangingPunct="1">
              <a:lnSpc>
                <a:spcPct val="90000"/>
              </a:lnSpc>
            </a:pPr>
            <a:r>
              <a:rPr lang="en-US" sz="1400" dirty="0" smtClean="0"/>
              <a:t>Types</a:t>
            </a:r>
          </a:p>
          <a:p>
            <a:pPr lvl="3" eaLnBrk="1" hangingPunct="1">
              <a:lnSpc>
                <a:spcPct val="90000"/>
              </a:lnSpc>
            </a:pPr>
            <a:r>
              <a:rPr lang="en-US" sz="1400" dirty="0" smtClean="0"/>
              <a:t>Equivalence partitioning</a:t>
            </a:r>
          </a:p>
          <a:p>
            <a:pPr lvl="3" eaLnBrk="1" hangingPunct="1">
              <a:lnSpc>
                <a:spcPct val="90000"/>
              </a:lnSpc>
            </a:pPr>
            <a:r>
              <a:rPr lang="en-US" sz="1400" dirty="0" smtClean="0"/>
              <a:t>Boundary value </a:t>
            </a:r>
          </a:p>
          <a:p>
            <a:pPr lvl="3" eaLnBrk="1" hangingPunct="1">
              <a:lnSpc>
                <a:spcPct val="90000"/>
              </a:lnSpc>
            </a:pPr>
            <a:r>
              <a:rPr lang="en-US" sz="1400" dirty="0" smtClean="0"/>
              <a:t>State transition</a:t>
            </a:r>
          </a:p>
          <a:p>
            <a:pPr lvl="3" eaLnBrk="1" hangingPunct="1">
              <a:lnSpc>
                <a:spcPct val="90000"/>
              </a:lnSpc>
            </a:pPr>
            <a:r>
              <a:rPr lang="en-US" sz="1400" dirty="0" smtClean="0"/>
              <a:t>Decision Table</a:t>
            </a:r>
          </a:p>
          <a:p>
            <a:pPr lvl="2" eaLnBrk="1" hangingPunct="1">
              <a:lnSpc>
                <a:spcPct val="90000"/>
              </a:lnSpc>
            </a:pPr>
            <a:r>
              <a:rPr lang="en-US" sz="1400" dirty="0" smtClean="0"/>
              <a:t>Can blackbox be non functional?</a:t>
            </a:r>
          </a:p>
          <a:p>
            <a:pPr lvl="2" eaLnBrk="1" hangingPunct="1">
              <a:lnSpc>
                <a:spcPct val="90000"/>
              </a:lnSpc>
            </a:pPr>
            <a:endParaRPr lang="en-US" sz="1200" dirty="0" smtClean="0"/>
          </a:p>
        </p:txBody>
      </p:sp>
      <p:sp>
        <p:nvSpPr>
          <p:cNvPr id="9" name="Rectangle 8"/>
          <p:cNvSpPr/>
          <p:nvPr/>
        </p:nvSpPr>
        <p:spPr>
          <a:xfrm>
            <a:off x="3810000" y="5029200"/>
            <a:ext cx="13716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 name="Straight Arrow Connector 11"/>
          <p:cNvCxnSpPr/>
          <p:nvPr/>
        </p:nvCxnSpPr>
        <p:spPr>
          <a:xfrm>
            <a:off x="2590800" y="5257800"/>
            <a:ext cx="1219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181600" y="5257800"/>
            <a:ext cx="1219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607" name="TextBox 14"/>
          <p:cNvSpPr txBox="1">
            <a:spLocks noChangeArrowheads="1"/>
          </p:cNvSpPr>
          <p:nvPr/>
        </p:nvSpPr>
        <p:spPr bwMode="auto">
          <a:xfrm>
            <a:off x="2743200" y="4800601"/>
            <a:ext cx="762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Input</a:t>
            </a:r>
          </a:p>
        </p:txBody>
      </p:sp>
      <p:sp>
        <p:nvSpPr>
          <p:cNvPr id="25608" name="TextBox 15"/>
          <p:cNvSpPr txBox="1">
            <a:spLocks noChangeArrowheads="1"/>
          </p:cNvSpPr>
          <p:nvPr/>
        </p:nvSpPr>
        <p:spPr bwMode="auto">
          <a:xfrm>
            <a:off x="5257800" y="4800601"/>
            <a:ext cx="990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Output</a:t>
            </a:r>
          </a:p>
        </p:txBody>
      </p:sp>
      <p:sp>
        <p:nvSpPr>
          <p:cNvPr id="15" name="Rectangle 2"/>
          <p:cNvSpPr>
            <a:spLocks noGrp="1" noChangeArrowheads="1"/>
          </p:cNvSpPr>
          <p:nvPr>
            <p:ph type="title"/>
          </p:nvPr>
        </p:nvSpPr>
        <p:spPr>
          <a:xfrm>
            <a:off x="457200" y="0"/>
            <a:ext cx="8534400" cy="1143000"/>
          </a:xfrm>
        </p:spPr>
        <p:txBody>
          <a:bodyPr>
            <a:noAutofit/>
          </a:bodyPr>
          <a:lstStyle/>
          <a:p>
            <a:pPr eaLnBrk="1" hangingPunct="1">
              <a:defRPr/>
            </a:pPr>
            <a:r>
              <a:rPr lang="en-US" sz="2400" cap="none" dirty="0" smtClean="0"/>
              <a:t>Software testing types /methodologies /techniques /levels etc…</a:t>
            </a:r>
          </a:p>
        </p:txBody>
      </p:sp>
      <p:pic>
        <p:nvPicPr>
          <p:cNvPr id="16" name="Picture 1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6632696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a:xfrm>
            <a:off x="457200" y="304800"/>
            <a:ext cx="5542128" cy="579438"/>
          </a:xfrm>
        </p:spPr>
        <p:txBody>
          <a:bodyPr wrap="square" lIns="91440" tIns="45720" rIns="91440" bIns="45720" numCol="1" anchorCtr="0" compatLnSpc="1">
            <a:prstTxWarp prst="textNoShape">
              <a:avLst/>
            </a:prstTxWarp>
            <a:normAutofit/>
          </a:bodyPr>
          <a:lstStyle/>
          <a:p>
            <a:pPr>
              <a:defRPr/>
            </a:pPr>
            <a:r>
              <a:rPr lang="en-AU" sz="2400" cap="none" dirty="0" smtClean="0">
                <a:effectLst/>
              </a:rPr>
              <a:t>Black box - Decision table testing</a:t>
            </a:r>
          </a:p>
        </p:txBody>
      </p:sp>
      <p:sp>
        <p:nvSpPr>
          <p:cNvPr id="26627" name="Rectangle 3"/>
          <p:cNvSpPr>
            <a:spLocks noGrp="1"/>
          </p:cNvSpPr>
          <p:nvPr>
            <p:ph type="body" sz="half" idx="1"/>
          </p:nvPr>
        </p:nvSpPr>
        <p:spPr>
          <a:xfrm>
            <a:off x="457200" y="1295401"/>
            <a:ext cx="8077200" cy="2252663"/>
          </a:xfrm>
        </p:spPr>
        <p:txBody>
          <a:bodyPr>
            <a:noAutofit/>
          </a:bodyPr>
          <a:lstStyle/>
          <a:p>
            <a:pPr>
              <a:buFont typeface="Wingdings 3" pitchFamily="18" charset="2"/>
              <a:buNone/>
            </a:pPr>
            <a:r>
              <a:rPr lang="en-AU" sz="1400" b="0" dirty="0" smtClean="0"/>
              <a:t>A decision is a choice about a "course of action".  </a:t>
            </a:r>
          </a:p>
          <a:p>
            <a:r>
              <a:rPr lang="en-US" sz="1400" b="0" dirty="0" smtClean="0"/>
              <a:t>Decision tables are precise and compact way to model complicated logic. They are ideal for describing situations in which a number of combinations of actions are taken under varying sets of conditions.</a:t>
            </a:r>
          </a:p>
          <a:p>
            <a:r>
              <a:rPr lang="en-AU" sz="1400" b="0" dirty="0" smtClean="0"/>
              <a:t>A decision table is typically divided into four quadrants</a:t>
            </a:r>
          </a:p>
          <a:p>
            <a:r>
              <a:rPr lang="en-AU" sz="1400" b="0" dirty="0" smtClean="0"/>
              <a:t>The four quadrants</a:t>
            </a:r>
          </a:p>
          <a:p>
            <a:pPr>
              <a:buFont typeface="Wingdings 3" pitchFamily="18" charset="2"/>
              <a:buNone/>
            </a:pPr>
            <a:r>
              <a:rPr lang="en-AU" sz="1400" b="0" dirty="0" smtClean="0"/>
              <a:t>Conditions – Condition Alternatives; Actions - Action entries; Possible Combinations = 2^n</a:t>
            </a:r>
          </a:p>
          <a:p>
            <a:pPr>
              <a:buFont typeface="Wingdings 3" pitchFamily="18" charset="2"/>
              <a:buNone/>
            </a:pPr>
            <a:r>
              <a:rPr lang="en-AU" sz="1400" b="0" dirty="0" smtClean="0"/>
              <a:t>Example – Flight Selection</a:t>
            </a:r>
          </a:p>
        </p:txBody>
      </p:sp>
      <p:graphicFrame>
        <p:nvGraphicFramePr>
          <p:cNvPr id="4" name="Table 3"/>
          <p:cNvGraphicFramePr>
            <a:graphicFrameLocks noGrp="1"/>
          </p:cNvGraphicFramePr>
          <p:nvPr>
            <p:extLst>
              <p:ext uri="{D42A27DB-BD31-4B8C-83A1-F6EECF244321}">
                <p14:modId xmlns="" xmlns:p14="http://schemas.microsoft.com/office/powerpoint/2010/main" val="2091303260"/>
              </p:ext>
            </p:extLst>
          </p:nvPr>
        </p:nvGraphicFramePr>
        <p:xfrm>
          <a:off x="1676400" y="3807102"/>
          <a:ext cx="5176488" cy="2335033"/>
        </p:xfrm>
        <a:graphic>
          <a:graphicData uri="http://schemas.openxmlformats.org/drawingml/2006/table">
            <a:tbl>
              <a:tblPr firstRow="1" bandRow="1">
                <a:tableStyleId>{073A0DAA-6AF3-43AB-8588-CEC1D06C72B9}</a:tableStyleId>
              </a:tblPr>
              <a:tblGrid>
                <a:gridCol w="1447800"/>
                <a:gridCol w="932172"/>
                <a:gridCol w="932172"/>
                <a:gridCol w="932172"/>
                <a:gridCol w="932172"/>
              </a:tblGrid>
              <a:tr h="667910">
                <a:tc>
                  <a:txBody>
                    <a:bodyPr/>
                    <a:lstStyle/>
                    <a:p>
                      <a:r>
                        <a:rPr lang="en-US" sz="1800" dirty="0" smtClean="0"/>
                        <a:t>Conditions</a:t>
                      </a:r>
                      <a:endParaRPr lang="en-US" sz="1800" dirty="0"/>
                    </a:p>
                  </a:txBody>
                  <a:tcPr marL="91436" marR="91436"/>
                </a:tc>
                <a:tc>
                  <a:txBody>
                    <a:bodyPr/>
                    <a:lstStyle/>
                    <a:p>
                      <a:r>
                        <a:rPr lang="en-US" sz="1800" dirty="0" smtClean="0"/>
                        <a:t>Rule</a:t>
                      </a:r>
                      <a:r>
                        <a:rPr lang="en-US" sz="1800" baseline="0" dirty="0" smtClean="0"/>
                        <a:t> 1</a:t>
                      </a:r>
                      <a:endParaRPr lang="en-US" sz="1800" dirty="0"/>
                    </a:p>
                  </a:txBody>
                  <a:tcPr marL="91436" marR="91436"/>
                </a:tc>
                <a:tc>
                  <a:txBody>
                    <a:bodyPr/>
                    <a:lstStyle/>
                    <a:p>
                      <a:r>
                        <a:rPr lang="en-US" sz="1800" dirty="0" smtClean="0"/>
                        <a:t>Rule 2</a:t>
                      </a:r>
                      <a:endParaRPr lang="en-US" sz="1800" dirty="0"/>
                    </a:p>
                  </a:txBody>
                  <a:tcPr marL="91436" marR="91436"/>
                </a:tc>
                <a:tc>
                  <a:txBody>
                    <a:bodyPr/>
                    <a:lstStyle/>
                    <a:p>
                      <a:r>
                        <a:rPr lang="en-US" sz="1800" dirty="0" smtClean="0"/>
                        <a:t>Rule 3</a:t>
                      </a:r>
                      <a:endParaRPr lang="en-US" sz="1800" dirty="0"/>
                    </a:p>
                  </a:txBody>
                  <a:tcPr marL="91436" marR="91436"/>
                </a:tc>
                <a:tc>
                  <a:txBody>
                    <a:bodyPr/>
                    <a:lstStyle/>
                    <a:p>
                      <a:r>
                        <a:rPr lang="en-US" sz="1800" dirty="0" smtClean="0"/>
                        <a:t>Rule 4</a:t>
                      </a:r>
                      <a:endParaRPr lang="en-US" sz="1800" dirty="0"/>
                    </a:p>
                  </a:txBody>
                  <a:tcPr marL="91436" marR="91436"/>
                </a:tc>
              </a:tr>
              <a:tr h="640080">
                <a:tc>
                  <a:txBody>
                    <a:bodyPr/>
                    <a:lstStyle/>
                    <a:p>
                      <a:r>
                        <a:rPr lang="en-US" sz="1800" dirty="0" smtClean="0"/>
                        <a:t>Fly From</a:t>
                      </a:r>
                      <a:endParaRPr lang="en-US" sz="1800" dirty="0"/>
                    </a:p>
                  </a:txBody>
                  <a:tcPr marL="91436" marR="91436"/>
                </a:tc>
                <a:tc>
                  <a:txBody>
                    <a:bodyPr/>
                    <a:lstStyle/>
                    <a:p>
                      <a:pPr algn="ctr"/>
                      <a:r>
                        <a:rPr lang="en-US" sz="1800" dirty="0" smtClean="0"/>
                        <a:t>F</a:t>
                      </a:r>
                      <a:endParaRPr lang="en-US" sz="1800" dirty="0"/>
                    </a:p>
                  </a:txBody>
                  <a:tcPr marL="91436" marR="91436"/>
                </a:tc>
                <a:tc>
                  <a:txBody>
                    <a:bodyPr/>
                    <a:lstStyle/>
                    <a:p>
                      <a:pPr algn="ctr"/>
                      <a:r>
                        <a:rPr lang="en-US" sz="1800" dirty="0" smtClean="0"/>
                        <a:t>T</a:t>
                      </a:r>
                      <a:endParaRPr lang="en-US" sz="1800" dirty="0"/>
                    </a:p>
                  </a:txBody>
                  <a:tcPr marL="91436" marR="91436"/>
                </a:tc>
                <a:tc>
                  <a:txBody>
                    <a:bodyPr/>
                    <a:lstStyle/>
                    <a:p>
                      <a:pPr algn="ctr"/>
                      <a:r>
                        <a:rPr lang="en-US" sz="1800" dirty="0" smtClean="0"/>
                        <a:t>F</a:t>
                      </a:r>
                      <a:endParaRPr lang="en-US" sz="1800" dirty="0"/>
                    </a:p>
                  </a:txBody>
                  <a:tcPr marL="91436" marR="91436"/>
                </a:tc>
                <a:tc>
                  <a:txBody>
                    <a:bodyPr/>
                    <a:lstStyle/>
                    <a:p>
                      <a:pPr algn="ctr"/>
                      <a:r>
                        <a:rPr lang="en-US" sz="1800" dirty="0" smtClean="0"/>
                        <a:t>T</a:t>
                      </a:r>
                      <a:endParaRPr lang="en-US" sz="1800" dirty="0"/>
                    </a:p>
                  </a:txBody>
                  <a:tcPr marL="91436" marR="91436"/>
                </a:tc>
              </a:tr>
              <a:tr h="386963">
                <a:tc>
                  <a:txBody>
                    <a:bodyPr/>
                    <a:lstStyle/>
                    <a:p>
                      <a:r>
                        <a:rPr lang="en-US" sz="1800" dirty="0" smtClean="0"/>
                        <a:t>Fly To</a:t>
                      </a:r>
                      <a:endParaRPr lang="en-US" sz="1800" dirty="0"/>
                    </a:p>
                  </a:txBody>
                  <a:tcPr marL="91436" marR="91436"/>
                </a:tc>
                <a:tc>
                  <a:txBody>
                    <a:bodyPr/>
                    <a:lstStyle/>
                    <a:p>
                      <a:pPr algn="ctr"/>
                      <a:r>
                        <a:rPr lang="en-US" sz="1800" dirty="0" smtClean="0"/>
                        <a:t>F</a:t>
                      </a:r>
                      <a:endParaRPr lang="en-US" sz="1800" dirty="0"/>
                    </a:p>
                  </a:txBody>
                  <a:tcPr marL="91436" marR="91436"/>
                </a:tc>
                <a:tc>
                  <a:txBody>
                    <a:bodyPr/>
                    <a:lstStyle/>
                    <a:p>
                      <a:pPr algn="ctr"/>
                      <a:r>
                        <a:rPr lang="en-US" sz="1800" dirty="0" smtClean="0"/>
                        <a:t>F</a:t>
                      </a:r>
                      <a:endParaRPr lang="en-US" sz="1800" dirty="0"/>
                    </a:p>
                  </a:txBody>
                  <a:tcPr marL="91436" marR="91436"/>
                </a:tc>
                <a:tc>
                  <a:txBody>
                    <a:bodyPr/>
                    <a:lstStyle/>
                    <a:p>
                      <a:pPr algn="ctr"/>
                      <a:r>
                        <a:rPr lang="en-US" sz="1800" dirty="0" smtClean="0"/>
                        <a:t>T</a:t>
                      </a:r>
                      <a:endParaRPr lang="en-US" sz="1800" dirty="0"/>
                    </a:p>
                  </a:txBody>
                  <a:tcPr marL="91436" marR="91436"/>
                </a:tc>
                <a:tc>
                  <a:txBody>
                    <a:bodyPr/>
                    <a:lstStyle/>
                    <a:p>
                      <a:pPr algn="ctr"/>
                      <a:r>
                        <a:rPr lang="en-US" sz="1800" dirty="0" smtClean="0"/>
                        <a:t>T</a:t>
                      </a:r>
                      <a:endParaRPr lang="en-US" sz="1800" dirty="0"/>
                    </a:p>
                  </a:txBody>
                  <a:tcPr marL="91436" marR="91436"/>
                </a:tc>
              </a:tr>
              <a:tr h="640080">
                <a:tc>
                  <a:txBody>
                    <a:bodyPr/>
                    <a:lstStyle/>
                    <a:p>
                      <a:r>
                        <a:rPr lang="en-US" sz="1800" dirty="0" smtClean="0"/>
                        <a:t>Outcome</a:t>
                      </a:r>
                      <a:endParaRPr lang="en-US" sz="1800" dirty="0"/>
                    </a:p>
                  </a:txBody>
                  <a:tcPr marL="91436" marR="91436"/>
                </a:tc>
                <a:tc>
                  <a:txBody>
                    <a:bodyPr/>
                    <a:lstStyle/>
                    <a:p>
                      <a:pPr algn="ctr"/>
                      <a:r>
                        <a:rPr lang="en-US" sz="1800" dirty="0" smtClean="0"/>
                        <a:t>F</a:t>
                      </a:r>
                      <a:endParaRPr lang="en-US" sz="1800" dirty="0"/>
                    </a:p>
                  </a:txBody>
                  <a:tcPr marL="91436" marR="91436"/>
                </a:tc>
                <a:tc>
                  <a:txBody>
                    <a:bodyPr/>
                    <a:lstStyle/>
                    <a:p>
                      <a:pPr algn="ctr"/>
                      <a:r>
                        <a:rPr lang="en-US" sz="1800" dirty="0" smtClean="0"/>
                        <a:t>F</a:t>
                      </a:r>
                      <a:endParaRPr lang="en-US" sz="1800" dirty="0"/>
                    </a:p>
                  </a:txBody>
                  <a:tcPr marL="91436" marR="91436"/>
                </a:tc>
                <a:tc>
                  <a:txBody>
                    <a:bodyPr/>
                    <a:lstStyle/>
                    <a:p>
                      <a:pPr algn="ctr"/>
                      <a:r>
                        <a:rPr lang="en-US" sz="1800" dirty="0" smtClean="0"/>
                        <a:t>F</a:t>
                      </a:r>
                      <a:endParaRPr lang="en-US" sz="1800" dirty="0"/>
                    </a:p>
                  </a:txBody>
                  <a:tcPr marL="91436" marR="91436"/>
                </a:tc>
                <a:tc>
                  <a:txBody>
                    <a:bodyPr/>
                    <a:lstStyle/>
                    <a:p>
                      <a:pPr algn="ctr"/>
                      <a:r>
                        <a:rPr lang="en-US" sz="1800" dirty="0" smtClean="0"/>
                        <a:t>T</a:t>
                      </a:r>
                      <a:endParaRPr lang="en-US" sz="1800" dirty="0"/>
                    </a:p>
                  </a:txBody>
                  <a:tcPr marL="91436" marR="91436"/>
                </a:tc>
              </a:tr>
            </a:tbl>
          </a:graphicData>
        </a:graphic>
      </p:graphicFrame>
      <p:sp>
        <p:nvSpPr>
          <p:cNvPr id="26660" name="Rectangle 4"/>
          <p:cNvSpPr>
            <a:spLocks noChangeArrowheads="1"/>
          </p:cNvSpPr>
          <p:nvPr/>
        </p:nvSpPr>
        <p:spPr bwMode="auto">
          <a:xfrm>
            <a:off x="-1" y="6119336"/>
            <a:ext cx="3624943"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1400" dirty="0"/>
              <a:t>If you observe the outcomes for Rule 1 , 2 &amp; 3 remain the </a:t>
            </a:r>
            <a:r>
              <a:rPr lang="en-US" sz="1400" dirty="0" smtClean="0"/>
              <a:t>same. So </a:t>
            </a:r>
            <a:r>
              <a:rPr lang="en-US" sz="1400" dirty="0"/>
              <a:t>you can  select any of the them and rule 4 for your testing</a:t>
            </a:r>
          </a:p>
        </p:txBody>
      </p:sp>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3610872409"/>
      </p:ext>
    </p:extLst>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393194"/>
            <a:ext cx="5029200" cy="533399"/>
          </a:xfrm>
        </p:spPr>
        <p:txBody>
          <a:bodyPr>
            <a:normAutofit/>
          </a:bodyPr>
          <a:lstStyle/>
          <a:p>
            <a:pPr eaLnBrk="1" fontAlgn="auto" hangingPunct="1">
              <a:spcAft>
                <a:spcPts val="0"/>
              </a:spcAft>
              <a:defRPr/>
            </a:pPr>
            <a:r>
              <a:rPr lang="en-US" sz="2400" cap="none" dirty="0" smtClean="0"/>
              <a:t>Software testing introduction</a:t>
            </a:r>
            <a:endParaRPr lang="en-US" sz="2400" cap="none" dirty="0"/>
          </a:p>
        </p:txBody>
      </p:sp>
      <p:sp>
        <p:nvSpPr>
          <p:cNvPr id="9218" name="Rectangle 3"/>
          <p:cNvSpPr>
            <a:spLocks noGrp="1" noChangeArrowheads="1"/>
          </p:cNvSpPr>
          <p:nvPr>
            <p:ph idx="1"/>
          </p:nvPr>
        </p:nvSpPr>
        <p:spPr>
          <a:xfrm>
            <a:off x="457200" y="1189038"/>
            <a:ext cx="8229600" cy="4525962"/>
          </a:xfrm>
        </p:spPr>
        <p:txBody>
          <a:bodyPr/>
          <a:lstStyle/>
          <a:p>
            <a:pPr eaLnBrk="1" hangingPunct="1"/>
            <a:r>
              <a:rPr lang="en-US" dirty="0" smtClean="0"/>
              <a:t>W</a:t>
            </a:r>
            <a:r>
              <a:rPr lang="en-US" sz="1800" dirty="0" smtClean="0"/>
              <a:t>hy</a:t>
            </a:r>
            <a:endParaRPr lang="en-US" sz="2000" dirty="0" smtClean="0"/>
          </a:p>
          <a:p>
            <a:pPr eaLnBrk="1" hangingPunct="1">
              <a:buFontTx/>
              <a:buNone/>
            </a:pPr>
            <a:endParaRPr lang="en-US" sz="100" dirty="0" smtClean="0"/>
          </a:p>
          <a:p>
            <a:pPr lvl="1" eaLnBrk="1" hangingPunct="1"/>
            <a:r>
              <a:rPr lang="en-US" sz="1400" dirty="0" smtClean="0"/>
              <a:t>Improve quality/ Reduction in Risk</a:t>
            </a:r>
          </a:p>
          <a:p>
            <a:pPr lvl="2" eaLnBrk="1" hangingPunct="1"/>
            <a:r>
              <a:rPr lang="en-US" sz="1400" dirty="0" smtClean="0"/>
              <a:t>Every defect found and removed during testing increases quality of software be put to use and reduces risk of its failure when put to use</a:t>
            </a:r>
          </a:p>
          <a:p>
            <a:pPr lvl="2" eaLnBrk="1" hangingPunct="1">
              <a:buFontTx/>
              <a:buNone/>
            </a:pPr>
            <a:endParaRPr lang="en-US" sz="1400" dirty="0" smtClean="0"/>
          </a:p>
          <a:p>
            <a:pPr lvl="1" eaLnBrk="1" hangingPunct="1"/>
            <a:r>
              <a:rPr lang="en-US" sz="1400" dirty="0" smtClean="0"/>
              <a:t>Cost of failure</a:t>
            </a:r>
          </a:p>
          <a:p>
            <a:pPr lvl="2" eaLnBrk="1" hangingPunct="1"/>
            <a:r>
              <a:rPr lang="en-US" sz="1400" dirty="0" smtClean="0"/>
              <a:t>While software is in use, a defect will cause failure in software, this will result in :--</a:t>
            </a:r>
          </a:p>
          <a:p>
            <a:pPr lvl="3"/>
            <a:r>
              <a:rPr lang="en-US" sz="1400" dirty="0" smtClean="0"/>
              <a:t>Lost business, negative popularity, bad user experience and high cost in fixing this</a:t>
            </a:r>
          </a:p>
          <a:p>
            <a:pPr lvl="2" eaLnBrk="1" hangingPunct="1">
              <a:buFontTx/>
              <a:buNone/>
            </a:pPr>
            <a:endParaRPr lang="en-US" sz="1400" dirty="0" smtClean="0"/>
          </a:p>
          <a:p>
            <a:pPr lvl="1" eaLnBrk="1" hangingPunct="1"/>
            <a:r>
              <a:rPr lang="en-US" sz="1400" dirty="0" smtClean="0"/>
              <a:t>Increased Confidence</a:t>
            </a:r>
          </a:p>
          <a:p>
            <a:pPr lvl="2" eaLnBrk="1" hangingPunct="1"/>
            <a:r>
              <a:rPr lang="en-US" sz="1400" dirty="0" smtClean="0"/>
              <a:t>Every amount of testing done or functionality tested brings confidence to stakeholders that this functionality will run in production OR when software is put to use</a:t>
            </a:r>
          </a:p>
          <a:p>
            <a:pPr lvl="2" eaLnBrk="1" hangingPunct="1">
              <a:buFontTx/>
              <a:buNone/>
            </a:pPr>
            <a:endParaRPr lang="en-US" sz="1400" dirty="0" smtClean="0"/>
          </a:p>
          <a:p>
            <a:pPr lvl="1" eaLnBrk="1" hangingPunct="1"/>
            <a:r>
              <a:rPr lang="en-US" sz="1400" dirty="0" smtClean="0"/>
              <a:t>Confirms requirement</a:t>
            </a:r>
          </a:p>
          <a:p>
            <a:pPr lvl="2" eaLnBrk="1" hangingPunct="1"/>
            <a:r>
              <a:rPr lang="en-US" sz="1400" dirty="0" smtClean="0"/>
              <a:t>Testing makes sure that software built is as per requirement specified by stakeholders i.e. Software will perform as per needs </a:t>
            </a: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8936560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a:xfrm>
            <a:off x="457200" y="228600"/>
            <a:ext cx="4852416" cy="527622"/>
          </a:xfrm>
        </p:spPr>
        <p:txBody>
          <a:bodyPr wrap="square" lIns="91440" tIns="45720" rIns="91440" bIns="45720" numCol="1" anchorCtr="0" compatLnSpc="1">
            <a:prstTxWarp prst="textNoShape">
              <a:avLst/>
            </a:prstTxWarp>
            <a:normAutofit/>
          </a:bodyPr>
          <a:lstStyle/>
          <a:p>
            <a:pPr>
              <a:defRPr/>
            </a:pPr>
            <a:r>
              <a:rPr lang="en-AU" sz="2400" cap="none" dirty="0" smtClean="0">
                <a:effectLst/>
              </a:rPr>
              <a:t>Black box - State transition </a:t>
            </a:r>
          </a:p>
        </p:txBody>
      </p:sp>
      <p:sp>
        <p:nvSpPr>
          <p:cNvPr id="27651" name="Rectangle 3"/>
          <p:cNvSpPr>
            <a:spLocks noGrp="1"/>
          </p:cNvSpPr>
          <p:nvPr>
            <p:ph idx="1"/>
          </p:nvPr>
        </p:nvSpPr>
        <p:spPr>
          <a:xfrm>
            <a:off x="457200" y="1066801"/>
            <a:ext cx="7620000" cy="4373563"/>
          </a:xfrm>
        </p:spPr>
        <p:txBody>
          <a:bodyPr>
            <a:normAutofit/>
          </a:bodyPr>
          <a:lstStyle/>
          <a:p>
            <a:r>
              <a:rPr lang="en-AU" sz="1400" dirty="0" smtClean="0"/>
              <a:t>State transition testing is used where some aspect of the system can be described in what is called a “finite state machine”. This simply means that the system can be in a (finite) number of different states, and the transitions from one state to another are determined by the rules of the “machine”. </a:t>
            </a:r>
          </a:p>
          <a:p>
            <a:r>
              <a:rPr lang="en-AU" sz="1400" dirty="0" smtClean="0"/>
              <a:t>A state transition model has four basic parts:</a:t>
            </a:r>
          </a:p>
          <a:p>
            <a:pPr lvl="1"/>
            <a:r>
              <a:rPr lang="en-AU" sz="1400" dirty="0" smtClean="0"/>
              <a:t>The states that the software may occupy </a:t>
            </a:r>
          </a:p>
          <a:p>
            <a:pPr lvl="1"/>
            <a:r>
              <a:rPr lang="en-AU" sz="1400" dirty="0" smtClean="0"/>
              <a:t>The transitions from one state to another</a:t>
            </a:r>
          </a:p>
          <a:p>
            <a:pPr lvl="1"/>
            <a:r>
              <a:rPr lang="en-AU" sz="1400" dirty="0" smtClean="0"/>
              <a:t>The events that cause a transition</a:t>
            </a:r>
          </a:p>
          <a:p>
            <a:pPr lvl="1"/>
            <a:r>
              <a:rPr lang="en-AU" sz="1400" dirty="0" smtClean="0"/>
              <a:t>The actions that result from a transition</a:t>
            </a:r>
          </a:p>
          <a:p>
            <a:pPr>
              <a:buFont typeface="Wingdings 3" pitchFamily="18" charset="2"/>
              <a:buNone/>
            </a:pPr>
            <a:r>
              <a:rPr lang="en-AU" sz="1400" b="1" dirty="0" smtClean="0"/>
              <a:t>Example – Light Switch</a:t>
            </a: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41244802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bwMode="auto">
          <a:xfrm>
            <a:off x="381000" y="381000"/>
            <a:ext cx="6528816" cy="533400"/>
          </a:xfrm>
        </p:spPr>
        <p:txBody>
          <a:bodyPr wrap="square" lIns="91440" tIns="45720" rIns="91440" bIns="45720" numCol="1" anchorCtr="0" compatLnSpc="1">
            <a:prstTxWarp prst="textNoShape">
              <a:avLst/>
            </a:prstTxWarp>
            <a:normAutofit/>
          </a:bodyPr>
          <a:lstStyle/>
          <a:p>
            <a:pPr>
              <a:defRPr/>
            </a:pPr>
            <a:r>
              <a:rPr lang="en-AU" sz="2400" cap="none" dirty="0" smtClean="0">
                <a:effectLst/>
              </a:rPr>
              <a:t>Black box – Equivalence partitioning</a:t>
            </a:r>
          </a:p>
        </p:txBody>
      </p:sp>
      <p:sp>
        <p:nvSpPr>
          <p:cNvPr id="28675" name="Rectangle 3"/>
          <p:cNvSpPr>
            <a:spLocks noGrp="1"/>
          </p:cNvSpPr>
          <p:nvPr>
            <p:ph idx="1"/>
          </p:nvPr>
        </p:nvSpPr>
        <p:spPr/>
        <p:txBody>
          <a:bodyPr/>
          <a:lstStyle/>
          <a:p>
            <a:r>
              <a:rPr lang="en-AU" b="1" dirty="0" smtClean="0"/>
              <a:t>Equivalence partitioning</a:t>
            </a:r>
            <a:r>
              <a:rPr lang="en-AU" dirty="0" smtClean="0"/>
              <a:t> is a software testing technique that divides the input data of a software unit into partitions of data from which test cases can be derived </a:t>
            </a:r>
          </a:p>
          <a:p>
            <a:endParaRPr lang="en-AU" dirty="0" smtClean="0"/>
          </a:p>
          <a:p>
            <a:pPr>
              <a:buFont typeface="Wingdings 3" pitchFamily="18" charset="2"/>
              <a:buNone/>
            </a:pPr>
            <a:r>
              <a:rPr lang="en-AU" b="1" dirty="0" smtClean="0"/>
              <a:t>Example -</a:t>
            </a: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37496845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bwMode="auto">
          <a:xfrm>
            <a:off x="381000" y="481584"/>
            <a:ext cx="5029200" cy="445008"/>
          </a:xfrm>
        </p:spPr>
        <p:txBody>
          <a:bodyPr wrap="square" lIns="91440" tIns="45720" rIns="91440" bIns="45720" numCol="1" anchorCtr="0" compatLnSpc="1">
            <a:prstTxWarp prst="textNoShape">
              <a:avLst/>
            </a:prstTxWarp>
            <a:normAutofit fontScale="90000"/>
          </a:bodyPr>
          <a:lstStyle/>
          <a:p>
            <a:pPr>
              <a:defRPr/>
            </a:pPr>
            <a:r>
              <a:rPr lang="en-AU" sz="2400" cap="none" dirty="0" smtClean="0">
                <a:effectLst/>
              </a:rPr>
              <a:t>Black box - </a:t>
            </a:r>
            <a:r>
              <a:rPr lang="en-AU" sz="2400" b="0" cap="none" dirty="0" smtClean="0">
                <a:effectLst/>
              </a:rPr>
              <a:t>Boundary value </a:t>
            </a:r>
          </a:p>
        </p:txBody>
      </p:sp>
      <p:sp>
        <p:nvSpPr>
          <p:cNvPr id="29699" name="Rectangle 3"/>
          <p:cNvSpPr>
            <a:spLocks noGrp="1"/>
          </p:cNvSpPr>
          <p:nvPr>
            <p:ph idx="1"/>
          </p:nvPr>
        </p:nvSpPr>
        <p:spPr/>
        <p:txBody>
          <a:bodyPr/>
          <a:lstStyle/>
          <a:p>
            <a:r>
              <a:rPr lang="en-AU" b="1" dirty="0" smtClean="0"/>
              <a:t>Boundary value analysis</a:t>
            </a:r>
            <a:r>
              <a:rPr lang="en-AU" dirty="0" smtClean="0"/>
              <a:t> is a software testing technique in which tests are designed to include representatives of boundary values. Values on the edge of an equivalence partition or at the smallest value on either side of an edge </a:t>
            </a:r>
          </a:p>
          <a:p>
            <a:endParaRPr lang="en-AU" dirty="0" smtClean="0"/>
          </a:p>
          <a:p>
            <a:pPr>
              <a:buFont typeface="Wingdings 3" pitchFamily="18" charset="2"/>
              <a:buNone/>
            </a:pPr>
            <a:r>
              <a:rPr lang="en-AU" b="1" dirty="0" smtClean="0"/>
              <a:t>Example -</a:t>
            </a: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2416662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457200" y="1143000"/>
            <a:ext cx="8229600" cy="5334000"/>
          </a:xfrm>
        </p:spPr>
        <p:txBody>
          <a:bodyPr/>
          <a:lstStyle/>
          <a:p>
            <a:pPr eaLnBrk="1" hangingPunct="1">
              <a:lnSpc>
                <a:spcPct val="90000"/>
              </a:lnSpc>
              <a:defRPr/>
            </a:pPr>
            <a:r>
              <a:rPr lang="en-US" sz="1800" dirty="0" smtClean="0"/>
              <a:t>Blackbox Vs. White Box Vs. Grey Box – Testing Techniques/Methods</a:t>
            </a:r>
          </a:p>
          <a:p>
            <a:pPr eaLnBrk="1" hangingPunct="1">
              <a:lnSpc>
                <a:spcPct val="90000"/>
              </a:lnSpc>
              <a:buFontTx/>
              <a:buNone/>
              <a:defRPr/>
            </a:pPr>
            <a:endParaRPr lang="en-US" sz="1800" dirty="0" smtClean="0"/>
          </a:p>
          <a:p>
            <a:pPr lvl="1">
              <a:lnSpc>
                <a:spcPct val="90000"/>
              </a:lnSpc>
              <a:defRPr/>
            </a:pPr>
            <a:r>
              <a:rPr lang="en-US" sz="1400" dirty="0" smtClean="0"/>
              <a:t>White Box</a:t>
            </a:r>
          </a:p>
          <a:p>
            <a:pPr lvl="2" eaLnBrk="1" hangingPunct="1">
              <a:lnSpc>
                <a:spcPct val="90000"/>
              </a:lnSpc>
              <a:defRPr/>
            </a:pPr>
            <a:r>
              <a:rPr lang="en-US" sz="1400" dirty="0" smtClean="0"/>
              <a:t>Concentrates more on Code level testing</a:t>
            </a:r>
          </a:p>
          <a:p>
            <a:pPr lvl="2" eaLnBrk="1" hangingPunct="1">
              <a:lnSpc>
                <a:spcPct val="90000"/>
              </a:lnSpc>
              <a:defRPr/>
            </a:pPr>
            <a:r>
              <a:rPr lang="en-US" sz="1400" dirty="0" smtClean="0"/>
              <a:t>Internal structure of system/software is required/known</a:t>
            </a:r>
          </a:p>
          <a:p>
            <a:pPr lvl="3" eaLnBrk="1" hangingPunct="1">
              <a:lnSpc>
                <a:spcPct val="90000"/>
              </a:lnSpc>
              <a:defRPr/>
            </a:pPr>
            <a:r>
              <a:rPr lang="en-US" sz="1400" dirty="0" smtClean="0"/>
              <a:t>Statement Coverage: </a:t>
            </a:r>
            <a:r>
              <a:rPr lang="en-US" sz="1400" dirty="0"/>
              <a:t>Statement coverage refers to writing test cases that execute each of the program statements</a:t>
            </a:r>
            <a:r>
              <a:rPr lang="en-US" sz="1400" dirty="0" smtClean="0"/>
              <a:t>. </a:t>
            </a:r>
            <a:r>
              <a:rPr lang="en-US" sz="1400" dirty="0"/>
              <a:t>Every statement in a program is executed at least </a:t>
            </a:r>
            <a:r>
              <a:rPr lang="en-US" sz="1400" dirty="0" smtClean="0"/>
              <a:t>once.</a:t>
            </a:r>
          </a:p>
          <a:p>
            <a:pPr lvl="3" eaLnBrk="1" hangingPunct="1">
              <a:lnSpc>
                <a:spcPct val="90000"/>
              </a:lnSpc>
              <a:defRPr/>
            </a:pPr>
            <a:endParaRPr lang="en-US" sz="1400" dirty="0" smtClean="0"/>
          </a:p>
          <a:p>
            <a:pPr lvl="3" eaLnBrk="1" hangingPunct="1">
              <a:lnSpc>
                <a:spcPct val="90000"/>
              </a:lnSpc>
              <a:defRPr/>
            </a:pPr>
            <a:r>
              <a:rPr lang="en-US" sz="1400" dirty="0" smtClean="0"/>
              <a:t>Path Coverage : </a:t>
            </a:r>
            <a:r>
              <a:rPr lang="en-US" sz="1400" dirty="0"/>
              <a:t>In path coverage technique, we split a program into a number of distinct paths. A program or a part of a program can start from the beginning and take any of the paths to its completion</a:t>
            </a:r>
            <a:r>
              <a:rPr lang="en-US" sz="1400" dirty="0" smtClean="0"/>
              <a:t>.</a:t>
            </a:r>
          </a:p>
          <a:p>
            <a:pPr lvl="3" eaLnBrk="1" hangingPunct="1">
              <a:lnSpc>
                <a:spcPct val="90000"/>
              </a:lnSpc>
              <a:defRPr/>
            </a:pPr>
            <a:endParaRPr lang="en-US" sz="1400" dirty="0" smtClean="0"/>
          </a:p>
          <a:p>
            <a:pPr lvl="3" eaLnBrk="1" hangingPunct="1">
              <a:lnSpc>
                <a:spcPct val="90000"/>
              </a:lnSpc>
              <a:defRPr/>
            </a:pPr>
            <a:r>
              <a:rPr lang="en-US" sz="1400" dirty="0" smtClean="0"/>
              <a:t>Condition Coverage : </a:t>
            </a:r>
            <a:r>
              <a:rPr lang="en-US" sz="1400" dirty="0"/>
              <a:t>For example, in if-then-else, there are 2</a:t>
            </a:r>
            <a:r>
              <a:rPr lang="en-US" sz="1400" baseline="30000" dirty="0"/>
              <a:t>2</a:t>
            </a:r>
            <a:r>
              <a:rPr lang="en-US" sz="1400" dirty="0"/>
              <a:t> or 4 possible True / False conditions.</a:t>
            </a:r>
          </a:p>
          <a:p>
            <a:pPr lvl="3" eaLnBrk="1" hangingPunct="1">
              <a:lnSpc>
                <a:spcPct val="90000"/>
              </a:lnSpc>
              <a:buFontTx/>
              <a:buNone/>
              <a:defRPr/>
            </a:pPr>
            <a:endParaRPr lang="en-US" sz="1400" dirty="0" smtClean="0"/>
          </a:p>
          <a:p>
            <a:pPr lvl="1" eaLnBrk="1" hangingPunct="1">
              <a:lnSpc>
                <a:spcPct val="90000"/>
              </a:lnSpc>
              <a:defRPr/>
            </a:pPr>
            <a:r>
              <a:rPr lang="en-US" sz="1400" dirty="0" smtClean="0"/>
              <a:t>Grey/Gray Box</a:t>
            </a:r>
          </a:p>
          <a:p>
            <a:pPr lvl="2" eaLnBrk="1" hangingPunct="1">
              <a:lnSpc>
                <a:spcPct val="90000"/>
              </a:lnSpc>
              <a:defRPr/>
            </a:pPr>
            <a:r>
              <a:rPr lang="en-US" sz="1400" dirty="0" smtClean="0"/>
              <a:t>As name suggests, tester  have some knowledge on internal working of software</a:t>
            </a:r>
          </a:p>
          <a:p>
            <a:pPr lvl="2" eaLnBrk="1" hangingPunct="1">
              <a:lnSpc>
                <a:spcPct val="90000"/>
              </a:lnSpc>
              <a:defRPr/>
            </a:pPr>
            <a:r>
              <a:rPr lang="en-US" sz="1400" dirty="0" smtClean="0"/>
              <a:t>Testing is done as black box but with  internal working knowledge of software</a:t>
            </a:r>
          </a:p>
          <a:p>
            <a:pPr lvl="2" eaLnBrk="1" hangingPunct="1">
              <a:lnSpc>
                <a:spcPct val="90000"/>
              </a:lnSpc>
              <a:defRPr/>
            </a:pPr>
            <a:r>
              <a:rPr lang="en-US" sz="1400" dirty="0" smtClean="0"/>
              <a:t>This results in better  testing choices as tester is more informed</a:t>
            </a:r>
          </a:p>
          <a:p>
            <a:pPr lvl="2" eaLnBrk="1" hangingPunct="1">
              <a:lnSpc>
                <a:spcPct val="90000"/>
              </a:lnSpc>
              <a:defRPr/>
            </a:pPr>
            <a:endParaRPr lang="en-US" sz="1200" dirty="0" smtClean="0"/>
          </a:p>
        </p:txBody>
      </p:sp>
      <p:sp>
        <p:nvSpPr>
          <p:cNvPr id="10" name="Rectangle 9"/>
          <p:cNvSpPr/>
          <p:nvPr/>
        </p:nvSpPr>
        <p:spPr>
          <a:xfrm>
            <a:off x="6858000" y="1752600"/>
            <a:ext cx="1371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11" name="Rectangle 10"/>
          <p:cNvSpPr/>
          <p:nvPr/>
        </p:nvSpPr>
        <p:spPr>
          <a:xfrm>
            <a:off x="6934200" y="4641850"/>
            <a:ext cx="1371600" cy="533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2"/>
          <p:cNvSpPr>
            <a:spLocks noGrp="1" noChangeArrowheads="1"/>
          </p:cNvSpPr>
          <p:nvPr>
            <p:ph type="title"/>
          </p:nvPr>
        </p:nvSpPr>
        <p:spPr>
          <a:xfrm>
            <a:off x="457200" y="0"/>
            <a:ext cx="8534400" cy="1143000"/>
          </a:xfrm>
        </p:spPr>
        <p:txBody>
          <a:bodyPr>
            <a:noAutofit/>
          </a:bodyPr>
          <a:lstStyle/>
          <a:p>
            <a:pPr eaLnBrk="1" hangingPunct="1">
              <a:defRPr/>
            </a:pPr>
            <a:r>
              <a:rPr lang="en-US" sz="2400" cap="none" dirty="0" smtClean="0"/>
              <a:t>Software testing types /methodologies /techniques /levels etc…</a:t>
            </a:r>
          </a:p>
        </p:txBody>
      </p:sp>
      <p:pic>
        <p:nvPicPr>
          <p:cNvPr id="12" name="Picture 1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28923064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15"/>
          <p:cNvSpPr>
            <a:spLocks noChangeShapeType="1"/>
          </p:cNvSpPr>
          <p:nvPr/>
        </p:nvSpPr>
        <p:spPr bwMode="auto">
          <a:xfrm>
            <a:off x="1828800" y="2209800"/>
            <a:ext cx="2743200" cy="4572000"/>
          </a:xfrm>
          <a:prstGeom prst="line">
            <a:avLst/>
          </a:prstGeom>
          <a:noFill/>
          <a:ln w="57150">
            <a:solidFill>
              <a:srgbClr val="99CC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AU" dirty="0"/>
          </a:p>
        </p:txBody>
      </p:sp>
      <p:sp>
        <p:nvSpPr>
          <p:cNvPr id="31747" name="Line 20"/>
          <p:cNvSpPr>
            <a:spLocks noChangeShapeType="1"/>
          </p:cNvSpPr>
          <p:nvPr/>
        </p:nvSpPr>
        <p:spPr bwMode="auto">
          <a:xfrm flipH="1">
            <a:off x="4572000" y="2286000"/>
            <a:ext cx="2971800" cy="4495800"/>
          </a:xfrm>
          <a:prstGeom prst="line">
            <a:avLst/>
          </a:prstGeom>
          <a:noFill/>
          <a:ln w="57150">
            <a:solidFill>
              <a:srgbClr val="99CC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AU" dirty="0"/>
          </a:p>
        </p:txBody>
      </p:sp>
      <p:sp>
        <p:nvSpPr>
          <p:cNvPr id="31748" name="Rectangle 3"/>
          <p:cNvSpPr>
            <a:spLocks noGrp="1" noChangeArrowheads="1"/>
          </p:cNvSpPr>
          <p:nvPr>
            <p:ph idx="1"/>
          </p:nvPr>
        </p:nvSpPr>
        <p:spPr>
          <a:xfrm>
            <a:off x="457200" y="1143000"/>
            <a:ext cx="8229600" cy="1066800"/>
          </a:xfrm>
          <a:noFill/>
        </p:spPr>
        <p:txBody>
          <a:bodyPr/>
          <a:lstStyle/>
          <a:p>
            <a:pPr eaLnBrk="1" hangingPunct="1"/>
            <a:r>
              <a:rPr lang="en-US" sz="1800" dirty="0" smtClean="0"/>
              <a:t>Model based  - Testing Methodologies</a:t>
            </a:r>
          </a:p>
          <a:p>
            <a:pPr marL="274320" lvl="1" indent="0" eaLnBrk="1" hangingPunct="1">
              <a:buNone/>
            </a:pPr>
            <a:r>
              <a:rPr lang="en-US" sz="1800" dirty="0" smtClean="0"/>
              <a:t>Vmodel</a:t>
            </a:r>
          </a:p>
          <a:p>
            <a:pPr lvl="2" eaLnBrk="1" hangingPunct="1"/>
            <a:endParaRPr lang="en-US" sz="1600" dirty="0" smtClean="0"/>
          </a:p>
          <a:p>
            <a:pPr lvl="2" eaLnBrk="1" hangingPunct="1"/>
            <a:endParaRPr lang="en-US" sz="1600" dirty="0" smtClean="0"/>
          </a:p>
          <a:p>
            <a:pPr lvl="1" eaLnBrk="1" hangingPunct="1"/>
            <a:endParaRPr lang="en-US" sz="2000" dirty="0" smtClean="0"/>
          </a:p>
          <a:p>
            <a:pPr lvl="1" eaLnBrk="1" hangingPunct="1">
              <a:buFontTx/>
              <a:buNone/>
            </a:pPr>
            <a:endParaRPr lang="en-US" sz="2400" dirty="0" smtClean="0"/>
          </a:p>
          <a:p>
            <a:pPr lvl="1" eaLnBrk="1" hangingPunct="1"/>
            <a:endParaRPr lang="en-US" sz="2400" dirty="0" smtClean="0"/>
          </a:p>
        </p:txBody>
      </p:sp>
      <p:sp>
        <p:nvSpPr>
          <p:cNvPr id="31749" name="AutoShape 4"/>
          <p:cNvSpPr>
            <a:spLocks noChangeArrowheads="1"/>
          </p:cNvSpPr>
          <p:nvPr/>
        </p:nvSpPr>
        <p:spPr bwMode="auto">
          <a:xfrm>
            <a:off x="3200400" y="5867400"/>
            <a:ext cx="1295400" cy="3810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r>
              <a:rPr lang="en-US" sz="1200" dirty="0"/>
              <a:t>Coding</a:t>
            </a:r>
          </a:p>
        </p:txBody>
      </p:sp>
      <p:sp>
        <p:nvSpPr>
          <p:cNvPr id="31750" name="AutoShape 5"/>
          <p:cNvSpPr>
            <a:spLocks noChangeArrowheads="1"/>
          </p:cNvSpPr>
          <p:nvPr/>
        </p:nvSpPr>
        <p:spPr bwMode="auto">
          <a:xfrm>
            <a:off x="2514601" y="4800600"/>
            <a:ext cx="1554163" cy="3810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r>
              <a:rPr lang="en-US" sz="1200" dirty="0"/>
              <a:t>Detailed Level Design</a:t>
            </a:r>
          </a:p>
        </p:txBody>
      </p:sp>
      <p:sp>
        <p:nvSpPr>
          <p:cNvPr id="31751" name="AutoShape 6"/>
          <p:cNvSpPr>
            <a:spLocks noChangeArrowheads="1"/>
          </p:cNvSpPr>
          <p:nvPr/>
        </p:nvSpPr>
        <p:spPr bwMode="auto">
          <a:xfrm>
            <a:off x="2057400" y="3733800"/>
            <a:ext cx="1295400" cy="3810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r>
              <a:rPr lang="en-US" sz="1200" dirty="0"/>
              <a:t>High Level Design</a:t>
            </a:r>
          </a:p>
        </p:txBody>
      </p:sp>
      <p:sp>
        <p:nvSpPr>
          <p:cNvPr id="31752" name="AutoShape 7"/>
          <p:cNvSpPr>
            <a:spLocks noChangeArrowheads="1"/>
          </p:cNvSpPr>
          <p:nvPr/>
        </p:nvSpPr>
        <p:spPr bwMode="auto">
          <a:xfrm>
            <a:off x="1447800" y="2667000"/>
            <a:ext cx="1295400" cy="3810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r>
              <a:rPr lang="en-US" sz="1200" dirty="0"/>
              <a:t>Requirements</a:t>
            </a:r>
          </a:p>
        </p:txBody>
      </p:sp>
      <p:sp>
        <p:nvSpPr>
          <p:cNvPr id="31753" name="AutoShape 8"/>
          <p:cNvSpPr>
            <a:spLocks noChangeArrowheads="1"/>
          </p:cNvSpPr>
          <p:nvPr/>
        </p:nvSpPr>
        <p:spPr bwMode="auto">
          <a:xfrm>
            <a:off x="4876800" y="5867400"/>
            <a:ext cx="1295400" cy="3810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r>
              <a:rPr lang="en-US" sz="1200" dirty="0"/>
              <a:t>Unit Testing</a:t>
            </a:r>
          </a:p>
        </p:txBody>
      </p:sp>
      <p:sp>
        <p:nvSpPr>
          <p:cNvPr id="31754" name="AutoShape 9"/>
          <p:cNvSpPr>
            <a:spLocks noChangeArrowheads="1"/>
          </p:cNvSpPr>
          <p:nvPr/>
        </p:nvSpPr>
        <p:spPr bwMode="auto">
          <a:xfrm>
            <a:off x="5181600" y="4800600"/>
            <a:ext cx="1524000" cy="3810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r>
              <a:rPr lang="en-US" sz="1200" dirty="0"/>
              <a:t>Integration Testing</a:t>
            </a:r>
          </a:p>
        </p:txBody>
      </p:sp>
      <p:sp>
        <p:nvSpPr>
          <p:cNvPr id="31755" name="AutoShape 10"/>
          <p:cNvSpPr>
            <a:spLocks noChangeArrowheads="1"/>
          </p:cNvSpPr>
          <p:nvPr/>
        </p:nvSpPr>
        <p:spPr bwMode="auto">
          <a:xfrm>
            <a:off x="5867400" y="3733800"/>
            <a:ext cx="1295400" cy="3810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r>
              <a:rPr lang="en-US" sz="1200" dirty="0"/>
              <a:t>System Testing</a:t>
            </a:r>
          </a:p>
        </p:txBody>
      </p:sp>
      <p:sp>
        <p:nvSpPr>
          <p:cNvPr id="31756" name="AutoShape 11"/>
          <p:cNvSpPr>
            <a:spLocks noChangeArrowheads="1"/>
          </p:cNvSpPr>
          <p:nvPr/>
        </p:nvSpPr>
        <p:spPr bwMode="auto">
          <a:xfrm>
            <a:off x="6400800" y="2667000"/>
            <a:ext cx="1600200" cy="3810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r>
              <a:rPr lang="en-US" sz="1200" dirty="0"/>
              <a:t>User Acceptance Testing</a:t>
            </a:r>
          </a:p>
        </p:txBody>
      </p:sp>
      <p:cxnSp>
        <p:nvCxnSpPr>
          <p:cNvPr id="31757" name="AutoShape 16"/>
          <p:cNvCxnSpPr>
            <a:cxnSpLocks noChangeShapeType="1"/>
            <a:stCxn id="31752" idx="3"/>
            <a:endCxn id="31756" idx="1"/>
          </p:cNvCxnSpPr>
          <p:nvPr/>
        </p:nvCxnSpPr>
        <p:spPr bwMode="auto">
          <a:xfrm>
            <a:off x="2743200" y="2857500"/>
            <a:ext cx="3657600" cy="0"/>
          </a:xfrm>
          <a:prstGeom prst="straightConnector1">
            <a:avLst/>
          </a:prstGeom>
          <a:noFill/>
          <a:ln w="19050">
            <a:solidFill>
              <a:schemeClr val="tx1"/>
            </a:solidFill>
            <a:prstDash val="lgDash"/>
            <a:round/>
            <a:headEnd type="triangle" w="med" len="lg"/>
            <a:tailEnd type="triangle" w="med" len="lg"/>
          </a:ln>
          <a:extLst>
            <a:ext uri="{909E8E84-426E-40DD-AFC4-6F175D3DCCD1}">
              <a14:hiddenFill xmlns="" xmlns:a14="http://schemas.microsoft.com/office/drawing/2010/main">
                <a:noFill/>
              </a14:hiddenFill>
            </a:ext>
          </a:extLst>
        </p:spPr>
      </p:cxnSp>
      <p:cxnSp>
        <p:nvCxnSpPr>
          <p:cNvPr id="31758" name="AutoShape 17"/>
          <p:cNvCxnSpPr>
            <a:cxnSpLocks noChangeShapeType="1"/>
            <a:stCxn id="31751" idx="3"/>
            <a:endCxn id="31755" idx="1"/>
          </p:cNvCxnSpPr>
          <p:nvPr/>
        </p:nvCxnSpPr>
        <p:spPr bwMode="auto">
          <a:xfrm>
            <a:off x="3352800" y="3924300"/>
            <a:ext cx="2514600" cy="1588"/>
          </a:xfrm>
          <a:prstGeom prst="straightConnector1">
            <a:avLst/>
          </a:prstGeom>
          <a:noFill/>
          <a:ln w="19050">
            <a:solidFill>
              <a:schemeClr val="tx1"/>
            </a:solidFill>
            <a:prstDash val="lgDash"/>
            <a:round/>
            <a:headEnd type="triangle" w="med" len="lg"/>
            <a:tailEnd type="triangle" w="med" len="lg"/>
          </a:ln>
          <a:extLst>
            <a:ext uri="{909E8E84-426E-40DD-AFC4-6F175D3DCCD1}">
              <a14:hiddenFill xmlns="" xmlns:a14="http://schemas.microsoft.com/office/drawing/2010/main">
                <a:noFill/>
              </a14:hiddenFill>
            </a:ext>
          </a:extLst>
        </p:spPr>
      </p:cxnSp>
      <p:cxnSp>
        <p:nvCxnSpPr>
          <p:cNvPr id="31759" name="AutoShape 18"/>
          <p:cNvCxnSpPr>
            <a:cxnSpLocks noChangeShapeType="1"/>
            <a:stCxn id="31750" idx="3"/>
            <a:endCxn id="31754" idx="1"/>
          </p:cNvCxnSpPr>
          <p:nvPr/>
        </p:nvCxnSpPr>
        <p:spPr bwMode="auto">
          <a:xfrm>
            <a:off x="4068764" y="4991100"/>
            <a:ext cx="1112837" cy="1588"/>
          </a:xfrm>
          <a:prstGeom prst="straightConnector1">
            <a:avLst/>
          </a:prstGeom>
          <a:noFill/>
          <a:ln w="19050">
            <a:solidFill>
              <a:schemeClr val="tx1"/>
            </a:solidFill>
            <a:prstDash val="lgDash"/>
            <a:round/>
            <a:headEnd type="triangle" w="med" len="lg"/>
            <a:tailEnd type="triangle" w="med" len="lg"/>
          </a:ln>
          <a:extLst>
            <a:ext uri="{909E8E84-426E-40DD-AFC4-6F175D3DCCD1}">
              <a14:hiddenFill xmlns="" xmlns:a14="http://schemas.microsoft.com/office/drawing/2010/main">
                <a:noFill/>
              </a14:hiddenFill>
            </a:ext>
          </a:extLst>
        </p:spPr>
      </p:cxnSp>
      <p:cxnSp>
        <p:nvCxnSpPr>
          <p:cNvPr id="31760" name="AutoShape 19"/>
          <p:cNvCxnSpPr>
            <a:cxnSpLocks noChangeShapeType="1"/>
            <a:stCxn id="31749" idx="3"/>
            <a:endCxn id="31753" idx="1"/>
          </p:cNvCxnSpPr>
          <p:nvPr/>
        </p:nvCxnSpPr>
        <p:spPr bwMode="auto">
          <a:xfrm>
            <a:off x="4495800" y="6057900"/>
            <a:ext cx="381000" cy="1588"/>
          </a:xfrm>
          <a:prstGeom prst="straightConnector1">
            <a:avLst/>
          </a:prstGeom>
          <a:noFill/>
          <a:ln w="19050">
            <a:solidFill>
              <a:schemeClr val="tx1"/>
            </a:solidFill>
            <a:prstDash val="lgDash"/>
            <a:round/>
            <a:headEnd type="triangle" w="med" len="lg"/>
            <a:tailEnd type="triangle" w="med" len="lg"/>
          </a:ln>
          <a:extLst>
            <a:ext uri="{909E8E84-426E-40DD-AFC4-6F175D3DCCD1}">
              <a14:hiddenFill xmlns="" xmlns:a14="http://schemas.microsoft.com/office/drawing/2010/main">
                <a:noFill/>
              </a14:hiddenFill>
            </a:ext>
          </a:extLst>
        </p:spPr>
      </p:cxnSp>
      <p:sp>
        <p:nvSpPr>
          <p:cNvPr id="31762" name="TextBox 17"/>
          <p:cNvSpPr txBox="1">
            <a:spLocks noChangeArrowheads="1"/>
          </p:cNvSpPr>
          <p:nvPr/>
        </p:nvSpPr>
        <p:spPr bwMode="auto">
          <a:xfrm rot="-3926125">
            <a:off x="6013452" y="4434831"/>
            <a:ext cx="27241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t>Phases Of Testing</a:t>
            </a:r>
          </a:p>
        </p:txBody>
      </p:sp>
      <p:sp>
        <p:nvSpPr>
          <p:cNvPr id="22" name="Rectangle 2"/>
          <p:cNvSpPr>
            <a:spLocks noGrp="1" noChangeArrowheads="1"/>
          </p:cNvSpPr>
          <p:nvPr>
            <p:ph type="title"/>
          </p:nvPr>
        </p:nvSpPr>
        <p:spPr>
          <a:xfrm>
            <a:off x="457200" y="0"/>
            <a:ext cx="8534400" cy="1143000"/>
          </a:xfrm>
        </p:spPr>
        <p:txBody>
          <a:bodyPr>
            <a:noAutofit/>
          </a:bodyPr>
          <a:lstStyle/>
          <a:p>
            <a:pPr eaLnBrk="1" hangingPunct="1">
              <a:defRPr/>
            </a:pPr>
            <a:r>
              <a:rPr lang="en-US" sz="2400" cap="none" dirty="0" smtClean="0"/>
              <a:t>Software testing types /methodologies /techniques /levels etc…</a:t>
            </a:r>
          </a:p>
        </p:txBody>
      </p:sp>
      <p:pic>
        <p:nvPicPr>
          <p:cNvPr id="23" name="Picture 2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3143515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457200" y="1143000"/>
            <a:ext cx="8229600" cy="533400"/>
          </a:xfrm>
          <a:noFill/>
        </p:spPr>
        <p:txBody>
          <a:bodyPr>
            <a:normAutofit fontScale="25000" lnSpcReduction="20000"/>
          </a:bodyPr>
          <a:lstStyle/>
          <a:p>
            <a:pPr eaLnBrk="1" hangingPunct="1"/>
            <a:r>
              <a:rPr lang="en-US" sz="5600" dirty="0" smtClean="0"/>
              <a:t>Model based  - Testing Methodologies</a:t>
            </a:r>
          </a:p>
          <a:p>
            <a:pPr eaLnBrk="1" hangingPunct="1"/>
            <a:r>
              <a:rPr lang="en-US" sz="5600" b="0" dirty="0" smtClean="0"/>
              <a:t>Vmodel : The V model of testing was developed where for every phase , in the Development life cycle there is a corresponding Testing phase</a:t>
            </a:r>
          </a:p>
          <a:p>
            <a:pPr lvl="1" eaLnBrk="1" hangingPunct="1"/>
            <a:endParaRPr lang="en-US" sz="5600" dirty="0" smtClean="0"/>
          </a:p>
          <a:p>
            <a:r>
              <a:rPr lang="en-US" sz="5600" b="0" dirty="0" smtClean="0"/>
              <a:t>The entire figure looks like a V , hence the name V – model Also called VEE model.</a:t>
            </a:r>
          </a:p>
          <a:p>
            <a:r>
              <a:rPr lang="en-US" sz="5600" b="0" dirty="0" smtClean="0"/>
              <a:t>Pros of V Model: </a:t>
            </a:r>
          </a:p>
          <a:p>
            <a:pPr marL="685800" indent="-685800">
              <a:buFont typeface="Arial" pitchFamily="34" charset="0"/>
              <a:buChar char="•"/>
            </a:pPr>
            <a:r>
              <a:rPr lang="en-US" sz="5600" b="0" dirty="0" smtClean="0"/>
              <a:t>Due to thorough verification and validation done along with the Test Management, V- Model yields a quality product.</a:t>
            </a:r>
          </a:p>
          <a:p>
            <a:r>
              <a:rPr lang="en-US" sz="5600" b="0" dirty="0" smtClean="0"/>
              <a:t>Cons of V Model: </a:t>
            </a:r>
            <a:endParaRPr lang="en-US" sz="5600" b="0" dirty="0"/>
          </a:p>
          <a:p>
            <a:pPr marL="685800" indent="-685800">
              <a:buFont typeface="Arial" pitchFamily="34" charset="0"/>
              <a:buChar char="•"/>
            </a:pPr>
            <a:r>
              <a:rPr lang="en-US" sz="5600" b="0" dirty="0" smtClean="0"/>
              <a:t>It is more time consuming.</a:t>
            </a:r>
            <a:endParaRPr lang="en-US" sz="5600" b="0" dirty="0"/>
          </a:p>
          <a:p>
            <a:pPr marL="685800" indent="-685800">
              <a:buFont typeface="Arial" pitchFamily="34" charset="0"/>
              <a:buChar char="•"/>
            </a:pPr>
            <a:r>
              <a:rPr lang="en-US" sz="5600" b="0" dirty="0" smtClean="0"/>
              <a:t>It is more expensive</a:t>
            </a:r>
          </a:p>
          <a:p>
            <a:endParaRPr lang="en-US" sz="5600" b="0" dirty="0" smtClean="0"/>
          </a:p>
          <a:p>
            <a:r>
              <a:rPr lang="en-US" sz="5600" b="0" dirty="0" smtClean="0"/>
              <a:t>"V Model" involves carrying out verification of consistency, completeness and correctness of software at every stage of the development life cycle. It aims at catching the defects as early as possible and thus reduces the cost of fixing them.</a:t>
            </a:r>
          </a:p>
        </p:txBody>
      </p:sp>
      <p:sp>
        <p:nvSpPr>
          <p:cNvPr id="7" name="Rectangle 2"/>
          <p:cNvSpPr>
            <a:spLocks noGrp="1" noChangeArrowheads="1"/>
          </p:cNvSpPr>
          <p:nvPr>
            <p:ph type="title"/>
          </p:nvPr>
        </p:nvSpPr>
        <p:spPr>
          <a:xfrm>
            <a:off x="457200" y="0"/>
            <a:ext cx="8534400" cy="1143000"/>
          </a:xfrm>
        </p:spPr>
        <p:txBody>
          <a:bodyPr>
            <a:noAutofit/>
          </a:bodyPr>
          <a:lstStyle/>
          <a:p>
            <a:pPr eaLnBrk="1" hangingPunct="1">
              <a:defRPr/>
            </a:pPr>
            <a:r>
              <a:rPr lang="en-US" sz="2400" cap="none" dirty="0" smtClean="0"/>
              <a:t>Software testing types /methodologies /techniques /levels etc…</a:t>
            </a: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19404302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9"/>
          <p:cNvSpPr>
            <a:spLocks noGrp="1" noChangeArrowheads="1"/>
          </p:cNvSpPr>
          <p:nvPr>
            <p:ph idx="1"/>
          </p:nvPr>
        </p:nvSpPr>
        <p:spPr>
          <a:xfrm>
            <a:off x="457200" y="1219200"/>
            <a:ext cx="8229600" cy="4876800"/>
          </a:xfrm>
          <a:noFill/>
        </p:spPr>
        <p:txBody>
          <a:bodyPr/>
          <a:lstStyle/>
          <a:p>
            <a:pPr algn="just" eaLnBrk="1" hangingPunct="1">
              <a:lnSpc>
                <a:spcPct val="80000"/>
              </a:lnSpc>
            </a:pPr>
            <a:r>
              <a:rPr lang="en-US" sz="1400" b="1" dirty="0" smtClean="0"/>
              <a:t>A</a:t>
            </a:r>
            <a:r>
              <a:rPr lang="en-US" sz="1400" dirty="0" smtClean="0"/>
              <a:t>gile Model:  </a:t>
            </a:r>
            <a:r>
              <a:rPr lang="en-AU" sz="1400" dirty="0" smtClean="0"/>
              <a:t>Agile software development is a group of software development methodologies based on iterative and incremental development, where requirements and solutions evolve through collaboration between self-organizing, cross-functional teams. </a:t>
            </a:r>
            <a:endParaRPr lang="en-US" sz="1400" dirty="0" smtClean="0"/>
          </a:p>
          <a:p>
            <a:pPr lvl="2" algn="just" eaLnBrk="1" hangingPunct="1">
              <a:lnSpc>
                <a:spcPct val="80000"/>
              </a:lnSpc>
            </a:pPr>
            <a:r>
              <a:rPr lang="en-US" sz="1400" dirty="0" smtClean="0"/>
              <a:t>Why Agile?</a:t>
            </a:r>
          </a:p>
          <a:p>
            <a:pPr lvl="3" eaLnBrk="1" hangingPunct="1">
              <a:lnSpc>
                <a:spcPct val="80000"/>
              </a:lnSpc>
            </a:pPr>
            <a:r>
              <a:rPr lang="en-US" sz="1400" dirty="0" smtClean="0"/>
              <a:t>This in response to the issues that the traditional V-Model and waterfall models had </a:t>
            </a:r>
          </a:p>
          <a:p>
            <a:pPr lvl="3" eaLnBrk="1" hangingPunct="1">
              <a:lnSpc>
                <a:spcPct val="80000"/>
              </a:lnSpc>
              <a:buFont typeface="Wingdings 2" pitchFamily="18" charset="2"/>
              <a:buNone/>
            </a:pPr>
            <a:r>
              <a:rPr lang="en-US" sz="1400" dirty="0" smtClean="0"/>
              <a:t>	Ex: Frequent Requirements Change, ambiguities to deal with</a:t>
            </a:r>
          </a:p>
          <a:p>
            <a:pPr lvl="3" eaLnBrk="1" hangingPunct="1">
              <a:lnSpc>
                <a:spcPct val="80000"/>
              </a:lnSpc>
            </a:pPr>
            <a:r>
              <a:rPr lang="en-US" sz="1400" dirty="0" smtClean="0"/>
              <a:t>System is built in small increments, increasing the systems functionality in each release, and potentially deliver a working system at the end of each increment that actually meets the end users needs</a:t>
            </a:r>
            <a:br>
              <a:rPr lang="en-US" sz="1400" dirty="0" smtClean="0"/>
            </a:br>
            <a:endParaRPr lang="en-US" sz="1400" dirty="0" smtClean="0"/>
          </a:p>
          <a:p>
            <a:pPr lvl="2" eaLnBrk="1" hangingPunct="1">
              <a:lnSpc>
                <a:spcPct val="80000"/>
              </a:lnSpc>
            </a:pPr>
            <a:r>
              <a:rPr lang="en-US" sz="1400" dirty="0" smtClean="0"/>
              <a:t>What Is Agile Testing?</a:t>
            </a:r>
          </a:p>
          <a:p>
            <a:pPr lvl="3" eaLnBrk="1" hangingPunct="1">
              <a:lnSpc>
                <a:spcPct val="80000"/>
              </a:lnSpc>
            </a:pPr>
            <a:r>
              <a:rPr lang="en-US" sz="1400" dirty="0" smtClean="0"/>
              <a:t>Follows the rules of the agile manifesto, treating software development as the customer of testing.</a:t>
            </a:r>
          </a:p>
          <a:p>
            <a:pPr lvl="3" eaLnBrk="1" hangingPunct="1">
              <a:lnSpc>
                <a:spcPct val="80000"/>
              </a:lnSpc>
            </a:pPr>
            <a:r>
              <a:rPr lang="en-US" sz="1400" dirty="0" smtClean="0"/>
              <a:t>Test driven development - testing integrates closely with development</a:t>
            </a:r>
          </a:p>
          <a:p>
            <a:pPr lvl="3" eaLnBrk="1" hangingPunct="1">
              <a:lnSpc>
                <a:spcPct val="80000"/>
              </a:lnSpc>
            </a:pPr>
            <a:r>
              <a:rPr lang="en-US" sz="1400" dirty="0" smtClean="0"/>
              <a:t>It does not emphasize rigidly defined testing procedures, but rather focuses on testing iteratively against newly developed code until quality is achieved from an end customer's perspective</a:t>
            </a:r>
          </a:p>
          <a:p>
            <a:pPr lvl="3" eaLnBrk="1" hangingPunct="1">
              <a:lnSpc>
                <a:spcPct val="80000"/>
              </a:lnSpc>
            </a:pPr>
            <a:r>
              <a:rPr lang="en-US" sz="1400" dirty="0" smtClean="0"/>
              <a:t>Emphasis is shifted from “quality police” to “demonstrated quality”</a:t>
            </a:r>
          </a:p>
          <a:p>
            <a:pPr lvl="3" eaLnBrk="1" hangingPunct="1">
              <a:lnSpc>
                <a:spcPct val="80000"/>
              </a:lnSpc>
            </a:pPr>
            <a:r>
              <a:rPr lang="en-US" sz="1400" dirty="0" smtClean="0"/>
              <a:t>Lightweight Documentation Instead of writing verbose, comprehensive test documentation</a:t>
            </a:r>
          </a:p>
          <a:p>
            <a:pPr lvl="3" eaLnBrk="1" hangingPunct="1">
              <a:lnSpc>
                <a:spcPct val="80000"/>
              </a:lnSpc>
            </a:pPr>
            <a:r>
              <a:rPr lang="en-US" sz="1400" dirty="0" smtClean="0"/>
              <a:t>Test Team and development teams are closely located</a:t>
            </a:r>
          </a:p>
          <a:p>
            <a:pPr lvl="2" eaLnBrk="1" hangingPunct="1">
              <a:lnSpc>
                <a:spcPct val="80000"/>
              </a:lnSpc>
            </a:pPr>
            <a:endParaRPr lang="en-US" sz="1600" dirty="0" smtClean="0"/>
          </a:p>
          <a:p>
            <a:pPr lvl="1" eaLnBrk="1" hangingPunct="1">
              <a:lnSpc>
                <a:spcPct val="80000"/>
              </a:lnSpc>
            </a:pPr>
            <a:endParaRPr lang="en-US" sz="2100" dirty="0" smtClean="0"/>
          </a:p>
          <a:p>
            <a:pPr lvl="1" eaLnBrk="1" hangingPunct="1">
              <a:lnSpc>
                <a:spcPct val="80000"/>
              </a:lnSpc>
              <a:buFontTx/>
              <a:buNone/>
            </a:pPr>
            <a:endParaRPr lang="en-US" sz="2400" dirty="0" smtClean="0"/>
          </a:p>
          <a:p>
            <a:pPr lvl="1" eaLnBrk="1" hangingPunct="1">
              <a:lnSpc>
                <a:spcPct val="80000"/>
              </a:lnSpc>
            </a:pPr>
            <a:endParaRPr lang="en-US" sz="2400" dirty="0" smtClean="0"/>
          </a:p>
        </p:txBody>
      </p:sp>
      <p:sp>
        <p:nvSpPr>
          <p:cNvPr id="7" name="Rectangle 2"/>
          <p:cNvSpPr>
            <a:spLocks noGrp="1" noChangeArrowheads="1"/>
          </p:cNvSpPr>
          <p:nvPr>
            <p:ph type="title"/>
          </p:nvPr>
        </p:nvSpPr>
        <p:spPr>
          <a:xfrm>
            <a:off x="457200" y="0"/>
            <a:ext cx="8534400" cy="1143000"/>
          </a:xfrm>
        </p:spPr>
        <p:txBody>
          <a:bodyPr>
            <a:noAutofit/>
          </a:bodyPr>
          <a:lstStyle/>
          <a:p>
            <a:pPr eaLnBrk="1" hangingPunct="1">
              <a:defRPr/>
            </a:pPr>
            <a:r>
              <a:rPr lang="en-US" sz="2400" cap="none" dirty="0" smtClean="0"/>
              <a:t>Software testing types /methodologies /techniques /levels etc…</a:t>
            </a: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36026339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p:cNvSpPr>
            <a:spLocks noGrp="1" noChangeArrowheads="1"/>
          </p:cNvSpPr>
          <p:nvPr>
            <p:ph idx="1"/>
          </p:nvPr>
        </p:nvSpPr>
        <p:spPr>
          <a:xfrm>
            <a:off x="457200" y="1219200"/>
            <a:ext cx="8229600" cy="4876800"/>
          </a:xfrm>
          <a:noFill/>
        </p:spPr>
        <p:txBody>
          <a:bodyPr/>
          <a:lstStyle/>
          <a:p>
            <a:pPr eaLnBrk="1" hangingPunct="1">
              <a:lnSpc>
                <a:spcPct val="80000"/>
              </a:lnSpc>
            </a:pPr>
            <a:r>
              <a:rPr lang="en-US" sz="1800" b="1" dirty="0" smtClean="0"/>
              <a:t>A</a:t>
            </a:r>
            <a:r>
              <a:rPr lang="en-US" sz="1800" dirty="0" smtClean="0"/>
              <a:t>gile Models:</a:t>
            </a:r>
          </a:p>
          <a:p>
            <a:pPr eaLnBrk="1" hangingPunct="1">
              <a:lnSpc>
                <a:spcPct val="80000"/>
              </a:lnSpc>
            </a:pPr>
            <a:r>
              <a:rPr lang="en-US" sz="1800" dirty="0" smtClean="0"/>
              <a:t>KanBan</a:t>
            </a:r>
          </a:p>
          <a:p>
            <a:pPr eaLnBrk="1" hangingPunct="1">
              <a:lnSpc>
                <a:spcPct val="80000"/>
              </a:lnSpc>
            </a:pPr>
            <a:r>
              <a:rPr lang="en-US" sz="1800" dirty="0" smtClean="0"/>
              <a:t>XP</a:t>
            </a:r>
          </a:p>
          <a:p>
            <a:pPr eaLnBrk="1" hangingPunct="1">
              <a:lnSpc>
                <a:spcPct val="80000"/>
              </a:lnSpc>
            </a:pPr>
            <a:r>
              <a:rPr lang="en-US" sz="1800" dirty="0" smtClean="0"/>
              <a:t>SCRUM</a:t>
            </a:r>
          </a:p>
          <a:p>
            <a:pPr eaLnBrk="1" hangingPunct="1">
              <a:lnSpc>
                <a:spcPct val="80000"/>
              </a:lnSpc>
            </a:pPr>
            <a:r>
              <a:rPr lang="en-US" sz="1800" dirty="0" smtClean="0"/>
              <a:t>LEAN</a:t>
            </a:r>
          </a:p>
          <a:p>
            <a:pPr eaLnBrk="1" hangingPunct="1">
              <a:lnSpc>
                <a:spcPct val="80000"/>
              </a:lnSpc>
            </a:pPr>
            <a:r>
              <a:rPr lang="en-AU" sz="1400" b="0" dirty="0" smtClean="0"/>
              <a:t>A Business need/Requirement is a ‘Story’ in Agile terminology.</a:t>
            </a:r>
          </a:p>
          <a:p>
            <a:pPr eaLnBrk="1" hangingPunct="1">
              <a:lnSpc>
                <a:spcPct val="80000"/>
              </a:lnSpc>
            </a:pPr>
            <a:r>
              <a:rPr lang="en-US" sz="1400" b="0" dirty="0" smtClean="0"/>
              <a:t>User Stories are a short, plain-language description of the functionality, in terms of the customer benefit and need</a:t>
            </a:r>
          </a:p>
          <a:p>
            <a:pPr eaLnBrk="1" hangingPunct="1">
              <a:lnSpc>
                <a:spcPct val="80000"/>
              </a:lnSpc>
            </a:pPr>
            <a:r>
              <a:rPr lang="en-US" sz="1400" b="0" dirty="0" smtClean="0"/>
              <a:t>The structure of a story is: "As a &lt;user type&gt; I want to &lt;do some action&gt; so that &lt;desired result&gt;" </a:t>
            </a:r>
          </a:p>
          <a:p>
            <a:pPr eaLnBrk="1" hangingPunct="1">
              <a:lnSpc>
                <a:spcPct val="80000"/>
              </a:lnSpc>
            </a:pPr>
            <a:endParaRPr lang="en-US" sz="2100" dirty="0" smtClean="0"/>
          </a:p>
          <a:p>
            <a:pPr lvl="1" eaLnBrk="1" hangingPunct="1">
              <a:lnSpc>
                <a:spcPct val="80000"/>
              </a:lnSpc>
              <a:buFontTx/>
              <a:buNone/>
            </a:pPr>
            <a:endParaRPr lang="en-US" sz="2400" dirty="0" smtClean="0"/>
          </a:p>
          <a:p>
            <a:pPr lvl="1" eaLnBrk="1" hangingPunct="1">
              <a:lnSpc>
                <a:spcPct val="80000"/>
              </a:lnSpc>
            </a:pPr>
            <a:endParaRPr lang="en-US" sz="2400" dirty="0" smtClean="0"/>
          </a:p>
        </p:txBody>
      </p:sp>
      <p:pic>
        <p:nvPicPr>
          <p:cNvPr id="3482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47800" y="4267200"/>
            <a:ext cx="4709819" cy="2362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34821"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33600" y="5638800"/>
            <a:ext cx="6732587" cy="8143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9" name="Rectangle 2"/>
          <p:cNvSpPr>
            <a:spLocks noGrp="1" noChangeArrowheads="1"/>
          </p:cNvSpPr>
          <p:nvPr>
            <p:ph type="title"/>
          </p:nvPr>
        </p:nvSpPr>
        <p:spPr>
          <a:xfrm>
            <a:off x="457200" y="0"/>
            <a:ext cx="8534400" cy="1143000"/>
          </a:xfrm>
        </p:spPr>
        <p:txBody>
          <a:bodyPr>
            <a:noAutofit/>
          </a:bodyPr>
          <a:lstStyle/>
          <a:p>
            <a:pPr eaLnBrk="1" hangingPunct="1">
              <a:defRPr/>
            </a:pPr>
            <a:r>
              <a:rPr lang="en-US" sz="2400" cap="none" dirty="0" smtClean="0"/>
              <a:t>Software testing types /methodologies /techniques /levels etc…</a:t>
            </a:r>
          </a:p>
        </p:txBody>
      </p:sp>
      <p:pic>
        <p:nvPicPr>
          <p:cNvPr id="10" name="Picture 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19184241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p:cNvSpPr>
            <a:spLocks noGrp="1" noChangeArrowheads="1"/>
          </p:cNvSpPr>
          <p:nvPr>
            <p:ph idx="1"/>
          </p:nvPr>
        </p:nvSpPr>
        <p:spPr>
          <a:xfrm>
            <a:off x="457200" y="1371600"/>
            <a:ext cx="8229600" cy="4876800"/>
          </a:xfrm>
        </p:spPr>
        <p:txBody>
          <a:bodyPr>
            <a:noAutofit/>
          </a:bodyPr>
          <a:lstStyle/>
          <a:p>
            <a:pPr eaLnBrk="1" hangingPunct="1">
              <a:lnSpc>
                <a:spcPct val="80000"/>
              </a:lnSpc>
              <a:defRPr/>
            </a:pPr>
            <a:r>
              <a:rPr lang="en-US" sz="1400" b="0" dirty="0" smtClean="0"/>
              <a:t>Agile Models:</a:t>
            </a:r>
          </a:p>
          <a:p>
            <a:pPr eaLnBrk="1" hangingPunct="1">
              <a:lnSpc>
                <a:spcPct val="80000"/>
              </a:lnSpc>
              <a:defRPr/>
            </a:pPr>
            <a:r>
              <a:rPr lang="en-US" sz="1400" b="0" dirty="0" smtClean="0"/>
              <a:t>KanBan</a:t>
            </a:r>
            <a:endParaRPr lang="en-US" sz="1400" b="0" dirty="0"/>
          </a:p>
          <a:p>
            <a:pPr eaLnBrk="1" hangingPunct="1">
              <a:lnSpc>
                <a:spcPct val="80000"/>
              </a:lnSpc>
              <a:defRPr/>
            </a:pPr>
            <a:r>
              <a:rPr lang="en-US" sz="1400" b="0" dirty="0" smtClean="0"/>
              <a:t>Kan = Visual</a:t>
            </a:r>
          </a:p>
          <a:p>
            <a:pPr eaLnBrk="1" hangingPunct="1">
              <a:lnSpc>
                <a:spcPct val="80000"/>
              </a:lnSpc>
              <a:defRPr/>
            </a:pPr>
            <a:r>
              <a:rPr lang="en-US" sz="1400" b="0" dirty="0" smtClean="0"/>
              <a:t>Ban = Cards</a:t>
            </a:r>
          </a:p>
          <a:p>
            <a:pPr eaLnBrk="1" hangingPunct="1">
              <a:lnSpc>
                <a:spcPct val="80000"/>
              </a:lnSpc>
              <a:defRPr/>
            </a:pPr>
            <a:endParaRPr lang="en-US" sz="1800" b="0" dirty="0" smtClean="0"/>
          </a:p>
          <a:p>
            <a:pPr eaLnBrk="1" hangingPunct="1">
              <a:lnSpc>
                <a:spcPct val="80000"/>
              </a:lnSpc>
              <a:defRPr/>
            </a:pPr>
            <a:r>
              <a:rPr lang="en-US" sz="1400" b="0" dirty="0"/>
              <a:t>Kanban is a method for developing software products &amp; processes with an emphasis on just-in-time delivery while not overloading the software developers. It emphasizes that developers pull work from a queue, and the process, from definition of a task to its delivery to the customer, is displayed for participants to </a:t>
            </a:r>
            <a:r>
              <a:rPr lang="en-US" sz="1400" b="0" dirty="0" smtClean="0"/>
              <a:t>see</a:t>
            </a:r>
          </a:p>
          <a:p>
            <a:pPr eaLnBrk="1" hangingPunct="1">
              <a:lnSpc>
                <a:spcPct val="80000"/>
              </a:lnSpc>
              <a:defRPr/>
            </a:pPr>
            <a:endParaRPr lang="en-US" sz="1400" b="0" dirty="0"/>
          </a:p>
          <a:p>
            <a:pPr eaLnBrk="1" hangingPunct="1">
              <a:lnSpc>
                <a:spcPct val="80000"/>
              </a:lnSpc>
              <a:defRPr/>
            </a:pPr>
            <a:r>
              <a:rPr lang="en-US" sz="1400" b="0" dirty="0"/>
              <a:t>The most popular way for this kanban is a simple whiteboard with several columns (Not Started, In Progress, Implemented, Tested). Each user story is a small sticky note. Initially all user stories are in Not Started column. When user story is done by developer, he put the sticky note to Implemented column. And that is the sign for testers.</a:t>
            </a:r>
            <a:endParaRPr lang="en-US" sz="1400" b="0" dirty="0" smtClean="0"/>
          </a:p>
          <a:p>
            <a:pPr>
              <a:lnSpc>
                <a:spcPct val="80000"/>
              </a:lnSpc>
              <a:defRPr/>
            </a:pPr>
            <a:r>
              <a:rPr lang="en-AU" sz="1400" b="0" dirty="0" smtClean="0"/>
              <a:t>The Story wall reflects the way the teams interact with each other.</a:t>
            </a:r>
          </a:p>
          <a:p>
            <a:pPr lvl="1" eaLnBrk="1" hangingPunct="1">
              <a:lnSpc>
                <a:spcPct val="80000"/>
              </a:lnSpc>
              <a:buFontTx/>
              <a:buNone/>
              <a:defRPr/>
            </a:pPr>
            <a:endParaRPr lang="en-US" sz="1800" dirty="0" smtClean="0"/>
          </a:p>
          <a:p>
            <a:pPr lvl="1" eaLnBrk="1" hangingPunct="1">
              <a:lnSpc>
                <a:spcPct val="80000"/>
              </a:lnSpc>
              <a:defRPr/>
            </a:pPr>
            <a:endParaRPr lang="en-US" sz="1800" dirty="0" smtClean="0"/>
          </a:p>
        </p:txBody>
      </p:sp>
      <p:sp>
        <p:nvSpPr>
          <p:cNvPr id="7" name="Rectangle 2"/>
          <p:cNvSpPr>
            <a:spLocks noGrp="1" noChangeArrowheads="1"/>
          </p:cNvSpPr>
          <p:nvPr>
            <p:ph type="title"/>
          </p:nvPr>
        </p:nvSpPr>
        <p:spPr>
          <a:xfrm>
            <a:off x="424543" y="304800"/>
            <a:ext cx="8534400" cy="838200"/>
          </a:xfrm>
        </p:spPr>
        <p:txBody>
          <a:bodyPr>
            <a:noAutofit/>
          </a:bodyPr>
          <a:lstStyle/>
          <a:p>
            <a:pPr eaLnBrk="1" hangingPunct="1">
              <a:defRPr/>
            </a:pPr>
            <a:r>
              <a:rPr lang="en-US" sz="2400" cap="none" dirty="0" smtClean="0"/>
              <a:t>Software testing types /methodologies /techniques /levels etc…</a:t>
            </a: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17765978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p:cNvSpPr>
            <a:spLocks noGrp="1" noChangeArrowheads="1"/>
          </p:cNvSpPr>
          <p:nvPr>
            <p:ph idx="1"/>
          </p:nvPr>
        </p:nvSpPr>
        <p:spPr>
          <a:xfrm>
            <a:off x="457200" y="1447800"/>
            <a:ext cx="8229600" cy="4876800"/>
          </a:xfrm>
        </p:spPr>
        <p:txBody>
          <a:bodyPr>
            <a:normAutofit/>
          </a:bodyPr>
          <a:lstStyle/>
          <a:p>
            <a:pPr eaLnBrk="1" hangingPunct="1">
              <a:lnSpc>
                <a:spcPct val="80000"/>
              </a:lnSpc>
              <a:defRPr/>
            </a:pPr>
            <a:r>
              <a:rPr lang="en-US" sz="1800" b="0" dirty="0" smtClean="0"/>
              <a:t>Agile Models:</a:t>
            </a:r>
          </a:p>
          <a:p>
            <a:pPr eaLnBrk="1" hangingPunct="1">
              <a:lnSpc>
                <a:spcPct val="80000"/>
              </a:lnSpc>
              <a:defRPr/>
            </a:pPr>
            <a:r>
              <a:rPr lang="en-US" sz="1800" b="0" dirty="0" smtClean="0"/>
              <a:t>SCRUM: Controlled Chaos</a:t>
            </a:r>
          </a:p>
          <a:p>
            <a:pPr eaLnBrk="1" hangingPunct="1">
              <a:lnSpc>
                <a:spcPct val="80000"/>
              </a:lnSpc>
              <a:defRPr/>
            </a:pPr>
            <a:r>
              <a:rPr lang="en-US" sz="1400" b="0" dirty="0" smtClean="0"/>
              <a:t>Scrum was formalized by Ken Schwaber Crum Found 1996.</a:t>
            </a:r>
          </a:p>
          <a:p>
            <a:pPr eaLnBrk="1" hangingPunct="1">
              <a:lnSpc>
                <a:spcPct val="80000"/>
              </a:lnSpc>
              <a:defRPr/>
            </a:pPr>
            <a:endParaRPr lang="en-US" sz="1400" b="0" dirty="0" smtClean="0"/>
          </a:p>
          <a:p>
            <a:pPr eaLnBrk="1" hangingPunct="1">
              <a:lnSpc>
                <a:spcPct val="80000"/>
              </a:lnSpc>
              <a:defRPr/>
            </a:pPr>
            <a:endParaRPr lang="en-US" sz="1400" b="0" dirty="0" smtClean="0"/>
          </a:p>
          <a:p>
            <a:pPr>
              <a:defRPr/>
            </a:pPr>
            <a:r>
              <a:rPr lang="en-US" sz="1400" b="0" dirty="0" smtClean="0"/>
              <a:t>Scrum provides a framework for project management </a:t>
            </a:r>
          </a:p>
          <a:p>
            <a:pPr>
              <a:defRPr/>
            </a:pPr>
            <a:r>
              <a:rPr lang="en-US" sz="1400" b="0" dirty="0" smtClean="0"/>
              <a:t>De-emphasis command-and-control management approach</a:t>
            </a:r>
          </a:p>
          <a:p>
            <a:pPr>
              <a:defRPr/>
            </a:pPr>
            <a:r>
              <a:rPr lang="en-US" sz="1400" b="0" dirty="0" smtClean="0"/>
              <a:t>Focused on rapid delivery &amp; continuous improvement</a:t>
            </a:r>
          </a:p>
          <a:p>
            <a:pPr>
              <a:defRPr/>
            </a:pPr>
            <a:r>
              <a:rPr lang="en-US" sz="1400" b="0" dirty="0" smtClean="0"/>
              <a:t>Product progresses in a series of month/week-long “sprints”</a:t>
            </a:r>
          </a:p>
          <a:p>
            <a:pPr marL="365125" lvl="1" indent="-255588">
              <a:spcBef>
                <a:spcPts val="400"/>
              </a:spcBef>
              <a:buSzPct val="68000"/>
              <a:buFont typeface="Wingdings 3" pitchFamily="18" charset="2"/>
              <a:buChar char=""/>
              <a:defRPr/>
            </a:pPr>
            <a:r>
              <a:rPr lang="en-US" sz="1400" dirty="0"/>
              <a:t>Typical duration is 2–4 weeks or a calendar month at most</a:t>
            </a:r>
          </a:p>
          <a:p>
            <a:pPr marL="365125" lvl="1" indent="-255588">
              <a:spcBef>
                <a:spcPts val="400"/>
              </a:spcBef>
              <a:buSzPct val="68000"/>
              <a:buFont typeface="Wingdings 3" pitchFamily="18" charset="2"/>
              <a:buChar char=""/>
              <a:defRPr/>
            </a:pPr>
            <a:r>
              <a:rPr lang="en-US" sz="1400" dirty="0"/>
              <a:t>Product is designed, coded, and tested during the sprint</a:t>
            </a:r>
          </a:p>
          <a:p>
            <a:pPr>
              <a:defRPr/>
            </a:pPr>
            <a:r>
              <a:rPr lang="en-US" sz="1400" b="0" dirty="0" smtClean="0"/>
              <a:t>The aim is to find a balance between allowing the business to change their mind and the development team to be able to get work done on a stable scope</a:t>
            </a:r>
          </a:p>
          <a:p>
            <a:pPr eaLnBrk="1" hangingPunct="1">
              <a:lnSpc>
                <a:spcPct val="80000"/>
              </a:lnSpc>
              <a:defRPr/>
            </a:pPr>
            <a:endParaRPr lang="en-US" sz="2100" dirty="0" smtClean="0"/>
          </a:p>
          <a:p>
            <a:pPr lvl="1" eaLnBrk="1" hangingPunct="1">
              <a:lnSpc>
                <a:spcPct val="80000"/>
              </a:lnSpc>
              <a:buFontTx/>
              <a:buNone/>
              <a:defRPr/>
            </a:pPr>
            <a:endParaRPr lang="en-US" sz="2400" dirty="0" smtClean="0"/>
          </a:p>
          <a:p>
            <a:pPr lvl="1" eaLnBrk="1" hangingPunct="1">
              <a:lnSpc>
                <a:spcPct val="80000"/>
              </a:lnSpc>
              <a:defRPr/>
            </a:pPr>
            <a:endParaRPr lang="en-US" sz="2400" dirty="0" smtClean="0"/>
          </a:p>
        </p:txBody>
      </p:sp>
      <p:sp>
        <p:nvSpPr>
          <p:cNvPr id="7" name="Rectangle 2"/>
          <p:cNvSpPr>
            <a:spLocks noGrp="1" noChangeArrowheads="1"/>
          </p:cNvSpPr>
          <p:nvPr>
            <p:ph type="title"/>
          </p:nvPr>
        </p:nvSpPr>
        <p:spPr>
          <a:xfrm>
            <a:off x="457200" y="0"/>
            <a:ext cx="8534400" cy="1143000"/>
          </a:xfrm>
        </p:spPr>
        <p:txBody>
          <a:bodyPr>
            <a:noAutofit/>
          </a:bodyPr>
          <a:lstStyle/>
          <a:p>
            <a:pPr eaLnBrk="1" hangingPunct="1">
              <a:defRPr/>
            </a:pPr>
            <a:r>
              <a:rPr lang="en-US" sz="2400" cap="none" dirty="0" smtClean="0"/>
              <a:t>Software testing types /methodologies /techniques /levels etc…</a:t>
            </a:r>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27068038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57200" y="1143001"/>
            <a:ext cx="8229600" cy="4525963"/>
          </a:xfrm>
        </p:spPr>
        <p:txBody>
          <a:bodyPr>
            <a:normAutofit lnSpcReduction="10000"/>
          </a:bodyPr>
          <a:lstStyle/>
          <a:p>
            <a:pPr eaLnBrk="1" hangingPunct="1"/>
            <a:r>
              <a:rPr lang="en-US" dirty="0" smtClean="0"/>
              <a:t>W</a:t>
            </a:r>
            <a:r>
              <a:rPr lang="en-US" sz="1800" dirty="0" smtClean="0"/>
              <a:t>hat To Test</a:t>
            </a:r>
            <a:endParaRPr lang="en-US" sz="4000" dirty="0" smtClean="0"/>
          </a:p>
          <a:p>
            <a:pPr lvl="1" eaLnBrk="1" hangingPunct="1"/>
            <a:r>
              <a:rPr lang="en-US" sz="1400" dirty="0" smtClean="0"/>
              <a:t>Testable requirement</a:t>
            </a:r>
          </a:p>
          <a:p>
            <a:pPr lvl="2" eaLnBrk="1" hangingPunct="1"/>
            <a:r>
              <a:rPr lang="en-US" sz="1400" dirty="0" smtClean="0"/>
              <a:t>Not every requirement of software can be tested. A requirement should be well defined, unambiguous For ex: </a:t>
            </a:r>
          </a:p>
          <a:p>
            <a:pPr lvl="2" eaLnBrk="1" hangingPunct="1">
              <a:buFontTx/>
              <a:buNone/>
            </a:pPr>
            <a:r>
              <a:rPr lang="en-US" sz="1400" dirty="0" smtClean="0"/>
              <a:t>	Web Site should download very fast – Not well defined and ambiguous Req</a:t>
            </a:r>
          </a:p>
          <a:p>
            <a:pPr lvl="2" eaLnBrk="1" hangingPunct="1">
              <a:buFontTx/>
              <a:buNone/>
            </a:pPr>
            <a:r>
              <a:rPr lang="en-US" sz="1400" dirty="0" smtClean="0"/>
              <a:t>	Login Page of website should get downloaded in &lt;1 ms – Well defined and testable</a:t>
            </a:r>
          </a:p>
          <a:p>
            <a:pPr lvl="1" eaLnBrk="1" hangingPunct="1"/>
            <a:r>
              <a:rPr lang="en-US" sz="1400" dirty="0" smtClean="0"/>
              <a:t>Functionality</a:t>
            </a:r>
          </a:p>
          <a:p>
            <a:pPr lvl="2" eaLnBrk="1" hangingPunct="1"/>
            <a:r>
              <a:rPr lang="en-US" sz="1400" dirty="0" smtClean="0"/>
              <a:t>Working of software</a:t>
            </a:r>
          </a:p>
          <a:p>
            <a:pPr lvl="1" eaLnBrk="1" hangingPunct="1"/>
            <a:r>
              <a:rPr lang="en-US" sz="1400" dirty="0" smtClean="0"/>
              <a:t>Performance </a:t>
            </a:r>
          </a:p>
          <a:p>
            <a:pPr lvl="2" eaLnBrk="1" hangingPunct="1"/>
            <a:r>
              <a:rPr lang="en-US" sz="1400" dirty="0" smtClean="0"/>
              <a:t>To make sure software performance is within agreed service levels specified by stakeholders and perceived within acceptable user experience</a:t>
            </a:r>
          </a:p>
          <a:p>
            <a:pPr lvl="1" eaLnBrk="1" hangingPunct="1"/>
            <a:r>
              <a:rPr lang="en-US" sz="1400" dirty="0" smtClean="0"/>
              <a:t>Security</a:t>
            </a:r>
          </a:p>
          <a:p>
            <a:pPr lvl="2" eaLnBrk="1" hangingPunct="1"/>
            <a:r>
              <a:rPr lang="en-US" sz="1400" dirty="0" smtClean="0"/>
              <a:t>Security of Software is important criteria, look for vulnerabilities, authentication, authorization, access based</a:t>
            </a:r>
          </a:p>
          <a:p>
            <a:pPr lvl="1" eaLnBrk="1" hangingPunct="1"/>
            <a:r>
              <a:rPr lang="en-US" sz="1400" dirty="0" smtClean="0"/>
              <a:t>Ease of Use</a:t>
            </a:r>
          </a:p>
          <a:p>
            <a:pPr lvl="2" eaLnBrk="1" hangingPunct="1"/>
            <a:r>
              <a:rPr lang="en-US" sz="1400" dirty="0" smtClean="0"/>
              <a:t>Looking from eye of end users, for ex: if end users are mostly blind people then testing should be done with closed eyes </a:t>
            </a:r>
            <a:r>
              <a:rPr lang="en-US" sz="1400" dirty="0" smtClean="0">
                <a:sym typeface="Wingdings" pitchFamily="2" charset="2"/>
              </a:rPr>
              <a:t></a:t>
            </a:r>
            <a:endParaRPr lang="en-US" sz="1400" dirty="0" smtClean="0"/>
          </a:p>
          <a:p>
            <a:pPr lvl="1" eaLnBrk="1" hangingPunct="1"/>
            <a:r>
              <a:rPr lang="en-US" sz="1400" dirty="0" smtClean="0"/>
              <a:t>etc…</a:t>
            </a:r>
          </a:p>
        </p:txBody>
      </p:sp>
      <p:sp>
        <p:nvSpPr>
          <p:cNvPr id="7" name="Rectangle 2"/>
          <p:cNvSpPr>
            <a:spLocks noGrp="1" noChangeArrowheads="1"/>
          </p:cNvSpPr>
          <p:nvPr>
            <p:ph type="title"/>
          </p:nvPr>
        </p:nvSpPr>
        <p:spPr>
          <a:xfrm>
            <a:off x="381000" y="393194"/>
            <a:ext cx="5029200" cy="533399"/>
          </a:xfrm>
        </p:spPr>
        <p:txBody>
          <a:bodyPr>
            <a:normAutofit/>
          </a:bodyPr>
          <a:lstStyle/>
          <a:p>
            <a:pPr eaLnBrk="1" fontAlgn="auto" hangingPunct="1">
              <a:spcAft>
                <a:spcPts val="0"/>
              </a:spcAft>
              <a:defRPr/>
            </a:pPr>
            <a:r>
              <a:rPr lang="en-US" sz="2400" cap="none" dirty="0" smtClean="0"/>
              <a:t>Software testing introduction</a:t>
            </a:r>
            <a:endParaRPr lang="en-US" sz="2400" cap="none" dirty="0"/>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32267562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9"/>
          <p:cNvSpPr>
            <a:spLocks noGrp="1" noChangeArrowheads="1"/>
          </p:cNvSpPr>
          <p:nvPr>
            <p:ph type="body" idx="4294967295"/>
          </p:nvPr>
        </p:nvSpPr>
        <p:spPr>
          <a:xfrm>
            <a:off x="76200" y="1371600"/>
            <a:ext cx="8229600" cy="3657600"/>
          </a:xfrm>
          <a:noFill/>
        </p:spPr>
        <p:txBody>
          <a:bodyPr/>
          <a:lstStyle/>
          <a:p>
            <a:pPr lvl="1"/>
            <a:r>
              <a:rPr lang="en-AU" sz="1800" dirty="0" smtClean="0"/>
              <a:t>Advantages of Agile: </a:t>
            </a:r>
          </a:p>
          <a:p>
            <a:pPr lvl="2"/>
            <a:r>
              <a:rPr lang="en-AU" sz="1400" dirty="0" smtClean="0"/>
              <a:t>The entire team takes the responsibility for quality </a:t>
            </a:r>
          </a:p>
          <a:p>
            <a:pPr lvl="2"/>
            <a:r>
              <a:rPr lang="en-AU" sz="1400" dirty="0" smtClean="0"/>
              <a:t>Just the right amount of documentation </a:t>
            </a:r>
          </a:p>
          <a:p>
            <a:pPr lvl="2"/>
            <a:r>
              <a:rPr lang="en-AU" sz="1400" dirty="0" smtClean="0"/>
              <a:t>Quicker feedback </a:t>
            </a:r>
          </a:p>
          <a:p>
            <a:pPr lvl="2"/>
            <a:r>
              <a:rPr lang="en-AU" sz="1400" dirty="0" smtClean="0"/>
              <a:t>Accommodate changes </a:t>
            </a:r>
          </a:p>
          <a:p>
            <a:pPr lvl="2"/>
            <a:endParaRPr lang="en-AU" dirty="0" smtClean="0"/>
          </a:p>
          <a:p>
            <a:pPr lvl="1"/>
            <a:r>
              <a:rPr lang="en-AU" sz="1800" dirty="0" smtClean="0"/>
              <a:t>Disadvantages of V-model: </a:t>
            </a:r>
          </a:p>
          <a:p>
            <a:pPr lvl="2">
              <a:lnSpc>
                <a:spcPct val="95000"/>
              </a:lnSpc>
            </a:pPr>
            <a:r>
              <a:rPr lang="en-US" sz="1400" dirty="0" smtClean="0"/>
              <a:t>Impossible to anticipate and estimate all tasks early in big projects</a:t>
            </a:r>
          </a:p>
          <a:p>
            <a:pPr lvl="2"/>
            <a:r>
              <a:rPr lang="en-US" sz="1400" dirty="0" smtClean="0"/>
              <a:t>Working software delivered only at end of cycle</a:t>
            </a:r>
          </a:p>
          <a:p>
            <a:pPr lvl="2"/>
            <a:r>
              <a:rPr lang="en-US" sz="1400" dirty="0" smtClean="0"/>
              <a:t>Changes later in the development cycle could be expensive to handle</a:t>
            </a:r>
          </a:p>
          <a:p>
            <a:pPr lvl="2"/>
            <a:r>
              <a:rPr lang="en-US" sz="1400" dirty="0" smtClean="0"/>
              <a:t>Difficult to define requirements precisely without customers getting Hands On feel of product</a:t>
            </a:r>
          </a:p>
          <a:p>
            <a:pPr lvl="3"/>
            <a:endParaRPr lang="en-US" dirty="0" smtClean="0">
              <a:latin typeface="Gill Sans MT" pitchFamily="34" charset="0"/>
            </a:endParaRPr>
          </a:p>
          <a:p>
            <a:pPr lvl="3"/>
            <a:endParaRPr lang="en-AU" dirty="0" smtClean="0"/>
          </a:p>
          <a:p>
            <a:pPr lvl="1" eaLnBrk="1" hangingPunct="1"/>
            <a:endParaRPr lang="en-US" sz="3700" dirty="0" smtClean="0"/>
          </a:p>
        </p:txBody>
      </p:sp>
      <p:sp>
        <p:nvSpPr>
          <p:cNvPr id="8" name="Rectangle 2"/>
          <p:cNvSpPr txBox="1">
            <a:spLocks noChangeArrowheads="1"/>
          </p:cNvSpPr>
          <p:nvPr/>
        </p:nvSpPr>
        <p:spPr>
          <a:xfrm>
            <a:off x="457200" y="304800"/>
            <a:ext cx="8534400" cy="838200"/>
          </a:xfrm>
          <a:prstGeom prst="rect">
            <a:avLst/>
          </a:prstGeom>
        </p:spPr>
        <p:txBody>
          <a:bodyPr>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2400" cap="none" dirty="0" smtClean="0"/>
              <a:t>Software testing types /methodologies /techniques /levels etc…</a:t>
            </a:r>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14096306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9"/>
          <p:cNvSpPr>
            <a:spLocks noGrp="1" noChangeArrowheads="1"/>
          </p:cNvSpPr>
          <p:nvPr>
            <p:ph type="body" idx="4294967295"/>
          </p:nvPr>
        </p:nvSpPr>
        <p:spPr>
          <a:xfrm>
            <a:off x="228600" y="1295400"/>
            <a:ext cx="8229600" cy="4876800"/>
          </a:xfrm>
          <a:noFill/>
        </p:spPr>
        <p:txBody>
          <a:bodyPr/>
          <a:lstStyle/>
          <a:p>
            <a:pPr lvl="1" eaLnBrk="1" hangingPunct="1">
              <a:buFont typeface="Verdana" pitchFamily="34" charset="0"/>
              <a:buNone/>
            </a:pPr>
            <a:r>
              <a:rPr lang="en-US" sz="1800" dirty="0" smtClean="0"/>
              <a:t>Testing Approach</a:t>
            </a:r>
          </a:p>
          <a:p>
            <a:pPr lvl="1" eaLnBrk="1" hangingPunct="1"/>
            <a:r>
              <a:rPr lang="en-AU" sz="1400" b="1" dirty="0" smtClean="0"/>
              <a:t>Top Down Testing:</a:t>
            </a:r>
            <a:r>
              <a:rPr lang="en-AU" sz="1400" dirty="0" smtClean="0"/>
              <a:t> An approach to integration testing where the component at the top of the component hierarchy is tested first, with lower level components being simulated by stubs. Tested components are then used to test lower level components. The process is repeated until the lowest level components have been tested. </a:t>
            </a:r>
            <a:r>
              <a:rPr lang="en-US" sz="1400" dirty="0" smtClean="0"/>
              <a:t>This technique will require creation of stubs</a:t>
            </a:r>
          </a:p>
          <a:p>
            <a:pPr lvl="1" eaLnBrk="1" hangingPunct="1"/>
            <a:endParaRPr lang="en-AU" sz="1400" dirty="0" smtClean="0"/>
          </a:p>
          <a:p>
            <a:pPr lvl="1" eaLnBrk="1" hangingPunct="1"/>
            <a:r>
              <a:rPr lang="en-AU" sz="1400" b="1" dirty="0" smtClean="0"/>
              <a:t>Bottom Up Testing:</a:t>
            </a:r>
            <a:r>
              <a:rPr lang="en-AU" sz="1400" dirty="0" smtClean="0"/>
              <a:t> An approach to integration testing where the lowest level components are tested first, then used to facilitate the testing of higher level components. The process is repeated until the component at the top of the hierarchy is tested. </a:t>
            </a:r>
            <a:r>
              <a:rPr lang="en-US" sz="1400" dirty="0" smtClean="0"/>
              <a:t>This technique will require creation of drivers</a:t>
            </a:r>
          </a:p>
          <a:p>
            <a:pPr lvl="1" eaLnBrk="1" hangingPunct="1"/>
            <a:endParaRPr lang="en-AU" sz="1400" dirty="0" smtClean="0"/>
          </a:p>
          <a:p>
            <a:pPr marL="603250" lvl="2" indent="0">
              <a:buFont typeface="Wingdings 2" pitchFamily="18" charset="2"/>
              <a:buNone/>
            </a:pPr>
            <a:r>
              <a:rPr lang="en-US" sz="1400" dirty="0" smtClean="0"/>
              <a:t>For Ex: Consider that the Transfer module is yet to be developed  but Current Balance module is ready .You will create a Stub which will accept and give back data to the current balance module.</a:t>
            </a:r>
          </a:p>
          <a:p>
            <a:pPr marL="603250" lvl="2" indent="0">
              <a:buFont typeface="Wingdings 2" pitchFamily="18" charset="2"/>
              <a:buNone/>
            </a:pPr>
            <a:r>
              <a:rPr lang="en-US" sz="1400" dirty="0" smtClean="0"/>
              <a:t>Note that , this is not a complete implementation of the Transfer module which will have lots of check like  3rd party account # entered is correct, amount to transfer should not be more than amount to available in account and so on. But it will just simulate the data transfer that takes place between the two modules to facilitate testing</a:t>
            </a:r>
          </a:p>
          <a:p>
            <a:pPr marL="603250" lvl="2" indent="0">
              <a:buFont typeface="Wingdings 2" pitchFamily="18" charset="2"/>
              <a:buNone/>
            </a:pPr>
            <a:r>
              <a:rPr lang="en-US" sz="1400" dirty="0" smtClean="0"/>
              <a:t>On the contrary, if transfer module is ready  but current balance module is not  developed you will create a Driver to stimulate data transfer between the modules</a:t>
            </a:r>
          </a:p>
        </p:txBody>
      </p:sp>
      <p:sp>
        <p:nvSpPr>
          <p:cNvPr id="8" name="Rectangle 2"/>
          <p:cNvSpPr txBox="1">
            <a:spLocks noChangeArrowheads="1"/>
          </p:cNvSpPr>
          <p:nvPr/>
        </p:nvSpPr>
        <p:spPr>
          <a:xfrm>
            <a:off x="457200" y="304800"/>
            <a:ext cx="8534400" cy="838200"/>
          </a:xfrm>
          <a:prstGeom prst="rect">
            <a:avLst/>
          </a:prstGeom>
        </p:spPr>
        <p:txBody>
          <a:bodyPr>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2400" cap="none" dirty="0" smtClean="0"/>
              <a:t>Software testing types /methodologies /techniques /levels etc…</a:t>
            </a:r>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42602511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381000" y="1447800"/>
            <a:ext cx="8229600" cy="4800600"/>
          </a:xfrm>
          <a:noFill/>
        </p:spPr>
        <p:txBody>
          <a:bodyPr/>
          <a:lstStyle/>
          <a:p>
            <a:pPr eaLnBrk="1" hangingPunct="1">
              <a:lnSpc>
                <a:spcPct val="80000"/>
              </a:lnSpc>
            </a:pPr>
            <a:r>
              <a:rPr lang="en-US" sz="1400" dirty="0" smtClean="0"/>
              <a:t>Performance Testing : </a:t>
            </a:r>
            <a:r>
              <a:rPr lang="en-AU" sz="1400" dirty="0" smtClean="0"/>
              <a:t>Performance testing is the process of determining the speed or effectiveness of a computer, network, software program or device. This process can involve quantitative tests done in a lab, such as measuring the response time or the number of MIPS (millions of instructions per second) at which a system functions </a:t>
            </a:r>
            <a:endParaRPr lang="en-US" sz="1400" dirty="0" smtClean="0"/>
          </a:p>
          <a:p>
            <a:pPr lvl="2" eaLnBrk="1" hangingPunct="1">
              <a:lnSpc>
                <a:spcPct val="80000"/>
              </a:lnSpc>
            </a:pPr>
            <a:r>
              <a:rPr lang="en-US" sz="1400" dirty="0" smtClean="0"/>
              <a:t>To check if software performance is within agreed service levels as specified by stakeholders </a:t>
            </a:r>
          </a:p>
          <a:p>
            <a:pPr lvl="2" eaLnBrk="1" hangingPunct="1">
              <a:lnSpc>
                <a:spcPct val="80000"/>
              </a:lnSpc>
            </a:pPr>
            <a:r>
              <a:rPr lang="en-US" sz="1400" dirty="0" smtClean="0"/>
              <a:t>Intent is also to take informed decision if software or AUT is within acceptable user experience</a:t>
            </a:r>
          </a:p>
          <a:p>
            <a:pPr lvl="2" eaLnBrk="1" hangingPunct="1">
              <a:lnSpc>
                <a:spcPct val="80000"/>
              </a:lnSpc>
            </a:pPr>
            <a:r>
              <a:rPr lang="en-US" sz="1400" dirty="0" smtClean="0"/>
              <a:t>To test non functional requirements and software features such as Stability,  Throughput, Responsiveness, Memory leakage etc..</a:t>
            </a:r>
          </a:p>
          <a:p>
            <a:pPr lvl="2" eaLnBrk="1" hangingPunct="1">
              <a:lnSpc>
                <a:spcPct val="80000"/>
              </a:lnSpc>
            </a:pPr>
            <a:r>
              <a:rPr lang="en-US" sz="1400" dirty="0" smtClean="0"/>
              <a:t>Very costly, due to Tools licensing and specialized skills set etc..</a:t>
            </a:r>
          </a:p>
          <a:p>
            <a:pPr lvl="2" eaLnBrk="1" hangingPunct="1">
              <a:lnSpc>
                <a:spcPct val="80000"/>
              </a:lnSpc>
            </a:pPr>
            <a:r>
              <a:rPr lang="en-US" sz="1400" dirty="0" smtClean="0"/>
              <a:t>Types:-</a:t>
            </a:r>
          </a:p>
          <a:p>
            <a:pPr lvl="3" eaLnBrk="1" hangingPunct="1">
              <a:lnSpc>
                <a:spcPct val="80000"/>
              </a:lnSpc>
            </a:pPr>
            <a:r>
              <a:rPr lang="en-US" sz="1400" dirty="0" smtClean="0"/>
              <a:t>Load Testing – Testing performance of system under varying loads</a:t>
            </a:r>
          </a:p>
          <a:p>
            <a:pPr lvl="3" eaLnBrk="1" hangingPunct="1">
              <a:lnSpc>
                <a:spcPct val="80000"/>
              </a:lnSpc>
            </a:pPr>
            <a:r>
              <a:rPr lang="en-US" sz="1400" dirty="0" smtClean="0"/>
              <a:t>Stress Testing – subjecting system under unusual load to identify breakpoint of system or where system performance degrades to unacceptable level</a:t>
            </a:r>
          </a:p>
          <a:p>
            <a:pPr lvl="3" eaLnBrk="1" hangingPunct="1">
              <a:lnSpc>
                <a:spcPct val="80000"/>
              </a:lnSpc>
            </a:pPr>
            <a:r>
              <a:rPr lang="en-US" sz="1400" dirty="0" smtClean="0"/>
              <a:t>Volume Testing – similar to load testing, but used when large Database transactions are involved.</a:t>
            </a:r>
          </a:p>
          <a:p>
            <a:pPr lvl="3" eaLnBrk="1" hangingPunct="1">
              <a:lnSpc>
                <a:spcPct val="80000"/>
              </a:lnSpc>
            </a:pPr>
            <a:r>
              <a:rPr lang="en-US" sz="1400" dirty="0" smtClean="0"/>
              <a:t>Endurance (Soak) Testing – Keep system running for extended duration under fixed load and check for memory leakages etc..</a:t>
            </a:r>
          </a:p>
          <a:p>
            <a:pPr lvl="3" eaLnBrk="1" hangingPunct="1">
              <a:lnSpc>
                <a:spcPct val="80000"/>
              </a:lnSpc>
            </a:pPr>
            <a:r>
              <a:rPr lang="en-US" sz="1400" dirty="0" smtClean="0"/>
              <a:t>Spike Testing – Subjecting system under sudden increase in # of users and analyzing system performance</a:t>
            </a:r>
          </a:p>
        </p:txBody>
      </p:sp>
      <p:sp>
        <p:nvSpPr>
          <p:cNvPr id="7" name="Rectangle 2"/>
          <p:cNvSpPr txBox="1">
            <a:spLocks noChangeArrowheads="1"/>
          </p:cNvSpPr>
          <p:nvPr/>
        </p:nvSpPr>
        <p:spPr>
          <a:xfrm>
            <a:off x="457200" y="304800"/>
            <a:ext cx="8534400" cy="838200"/>
          </a:xfrm>
          <a:prstGeom prst="rect">
            <a:avLst/>
          </a:prstGeom>
        </p:spPr>
        <p:txBody>
          <a:bodyPr>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2400" cap="none" dirty="0" smtClean="0"/>
              <a:t>Software testing types /methodologies /techniques /levels etc…</a:t>
            </a: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21369890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381000" y="1600200"/>
            <a:ext cx="8229600" cy="3886200"/>
          </a:xfrm>
          <a:noFill/>
        </p:spPr>
        <p:txBody>
          <a:bodyPr>
            <a:normAutofit/>
          </a:bodyPr>
          <a:lstStyle/>
          <a:p>
            <a:pPr eaLnBrk="1" hangingPunct="1">
              <a:lnSpc>
                <a:spcPct val="90000"/>
              </a:lnSpc>
            </a:pPr>
            <a:r>
              <a:rPr lang="en-US" sz="1400" dirty="0" smtClean="0"/>
              <a:t>Load Testing: </a:t>
            </a:r>
            <a:r>
              <a:rPr lang="en-AU" sz="1400" b="0" dirty="0" smtClean="0"/>
              <a:t>Load testing is the simplest form of performance testing. A load test is usually conducted to understand the behaviour of the application under a specific expected load. This load can be the expected concurrent number of users on the application performing a specific number of transactions within the set duration. This test will give out the response times of all the important business critical transactions. </a:t>
            </a:r>
          </a:p>
          <a:p>
            <a:pPr eaLnBrk="1" hangingPunct="1">
              <a:lnSpc>
                <a:spcPct val="90000"/>
              </a:lnSpc>
            </a:pPr>
            <a:r>
              <a:rPr lang="en-US" sz="1400" dirty="0" smtClean="0"/>
              <a:t>Stress Testing:  </a:t>
            </a:r>
            <a:r>
              <a:rPr lang="en-US" sz="1400" b="0" dirty="0" smtClean="0"/>
              <a:t>Subjecting system under unusual load to identify breakpoint of system or where system performance degrades to unacceptable level. </a:t>
            </a:r>
            <a:r>
              <a:rPr lang="en-AU" sz="1400" b="0" dirty="0" smtClean="0"/>
              <a:t>Stress testing is normally used to understand the upper limits of capacity within the application landscape. This kind of test is done to determine the application's robustness in terms of extreme load and helps application administrators to determine if the application will perform sufficiently if the current load goes well above the expected maximum. </a:t>
            </a:r>
          </a:p>
          <a:p>
            <a:pPr eaLnBrk="1" hangingPunct="1">
              <a:lnSpc>
                <a:spcPct val="90000"/>
              </a:lnSpc>
            </a:pPr>
            <a:r>
              <a:rPr lang="en-AU" sz="1400" dirty="0" smtClean="0"/>
              <a:t>Endurance (Soak test): </a:t>
            </a:r>
            <a:r>
              <a:rPr lang="en-AU" sz="1400" b="0" dirty="0" smtClean="0"/>
              <a:t>Endurance testing is usually done to determine if the application can sustain the continuous expected load. During endurance tests, memory utilization is monitored to detect potential leaks. Also important, but often overlooked is performance degradation. That is, to ensure that the throughput and/or response times after some long period of sustained activity are as good or better than at the beginning of the test.</a:t>
            </a:r>
            <a:r>
              <a:rPr lang="en-AU" sz="1400" dirty="0" smtClean="0"/>
              <a:t> </a:t>
            </a:r>
          </a:p>
          <a:p>
            <a:pPr eaLnBrk="1" hangingPunct="1">
              <a:lnSpc>
                <a:spcPct val="90000"/>
              </a:lnSpc>
            </a:pPr>
            <a:r>
              <a:rPr lang="en-US" sz="1400" dirty="0" smtClean="0"/>
              <a:t>Spike Testing: </a:t>
            </a:r>
            <a:r>
              <a:rPr lang="en-US" sz="1400" b="0" dirty="0" smtClean="0"/>
              <a:t>Subjecting system under sudden increase in # of users and analyzing system performance</a:t>
            </a:r>
          </a:p>
        </p:txBody>
      </p:sp>
      <p:sp>
        <p:nvSpPr>
          <p:cNvPr id="7" name="Rectangle 2"/>
          <p:cNvSpPr txBox="1">
            <a:spLocks noChangeArrowheads="1"/>
          </p:cNvSpPr>
          <p:nvPr/>
        </p:nvSpPr>
        <p:spPr>
          <a:xfrm>
            <a:off x="457200" y="304800"/>
            <a:ext cx="8534400" cy="838200"/>
          </a:xfrm>
          <a:prstGeom prst="rect">
            <a:avLst/>
          </a:prstGeom>
        </p:spPr>
        <p:txBody>
          <a:bodyPr>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2400" cap="none" dirty="0" smtClean="0"/>
              <a:t>Software testing types /methodologies /techniques /levels etc…</a:t>
            </a: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34451604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457200" y="1295401"/>
            <a:ext cx="8229600" cy="4525963"/>
          </a:xfrm>
          <a:noFill/>
        </p:spPr>
        <p:txBody>
          <a:bodyPr/>
          <a:lstStyle/>
          <a:p>
            <a:pPr eaLnBrk="1" hangingPunct="1"/>
            <a:r>
              <a:rPr lang="en-US" sz="1800" dirty="0" smtClean="0"/>
              <a:t>Technology Specific</a:t>
            </a:r>
          </a:p>
          <a:p>
            <a:pPr lvl="1" eaLnBrk="1" hangingPunct="1"/>
            <a:r>
              <a:rPr lang="en-US" sz="1400" dirty="0" smtClean="0"/>
              <a:t>ERP Testing</a:t>
            </a:r>
          </a:p>
          <a:p>
            <a:pPr lvl="2" eaLnBrk="1" hangingPunct="1"/>
            <a:r>
              <a:rPr lang="en-US" sz="1400" dirty="0" smtClean="0"/>
              <a:t>Enterprise Resource Planning are software packages to maintain various resources (internal and external) of an organization ex: Financial Management, Resource Management etc..</a:t>
            </a:r>
          </a:p>
          <a:p>
            <a:pPr lvl="2" eaLnBrk="1" hangingPunct="1"/>
            <a:r>
              <a:rPr lang="en-US" sz="1400" dirty="0" smtClean="0"/>
              <a:t>ERP packages requires </a:t>
            </a:r>
          </a:p>
          <a:p>
            <a:pPr lvl="3" eaLnBrk="1" hangingPunct="1"/>
            <a:r>
              <a:rPr lang="en-US" sz="1400" dirty="0" smtClean="0"/>
              <a:t>customization to suit specific company’s business process before it can be released. </a:t>
            </a:r>
          </a:p>
          <a:p>
            <a:pPr lvl="3" eaLnBrk="1" hangingPunct="1"/>
            <a:r>
              <a:rPr lang="en-US" sz="1400" dirty="0" smtClean="0"/>
              <a:t>Integration with company’s legacy system or other systems</a:t>
            </a:r>
          </a:p>
          <a:p>
            <a:pPr lvl="2" eaLnBrk="1" hangingPunct="1"/>
            <a:r>
              <a:rPr lang="en-US" sz="1400" dirty="0" smtClean="0"/>
              <a:t>ERP Testing is required to make sure package customization is indeed suiting customer need</a:t>
            </a:r>
          </a:p>
          <a:p>
            <a:pPr lvl="2" eaLnBrk="1" hangingPunct="1"/>
            <a:r>
              <a:rPr lang="en-US" sz="1400" dirty="0" smtClean="0"/>
              <a:t>For ERP testing, below common testing is done</a:t>
            </a:r>
          </a:p>
          <a:p>
            <a:pPr lvl="3" eaLnBrk="1" hangingPunct="1"/>
            <a:r>
              <a:rPr lang="en-US" sz="1400" dirty="0" smtClean="0"/>
              <a:t>Performance Testing – Due to customization done, it needs to be performance tested to make sure package can handle company’s required load</a:t>
            </a:r>
          </a:p>
          <a:p>
            <a:pPr lvl="3" eaLnBrk="1" hangingPunct="1"/>
            <a:r>
              <a:rPr lang="en-US" sz="1400" dirty="0" smtClean="0"/>
              <a:t>Data Migration and data conversion testing</a:t>
            </a:r>
          </a:p>
          <a:p>
            <a:pPr lvl="3" eaLnBrk="1" hangingPunct="1"/>
            <a:r>
              <a:rPr lang="en-US" sz="1400" dirty="0" smtClean="0"/>
              <a:t>Phases of testing (UT/SIT/ST/UAT etc…)</a:t>
            </a:r>
          </a:p>
          <a:p>
            <a:pPr lvl="2" eaLnBrk="1" hangingPunct="1"/>
            <a:endParaRPr lang="en-US" sz="1600" dirty="0" smtClean="0"/>
          </a:p>
          <a:p>
            <a:pPr lvl="2" eaLnBrk="1" hangingPunct="1"/>
            <a:endParaRPr lang="en-US" sz="1600" dirty="0" smtClean="0"/>
          </a:p>
          <a:p>
            <a:pPr lvl="1" eaLnBrk="1" hangingPunct="1"/>
            <a:endParaRPr lang="en-US" sz="2000" dirty="0" smtClean="0"/>
          </a:p>
          <a:p>
            <a:pPr lvl="1" eaLnBrk="1" hangingPunct="1">
              <a:buFontTx/>
              <a:buNone/>
            </a:pPr>
            <a:endParaRPr lang="en-US" sz="2400" dirty="0" smtClean="0"/>
          </a:p>
          <a:p>
            <a:pPr lvl="1" eaLnBrk="1" hangingPunct="1"/>
            <a:endParaRPr lang="en-US" sz="2400" dirty="0" smtClean="0"/>
          </a:p>
        </p:txBody>
      </p:sp>
      <p:sp>
        <p:nvSpPr>
          <p:cNvPr id="7" name="Rectangle 2"/>
          <p:cNvSpPr txBox="1">
            <a:spLocks noChangeArrowheads="1"/>
          </p:cNvSpPr>
          <p:nvPr/>
        </p:nvSpPr>
        <p:spPr>
          <a:xfrm>
            <a:off x="457200" y="304800"/>
            <a:ext cx="8534400" cy="838200"/>
          </a:xfrm>
          <a:prstGeom prst="rect">
            <a:avLst/>
          </a:prstGeom>
        </p:spPr>
        <p:txBody>
          <a:bodyPr>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2400" cap="none" dirty="0" smtClean="0"/>
              <a:t>Software testing types /methodologies /techniques /levels etc…</a:t>
            </a: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30649851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457200" y="1295401"/>
            <a:ext cx="8229600" cy="4525963"/>
          </a:xfrm>
          <a:noFill/>
        </p:spPr>
        <p:txBody>
          <a:bodyPr>
            <a:normAutofit lnSpcReduction="10000"/>
          </a:bodyPr>
          <a:lstStyle/>
          <a:p>
            <a:pPr eaLnBrk="1" hangingPunct="1"/>
            <a:r>
              <a:rPr lang="en-US" sz="1800" dirty="0" smtClean="0"/>
              <a:t>Web Services Testing</a:t>
            </a:r>
          </a:p>
          <a:p>
            <a:pPr lvl="2" eaLnBrk="1" hangingPunct="1">
              <a:lnSpc>
                <a:spcPct val="150000"/>
              </a:lnSpc>
            </a:pPr>
            <a:r>
              <a:rPr lang="en-US" sz="1400" dirty="0" smtClean="0"/>
              <a:t>Web Service can converts applications into “web applications” by publishing its functions over web</a:t>
            </a:r>
          </a:p>
          <a:p>
            <a:pPr lvl="2" eaLnBrk="1" hangingPunct="1">
              <a:lnSpc>
                <a:spcPct val="150000"/>
              </a:lnSpc>
            </a:pPr>
            <a:r>
              <a:rPr lang="en-US" sz="1400" dirty="0" smtClean="0"/>
              <a:t>Service Oriented Architecture (SOA) is an approach to implement business processes as a set of predefined web services</a:t>
            </a:r>
          </a:p>
          <a:p>
            <a:pPr lvl="2" eaLnBrk="1" hangingPunct="1">
              <a:lnSpc>
                <a:spcPct val="150000"/>
              </a:lnSpc>
            </a:pPr>
            <a:r>
              <a:rPr lang="en-US" sz="1400" dirty="0" smtClean="0"/>
              <a:t>Web Service is a Technology and SOA is methodology</a:t>
            </a:r>
          </a:p>
          <a:p>
            <a:pPr lvl="2" eaLnBrk="1" hangingPunct="1">
              <a:lnSpc>
                <a:spcPct val="150000"/>
              </a:lnSpc>
            </a:pPr>
            <a:r>
              <a:rPr lang="en-US" sz="1400" dirty="0" smtClean="0"/>
              <a:t>SOA testing is about testing web services</a:t>
            </a:r>
          </a:p>
          <a:p>
            <a:pPr lvl="2" eaLnBrk="1" hangingPunct="1">
              <a:lnSpc>
                <a:spcPct val="150000"/>
              </a:lnSpc>
            </a:pPr>
            <a:r>
              <a:rPr lang="en-US" sz="1400" dirty="0" smtClean="0"/>
              <a:t>Types of Testing performed as part of SOA Testing</a:t>
            </a:r>
          </a:p>
          <a:p>
            <a:pPr lvl="4" eaLnBrk="1" hangingPunct="1">
              <a:lnSpc>
                <a:spcPct val="150000"/>
              </a:lnSpc>
            </a:pPr>
            <a:r>
              <a:rPr lang="en-US" sz="1400" dirty="0" smtClean="0"/>
              <a:t>Performance Testing of web services</a:t>
            </a:r>
          </a:p>
          <a:p>
            <a:pPr lvl="4" eaLnBrk="1" hangingPunct="1">
              <a:lnSpc>
                <a:spcPct val="150000"/>
              </a:lnSpc>
            </a:pPr>
            <a:r>
              <a:rPr lang="en-US" sz="1400" dirty="0" smtClean="0"/>
              <a:t>Security Testing of web services</a:t>
            </a:r>
          </a:p>
          <a:p>
            <a:pPr lvl="4" eaLnBrk="1" hangingPunct="1">
              <a:lnSpc>
                <a:spcPct val="150000"/>
              </a:lnSpc>
            </a:pPr>
            <a:r>
              <a:rPr lang="en-US" sz="1400" dirty="0" smtClean="0"/>
              <a:t>Interoperability testing of web services</a:t>
            </a:r>
          </a:p>
          <a:p>
            <a:pPr lvl="4" eaLnBrk="1" hangingPunct="1">
              <a:lnSpc>
                <a:spcPct val="150000"/>
              </a:lnSpc>
            </a:pPr>
            <a:r>
              <a:rPr lang="en-US" sz="1400" dirty="0" smtClean="0"/>
              <a:t>Compliance Testing of web services </a:t>
            </a:r>
          </a:p>
          <a:p>
            <a:pPr lvl="4" eaLnBrk="1" hangingPunct="1">
              <a:lnSpc>
                <a:spcPct val="150000"/>
              </a:lnSpc>
            </a:pPr>
            <a:r>
              <a:rPr lang="en-US" sz="1400" dirty="0" smtClean="0"/>
              <a:t>Etc…</a:t>
            </a:r>
          </a:p>
          <a:p>
            <a:pPr lvl="3" eaLnBrk="1" hangingPunct="1"/>
            <a:endParaRPr lang="en-US" sz="1400" dirty="0" smtClean="0"/>
          </a:p>
          <a:p>
            <a:pPr lvl="3" eaLnBrk="1" hangingPunct="1">
              <a:buFont typeface="Wingdings 2" pitchFamily="18" charset="2"/>
              <a:buNone/>
            </a:pPr>
            <a:endParaRPr lang="en-US" sz="1400" dirty="0" smtClean="0"/>
          </a:p>
          <a:p>
            <a:pPr lvl="2" eaLnBrk="1" hangingPunct="1"/>
            <a:endParaRPr lang="en-US" sz="1600" dirty="0" smtClean="0"/>
          </a:p>
          <a:p>
            <a:pPr lvl="2" eaLnBrk="1" hangingPunct="1"/>
            <a:endParaRPr lang="en-US" sz="1600" dirty="0" smtClean="0"/>
          </a:p>
          <a:p>
            <a:pPr lvl="1" eaLnBrk="1" hangingPunct="1"/>
            <a:endParaRPr lang="en-US" sz="2000" dirty="0" smtClean="0"/>
          </a:p>
          <a:p>
            <a:pPr lvl="1" eaLnBrk="1" hangingPunct="1">
              <a:buFontTx/>
              <a:buNone/>
            </a:pPr>
            <a:endParaRPr lang="en-US" sz="2400" dirty="0" smtClean="0"/>
          </a:p>
          <a:p>
            <a:pPr lvl="1" eaLnBrk="1" hangingPunct="1"/>
            <a:endParaRPr lang="en-US" sz="2400" dirty="0" smtClean="0"/>
          </a:p>
        </p:txBody>
      </p:sp>
      <p:sp>
        <p:nvSpPr>
          <p:cNvPr id="8" name="Rectangle 2"/>
          <p:cNvSpPr txBox="1">
            <a:spLocks noChangeArrowheads="1"/>
          </p:cNvSpPr>
          <p:nvPr/>
        </p:nvSpPr>
        <p:spPr>
          <a:xfrm>
            <a:off x="457200" y="304800"/>
            <a:ext cx="8534400" cy="838200"/>
          </a:xfrm>
          <a:prstGeom prst="rect">
            <a:avLst/>
          </a:prstGeom>
        </p:spPr>
        <p:txBody>
          <a:bodyPr>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2400" cap="none" dirty="0" smtClean="0"/>
              <a:t>Software testing types /methodologies /techniques /levels etc…</a:t>
            </a:r>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40298043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2133600" y="1828801"/>
            <a:ext cx="3581400" cy="4525963"/>
          </a:xfrm>
          <a:noFill/>
        </p:spPr>
        <p:txBody>
          <a:bodyPr/>
          <a:lstStyle/>
          <a:p>
            <a:pPr algn="just" eaLnBrk="1" hangingPunct="1"/>
            <a:r>
              <a:rPr lang="en-US" sz="1800" dirty="0" smtClean="0"/>
              <a:t>	Other Testing Types</a:t>
            </a:r>
          </a:p>
          <a:p>
            <a:pPr lvl="2" algn="just" eaLnBrk="1" hangingPunct="1"/>
            <a:r>
              <a:rPr lang="en-US" sz="1400" dirty="0" smtClean="0"/>
              <a:t>Monkey Testing</a:t>
            </a:r>
          </a:p>
          <a:p>
            <a:pPr lvl="2" algn="just" eaLnBrk="1" hangingPunct="1"/>
            <a:r>
              <a:rPr lang="en-US" sz="1400" dirty="0" smtClean="0"/>
              <a:t>Shakeout Testing</a:t>
            </a:r>
          </a:p>
          <a:p>
            <a:pPr lvl="2" algn="just" eaLnBrk="1" hangingPunct="1"/>
            <a:r>
              <a:rPr lang="en-US" sz="1400" dirty="0" smtClean="0"/>
              <a:t>Security Testing, </a:t>
            </a:r>
          </a:p>
          <a:p>
            <a:pPr lvl="2" algn="just" eaLnBrk="1" hangingPunct="1"/>
            <a:r>
              <a:rPr lang="en-US" sz="1400" dirty="0" smtClean="0"/>
              <a:t>Compatibility Testing, </a:t>
            </a:r>
          </a:p>
          <a:p>
            <a:pPr lvl="2" algn="just" eaLnBrk="1" hangingPunct="1"/>
            <a:r>
              <a:rPr lang="en-US" sz="1400" dirty="0" smtClean="0"/>
              <a:t>Interoperability Testing, </a:t>
            </a:r>
          </a:p>
          <a:p>
            <a:pPr lvl="2" algn="just" eaLnBrk="1" hangingPunct="1"/>
            <a:r>
              <a:rPr lang="en-US" sz="1400" dirty="0" smtClean="0"/>
              <a:t>Combined Acceptance</a:t>
            </a:r>
          </a:p>
          <a:p>
            <a:pPr lvl="2" algn="just" eaLnBrk="1" hangingPunct="1"/>
            <a:r>
              <a:rPr lang="en-US" sz="1400" dirty="0" smtClean="0"/>
              <a:t>Database Testing</a:t>
            </a:r>
          </a:p>
          <a:p>
            <a:pPr lvl="2" algn="just" eaLnBrk="1" hangingPunct="1"/>
            <a:r>
              <a:rPr lang="en-US" sz="1400" dirty="0" smtClean="0"/>
              <a:t>Etc…</a:t>
            </a:r>
          </a:p>
          <a:p>
            <a:pPr lvl="2" eaLnBrk="1" hangingPunct="1"/>
            <a:endParaRPr lang="en-US" sz="1600" dirty="0" smtClean="0"/>
          </a:p>
          <a:p>
            <a:pPr lvl="1" eaLnBrk="1" hangingPunct="1"/>
            <a:endParaRPr lang="en-US" sz="2000" dirty="0" smtClean="0"/>
          </a:p>
          <a:p>
            <a:pPr lvl="1" eaLnBrk="1" hangingPunct="1">
              <a:buFontTx/>
              <a:buNone/>
            </a:pPr>
            <a:endParaRPr lang="en-US" sz="2400" dirty="0" smtClean="0"/>
          </a:p>
          <a:p>
            <a:pPr lvl="1" eaLnBrk="1" hangingPunct="1"/>
            <a:endParaRPr lang="en-US" sz="2400" dirty="0" smtClean="0"/>
          </a:p>
        </p:txBody>
      </p:sp>
      <p:sp>
        <p:nvSpPr>
          <p:cNvPr id="9" name="Rectangle 2"/>
          <p:cNvSpPr txBox="1">
            <a:spLocks noChangeArrowheads="1"/>
          </p:cNvSpPr>
          <p:nvPr/>
        </p:nvSpPr>
        <p:spPr>
          <a:xfrm>
            <a:off x="457200" y="304800"/>
            <a:ext cx="8534400" cy="838200"/>
          </a:xfrm>
          <a:prstGeom prst="rect">
            <a:avLst/>
          </a:prstGeom>
        </p:spPr>
        <p:txBody>
          <a:bodyPr>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2400" cap="none" dirty="0" smtClean="0"/>
              <a:t>Software testing types /methodologies /techniques /levels etc…</a:t>
            </a:r>
          </a:p>
        </p:txBody>
      </p:sp>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8826408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
        <p:nvSpPr>
          <p:cNvPr id="7"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dirty="0"/>
          </a:p>
        </p:txBody>
      </p:sp>
      <p:graphicFrame>
        <p:nvGraphicFramePr>
          <p:cNvPr id="8" name="Object 7"/>
          <p:cNvGraphicFramePr>
            <a:graphicFrameLocks noChangeAspect="1"/>
          </p:cNvGraphicFramePr>
          <p:nvPr>
            <p:extLst>
              <p:ext uri="{D42A27DB-BD31-4B8C-83A1-F6EECF244321}">
                <p14:modId xmlns="" xmlns:p14="http://schemas.microsoft.com/office/powerpoint/2010/main" val="2846553975"/>
              </p:ext>
            </p:extLst>
          </p:nvPr>
        </p:nvGraphicFramePr>
        <p:xfrm>
          <a:off x="1520495" y="85724"/>
          <a:ext cx="8004505" cy="6696076"/>
        </p:xfrm>
        <a:graphic>
          <a:graphicData uri="http://schemas.openxmlformats.org/presentationml/2006/ole">
            <p:oleObj spid="_x0000_s9225" r:id="rId5" imgW="11969910" imgH="10006642" progId="Visio.Drawing.11">
              <p:embed/>
            </p:oleObj>
          </a:graphicData>
        </a:graphic>
      </p:graphicFrame>
    </p:spTree>
    <p:extLst>
      <p:ext uri="{BB962C8B-B14F-4D97-AF65-F5344CB8AC3E}">
        <p14:creationId xmlns="" xmlns:p14="http://schemas.microsoft.com/office/powerpoint/2010/main" val="2554229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bwMode="auto">
          <a:xfrm>
            <a:off x="533400" y="304800"/>
            <a:ext cx="3124200" cy="597726"/>
          </a:xfrm>
        </p:spPr>
        <p:txBody>
          <a:bodyPr wrap="square" lIns="91440" tIns="45720" rIns="91440" bIns="45720" numCol="1" anchorCtr="0" compatLnSpc="1">
            <a:prstTxWarp prst="textNoShape">
              <a:avLst/>
            </a:prstTxWarp>
            <a:normAutofit/>
          </a:bodyPr>
          <a:lstStyle/>
          <a:p>
            <a:pPr>
              <a:defRPr/>
            </a:pPr>
            <a:r>
              <a:rPr lang="en-AU" sz="2400" cap="none" dirty="0" smtClean="0">
                <a:effectLst/>
              </a:rPr>
              <a:t>Case study	</a:t>
            </a:r>
          </a:p>
        </p:txBody>
      </p:sp>
      <p:sp>
        <p:nvSpPr>
          <p:cNvPr id="47107" name="Rectangle 3"/>
          <p:cNvSpPr>
            <a:spLocks noGrp="1"/>
          </p:cNvSpPr>
          <p:nvPr>
            <p:ph idx="1"/>
          </p:nvPr>
        </p:nvSpPr>
        <p:spPr>
          <a:xfrm>
            <a:off x="457200" y="1295400"/>
            <a:ext cx="8229600" cy="5486400"/>
          </a:xfrm>
        </p:spPr>
        <p:txBody>
          <a:bodyPr/>
          <a:lstStyle/>
          <a:p>
            <a:pPr>
              <a:lnSpc>
                <a:spcPct val="80000"/>
              </a:lnSpc>
            </a:pPr>
            <a:r>
              <a:rPr lang="en-AU" sz="1800" dirty="0" smtClean="0"/>
              <a:t>Self Service Portal</a:t>
            </a:r>
          </a:p>
          <a:p>
            <a:pPr>
              <a:lnSpc>
                <a:spcPct val="80000"/>
              </a:lnSpc>
            </a:pPr>
            <a:endParaRPr lang="en-AU" sz="1100" dirty="0" smtClean="0"/>
          </a:p>
          <a:p>
            <a:pPr lvl="1">
              <a:lnSpc>
                <a:spcPct val="80000"/>
              </a:lnSpc>
            </a:pPr>
            <a:r>
              <a:rPr lang="en-AU" sz="1400" dirty="0" smtClean="0"/>
              <a:t>Registration &amp; Personal Details</a:t>
            </a:r>
          </a:p>
          <a:p>
            <a:pPr lvl="1">
              <a:lnSpc>
                <a:spcPct val="80000"/>
              </a:lnSpc>
            </a:pPr>
            <a:r>
              <a:rPr lang="en-AU" sz="1400" dirty="0" smtClean="0"/>
              <a:t>Login Screen</a:t>
            </a:r>
          </a:p>
          <a:p>
            <a:pPr lvl="1">
              <a:lnSpc>
                <a:spcPct val="80000"/>
              </a:lnSpc>
            </a:pPr>
            <a:r>
              <a:rPr lang="en-AU" sz="1400" dirty="0" smtClean="0"/>
              <a:t>Main Page with customer and mobile number info</a:t>
            </a:r>
          </a:p>
          <a:p>
            <a:pPr lvl="1">
              <a:lnSpc>
                <a:spcPct val="80000"/>
              </a:lnSpc>
            </a:pPr>
            <a:r>
              <a:rPr lang="en-AU" sz="1400" dirty="0" smtClean="0"/>
              <a:t>Current Bill Details &amp; Last 5 Bills</a:t>
            </a:r>
          </a:p>
          <a:p>
            <a:pPr lvl="1">
              <a:lnSpc>
                <a:spcPct val="80000"/>
              </a:lnSpc>
            </a:pPr>
            <a:r>
              <a:rPr lang="en-AU" sz="1400" dirty="0" smtClean="0"/>
              <a:t>Usage Details</a:t>
            </a:r>
          </a:p>
          <a:p>
            <a:pPr lvl="1">
              <a:lnSpc>
                <a:spcPct val="80000"/>
              </a:lnSpc>
            </a:pPr>
            <a:r>
              <a:rPr lang="en-AU" sz="1400" dirty="0" smtClean="0"/>
              <a:t>Change Plan Options</a:t>
            </a:r>
          </a:p>
          <a:p>
            <a:pPr lvl="1">
              <a:lnSpc>
                <a:spcPct val="80000"/>
              </a:lnSpc>
            </a:pPr>
            <a:r>
              <a:rPr lang="en-AU" sz="1400" dirty="0" smtClean="0"/>
              <a:t>Payment Options with CC and Auto Debit Facility</a:t>
            </a:r>
          </a:p>
          <a:p>
            <a:pPr lvl="1">
              <a:lnSpc>
                <a:spcPct val="80000"/>
              </a:lnSpc>
            </a:pPr>
            <a:r>
              <a:rPr lang="en-AU" sz="1400" dirty="0" smtClean="0"/>
              <a:t>Log Out</a:t>
            </a:r>
          </a:p>
          <a:p>
            <a:pPr>
              <a:lnSpc>
                <a:spcPct val="80000"/>
              </a:lnSpc>
            </a:pPr>
            <a:endParaRPr lang="en-AU" sz="1100" dirty="0" smtClean="0"/>
          </a:p>
          <a:p>
            <a:pPr>
              <a:lnSpc>
                <a:spcPct val="80000"/>
              </a:lnSpc>
            </a:pPr>
            <a:endParaRPr lang="en-AU" sz="1100" dirty="0" smtClean="0"/>
          </a:p>
          <a:p>
            <a:pPr>
              <a:lnSpc>
                <a:spcPct val="80000"/>
              </a:lnSpc>
            </a:pPr>
            <a:endParaRPr lang="en-AU" sz="1100" dirty="0" smtClean="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31609345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bwMode="auto">
          <a:xfrm>
            <a:off x="533400" y="328866"/>
            <a:ext cx="3429000" cy="597726"/>
          </a:xfrm>
        </p:spPr>
        <p:txBody>
          <a:bodyPr wrap="square" lIns="91440" tIns="45720" rIns="91440" bIns="45720" numCol="1" anchorCtr="0" compatLnSpc="1">
            <a:prstTxWarp prst="textNoShape">
              <a:avLst/>
            </a:prstTxWarp>
            <a:normAutofit/>
          </a:bodyPr>
          <a:lstStyle/>
          <a:p>
            <a:pPr>
              <a:defRPr/>
            </a:pPr>
            <a:r>
              <a:rPr lang="en-AU" sz="2400" cap="none" dirty="0" smtClean="0">
                <a:effectLst/>
              </a:rPr>
              <a:t>Quality Center</a:t>
            </a:r>
          </a:p>
        </p:txBody>
      </p:sp>
      <p:sp>
        <p:nvSpPr>
          <p:cNvPr id="48131" name="Rectangle 3"/>
          <p:cNvSpPr>
            <a:spLocks noGrp="1"/>
          </p:cNvSpPr>
          <p:nvPr>
            <p:ph idx="1"/>
          </p:nvPr>
        </p:nvSpPr>
        <p:spPr>
          <a:xfrm>
            <a:off x="457200" y="1066800"/>
            <a:ext cx="4114800" cy="5486400"/>
          </a:xfrm>
        </p:spPr>
        <p:txBody>
          <a:bodyPr>
            <a:noAutofit/>
          </a:bodyPr>
          <a:lstStyle/>
          <a:p>
            <a:pPr>
              <a:lnSpc>
                <a:spcPct val="80000"/>
              </a:lnSpc>
            </a:pPr>
            <a:r>
              <a:rPr lang="en-AU" sz="1400" b="1" dirty="0" smtClean="0"/>
              <a:t>Defining Requirements</a:t>
            </a:r>
          </a:p>
          <a:p>
            <a:pPr lvl="1">
              <a:lnSpc>
                <a:spcPct val="80000"/>
              </a:lnSpc>
            </a:pPr>
            <a:r>
              <a:rPr lang="en-AU" sz="1400" dirty="0" smtClean="0"/>
              <a:t>Understanding requirement types</a:t>
            </a:r>
          </a:p>
          <a:p>
            <a:pPr lvl="1">
              <a:lnSpc>
                <a:spcPct val="80000"/>
              </a:lnSpc>
            </a:pPr>
            <a:r>
              <a:rPr lang="en-AU" sz="1400" dirty="0" smtClean="0"/>
              <a:t>Creating and defining requirements</a:t>
            </a:r>
          </a:p>
          <a:p>
            <a:pPr lvl="1">
              <a:lnSpc>
                <a:spcPct val="80000"/>
              </a:lnSpc>
            </a:pPr>
            <a:r>
              <a:rPr lang="en-AU" sz="1400" dirty="0" smtClean="0"/>
              <a:t>Building a requirements tree</a:t>
            </a:r>
            <a:endParaRPr lang="en-AU" sz="1400" b="1" dirty="0" smtClean="0"/>
          </a:p>
          <a:p>
            <a:pPr>
              <a:lnSpc>
                <a:spcPct val="80000"/>
              </a:lnSpc>
            </a:pPr>
            <a:r>
              <a:rPr lang="en-AU" sz="1400" b="1" dirty="0" smtClean="0"/>
              <a:t>Test Planning</a:t>
            </a:r>
          </a:p>
          <a:p>
            <a:pPr lvl="1">
              <a:lnSpc>
                <a:spcPct val="80000"/>
              </a:lnSpc>
            </a:pPr>
            <a:r>
              <a:rPr lang="en-AU" sz="1400" dirty="0" smtClean="0"/>
              <a:t>Building a test plan tree</a:t>
            </a:r>
          </a:p>
          <a:p>
            <a:pPr lvl="1">
              <a:lnSpc>
                <a:spcPct val="80000"/>
              </a:lnSpc>
            </a:pPr>
            <a:r>
              <a:rPr lang="en-AU" sz="1400" dirty="0" smtClean="0"/>
              <a:t>Creating tests</a:t>
            </a:r>
          </a:p>
          <a:p>
            <a:pPr lvl="1">
              <a:lnSpc>
                <a:spcPct val="80000"/>
              </a:lnSpc>
            </a:pPr>
            <a:r>
              <a:rPr lang="en-AU" sz="1400" dirty="0" smtClean="0"/>
              <a:t>Linking tests and requirements</a:t>
            </a:r>
          </a:p>
          <a:p>
            <a:pPr lvl="1">
              <a:lnSpc>
                <a:spcPct val="80000"/>
              </a:lnSpc>
            </a:pPr>
            <a:r>
              <a:rPr lang="en-AU" sz="1400" dirty="0" smtClean="0"/>
              <a:t>Designing test steps</a:t>
            </a:r>
          </a:p>
          <a:p>
            <a:pPr lvl="1">
              <a:lnSpc>
                <a:spcPct val="80000"/>
              </a:lnSpc>
            </a:pPr>
            <a:r>
              <a:rPr lang="en-AU" sz="1400" dirty="0" smtClean="0"/>
              <a:t>Using parameters in tests</a:t>
            </a:r>
          </a:p>
          <a:p>
            <a:pPr lvl="1">
              <a:lnSpc>
                <a:spcPct val="80000"/>
              </a:lnSpc>
            </a:pPr>
            <a:r>
              <a:rPr lang="en-AU" sz="1400" dirty="0" smtClean="0"/>
              <a:t>Configuring a test to call other tests</a:t>
            </a:r>
          </a:p>
          <a:p>
            <a:pPr lvl="1">
              <a:lnSpc>
                <a:spcPct val="80000"/>
              </a:lnSpc>
            </a:pPr>
            <a:r>
              <a:rPr lang="en-AU" sz="1400" dirty="0" smtClean="0"/>
              <a:t>Monitoring the status of test plans</a:t>
            </a:r>
            <a:endParaRPr lang="en-AU" sz="1400" b="1" dirty="0" smtClean="0"/>
          </a:p>
          <a:p>
            <a:pPr>
              <a:lnSpc>
                <a:spcPct val="80000"/>
              </a:lnSpc>
            </a:pPr>
            <a:r>
              <a:rPr lang="en-AU" sz="1400" b="1" dirty="0" smtClean="0"/>
              <a:t>Test Execution</a:t>
            </a:r>
          </a:p>
          <a:p>
            <a:pPr lvl="1">
              <a:lnSpc>
                <a:spcPct val="80000"/>
              </a:lnSpc>
            </a:pPr>
            <a:r>
              <a:rPr lang="en-AU" sz="1400" dirty="0" smtClean="0"/>
              <a:t>Building a test sets tree</a:t>
            </a:r>
          </a:p>
          <a:p>
            <a:pPr lvl="1">
              <a:lnSpc>
                <a:spcPct val="80000"/>
              </a:lnSpc>
            </a:pPr>
            <a:r>
              <a:rPr lang="en-AU" sz="1400" dirty="0" smtClean="0"/>
              <a:t>Creating test sets</a:t>
            </a:r>
          </a:p>
          <a:p>
            <a:pPr lvl="1">
              <a:lnSpc>
                <a:spcPct val="80000"/>
              </a:lnSpc>
            </a:pPr>
            <a:r>
              <a:rPr lang="en-AU" sz="1400" dirty="0" smtClean="0"/>
              <a:t>Organizing tests in a test set</a:t>
            </a:r>
          </a:p>
          <a:p>
            <a:pPr lvl="1">
              <a:lnSpc>
                <a:spcPct val="80000"/>
              </a:lnSpc>
            </a:pPr>
            <a:r>
              <a:rPr lang="en-AU" sz="1400" dirty="0" smtClean="0"/>
              <a:t>Defining and scheduling test execution flows</a:t>
            </a:r>
          </a:p>
          <a:p>
            <a:pPr lvl="1">
              <a:lnSpc>
                <a:spcPct val="80000"/>
              </a:lnSpc>
            </a:pPr>
            <a:r>
              <a:rPr lang="en-AU" sz="1400" dirty="0" smtClean="0"/>
              <a:t>Executing manual tests</a:t>
            </a:r>
          </a:p>
          <a:p>
            <a:pPr lvl="1">
              <a:lnSpc>
                <a:spcPct val="80000"/>
              </a:lnSpc>
            </a:pPr>
            <a:r>
              <a:rPr lang="en-AU" sz="1400" dirty="0" smtClean="0"/>
              <a:t>Reviewing test execution results</a:t>
            </a:r>
          </a:p>
          <a:p>
            <a:pPr lvl="1">
              <a:lnSpc>
                <a:spcPct val="80000"/>
              </a:lnSpc>
            </a:pPr>
            <a:r>
              <a:rPr lang="en-AU" sz="1400" dirty="0" smtClean="0"/>
              <a:t>Monitoring the status of test sets</a:t>
            </a:r>
            <a:endParaRPr lang="en-AU" sz="1400" b="1" dirty="0" smtClean="0"/>
          </a:p>
        </p:txBody>
      </p:sp>
      <p:sp>
        <p:nvSpPr>
          <p:cNvPr id="6" name="Rectangle 3"/>
          <p:cNvSpPr txBox="1">
            <a:spLocks/>
          </p:cNvSpPr>
          <p:nvPr/>
        </p:nvSpPr>
        <p:spPr>
          <a:xfrm>
            <a:off x="4495800" y="1066800"/>
            <a:ext cx="4114800" cy="548640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fontAlgn="auto">
              <a:lnSpc>
                <a:spcPct val="80000"/>
              </a:lnSpc>
            </a:pPr>
            <a:r>
              <a:rPr lang="en-AU" sz="1400" dirty="0" smtClean="0"/>
              <a:t>Defect Tracking</a:t>
            </a:r>
          </a:p>
          <a:p>
            <a:pPr lvl="1" fontAlgn="auto">
              <a:lnSpc>
                <a:spcPct val="80000"/>
              </a:lnSpc>
              <a:spcAft>
                <a:spcPts val="0"/>
              </a:spcAft>
            </a:pPr>
            <a:r>
              <a:rPr lang="en-AU" sz="1400" dirty="0" smtClean="0"/>
              <a:t>Logging defects</a:t>
            </a:r>
          </a:p>
          <a:p>
            <a:pPr lvl="1" fontAlgn="auto">
              <a:lnSpc>
                <a:spcPct val="80000"/>
              </a:lnSpc>
              <a:spcAft>
                <a:spcPts val="0"/>
              </a:spcAft>
            </a:pPr>
            <a:r>
              <a:rPr lang="en-AU" sz="1400" dirty="0" smtClean="0"/>
              <a:t>Searching and reviewing defects</a:t>
            </a:r>
          </a:p>
          <a:p>
            <a:pPr lvl="1" fontAlgn="auto">
              <a:lnSpc>
                <a:spcPct val="80000"/>
              </a:lnSpc>
              <a:spcAft>
                <a:spcPts val="0"/>
              </a:spcAft>
            </a:pPr>
            <a:r>
              <a:rPr lang="en-AU" sz="1400" dirty="0" smtClean="0"/>
              <a:t>Associating defects to other entities</a:t>
            </a:r>
          </a:p>
          <a:p>
            <a:pPr lvl="1" fontAlgn="auto">
              <a:lnSpc>
                <a:spcPct val="80000"/>
              </a:lnSpc>
              <a:spcAft>
                <a:spcPts val="0"/>
              </a:spcAft>
            </a:pPr>
            <a:r>
              <a:rPr lang="en-AU" sz="1400" dirty="0" smtClean="0"/>
              <a:t>Updating a defect</a:t>
            </a:r>
          </a:p>
          <a:p>
            <a:pPr lvl="1" fontAlgn="auto">
              <a:lnSpc>
                <a:spcPct val="80000"/>
              </a:lnSpc>
              <a:spcAft>
                <a:spcPts val="0"/>
              </a:spcAft>
            </a:pPr>
            <a:r>
              <a:rPr lang="en-AU" sz="1400" dirty="0" smtClean="0"/>
              <a:t>Tracking the status of defects</a:t>
            </a:r>
            <a:endParaRPr lang="en-AU" sz="1400" b="1" dirty="0" smtClean="0"/>
          </a:p>
          <a:p>
            <a:pPr fontAlgn="auto">
              <a:lnSpc>
                <a:spcPct val="80000"/>
              </a:lnSpc>
            </a:pPr>
            <a:r>
              <a:rPr lang="en-AU" sz="1400" dirty="0" smtClean="0"/>
              <a:t>Reporting and Analysis</a:t>
            </a:r>
          </a:p>
          <a:p>
            <a:pPr lvl="1" fontAlgn="auto">
              <a:lnSpc>
                <a:spcPct val="80000"/>
              </a:lnSpc>
              <a:spcAft>
                <a:spcPts val="0"/>
              </a:spcAft>
            </a:pPr>
            <a:r>
              <a:rPr lang="en-AU" sz="1400" dirty="0" smtClean="0"/>
              <a:t>Generate analysis reports and graphs</a:t>
            </a:r>
          </a:p>
          <a:p>
            <a:pPr lvl="1" fontAlgn="auto">
              <a:lnSpc>
                <a:spcPct val="80000"/>
              </a:lnSpc>
              <a:spcAft>
                <a:spcPts val="0"/>
              </a:spcAft>
            </a:pPr>
            <a:r>
              <a:rPr lang="en-AU" sz="1400" dirty="0" smtClean="0"/>
              <a:t>Generate Microsoft Excel reports</a:t>
            </a:r>
            <a:endParaRPr lang="en-AU" sz="1400" b="1" dirty="0" smtClean="0"/>
          </a:p>
          <a:p>
            <a:pPr fontAlgn="auto">
              <a:lnSpc>
                <a:spcPct val="80000"/>
              </a:lnSpc>
            </a:pPr>
            <a:r>
              <a:rPr lang="en-AU" sz="1400" dirty="0" smtClean="0"/>
              <a:t>Exporting from Excel to Quality Center</a:t>
            </a:r>
          </a:p>
          <a:p>
            <a:pPr lvl="1" fontAlgn="auto">
              <a:lnSpc>
                <a:spcPct val="80000"/>
              </a:lnSpc>
              <a:spcAft>
                <a:spcPts val="0"/>
              </a:spcAft>
            </a:pPr>
            <a:r>
              <a:rPr lang="en-AU" sz="1400" dirty="0" smtClean="0"/>
              <a:t>Installing the Excel add-in</a:t>
            </a:r>
          </a:p>
          <a:p>
            <a:pPr lvl="1" fontAlgn="auto">
              <a:lnSpc>
                <a:spcPct val="80000"/>
              </a:lnSpc>
              <a:spcAft>
                <a:spcPts val="0"/>
              </a:spcAft>
            </a:pPr>
            <a:r>
              <a:rPr lang="en-AU" sz="1400" dirty="0" smtClean="0"/>
              <a:t>Formatting requirements data in Microsoft Excel</a:t>
            </a:r>
          </a:p>
          <a:p>
            <a:pPr lvl="1" fontAlgn="auto">
              <a:lnSpc>
                <a:spcPct val="80000"/>
              </a:lnSpc>
              <a:spcAft>
                <a:spcPts val="0"/>
              </a:spcAft>
            </a:pPr>
            <a:r>
              <a:rPr lang="en-AU" sz="1400" dirty="0" smtClean="0"/>
              <a:t>Exporting requirements to Quality Center</a:t>
            </a:r>
          </a:p>
          <a:p>
            <a:pPr lvl="1" fontAlgn="auto">
              <a:lnSpc>
                <a:spcPct val="80000"/>
              </a:lnSpc>
              <a:spcAft>
                <a:spcPts val="0"/>
              </a:spcAft>
            </a:pPr>
            <a:r>
              <a:rPr lang="en-AU" sz="1400" dirty="0" smtClean="0"/>
              <a:t>Modifying a requirements tree</a:t>
            </a: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402413939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idx="1"/>
          </p:nvPr>
        </p:nvSpPr>
        <p:spPr>
          <a:xfrm>
            <a:off x="457200" y="1143001"/>
            <a:ext cx="8229600" cy="4525963"/>
          </a:xfrm>
        </p:spPr>
        <p:txBody>
          <a:bodyPr>
            <a:normAutofit/>
          </a:bodyPr>
          <a:lstStyle/>
          <a:p>
            <a:pPr eaLnBrk="1" hangingPunct="1">
              <a:defRPr/>
            </a:pPr>
            <a:r>
              <a:rPr lang="en-US" dirty="0" smtClean="0"/>
              <a:t>W</a:t>
            </a:r>
            <a:r>
              <a:rPr lang="en-US" sz="1800" dirty="0" smtClean="0"/>
              <a:t>hen To Start Testing</a:t>
            </a:r>
            <a:endParaRPr lang="en-US" sz="4000" dirty="0" smtClean="0"/>
          </a:p>
          <a:p>
            <a:pPr lvl="1" eaLnBrk="1" hangingPunct="1">
              <a:defRPr/>
            </a:pPr>
            <a:r>
              <a:rPr lang="en-US" sz="1400" dirty="0" smtClean="0"/>
              <a:t>Depending on Development model </a:t>
            </a:r>
          </a:p>
          <a:p>
            <a:pPr lvl="2" eaLnBrk="1" hangingPunct="1">
              <a:defRPr/>
            </a:pPr>
            <a:r>
              <a:rPr lang="en-US" sz="1400" dirty="0" smtClean="0"/>
              <a:t>In Waterfall model, testing of software is initiated once coding/development of software is complete</a:t>
            </a:r>
          </a:p>
          <a:p>
            <a:pPr lvl="2" eaLnBrk="1" hangingPunct="1">
              <a:defRPr/>
            </a:pPr>
            <a:r>
              <a:rPr lang="en-US" sz="1400" dirty="0" smtClean="0"/>
              <a:t>In Agile model it is different. piece of code is developed and then tested, another piece of code is developed/integrated and then tested</a:t>
            </a:r>
          </a:p>
          <a:p>
            <a:pPr lvl="2" eaLnBrk="1" hangingPunct="1">
              <a:buFontTx/>
              <a:buNone/>
              <a:defRPr/>
            </a:pPr>
            <a:endParaRPr lang="en-US" sz="1400" dirty="0" smtClean="0"/>
          </a:p>
          <a:p>
            <a:pPr lvl="1" eaLnBrk="1" hangingPunct="1">
              <a:defRPr/>
            </a:pPr>
            <a:r>
              <a:rPr lang="en-US" sz="1400" dirty="0" smtClean="0"/>
              <a:t>Depending on stage in SDLC</a:t>
            </a:r>
          </a:p>
          <a:p>
            <a:pPr lvl="2" eaLnBrk="1" hangingPunct="1">
              <a:defRPr/>
            </a:pPr>
            <a:r>
              <a:rPr lang="en-US" sz="1400" dirty="0" smtClean="0"/>
              <a:t>Static testing – It does not need software to be ready, this type of testing is done on Software documents/Specifications</a:t>
            </a:r>
          </a:p>
          <a:p>
            <a:pPr marL="109537" indent="0">
              <a:buFont typeface="Wingdings 3" pitchFamily="18" charset="2"/>
              <a:buNone/>
              <a:defRPr/>
            </a:pPr>
            <a:r>
              <a:rPr lang="en-US" sz="1400" dirty="0" smtClean="0"/>
              <a:t>	There </a:t>
            </a:r>
            <a:r>
              <a:rPr lang="en-US" sz="1400" dirty="0"/>
              <a:t>are three types of reviews</a:t>
            </a:r>
          </a:p>
          <a:p>
            <a:pPr lvl="3">
              <a:defRPr/>
            </a:pPr>
            <a:r>
              <a:rPr lang="en-US" sz="1400" dirty="0"/>
              <a:t>Walk Through , which is led by Author</a:t>
            </a:r>
          </a:p>
          <a:p>
            <a:pPr lvl="3">
              <a:defRPr/>
            </a:pPr>
            <a:r>
              <a:rPr lang="en-US" sz="1400" dirty="0"/>
              <a:t>Technical Review ,  which is led by a trained moderator with  No management participation</a:t>
            </a:r>
          </a:p>
          <a:p>
            <a:pPr lvl="3">
              <a:defRPr/>
            </a:pPr>
            <a:r>
              <a:rPr lang="en-US" sz="1400" dirty="0"/>
              <a:t>Inspection ,which is  led by trained moderator and use entry and exit </a:t>
            </a:r>
            <a:r>
              <a:rPr lang="en-US" sz="1400" dirty="0" smtClean="0"/>
              <a:t>criteria</a:t>
            </a:r>
          </a:p>
          <a:p>
            <a:pPr lvl="2" eaLnBrk="1" hangingPunct="1">
              <a:defRPr/>
            </a:pPr>
            <a:r>
              <a:rPr lang="en-US" sz="1400" dirty="0" smtClean="0"/>
              <a:t>Dynamic testing –  This requires executable code and can be done only when coding is completed and software is ready for test</a:t>
            </a:r>
          </a:p>
          <a:p>
            <a:pPr lvl="2" eaLnBrk="1" hangingPunct="1">
              <a:defRPr/>
            </a:pPr>
            <a:endParaRPr lang="en-US" sz="1600" dirty="0" smtClean="0">
              <a:solidFill>
                <a:srgbClr val="FF3300"/>
              </a:solidFill>
            </a:endParaRPr>
          </a:p>
          <a:p>
            <a:pPr lvl="1" eaLnBrk="1" hangingPunct="1">
              <a:buFontTx/>
              <a:buNone/>
              <a:defRPr/>
            </a:pPr>
            <a:endParaRPr lang="en-US" sz="2400" dirty="0" smtClean="0"/>
          </a:p>
          <a:p>
            <a:pPr lvl="1" eaLnBrk="1" hangingPunct="1">
              <a:defRPr/>
            </a:pPr>
            <a:endParaRPr lang="en-US" sz="2400" dirty="0" smtClean="0"/>
          </a:p>
        </p:txBody>
      </p:sp>
      <p:sp>
        <p:nvSpPr>
          <p:cNvPr id="7" name="Rectangle 2"/>
          <p:cNvSpPr>
            <a:spLocks noGrp="1" noChangeArrowheads="1"/>
          </p:cNvSpPr>
          <p:nvPr>
            <p:ph type="title"/>
          </p:nvPr>
        </p:nvSpPr>
        <p:spPr>
          <a:xfrm>
            <a:off x="381000" y="393194"/>
            <a:ext cx="5029200" cy="533399"/>
          </a:xfrm>
        </p:spPr>
        <p:txBody>
          <a:bodyPr>
            <a:normAutofit/>
          </a:bodyPr>
          <a:lstStyle/>
          <a:p>
            <a:pPr eaLnBrk="1" fontAlgn="auto" hangingPunct="1">
              <a:spcAft>
                <a:spcPts val="0"/>
              </a:spcAft>
              <a:defRPr/>
            </a:pPr>
            <a:r>
              <a:rPr lang="en-US" sz="2400" cap="none" dirty="0" smtClean="0"/>
              <a:t>Software testing introduction</a:t>
            </a:r>
            <a:endParaRPr lang="en-US" sz="2400" cap="none" dirty="0"/>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34320045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457200" y="1143000"/>
            <a:ext cx="8229600" cy="4876800"/>
          </a:xfrm>
        </p:spPr>
        <p:txBody>
          <a:bodyPr/>
          <a:lstStyle/>
          <a:p>
            <a:pPr eaLnBrk="1" hangingPunct="1">
              <a:lnSpc>
                <a:spcPct val="90000"/>
              </a:lnSpc>
            </a:pPr>
            <a:r>
              <a:rPr lang="en-US" sz="1800" dirty="0" smtClean="0"/>
              <a:t>How Much To Test</a:t>
            </a:r>
            <a:endParaRPr lang="en-US" sz="800" dirty="0" smtClean="0"/>
          </a:p>
          <a:p>
            <a:pPr lvl="1" eaLnBrk="1" hangingPunct="1">
              <a:lnSpc>
                <a:spcPct val="90000"/>
              </a:lnSpc>
            </a:pPr>
            <a:r>
              <a:rPr lang="en-US" sz="1400" dirty="0" smtClean="0"/>
              <a:t>How Critical is Software/ What is at Stakes</a:t>
            </a:r>
          </a:p>
          <a:p>
            <a:pPr lvl="2" eaLnBrk="1" hangingPunct="1">
              <a:lnSpc>
                <a:spcPct val="90000"/>
              </a:lnSpc>
            </a:pPr>
            <a:r>
              <a:rPr lang="en-US" sz="1400" dirty="0" smtClean="0"/>
              <a:t>Criticality of software is important as Mission Critical system may need testing with accuracy of 99.999999. For ex: Testing for Flight software will need more than 99% success/effective rate</a:t>
            </a:r>
          </a:p>
          <a:p>
            <a:pPr lvl="2" eaLnBrk="1" hangingPunct="1">
              <a:lnSpc>
                <a:spcPct val="90000"/>
              </a:lnSpc>
            </a:pPr>
            <a:r>
              <a:rPr lang="en-US" sz="1400" dirty="0" smtClean="0"/>
              <a:t>Stakes are also important, for ex: if company’s prestige is depend on a particular software then other factors may be ignored or given less importance (ex: time and money)</a:t>
            </a:r>
          </a:p>
          <a:p>
            <a:pPr lvl="2" eaLnBrk="1" hangingPunct="1">
              <a:lnSpc>
                <a:spcPct val="90000"/>
              </a:lnSpc>
              <a:buFontTx/>
              <a:buNone/>
            </a:pPr>
            <a:endParaRPr lang="en-US" sz="1400" dirty="0" smtClean="0"/>
          </a:p>
          <a:p>
            <a:pPr lvl="1" eaLnBrk="1" hangingPunct="1">
              <a:lnSpc>
                <a:spcPct val="90000"/>
              </a:lnSpc>
            </a:pPr>
            <a:r>
              <a:rPr lang="en-US" sz="1400" dirty="0" smtClean="0"/>
              <a:t>How much money you have </a:t>
            </a:r>
          </a:p>
          <a:p>
            <a:pPr lvl="2" eaLnBrk="1" hangingPunct="1">
              <a:lnSpc>
                <a:spcPct val="90000"/>
              </a:lnSpc>
            </a:pPr>
            <a:r>
              <a:rPr lang="en-US" sz="1400" dirty="0" smtClean="0"/>
              <a:t>Amount of Testing is constraint by budget of client/end user. Many clients may prefer just 1 round of testing due to budget constraint</a:t>
            </a:r>
          </a:p>
          <a:p>
            <a:pPr lvl="2" eaLnBrk="1" hangingPunct="1">
              <a:lnSpc>
                <a:spcPct val="90000"/>
              </a:lnSpc>
            </a:pPr>
            <a:endParaRPr lang="en-US" sz="1400" dirty="0" smtClean="0"/>
          </a:p>
          <a:p>
            <a:pPr lvl="1" eaLnBrk="1" hangingPunct="1">
              <a:lnSpc>
                <a:spcPct val="90000"/>
              </a:lnSpc>
            </a:pPr>
            <a:r>
              <a:rPr lang="en-US" sz="1400" dirty="0" smtClean="0"/>
              <a:t>How much time you have</a:t>
            </a:r>
          </a:p>
          <a:p>
            <a:pPr lvl="2" eaLnBrk="1" hangingPunct="1">
              <a:lnSpc>
                <a:spcPct val="90000"/>
              </a:lnSpc>
            </a:pPr>
            <a:r>
              <a:rPr lang="en-US" sz="1400" dirty="0" smtClean="0"/>
              <a:t>Time is also important as almost all software have a definite release date with so many post implementation activities lined up. Testing delays have significant impact in terms of budget overruns, question on deliverability etc..</a:t>
            </a:r>
          </a:p>
        </p:txBody>
      </p:sp>
      <p:sp>
        <p:nvSpPr>
          <p:cNvPr id="7" name="Rectangle 2"/>
          <p:cNvSpPr>
            <a:spLocks noGrp="1" noChangeArrowheads="1"/>
          </p:cNvSpPr>
          <p:nvPr>
            <p:ph type="title"/>
          </p:nvPr>
        </p:nvSpPr>
        <p:spPr>
          <a:xfrm>
            <a:off x="381000" y="393194"/>
            <a:ext cx="5029200" cy="533399"/>
          </a:xfrm>
        </p:spPr>
        <p:txBody>
          <a:bodyPr>
            <a:normAutofit/>
          </a:bodyPr>
          <a:lstStyle/>
          <a:p>
            <a:pPr eaLnBrk="1" fontAlgn="auto" hangingPunct="1">
              <a:spcAft>
                <a:spcPts val="0"/>
              </a:spcAft>
              <a:defRPr/>
            </a:pPr>
            <a:r>
              <a:rPr lang="en-US" sz="2400" cap="none" dirty="0" smtClean="0"/>
              <a:t>Software testing introduction</a:t>
            </a:r>
            <a:endParaRPr lang="en-US" sz="2400" cap="none" dirty="0"/>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23282840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7200" y="1143001"/>
            <a:ext cx="8229600" cy="4525963"/>
          </a:xfrm>
        </p:spPr>
        <p:txBody>
          <a:bodyPr>
            <a:normAutofit/>
          </a:bodyPr>
          <a:lstStyle/>
          <a:p>
            <a:pPr marL="365760" indent="-256032" algn="just" eaLnBrk="1" fontAlgn="auto" hangingPunct="1">
              <a:spcAft>
                <a:spcPts val="0"/>
              </a:spcAft>
              <a:buFont typeface="Wingdings 3"/>
              <a:buChar char=""/>
              <a:defRPr/>
            </a:pPr>
            <a:r>
              <a:rPr lang="en-US" dirty="0"/>
              <a:t>W</a:t>
            </a:r>
            <a:r>
              <a:rPr lang="en-US" sz="1800" dirty="0"/>
              <a:t>ho </a:t>
            </a:r>
            <a:r>
              <a:rPr lang="en-US" sz="1800" dirty="0" smtClean="0"/>
              <a:t>Tests? </a:t>
            </a:r>
            <a:endParaRPr lang="en-US" sz="4000" dirty="0" smtClean="0"/>
          </a:p>
          <a:p>
            <a:pPr marL="621792" lvl="1" algn="just" eaLnBrk="1" fontAlgn="auto" hangingPunct="1">
              <a:lnSpc>
                <a:spcPct val="200000"/>
              </a:lnSpc>
              <a:spcBef>
                <a:spcPts val="324"/>
              </a:spcBef>
              <a:spcAft>
                <a:spcPts val="0"/>
              </a:spcAft>
              <a:buFont typeface="Verdana"/>
              <a:buChar char="◦"/>
              <a:defRPr/>
            </a:pPr>
            <a:r>
              <a:rPr lang="en-US" sz="1400" dirty="0" smtClean="0"/>
              <a:t>Test Analyst/Tester</a:t>
            </a:r>
          </a:p>
          <a:p>
            <a:pPr marL="859536" lvl="2" algn="just" eaLnBrk="1" fontAlgn="auto" hangingPunct="1">
              <a:spcAft>
                <a:spcPts val="0"/>
              </a:spcAft>
              <a:buFont typeface="Wingdings 2"/>
              <a:buChar char=""/>
              <a:defRPr/>
            </a:pPr>
            <a:r>
              <a:rPr lang="en-US" sz="1400" dirty="0" smtClean="0"/>
              <a:t>Involved </a:t>
            </a:r>
            <a:r>
              <a:rPr lang="en-US" sz="1400" dirty="0"/>
              <a:t>in writing test scenarios/test cases/test execution</a:t>
            </a:r>
          </a:p>
          <a:p>
            <a:pPr marL="859536" lvl="2" algn="just" eaLnBrk="1" fontAlgn="auto" hangingPunct="1">
              <a:spcAft>
                <a:spcPts val="0"/>
              </a:spcAft>
              <a:buFontTx/>
              <a:buNone/>
              <a:defRPr/>
            </a:pPr>
            <a:endParaRPr lang="en-US" sz="1400" dirty="0"/>
          </a:p>
          <a:p>
            <a:pPr marL="621792" lvl="1" algn="just" eaLnBrk="1" fontAlgn="auto" hangingPunct="1">
              <a:spcBef>
                <a:spcPts val="324"/>
              </a:spcBef>
              <a:spcAft>
                <a:spcPts val="0"/>
              </a:spcAft>
              <a:buFont typeface="Verdana"/>
              <a:buChar char="◦"/>
              <a:defRPr/>
            </a:pPr>
            <a:r>
              <a:rPr lang="en-US" sz="1400" dirty="0"/>
              <a:t>Test Leads</a:t>
            </a:r>
          </a:p>
          <a:p>
            <a:pPr marL="859536" lvl="2" algn="just" eaLnBrk="1" fontAlgn="auto" hangingPunct="1">
              <a:spcAft>
                <a:spcPts val="0"/>
              </a:spcAft>
              <a:buFont typeface="Wingdings 2"/>
              <a:buChar char=""/>
              <a:defRPr/>
            </a:pPr>
            <a:r>
              <a:rPr lang="en-US" sz="1400" dirty="0"/>
              <a:t>Involved in planning, preparing execution schedule/test case allocation/issue resolution</a:t>
            </a:r>
          </a:p>
          <a:p>
            <a:pPr marL="859536" lvl="2" algn="just" eaLnBrk="1" fontAlgn="auto" hangingPunct="1">
              <a:spcAft>
                <a:spcPts val="0"/>
              </a:spcAft>
              <a:buFontTx/>
              <a:buNone/>
              <a:defRPr/>
            </a:pPr>
            <a:r>
              <a:rPr lang="en-US" sz="1400" dirty="0"/>
              <a:t> </a:t>
            </a:r>
          </a:p>
          <a:p>
            <a:pPr marL="621792" lvl="1" algn="just" eaLnBrk="1" fontAlgn="auto" hangingPunct="1">
              <a:spcBef>
                <a:spcPts val="324"/>
              </a:spcBef>
              <a:spcAft>
                <a:spcPts val="0"/>
              </a:spcAft>
              <a:buFont typeface="Verdana"/>
              <a:buChar char="◦"/>
              <a:defRPr/>
            </a:pPr>
            <a:r>
              <a:rPr lang="en-US" sz="1400" dirty="0"/>
              <a:t>Test Managers</a:t>
            </a:r>
          </a:p>
          <a:p>
            <a:pPr marL="859536" lvl="2" algn="just" eaLnBrk="1" fontAlgn="auto" hangingPunct="1">
              <a:spcAft>
                <a:spcPts val="0"/>
              </a:spcAft>
              <a:buFont typeface="Wingdings 2"/>
              <a:buChar char=""/>
              <a:defRPr/>
            </a:pPr>
            <a:r>
              <a:rPr lang="en-US" sz="1400" dirty="0"/>
              <a:t>Resource allocation, preparing master test plan/test strategy/ stakeholders engagement etc..</a:t>
            </a:r>
          </a:p>
          <a:p>
            <a:pPr marL="859536" lvl="2" algn="just" eaLnBrk="1" fontAlgn="auto" hangingPunct="1">
              <a:spcAft>
                <a:spcPts val="0"/>
              </a:spcAft>
              <a:buFontTx/>
              <a:buNone/>
              <a:defRPr/>
            </a:pPr>
            <a:endParaRPr lang="en-US" sz="1400" dirty="0"/>
          </a:p>
          <a:p>
            <a:pPr marL="621792" lvl="1" algn="just" eaLnBrk="1" fontAlgn="auto" hangingPunct="1">
              <a:spcBef>
                <a:spcPts val="324"/>
              </a:spcBef>
              <a:spcAft>
                <a:spcPts val="0"/>
              </a:spcAft>
              <a:buFont typeface="Verdana"/>
              <a:buChar char="◦"/>
              <a:defRPr/>
            </a:pPr>
            <a:r>
              <a:rPr lang="en-US" sz="1400" dirty="0"/>
              <a:t>Business/System Analysts</a:t>
            </a:r>
          </a:p>
          <a:p>
            <a:pPr marL="859536" lvl="2" algn="just" eaLnBrk="1" fontAlgn="auto" hangingPunct="1">
              <a:spcAft>
                <a:spcPts val="0"/>
              </a:spcAft>
              <a:buFont typeface="Wingdings 2"/>
              <a:buChar char=""/>
              <a:defRPr/>
            </a:pPr>
            <a:r>
              <a:rPr lang="en-US" sz="1400" dirty="0"/>
              <a:t>Liaison with Testing teams during test plan preparation/ test case reviews etc..</a:t>
            </a:r>
          </a:p>
          <a:p>
            <a:pPr marL="859536" lvl="2" algn="just" eaLnBrk="1" fontAlgn="auto" hangingPunct="1">
              <a:spcAft>
                <a:spcPts val="0"/>
              </a:spcAft>
              <a:buFontTx/>
              <a:buNone/>
              <a:defRPr/>
            </a:pPr>
            <a:endParaRPr lang="en-US" sz="1400" dirty="0"/>
          </a:p>
          <a:p>
            <a:pPr marL="621792" lvl="1" algn="just" eaLnBrk="1" fontAlgn="auto" hangingPunct="1">
              <a:spcBef>
                <a:spcPts val="324"/>
              </a:spcBef>
              <a:spcAft>
                <a:spcPts val="0"/>
              </a:spcAft>
              <a:buFont typeface="Verdana"/>
              <a:buChar char="◦"/>
              <a:defRPr/>
            </a:pPr>
            <a:r>
              <a:rPr lang="en-US" sz="1400" dirty="0"/>
              <a:t>Development Team</a:t>
            </a:r>
          </a:p>
          <a:p>
            <a:pPr marL="859536" lvl="2" algn="just" eaLnBrk="1" fontAlgn="auto" hangingPunct="1">
              <a:spcAft>
                <a:spcPts val="0"/>
              </a:spcAft>
              <a:buFont typeface="Wingdings 2"/>
              <a:buChar char=""/>
              <a:defRPr/>
            </a:pPr>
            <a:r>
              <a:rPr lang="en-US" sz="1400" dirty="0"/>
              <a:t>Fixing defects/ resolving Test teams queries/ unit testing</a:t>
            </a:r>
          </a:p>
        </p:txBody>
      </p:sp>
      <p:sp>
        <p:nvSpPr>
          <p:cNvPr id="7" name="Rectangle 2"/>
          <p:cNvSpPr>
            <a:spLocks noGrp="1" noChangeArrowheads="1"/>
          </p:cNvSpPr>
          <p:nvPr>
            <p:ph type="title"/>
          </p:nvPr>
        </p:nvSpPr>
        <p:spPr>
          <a:xfrm>
            <a:off x="381000" y="393194"/>
            <a:ext cx="5029200" cy="533399"/>
          </a:xfrm>
        </p:spPr>
        <p:txBody>
          <a:bodyPr>
            <a:normAutofit/>
          </a:bodyPr>
          <a:lstStyle/>
          <a:p>
            <a:pPr eaLnBrk="1" fontAlgn="auto" hangingPunct="1">
              <a:spcAft>
                <a:spcPts val="0"/>
              </a:spcAft>
              <a:defRPr/>
            </a:pPr>
            <a:r>
              <a:rPr lang="en-US" sz="2400" cap="none" dirty="0" smtClean="0"/>
              <a:t>Software testing introduction</a:t>
            </a:r>
            <a:endParaRPr lang="en-US" sz="2400" cap="none" dirty="0"/>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16145888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457200" y="1143000"/>
            <a:ext cx="8229600" cy="4953000"/>
          </a:xfrm>
        </p:spPr>
        <p:txBody>
          <a:bodyPr>
            <a:normAutofit fontScale="92500" lnSpcReduction="10000"/>
          </a:bodyPr>
          <a:lstStyle/>
          <a:p>
            <a:pPr eaLnBrk="1" hangingPunct="1"/>
            <a:r>
              <a:rPr lang="en-US" sz="1800" dirty="0" smtClean="0"/>
              <a:t>Facts and Figures</a:t>
            </a:r>
          </a:p>
          <a:p>
            <a:pPr marL="285750" indent="-285750" algn="just" eaLnBrk="1" hangingPunct="1">
              <a:buFont typeface="Arial" pitchFamily="34" charset="0"/>
              <a:buChar char="•"/>
            </a:pPr>
            <a:r>
              <a:rPr lang="en-US" sz="1500" b="0" dirty="0" smtClean="0"/>
              <a:t>Software bugs caused the bank accounts of 823 customers of a major U.S. bank to be credited with $924,844,208.32 each in May of 1996, according to newspaper reports. The American Bankers Association claimed it was the largest such error in banking history. </a:t>
            </a:r>
          </a:p>
          <a:p>
            <a:pPr algn="just" eaLnBrk="1" hangingPunct="1"/>
            <a:endParaRPr lang="en-US" sz="1500" b="0" dirty="0" smtClean="0"/>
          </a:p>
          <a:p>
            <a:pPr marL="285750" indent="-285750" algn="just" eaLnBrk="1" hangingPunct="1">
              <a:buFont typeface="Arial" pitchFamily="34" charset="0"/>
              <a:buChar char="•"/>
            </a:pPr>
            <a:r>
              <a:rPr lang="en-US" sz="1500" b="0" dirty="0" smtClean="0"/>
              <a:t>China Airlines Airbus A300 crashing due to a software bug on April 26, 1994 killing 264 innocent lives</a:t>
            </a:r>
          </a:p>
          <a:p>
            <a:pPr algn="just" eaLnBrk="1" hangingPunct="1"/>
            <a:endParaRPr lang="en-US" sz="1500" b="0" dirty="0" smtClean="0"/>
          </a:p>
          <a:p>
            <a:pPr marL="285750" indent="-285750" algn="just" eaLnBrk="1" hangingPunct="1">
              <a:buFont typeface="Arial" pitchFamily="34" charset="0"/>
              <a:buChar char="•"/>
            </a:pPr>
            <a:r>
              <a:rPr lang="en-US" sz="1500" b="0" dirty="0" smtClean="0"/>
              <a:t>On June 4 1996 the first flight of the European Space Agency's new Ariane 5 rocket failed shortly after launching, resulting in an estimated uninsured loss of a half billion dollars. It was reportedly due to the lack of exception handling of a floating-point error in a conversion from a 64-bit integer to a 16-bit signed integer.</a:t>
            </a:r>
          </a:p>
          <a:p>
            <a:pPr eaLnBrk="1" hangingPunct="1"/>
            <a:endParaRPr lang="en-US" sz="1500" dirty="0" smtClean="0"/>
          </a:p>
          <a:p>
            <a:pPr eaLnBrk="1" hangingPunct="1"/>
            <a:r>
              <a:rPr lang="en-US" sz="1500" dirty="0" smtClean="0"/>
              <a:t>Survey sponsored by ACS revealed below stats</a:t>
            </a:r>
          </a:p>
          <a:p>
            <a:pPr lvl="1" algn="just" eaLnBrk="1" hangingPunct="1"/>
            <a:r>
              <a:rPr lang="en-US" sz="1500" dirty="0" smtClean="0"/>
              <a:t>5% allocate more than 40% of the initial development budget to testing</a:t>
            </a:r>
          </a:p>
          <a:p>
            <a:pPr lvl="1" algn="just" eaLnBrk="1" hangingPunct="1"/>
            <a:r>
              <a:rPr lang="en-US" sz="1500" dirty="0" smtClean="0"/>
              <a:t>25% allocate between 10 -19% of the initial development budget to testing</a:t>
            </a:r>
          </a:p>
          <a:p>
            <a:pPr lvl="1" algn="just" eaLnBrk="1" hangingPunct="1"/>
            <a:r>
              <a:rPr lang="en-US" sz="1500" dirty="0" smtClean="0"/>
              <a:t>25% allocate between 20 – 29% of the initial development budget to testing</a:t>
            </a:r>
          </a:p>
          <a:p>
            <a:pPr lvl="1" algn="just" eaLnBrk="1" hangingPunct="1"/>
            <a:r>
              <a:rPr lang="en-US" sz="1500" dirty="0" smtClean="0"/>
              <a:t>14% allocate between 30 – 39% of the initial development budget to testing</a:t>
            </a:r>
          </a:p>
          <a:p>
            <a:pPr lvl="1" algn="just" eaLnBrk="1" hangingPunct="1"/>
            <a:r>
              <a:rPr lang="en-US" sz="1500" dirty="0" smtClean="0"/>
              <a:t>12% allocate less than 10% of the initial development budget to testing</a:t>
            </a:r>
          </a:p>
        </p:txBody>
      </p:sp>
      <p:sp>
        <p:nvSpPr>
          <p:cNvPr id="7" name="Rectangle 2"/>
          <p:cNvSpPr>
            <a:spLocks noGrp="1" noChangeArrowheads="1"/>
          </p:cNvSpPr>
          <p:nvPr>
            <p:ph type="title"/>
          </p:nvPr>
        </p:nvSpPr>
        <p:spPr>
          <a:xfrm>
            <a:off x="381000" y="393194"/>
            <a:ext cx="5029200" cy="533399"/>
          </a:xfrm>
        </p:spPr>
        <p:txBody>
          <a:bodyPr>
            <a:normAutofit/>
          </a:bodyPr>
          <a:lstStyle/>
          <a:p>
            <a:pPr eaLnBrk="1" fontAlgn="auto" hangingPunct="1">
              <a:spcAft>
                <a:spcPts val="0"/>
              </a:spcAft>
              <a:defRPr/>
            </a:pPr>
            <a:r>
              <a:rPr lang="en-US" sz="2400" cap="none" dirty="0" smtClean="0"/>
              <a:t>Software testing introduction</a:t>
            </a:r>
            <a:endParaRPr lang="en-US" sz="2400" cap="none" dirty="0"/>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245330341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Line 15"/>
          <p:cNvSpPr>
            <a:spLocks noChangeShapeType="1"/>
          </p:cNvSpPr>
          <p:nvPr/>
        </p:nvSpPr>
        <p:spPr bwMode="auto">
          <a:xfrm>
            <a:off x="2057400" y="2133600"/>
            <a:ext cx="2362200" cy="4572000"/>
          </a:xfrm>
          <a:prstGeom prst="line">
            <a:avLst/>
          </a:prstGeom>
          <a:noFill/>
          <a:ln w="57150">
            <a:solidFill>
              <a:srgbClr val="99CC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AU" dirty="0"/>
          </a:p>
        </p:txBody>
      </p:sp>
      <p:sp>
        <p:nvSpPr>
          <p:cNvPr id="16387" name="Line 20"/>
          <p:cNvSpPr>
            <a:spLocks noChangeShapeType="1"/>
          </p:cNvSpPr>
          <p:nvPr/>
        </p:nvSpPr>
        <p:spPr bwMode="auto">
          <a:xfrm flipH="1">
            <a:off x="4419600" y="2133600"/>
            <a:ext cx="2667000" cy="4572000"/>
          </a:xfrm>
          <a:prstGeom prst="line">
            <a:avLst/>
          </a:prstGeom>
          <a:noFill/>
          <a:ln w="57150">
            <a:solidFill>
              <a:srgbClr val="99CC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AU" dirty="0"/>
          </a:p>
        </p:txBody>
      </p:sp>
      <p:sp>
        <p:nvSpPr>
          <p:cNvPr id="18435" name="Rectangle 3"/>
          <p:cNvSpPr>
            <a:spLocks noGrp="1" noChangeArrowheads="1"/>
          </p:cNvSpPr>
          <p:nvPr>
            <p:ph idx="1"/>
          </p:nvPr>
        </p:nvSpPr>
        <p:spPr>
          <a:xfrm>
            <a:off x="495300" y="1143000"/>
            <a:ext cx="2743200" cy="533400"/>
          </a:xfrm>
        </p:spPr>
        <p:txBody>
          <a:bodyPr>
            <a:normAutofit/>
          </a:bodyPr>
          <a:lstStyle/>
          <a:p>
            <a:pPr marL="365760" indent="-256032" eaLnBrk="1" fontAlgn="auto" hangingPunct="1">
              <a:spcAft>
                <a:spcPts val="0"/>
              </a:spcAft>
              <a:buFont typeface="Wingdings 3"/>
              <a:buChar char=""/>
              <a:defRPr/>
            </a:pPr>
            <a:r>
              <a:rPr lang="en-US" sz="1800" dirty="0"/>
              <a:t>Relation with SDLC</a:t>
            </a:r>
            <a:endParaRPr lang="en-US" sz="1800" dirty="0">
              <a:solidFill>
                <a:srgbClr val="FF3300"/>
              </a:solidFill>
            </a:endParaRPr>
          </a:p>
        </p:txBody>
      </p:sp>
      <p:sp>
        <p:nvSpPr>
          <p:cNvPr id="16390" name="AutoShape 6"/>
          <p:cNvSpPr>
            <a:spLocks noChangeArrowheads="1"/>
          </p:cNvSpPr>
          <p:nvPr/>
        </p:nvSpPr>
        <p:spPr bwMode="auto">
          <a:xfrm>
            <a:off x="2819400" y="5638800"/>
            <a:ext cx="1524000" cy="4572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000" dirty="0"/>
              <a:t>Coding</a:t>
            </a:r>
          </a:p>
        </p:txBody>
      </p:sp>
      <p:sp>
        <p:nvSpPr>
          <p:cNvPr id="16391" name="AutoShape 7"/>
          <p:cNvSpPr>
            <a:spLocks noChangeArrowheads="1"/>
          </p:cNvSpPr>
          <p:nvPr/>
        </p:nvSpPr>
        <p:spPr bwMode="auto">
          <a:xfrm>
            <a:off x="2362200" y="4572000"/>
            <a:ext cx="1524000" cy="4572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000" dirty="0"/>
              <a:t>Detailed Level Design</a:t>
            </a:r>
          </a:p>
        </p:txBody>
      </p:sp>
      <p:sp>
        <p:nvSpPr>
          <p:cNvPr id="16392" name="AutoShape 8"/>
          <p:cNvSpPr>
            <a:spLocks noChangeArrowheads="1"/>
          </p:cNvSpPr>
          <p:nvPr/>
        </p:nvSpPr>
        <p:spPr bwMode="auto">
          <a:xfrm>
            <a:off x="1752600" y="3505200"/>
            <a:ext cx="1524000" cy="4572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000" dirty="0"/>
              <a:t>High Level Design</a:t>
            </a:r>
          </a:p>
        </p:txBody>
      </p:sp>
      <p:sp>
        <p:nvSpPr>
          <p:cNvPr id="16393" name="AutoShape 9"/>
          <p:cNvSpPr>
            <a:spLocks noChangeArrowheads="1"/>
          </p:cNvSpPr>
          <p:nvPr/>
        </p:nvSpPr>
        <p:spPr bwMode="auto">
          <a:xfrm>
            <a:off x="1143000" y="2438400"/>
            <a:ext cx="1524000" cy="4572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000" dirty="0"/>
              <a:t>Software Requirements</a:t>
            </a:r>
          </a:p>
        </p:txBody>
      </p:sp>
      <p:sp>
        <p:nvSpPr>
          <p:cNvPr id="16394" name="AutoShape 10"/>
          <p:cNvSpPr>
            <a:spLocks noChangeArrowheads="1"/>
          </p:cNvSpPr>
          <p:nvPr/>
        </p:nvSpPr>
        <p:spPr bwMode="auto">
          <a:xfrm>
            <a:off x="4648200" y="5638800"/>
            <a:ext cx="1524000" cy="4572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000" dirty="0"/>
              <a:t>Testing</a:t>
            </a:r>
          </a:p>
        </p:txBody>
      </p:sp>
      <p:sp>
        <p:nvSpPr>
          <p:cNvPr id="16395" name="AutoShape 11"/>
          <p:cNvSpPr>
            <a:spLocks noChangeArrowheads="1"/>
          </p:cNvSpPr>
          <p:nvPr/>
        </p:nvSpPr>
        <p:spPr bwMode="auto">
          <a:xfrm>
            <a:off x="5105400" y="4572000"/>
            <a:ext cx="1524000" cy="4572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000" dirty="0"/>
              <a:t>Test Case Scripting</a:t>
            </a:r>
          </a:p>
        </p:txBody>
      </p:sp>
      <p:sp>
        <p:nvSpPr>
          <p:cNvPr id="16396" name="AutoShape 12"/>
          <p:cNvSpPr>
            <a:spLocks noChangeArrowheads="1"/>
          </p:cNvSpPr>
          <p:nvPr/>
        </p:nvSpPr>
        <p:spPr bwMode="auto">
          <a:xfrm>
            <a:off x="5638800" y="3505200"/>
            <a:ext cx="1524000" cy="4572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000" dirty="0"/>
              <a:t>Test Plan</a:t>
            </a:r>
          </a:p>
          <a:p>
            <a:pPr algn="ctr"/>
            <a:r>
              <a:rPr lang="en-US" sz="1000" dirty="0"/>
              <a:t>Scenario Identification</a:t>
            </a:r>
          </a:p>
        </p:txBody>
      </p:sp>
      <p:sp>
        <p:nvSpPr>
          <p:cNvPr id="16397" name="AutoShape 13"/>
          <p:cNvSpPr>
            <a:spLocks noChangeArrowheads="1"/>
          </p:cNvSpPr>
          <p:nvPr/>
        </p:nvSpPr>
        <p:spPr bwMode="auto">
          <a:xfrm>
            <a:off x="6248400" y="2438400"/>
            <a:ext cx="1524000" cy="4572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000" dirty="0"/>
              <a:t>Test Requirements</a:t>
            </a:r>
          </a:p>
        </p:txBody>
      </p:sp>
      <p:sp>
        <p:nvSpPr>
          <p:cNvPr id="16398" name="Rectangle 26"/>
          <p:cNvSpPr>
            <a:spLocks noChangeArrowheads="1"/>
          </p:cNvSpPr>
          <p:nvPr/>
        </p:nvSpPr>
        <p:spPr bwMode="auto">
          <a:xfrm>
            <a:off x="2971800" y="1905000"/>
            <a:ext cx="990600" cy="533400"/>
          </a:xfrm>
          <a:prstGeom prst="rect">
            <a:avLst/>
          </a:prstGeom>
          <a:solidFill>
            <a:srgbClr val="FFCC00"/>
          </a:solidFill>
          <a:ln w="9525">
            <a:solidFill>
              <a:schemeClr val="tx1"/>
            </a:solidFill>
            <a:miter lim="800000"/>
            <a:headEnd/>
            <a:tailEnd/>
          </a:ln>
        </p:spPr>
        <p:txBody>
          <a:bodyPr wrap="none" anchor="ctr"/>
          <a:lstStyle/>
          <a:p>
            <a:pPr algn="ctr"/>
            <a:r>
              <a:rPr lang="en-US" dirty="0"/>
              <a:t>SDLC</a:t>
            </a:r>
          </a:p>
        </p:txBody>
      </p:sp>
      <p:sp>
        <p:nvSpPr>
          <p:cNvPr id="16399" name="Rectangle 27"/>
          <p:cNvSpPr>
            <a:spLocks noChangeArrowheads="1"/>
          </p:cNvSpPr>
          <p:nvPr/>
        </p:nvSpPr>
        <p:spPr bwMode="auto">
          <a:xfrm>
            <a:off x="4724400" y="1905000"/>
            <a:ext cx="990600" cy="533400"/>
          </a:xfrm>
          <a:prstGeom prst="rect">
            <a:avLst/>
          </a:prstGeom>
          <a:solidFill>
            <a:srgbClr val="FFCC00"/>
          </a:solidFill>
          <a:ln w="9525">
            <a:solidFill>
              <a:schemeClr val="tx1"/>
            </a:solidFill>
            <a:miter lim="800000"/>
            <a:headEnd/>
            <a:tailEnd/>
          </a:ln>
        </p:spPr>
        <p:txBody>
          <a:bodyPr wrap="none" anchor="ctr"/>
          <a:lstStyle/>
          <a:p>
            <a:pPr algn="ctr"/>
            <a:r>
              <a:rPr lang="en-US" dirty="0"/>
              <a:t>STLC</a:t>
            </a:r>
          </a:p>
        </p:txBody>
      </p:sp>
      <p:cxnSp>
        <p:nvCxnSpPr>
          <p:cNvPr id="16400" name="AutoShape 28"/>
          <p:cNvCxnSpPr>
            <a:cxnSpLocks noChangeShapeType="1"/>
            <a:stCxn id="16398" idx="3"/>
            <a:endCxn id="16399" idx="1"/>
          </p:cNvCxnSpPr>
          <p:nvPr/>
        </p:nvCxnSpPr>
        <p:spPr bwMode="auto">
          <a:xfrm>
            <a:off x="3962400" y="2171700"/>
            <a:ext cx="762000" cy="0"/>
          </a:xfrm>
          <a:prstGeom prst="straightConnector1">
            <a:avLst/>
          </a:prstGeom>
          <a:noFill/>
          <a:ln w="38100">
            <a:solidFill>
              <a:srgbClr val="993366"/>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5377" name="AutoShape 30"/>
          <p:cNvCxnSpPr>
            <a:cxnSpLocks noChangeShapeType="1"/>
            <a:stCxn id="16386" idx="0"/>
            <a:endCxn id="16386" idx="0"/>
          </p:cNvCxnSpPr>
          <p:nvPr/>
        </p:nvCxnSpPr>
        <p:spPr bwMode="auto">
          <a:xfrm>
            <a:off x="2057400" y="2105025"/>
            <a:ext cx="0" cy="0"/>
          </a:xfrm>
          <a:prstGeom prst="straightConnector1">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6402" name="AutoShape 32"/>
          <p:cNvCxnSpPr>
            <a:cxnSpLocks noChangeShapeType="1"/>
            <a:stCxn id="16393" idx="3"/>
            <a:endCxn id="16397" idx="1"/>
          </p:cNvCxnSpPr>
          <p:nvPr/>
        </p:nvCxnSpPr>
        <p:spPr bwMode="auto">
          <a:xfrm>
            <a:off x="2667000" y="2667000"/>
            <a:ext cx="3581400" cy="0"/>
          </a:xfrm>
          <a:prstGeom prst="straightConnector1">
            <a:avLst/>
          </a:prstGeom>
          <a:noFill/>
          <a:ln w="19050">
            <a:solidFill>
              <a:srgbClr val="993366"/>
            </a:solidFill>
            <a:prstDash val="lgDash"/>
            <a:round/>
            <a:headEnd type="triangle" w="med" len="lg"/>
            <a:tailEnd type="triangle" w="med" len="lg"/>
          </a:ln>
          <a:extLst>
            <a:ext uri="{909E8E84-426E-40DD-AFC4-6F175D3DCCD1}">
              <a14:hiddenFill xmlns="" xmlns:a14="http://schemas.microsoft.com/office/drawing/2010/main">
                <a:noFill/>
              </a14:hiddenFill>
            </a:ext>
          </a:extLst>
        </p:spPr>
      </p:cxnSp>
      <p:cxnSp>
        <p:nvCxnSpPr>
          <p:cNvPr id="16403" name="AutoShape 33"/>
          <p:cNvCxnSpPr>
            <a:cxnSpLocks noChangeShapeType="1"/>
            <a:stCxn id="16392" idx="3"/>
            <a:endCxn id="16396" idx="1"/>
          </p:cNvCxnSpPr>
          <p:nvPr/>
        </p:nvCxnSpPr>
        <p:spPr bwMode="auto">
          <a:xfrm>
            <a:off x="3276600" y="3733800"/>
            <a:ext cx="2362200" cy="0"/>
          </a:xfrm>
          <a:prstGeom prst="straightConnector1">
            <a:avLst/>
          </a:prstGeom>
          <a:noFill/>
          <a:ln w="19050">
            <a:solidFill>
              <a:srgbClr val="993366"/>
            </a:solidFill>
            <a:prstDash val="lgDash"/>
            <a:round/>
            <a:headEnd type="triangle" w="med" len="lg"/>
            <a:tailEnd type="triangle" w="med" len="lg"/>
          </a:ln>
          <a:extLst>
            <a:ext uri="{909E8E84-426E-40DD-AFC4-6F175D3DCCD1}">
              <a14:hiddenFill xmlns="" xmlns:a14="http://schemas.microsoft.com/office/drawing/2010/main">
                <a:noFill/>
              </a14:hiddenFill>
            </a:ext>
          </a:extLst>
        </p:spPr>
      </p:cxnSp>
      <p:cxnSp>
        <p:nvCxnSpPr>
          <p:cNvPr id="16404" name="AutoShape 35"/>
          <p:cNvCxnSpPr>
            <a:cxnSpLocks noChangeShapeType="1"/>
            <a:stCxn id="16391" idx="3"/>
            <a:endCxn id="16395" idx="1"/>
          </p:cNvCxnSpPr>
          <p:nvPr/>
        </p:nvCxnSpPr>
        <p:spPr bwMode="auto">
          <a:xfrm>
            <a:off x="3886200" y="4800600"/>
            <a:ext cx="1219200" cy="0"/>
          </a:xfrm>
          <a:prstGeom prst="straightConnector1">
            <a:avLst/>
          </a:prstGeom>
          <a:noFill/>
          <a:ln w="19050">
            <a:solidFill>
              <a:srgbClr val="993366"/>
            </a:solidFill>
            <a:prstDash val="lgDash"/>
            <a:round/>
            <a:headEnd type="triangle" w="med" len="lg"/>
            <a:tailEnd type="triangle" w="med" len="lg"/>
          </a:ln>
          <a:extLst>
            <a:ext uri="{909E8E84-426E-40DD-AFC4-6F175D3DCCD1}">
              <a14:hiddenFill xmlns="" xmlns:a14="http://schemas.microsoft.com/office/drawing/2010/main">
                <a:noFill/>
              </a14:hiddenFill>
            </a:ext>
          </a:extLst>
        </p:spPr>
      </p:cxnSp>
      <p:cxnSp>
        <p:nvCxnSpPr>
          <p:cNvPr id="16405" name="AutoShape 36"/>
          <p:cNvCxnSpPr>
            <a:cxnSpLocks noChangeShapeType="1"/>
            <a:stCxn id="16390" idx="3"/>
            <a:endCxn id="16394" idx="1"/>
          </p:cNvCxnSpPr>
          <p:nvPr/>
        </p:nvCxnSpPr>
        <p:spPr bwMode="auto">
          <a:xfrm>
            <a:off x="4343400" y="5867400"/>
            <a:ext cx="304800" cy="0"/>
          </a:xfrm>
          <a:prstGeom prst="straightConnector1">
            <a:avLst/>
          </a:prstGeom>
          <a:noFill/>
          <a:ln w="19050">
            <a:solidFill>
              <a:srgbClr val="993366"/>
            </a:solidFill>
            <a:prstDash val="lgDash"/>
            <a:round/>
            <a:headEnd type="triangle" w="med" len="lg"/>
            <a:tailEnd type="triangle" w="med" len="lg"/>
          </a:ln>
          <a:extLst>
            <a:ext uri="{909E8E84-426E-40DD-AFC4-6F175D3DCCD1}">
              <a14:hiddenFill xmlns="" xmlns:a14="http://schemas.microsoft.com/office/drawing/2010/main">
                <a:noFill/>
              </a14:hiddenFill>
            </a:ext>
          </a:extLst>
        </p:spPr>
      </p:cxnSp>
      <p:sp>
        <p:nvSpPr>
          <p:cNvPr id="26" name="Rectangle 2"/>
          <p:cNvSpPr>
            <a:spLocks noGrp="1" noChangeArrowheads="1"/>
          </p:cNvSpPr>
          <p:nvPr>
            <p:ph type="title"/>
          </p:nvPr>
        </p:nvSpPr>
        <p:spPr>
          <a:xfrm>
            <a:off x="633984" y="457200"/>
            <a:ext cx="5614416" cy="838200"/>
          </a:xfrm>
        </p:spPr>
        <p:txBody>
          <a:bodyPr>
            <a:noAutofit/>
          </a:bodyPr>
          <a:lstStyle/>
          <a:p>
            <a:pPr eaLnBrk="1" fontAlgn="auto" hangingPunct="1">
              <a:spcAft>
                <a:spcPts val="0"/>
              </a:spcAft>
              <a:defRPr/>
            </a:pPr>
            <a:r>
              <a:rPr lang="en-US" sz="2400" cap="none" dirty="0" smtClean="0"/>
              <a:t>Software testing life cycle (STLC)</a:t>
            </a:r>
            <a:r>
              <a:rPr lang="en-US" sz="2400" dirty="0" smtClean="0"/>
              <a:t/>
            </a:r>
            <a:br>
              <a:rPr lang="en-US" sz="2400" dirty="0" smtClean="0"/>
            </a:br>
            <a:endParaRPr lang="en-US" sz="2400" dirty="0"/>
          </a:p>
        </p:txBody>
      </p:sp>
      <p:pic>
        <p:nvPicPr>
          <p:cNvPr id="27" name="Picture 2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12587696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8"/>
                                        </p:tgtEl>
                                        <p:attrNameLst>
                                          <p:attrName>style.visibility</p:attrName>
                                        </p:attrNameLst>
                                      </p:cBhvr>
                                      <p:to>
                                        <p:strVal val="visible"/>
                                      </p:to>
                                    </p:set>
                                    <p:animEffect transition="in" filter="blinds(horizontal)">
                                      <p:cBhvr>
                                        <p:cTn id="7" dur="500"/>
                                        <p:tgtEl>
                                          <p:spTgt spid="16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99"/>
                                        </p:tgtEl>
                                        <p:attrNameLst>
                                          <p:attrName>style.visibility</p:attrName>
                                        </p:attrNameLst>
                                      </p:cBhvr>
                                      <p:to>
                                        <p:strVal val="visible"/>
                                      </p:to>
                                    </p:set>
                                    <p:animEffect transition="in" filter="blinds(horizontal)">
                                      <p:cBhvr>
                                        <p:cTn id="12" dur="500"/>
                                        <p:tgtEl>
                                          <p:spTgt spid="163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400"/>
                                        </p:tgtEl>
                                        <p:attrNameLst>
                                          <p:attrName>style.visibility</p:attrName>
                                        </p:attrNameLst>
                                      </p:cBhvr>
                                      <p:to>
                                        <p:strVal val="visible"/>
                                      </p:to>
                                    </p:set>
                                    <p:animEffect transition="in" filter="blinds(horizontal)">
                                      <p:cBhvr>
                                        <p:cTn id="17" dur="500"/>
                                        <p:tgtEl>
                                          <p:spTgt spid="16400"/>
                                        </p:tgtEl>
                                      </p:cBhvr>
                                    </p:animEffect>
                                  </p:childTnLst>
                                  <p:subTnLst>
                                    <p:set>
                                      <p:cBhvr override="childStyle">
                                        <p:cTn dur="1" fill="hold" display="0" masterRel="nextClick" afterEffect="1"/>
                                        <p:tgtEl>
                                          <p:spTgt spid="16400"/>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6399"/>
                                        </p:tgtEl>
                                      </p:cBhvr>
                                    </p:animEffect>
                                    <p:set>
                                      <p:cBhvr>
                                        <p:cTn id="22" dur="1" fill="hold">
                                          <p:stCondLst>
                                            <p:cond delay="499"/>
                                          </p:stCondLst>
                                        </p:cTn>
                                        <p:tgtEl>
                                          <p:spTgt spid="16399"/>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16400"/>
                                        </p:tgtEl>
                                      </p:cBhvr>
                                    </p:animEffect>
                                    <p:set>
                                      <p:cBhvr>
                                        <p:cTn id="25" dur="1" fill="hold">
                                          <p:stCondLst>
                                            <p:cond delay="499"/>
                                          </p:stCondLst>
                                        </p:cTn>
                                        <p:tgtEl>
                                          <p:spTgt spid="16400"/>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393"/>
                                        </p:tgtEl>
                                        <p:attrNameLst>
                                          <p:attrName>style.visibility</p:attrName>
                                        </p:attrNameLst>
                                      </p:cBhvr>
                                      <p:to>
                                        <p:strVal val="visible"/>
                                      </p:to>
                                    </p:set>
                                    <p:animEffect transition="in" filter="blinds(horizontal)">
                                      <p:cBhvr>
                                        <p:cTn id="30" dur="500"/>
                                        <p:tgtEl>
                                          <p:spTgt spid="163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392"/>
                                        </p:tgtEl>
                                        <p:attrNameLst>
                                          <p:attrName>style.visibility</p:attrName>
                                        </p:attrNameLst>
                                      </p:cBhvr>
                                      <p:to>
                                        <p:strVal val="visible"/>
                                      </p:to>
                                    </p:set>
                                    <p:animEffect transition="in" filter="blinds(horizontal)">
                                      <p:cBhvr>
                                        <p:cTn id="35" dur="500"/>
                                        <p:tgtEl>
                                          <p:spTgt spid="1639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391"/>
                                        </p:tgtEl>
                                        <p:attrNameLst>
                                          <p:attrName>style.visibility</p:attrName>
                                        </p:attrNameLst>
                                      </p:cBhvr>
                                      <p:to>
                                        <p:strVal val="visible"/>
                                      </p:to>
                                    </p:set>
                                    <p:animEffect transition="in" filter="blinds(horizontal)">
                                      <p:cBhvr>
                                        <p:cTn id="40" dur="500"/>
                                        <p:tgtEl>
                                          <p:spTgt spid="163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6390"/>
                                        </p:tgtEl>
                                        <p:attrNameLst>
                                          <p:attrName>style.visibility</p:attrName>
                                        </p:attrNameLst>
                                      </p:cBhvr>
                                      <p:to>
                                        <p:strVal val="visible"/>
                                      </p:to>
                                    </p:set>
                                    <p:animEffect transition="in" filter="blinds(horizontal)">
                                      <p:cBhvr>
                                        <p:cTn id="45" dur="500"/>
                                        <p:tgtEl>
                                          <p:spTgt spid="1639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xit" presetSubtype="10" fill="hold" grpId="1" nodeType="clickEffect">
                                  <p:stCondLst>
                                    <p:cond delay="0"/>
                                  </p:stCondLst>
                                  <p:childTnLst>
                                    <p:animEffect transition="out" filter="blinds(horizontal)">
                                      <p:cBhvr>
                                        <p:cTn id="49" dur="500"/>
                                        <p:tgtEl>
                                          <p:spTgt spid="16398"/>
                                        </p:tgtEl>
                                      </p:cBhvr>
                                    </p:animEffect>
                                    <p:set>
                                      <p:cBhvr>
                                        <p:cTn id="50" dur="1" fill="hold">
                                          <p:stCondLst>
                                            <p:cond delay="499"/>
                                          </p:stCondLst>
                                        </p:cTn>
                                        <p:tgtEl>
                                          <p:spTgt spid="16398"/>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16393"/>
                                        </p:tgtEl>
                                      </p:cBhvr>
                                    </p:animEffect>
                                    <p:set>
                                      <p:cBhvr>
                                        <p:cTn id="53" dur="1" fill="hold">
                                          <p:stCondLst>
                                            <p:cond delay="499"/>
                                          </p:stCondLst>
                                        </p:cTn>
                                        <p:tgtEl>
                                          <p:spTgt spid="16393"/>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16392"/>
                                        </p:tgtEl>
                                      </p:cBhvr>
                                    </p:animEffect>
                                    <p:set>
                                      <p:cBhvr>
                                        <p:cTn id="56" dur="1" fill="hold">
                                          <p:stCondLst>
                                            <p:cond delay="499"/>
                                          </p:stCondLst>
                                        </p:cTn>
                                        <p:tgtEl>
                                          <p:spTgt spid="16392"/>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16391"/>
                                        </p:tgtEl>
                                      </p:cBhvr>
                                    </p:animEffect>
                                    <p:set>
                                      <p:cBhvr>
                                        <p:cTn id="59" dur="1" fill="hold">
                                          <p:stCondLst>
                                            <p:cond delay="499"/>
                                          </p:stCondLst>
                                        </p:cTn>
                                        <p:tgtEl>
                                          <p:spTgt spid="16391"/>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16390"/>
                                        </p:tgtEl>
                                      </p:cBhvr>
                                    </p:animEffect>
                                    <p:set>
                                      <p:cBhvr>
                                        <p:cTn id="62" dur="1" fill="hold">
                                          <p:stCondLst>
                                            <p:cond delay="499"/>
                                          </p:stCondLst>
                                        </p:cTn>
                                        <p:tgtEl>
                                          <p:spTgt spid="16390"/>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2" nodeType="clickEffect">
                                  <p:stCondLst>
                                    <p:cond delay="0"/>
                                  </p:stCondLst>
                                  <p:childTnLst>
                                    <p:set>
                                      <p:cBhvr>
                                        <p:cTn id="66" dur="1" fill="hold">
                                          <p:stCondLst>
                                            <p:cond delay="0"/>
                                          </p:stCondLst>
                                        </p:cTn>
                                        <p:tgtEl>
                                          <p:spTgt spid="16399"/>
                                        </p:tgtEl>
                                        <p:attrNameLst>
                                          <p:attrName>style.visibility</p:attrName>
                                        </p:attrNameLst>
                                      </p:cBhvr>
                                      <p:to>
                                        <p:strVal val="visible"/>
                                      </p:to>
                                    </p:set>
                                    <p:animEffect transition="in" filter="blinds(horizontal)">
                                      <p:cBhvr>
                                        <p:cTn id="67" dur="500"/>
                                        <p:tgtEl>
                                          <p:spTgt spid="1639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397"/>
                                        </p:tgtEl>
                                        <p:attrNameLst>
                                          <p:attrName>style.visibility</p:attrName>
                                        </p:attrNameLst>
                                      </p:cBhvr>
                                      <p:to>
                                        <p:strVal val="visible"/>
                                      </p:to>
                                    </p:set>
                                    <p:animEffect transition="in" filter="blinds(horizontal)">
                                      <p:cBhvr>
                                        <p:cTn id="72" dur="500"/>
                                        <p:tgtEl>
                                          <p:spTgt spid="1639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396"/>
                                        </p:tgtEl>
                                        <p:attrNameLst>
                                          <p:attrName>style.visibility</p:attrName>
                                        </p:attrNameLst>
                                      </p:cBhvr>
                                      <p:to>
                                        <p:strVal val="visible"/>
                                      </p:to>
                                    </p:set>
                                    <p:animEffect transition="in" filter="blinds(horizontal)">
                                      <p:cBhvr>
                                        <p:cTn id="77" dur="500"/>
                                        <p:tgtEl>
                                          <p:spTgt spid="1639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6395"/>
                                        </p:tgtEl>
                                        <p:attrNameLst>
                                          <p:attrName>style.visibility</p:attrName>
                                        </p:attrNameLst>
                                      </p:cBhvr>
                                      <p:to>
                                        <p:strVal val="visible"/>
                                      </p:to>
                                    </p:set>
                                    <p:animEffect transition="in" filter="blinds(horizontal)">
                                      <p:cBhvr>
                                        <p:cTn id="82" dur="500"/>
                                        <p:tgtEl>
                                          <p:spTgt spid="1639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6394"/>
                                        </p:tgtEl>
                                        <p:attrNameLst>
                                          <p:attrName>style.visibility</p:attrName>
                                        </p:attrNameLst>
                                      </p:cBhvr>
                                      <p:to>
                                        <p:strVal val="visible"/>
                                      </p:to>
                                    </p:set>
                                    <p:animEffect transition="in" filter="blinds(horizontal)">
                                      <p:cBhvr>
                                        <p:cTn id="87" dur="500"/>
                                        <p:tgtEl>
                                          <p:spTgt spid="1639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2" nodeType="clickEffect">
                                  <p:stCondLst>
                                    <p:cond delay="0"/>
                                  </p:stCondLst>
                                  <p:childTnLst>
                                    <p:set>
                                      <p:cBhvr>
                                        <p:cTn id="91" dur="1" fill="hold">
                                          <p:stCondLst>
                                            <p:cond delay="0"/>
                                          </p:stCondLst>
                                        </p:cTn>
                                        <p:tgtEl>
                                          <p:spTgt spid="16398"/>
                                        </p:tgtEl>
                                        <p:attrNameLst>
                                          <p:attrName>style.visibility</p:attrName>
                                        </p:attrNameLst>
                                      </p:cBhvr>
                                      <p:to>
                                        <p:strVal val="visible"/>
                                      </p:to>
                                    </p:set>
                                    <p:animEffect transition="in" filter="blinds(horizontal)">
                                      <p:cBhvr>
                                        <p:cTn id="92" dur="500"/>
                                        <p:tgtEl>
                                          <p:spTgt spid="16398"/>
                                        </p:tgtEl>
                                      </p:cBhvr>
                                    </p:animEffect>
                                  </p:childTnLst>
                                </p:cTn>
                              </p:par>
                              <p:par>
                                <p:cTn id="93" presetID="3" presetClass="entr" presetSubtype="10" fill="hold" grpId="2" nodeType="withEffect">
                                  <p:stCondLst>
                                    <p:cond delay="0"/>
                                  </p:stCondLst>
                                  <p:childTnLst>
                                    <p:set>
                                      <p:cBhvr>
                                        <p:cTn id="94" dur="1" fill="hold">
                                          <p:stCondLst>
                                            <p:cond delay="0"/>
                                          </p:stCondLst>
                                        </p:cTn>
                                        <p:tgtEl>
                                          <p:spTgt spid="16393"/>
                                        </p:tgtEl>
                                        <p:attrNameLst>
                                          <p:attrName>style.visibility</p:attrName>
                                        </p:attrNameLst>
                                      </p:cBhvr>
                                      <p:to>
                                        <p:strVal val="visible"/>
                                      </p:to>
                                    </p:set>
                                    <p:animEffect transition="in" filter="blinds(horizontal)">
                                      <p:cBhvr>
                                        <p:cTn id="95" dur="500"/>
                                        <p:tgtEl>
                                          <p:spTgt spid="16393"/>
                                        </p:tgtEl>
                                      </p:cBhvr>
                                    </p:animEffect>
                                  </p:childTnLst>
                                </p:cTn>
                              </p:par>
                              <p:par>
                                <p:cTn id="96" presetID="3" presetClass="entr" presetSubtype="10" fill="hold" grpId="2" nodeType="withEffect">
                                  <p:stCondLst>
                                    <p:cond delay="0"/>
                                  </p:stCondLst>
                                  <p:childTnLst>
                                    <p:set>
                                      <p:cBhvr>
                                        <p:cTn id="97" dur="1" fill="hold">
                                          <p:stCondLst>
                                            <p:cond delay="0"/>
                                          </p:stCondLst>
                                        </p:cTn>
                                        <p:tgtEl>
                                          <p:spTgt spid="16392"/>
                                        </p:tgtEl>
                                        <p:attrNameLst>
                                          <p:attrName>style.visibility</p:attrName>
                                        </p:attrNameLst>
                                      </p:cBhvr>
                                      <p:to>
                                        <p:strVal val="visible"/>
                                      </p:to>
                                    </p:set>
                                    <p:animEffect transition="in" filter="blinds(horizontal)">
                                      <p:cBhvr>
                                        <p:cTn id="98" dur="500"/>
                                        <p:tgtEl>
                                          <p:spTgt spid="16392"/>
                                        </p:tgtEl>
                                      </p:cBhvr>
                                    </p:animEffect>
                                  </p:childTnLst>
                                </p:cTn>
                              </p:par>
                              <p:par>
                                <p:cTn id="99" presetID="3" presetClass="entr" presetSubtype="10" fill="hold" grpId="2" nodeType="withEffect">
                                  <p:stCondLst>
                                    <p:cond delay="0"/>
                                  </p:stCondLst>
                                  <p:childTnLst>
                                    <p:set>
                                      <p:cBhvr>
                                        <p:cTn id="100" dur="1" fill="hold">
                                          <p:stCondLst>
                                            <p:cond delay="0"/>
                                          </p:stCondLst>
                                        </p:cTn>
                                        <p:tgtEl>
                                          <p:spTgt spid="16391"/>
                                        </p:tgtEl>
                                        <p:attrNameLst>
                                          <p:attrName>style.visibility</p:attrName>
                                        </p:attrNameLst>
                                      </p:cBhvr>
                                      <p:to>
                                        <p:strVal val="visible"/>
                                      </p:to>
                                    </p:set>
                                    <p:animEffect transition="in" filter="blinds(horizontal)">
                                      <p:cBhvr>
                                        <p:cTn id="101" dur="500"/>
                                        <p:tgtEl>
                                          <p:spTgt spid="16391"/>
                                        </p:tgtEl>
                                      </p:cBhvr>
                                    </p:animEffect>
                                  </p:childTnLst>
                                </p:cTn>
                              </p:par>
                              <p:par>
                                <p:cTn id="102" presetID="3" presetClass="entr" presetSubtype="10" fill="hold" grpId="2" nodeType="withEffect">
                                  <p:stCondLst>
                                    <p:cond delay="0"/>
                                  </p:stCondLst>
                                  <p:childTnLst>
                                    <p:set>
                                      <p:cBhvr>
                                        <p:cTn id="103" dur="1" fill="hold">
                                          <p:stCondLst>
                                            <p:cond delay="0"/>
                                          </p:stCondLst>
                                        </p:cTn>
                                        <p:tgtEl>
                                          <p:spTgt spid="16390"/>
                                        </p:tgtEl>
                                        <p:attrNameLst>
                                          <p:attrName>style.visibility</p:attrName>
                                        </p:attrNameLst>
                                      </p:cBhvr>
                                      <p:to>
                                        <p:strVal val="visible"/>
                                      </p:to>
                                    </p:set>
                                    <p:animEffect transition="in" filter="blinds(horizontal)">
                                      <p:cBhvr>
                                        <p:cTn id="104" dur="500"/>
                                        <p:tgtEl>
                                          <p:spTgt spid="1639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nodeType="clickEffect">
                                  <p:stCondLst>
                                    <p:cond delay="0"/>
                                  </p:stCondLst>
                                  <p:childTnLst>
                                    <p:set>
                                      <p:cBhvr>
                                        <p:cTn id="108" dur="1" fill="hold">
                                          <p:stCondLst>
                                            <p:cond delay="0"/>
                                          </p:stCondLst>
                                        </p:cTn>
                                        <p:tgtEl>
                                          <p:spTgt spid="16400"/>
                                        </p:tgtEl>
                                        <p:attrNameLst>
                                          <p:attrName>style.visibility</p:attrName>
                                        </p:attrNameLst>
                                      </p:cBhvr>
                                      <p:to>
                                        <p:strVal val="visible"/>
                                      </p:to>
                                    </p:set>
                                    <p:animEffect transition="in" filter="blinds(horizontal)">
                                      <p:cBhvr>
                                        <p:cTn id="109" dur="500"/>
                                        <p:tgtEl>
                                          <p:spTgt spid="16400"/>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nodeType="clickEffect">
                                  <p:stCondLst>
                                    <p:cond delay="0"/>
                                  </p:stCondLst>
                                  <p:childTnLst>
                                    <p:set>
                                      <p:cBhvr>
                                        <p:cTn id="113" dur="1" fill="hold">
                                          <p:stCondLst>
                                            <p:cond delay="0"/>
                                          </p:stCondLst>
                                        </p:cTn>
                                        <p:tgtEl>
                                          <p:spTgt spid="16402"/>
                                        </p:tgtEl>
                                        <p:attrNameLst>
                                          <p:attrName>style.visibility</p:attrName>
                                        </p:attrNameLst>
                                      </p:cBhvr>
                                      <p:to>
                                        <p:strVal val="visible"/>
                                      </p:to>
                                    </p:set>
                                    <p:animEffect transition="in" filter="blinds(horizontal)">
                                      <p:cBhvr>
                                        <p:cTn id="114" dur="500"/>
                                        <p:tgtEl>
                                          <p:spTgt spid="1640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nodeType="clickEffect">
                                  <p:stCondLst>
                                    <p:cond delay="0"/>
                                  </p:stCondLst>
                                  <p:childTnLst>
                                    <p:set>
                                      <p:cBhvr>
                                        <p:cTn id="118" dur="1" fill="hold">
                                          <p:stCondLst>
                                            <p:cond delay="0"/>
                                          </p:stCondLst>
                                        </p:cTn>
                                        <p:tgtEl>
                                          <p:spTgt spid="16403"/>
                                        </p:tgtEl>
                                        <p:attrNameLst>
                                          <p:attrName>style.visibility</p:attrName>
                                        </p:attrNameLst>
                                      </p:cBhvr>
                                      <p:to>
                                        <p:strVal val="visible"/>
                                      </p:to>
                                    </p:set>
                                    <p:animEffect transition="in" filter="blinds(horizontal)">
                                      <p:cBhvr>
                                        <p:cTn id="119" dur="500"/>
                                        <p:tgtEl>
                                          <p:spTgt spid="16403"/>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ntr" presetSubtype="10" fill="hold" nodeType="clickEffect">
                                  <p:stCondLst>
                                    <p:cond delay="0"/>
                                  </p:stCondLst>
                                  <p:childTnLst>
                                    <p:set>
                                      <p:cBhvr>
                                        <p:cTn id="123" dur="1" fill="hold">
                                          <p:stCondLst>
                                            <p:cond delay="0"/>
                                          </p:stCondLst>
                                        </p:cTn>
                                        <p:tgtEl>
                                          <p:spTgt spid="16404"/>
                                        </p:tgtEl>
                                        <p:attrNameLst>
                                          <p:attrName>style.visibility</p:attrName>
                                        </p:attrNameLst>
                                      </p:cBhvr>
                                      <p:to>
                                        <p:strVal val="visible"/>
                                      </p:to>
                                    </p:set>
                                    <p:animEffect transition="in" filter="blinds(horizontal)">
                                      <p:cBhvr>
                                        <p:cTn id="124" dur="500"/>
                                        <p:tgtEl>
                                          <p:spTgt spid="16404"/>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 presetClass="entr" presetSubtype="10" fill="hold" nodeType="clickEffect">
                                  <p:stCondLst>
                                    <p:cond delay="0"/>
                                  </p:stCondLst>
                                  <p:childTnLst>
                                    <p:set>
                                      <p:cBhvr>
                                        <p:cTn id="128" dur="1" fill="hold">
                                          <p:stCondLst>
                                            <p:cond delay="0"/>
                                          </p:stCondLst>
                                        </p:cTn>
                                        <p:tgtEl>
                                          <p:spTgt spid="16405"/>
                                        </p:tgtEl>
                                        <p:attrNameLst>
                                          <p:attrName>style.visibility</p:attrName>
                                        </p:attrNameLst>
                                      </p:cBhvr>
                                      <p:to>
                                        <p:strVal val="visible"/>
                                      </p:to>
                                    </p:set>
                                    <p:animEffect transition="in" filter="blinds(horizontal)">
                                      <p:cBhvr>
                                        <p:cTn id="129" dur="500"/>
                                        <p:tgtEl>
                                          <p:spTgt spid="16405"/>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16386"/>
                                        </p:tgtEl>
                                        <p:attrNameLst>
                                          <p:attrName>style.visibility</p:attrName>
                                        </p:attrNameLst>
                                      </p:cBhvr>
                                      <p:to>
                                        <p:strVal val="visible"/>
                                      </p:to>
                                    </p:set>
                                    <p:animEffect transition="in" filter="blinds(horizontal)">
                                      <p:cBhvr>
                                        <p:cTn id="134" dur="500"/>
                                        <p:tgtEl>
                                          <p:spTgt spid="16386"/>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16387"/>
                                        </p:tgtEl>
                                        <p:attrNameLst>
                                          <p:attrName>style.visibility</p:attrName>
                                        </p:attrNameLst>
                                      </p:cBhvr>
                                      <p:to>
                                        <p:strVal val="visible"/>
                                      </p:to>
                                    </p:set>
                                    <p:animEffect transition="in" filter="blinds(horizontal)">
                                      <p:cBhvr>
                                        <p:cTn id="137"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animBg="1"/>
      <p:bldP spid="16390" grpId="0" animBg="1"/>
      <p:bldP spid="16390" grpId="1" animBg="1"/>
      <p:bldP spid="16390" grpId="2" animBg="1"/>
      <p:bldP spid="16391" grpId="0" animBg="1"/>
      <p:bldP spid="16391" grpId="1" animBg="1"/>
      <p:bldP spid="16391" grpId="2" animBg="1"/>
      <p:bldP spid="16392" grpId="0" animBg="1"/>
      <p:bldP spid="16392" grpId="1" animBg="1"/>
      <p:bldP spid="16392" grpId="2" animBg="1"/>
      <p:bldP spid="16393" grpId="0" animBg="1"/>
      <p:bldP spid="16393" grpId="1" animBg="1"/>
      <p:bldP spid="16393" grpId="2" animBg="1"/>
      <p:bldP spid="16394" grpId="0" animBg="1"/>
      <p:bldP spid="16395" grpId="0" animBg="1"/>
      <p:bldP spid="16396" grpId="0" animBg="1"/>
      <p:bldP spid="16397" grpId="0" animBg="1"/>
      <p:bldP spid="16398" grpId="0" animBg="1"/>
      <p:bldP spid="16398" grpId="1" animBg="1"/>
      <p:bldP spid="16398" grpId="2" animBg="1"/>
      <p:bldP spid="16399" grpId="0" animBg="1"/>
      <p:bldP spid="16399" grpId="1" animBg="1"/>
      <p:bldP spid="16399"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457200" y="1143001"/>
            <a:ext cx="8229600" cy="4525963"/>
          </a:xfrm>
        </p:spPr>
        <p:txBody>
          <a:bodyPr/>
          <a:lstStyle/>
          <a:p>
            <a:pPr eaLnBrk="1" hangingPunct="1"/>
            <a:r>
              <a:rPr lang="en-US" sz="1800" dirty="0" smtClean="0"/>
              <a:t>Validation &amp; Verification</a:t>
            </a:r>
          </a:p>
          <a:p>
            <a:pPr algn="just" eaLnBrk="1" hangingPunct="1">
              <a:buFontTx/>
              <a:buNone/>
            </a:pPr>
            <a:r>
              <a:rPr lang="en-US" sz="1400" b="0" dirty="0" smtClean="0"/>
              <a:t>Validation and Verification (V&amp;V) is the process of checking that a software system meets specifications and that it fulfills its intended purpose </a:t>
            </a:r>
            <a:endParaRPr lang="en-US" sz="1400" b="0" dirty="0" smtClean="0">
              <a:solidFill>
                <a:srgbClr val="FF3300"/>
              </a:solidFill>
            </a:endParaRPr>
          </a:p>
          <a:p>
            <a:pPr lvl="1" eaLnBrk="1" hangingPunct="1"/>
            <a:r>
              <a:rPr lang="en-US" sz="1400" dirty="0" smtClean="0"/>
              <a:t>Validation</a:t>
            </a:r>
          </a:p>
          <a:p>
            <a:pPr lvl="2" eaLnBrk="1" hangingPunct="1"/>
            <a:r>
              <a:rPr lang="en-US" sz="1400" dirty="0" smtClean="0"/>
              <a:t>This is Quality Assurance Activity</a:t>
            </a:r>
          </a:p>
          <a:p>
            <a:pPr lvl="2" eaLnBrk="1" hangingPunct="1"/>
            <a:r>
              <a:rPr lang="en-US" sz="1400" dirty="0" smtClean="0"/>
              <a:t>This activity make sure that product built is as per requirement of end users and stakeholders</a:t>
            </a:r>
          </a:p>
          <a:p>
            <a:pPr lvl="2" eaLnBrk="1" hangingPunct="1"/>
            <a:r>
              <a:rPr lang="en-US" sz="1400" dirty="0" smtClean="0"/>
              <a:t>Can be summarized as Building Right Product</a:t>
            </a:r>
          </a:p>
          <a:p>
            <a:pPr lvl="2" eaLnBrk="1" hangingPunct="1">
              <a:buFontTx/>
              <a:buNone/>
            </a:pPr>
            <a:endParaRPr lang="en-US" sz="1400" dirty="0" smtClean="0"/>
          </a:p>
          <a:p>
            <a:pPr lvl="1" eaLnBrk="1" hangingPunct="1"/>
            <a:r>
              <a:rPr lang="en-US" sz="1400" dirty="0" smtClean="0"/>
              <a:t>Verification</a:t>
            </a:r>
          </a:p>
          <a:p>
            <a:pPr lvl="2" eaLnBrk="1" hangingPunct="1"/>
            <a:r>
              <a:rPr lang="en-US" sz="1400" dirty="0" smtClean="0"/>
              <a:t>This is Quality Control Activity</a:t>
            </a:r>
          </a:p>
          <a:p>
            <a:pPr lvl="2" eaLnBrk="1" hangingPunct="1"/>
            <a:r>
              <a:rPr lang="en-US" sz="1400" dirty="0" smtClean="0"/>
              <a:t>This activity make sure that product is built as per agreed standards and specification. It is more to do with the way in which product/system/software built is right</a:t>
            </a:r>
          </a:p>
          <a:p>
            <a:pPr lvl="2" eaLnBrk="1" hangingPunct="1"/>
            <a:r>
              <a:rPr lang="en-US" sz="1400" dirty="0" smtClean="0"/>
              <a:t>Can be summarized as Building Product Right</a:t>
            </a:r>
          </a:p>
        </p:txBody>
      </p:sp>
      <p:sp>
        <p:nvSpPr>
          <p:cNvPr id="9" name="Rectangle 2"/>
          <p:cNvSpPr>
            <a:spLocks noGrp="1" noChangeArrowheads="1"/>
          </p:cNvSpPr>
          <p:nvPr>
            <p:ph type="title"/>
          </p:nvPr>
        </p:nvSpPr>
        <p:spPr>
          <a:xfrm>
            <a:off x="633984" y="457200"/>
            <a:ext cx="5614416" cy="838200"/>
          </a:xfrm>
        </p:spPr>
        <p:txBody>
          <a:bodyPr>
            <a:noAutofit/>
          </a:bodyPr>
          <a:lstStyle/>
          <a:p>
            <a:pPr eaLnBrk="1" fontAlgn="auto" hangingPunct="1">
              <a:spcAft>
                <a:spcPts val="0"/>
              </a:spcAft>
              <a:defRPr/>
            </a:pPr>
            <a:r>
              <a:rPr lang="en-US" sz="2400" cap="none" dirty="0" smtClean="0"/>
              <a:t>Software testing life cycle (STLC)</a:t>
            </a:r>
            <a:r>
              <a:rPr lang="en-US" sz="2400" dirty="0" smtClean="0"/>
              <a:t/>
            </a:r>
            <a:br>
              <a:rPr lang="en-US" sz="2400" dirty="0" smtClean="0"/>
            </a:br>
            <a:endParaRPr lang="en-US" sz="2400" dirty="0"/>
          </a:p>
        </p:txBody>
      </p:sp>
      <p:pic>
        <p:nvPicPr>
          <p:cNvPr id="10" name="Picture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34200" y="6360822"/>
            <a:ext cx="2057400" cy="497178"/>
          </a:xfrm>
          <a:prstGeom prst="rect">
            <a:avLst/>
          </a:prstGeom>
        </p:spPr>
      </p:pic>
    </p:spTree>
    <p:extLst>
      <p:ext uri="{BB962C8B-B14F-4D97-AF65-F5344CB8AC3E}">
        <p14:creationId xmlns="" xmlns:p14="http://schemas.microsoft.com/office/powerpoint/2010/main" val="29212794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315</TotalTime>
  <Words>3211</Words>
  <Application>Microsoft Office PowerPoint</Application>
  <PresentationFormat>On-screen Show (4:3)</PresentationFormat>
  <Paragraphs>522</Paragraphs>
  <Slides>39</Slides>
  <Notes>38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2" baseType="lpstr">
      <vt:lpstr>Essential</vt:lpstr>
      <vt:lpstr>Document</vt:lpstr>
      <vt:lpstr>Microsoft Office Visio Drawing</vt:lpstr>
      <vt:lpstr>Software testing training</vt:lpstr>
      <vt:lpstr>Software testing introduction</vt:lpstr>
      <vt:lpstr>Software testing introduction</vt:lpstr>
      <vt:lpstr>Software testing introduction</vt:lpstr>
      <vt:lpstr>Software testing introduction</vt:lpstr>
      <vt:lpstr>Software testing introduction</vt:lpstr>
      <vt:lpstr>Software testing introduction</vt:lpstr>
      <vt:lpstr>Software testing life cycle (STLC) </vt:lpstr>
      <vt:lpstr>Software testing life cycle (STLC) </vt:lpstr>
      <vt:lpstr>Software testing life cycle (STLC) </vt:lpstr>
      <vt:lpstr>Software testing life cycle (STLC) </vt:lpstr>
      <vt:lpstr>Software testing life cycle (STLC) </vt:lpstr>
      <vt:lpstr>Software testing life cycle (STLC) </vt:lpstr>
      <vt:lpstr>Software testing life cycle (STLC) </vt:lpstr>
      <vt:lpstr>Software testing life cycle (STLC) </vt:lpstr>
      <vt:lpstr>Software testing types /methodologies /techniques /levels etc…</vt:lpstr>
      <vt:lpstr>Software testing types /methodologies /techniques /levels etc…</vt:lpstr>
      <vt:lpstr>Software testing types /methodologies /techniques /levels etc…</vt:lpstr>
      <vt:lpstr>Black box - Decision table testing</vt:lpstr>
      <vt:lpstr>Black box - State transition </vt:lpstr>
      <vt:lpstr>Black box – Equivalence partitioning</vt:lpstr>
      <vt:lpstr>Black box - Boundary value </vt:lpstr>
      <vt:lpstr>Software testing types /methodologies /techniques /levels etc…</vt:lpstr>
      <vt:lpstr>Software testing types /methodologies /techniques /levels etc…</vt:lpstr>
      <vt:lpstr>Software testing types /methodologies /techniques /levels etc…</vt:lpstr>
      <vt:lpstr>Software testing types /methodologies /techniques /levels etc…</vt:lpstr>
      <vt:lpstr>Software testing types /methodologies /techniques /levels etc…</vt:lpstr>
      <vt:lpstr>Software testing types /methodologies /techniques /levels etc…</vt:lpstr>
      <vt:lpstr>Software testing types /methodologies /techniques /levels etc…</vt:lpstr>
      <vt:lpstr>Slide 30</vt:lpstr>
      <vt:lpstr>Slide 31</vt:lpstr>
      <vt:lpstr>Slide 32</vt:lpstr>
      <vt:lpstr>Slide 33</vt:lpstr>
      <vt:lpstr>Slide 34</vt:lpstr>
      <vt:lpstr>Slide 35</vt:lpstr>
      <vt:lpstr>Slide 36</vt:lpstr>
      <vt:lpstr>Slide 37</vt:lpstr>
      <vt:lpstr>Case study </vt:lpstr>
      <vt:lpstr>Quality Center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training</dc:title>
  <dc:creator>ICHIP Solutions</dc:creator>
  <cp:lastModifiedBy>poonam.unisys@gmail.com</cp:lastModifiedBy>
  <cp:revision>18</cp:revision>
  <dcterms:created xsi:type="dcterms:W3CDTF">2006-08-16T00:00:00Z</dcterms:created>
  <dcterms:modified xsi:type="dcterms:W3CDTF">2014-02-19T03:49:29Z</dcterms:modified>
</cp:coreProperties>
</file>