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Open Sans Bold" panose="020B0604020202020204" charset="0"/>
      <p:regular r:id="rId14"/>
    </p:embeddedFont>
    <p:embeddedFont>
      <p:font typeface="PT Sans" panose="020B0503020203020204" pitchFamily="34" charset="0"/>
      <p:regular r:id="rId15"/>
    </p:embeddedFont>
    <p:embeddedFont>
      <p:font typeface="PT Sans Bold" panose="020B0703020203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7" d="100"/>
          <a:sy n="67" d="100"/>
        </p:scale>
        <p:origin x="153" y="5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65B6D"/>
        </a:solidFill>
        <a:effectLst/>
      </p:bgPr>
    </p:bg>
    <p:spTree>
      <p:nvGrpSpPr>
        <p:cNvPr id="1" name=""/>
        <p:cNvGrpSpPr/>
        <p:nvPr/>
      </p:nvGrpSpPr>
      <p:grpSpPr>
        <a:xfrm>
          <a:off x="0" y="0"/>
          <a:ext cx="0" cy="0"/>
          <a:chOff x="0" y="0"/>
          <a:chExt cx="0" cy="0"/>
        </a:xfrm>
      </p:grpSpPr>
      <p:grpSp>
        <p:nvGrpSpPr>
          <p:cNvPr id="2" name="Group 2"/>
          <p:cNvGrpSpPr/>
          <p:nvPr/>
        </p:nvGrpSpPr>
        <p:grpSpPr>
          <a:xfrm>
            <a:off x="1473717" y="1028700"/>
            <a:ext cx="6816879" cy="781080"/>
            <a:chOff x="0" y="0"/>
            <a:chExt cx="9268552" cy="1061993"/>
          </a:xfrm>
        </p:grpSpPr>
        <p:sp>
          <p:nvSpPr>
            <p:cNvPr id="3" name="Freeform 3"/>
            <p:cNvSpPr/>
            <p:nvPr/>
          </p:nvSpPr>
          <p:spPr>
            <a:xfrm>
              <a:off x="0" y="0"/>
              <a:ext cx="9268552" cy="1061993"/>
            </a:xfrm>
            <a:custGeom>
              <a:avLst/>
              <a:gdLst/>
              <a:ahLst/>
              <a:cxnLst/>
              <a:rect l="l" t="t" r="r" b="b"/>
              <a:pathLst>
                <a:path w="9268552" h="1061993">
                  <a:moveTo>
                    <a:pt x="0" y="0"/>
                  </a:moveTo>
                  <a:lnTo>
                    <a:pt x="9268552" y="0"/>
                  </a:lnTo>
                  <a:lnTo>
                    <a:pt x="9268552" y="1061993"/>
                  </a:lnTo>
                  <a:lnTo>
                    <a:pt x="0" y="1061993"/>
                  </a:lnTo>
                  <a:close/>
                </a:path>
              </a:pathLst>
            </a:custGeom>
            <a:solidFill>
              <a:srgbClr val="F7F7F7"/>
            </a:solidFill>
          </p:spPr>
          <p:txBody>
            <a:bodyPr/>
            <a:lstStyle/>
            <a:p>
              <a:endParaRPr lang="en-US"/>
            </a:p>
          </p:txBody>
        </p:sp>
      </p:grpSp>
      <p:grpSp>
        <p:nvGrpSpPr>
          <p:cNvPr id="4" name="Group 4"/>
          <p:cNvGrpSpPr/>
          <p:nvPr/>
        </p:nvGrpSpPr>
        <p:grpSpPr>
          <a:xfrm>
            <a:off x="1473717" y="3399740"/>
            <a:ext cx="4702311" cy="328830"/>
            <a:chOff x="0" y="0"/>
            <a:chExt cx="6269748" cy="438440"/>
          </a:xfrm>
        </p:grpSpPr>
        <p:grpSp>
          <p:nvGrpSpPr>
            <p:cNvPr id="5" name="Group 5"/>
            <p:cNvGrpSpPr/>
            <p:nvPr/>
          </p:nvGrpSpPr>
          <p:grpSpPr>
            <a:xfrm>
              <a:off x="0" y="0"/>
              <a:ext cx="2094927" cy="438440"/>
              <a:chOff x="0" y="0"/>
              <a:chExt cx="1147608" cy="240179"/>
            </a:xfrm>
          </p:grpSpPr>
          <p:sp>
            <p:nvSpPr>
              <p:cNvPr id="6" name="Freeform 6"/>
              <p:cNvSpPr/>
              <p:nvPr/>
            </p:nvSpPr>
            <p:spPr>
              <a:xfrm>
                <a:off x="0" y="0"/>
                <a:ext cx="1147608" cy="240179"/>
              </a:xfrm>
              <a:custGeom>
                <a:avLst/>
                <a:gdLst/>
                <a:ahLst/>
                <a:cxnLst/>
                <a:rect l="l" t="t" r="r" b="b"/>
                <a:pathLst>
                  <a:path w="1147608" h="240179">
                    <a:moveTo>
                      <a:pt x="0" y="0"/>
                    </a:moveTo>
                    <a:lnTo>
                      <a:pt x="1147608" y="0"/>
                    </a:lnTo>
                    <a:lnTo>
                      <a:pt x="1147608" y="240179"/>
                    </a:lnTo>
                    <a:lnTo>
                      <a:pt x="0" y="240179"/>
                    </a:lnTo>
                    <a:close/>
                  </a:path>
                </a:pathLst>
              </a:custGeom>
              <a:solidFill>
                <a:srgbClr val="F7F7F7"/>
              </a:solidFill>
            </p:spPr>
            <p:txBody>
              <a:bodyPr/>
              <a:lstStyle/>
              <a:p>
                <a:endParaRPr lang="en-US"/>
              </a:p>
            </p:txBody>
          </p:sp>
        </p:grpSp>
        <p:grpSp>
          <p:nvGrpSpPr>
            <p:cNvPr id="7" name="Group 7"/>
            <p:cNvGrpSpPr/>
            <p:nvPr/>
          </p:nvGrpSpPr>
          <p:grpSpPr>
            <a:xfrm>
              <a:off x="2079893" y="0"/>
              <a:ext cx="2094927" cy="438440"/>
              <a:chOff x="0" y="0"/>
              <a:chExt cx="1147608" cy="240179"/>
            </a:xfrm>
          </p:grpSpPr>
          <p:sp>
            <p:nvSpPr>
              <p:cNvPr id="8" name="Freeform 8"/>
              <p:cNvSpPr/>
              <p:nvPr/>
            </p:nvSpPr>
            <p:spPr>
              <a:xfrm>
                <a:off x="0" y="0"/>
                <a:ext cx="1147608" cy="240179"/>
              </a:xfrm>
              <a:custGeom>
                <a:avLst/>
                <a:gdLst/>
                <a:ahLst/>
                <a:cxnLst/>
                <a:rect l="l" t="t" r="r" b="b"/>
                <a:pathLst>
                  <a:path w="1147608" h="240179">
                    <a:moveTo>
                      <a:pt x="0" y="0"/>
                    </a:moveTo>
                    <a:lnTo>
                      <a:pt x="1147608" y="0"/>
                    </a:lnTo>
                    <a:lnTo>
                      <a:pt x="1147608" y="240179"/>
                    </a:lnTo>
                    <a:lnTo>
                      <a:pt x="0" y="240179"/>
                    </a:lnTo>
                    <a:close/>
                  </a:path>
                </a:pathLst>
              </a:custGeom>
              <a:solidFill>
                <a:srgbClr val="41C1BA"/>
              </a:solidFill>
            </p:spPr>
            <p:txBody>
              <a:bodyPr/>
              <a:lstStyle/>
              <a:p>
                <a:endParaRPr lang="en-US"/>
              </a:p>
            </p:txBody>
          </p:sp>
        </p:grpSp>
        <p:grpSp>
          <p:nvGrpSpPr>
            <p:cNvPr id="9" name="Group 9"/>
            <p:cNvGrpSpPr/>
            <p:nvPr/>
          </p:nvGrpSpPr>
          <p:grpSpPr>
            <a:xfrm>
              <a:off x="4174821" y="0"/>
              <a:ext cx="2094927" cy="438440"/>
              <a:chOff x="0" y="0"/>
              <a:chExt cx="1147608" cy="240179"/>
            </a:xfrm>
          </p:grpSpPr>
          <p:sp>
            <p:nvSpPr>
              <p:cNvPr id="10" name="Freeform 10"/>
              <p:cNvSpPr/>
              <p:nvPr/>
            </p:nvSpPr>
            <p:spPr>
              <a:xfrm>
                <a:off x="0" y="0"/>
                <a:ext cx="1147608" cy="240179"/>
              </a:xfrm>
              <a:custGeom>
                <a:avLst/>
                <a:gdLst/>
                <a:ahLst/>
                <a:cxnLst/>
                <a:rect l="l" t="t" r="r" b="b"/>
                <a:pathLst>
                  <a:path w="1147608" h="240179">
                    <a:moveTo>
                      <a:pt x="0" y="0"/>
                    </a:moveTo>
                    <a:lnTo>
                      <a:pt x="1147608" y="0"/>
                    </a:lnTo>
                    <a:lnTo>
                      <a:pt x="1147608" y="240179"/>
                    </a:lnTo>
                    <a:lnTo>
                      <a:pt x="0" y="240179"/>
                    </a:lnTo>
                    <a:close/>
                  </a:path>
                </a:pathLst>
              </a:custGeom>
              <a:solidFill>
                <a:srgbClr val="53786D"/>
              </a:solidFill>
            </p:spPr>
            <p:txBody>
              <a:bodyPr/>
              <a:lstStyle/>
              <a:p>
                <a:endParaRPr lang="en-US"/>
              </a:p>
            </p:txBody>
          </p:sp>
        </p:grpSp>
      </p:grpSp>
      <p:sp>
        <p:nvSpPr>
          <p:cNvPr id="11" name="Freeform 11"/>
          <p:cNvSpPr/>
          <p:nvPr/>
        </p:nvSpPr>
        <p:spPr>
          <a:xfrm>
            <a:off x="9724423" y="1750016"/>
            <a:ext cx="7275629" cy="6786968"/>
          </a:xfrm>
          <a:custGeom>
            <a:avLst/>
            <a:gdLst/>
            <a:ahLst/>
            <a:cxnLst/>
            <a:rect l="l" t="t" r="r" b="b"/>
            <a:pathLst>
              <a:path w="7275629" h="6786968">
                <a:moveTo>
                  <a:pt x="0" y="0"/>
                </a:moveTo>
                <a:lnTo>
                  <a:pt x="7275629" y="0"/>
                </a:lnTo>
                <a:lnTo>
                  <a:pt x="7275629" y="6786968"/>
                </a:lnTo>
                <a:lnTo>
                  <a:pt x="0" y="67869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 name="TextBox 12"/>
          <p:cNvSpPr txBox="1"/>
          <p:nvPr/>
        </p:nvSpPr>
        <p:spPr>
          <a:xfrm>
            <a:off x="1287948" y="4145215"/>
            <a:ext cx="7856052" cy="1094724"/>
          </a:xfrm>
          <a:prstGeom prst="rect">
            <a:avLst/>
          </a:prstGeom>
        </p:spPr>
        <p:txBody>
          <a:bodyPr lIns="0" tIns="0" rIns="0" bIns="0" rtlCol="0" anchor="t">
            <a:spAutoFit/>
          </a:bodyPr>
          <a:lstStyle/>
          <a:p>
            <a:pPr algn="just">
              <a:lnSpc>
                <a:spcPts val="8959"/>
              </a:lnSpc>
            </a:pPr>
            <a:r>
              <a:rPr lang="en-US" sz="6399">
                <a:solidFill>
                  <a:srgbClr val="F7F7F7"/>
                </a:solidFill>
                <a:latin typeface="Open Sans Bold"/>
              </a:rPr>
              <a:t>Fukita Corporation</a:t>
            </a:r>
          </a:p>
        </p:txBody>
      </p:sp>
      <p:sp>
        <p:nvSpPr>
          <p:cNvPr id="13" name="TextBox 13"/>
          <p:cNvSpPr txBox="1"/>
          <p:nvPr/>
        </p:nvSpPr>
        <p:spPr>
          <a:xfrm>
            <a:off x="1632178" y="1174765"/>
            <a:ext cx="6658419" cy="481302"/>
          </a:xfrm>
          <a:prstGeom prst="rect">
            <a:avLst/>
          </a:prstGeom>
        </p:spPr>
        <p:txBody>
          <a:bodyPr lIns="0" tIns="0" rIns="0" bIns="0" rtlCol="0" anchor="t">
            <a:spAutoFit/>
          </a:bodyPr>
          <a:lstStyle/>
          <a:p>
            <a:pPr algn="ctr">
              <a:lnSpc>
                <a:spcPts val="3920"/>
              </a:lnSpc>
            </a:pPr>
            <a:r>
              <a:rPr lang="en-US" sz="2800">
                <a:solidFill>
                  <a:srgbClr val="365B6D"/>
                </a:solidFill>
                <a:latin typeface="Open Sans Bold"/>
              </a:rPr>
              <a:t>BUSINESS INTELLIGENCE ANALYSIS</a:t>
            </a:r>
          </a:p>
        </p:txBody>
      </p:sp>
      <p:sp>
        <p:nvSpPr>
          <p:cNvPr id="14" name="TextBox 14"/>
          <p:cNvSpPr txBox="1"/>
          <p:nvPr/>
        </p:nvSpPr>
        <p:spPr>
          <a:xfrm>
            <a:off x="1430823" y="6137768"/>
            <a:ext cx="5415048" cy="596864"/>
          </a:xfrm>
          <a:prstGeom prst="rect">
            <a:avLst/>
          </a:prstGeom>
        </p:spPr>
        <p:txBody>
          <a:bodyPr lIns="0" tIns="0" rIns="0" bIns="0" rtlCol="0" anchor="t">
            <a:spAutoFit/>
          </a:bodyPr>
          <a:lstStyle/>
          <a:p>
            <a:pPr>
              <a:lnSpc>
                <a:spcPts val="4900"/>
              </a:lnSpc>
            </a:pPr>
            <a:r>
              <a:rPr lang="en-US" sz="3500">
                <a:solidFill>
                  <a:srgbClr val="F7F7F7"/>
                </a:solidFill>
                <a:latin typeface="Open Sans Bold"/>
              </a:rPr>
              <a:t>Presented By</a:t>
            </a:r>
          </a:p>
        </p:txBody>
      </p:sp>
      <p:sp>
        <p:nvSpPr>
          <p:cNvPr id="15" name="TextBox 15"/>
          <p:cNvSpPr txBox="1"/>
          <p:nvPr/>
        </p:nvSpPr>
        <p:spPr>
          <a:xfrm>
            <a:off x="1430823" y="6908257"/>
            <a:ext cx="7073364" cy="586122"/>
          </a:xfrm>
          <a:prstGeom prst="rect">
            <a:avLst/>
          </a:prstGeom>
        </p:spPr>
        <p:txBody>
          <a:bodyPr lIns="0" tIns="0" rIns="0" bIns="0" rtlCol="0" anchor="t">
            <a:spAutoFit/>
          </a:bodyPr>
          <a:lstStyle/>
          <a:p>
            <a:pPr>
              <a:lnSpc>
                <a:spcPts val="4899"/>
              </a:lnSpc>
            </a:pPr>
            <a:r>
              <a:rPr lang="en-US" sz="3499" dirty="0">
                <a:solidFill>
                  <a:srgbClr val="F7F7F7"/>
                </a:solidFill>
                <a:latin typeface="PT Sans"/>
              </a:rPr>
              <a:t>RUDI 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65B6D"/>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9146113" y="2334579"/>
            <a:ext cx="6252887" cy="6252887"/>
            <a:chOff x="0" y="0"/>
            <a:chExt cx="6355080" cy="6355080"/>
          </a:xfrm>
        </p:grpSpPr>
        <p:sp>
          <p:nvSpPr>
            <p:cNvPr id="3" name="Freeform 3"/>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41C1BA"/>
            </a:solidFill>
          </p:spPr>
          <p:txBody>
            <a:bodyPr/>
            <a:lstStyle/>
            <a:p>
              <a:endParaRPr lang="en-US"/>
            </a:p>
          </p:txBody>
        </p:sp>
      </p:grpSp>
      <p:grpSp>
        <p:nvGrpSpPr>
          <p:cNvPr id="4" name="Group 4"/>
          <p:cNvGrpSpPr/>
          <p:nvPr/>
        </p:nvGrpSpPr>
        <p:grpSpPr>
          <a:xfrm>
            <a:off x="8187124" y="5542329"/>
            <a:ext cx="3767910" cy="3767910"/>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txBody>
            <a:bodyPr/>
            <a:lstStyle/>
            <a:p>
              <a:endParaRPr lang="en-US"/>
            </a:p>
          </p:txBody>
        </p:sp>
      </p:grpSp>
      <p:grpSp>
        <p:nvGrpSpPr>
          <p:cNvPr id="6" name="Group 6"/>
          <p:cNvGrpSpPr/>
          <p:nvPr/>
        </p:nvGrpSpPr>
        <p:grpSpPr>
          <a:xfrm>
            <a:off x="8187124" y="976762"/>
            <a:ext cx="3767910" cy="3767910"/>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txBody>
            <a:bodyPr/>
            <a:lstStyle/>
            <a:p>
              <a:endParaRPr lang="en-US"/>
            </a:p>
          </p:txBody>
        </p:sp>
      </p:grpSp>
      <p:grpSp>
        <p:nvGrpSpPr>
          <p:cNvPr id="8" name="Group 8"/>
          <p:cNvGrpSpPr/>
          <p:nvPr/>
        </p:nvGrpSpPr>
        <p:grpSpPr>
          <a:xfrm>
            <a:off x="12752692" y="976762"/>
            <a:ext cx="3767910" cy="3767910"/>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txBody>
            <a:bodyPr/>
            <a:lstStyle/>
            <a:p>
              <a:endParaRPr lang="en-US"/>
            </a:p>
          </p:txBody>
        </p:sp>
      </p:grpSp>
      <p:grpSp>
        <p:nvGrpSpPr>
          <p:cNvPr id="10" name="Group 10"/>
          <p:cNvGrpSpPr/>
          <p:nvPr/>
        </p:nvGrpSpPr>
        <p:grpSpPr>
          <a:xfrm>
            <a:off x="12752692" y="5542329"/>
            <a:ext cx="3767910" cy="3767910"/>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txBody>
            <a:bodyPr/>
            <a:lstStyle/>
            <a:p>
              <a:endParaRPr lang="en-US"/>
            </a:p>
          </p:txBody>
        </p:sp>
      </p:grpSp>
      <p:grpSp>
        <p:nvGrpSpPr>
          <p:cNvPr id="12" name="Group 12"/>
          <p:cNvGrpSpPr/>
          <p:nvPr/>
        </p:nvGrpSpPr>
        <p:grpSpPr>
          <a:xfrm>
            <a:off x="13585689" y="9958170"/>
            <a:ext cx="4702311" cy="328830"/>
            <a:chOff x="0" y="0"/>
            <a:chExt cx="6269748" cy="438440"/>
          </a:xfrm>
        </p:grpSpPr>
        <p:grpSp>
          <p:nvGrpSpPr>
            <p:cNvPr id="13" name="Group 13"/>
            <p:cNvGrpSpPr/>
            <p:nvPr/>
          </p:nvGrpSpPr>
          <p:grpSpPr>
            <a:xfrm>
              <a:off x="0" y="0"/>
              <a:ext cx="2094927" cy="438440"/>
              <a:chOff x="0" y="0"/>
              <a:chExt cx="1147608" cy="240179"/>
            </a:xfrm>
          </p:grpSpPr>
          <p:sp>
            <p:nvSpPr>
              <p:cNvPr id="14" name="Freeform 14"/>
              <p:cNvSpPr/>
              <p:nvPr/>
            </p:nvSpPr>
            <p:spPr>
              <a:xfrm>
                <a:off x="0" y="0"/>
                <a:ext cx="1147608" cy="240179"/>
              </a:xfrm>
              <a:custGeom>
                <a:avLst/>
                <a:gdLst/>
                <a:ahLst/>
                <a:cxnLst/>
                <a:rect l="l" t="t" r="r" b="b"/>
                <a:pathLst>
                  <a:path w="1147608" h="240179">
                    <a:moveTo>
                      <a:pt x="0" y="0"/>
                    </a:moveTo>
                    <a:lnTo>
                      <a:pt x="1147608" y="0"/>
                    </a:lnTo>
                    <a:lnTo>
                      <a:pt x="1147608" y="240179"/>
                    </a:lnTo>
                    <a:lnTo>
                      <a:pt x="0" y="240179"/>
                    </a:lnTo>
                    <a:close/>
                  </a:path>
                </a:pathLst>
              </a:custGeom>
              <a:solidFill>
                <a:srgbClr val="F7F7F7"/>
              </a:solidFill>
            </p:spPr>
            <p:txBody>
              <a:bodyPr/>
              <a:lstStyle/>
              <a:p>
                <a:endParaRPr lang="en-US"/>
              </a:p>
            </p:txBody>
          </p:sp>
        </p:grpSp>
        <p:grpSp>
          <p:nvGrpSpPr>
            <p:cNvPr id="15" name="Group 15"/>
            <p:cNvGrpSpPr/>
            <p:nvPr/>
          </p:nvGrpSpPr>
          <p:grpSpPr>
            <a:xfrm>
              <a:off x="2079893" y="0"/>
              <a:ext cx="2094927" cy="438440"/>
              <a:chOff x="0" y="0"/>
              <a:chExt cx="1147608" cy="240179"/>
            </a:xfrm>
          </p:grpSpPr>
          <p:sp>
            <p:nvSpPr>
              <p:cNvPr id="16" name="Freeform 16"/>
              <p:cNvSpPr/>
              <p:nvPr/>
            </p:nvSpPr>
            <p:spPr>
              <a:xfrm>
                <a:off x="0" y="0"/>
                <a:ext cx="1147608" cy="240179"/>
              </a:xfrm>
              <a:custGeom>
                <a:avLst/>
                <a:gdLst/>
                <a:ahLst/>
                <a:cxnLst/>
                <a:rect l="l" t="t" r="r" b="b"/>
                <a:pathLst>
                  <a:path w="1147608" h="240179">
                    <a:moveTo>
                      <a:pt x="0" y="0"/>
                    </a:moveTo>
                    <a:lnTo>
                      <a:pt x="1147608" y="0"/>
                    </a:lnTo>
                    <a:lnTo>
                      <a:pt x="1147608" y="240179"/>
                    </a:lnTo>
                    <a:lnTo>
                      <a:pt x="0" y="240179"/>
                    </a:lnTo>
                    <a:close/>
                  </a:path>
                </a:pathLst>
              </a:custGeom>
              <a:solidFill>
                <a:srgbClr val="41C1BA"/>
              </a:solidFill>
            </p:spPr>
            <p:txBody>
              <a:bodyPr/>
              <a:lstStyle/>
              <a:p>
                <a:endParaRPr lang="en-US"/>
              </a:p>
            </p:txBody>
          </p:sp>
        </p:grpSp>
        <p:grpSp>
          <p:nvGrpSpPr>
            <p:cNvPr id="17" name="Group 17"/>
            <p:cNvGrpSpPr/>
            <p:nvPr/>
          </p:nvGrpSpPr>
          <p:grpSpPr>
            <a:xfrm>
              <a:off x="4174821" y="0"/>
              <a:ext cx="2094927" cy="438440"/>
              <a:chOff x="0" y="0"/>
              <a:chExt cx="1147608" cy="240179"/>
            </a:xfrm>
          </p:grpSpPr>
          <p:sp>
            <p:nvSpPr>
              <p:cNvPr id="18" name="Freeform 18"/>
              <p:cNvSpPr/>
              <p:nvPr/>
            </p:nvSpPr>
            <p:spPr>
              <a:xfrm>
                <a:off x="0" y="0"/>
                <a:ext cx="1147608" cy="240179"/>
              </a:xfrm>
              <a:custGeom>
                <a:avLst/>
                <a:gdLst/>
                <a:ahLst/>
                <a:cxnLst/>
                <a:rect l="l" t="t" r="r" b="b"/>
                <a:pathLst>
                  <a:path w="1147608" h="240179">
                    <a:moveTo>
                      <a:pt x="0" y="0"/>
                    </a:moveTo>
                    <a:lnTo>
                      <a:pt x="1147608" y="0"/>
                    </a:lnTo>
                    <a:lnTo>
                      <a:pt x="1147608" y="240179"/>
                    </a:lnTo>
                    <a:lnTo>
                      <a:pt x="0" y="240179"/>
                    </a:lnTo>
                    <a:close/>
                  </a:path>
                </a:pathLst>
              </a:custGeom>
              <a:solidFill>
                <a:srgbClr val="53786D"/>
              </a:solidFill>
            </p:spPr>
            <p:txBody>
              <a:bodyPr/>
              <a:lstStyle/>
              <a:p>
                <a:endParaRPr lang="en-US"/>
              </a:p>
            </p:txBody>
          </p:sp>
        </p:grpSp>
      </p:grpSp>
      <p:sp>
        <p:nvSpPr>
          <p:cNvPr id="19" name="Freeform 19"/>
          <p:cNvSpPr/>
          <p:nvPr/>
        </p:nvSpPr>
        <p:spPr>
          <a:xfrm>
            <a:off x="8376079" y="1955952"/>
            <a:ext cx="3390001" cy="1809528"/>
          </a:xfrm>
          <a:custGeom>
            <a:avLst/>
            <a:gdLst/>
            <a:ahLst/>
            <a:cxnLst/>
            <a:rect l="l" t="t" r="r" b="b"/>
            <a:pathLst>
              <a:path w="3390001" h="1809528">
                <a:moveTo>
                  <a:pt x="0" y="0"/>
                </a:moveTo>
                <a:lnTo>
                  <a:pt x="3390001" y="0"/>
                </a:lnTo>
                <a:lnTo>
                  <a:pt x="3390001" y="1809528"/>
                </a:lnTo>
                <a:lnTo>
                  <a:pt x="0" y="1809528"/>
                </a:lnTo>
                <a:lnTo>
                  <a:pt x="0" y="0"/>
                </a:lnTo>
                <a:close/>
              </a:path>
            </a:pathLst>
          </a:custGeom>
          <a:blipFill>
            <a:blip r:embed="rId2"/>
            <a:stretch>
              <a:fillRect/>
            </a:stretch>
          </a:blipFill>
        </p:spPr>
        <p:txBody>
          <a:bodyPr/>
          <a:lstStyle/>
          <a:p>
            <a:endParaRPr lang="en-US"/>
          </a:p>
        </p:txBody>
      </p:sp>
      <p:sp>
        <p:nvSpPr>
          <p:cNvPr id="20" name="Freeform 20"/>
          <p:cNvSpPr/>
          <p:nvPr/>
        </p:nvSpPr>
        <p:spPr>
          <a:xfrm>
            <a:off x="12858534" y="1955952"/>
            <a:ext cx="3556226" cy="1809528"/>
          </a:xfrm>
          <a:custGeom>
            <a:avLst/>
            <a:gdLst/>
            <a:ahLst/>
            <a:cxnLst/>
            <a:rect l="l" t="t" r="r" b="b"/>
            <a:pathLst>
              <a:path w="3556226" h="1809528">
                <a:moveTo>
                  <a:pt x="0" y="0"/>
                </a:moveTo>
                <a:lnTo>
                  <a:pt x="3556225" y="0"/>
                </a:lnTo>
                <a:lnTo>
                  <a:pt x="3556225" y="1809528"/>
                </a:lnTo>
                <a:lnTo>
                  <a:pt x="0" y="1809528"/>
                </a:lnTo>
                <a:lnTo>
                  <a:pt x="0" y="0"/>
                </a:lnTo>
                <a:close/>
              </a:path>
            </a:pathLst>
          </a:custGeom>
          <a:blipFill>
            <a:blip r:embed="rId3"/>
            <a:stretch>
              <a:fillRect t="-3575"/>
            </a:stretch>
          </a:blipFill>
        </p:spPr>
        <p:txBody>
          <a:bodyPr/>
          <a:lstStyle/>
          <a:p>
            <a:endParaRPr lang="en-US"/>
          </a:p>
        </p:txBody>
      </p:sp>
      <p:sp>
        <p:nvSpPr>
          <p:cNvPr id="21" name="Freeform 21"/>
          <p:cNvSpPr/>
          <p:nvPr/>
        </p:nvSpPr>
        <p:spPr>
          <a:xfrm>
            <a:off x="8490618" y="6609398"/>
            <a:ext cx="3160922" cy="1686604"/>
          </a:xfrm>
          <a:custGeom>
            <a:avLst/>
            <a:gdLst/>
            <a:ahLst/>
            <a:cxnLst/>
            <a:rect l="l" t="t" r="r" b="b"/>
            <a:pathLst>
              <a:path w="3160922" h="1686604">
                <a:moveTo>
                  <a:pt x="0" y="0"/>
                </a:moveTo>
                <a:lnTo>
                  <a:pt x="3160922" y="0"/>
                </a:lnTo>
                <a:lnTo>
                  <a:pt x="3160922" y="1686604"/>
                </a:lnTo>
                <a:lnTo>
                  <a:pt x="0" y="1686604"/>
                </a:lnTo>
                <a:lnTo>
                  <a:pt x="0" y="0"/>
                </a:lnTo>
                <a:close/>
              </a:path>
            </a:pathLst>
          </a:custGeom>
          <a:blipFill>
            <a:blip r:embed="rId4"/>
            <a:stretch>
              <a:fillRect l="-3079" t="-3792" r="-1529"/>
            </a:stretch>
          </a:blipFill>
        </p:spPr>
        <p:txBody>
          <a:bodyPr/>
          <a:lstStyle/>
          <a:p>
            <a:endParaRPr lang="en-US"/>
          </a:p>
        </p:txBody>
      </p:sp>
      <p:sp>
        <p:nvSpPr>
          <p:cNvPr id="22" name="Freeform 22"/>
          <p:cNvSpPr/>
          <p:nvPr/>
        </p:nvSpPr>
        <p:spPr>
          <a:xfrm>
            <a:off x="12877584" y="6474852"/>
            <a:ext cx="3636163" cy="2112614"/>
          </a:xfrm>
          <a:custGeom>
            <a:avLst/>
            <a:gdLst/>
            <a:ahLst/>
            <a:cxnLst/>
            <a:rect l="l" t="t" r="r" b="b"/>
            <a:pathLst>
              <a:path w="3636163" h="2112614">
                <a:moveTo>
                  <a:pt x="0" y="0"/>
                </a:moveTo>
                <a:lnTo>
                  <a:pt x="3636163" y="0"/>
                </a:lnTo>
                <a:lnTo>
                  <a:pt x="3636163" y="2112614"/>
                </a:lnTo>
                <a:lnTo>
                  <a:pt x="0" y="2112614"/>
                </a:lnTo>
                <a:lnTo>
                  <a:pt x="0" y="0"/>
                </a:lnTo>
                <a:close/>
              </a:path>
            </a:pathLst>
          </a:custGeom>
          <a:blipFill>
            <a:blip r:embed="rId5"/>
            <a:stretch>
              <a:fillRect t="-4282"/>
            </a:stretch>
          </a:blipFill>
        </p:spPr>
        <p:txBody>
          <a:bodyPr/>
          <a:lstStyle/>
          <a:p>
            <a:endParaRPr lang="en-US"/>
          </a:p>
        </p:txBody>
      </p:sp>
      <p:sp>
        <p:nvSpPr>
          <p:cNvPr id="23" name="TextBox 23"/>
          <p:cNvSpPr txBox="1"/>
          <p:nvPr/>
        </p:nvSpPr>
        <p:spPr>
          <a:xfrm>
            <a:off x="1751303" y="1293769"/>
            <a:ext cx="5635721" cy="1988801"/>
          </a:xfrm>
          <a:prstGeom prst="rect">
            <a:avLst/>
          </a:prstGeom>
        </p:spPr>
        <p:txBody>
          <a:bodyPr lIns="0" tIns="0" rIns="0" bIns="0" rtlCol="0" anchor="t">
            <a:spAutoFit/>
          </a:bodyPr>
          <a:lstStyle/>
          <a:p>
            <a:pPr>
              <a:lnSpc>
                <a:spcPts val="7980"/>
              </a:lnSpc>
            </a:pPr>
            <a:r>
              <a:rPr lang="en-US" sz="5700">
                <a:solidFill>
                  <a:srgbClr val="F7F7F7"/>
                </a:solidFill>
                <a:latin typeface="Open Sans Bold"/>
              </a:rPr>
              <a:t>INFORMATION CARDS</a:t>
            </a:r>
          </a:p>
        </p:txBody>
      </p:sp>
      <p:sp>
        <p:nvSpPr>
          <p:cNvPr id="24" name="TextBox 24"/>
          <p:cNvSpPr txBox="1"/>
          <p:nvPr/>
        </p:nvSpPr>
        <p:spPr>
          <a:xfrm>
            <a:off x="1722728" y="3637763"/>
            <a:ext cx="4244548" cy="550503"/>
          </a:xfrm>
          <a:prstGeom prst="rect">
            <a:avLst/>
          </a:prstGeom>
        </p:spPr>
        <p:txBody>
          <a:bodyPr lIns="0" tIns="0" rIns="0" bIns="0" rtlCol="0" anchor="t">
            <a:spAutoFit/>
          </a:bodyPr>
          <a:lstStyle/>
          <a:p>
            <a:pPr>
              <a:lnSpc>
                <a:spcPts val="4920"/>
              </a:lnSpc>
            </a:pPr>
            <a:r>
              <a:rPr lang="en-US" sz="2400">
                <a:solidFill>
                  <a:srgbClr val="FFFFFF"/>
                </a:solidFill>
                <a:latin typeface="Open Sans Bold"/>
              </a:rPr>
              <a:t>Total Online Sales Volume</a:t>
            </a:r>
          </a:p>
        </p:txBody>
      </p:sp>
      <p:sp>
        <p:nvSpPr>
          <p:cNvPr id="25" name="TextBox 25"/>
          <p:cNvSpPr txBox="1"/>
          <p:nvPr/>
        </p:nvSpPr>
        <p:spPr>
          <a:xfrm>
            <a:off x="1751303" y="4201072"/>
            <a:ext cx="4424708" cy="909215"/>
          </a:xfrm>
          <a:prstGeom prst="rect">
            <a:avLst/>
          </a:prstGeom>
        </p:spPr>
        <p:txBody>
          <a:bodyPr lIns="0" tIns="0" rIns="0" bIns="0" rtlCol="0" anchor="t">
            <a:spAutoFit/>
          </a:bodyPr>
          <a:lstStyle/>
          <a:p>
            <a:pPr>
              <a:lnSpc>
                <a:spcPts val="3895"/>
              </a:lnSpc>
            </a:pPr>
            <a:r>
              <a:rPr lang="en-US" sz="1900">
                <a:solidFill>
                  <a:srgbClr val="FFFFFF"/>
                </a:solidFill>
                <a:latin typeface="PT Sans"/>
              </a:rPr>
              <a:t>Fukita Corporation has sold </a:t>
            </a:r>
            <a:r>
              <a:rPr lang="en-US" sz="1900">
                <a:solidFill>
                  <a:srgbClr val="FFFFFF"/>
                </a:solidFill>
                <a:latin typeface="PT Sans Bold"/>
              </a:rPr>
              <a:t>60.4K </a:t>
            </a:r>
            <a:r>
              <a:rPr lang="en-US" sz="1900">
                <a:solidFill>
                  <a:srgbClr val="FFFFFF"/>
                </a:solidFill>
                <a:latin typeface="PT Sans"/>
              </a:rPr>
              <a:t>products via its online channels</a:t>
            </a:r>
          </a:p>
        </p:txBody>
      </p:sp>
      <p:sp>
        <p:nvSpPr>
          <p:cNvPr id="26" name="TextBox 26"/>
          <p:cNvSpPr txBox="1"/>
          <p:nvPr/>
        </p:nvSpPr>
        <p:spPr>
          <a:xfrm>
            <a:off x="1751303" y="5261782"/>
            <a:ext cx="4626908" cy="550503"/>
          </a:xfrm>
          <a:prstGeom prst="rect">
            <a:avLst/>
          </a:prstGeom>
        </p:spPr>
        <p:txBody>
          <a:bodyPr lIns="0" tIns="0" rIns="0" bIns="0" rtlCol="0" anchor="t">
            <a:spAutoFit/>
          </a:bodyPr>
          <a:lstStyle/>
          <a:p>
            <a:pPr>
              <a:lnSpc>
                <a:spcPts val="4920"/>
              </a:lnSpc>
            </a:pPr>
            <a:r>
              <a:rPr lang="en-US" sz="2400">
                <a:solidFill>
                  <a:srgbClr val="FFFFFF"/>
                </a:solidFill>
                <a:latin typeface="Open Sans Bold"/>
              </a:rPr>
              <a:t>Gross Sales Amount Online</a:t>
            </a:r>
          </a:p>
        </p:txBody>
      </p:sp>
      <p:sp>
        <p:nvSpPr>
          <p:cNvPr id="27" name="TextBox 27"/>
          <p:cNvSpPr txBox="1"/>
          <p:nvPr/>
        </p:nvSpPr>
        <p:spPr>
          <a:xfrm>
            <a:off x="1751303" y="5825092"/>
            <a:ext cx="4095584" cy="909215"/>
          </a:xfrm>
          <a:prstGeom prst="rect">
            <a:avLst/>
          </a:prstGeom>
        </p:spPr>
        <p:txBody>
          <a:bodyPr lIns="0" tIns="0" rIns="0" bIns="0" rtlCol="0" anchor="t">
            <a:spAutoFit/>
          </a:bodyPr>
          <a:lstStyle/>
          <a:p>
            <a:pPr>
              <a:lnSpc>
                <a:spcPts val="3895"/>
              </a:lnSpc>
            </a:pPr>
            <a:r>
              <a:rPr lang="en-US" sz="1900">
                <a:solidFill>
                  <a:srgbClr val="FFFFFF"/>
                </a:solidFill>
                <a:latin typeface="PT Sans"/>
              </a:rPr>
              <a:t>The Gross Amount of sales made online by Fukita Corporation is $29.36M</a:t>
            </a:r>
          </a:p>
        </p:txBody>
      </p:sp>
      <p:sp>
        <p:nvSpPr>
          <p:cNvPr id="28" name="TextBox 28"/>
          <p:cNvSpPr txBox="1"/>
          <p:nvPr/>
        </p:nvSpPr>
        <p:spPr>
          <a:xfrm>
            <a:off x="1751303" y="7453462"/>
            <a:ext cx="4998730" cy="909215"/>
          </a:xfrm>
          <a:prstGeom prst="rect">
            <a:avLst/>
          </a:prstGeom>
        </p:spPr>
        <p:txBody>
          <a:bodyPr lIns="0" tIns="0" rIns="0" bIns="0" rtlCol="0" anchor="t">
            <a:spAutoFit/>
          </a:bodyPr>
          <a:lstStyle/>
          <a:p>
            <a:pPr>
              <a:lnSpc>
                <a:spcPts val="3895"/>
              </a:lnSpc>
            </a:pPr>
            <a:r>
              <a:rPr lang="en-US" sz="1900">
                <a:solidFill>
                  <a:srgbClr val="FFFFFF"/>
                </a:solidFill>
                <a:latin typeface="PT Sans"/>
              </a:rPr>
              <a:t>The total amount of money spent on promotion compared to the total amount of sales made</a:t>
            </a:r>
          </a:p>
        </p:txBody>
      </p:sp>
      <p:sp>
        <p:nvSpPr>
          <p:cNvPr id="29" name="TextBox 29"/>
          <p:cNvSpPr txBox="1"/>
          <p:nvPr/>
        </p:nvSpPr>
        <p:spPr>
          <a:xfrm>
            <a:off x="1751303" y="6885802"/>
            <a:ext cx="4998730" cy="550503"/>
          </a:xfrm>
          <a:prstGeom prst="rect">
            <a:avLst/>
          </a:prstGeom>
        </p:spPr>
        <p:txBody>
          <a:bodyPr lIns="0" tIns="0" rIns="0" bIns="0" rtlCol="0" anchor="t">
            <a:spAutoFit/>
          </a:bodyPr>
          <a:lstStyle/>
          <a:p>
            <a:pPr>
              <a:lnSpc>
                <a:spcPts val="4920"/>
              </a:lnSpc>
            </a:pPr>
            <a:r>
              <a:rPr lang="en-US" sz="2400">
                <a:solidFill>
                  <a:srgbClr val="FFFFFF"/>
                </a:solidFill>
                <a:latin typeface="Open Sans Bold"/>
              </a:rPr>
              <a:t>Production Cost to Sales Amount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65B6D"/>
        </a:solidFill>
        <a:effectLst/>
      </p:bgPr>
    </p:bg>
    <p:spTree>
      <p:nvGrpSpPr>
        <p:cNvPr id="1" name=""/>
        <p:cNvGrpSpPr/>
        <p:nvPr/>
      </p:nvGrpSpPr>
      <p:grpSpPr>
        <a:xfrm>
          <a:off x="0" y="0"/>
          <a:ext cx="0" cy="0"/>
          <a:chOff x="0" y="0"/>
          <a:chExt cx="0" cy="0"/>
        </a:xfrm>
      </p:grpSpPr>
      <p:sp>
        <p:nvSpPr>
          <p:cNvPr id="2" name="TextBox 2"/>
          <p:cNvSpPr txBox="1"/>
          <p:nvPr/>
        </p:nvSpPr>
        <p:spPr>
          <a:xfrm>
            <a:off x="1901084" y="457228"/>
            <a:ext cx="5381949" cy="1028644"/>
          </a:xfrm>
          <a:prstGeom prst="rect">
            <a:avLst/>
          </a:prstGeom>
        </p:spPr>
        <p:txBody>
          <a:bodyPr lIns="0" tIns="0" rIns="0" bIns="0" rtlCol="0" anchor="t">
            <a:spAutoFit/>
          </a:bodyPr>
          <a:lstStyle/>
          <a:p>
            <a:pPr>
              <a:lnSpc>
                <a:spcPts val="8400"/>
              </a:lnSpc>
            </a:pPr>
            <a:r>
              <a:rPr lang="en-US" sz="6000">
                <a:solidFill>
                  <a:srgbClr val="F7F7F7"/>
                </a:solidFill>
                <a:latin typeface="Open Sans Bold"/>
              </a:rPr>
              <a:t>CONCLUSION</a:t>
            </a:r>
          </a:p>
        </p:txBody>
      </p:sp>
      <p:sp>
        <p:nvSpPr>
          <p:cNvPr id="3" name="TextBox 3"/>
          <p:cNvSpPr txBox="1"/>
          <p:nvPr/>
        </p:nvSpPr>
        <p:spPr>
          <a:xfrm>
            <a:off x="1901084" y="1762069"/>
            <a:ext cx="15358216" cy="8031744"/>
          </a:xfrm>
          <a:prstGeom prst="rect">
            <a:avLst/>
          </a:prstGeom>
        </p:spPr>
        <p:txBody>
          <a:bodyPr lIns="0" tIns="0" rIns="0" bIns="0" rtlCol="0" anchor="t">
            <a:spAutoFit/>
          </a:bodyPr>
          <a:lstStyle/>
          <a:p>
            <a:pPr algn="just">
              <a:lnSpc>
                <a:spcPts val="3565"/>
              </a:lnSpc>
            </a:pPr>
            <a:r>
              <a:rPr lang="en-US" sz="2300">
                <a:solidFill>
                  <a:srgbClr val="FFFFFF"/>
                </a:solidFill>
                <a:latin typeface="PT Sans"/>
              </a:rPr>
              <a:t>The Business Intelligence (BI) dashboard developed for Fukita Corporation offers a comprehensive toolset for understanding and optimizing the company’s online sales performance. By providing key metrics such as units sold online, gross online sales, and net production cost of products sold online, the dashboard offers valuable insights into the profitability and effectiveness of Fukita's online sales strategies.</a:t>
            </a:r>
          </a:p>
          <a:p>
            <a:pPr algn="just">
              <a:lnSpc>
                <a:spcPts val="3565"/>
              </a:lnSpc>
            </a:pPr>
            <a:endParaRPr lang="en-US" sz="2300">
              <a:solidFill>
                <a:srgbClr val="FFFFFF"/>
              </a:solidFill>
              <a:latin typeface="PT Sans"/>
            </a:endParaRPr>
          </a:p>
          <a:p>
            <a:pPr algn="just">
              <a:lnSpc>
                <a:spcPts val="3565"/>
              </a:lnSpc>
            </a:pPr>
            <a:r>
              <a:rPr lang="en-US" sz="2300">
                <a:solidFill>
                  <a:srgbClr val="FFFFFF"/>
                </a:solidFill>
                <a:latin typeface="PT Sans"/>
              </a:rPr>
              <a:t>The geographical sales distribution map aids Fukita Corporation in visualizing its global reach and market performance, guiding strategic decisions regarding market expansion and resource allocation. Insights into top-performing markets and sales trends over time inform forecasting, inventory planning, and marketing campaigns, enabling the company to maximize sales performance and capitalize on growth opportunities.</a:t>
            </a:r>
          </a:p>
          <a:p>
            <a:pPr algn="just">
              <a:lnSpc>
                <a:spcPts val="3565"/>
              </a:lnSpc>
            </a:pPr>
            <a:endParaRPr lang="en-US" sz="2300">
              <a:solidFill>
                <a:srgbClr val="FFFFFF"/>
              </a:solidFill>
              <a:latin typeface="PT Sans"/>
            </a:endParaRPr>
          </a:p>
          <a:p>
            <a:pPr algn="just">
              <a:lnSpc>
                <a:spcPts val="3565"/>
              </a:lnSpc>
            </a:pPr>
            <a:r>
              <a:rPr lang="en-US" sz="2300">
                <a:solidFill>
                  <a:srgbClr val="FFFFFF"/>
                </a:solidFill>
                <a:latin typeface="PT Sans"/>
              </a:rPr>
              <a:t>Moreover, customer demographics data and product category insights empower Fukita Corporation to tailor its products and marketing strategies to meet customer needs effectively. By leveraging these insights, Fukita can optimize digital marketing strategies, enhance customer experience, and drive business growth in line with strategic objectives.</a:t>
            </a:r>
          </a:p>
          <a:p>
            <a:pPr algn="just">
              <a:lnSpc>
                <a:spcPts val="3565"/>
              </a:lnSpc>
            </a:pPr>
            <a:endParaRPr lang="en-US" sz="2300">
              <a:solidFill>
                <a:srgbClr val="FFFFFF"/>
              </a:solidFill>
              <a:latin typeface="PT Sans"/>
            </a:endParaRPr>
          </a:p>
          <a:p>
            <a:pPr algn="just">
              <a:lnSpc>
                <a:spcPts val="3565"/>
              </a:lnSpc>
            </a:pPr>
            <a:r>
              <a:rPr lang="en-US" sz="2300">
                <a:solidFill>
                  <a:srgbClr val="FFFFFF"/>
                </a:solidFill>
                <a:latin typeface="PT Sans"/>
              </a:rPr>
              <a:t>In conclusion, the BI dashboard serves as a powerful tool for Fukita Corporation, enabling data-driven decision-making and strategic business planning. The experience gained from this assignment, utilizing industry-standard tools such as MS SQL Server, Visual Studio, and Power BI, has been invaluable, providing practical insights into the world of Business Intelligence and enhancing skills for future endeavors.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65B6D"/>
        </a:solidFill>
        <a:effectLst/>
      </p:bgPr>
    </p:bg>
    <p:spTree>
      <p:nvGrpSpPr>
        <p:cNvPr id="1" name=""/>
        <p:cNvGrpSpPr/>
        <p:nvPr/>
      </p:nvGrpSpPr>
      <p:grpSpPr>
        <a:xfrm>
          <a:off x="0" y="0"/>
          <a:ext cx="0" cy="0"/>
          <a:chOff x="0" y="0"/>
          <a:chExt cx="0" cy="0"/>
        </a:xfrm>
      </p:grpSpPr>
      <p:grpSp>
        <p:nvGrpSpPr>
          <p:cNvPr id="2" name="Group 2"/>
          <p:cNvGrpSpPr/>
          <p:nvPr/>
        </p:nvGrpSpPr>
        <p:grpSpPr>
          <a:xfrm>
            <a:off x="1473717" y="1028700"/>
            <a:ext cx="4016809" cy="721316"/>
            <a:chOff x="0" y="0"/>
            <a:chExt cx="3534171" cy="634647"/>
          </a:xfrm>
        </p:grpSpPr>
        <p:sp>
          <p:nvSpPr>
            <p:cNvPr id="3" name="Freeform 3"/>
            <p:cNvSpPr/>
            <p:nvPr/>
          </p:nvSpPr>
          <p:spPr>
            <a:xfrm>
              <a:off x="0" y="0"/>
              <a:ext cx="3534171" cy="634647"/>
            </a:xfrm>
            <a:custGeom>
              <a:avLst/>
              <a:gdLst/>
              <a:ahLst/>
              <a:cxnLst/>
              <a:rect l="l" t="t" r="r" b="b"/>
              <a:pathLst>
                <a:path w="3534171" h="634647">
                  <a:moveTo>
                    <a:pt x="0" y="0"/>
                  </a:moveTo>
                  <a:lnTo>
                    <a:pt x="3534171" y="0"/>
                  </a:lnTo>
                  <a:lnTo>
                    <a:pt x="3534171" y="634647"/>
                  </a:lnTo>
                  <a:lnTo>
                    <a:pt x="0" y="634647"/>
                  </a:lnTo>
                  <a:close/>
                </a:path>
              </a:pathLst>
            </a:custGeom>
            <a:solidFill>
              <a:srgbClr val="F7F7F7"/>
            </a:solidFill>
          </p:spPr>
          <p:txBody>
            <a:bodyPr/>
            <a:lstStyle/>
            <a:p>
              <a:endParaRPr lang="en-US"/>
            </a:p>
          </p:txBody>
        </p:sp>
      </p:grpSp>
      <p:grpSp>
        <p:nvGrpSpPr>
          <p:cNvPr id="4" name="Group 4"/>
          <p:cNvGrpSpPr/>
          <p:nvPr/>
        </p:nvGrpSpPr>
        <p:grpSpPr>
          <a:xfrm>
            <a:off x="1473717" y="3416068"/>
            <a:ext cx="4702311" cy="328830"/>
            <a:chOff x="0" y="0"/>
            <a:chExt cx="6269748" cy="438440"/>
          </a:xfrm>
        </p:grpSpPr>
        <p:grpSp>
          <p:nvGrpSpPr>
            <p:cNvPr id="5" name="Group 5"/>
            <p:cNvGrpSpPr/>
            <p:nvPr/>
          </p:nvGrpSpPr>
          <p:grpSpPr>
            <a:xfrm>
              <a:off x="0" y="0"/>
              <a:ext cx="2094927" cy="438440"/>
              <a:chOff x="0" y="0"/>
              <a:chExt cx="1147608" cy="240179"/>
            </a:xfrm>
          </p:grpSpPr>
          <p:sp>
            <p:nvSpPr>
              <p:cNvPr id="6" name="Freeform 6"/>
              <p:cNvSpPr/>
              <p:nvPr/>
            </p:nvSpPr>
            <p:spPr>
              <a:xfrm>
                <a:off x="0" y="0"/>
                <a:ext cx="1147608" cy="240179"/>
              </a:xfrm>
              <a:custGeom>
                <a:avLst/>
                <a:gdLst/>
                <a:ahLst/>
                <a:cxnLst/>
                <a:rect l="l" t="t" r="r" b="b"/>
                <a:pathLst>
                  <a:path w="1147608" h="240179">
                    <a:moveTo>
                      <a:pt x="0" y="0"/>
                    </a:moveTo>
                    <a:lnTo>
                      <a:pt x="1147608" y="0"/>
                    </a:lnTo>
                    <a:lnTo>
                      <a:pt x="1147608" y="240179"/>
                    </a:lnTo>
                    <a:lnTo>
                      <a:pt x="0" y="240179"/>
                    </a:lnTo>
                    <a:close/>
                  </a:path>
                </a:pathLst>
              </a:custGeom>
              <a:solidFill>
                <a:srgbClr val="F7F7F7"/>
              </a:solidFill>
            </p:spPr>
            <p:txBody>
              <a:bodyPr/>
              <a:lstStyle/>
              <a:p>
                <a:endParaRPr lang="en-US"/>
              </a:p>
            </p:txBody>
          </p:sp>
        </p:grpSp>
        <p:grpSp>
          <p:nvGrpSpPr>
            <p:cNvPr id="7" name="Group 7"/>
            <p:cNvGrpSpPr/>
            <p:nvPr/>
          </p:nvGrpSpPr>
          <p:grpSpPr>
            <a:xfrm>
              <a:off x="2079893" y="0"/>
              <a:ext cx="2094927" cy="438440"/>
              <a:chOff x="0" y="0"/>
              <a:chExt cx="1147608" cy="240179"/>
            </a:xfrm>
          </p:grpSpPr>
          <p:sp>
            <p:nvSpPr>
              <p:cNvPr id="8" name="Freeform 8"/>
              <p:cNvSpPr/>
              <p:nvPr/>
            </p:nvSpPr>
            <p:spPr>
              <a:xfrm>
                <a:off x="0" y="0"/>
                <a:ext cx="1147608" cy="240179"/>
              </a:xfrm>
              <a:custGeom>
                <a:avLst/>
                <a:gdLst/>
                <a:ahLst/>
                <a:cxnLst/>
                <a:rect l="l" t="t" r="r" b="b"/>
                <a:pathLst>
                  <a:path w="1147608" h="240179">
                    <a:moveTo>
                      <a:pt x="0" y="0"/>
                    </a:moveTo>
                    <a:lnTo>
                      <a:pt x="1147608" y="0"/>
                    </a:lnTo>
                    <a:lnTo>
                      <a:pt x="1147608" y="240179"/>
                    </a:lnTo>
                    <a:lnTo>
                      <a:pt x="0" y="240179"/>
                    </a:lnTo>
                    <a:close/>
                  </a:path>
                </a:pathLst>
              </a:custGeom>
              <a:solidFill>
                <a:srgbClr val="41C1BA"/>
              </a:solidFill>
            </p:spPr>
            <p:txBody>
              <a:bodyPr/>
              <a:lstStyle/>
              <a:p>
                <a:endParaRPr lang="en-US"/>
              </a:p>
            </p:txBody>
          </p:sp>
        </p:grpSp>
        <p:grpSp>
          <p:nvGrpSpPr>
            <p:cNvPr id="9" name="Group 9"/>
            <p:cNvGrpSpPr/>
            <p:nvPr/>
          </p:nvGrpSpPr>
          <p:grpSpPr>
            <a:xfrm>
              <a:off x="4174821" y="0"/>
              <a:ext cx="2094927" cy="438440"/>
              <a:chOff x="0" y="0"/>
              <a:chExt cx="1147608" cy="240179"/>
            </a:xfrm>
          </p:grpSpPr>
          <p:sp>
            <p:nvSpPr>
              <p:cNvPr id="10" name="Freeform 10"/>
              <p:cNvSpPr/>
              <p:nvPr/>
            </p:nvSpPr>
            <p:spPr>
              <a:xfrm>
                <a:off x="0" y="0"/>
                <a:ext cx="1147608" cy="240179"/>
              </a:xfrm>
              <a:custGeom>
                <a:avLst/>
                <a:gdLst/>
                <a:ahLst/>
                <a:cxnLst/>
                <a:rect l="l" t="t" r="r" b="b"/>
                <a:pathLst>
                  <a:path w="1147608" h="240179">
                    <a:moveTo>
                      <a:pt x="0" y="0"/>
                    </a:moveTo>
                    <a:lnTo>
                      <a:pt x="1147608" y="0"/>
                    </a:lnTo>
                    <a:lnTo>
                      <a:pt x="1147608" y="240179"/>
                    </a:lnTo>
                    <a:lnTo>
                      <a:pt x="0" y="240179"/>
                    </a:lnTo>
                    <a:close/>
                  </a:path>
                </a:pathLst>
              </a:custGeom>
              <a:solidFill>
                <a:srgbClr val="53786D"/>
              </a:solidFill>
            </p:spPr>
            <p:txBody>
              <a:bodyPr/>
              <a:lstStyle/>
              <a:p>
                <a:endParaRPr lang="en-US"/>
              </a:p>
            </p:txBody>
          </p:sp>
        </p:grpSp>
      </p:grpSp>
      <p:sp>
        <p:nvSpPr>
          <p:cNvPr id="11" name="Freeform 11"/>
          <p:cNvSpPr/>
          <p:nvPr/>
        </p:nvSpPr>
        <p:spPr>
          <a:xfrm>
            <a:off x="9738742" y="1750016"/>
            <a:ext cx="7275629" cy="6786968"/>
          </a:xfrm>
          <a:custGeom>
            <a:avLst/>
            <a:gdLst/>
            <a:ahLst/>
            <a:cxnLst/>
            <a:rect l="l" t="t" r="r" b="b"/>
            <a:pathLst>
              <a:path w="7275629" h="6786968">
                <a:moveTo>
                  <a:pt x="0" y="0"/>
                </a:moveTo>
                <a:lnTo>
                  <a:pt x="7275629" y="0"/>
                </a:lnTo>
                <a:lnTo>
                  <a:pt x="7275629" y="6786968"/>
                </a:lnTo>
                <a:lnTo>
                  <a:pt x="0" y="67869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 name="TextBox 12"/>
          <p:cNvSpPr txBox="1"/>
          <p:nvPr/>
        </p:nvSpPr>
        <p:spPr>
          <a:xfrm>
            <a:off x="1473717" y="3972379"/>
            <a:ext cx="7425354" cy="2432035"/>
          </a:xfrm>
          <a:prstGeom prst="rect">
            <a:avLst/>
          </a:prstGeom>
        </p:spPr>
        <p:txBody>
          <a:bodyPr lIns="0" tIns="0" rIns="0" bIns="0" rtlCol="0" anchor="t">
            <a:spAutoFit/>
          </a:bodyPr>
          <a:lstStyle/>
          <a:p>
            <a:pPr algn="just">
              <a:lnSpc>
                <a:spcPts val="9799"/>
              </a:lnSpc>
            </a:pPr>
            <a:r>
              <a:rPr lang="en-US" sz="6999">
                <a:solidFill>
                  <a:srgbClr val="F7F7F7"/>
                </a:solidFill>
                <a:latin typeface="Open Sans Bold"/>
              </a:rPr>
              <a:t>THANK YOU</a:t>
            </a:r>
          </a:p>
          <a:p>
            <a:pPr algn="just">
              <a:lnSpc>
                <a:spcPts val="9799"/>
              </a:lnSpc>
            </a:pPr>
            <a:r>
              <a:rPr lang="en-US" sz="6999">
                <a:solidFill>
                  <a:srgbClr val="F7F7F7"/>
                </a:solidFill>
                <a:latin typeface="Open Sans Bold"/>
              </a:rPr>
              <a:t>FOR YOUR TIME</a:t>
            </a:r>
          </a:p>
        </p:txBody>
      </p:sp>
      <p:sp>
        <p:nvSpPr>
          <p:cNvPr id="13" name="TextBox 13"/>
          <p:cNvSpPr txBox="1"/>
          <p:nvPr/>
        </p:nvSpPr>
        <p:spPr>
          <a:xfrm>
            <a:off x="1473717" y="1144905"/>
            <a:ext cx="4016809" cy="431756"/>
          </a:xfrm>
          <a:prstGeom prst="rect">
            <a:avLst/>
          </a:prstGeom>
        </p:spPr>
        <p:txBody>
          <a:bodyPr lIns="0" tIns="0" rIns="0" bIns="0" rtlCol="0" anchor="t">
            <a:spAutoFit/>
          </a:bodyPr>
          <a:lstStyle/>
          <a:p>
            <a:pPr algn="ctr">
              <a:lnSpc>
                <a:spcPts val="3500"/>
              </a:lnSpc>
            </a:pPr>
            <a:r>
              <a:rPr lang="en-US" sz="2500">
                <a:solidFill>
                  <a:srgbClr val="365B6D"/>
                </a:solidFill>
                <a:latin typeface="Open Sans Bold"/>
              </a:rPr>
              <a:t>END OF PRESENTATION</a:t>
            </a:r>
          </a:p>
        </p:txBody>
      </p:sp>
      <p:sp>
        <p:nvSpPr>
          <p:cNvPr id="14" name="TextBox 14"/>
          <p:cNvSpPr txBox="1"/>
          <p:nvPr/>
        </p:nvSpPr>
        <p:spPr>
          <a:xfrm>
            <a:off x="1473717" y="7790267"/>
            <a:ext cx="4372151" cy="869862"/>
          </a:xfrm>
          <a:prstGeom prst="rect">
            <a:avLst/>
          </a:prstGeom>
        </p:spPr>
        <p:txBody>
          <a:bodyPr lIns="0" tIns="0" rIns="0" bIns="0" rtlCol="0" anchor="t">
            <a:spAutoFit/>
          </a:bodyPr>
          <a:lstStyle/>
          <a:p>
            <a:pPr>
              <a:lnSpc>
                <a:spcPts val="3500"/>
              </a:lnSpc>
            </a:pPr>
            <a:r>
              <a:rPr lang="en-US" sz="2500" dirty="0">
                <a:solidFill>
                  <a:srgbClr val="F7F7F7"/>
                </a:solidFill>
                <a:latin typeface="Open Sans Bold"/>
              </a:rPr>
              <a:t>PRESENTED BY</a:t>
            </a:r>
          </a:p>
          <a:p>
            <a:pPr>
              <a:lnSpc>
                <a:spcPts val="3500"/>
              </a:lnSpc>
            </a:pPr>
            <a:r>
              <a:rPr lang="en-US" sz="2500" dirty="0" err="1">
                <a:solidFill>
                  <a:srgbClr val="F7F7F7"/>
                </a:solidFill>
                <a:latin typeface="Open Sans Bold"/>
              </a:rPr>
              <a:t>RUDi</a:t>
            </a:r>
            <a:r>
              <a:rPr lang="en-US" sz="2500" dirty="0">
                <a:solidFill>
                  <a:srgbClr val="F7F7F7"/>
                </a:solidFill>
                <a:latin typeface="Open Sans Bold"/>
              </a:rPr>
              <a:t> 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65B6D"/>
        </a:solidFill>
        <a:effectLst/>
      </p:bgPr>
    </p:bg>
    <p:spTree>
      <p:nvGrpSpPr>
        <p:cNvPr id="1" name=""/>
        <p:cNvGrpSpPr/>
        <p:nvPr/>
      </p:nvGrpSpPr>
      <p:grpSpPr>
        <a:xfrm>
          <a:off x="0" y="0"/>
          <a:ext cx="0" cy="0"/>
          <a:chOff x="0" y="0"/>
          <a:chExt cx="0" cy="0"/>
        </a:xfrm>
      </p:grpSpPr>
      <p:grpSp>
        <p:nvGrpSpPr>
          <p:cNvPr id="2" name="Group 2"/>
          <p:cNvGrpSpPr/>
          <p:nvPr/>
        </p:nvGrpSpPr>
        <p:grpSpPr>
          <a:xfrm>
            <a:off x="1773113" y="7728946"/>
            <a:ext cx="4565041" cy="319231"/>
            <a:chOff x="0" y="0"/>
            <a:chExt cx="6086721" cy="425641"/>
          </a:xfrm>
        </p:grpSpPr>
        <p:grpSp>
          <p:nvGrpSpPr>
            <p:cNvPr id="3" name="Group 3"/>
            <p:cNvGrpSpPr/>
            <p:nvPr/>
          </p:nvGrpSpPr>
          <p:grpSpPr>
            <a:xfrm>
              <a:off x="0" y="0"/>
              <a:ext cx="2033772" cy="425641"/>
              <a:chOff x="0" y="0"/>
              <a:chExt cx="1147608" cy="240179"/>
            </a:xfrm>
          </p:grpSpPr>
          <p:sp>
            <p:nvSpPr>
              <p:cNvPr id="4" name="Freeform 4"/>
              <p:cNvSpPr/>
              <p:nvPr/>
            </p:nvSpPr>
            <p:spPr>
              <a:xfrm>
                <a:off x="0" y="0"/>
                <a:ext cx="1147608" cy="240179"/>
              </a:xfrm>
              <a:custGeom>
                <a:avLst/>
                <a:gdLst/>
                <a:ahLst/>
                <a:cxnLst/>
                <a:rect l="l" t="t" r="r" b="b"/>
                <a:pathLst>
                  <a:path w="1147608" h="240179">
                    <a:moveTo>
                      <a:pt x="0" y="0"/>
                    </a:moveTo>
                    <a:lnTo>
                      <a:pt x="1147608" y="0"/>
                    </a:lnTo>
                    <a:lnTo>
                      <a:pt x="1147608" y="240179"/>
                    </a:lnTo>
                    <a:lnTo>
                      <a:pt x="0" y="240179"/>
                    </a:lnTo>
                    <a:close/>
                  </a:path>
                </a:pathLst>
              </a:custGeom>
              <a:solidFill>
                <a:srgbClr val="F7F7F7"/>
              </a:solidFill>
            </p:spPr>
            <p:txBody>
              <a:bodyPr/>
              <a:lstStyle/>
              <a:p>
                <a:endParaRPr lang="en-US"/>
              </a:p>
            </p:txBody>
          </p:sp>
        </p:grpSp>
        <p:grpSp>
          <p:nvGrpSpPr>
            <p:cNvPr id="5" name="Group 5"/>
            <p:cNvGrpSpPr/>
            <p:nvPr/>
          </p:nvGrpSpPr>
          <p:grpSpPr>
            <a:xfrm>
              <a:off x="2019177" y="0"/>
              <a:ext cx="2033772" cy="425641"/>
              <a:chOff x="0" y="0"/>
              <a:chExt cx="1147608" cy="240179"/>
            </a:xfrm>
          </p:grpSpPr>
          <p:sp>
            <p:nvSpPr>
              <p:cNvPr id="6" name="Freeform 6"/>
              <p:cNvSpPr/>
              <p:nvPr/>
            </p:nvSpPr>
            <p:spPr>
              <a:xfrm>
                <a:off x="0" y="0"/>
                <a:ext cx="1147608" cy="240179"/>
              </a:xfrm>
              <a:custGeom>
                <a:avLst/>
                <a:gdLst/>
                <a:ahLst/>
                <a:cxnLst/>
                <a:rect l="l" t="t" r="r" b="b"/>
                <a:pathLst>
                  <a:path w="1147608" h="240179">
                    <a:moveTo>
                      <a:pt x="0" y="0"/>
                    </a:moveTo>
                    <a:lnTo>
                      <a:pt x="1147608" y="0"/>
                    </a:lnTo>
                    <a:lnTo>
                      <a:pt x="1147608" y="240179"/>
                    </a:lnTo>
                    <a:lnTo>
                      <a:pt x="0" y="240179"/>
                    </a:lnTo>
                    <a:close/>
                  </a:path>
                </a:pathLst>
              </a:custGeom>
              <a:solidFill>
                <a:srgbClr val="41C1BA"/>
              </a:solidFill>
            </p:spPr>
            <p:txBody>
              <a:bodyPr/>
              <a:lstStyle/>
              <a:p>
                <a:endParaRPr lang="en-US"/>
              </a:p>
            </p:txBody>
          </p:sp>
        </p:grpSp>
        <p:grpSp>
          <p:nvGrpSpPr>
            <p:cNvPr id="7" name="Group 7"/>
            <p:cNvGrpSpPr/>
            <p:nvPr/>
          </p:nvGrpSpPr>
          <p:grpSpPr>
            <a:xfrm>
              <a:off x="4052949" y="0"/>
              <a:ext cx="2033772" cy="425641"/>
              <a:chOff x="0" y="0"/>
              <a:chExt cx="1147608" cy="240179"/>
            </a:xfrm>
          </p:grpSpPr>
          <p:sp>
            <p:nvSpPr>
              <p:cNvPr id="8" name="Freeform 8"/>
              <p:cNvSpPr/>
              <p:nvPr/>
            </p:nvSpPr>
            <p:spPr>
              <a:xfrm>
                <a:off x="0" y="0"/>
                <a:ext cx="1147608" cy="240179"/>
              </a:xfrm>
              <a:custGeom>
                <a:avLst/>
                <a:gdLst/>
                <a:ahLst/>
                <a:cxnLst/>
                <a:rect l="l" t="t" r="r" b="b"/>
                <a:pathLst>
                  <a:path w="1147608" h="240179">
                    <a:moveTo>
                      <a:pt x="0" y="0"/>
                    </a:moveTo>
                    <a:lnTo>
                      <a:pt x="1147608" y="0"/>
                    </a:lnTo>
                    <a:lnTo>
                      <a:pt x="1147608" y="240179"/>
                    </a:lnTo>
                    <a:lnTo>
                      <a:pt x="0" y="240179"/>
                    </a:lnTo>
                    <a:close/>
                  </a:path>
                </a:pathLst>
              </a:custGeom>
              <a:solidFill>
                <a:srgbClr val="53786D"/>
              </a:solidFill>
            </p:spPr>
            <p:txBody>
              <a:bodyPr/>
              <a:lstStyle/>
              <a:p>
                <a:endParaRPr lang="en-US"/>
              </a:p>
            </p:txBody>
          </p:sp>
        </p:grpSp>
      </p:grpSp>
      <p:sp>
        <p:nvSpPr>
          <p:cNvPr id="9" name="TextBox 9"/>
          <p:cNvSpPr txBox="1"/>
          <p:nvPr/>
        </p:nvSpPr>
        <p:spPr>
          <a:xfrm>
            <a:off x="1773113" y="1279453"/>
            <a:ext cx="5187043" cy="1226782"/>
          </a:xfrm>
          <a:prstGeom prst="rect">
            <a:avLst/>
          </a:prstGeom>
        </p:spPr>
        <p:txBody>
          <a:bodyPr lIns="0" tIns="0" rIns="0" bIns="0" rtlCol="0" anchor="t">
            <a:spAutoFit/>
          </a:bodyPr>
          <a:lstStyle/>
          <a:p>
            <a:pPr>
              <a:lnSpc>
                <a:spcPts val="10080"/>
              </a:lnSpc>
            </a:pPr>
            <a:r>
              <a:rPr lang="en-US" sz="7200">
                <a:solidFill>
                  <a:srgbClr val="F7F7F7"/>
                </a:solidFill>
                <a:latin typeface="Open Sans Bold"/>
              </a:rPr>
              <a:t>CONTENTS</a:t>
            </a:r>
          </a:p>
        </p:txBody>
      </p:sp>
      <p:sp>
        <p:nvSpPr>
          <p:cNvPr id="10" name="TextBox 10"/>
          <p:cNvSpPr txBox="1"/>
          <p:nvPr/>
        </p:nvSpPr>
        <p:spPr>
          <a:xfrm>
            <a:off x="1773113" y="3563739"/>
            <a:ext cx="1353242" cy="1518787"/>
          </a:xfrm>
          <a:prstGeom prst="rect">
            <a:avLst/>
          </a:prstGeom>
        </p:spPr>
        <p:txBody>
          <a:bodyPr lIns="0" tIns="0" rIns="0" bIns="0" rtlCol="0" anchor="t">
            <a:spAutoFit/>
          </a:bodyPr>
          <a:lstStyle/>
          <a:p>
            <a:pPr algn="just">
              <a:lnSpc>
                <a:spcPts val="12381"/>
              </a:lnSpc>
            </a:pPr>
            <a:r>
              <a:rPr lang="en-US" sz="8844">
                <a:solidFill>
                  <a:srgbClr val="FFFFFF"/>
                </a:solidFill>
                <a:latin typeface="Open Sans Bold"/>
              </a:rPr>
              <a:t>01</a:t>
            </a:r>
          </a:p>
        </p:txBody>
      </p:sp>
      <p:sp>
        <p:nvSpPr>
          <p:cNvPr id="11" name="TextBox 11"/>
          <p:cNvSpPr txBox="1"/>
          <p:nvPr/>
        </p:nvSpPr>
        <p:spPr>
          <a:xfrm>
            <a:off x="3295514" y="4191702"/>
            <a:ext cx="3701118" cy="396212"/>
          </a:xfrm>
          <a:prstGeom prst="rect">
            <a:avLst/>
          </a:prstGeom>
        </p:spPr>
        <p:txBody>
          <a:bodyPr lIns="0" tIns="0" rIns="0" bIns="0" rtlCol="0" anchor="t">
            <a:spAutoFit/>
          </a:bodyPr>
          <a:lstStyle/>
          <a:p>
            <a:pPr>
              <a:lnSpc>
                <a:spcPts val="3359"/>
              </a:lnSpc>
            </a:pPr>
            <a:r>
              <a:rPr lang="en-US" sz="2400">
                <a:solidFill>
                  <a:srgbClr val="FFFFFF"/>
                </a:solidFill>
                <a:latin typeface="Open Sans Bold"/>
              </a:rPr>
              <a:t>Company Introduction</a:t>
            </a:r>
          </a:p>
        </p:txBody>
      </p:sp>
      <p:sp>
        <p:nvSpPr>
          <p:cNvPr id="12" name="TextBox 12"/>
          <p:cNvSpPr txBox="1"/>
          <p:nvPr/>
        </p:nvSpPr>
        <p:spPr>
          <a:xfrm>
            <a:off x="1773113" y="5403881"/>
            <a:ext cx="1353242" cy="1518782"/>
          </a:xfrm>
          <a:prstGeom prst="rect">
            <a:avLst/>
          </a:prstGeom>
        </p:spPr>
        <p:txBody>
          <a:bodyPr lIns="0" tIns="0" rIns="0" bIns="0" rtlCol="0" anchor="t">
            <a:spAutoFit/>
          </a:bodyPr>
          <a:lstStyle/>
          <a:p>
            <a:pPr algn="just">
              <a:lnSpc>
                <a:spcPts val="12381"/>
              </a:lnSpc>
            </a:pPr>
            <a:r>
              <a:rPr lang="en-US" sz="8844">
                <a:solidFill>
                  <a:srgbClr val="FFFFFF"/>
                </a:solidFill>
                <a:latin typeface="Open Sans Bold"/>
              </a:rPr>
              <a:t>04</a:t>
            </a:r>
          </a:p>
        </p:txBody>
      </p:sp>
      <p:sp>
        <p:nvSpPr>
          <p:cNvPr id="13" name="TextBox 13"/>
          <p:cNvSpPr txBox="1"/>
          <p:nvPr/>
        </p:nvSpPr>
        <p:spPr>
          <a:xfrm>
            <a:off x="3371224" y="6031842"/>
            <a:ext cx="3549697" cy="396212"/>
          </a:xfrm>
          <a:prstGeom prst="rect">
            <a:avLst/>
          </a:prstGeom>
        </p:spPr>
        <p:txBody>
          <a:bodyPr lIns="0" tIns="0" rIns="0" bIns="0" rtlCol="0" anchor="t">
            <a:spAutoFit/>
          </a:bodyPr>
          <a:lstStyle/>
          <a:p>
            <a:pPr>
              <a:lnSpc>
                <a:spcPts val="3359"/>
              </a:lnSpc>
            </a:pPr>
            <a:r>
              <a:rPr lang="en-US" sz="2400">
                <a:solidFill>
                  <a:srgbClr val="FFFFFF"/>
                </a:solidFill>
                <a:latin typeface="Open Sans Bold"/>
              </a:rPr>
              <a:t>Graphs and Diagrams</a:t>
            </a:r>
          </a:p>
        </p:txBody>
      </p:sp>
      <p:sp>
        <p:nvSpPr>
          <p:cNvPr id="14" name="TextBox 14"/>
          <p:cNvSpPr txBox="1"/>
          <p:nvPr/>
        </p:nvSpPr>
        <p:spPr>
          <a:xfrm>
            <a:off x="6960156" y="3563739"/>
            <a:ext cx="1353242" cy="1518782"/>
          </a:xfrm>
          <a:prstGeom prst="rect">
            <a:avLst/>
          </a:prstGeom>
        </p:spPr>
        <p:txBody>
          <a:bodyPr lIns="0" tIns="0" rIns="0" bIns="0" rtlCol="0" anchor="t">
            <a:spAutoFit/>
          </a:bodyPr>
          <a:lstStyle/>
          <a:p>
            <a:pPr algn="just">
              <a:lnSpc>
                <a:spcPts val="12381"/>
              </a:lnSpc>
            </a:pPr>
            <a:r>
              <a:rPr lang="en-US" sz="8844">
                <a:solidFill>
                  <a:srgbClr val="FFFFFF"/>
                </a:solidFill>
                <a:latin typeface="Open Sans Bold"/>
              </a:rPr>
              <a:t>02</a:t>
            </a:r>
          </a:p>
        </p:txBody>
      </p:sp>
      <p:sp>
        <p:nvSpPr>
          <p:cNvPr id="15" name="TextBox 15"/>
          <p:cNvSpPr txBox="1"/>
          <p:nvPr/>
        </p:nvSpPr>
        <p:spPr>
          <a:xfrm>
            <a:off x="8558267" y="4191700"/>
            <a:ext cx="3259257" cy="396212"/>
          </a:xfrm>
          <a:prstGeom prst="rect">
            <a:avLst/>
          </a:prstGeom>
        </p:spPr>
        <p:txBody>
          <a:bodyPr lIns="0" tIns="0" rIns="0" bIns="0" rtlCol="0" anchor="t">
            <a:spAutoFit/>
          </a:bodyPr>
          <a:lstStyle/>
          <a:p>
            <a:pPr>
              <a:lnSpc>
                <a:spcPts val="3359"/>
              </a:lnSpc>
            </a:pPr>
            <a:r>
              <a:rPr lang="en-US" sz="2400">
                <a:solidFill>
                  <a:srgbClr val="FFFFFF"/>
                </a:solidFill>
                <a:latin typeface="Open Sans Bold"/>
              </a:rPr>
              <a:t>Aims and Objectives</a:t>
            </a:r>
          </a:p>
        </p:txBody>
      </p:sp>
      <p:sp>
        <p:nvSpPr>
          <p:cNvPr id="16" name="TextBox 16"/>
          <p:cNvSpPr txBox="1"/>
          <p:nvPr/>
        </p:nvSpPr>
        <p:spPr>
          <a:xfrm>
            <a:off x="6960156" y="5403881"/>
            <a:ext cx="1353242" cy="1518782"/>
          </a:xfrm>
          <a:prstGeom prst="rect">
            <a:avLst/>
          </a:prstGeom>
        </p:spPr>
        <p:txBody>
          <a:bodyPr lIns="0" tIns="0" rIns="0" bIns="0" rtlCol="0" anchor="t">
            <a:spAutoFit/>
          </a:bodyPr>
          <a:lstStyle/>
          <a:p>
            <a:pPr algn="just">
              <a:lnSpc>
                <a:spcPts val="12381"/>
              </a:lnSpc>
            </a:pPr>
            <a:r>
              <a:rPr lang="en-US" sz="8844">
                <a:solidFill>
                  <a:srgbClr val="FFFFFF"/>
                </a:solidFill>
                <a:latin typeface="Open Sans Bold"/>
              </a:rPr>
              <a:t>05</a:t>
            </a:r>
          </a:p>
        </p:txBody>
      </p:sp>
      <p:sp>
        <p:nvSpPr>
          <p:cNvPr id="17" name="TextBox 17"/>
          <p:cNvSpPr txBox="1"/>
          <p:nvPr/>
        </p:nvSpPr>
        <p:spPr>
          <a:xfrm>
            <a:off x="8577985" y="6031842"/>
            <a:ext cx="1609911" cy="396212"/>
          </a:xfrm>
          <a:prstGeom prst="rect">
            <a:avLst/>
          </a:prstGeom>
        </p:spPr>
        <p:txBody>
          <a:bodyPr lIns="0" tIns="0" rIns="0" bIns="0" rtlCol="0" anchor="t">
            <a:spAutoFit/>
          </a:bodyPr>
          <a:lstStyle/>
          <a:p>
            <a:pPr>
              <a:lnSpc>
                <a:spcPts val="3359"/>
              </a:lnSpc>
            </a:pPr>
            <a:r>
              <a:rPr lang="en-US" sz="2400">
                <a:solidFill>
                  <a:srgbClr val="FFFFFF"/>
                </a:solidFill>
                <a:latin typeface="Open Sans Bold"/>
              </a:rPr>
              <a:t>Statistics</a:t>
            </a:r>
          </a:p>
        </p:txBody>
      </p:sp>
      <p:sp>
        <p:nvSpPr>
          <p:cNvPr id="18" name="TextBox 18"/>
          <p:cNvSpPr txBox="1"/>
          <p:nvPr/>
        </p:nvSpPr>
        <p:spPr>
          <a:xfrm>
            <a:off x="11950164" y="3563739"/>
            <a:ext cx="1315249" cy="1518782"/>
          </a:xfrm>
          <a:prstGeom prst="rect">
            <a:avLst/>
          </a:prstGeom>
        </p:spPr>
        <p:txBody>
          <a:bodyPr lIns="0" tIns="0" rIns="0" bIns="0" rtlCol="0" anchor="t">
            <a:spAutoFit/>
          </a:bodyPr>
          <a:lstStyle/>
          <a:p>
            <a:pPr algn="just">
              <a:lnSpc>
                <a:spcPts val="12381"/>
              </a:lnSpc>
            </a:pPr>
            <a:r>
              <a:rPr lang="en-US" sz="8844">
                <a:solidFill>
                  <a:srgbClr val="FFFFFF"/>
                </a:solidFill>
                <a:latin typeface="Open Sans Bold"/>
              </a:rPr>
              <a:t>03</a:t>
            </a:r>
          </a:p>
        </p:txBody>
      </p:sp>
      <p:sp>
        <p:nvSpPr>
          <p:cNvPr id="19" name="TextBox 19"/>
          <p:cNvSpPr txBox="1"/>
          <p:nvPr/>
        </p:nvSpPr>
        <p:spPr>
          <a:xfrm>
            <a:off x="13625250" y="4191702"/>
            <a:ext cx="2115147" cy="396212"/>
          </a:xfrm>
          <a:prstGeom prst="rect">
            <a:avLst/>
          </a:prstGeom>
        </p:spPr>
        <p:txBody>
          <a:bodyPr lIns="0" tIns="0" rIns="0" bIns="0" rtlCol="0" anchor="t">
            <a:spAutoFit/>
          </a:bodyPr>
          <a:lstStyle/>
          <a:p>
            <a:pPr>
              <a:lnSpc>
                <a:spcPts val="3359"/>
              </a:lnSpc>
            </a:pPr>
            <a:r>
              <a:rPr lang="en-US" sz="2400">
                <a:solidFill>
                  <a:srgbClr val="FFFFFF"/>
                </a:solidFill>
                <a:latin typeface="Open Sans Bold"/>
              </a:rPr>
              <a:t>BI Dashboard</a:t>
            </a:r>
          </a:p>
        </p:txBody>
      </p:sp>
      <p:sp>
        <p:nvSpPr>
          <p:cNvPr id="20" name="TextBox 20"/>
          <p:cNvSpPr txBox="1"/>
          <p:nvPr/>
        </p:nvSpPr>
        <p:spPr>
          <a:xfrm>
            <a:off x="11950164" y="5403881"/>
            <a:ext cx="1315249" cy="1518782"/>
          </a:xfrm>
          <a:prstGeom prst="rect">
            <a:avLst/>
          </a:prstGeom>
        </p:spPr>
        <p:txBody>
          <a:bodyPr lIns="0" tIns="0" rIns="0" bIns="0" rtlCol="0" anchor="t">
            <a:spAutoFit/>
          </a:bodyPr>
          <a:lstStyle/>
          <a:p>
            <a:pPr algn="just">
              <a:lnSpc>
                <a:spcPts val="12381"/>
              </a:lnSpc>
            </a:pPr>
            <a:r>
              <a:rPr lang="en-US" sz="8844">
                <a:solidFill>
                  <a:srgbClr val="FFFFFF"/>
                </a:solidFill>
                <a:latin typeface="Open Sans Bold"/>
              </a:rPr>
              <a:t>06</a:t>
            </a:r>
          </a:p>
        </p:txBody>
      </p:sp>
      <p:sp>
        <p:nvSpPr>
          <p:cNvPr id="21" name="TextBox 21"/>
          <p:cNvSpPr txBox="1"/>
          <p:nvPr/>
        </p:nvSpPr>
        <p:spPr>
          <a:xfrm>
            <a:off x="13530000" y="6031842"/>
            <a:ext cx="1873493" cy="396212"/>
          </a:xfrm>
          <a:prstGeom prst="rect">
            <a:avLst/>
          </a:prstGeom>
        </p:spPr>
        <p:txBody>
          <a:bodyPr lIns="0" tIns="0" rIns="0" bIns="0" rtlCol="0" anchor="t">
            <a:spAutoFit/>
          </a:bodyPr>
          <a:lstStyle/>
          <a:p>
            <a:pPr>
              <a:lnSpc>
                <a:spcPts val="3359"/>
              </a:lnSpc>
            </a:pPr>
            <a:r>
              <a:rPr lang="en-US" sz="2400">
                <a:solidFill>
                  <a:srgbClr val="FFFFFF"/>
                </a:solidFill>
                <a:latin typeface="Open Sans Bold"/>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65B6D"/>
        </a:solidFill>
        <a:effectLst/>
      </p:bgPr>
    </p:bg>
    <p:spTree>
      <p:nvGrpSpPr>
        <p:cNvPr id="1" name=""/>
        <p:cNvGrpSpPr/>
        <p:nvPr/>
      </p:nvGrpSpPr>
      <p:grpSpPr>
        <a:xfrm>
          <a:off x="0" y="0"/>
          <a:ext cx="0" cy="0"/>
          <a:chOff x="0" y="0"/>
          <a:chExt cx="0" cy="0"/>
        </a:xfrm>
      </p:grpSpPr>
      <p:grpSp>
        <p:nvGrpSpPr>
          <p:cNvPr id="2" name="Group 2"/>
          <p:cNvGrpSpPr/>
          <p:nvPr/>
        </p:nvGrpSpPr>
        <p:grpSpPr>
          <a:xfrm>
            <a:off x="9728477" y="1623031"/>
            <a:ext cx="7040966" cy="7040938"/>
            <a:chOff x="0" y="0"/>
            <a:chExt cx="6350025" cy="6350000"/>
          </a:xfrm>
        </p:grpSpPr>
        <p:sp>
          <p:nvSpPr>
            <p:cNvPr id="3" name="Freeform 3"/>
            <p:cNvSpPr/>
            <p:nvPr/>
          </p:nvSpPr>
          <p:spPr>
            <a:xfrm>
              <a:off x="0" y="0"/>
              <a:ext cx="6350026" cy="6350000"/>
            </a:xfrm>
            <a:custGeom>
              <a:avLst/>
              <a:gdLst/>
              <a:ahLst/>
              <a:cxnLst/>
              <a:rect l="l" t="t" r="r" b="b"/>
              <a:pathLst>
                <a:path w="6350026" h="6350000">
                  <a:moveTo>
                    <a:pt x="0" y="0"/>
                  </a:moveTo>
                  <a:lnTo>
                    <a:pt x="6350026" y="0"/>
                  </a:lnTo>
                  <a:lnTo>
                    <a:pt x="6350026" y="6350000"/>
                  </a:lnTo>
                  <a:lnTo>
                    <a:pt x="0" y="6350000"/>
                  </a:lnTo>
                  <a:close/>
                </a:path>
              </a:pathLst>
            </a:custGeom>
            <a:blipFill>
              <a:blip r:embed="rId2"/>
              <a:stretch>
                <a:fillRect l="-24976" r="-24976"/>
              </a:stretch>
            </a:blipFill>
          </p:spPr>
          <p:txBody>
            <a:bodyPr/>
            <a:lstStyle/>
            <a:p>
              <a:endParaRPr lang="en-US"/>
            </a:p>
          </p:txBody>
        </p:sp>
      </p:grpSp>
      <p:sp>
        <p:nvSpPr>
          <p:cNvPr id="4" name="TextBox 4"/>
          <p:cNvSpPr txBox="1"/>
          <p:nvPr/>
        </p:nvSpPr>
        <p:spPr>
          <a:xfrm>
            <a:off x="1816617" y="516605"/>
            <a:ext cx="9974432" cy="670519"/>
          </a:xfrm>
          <a:prstGeom prst="rect">
            <a:avLst/>
          </a:prstGeom>
        </p:spPr>
        <p:txBody>
          <a:bodyPr lIns="0" tIns="0" rIns="0" bIns="0" rtlCol="0" anchor="t">
            <a:spAutoFit/>
          </a:bodyPr>
          <a:lstStyle/>
          <a:p>
            <a:pPr>
              <a:lnSpc>
                <a:spcPts val="5280"/>
              </a:lnSpc>
            </a:pPr>
            <a:r>
              <a:rPr lang="en-US" sz="4800">
                <a:solidFill>
                  <a:srgbClr val="F7F7F7"/>
                </a:solidFill>
                <a:latin typeface="Open Sans Bold"/>
              </a:rPr>
              <a:t>ABOUT FUKITA CORPORATION</a:t>
            </a:r>
          </a:p>
        </p:txBody>
      </p:sp>
      <p:sp>
        <p:nvSpPr>
          <p:cNvPr id="5" name="Freeform 5"/>
          <p:cNvSpPr/>
          <p:nvPr/>
        </p:nvSpPr>
        <p:spPr>
          <a:xfrm>
            <a:off x="16018329" y="1028700"/>
            <a:ext cx="1240971" cy="1240971"/>
          </a:xfrm>
          <a:custGeom>
            <a:avLst/>
            <a:gdLst/>
            <a:ahLst/>
            <a:cxnLst/>
            <a:rect l="l" t="t" r="r" b="b"/>
            <a:pathLst>
              <a:path w="1240971" h="1240971">
                <a:moveTo>
                  <a:pt x="0" y="0"/>
                </a:moveTo>
                <a:lnTo>
                  <a:pt x="1240971" y="0"/>
                </a:lnTo>
                <a:lnTo>
                  <a:pt x="1240971" y="1240971"/>
                </a:lnTo>
                <a:lnTo>
                  <a:pt x="0" y="12409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TextBox 6"/>
          <p:cNvSpPr txBox="1"/>
          <p:nvPr/>
        </p:nvSpPr>
        <p:spPr>
          <a:xfrm>
            <a:off x="1816617" y="1537306"/>
            <a:ext cx="7327383" cy="8581487"/>
          </a:xfrm>
          <a:prstGeom prst="rect">
            <a:avLst/>
          </a:prstGeom>
        </p:spPr>
        <p:txBody>
          <a:bodyPr lIns="0" tIns="0" rIns="0" bIns="0" rtlCol="0" anchor="t">
            <a:spAutoFit/>
          </a:bodyPr>
          <a:lstStyle/>
          <a:p>
            <a:pPr algn="just">
              <a:lnSpc>
                <a:spcPts val="3136"/>
              </a:lnSpc>
            </a:pPr>
            <a:r>
              <a:rPr lang="en-US" sz="2240">
                <a:solidFill>
                  <a:srgbClr val="FFFFFF"/>
                </a:solidFill>
                <a:latin typeface="PT Sans"/>
              </a:rPr>
              <a:t>Fukita Corporation was conceived in the year 2002 in the vibrant landscape of China. Our journey is one of innovation, sustainability, and a relentless pursuit of quality that has redefined the bicycle manufacturing landscape globally.</a:t>
            </a:r>
          </a:p>
          <a:p>
            <a:pPr algn="just">
              <a:lnSpc>
                <a:spcPts val="3136"/>
              </a:lnSpc>
            </a:pPr>
            <a:endParaRPr lang="en-US" sz="2240">
              <a:solidFill>
                <a:srgbClr val="FFFFFF"/>
              </a:solidFill>
              <a:latin typeface="PT Sans"/>
            </a:endParaRPr>
          </a:p>
          <a:p>
            <a:pPr algn="just">
              <a:lnSpc>
                <a:spcPts val="3136"/>
              </a:lnSpc>
            </a:pPr>
            <a:r>
              <a:rPr lang="en-US" sz="2240">
                <a:solidFill>
                  <a:srgbClr val="FFFFFF"/>
                </a:solidFill>
                <a:latin typeface="PT Sans"/>
              </a:rPr>
              <a:t>Guided by our esteemed CEO, Ms. Hiroko Tanaka, Fukita Corporation thrives under the leadership of industry veterans. Their dedication to excellence and market intuition has shaped Fukita's success story.</a:t>
            </a:r>
          </a:p>
          <a:p>
            <a:pPr algn="just">
              <a:lnSpc>
                <a:spcPts val="3136"/>
              </a:lnSpc>
            </a:pPr>
            <a:endParaRPr lang="en-US" sz="2240">
              <a:solidFill>
                <a:srgbClr val="FFFFFF"/>
              </a:solidFill>
              <a:latin typeface="PT Sans"/>
            </a:endParaRPr>
          </a:p>
          <a:p>
            <a:pPr algn="just">
              <a:lnSpc>
                <a:spcPts val="3136"/>
              </a:lnSpc>
            </a:pPr>
            <a:r>
              <a:rPr lang="en-US" sz="2240">
                <a:solidFill>
                  <a:srgbClr val="FFFFFF"/>
                </a:solidFill>
                <a:latin typeface="PT Sans"/>
              </a:rPr>
              <a:t>Fukita Corporation proudly holds a commanding 75% market share in China's vibrant bicycle manufacturing sector. Our commitment to anticipating trends and exceeding consumer expectations has solidified our standing as an industry leader.</a:t>
            </a:r>
          </a:p>
          <a:p>
            <a:pPr algn="just">
              <a:lnSpc>
                <a:spcPts val="3136"/>
              </a:lnSpc>
            </a:pPr>
            <a:endParaRPr lang="en-US" sz="2240">
              <a:solidFill>
                <a:srgbClr val="FFFFFF"/>
              </a:solidFill>
              <a:latin typeface="PT Sans"/>
            </a:endParaRPr>
          </a:p>
          <a:p>
            <a:pPr algn="just">
              <a:lnSpc>
                <a:spcPts val="3136"/>
              </a:lnSpc>
            </a:pPr>
            <a:r>
              <a:rPr lang="en-US" sz="2240">
                <a:solidFill>
                  <a:srgbClr val="FFFFFF"/>
                </a:solidFill>
                <a:latin typeface="PT Sans"/>
              </a:rPr>
              <a:t>More than just a bicycle manufacturer, Fukita is the go-to Original Equipment Manufacturer (OEM) for related equipment. Collaborating with strategic partners, we extend our influence across diverse transportation solutions.</a:t>
            </a:r>
          </a:p>
          <a:p>
            <a:pPr algn="just">
              <a:lnSpc>
                <a:spcPts val="3136"/>
              </a:lnSpc>
            </a:pPr>
            <a:endParaRPr lang="en-US" sz="2240">
              <a:solidFill>
                <a:srgbClr val="FFFFFF"/>
              </a:solidFill>
              <a:latin typeface="PT Sans"/>
            </a:endParaRPr>
          </a:p>
        </p:txBody>
      </p:sp>
      <p:grpSp>
        <p:nvGrpSpPr>
          <p:cNvPr id="7" name="Group 7"/>
          <p:cNvGrpSpPr/>
          <p:nvPr/>
        </p:nvGrpSpPr>
        <p:grpSpPr>
          <a:xfrm>
            <a:off x="10897804" y="9093885"/>
            <a:ext cx="4702311" cy="328830"/>
            <a:chOff x="0" y="0"/>
            <a:chExt cx="6269748" cy="438440"/>
          </a:xfrm>
        </p:grpSpPr>
        <p:grpSp>
          <p:nvGrpSpPr>
            <p:cNvPr id="8" name="Group 8"/>
            <p:cNvGrpSpPr/>
            <p:nvPr/>
          </p:nvGrpSpPr>
          <p:grpSpPr>
            <a:xfrm>
              <a:off x="0" y="0"/>
              <a:ext cx="2094927" cy="438440"/>
              <a:chOff x="0" y="0"/>
              <a:chExt cx="1147608" cy="240179"/>
            </a:xfrm>
          </p:grpSpPr>
          <p:sp>
            <p:nvSpPr>
              <p:cNvPr id="9" name="Freeform 9"/>
              <p:cNvSpPr/>
              <p:nvPr/>
            </p:nvSpPr>
            <p:spPr>
              <a:xfrm>
                <a:off x="0" y="0"/>
                <a:ext cx="1147608" cy="240179"/>
              </a:xfrm>
              <a:custGeom>
                <a:avLst/>
                <a:gdLst/>
                <a:ahLst/>
                <a:cxnLst/>
                <a:rect l="l" t="t" r="r" b="b"/>
                <a:pathLst>
                  <a:path w="1147608" h="240179">
                    <a:moveTo>
                      <a:pt x="0" y="0"/>
                    </a:moveTo>
                    <a:lnTo>
                      <a:pt x="1147608" y="0"/>
                    </a:lnTo>
                    <a:lnTo>
                      <a:pt x="1147608" y="240179"/>
                    </a:lnTo>
                    <a:lnTo>
                      <a:pt x="0" y="240179"/>
                    </a:lnTo>
                    <a:close/>
                  </a:path>
                </a:pathLst>
              </a:custGeom>
              <a:solidFill>
                <a:srgbClr val="F7F7F7"/>
              </a:solidFill>
            </p:spPr>
            <p:txBody>
              <a:bodyPr/>
              <a:lstStyle/>
              <a:p>
                <a:endParaRPr lang="en-US"/>
              </a:p>
            </p:txBody>
          </p:sp>
        </p:grpSp>
        <p:grpSp>
          <p:nvGrpSpPr>
            <p:cNvPr id="10" name="Group 10"/>
            <p:cNvGrpSpPr/>
            <p:nvPr/>
          </p:nvGrpSpPr>
          <p:grpSpPr>
            <a:xfrm>
              <a:off x="2079893" y="0"/>
              <a:ext cx="2094927" cy="438440"/>
              <a:chOff x="0" y="0"/>
              <a:chExt cx="1147608" cy="240179"/>
            </a:xfrm>
          </p:grpSpPr>
          <p:sp>
            <p:nvSpPr>
              <p:cNvPr id="11" name="Freeform 11"/>
              <p:cNvSpPr/>
              <p:nvPr/>
            </p:nvSpPr>
            <p:spPr>
              <a:xfrm>
                <a:off x="0" y="0"/>
                <a:ext cx="1147608" cy="240179"/>
              </a:xfrm>
              <a:custGeom>
                <a:avLst/>
                <a:gdLst/>
                <a:ahLst/>
                <a:cxnLst/>
                <a:rect l="l" t="t" r="r" b="b"/>
                <a:pathLst>
                  <a:path w="1147608" h="240179">
                    <a:moveTo>
                      <a:pt x="0" y="0"/>
                    </a:moveTo>
                    <a:lnTo>
                      <a:pt x="1147608" y="0"/>
                    </a:lnTo>
                    <a:lnTo>
                      <a:pt x="1147608" y="240179"/>
                    </a:lnTo>
                    <a:lnTo>
                      <a:pt x="0" y="240179"/>
                    </a:lnTo>
                    <a:close/>
                  </a:path>
                </a:pathLst>
              </a:custGeom>
              <a:solidFill>
                <a:srgbClr val="41C1BA"/>
              </a:solidFill>
            </p:spPr>
            <p:txBody>
              <a:bodyPr/>
              <a:lstStyle/>
              <a:p>
                <a:endParaRPr lang="en-US"/>
              </a:p>
            </p:txBody>
          </p:sp>
        </p:grpSp>
        <p:grpSp>
          <p:nvGrpSpPr>
            <p:cNvPr id="12" name="Group 12"/>
            <p:cNvGrpSpPr/>
            <p:nvPr/>
          </p:nvGrpSpPr>
          <p:grpSpPr>
            <a:xfrm>
              <a:off x="4174821" y="0"/>
              <a:ext cx="2094927" cy="438440"/>
              <a:chOff x="0" y="0"/>
              <a:chExt cx="1147608" cy="240179"/>
            </a:xfrm>
          </p:grpSpPr>
          <p:sp>
            <p:nvSpPr>
              <p:cNvPr id="13" name="Freeform 13"/>
              <p:cNvSpPr/>
              <p:nvPr/>
            </p:nvSpPr>
            <p:spPr>
              <a:xfrm>
                <a:off x="0" y="0"/>
                <a:ext cx="1147608" cy="240179"/>
              </a:xfrm>
              <a:custGeom>
                <a:avLst/>
                <a:gdLst/>
                <a:ahLst/>
                <a:cxnLst/>
                <a:rect l="l" t="t" r="r" b="b"/>
                <a:pathLst>
                  <a:path w="1147608" h="240179">
                    <a:moveTo>
                      <a:pt x="0" y="0"/>
                    </a:moveTo>
                    <a:lnTo>
                      <a:pt x="1147608" y="0"/>
                    </a:lnTo>
                    <a:lnTo>
                      <a:pt x="1147608" y="240179"/>
                    </a:lnTo>
                    <a:lnTo>
                      <a:pt x="0" y="240179"/>
                    </a:lnTo>
                    <a:close/>
                  </a:path>
                </a:pathLst>
              </a:custGeom>
              <a:solidFill>
                <a:srgbClr val="53786D"/>
              </a:solidFill>
            </p:spPr>
            <p:txBody>
              <a:bodyPr/>
              <a:lstStyle/>
              <a:p>
                <a:endParaRPr lang="en-US"/>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65B6D"/>
        </a:solidFill>
        <a:effectLst/>
      </p:bgPr>
    </p:bg>
    <p:spTree>
      <p:nvGrpSpPr>
        <p:cNvPr id="1" name=""/>
        <p:cNvGrpSpPr/>
        <p:nvPr/>
      </p:nvGrpSpPr>
      <p:grpSpPr>
        <a:xfrm>
          <a:off x="0" y="0"/>
          <a:ext cx="0" cy="0"/>
          <a:chOff x="0" y="0"/>
          <a:chExt cx="0" cy="0"/>
        </a:xfrm>
      </p:grpSpPr>
      <p:grpSp>
        <p:nvGrpSpPr>
          <p:cNvPr id="2" name="Group 2"/>
          <p:cNvGrpSpPr/>
          <p:nvPr/>
        </p:nvGrpSpPr>
        <p:grpSpPr>
          <a:xfrm>
            <a:off x="1660771" y="7706647"/>
            <a:ext cx="4702311" cy="328830"/>
            <a:chOff x="0" y="0"/>
            <a:chExt cx="6269748" cy="438440"/>
          </a:xfrm>
        </p:grpSpPr>
        <p:grpSp>
          <p:nvGrpSpPr>
            <p:cNvPr id="3" name="Group 3"/>
            <p:cNvGrpSpPr/>
            <p:nvPr/>
          </p:nvGrpSpPr>
          <p:grpSpPr>
            <a:xfrm>
              <a:off x="0" y="0"/>
              <a:ext cx="2094927" cy="438440"/>
              <a:chOff x="0" y="0"/>
              <a:chExt cx="1147608" cy="240179"/>
            </a:xfrm>
          </p:grpSpPr>
          <p:sp>
            <p:nvSpPr>
              <p:cNvPr id="4" name="Freeform 4"/>
              <p:cNvSpPr/>
              <p:nvPr/>
            </p:nvSpPr>
            <p:spPr>
              <a:xfrm>
                <a:off x="0" y="0"/>
                <a:ext cx="1147608" cy="240179"/>
              </a:xfrm>
              <a:custGeom>
                <a:avLst/>
                <a:gdLst/>
                <a:ahLst/>
                <a:cxnLst/>
                <a:rect l="l" t="t" r="r" b="b"/>
                <a:pathLst>
                  <a:path w="1147608" h="240179">
                    <a:moveTo>
                      <a:pt x="0" y="0"/>
                    </a:moveTo>
                    <a:lnTo>
                      <a:pt x="1147608" y="0"/>
                    </a:lnTo>
                    <a:lnTo>
                      <a:pt x="1147608" y="240179"/>
                    </a:lnTo>
                    <a:lnTo>
                      <a:pt x="0" y="240179"/>
                    </a:lnTo>
                    <a:close/>
                  </a:path>
                </a:pathLst>
              </a:custGeom>
              <a:solidFill>
                <a:srgbClr val="F7F7F7"/>
              </a:solidFill>
            </p:spPr>
            <p:txBody>
              <a:bodyPr/>
              <a:lstStyle/>
              <a:p>
                <a:endParaRPr lang="en-US"/>
              </a:p>
            </p:txBody>
          </p:sp>
        </p:grpSp>
        <p:grpSp>
          <p:nvGrpSpPr>
            <p:cNvPr id="5" name="Group 5"/>
            <p:cNvGrpSpPr/>
            <p:nvPr/>
          </p:nvGrpSpPr>
          <p:grpSpPr>
            <a:xfrm>
              <a:off x="2079893" y="0"/>
              <a:ext cx="2094927" cy="438440"/>
              <a:chOff x="0" y="0"/>
              <a:chExt cx="1147608" cy="240179"/>
            </a:xfrm>
          </p:grpSpPr>
          <p:sp>
            <p:nvSpPr>
              <p:cNvPr id="6" name="Freeform 6"/>
              <p:cNvSpPr/>
              <p:nvPr/>
            </p:nvSpPr>
            <p:spPr>
              <a:xfrm>
                <a:off x="0" y="0"/>
                <a:ext cx="1147608" cy="240179"/>
              </a:xfrm>
              <a:custGeom>
                <a:avLst/>
                <a:gdLst/>
                <a:ahLst/>
                <a:cxnLst/>
                <a:rect l="l" t="t" r="r" b="b"/>
                <a:pathLst>
                  <a:path w="1147608" h="240179">
                    <a:moveTo>
                      <a:pt x="0" y="0"/>
                    </a:moveTo>
                    <a:lnTo>
                      <a:pt x="1147608" y="0"/>
                    </a:lnTo>
                    <a:lnTo>
                      <a:pt x="1147608" y="240179"/>
                    </a:lnTo>
                    <a:lnTo>
                      <a:pt x="0" y="240179"/>
                    </a:lnTo>
                    <a:close/>
                  </a:path>
                </a:pathLst>
              </a:custGeom>
              <a:solidFill>
                <a:srgbClr val="41C1BA"/>
              </a:solidFill>
            </p:spPr>
            <p:txBody>
              <a:bodyPr/>
              <a:lstStyle/>
              <a:p>
                <a:endParaRPr lang="en-US"/>
              </a:p>
            </p:txBody>
          </p:sp>
        </p:grpSp>
        <p:grpSp>
          <p:nvGrpSpPr>
            <p:cNvPr id="7" name="Group 7"/>
            <p:cNvGrpSpPr/>
            <p:nvPr/>
          </p:nvGrpSpPr>
          <p:grpSpPr>
            <a:xfrm>
              <a:off x="4174821" y="0"/>
              <a:ext cx="2094927" cy="438440"/>
              <a:chOff x="0" y="0"/>
              <a:chExt cx="1147608" cy="240179"/>
            </a:xfrm>
          </p:grpSpPr>
          <p:sp>
            <p:nvSpPr>
              <p:cNvPr id="8" name="Freeform 8"/>
              <p:cNvSpPr/>
              <p:nvPr/>
            </p:nvSpPr>
            <p:spPr>
              <a:xfrm>
                <a:off x="0" y="0"/>
                <a:ext cx="1147608" cy="240179"/>
              </a:xfrm>
              <a:custGeom>
                <a:avLst/>
                <a:gdLst/>
                <a:ahLst/>
                <a:cxnLst/>
                <a:rect l="l" t="t" r="r" b="b"/>
                <a:pathLst>
                  <a:path w="1147608" h="240179">
                    <a:moveTo>
                      <a:pt x="0" y="0"/>
                    </a:moveTo>
                    <a:lnTo>
                      <a:pt x="1147608" y="0"/>
                    </a:lnTo>
                    <a:lnTo>
                      <a:pt x="1147608" y="240179"/>
                    </a:lnTo>
                    <a:lnTo>
                      <a:pt x="0" y="240179"/>
                    </a:lnTo>
                    <a:close/>
                  </a:path>
                </a:pathLst>
              </a:custGeom>
              <a:solidFill>
                <a:srgbClr val="53786D"/>
              </a:solidFill>
            </p:spPr>
            <p:txBody>
              <a:bodyPr/>
              <a:lstStyle/>
              <a:p>
                <a:endParaRPr lang="en-US"/>
              </a:p>
            </p:txBody>
          </p:sp>
        </p:grpSp>
      </p:grpSp>
      <p:grpSp>
        <p:nvGrpSpPr>
          <p:cNvPr id="9" name="Group 9"/>
          <p:cNvGrpSpPr/>
          <p:nvPr/>
        </p:nvGrpSpPr>
        <p:grpSpPr>
          <a:xfrm>
            <a:off x="9452836" y="1094014"/>
            <a:ext cx="1345214" cy="1345214"/>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1C1BA"/>
            </a:solidFill>
          </p:spPr>
          <p:txBody>
            <a:bodyPr/>
            <a:lstStyle/>
            <a:p>
              <a:endParaRPr lang="en-US"/>
            </a:p>
          </p:txBody>
        </p:sp>
      </p:grpSp>
      <p:grpSp>
        <p:nvGrpSpPr>
          <p:cNvPr id="11" name="Group 11"/>
          <p:cNvGrpSpPr/>
          <p:nvPr/>
        </p:nvGrpSpPr>
        <p:grpSpPr>
          <a:xfrm>
            <a:off x="9452836" y="2798045"/>
            <a:ext cx="1345214" cy="1345214"/>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1C1BA"/>
            </a:solidFill>
          </p:spPr>
          <p:txBody>
            <a:bodyPr/>
            <a:lstStyle/>
            <a:p>
              <a:endParaRPr lang="en-US"/>
            </a:p>
          </p:txBody>
        </p:sp>
      </p:grpSp>
      <p:grpSp>
        <p:nvGrpSpPr>
          <p:cNvPr id="13" name="Group 13"/>
          <p:cNvGrpSpPr/>
          <p:nvPr/>
        </p:nvGrpSpPr>
        <p:grpSpPr>
          <a:xfrm>
            <a:off x="9452836" y="4503059"/>
            <a:ext cx="1345214" cy="1345214"/>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1C1BA"/>
            </a:solidFill>
          </p:spPr>
          <p:txBody>
            <a:bodyPr/>
            <a:lstStyle/>
            <a:p>
              <a:endParaRPr lang="en-US"/>
            </a:p>
          </p:txBody>
        </p:sp>
      </p:grpSp>
      <p:grpSp>
        <p:nvGrpSpPr>
          <p:cNvPr id="15" name="Group 15"/>
          <p:cNvGrpSpPr/>
          <p:nvPr/>
        </p:nvGrpSpPr>
        <p:grpSpPr>
          <a:xfrm>
            <a:off x="9452836" y="6208072"/>
            <a:ext cx="1345214" cy="1345214"/>
            <a:chOff x="0" y="0"/>
            <a:chExt cx="6350000" cy="6350000"/>
          </a:xfrm>
        </p:grpSpPr>
        <p:sp>
          <p:nvSpPr>
            <p:cNvPr id="16" name="Freeform 1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1C1BA"/>
            </a:solidFill>
          </p:spPr>
          <p:txBody>
            <a:bodyPr/>
            <a:lstStyle/>
            <a:p>
              <a:endParaRPr lang="en-US"/>
            </a:p>
          </p:txBody>
        </p:sp>
      </p:grpSp>
      <p:sp>
        <p:nvSpPr>
          <p:cNvPr id="17" name="TextBox 17"/>
          <p:cNvSpPr txBox="1"/>
          <p:nvPr/>
        </p:nvSpPr>
        <p:spPr>
          <a:xfrm>
            <a:off x="1660771" y="1824718"/>
            <a:ext cx="6853854" cy="2095389"/>
          </a:xfrm>
          <a:prstGeom prst="rect">
            <a:avLst/>
          </a:prstGeom>
        </p:spPr>
        <p:txBody>
          <a:bodyPr lIns="0" tIns="0" rIns="0" bIns="0" rtlCol="0" anchor="t">
            <a:spAutoFit/>
          </a:bodyPr>
          <a:lstStyle/>
          <a:p>
            <a:pPr>
              <a:lnSpc>
                <a:spcPts val="8400"/>
              </a:lnSpc>
            </a:pPr>
            <a:r>
              <a:rPr lang="en-US" sz="6000">
                <a:solidFill>
                  <a:srgbClr val="F7F7F7"/>
                </a:solidFill>
                <a:latin typeface="Open Sans Bold"/>
              </a:rPr>
              <a:t>AIMS AND OBJECTIVES</a:t>
            </a:r>
          </a:p>
        </p:txBody>
      </p:sp>
      <p:sp>
        <p:nvSpPr>
          <p:cNvPr id="18" name="TextBox 18"/>
          <p:cNvSpPr txBox="1"/>
          <p:nvPr/>
        </p:nvSpPr>
        <p:spPr>
          <a:xfrm>
            <a:off x="11194552" y="1260921"/>
            <a:ext cx="6155850" cy="789279"/>
          </a:xfrm>
          <a:prstGeom prst="rect">
            <a:avLst/>
          </a:prstGeom>
        </p:spPr>
        <p:txBody>
          <a:bodyPr lIns="0" tIns="0" rIns="0" bIns="0" rtlCol="0" anchor="t">
            <a:spAutoFit/>
          </a:bodyPr>
          <a:lstStyle/>
          <a:p>
            <a:pPr>
              <a:lnSpc>
                <a:spcPts val="3220"/>
              </a:lnSpc>
            </a:pPr>
            <a:r>
              <a:rPr lang="en-US" sz="2300">
                <a:solidFill>
                  <a:srgbClr val="FFFFFF"/>
                </a:solidFill>
                <a:latin typeface="Open Sans Bold"/>
              </a:rPr>
              <a:t>Comprehensive Understanding of Fukita Corporation’s Online Sales Performance</a:t>
            </a:r>
          </a:p>
        </p:txBody>
      </p:sp>
      <p:sp>
        <p:nvSpPr>
          <p:cNvPr id="19" name="TextBox 19"/>
          <p:cNvSpPr txBox="1"/>
          <p:nvPr/>
        </p:nvSpPr>
        <p:spPr>
          <a:xfrm>
            <a:off x="11194552" y="2955075"/>
            <a:ext cx="6064748" cy="905392"/>
          </a:xfrm>
          <a:prstGeom prst="rect">
            <a:avLst/>
          </a:prstGeom>
        </p:spPr>
        <p:txBody>
          <a:bodyPr lIns="0" tIns="0" rIns="0" bIns="0" rtlCol="0" anchor="t">
            <a:spAutoFit/>
          </a:bodyPr>
          <a:lstStyle/>
          <a:p>
            <a:pPr>
              <a:lnSpc>
                <a:spcPts val="3640"/>
              </a:lnSpc>
            </a:pPr>
            <a:r>
              <a:rPr lang="en-US" sz="2600">
                <a:solidFill>
                  <a:srgbClr val="FFFFFF"/>
                </a:solidFill>
                <a:latin typeface="Open Sans Bold"/>
              </a:rPr>
              <a:t>Fukita Corporation’s Global Sales Distribution Analysis</a:t>
            </a:r>
          </a:p>
        </p:txBody>
      </p:sp>
      <p:sp>
        <p:nvSpPr>
          <p:cNvPr id="20" name="TextBox 20"/>
          <p:cNvSpPr txBox="1"/>
          <p:nvPr/>
        </p:nvSpPr>
        <p:spPr>
          <a:xfrm>
            <a:off x="11194552" y="4725048"/>
            <a:ext cx="6064748" cy="789279"/>
          </a:xfrm>
          <a:prstGeom prst="rect">
            <a:avLst/>
          </a:prstGeom>
        </p:spPr>
        <p:txBody>
          <a:bodyPr lIns="0" tIns="0" rIns="0" bIns="0" rtlCol="0" anchor="t">
            <a:spAutoFit/>
          </a:bodyPr>
          <a:lstStyle/>
          <a:p>
            <a:pPr>
              <a:lnSpc>
                <a:spcPts val="3220"/>
              </a:lnSpc>
            </a:pPr>
            <a:r>
              <a:rPr lang="en-US" sz="2300">
                <a:solidFill>
                  <a:srgbClr val="FFFFFF"/>
                </a:solidFill>
                <a:latin typeface="Open Sans Bold"/>
              </a:rPr>
              <a:t>Fukita Corporation’s Sales Trends Over Time Analysis</a:t>
            </a:r>
          </a:p>
        </p:txBody>
      </p:sp>
      <p:sp>
        <p:nvSpPr>
          <p:cNvPr id="21" name="TextBox 21"/>
          <p:cNvSpPr txBox="1"/>
          <p:nvPr/>
        </p:nvSpPr>
        <p:spPr>
          <a:xfrm>
            <a:off x="11194552" y="6416120"/>
            <a:ext cx="6064748" cy="789279"/>
          </a:xfrm>
          <a:prstGeom prst="rect">
            <a:avLst/>
          </a:prstGeom>
        </p:spPr>
        <p:txBody>
          <a:bodyPr lIns="0" tIns="0" rIns="0" bIns="0" rtlCol="0" anchor="t">
            <a:spAutoFit/>
          </a:bodyPr>
          <a:lstStyle/>
          <a:p>
            <a:pPr>
              <a:lnSpc>
                <a:spcPts val="3220"/>
              </a:lnSpc>
            </a:pPr>
            <a:r>
              <a:rPr lang="en-US" sz="2300">
                <a:solidFill>
                  <a:srgbClr val="FFFFFF"/>
                </a:solidFill>
                <a:latin typeface="Open Sans Bold"/>
              </a:rPr>
              <a:t>Fukita Corporation’s Customer Demographics Analysis</a:t>
            </a:r>
          </a:p>
        </p:txBody>
      </p:sp>
      <p:sp>
        <p:nvSpPr>
          <p:cNvPr id="22" name="Freeform 22"/>
          <p:cNvSpPr/>
          <p:nvPr/>
        </p:nvSpPr>
        <p:spPr>
          <a:xfrm>
            <a:off x="-212271" y="85135"/>
            <a:ext cx="1240971" cy="1240971"/>
          </a:xfrm>
          <a:custGeom>
            <a:avLst/>
            <a:gdLst/>
            <a:ahLst/>
            <a:cxnLst/>
            <a:rect l="l" t="t" r="r" b="b"/>
            <a:pathLst>
              <a:path w="1240971" h="1240971">
                <a:moveTo>
                  <a:pt x="0" y="0"/>
                </a:moveTo>
                <a:lnTo>
                  <a:pt x="1240971" y="0"/>
                </a:lnTo>
                <a:lnTo>
                  <a:pt x="1240971" y="1240972"/>
                </a:lnTo>
                <a:lnTo>
                  <a:pt x="0" y="12409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23" name="Group 23"/>
          <p:cNvGrpSpPr/>
          <p:nvPr/>
        </p:nvGrpSpPr>
        <p:grpSpPr>
          <a:xfrm>
            <a:off x="9452836" y="7913086"/>
            <a:ext cx="1345214" cy="1345214"/>
            <a:chOff x="0" y="0"/>
            <a:chExt cx="6350000" cy="6350000"/>
          </a:xfrm>
        </p:grpSpPr>
        <p:sp>
          <p:nvSpPr>
            <p:cNvPr id="24" name="Freeform 2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1C1BA"/>
            </a:solidFill>
          </p:spPr>
          <p:txBody>
            <a:bodyPr/>
            <a:lstStyle/>
            <a:p>
              <a:endParaRPr lang="en-US"/>
            </a:p>
          </p:txBody>
        </p:sp>
      </p:grpSp>
      <p:sp>
        <p:nvSpPr>
          <p:cNvPr id="25" name="TextBox 25"/>
          <p:cNvSpPr txBox="1"/>
          <p:nvPr/>
        </p:nvSpPr>
        <p:spPr>
          <a:xfrm>
            <a:off x="11194552" y="8119799"/>
            <a:ext cx="6064748" cy="789279"/>
          </a:xfrm>
          <a:prstGeom prst="rect">
            <a:avLst/>
          </a:prstGeom>
        </p:spPr>
        <p:txBody>
          <a:bodyPr lIns="0" tIns="0" rIns="0" bIns="0" rtlCol="0" anchor="t">
            <a:spAutoFit/>
          </a:bodyPr>
          <a:lstStyle/>
          <a:p>
            <a:pPr>
              <a:lnSpc>
                <a:spcPts val="3220"/>
              </a:lnSpc>
            </a:pPr>
            <a:r>
              <a:rPr lang="en-US" sz="2300">
                <a:solidFill>
                  <a:srgbClr val="FFFFFF"/>
                </a:solidFill>
                <a:latin typeface="Open Sans Bold"/>
              </a:rPr>
              <a:t>Fukita Corporation’s Product Performance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65B6D"/>
        </a:solidFill>
        <a:effectLst/>
      </p:bgPr>
    </p:bg>
    <p:spTree>
      <p:nvGrpSpPr>
        <p:cNvPr id="1" name=""/>
        <p:cNvGrpSpPr/>
        <p:nvPr/>
      </p:nvGrpSpPr>
      <p:grpSpPr>
        <a:xfrm>
          <a:off x="0" y="0"/>
          <a:ext cx="0" cy="0"/>
          <a:chOff x="0" y="0"/>
          <a:chExt cx="0" cy="0"/>
        </a:xfrm>
      </p:grpSpPr>
      <p:sp>
        <p:nvSpPr>
          <p:cNvPr id="2" name="Freeform 2"/>
          <p:cNvSpPr/>
          <p:nvPr/>
        </p:nvSpPr>
        <p:spPr>
          <a:xfrm>
            <a:off x="16638814" y="4709235"/>
            <a:ext cx="1240971" cy="1240971"/>
          </a:xfrm>
          <a:custGeom>
            <a:avLst/>
            <a:gdLst/>
            <a:ahLst/>
            <a:cxnLst/>
            <a:rect l="l" t="t" r="r" b="b"/>
            <a:pathLst>
              <a:path w="1240971" h="1240971">
                <a:moveTo>
                  <a:pt x="0" y="0"/>
                </a:moveTo>
                <a:lnTo>
                  <a:pt x="1240972" y="0"/>
                </a:lnTo>
                <a:lnTo>
                  <a:pt x="1240972" y="1240971"/>
                </a:lnTo>
                <a:lnTo>
                  <a:pt x="0" y="12409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2116903" y="1897257"/>
            <a:ext cx="14054194" cy="7915398"/>
          </a:xfrm>
          <a:custGeom>
            <a:avLst/>
            <a:gdLst/>
            <a:ahLst/>
            <a:cxnLst/>
            <a:rect l="l" t="t" r="r" b="b"/>
            <a:pathLst>
              <a:path w="14054194" h="7915398">
                <a:moveTo>
                  <a:pt x="0" y="0"/>
                </a:moveTo>
                <a:lnTo>
                  <a:pt x="14054194" y="0"/>
                </a:lnTo>
                <a:lnTo>
                  <a:pt x="14054194" y="7915398"/>
                </a:lnTo>
                <a:lnTo>
                  <a:pt x="0" y="7915398"/>
                </a:lnTo>
                <a:lnTo>
                  <a:pt x="0" y="0"/>
                </a:lnTo>
                <a:close/>
              </a:path>
            </a:pathLst>
          </a:custGeom>
          <a:blipFill>
            <a:blip r:embed="rId4"/>
            <a:stretch>
              <a:fillRect/>
            </a:stretch>
          </a:blipFill>
        </p:spPr>
        <p:txBody>
          <a:bodyPr/>
          <a:lstStyle/>
          <a:p>
            <a:endParaRPr lang="en-US"/>
          </a:p>
        </p:txBody>
      </p:sp>
      <p:sp>
        <p:nvSpPr>
          <p:cNvPr id="4" name="TextBox 4"/>
          <p:cNvSpPr txBox="1"/>
          <p:nvPr/>
        </p:nvSpPr>
        <p:spPr>
          <a:xfrm>
            <a:off x="1028700" y="704850"/>
            <a:ext cx="16230600" cy="771497"/>
          </a:xfrm>
          <a:prstGeom prst="rect">
            <a:avLst/>
          </a:prstGeom>
        </p:spPr>
        <p:txBody>
          <a:bodyPr lIns="0" tIns="0" rIns="0" bIns="0" rtlCol="0" anchor="t">
            <a:spAutoFit/>
          </a:bodyPr>
          <a:lstStyle/>
          <a:p>
            <a:pPr algn="ctr">
              <a:lnSpc>
                <a:spcPts val="6300"/>
              </a:lnSpc>
            </a:pPr>
            <a:r>
              <a:rPr lang="en-US" sz="4500">
                <a:solidFill>
                  <a:srgbClr val="F7F7F7"/>
                </a:solidFill>
                <a:latin typeface="Open Sans Bold"/>
              </a:rPr>
              <a:t>FUKITA CORPORATION ONLINE SALES DASHBOARD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65B6D"/>
        </a:solidFill>
        <a:effectLst/>
      </p:bgPr>
    </p:bg>
    <p:spTree>
      <p:nvGrpSpPr>
        <p:cNvPr id="1" name=""/>
        <p:cNvGrpSpPr/>
        <p:nvPr/>
      </p:nvGrpSpPr>
      <p:grpSpPr>
        <a:xfrm>
          <a:off x="0" y="0"/>
          <a:ext cx="0" cy="0"/>
          <a:chOff x="0" y="0"/>
          <a:chExt cx="0" cy="0"/>
        </a:xfrm>
      </p:grpSpPr>
      <p:grpSp>
        <p:nvGrpSpPr>
          <p:cNvPr id="2" name="Group 2"/>
          <p:cNvGrpSpPr/>
          <p:nvPr/>
        </p:nvGrpSpPr>
        <p:grpSpPr>
          <a:xfrm>
            <a:off x="12556989" y="8232780"/>
            <a:ext cx="4702311" cy="328830"/>
            <a:chOff x="0" y="0"/>
            <a:chExt cx="6269748" cy="438440"/>
          </a:xfrm>
        </p:grpSpPr>
        <p:grpSp>
          <p:nvGrpSpPr>
            <p:cNvPr id="3" name="Group 3"/>
            <p:cNvGrpSpPr/>
            <p:nvPr/>
          </p:nvGrpSpPr>
          <p:grpSpPr>
            <a:xfrm>
              <a:off x="0" y="0"/>
              <a:ext cx="2094927" cy="438440"/>
              <a:chOff x="0" y="0"/>
              <a:chExt cx="1147608" cy="240179"/>
            </a:xfrm>
          </p:grpSpPr>
          <p:sp>
            <p:nvSpPr>
              <p:cNvPr id="4" name="Freeform 4"/>
              <p:cNvSpPr/>
              <p:nvPr/>
            </p:nvSpPr>
            <p:spPr>
              <a:xfrm>
                <a:off x="0" y="0"/>
                <a:ext cx="1147608" cy="240179"/>
              </a:xfrm>
              <a:custGeom>
                <a:avLst/>
                <a:gdLst/>
                <a:ahLst/>
                <a:cxnLst/>
                <a:rect l="l" t="t" r="r" b="b"/>
                <a:pathLst>
                  <a:path w="1147608" h="240179">
                    <a:moveTo>
                      <a:pt x="0" y="0"/>
                    </a:moveTo>
                    <a:lnTo>
                      <a:pt x="1147608" y="0"/>
                    </a:lnTo>
                    <a:lnTo>
                      <a:pt x="1147608" y="240179"/>
                    </a:lnTo>
                    <a:lnTo>
                      <a:pt x="0" y="240179"/>
                    </a:lnTo>
                    <a:close/>
                  </a:path>
                </a:pathLst>
              </a:custGeom>
              <a:solidFill>
                <a:srgbClr val="F7F7F7"/>
              </a:solidFill>
            </p:spPr>
            <p:txBody>
              <a:bodyPr/>
              <a:lstStyle/>
              <a:p>
                <a:endParaRPr lang="en-US"/>
              </a:p>
            </p:txBody>
          </p:sp>
        </p:grpSp>
        <p:grpSp>
          <p:nvGrpSpPr>
            <p:cNvPr id="5" name="Group 5"/>
            <p:cNvGrpSpPr/>
            <p:nvPr/>
          </p:nvGrpSpPr>
          <p:grpSpPr>
            <a:xfrm>
              <a:off x="2079893" y="0"/>
              <a:ext cx="2094927" cy="438440"/>
              <a:chOff x="0" y="0"/>
              <a:chExt cx="1147608" cy="240179"/>
            </a:xfrm>
          </p:grpSpPr>
          <p:sp>
            <p:nvSpPr>
              <p:cNvPr id="6" name="Freeform 6"/>
              <p:cNvSpPr/>
              <p:nvPr/>
            </p:nvSpPr>
            <p:spPr>
              <a:xfrm>
                <a:off x="0" y="0"/>
                <a:ext cx="1147608" cy="240179"/>
              </a:xfrm>
              <a:custGeom>
                <a:avLst/>
                <a:gdLst/>
                <a:ahLst/>
                <a:cxnLst/>
                <a:rect l="l" t="t" r="r" b="b"/>
                <a:pathLst>
                  <a:path w="1147608" h="240179">
                    <a:moveTo>
                      <a:pt x="0" y="0"/>
                    </a:moveTo>
                    <a:lnTo>
                      <a:pt x="1147608" y="0"/>
                    </a:lnTo>
                    <a:lnTo>
                      <a:pt x="1147608" y="240179"/>
                    </a:lnTo>
                    <a:lnTo>
                      <a:pt x="0" y="240179"/>
                    </a:lnTo>
                    <a:close/>
                  </a:path>
                </a:pathLst>
              </a:custGeom>
              <a:solidFill>
                <a:srgbClr val="41C1BA"/>
              </a:solidFill>
            </p:spPr>
            <p:txBody>
              <a:bodyPr/>
              <a:lstStyle/>
              <a:p>
                <a:endParaRPr lang="en-US"/>
              </a:p>
            </p:txBody>
          </p:sp>
        </p:grpSp>
        <p:grpSp>
          <p:nvGrpSpPr>
            <p:cNvPr id="7" name="Group 7"/>
            <p:cNvGrpSpPr/>
            <p:nvPr/>
          </p:nvGrpSpPr>
          <p:grpSpPr>
            <a:xfrm>
              <a:off x="4174821" y="0"/>
              <a:ext cx="2094927" cy="438440"/>
              <a:chOff x="0" y="0"/>
              <a:chExt cx="1147608" cy="240179"/>
            </a:xfrm>
          </p:grpSpPr>
          <p:sp>
            <p:nvSpPr>
              <p:cNvPr id="8" name="Freeform 8"/>
              <p:cNvSpPr/>
              <p:nvPr/>
            </p:nvSpPr>
            <p:spPr>
              <a:xfrm>
                <a:off x="0" y="0"/>
                <a:ext cx="1147608" cy="240179"/>
              </a:xfrm>
              <a:custGeom>
                <a:avLst/>
                <a:gdLst/>
                <a:ahLst/>
                <a:cxnLst/>
                <a:rect l="l" t="t" r="r" b="b"/>
                <a:pathLst>
                  <a:path w="1147608" h="240179">
                    <a:moveTo>
                      <a:pt x="0" y="0"/>
                    </a:moveTo>
                    <a:lnTo>
                      <a:pt x="1147608" y="0"/>
                    </a:lnTo>
                    <a:lnTo>
                      <a:pt x="1147608" y="240179"/>
                    </a:lnTo>
                    <a:lnTo>
                      <a:pt x="0" y="240179"/>
                    </a:lnTo>
                    <a:close/>
                  </a:path>
                </a:pathLst>
              </a:custGeom>
              <a:solidFill>
                <a:srgbClr val="53786D"/>
              </a:solidFill>
            </p:spPr>
            <p:txBody>
              <a:bodyPr/>
              <a:lstStyle/>
              <a:p>
                <a:endParaRPr lang="en-US"/>
              </a:p>
            </p:txBody>
          </p:sp>
        </p:grpSp>
      </p:grpSp>
      <p:sp>
        <p:nvSpPr>
          <p:cNvPr id="9" name="Freeform 9"/>
          <p:cNvSpPr/>
          <p:nvPr/>
        </p:nvSpPr>
        <p:spPr>
          <a:xfrm>
            <a:off x="-212271" y="0"/>
            <a:ext cx="1240971" cy="1240971"/>
          </a:xfrm>
          <a:custGeom>
            <a:avLst/>
            <a:gdLst/>
            <a:ahLst/>
            <a:cxnLst/>
            <a:rect l="l" t="t" r="r" b="b"/>
            <a:pathLst>
              <a:path w="1240971" h="1240971">
                <a:moveTo>
                  <a:pt x="0" y="0"/>
                </a:moveTo>
                <a:lnTo>
                  <a:pt x="1240971" y="0"/>
                </a:lnTo>
                <a:lnTo>
                  <a:pt x="1240971" y="1240971"/>
                </a:lnTo>
                <a:lnTo>
                  <a:pt x="0" y="12409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Freeform 10"/>
          <p:cNvSpPr/>
          <p:nvPr/>
        </p:nvSpPr>
        <p:spPr>
          <a:xfrm>
            <a:off x="2497910" y="2169592"/>
            <a:ext cx="13292181" cy="5770015"/>
          </a:xfrm>
          <a:custGeom>
            <a:avLst/>
            <a:gdLst/>
            <a:ahLst/>
            <a:cxnLst/>
            <a:rect l="l" t="t" r="r" b="b"/>
            <a:pathLst>
              <a:path w="13292181" h="5770015">
                <a:moveTo>
                  <a:pt x="0" y="0"/>
                </a:moveTo>
                <a:lnTo>
                  <a:pt x="13292180" y="0"/>
                </a:lnTo>
                <a:lnTo>
                  <a:pt x="13292180" y="5770015"/>
                </a:lnTo>
                <a:lnTo>
                  <a:pt x="0" y="5770015"/>
                </a:lnTo>
                <a:lnTo>
                  <a:pt x="0" y="0"/>
                </a:lnTo>
                <a:close/>
              </a:path>
            </a:pathLst>
          </a:custGeom>
          <a:blipFill>
            <a:blip r:embed="rId4"/>
            <a:stretch>
              <a:fillRect/>
            </a:stretch>
          </a:blipFill>
        </p:spPr>
        <p:txBody>
          <a:bodyPr/>
          <a:lstStyle/>
          <a:p>
            <a:endParaRPr lang="en-US"/>
          </a:p>
        </p:txBody>
      </p:sp>
      <p:sp>
        <p:nvSpPr>
          <p:cNvPr id="11" name="TextBox 11"/>
          <p:cNvSpPr txBox="1"/>
          <p:nvPr/>
        </p:nvSpPr>
        <p:spPr>
          <a:xfrm>
            <a:off x="2817496" y="506186"/>
            <a:ext cx="12653009" cy="979160"/>
          </a:xfrm>
          <a:prstGeom prst="rect">
            <a:avLst/>
          </a:prstGeom>
        </p:spPr>
        <p:txBody>
          <a:bodyPr lIns="0" tIns="0" rIns="0" bIns="0" rtlCol="0" anchor="t">
            <a:spAutoFit/>
          </a:bodyPr>
          <a:lstStyle/>
          <a:p>
            <a:pPr algn="ctr">
              <a:lnSpc>
                <a:spcPts val="7980"/>
              </a:lnSpc>
            </a:pPr>
            <a:r>
              <a:rPr lang="en-US" sz="5700">
                <a:solidFill>
                  <a:srgbClr val="F7F7F7"/>
                </a:solidFill>
                <a:latin typeface="Open Sans Bold"/>
              </a:rPr>
              <a:t>ONLINE SALES ACROSS THE GLOBE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65B6D"/>
        </a:solidFill>
        <a:effectLst/>
      </p:bgPr>
    </p:bg>
    <p:spTree>
      <p:nvGrpSpPr>
        <p:cNvPr id="1" name=""/>
        <p:cNvGrpSpPr/>
        <p:nvPr/>
      </p:nvGrpSpPr>
      <p:grpSpPr>
        <a:xfrm>
          <a:off x="0" y="0"/>
          <a:ext cx="0" cy="0"/>
          <a:chOff x="0" y="0"/>
          <a:chExt cx="0" cy="0"/>
        </a:xfrm>
      </p:grpSpPr>
      <p:grpSp>
        <p:nvGrpSpPr>
          <p:cNvPr id="2" name="Group 2"/>
          <p:cNvGrpSpPr/>
          <p:nvPr/>
        </p:nvGrpSpPr>
        <p:grpSpPr>
          <a:xfrm>
            <a:off x="10160517" y="7418231"/>
            <a:ext cx="1559047" cy="1559047"/>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1C1BA"/>
            </a:solidFill>
          </p:spPr>
          <p:txBody>
            <a:bodyPr/>
            <a:lstStyle/>
            <a:p>
              <a:endParaRPr lang="en-US"/>
            </a:p>
          </p:txBody>
        </p:sp>
      </p:grpSp>
      <p:sp>
        <p:nvSpPr>
          <p:cNvPr id="4" name="Freeform 4"/>
          <p:cNvSpPr/>
          <p:nvPr/>
        </p:nvSpPr>
        <p:spPr>
          <a:xfrm>
            <a:off x="17551348" y="-193565"/>
            <a:ext cx="948924" cy="948924"/>
          </a:xfrm>
          <a:custGeom>
            <a:avLst/>
            <a:gdLst/>
            <a:ahLst/>
            <a:cxnLst/>
            <a:rect l="l" t="t" r="r" b="b"/>
            <a:pathLst>
              <a:path w="948924" h="948924">
                <a:moveTo>
                  <a:pt x="0" y="0"/>
                </a:moveTo>
                <a:lnTo>
                  <a:pt x="948923" y="0"/>
                </a:lnTo>
                <a:lnTo>
                  <a:pt x="948923" y="948924"/>
                </a:lnTo>
                <a:lnTo>
                  <a:pt x="0" y="9489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1128369" y="1794020"/>
            <a:ext cx="16075511" cy="7401282"/>
          </a:xfrm>
          <a:custGeom>
            <a:avLst/>
            <a:gdLst/>
            <a:ahLst/>
            <a:cxnLst/>
            <a:rect l="l" t="t" r="r" b="b"/>
            <a:pathLst>
              <a:path w="16075511" h="7401282">
                <a:moveTo>
                  <a:pt x="0" y="0"/>
                </a:moveTo>
                <a:lnTo>
                  <a:pt x="16075511" y="0"/>
                </a:lnTo>
                <a:lnTo>
                  <a:pt x="16075511" y="7401281"/>
                </a:lnTo>
                <a:lnTo>
                  <a:pt x="0" y="7401281"/>
                </a:lnTo>
                <a:lnTo>
                  <a:pt x="0" y="0"/>
                </a:lnTo>
                <a:close/>
              </a:path>
            </a:pathLst>
          </a:custGeom>
          <a:blipFill>
            <a:blip r:embed="rId4"/>
            <a:stretch>
              <a:fillRect/>
            </a:stretch>
          </a:blipFill>
        </p:spPr>
        <p:txBody>
          <a:bodyPr/>
          <a:lstStyle/>
          <a:p>
            <a:endParaRPr lang="en-US"/>
          </a:p>
        </p:txBody>
      </p:sp>
      <p:sp>
        <p:nvSpPr>
          <p:cNvPr id="6" name="TextBox 6"/>
          <p:cNvSpPr txBox="1"/>
          <p:nvPr/>
        </p:nvSpPr>
        <p:spPr>
          <a:xfrm>
            <a:off x="1028700" y="688684"/>
            <a:ext cx="16274849" cy="613358"/>
          </a:xfrm>
          <a:prstGeom prst="rect">
            <a:avLst/>
          </a:prstGeom>
        </p:spPr>
        <p:txBody>
          <a:bodyPr lIns="0" tIns="0" rIns="0" bIns="0" rtlCol="0" anchor="t">
            <a:spAutoFit/>
          </a:bodyPr>
          <a:lstStyle/>
          <a:p>
            <a:pPr algn="ctr">
              <a:lnSpc>
                <a:spcPts val="5040"/>
              </a:lnSpc>
            </a:pPr>
            <a:r>
              <a:rPr lang="en-US" sz="3600">
                <a:solidFill>
                  <a:srgbClr val="F7F7F7"/>
                </a:solidFill>
                <a:latin typeface="Open Sans Bold"/>
              </a:rPr>
              <a:t>GROSS ONLINE SALES VOLUME AND ORDER QUANTITY OVER THE YEARS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65B6D"/>
        </a:solidFill>
        <a:effectLst/>
      </p:bgPr>
    </p:bg>
    <p:spTree>
      <p:nvGrpSpPr>
        <p:cNvPr id="1" name=""/>
        <p:cNvGrpSpPr/>
        <p:nvPr/>
      </p:nvGrpSpPr>
      <p:grpSpPr>
        <a:xfrm>
          <a:off x="0" y="0"/>
          <a:ext cx="0" cy="0"/>
          <a:chOff x="0" y="0"/>
          <a:chExt cx="0" cy="0"/>
        </a:xfrm>
      </p:grpSpPr>
      <p:grpSp>
        <p:nvGrpSpPr>
          <p:cNvPr id="2" name="Group 2"/>
          <p:cNvGrpSpPr/>
          <p:nvPr/>
        </p:nvGrpSpPr>
        <p:grpSpPr>
          <a:xfrm>
            <a:off x="13585689" y="9958170"/>
            <a:ext cx="4702311" cy="328830"/>
            <a:chOff x="0" y="0"/>
            <a:chExt cx="6269748" cy="438440"/>
          </a:xfrm>
        </p:grpSpPr>
        <p:grpSp>
          <p:nvGrpSpPr>
            <p:cNvPr id="3" name="Group 3"/>
            <p:cNvGrpSpPr/>
            <p:nvPr/>
          </p:nvGrpSpPr>
          <p:grpSpPr>
            <a:xfrm>
              <a:off x="0" y="0"/>
              <a:ext cx="2094927" cy="438440"/>
              <a:chOff x="0" y="0"/>
              <a:chExt cx="1147608" cy="240179"/>
            </a:xfrm>
          </p:grpSpPr>
          <p:sp>
            <p:nvSpPr>
              <p:cNvPr id="4" name="Freeform 4"/>
              <p:cNvSpPr/>
              <p:nvPr/>
            </p:nvSpPr>
            <p:spPr>
              <a:xfrm>
                <a:off x="0" y="0"/>
                <a:ext cx="1147608" cy="240179"/>
              </a:xfrm>
              <a:custGeom>
                <a:avLst/>
                <a:gdLst/>
                <a:ahLst/>
                <a:cxnLst/>
                <a:rect l="l" t="t" r="r" b="b"/>
                <a:pathLst>
                  <a:path w="1147608" h="240179">
                    <a:moveTo>
                      <a:pt x="0" y="0"/>
                    </a:moveTo>
                    <a:lnTo>
                      <a:pt x="1147608" y="0"/>
                    </a:lnTo>
                    <a:lnTo>
                      <a:pt x="1147608" y="240179"/>
                    </a:lnTo>
                    <a:lnTo>
                      <a:pt x="0" y="240179"/>
                    </a:lnTo>
                    <a:close/>
                  </a:path>
                </a:pathLst>
              </a:custGeom>
              <a:solidFill>
                <a:srgbClr val="F7F7F7"/>
              </a:solidFill>
            </p:spPr>
            <p:txBody>
              <a:bodyPr/>
              <a:lstStyle/>
              <a:p>
                <a:endParaRPr lang="en-US"/>
              </a:p>
            </p:txBody>
          </p:sp>
        </p:grpSp>
        <p:grpSp>
          <p:nvGrpSpPr>
            <p:cNvPr id="5" name="Group 5"/>
            <p:cNvGrpSpPr/>
            <p:nvPr/>
          </p:nvGrpSpPr>
          <p:grpSpPr>
            <a:xfrm>
              <a:off x="2079893" y="0"/>
              <a:ext cx="2094927" cy="438440"/>
              <a:chOff x="0" y="0"/>
              <a:chExt cx="1147608" cy="240179"/>
            </a:xfrm>
          </p:grpSpPr>
          <p:sp>
            <p:nvSpPr>
              <p:cNvPr id="6" name="Freeform 6"/>
              <p:cNvSpPr/>
              <p:nvPr/>
            </p:nvSpPr>
            <p:spPr>
              <a:xfrm>
                <a:off x="0" y="0"/>
                <a:ext cx="1147608" cy="240179"/>
              </a:xfrm>
              <a:custGeom>
                <a:avLst/>
                <a:gdLst/>
                <a:ahLst/>
                <a:cxnLst/>
                <a:rect l="l" t="t" r="r" b="b"/>
                <a:pathLst>
                  <a:path w="1147608" h="240179">
                    <a:moveTo>
                      <a:pt x="0" y="0"/>
                    </a:moveTo>
                    <a:lnTo>
                      <a:pt x="1147608" y="0"/>
                    </a:lnTo>
                    <a:lnTo>
                      <a:pt x="1147608" y="240179"/>
                    </a:lnTo>
                    <a:lnTo>
                      <a:pt x="0" y="240179"/>
                    </a:lnTo>
                    <a:close/>
                  </a:path>
                </a:pathLst>
              </a:custGeom>
              <a:solidFill>
                <a:srgbClr val="41C1BA"/>
              </a:solidFill>
            </p:spPr>
            <p:txBody>
              <a:bodyPr/>
              <a:lstStyle/>
              <a:p>
                <a:endParaRPr lang="en-US"/>
              </a:p>
            </p:txBody>
          </p:sp>
        </p:grpSp>
        <p:grpSp>
          <p:nvGrpSpPr>
            <p:cNvPr id="7" name="Group 7"/>
            <p:cNvGrpSpPr/>
            <p:nvPr/>
          </p:nvGrpSpPr>
          <p:grpSpPr>
            <a:xfrm>
              <a:off x="4174821" y="0"/>
              <a:ext cx="2094927" cy="438440"/>
              <a:chOff x="0" y="0"/>
              <a:chExt cx="1147608" cy="240179"/>
            </a:xfrm>
          </p:grpSpPr>
          <p:sp>
            <p:nvSpPr>
              <p:cNvPr id="8" name="Freeform 8"/>
              <p:cNvSpPr/>
              <p:nvPr/>
            </p:nvSpPr>
            <p:spPr>
              <a:xfrm>
                <a:off x="0" y="0"/>
                <a:ext cx="1147608" cy="240179"/>
              </a:xfrm>
              <a:custGeom>
                <a:avLst/>
                <a:gdLst/>
                <a:ahLst/>
                <a:cxnLst/>
                <a:rect l="l" t="t" r="r" b="b"/>
                <a:pathLst>
                  <a:path w="1147608" h="240179">
                    <a:moveTo>
                      <a:pt x="0" y="0"/>
                    </a:moveTo>
                    <a:lnTo>
                      <a:pt x="1147608" y="0"/>
                    </a:lnTo>
                    <a:lnTo>
                      <a:pt x="1147608" y="240179"/>
                    </a:lnTo>
                    <a:lnTo>
                      <a:pt x="0" y="240179"/>
                    </a:lnTo>
                    <a:close/>
                  </a:path>
                </a:pathLst>
              </a:custGeom>
              <a:solidFill>
                <a:srgbClr val="53786D"/>
              </a:solidFill>
            </p:spPr>
            <p:txBody>
              <a:bodyPr/>
              <a:lstStyle/>
              <a:p>
                <a:endParaRPr lang="en-US"/>
              </a:p>
            </p:txBody>
          </p:sp>
        </p:grpSp>
      </p:grpSp>
      <p:sp>
        <p:nvSpPr>
          <p:cNvPr id="9" name="Freeform 9"/>
          <p:cNvSpPr/>
          <p:nvPr/>
        </p:nvSpPr>
        <p:spPr>
          <a:xfrm>
            <a:off x="1028700" y="3562700"/>
            <a:ext cx="8367577" cy="4981367"/>
          </a:xfrm>
          <a:custGeom>
            <a:avLst/>
            <a:gdLst/>
            <a:ahLst/>
            <a:cxnLst/>
            <a:rect l="l" t="t" r="r" b="b"/>
            <a:pathLst>
              <a:path w="8367577" h="4981367">
                <a:moveTo>
                  <a:pt x="0" y="0"/>
                </a:moveTo>
                <a:lnTo>
                  <a:pt x="8367577" y="0"/>
                </a:lnTo>
                <a:lnTo>
                  <a:pt x="8367577" y="4981367"/>
                </a:lnTo>
                <a:lnTo>
                  <a:pt x="0" y="4981367"/>
                </a:lnTo>
                <a:lnTo>
                  <a:pt x="0" y="0"/>
                </a:lnTo>
                <a:close/>
              </a:path>
            </a:pathLst>
          </a:custGeom>
          <a:blipFill>
            <a:blip r:embed="rId2"/>
            <a:stretch>
              <a:fillRect/>
            </a:stretch>
          </a:blipFill>
        </p:spPr>
        <p:txBody>
          <a:bodyPr/>
          <a:lstStyle/>
          <a:p>
            <a:endParaRPr lang="en-US"/>
          </a:p>
        </p:txBody>
      </p:sp>
      <p:sp>
        <p:nvSpPr>
          <p:cNvPr id="10" name="Freeform 10"/>
          <p:cNvSpPr/>
          <p:nvPr/>
        </p:nvSpPr>
        <p:spPr>
          <a:xfrm>
            <a:off x="9843220" y="3562700"/>
            <a:ext cx="7416080" cy="4981367"/>
          </a:xfrm>
          <a:custGeom>
            <a:avLst/>
            <a:gdLst/>
            <a:ahLst/>
            <a:cxnLst/>
            <a:rect l="l" t="t" r="r" b="b"/>
            <a:pathLst>
              <a:path w="7416080" h="4981367">
                <a:moveTo>
                  <a:pt x="0" y="0"/>
                </a:moveTo>
                <a:lnTo>
                  <a:pt x="7416080" y="0"/>
                </a:lnTo>
                <a:lnTo>
                  <a:pt x="7416080" y="4981367"/>
                </a:lnTo>
                <a:lnTo>
                  <a:pt x="0" y="4981367"/>
                </a:lnTo>
                <a:lnTo>
                  <a:pt x="0" y="0"/>
                </a:lnTo>
                <a:close/>
              </a:path>
            </a:pathLst>
          </a:custGeom>
          <a:blipFill>
            <a:blip r:embed="rId3"/>
            <a:stretch>
              <a:fillRect/>
            </a:stretch>
          </a:blipFill>
        </p:spPr>
        <p:txBody>
          <a:bodyPr/>
          <a:lstStyle/>
          <a:p>
            <a:endParaRPr lang="en-US"/>
          </a:p>
        </p:txBody>
      </p:sp>
      <p:sp>
        <p:nvSpPr>
          <p:cNvPr id="11" name="TextBox 11"/>
          <p:cNvSpPr txBox="1"/>
          <p:nvPr/>
        </p:nvSpPr>
        <p:spPr>
          <a:xfrm>
            <a:off x="1028700" y="942975"/>
            <a:ext cx="16230600" cy="1571573"/>
          </a:xfrm>
          <a:prstGeom prst="rect">
            <a:avLst/>
          </a:prstGeom>
        </p:spPr>
        <p:txBody>
          <a:bodyPr lIns="0" tIns="0" rIns="0" bIns="0" rtlCol="0" anchor="t">
            <a:spAutoFit/>
          </a:bodyPr>
          <a:lstStyle/>
          <a:p>
            <a:pPr algn="ctr">
              <a:lnSpc>
                <a:spcPts val="6300"/>
              </a:lnSpc>
            </a:pPr>
            <a:r>
              <a:rPr lang="en-US" sz="4500">
                <a:solidFill>
                  <a:srgbClr val="F7F7F7"/>
                </a:solidFill>
                <a:latin typeface="Open Sans Bold"/>
              </a:rPr>
              <a:t>TOP ONLINE GROSSING</a:t>
            </a:r>
          </a:p>
          <a:p>
            <a:pPr algn="ctr">
              <a:lnSpc>
                <a:spcPts val="6300"/>
              </a:lnSpc>
            </a:pPr>
            <a:r>
              <a:rPr lang="en-US" sz="4500">
                <a:solidFill>
                  <a:srgbClr val="F7F7F7"/>
                </a:solidFill>
                <a:latin typeface="Open Sans Bold"/>
              </a:rPr>
              <a:t>PRODUCT CATEGORIES &amp; SUB-CATEGORIES</a:t>
            </a:r>
          </a:p>
        </p:txBody>
      </p:sp>
      <p:sp>
        <p:nvSpPr>
          <p:cNvPr id="12" name="TextBox 12"/>
          <p:cNvSpPr txBox="1"/>
          <p:nvPr/>
        </p:nvSpPr>
        <p:spPr>
          <a:xfrm>
            <a:off x="7231221" y="2769399"/>
            <a:ext cx="3825558" cy="481301"/>
          </a:xfrm>
          <a:prstGeom prst="rect">
            <a:avLst/>
          </a:prstGeom>
        </p:spPr>
        <p:txBody>
          <a:bodyPr lIns="0" tIns="0" rIns="0" bIns="0" rtlCol="0" anchor="t">
            <a:spAutoFit/>
          </a:bodyPr>
          <a:lstStyle/>
          <a:p>
            <a:pPr algn="ctr">
              <a:lnSpc>
                <a:spcPts val="3920"/>
              </a:lnSpc>
            </a:pPr>
            <a:r>
              <a:rPr lang="en-US" sz="2800">
                <a:solidFill>
                  <a:srgbClr val="FFFFFF"/>
                </a:solidFill>
                <a:latin typeface="Open Sans Bold"/>
              </a:rPr>
              <a:t>Aspect Two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65B6D"/>
        </a:solidFill>
        <a:effectLst/>
      </p:bgPr>
    </p:bg>
    <p:spTree>
      <p:nvGrpSpPr>
        <p:cNvPr id="1" name=""/>
        <p:cNvGrpSpPr/>
        <p:nvPr/>
      </p:nvGrpSpPr>
      <p:grpSpPr>
        <a:xfrm>
          <a:off x="0" y="0"/>
          <a:ext cx="0" cy="0"/>
          <a:chOff x="0" y="0"/>
          <a:chExt cx="0" cy="0"/>
        </a:xfrm>
      </p:grpSpPr>
      <p:grpSp>
        <p:nvGrpSpPr>
          <p:cNvPr id="2" name="Group 2"/>
          <p:cNvGrpSpPr/>
          <p:nvPr/>
        </p:nvGrpSpPr>
        <p:grpSpPr>
          <a:xfrm>
            <a:off x="13585689" y="9958170"/>
            <a:ext cx="4702311" cy="328830"/>
            <a:chOff x="0" y="0"/>
            <a:chExt cx="6269748" cy="438440"/>
          </a:xfrm>
        </p:grpSpPr>
        <p:grpSp>
          <p:nvGrpSpPr>
            <p:cNvPr id="3" name="Group 3"/>
            <p:cNvGrpSpPr/>
            <p:nvPr/>
          </p:nvGrpSpPr>
          <p:grpSpPr>
            <a:xfrm>
              <a:off x="0" y="0"/>
              <a:ext cx="2094927" cy="438440"/>
              <a:chOff x="0" y="0"/>
              <a:chExt cx="1147608" cy="240179"/>
            </a:xfrm>
          </p:grpSpPr>
          <p:sp>
            <p:nvSpPr>
              <p:cNvPr id="4" name="Freeform 4"/>
              <p:cNvSpPr/>
              <p:nvPr/>
            </p:nvSpPr>
            <p:spPr>
              <a:xfrm>
                <a:off x="0" y="0"/>
                <a:ext cx="1147608" cy="240179"/>
              </a:xfrm>
              <a:custGeom>
                <a:avLst/>
                <a:gdLst/>
                <a:ahLst/>
                <a:cxnLst/>
                <a:rect l="l" t="t" r="r" b="b"/>
                <a:pathLst>
                  <a:path w="1147608" h="240179">
                    <a:moveTo>
                      <a:pt x="0" y="0"/>
                    </a:moveTo>
                    <a:lnTo>
                      <a:pt x="1147608" y="0"/>
                    </a:lnTo>
                    <a:lnTo>
                      <a:pt x="1147608" y="240179"/>
                    </a:lnTo>
                    <a:lnTo>
                      <a:pt x="0" y="240179"/>
                    </a:lnTo>
                    <a:close/>
                  </a:path>
                </a:pathLst>
              </a:custGeom>
              <a:solidFill>
                <a:srgbClr val="F7F7F7"/>
              </a:solidFill>
            </p:spPr>
            <p:txBody>
              <a:bodyPr/>
              <a:lstStyle/>
              <a:p>
                <a:endParaRPr lang="en-US"/>
              </a:p>
            </p:txBody>
          </p:sp>
        </p:grpSp>
        <p:grpSp>
          <p:nvGrpSpPr>
            <p:cNvPr id="5" name="Group 5"/>
            <p:cNvGrpSpPr/>
            <p:nvPr/>
          </p:nvGrpSpPr>
          <p:grpSpPr>
            <a:xfrm>
              <a:off x="2079893" y="0"/>
              <a:ext cx="2094927" cy="438440"/>
              <a:chOff x="0" y="0"/>
              <a:chExt cx="1147608" cy="240179"/>
            </a:xfrm>
          </p:grpSpPr>
          <p:sp>
            <p:nvSpPr>
              <p:cNvPr id="6" name="Freeform 6"/>
              <p:cNvSpPr/>
              <p:nvPr/>
            </p:nvSpPr>
            <p:spPr>
              <a:xfrm>
                <a:off x="0" y="0"/>
                <a:ext cx="1147608" cy="240179"/>
              </a:xfrm>
              <a:custGeom>
                <a:avLst/>
                <a:gdLst/>
                <a:ahLst/>
                <a:cxnLst/>
                <a:rect l="l" t="t" r="r" b="b"/>
                <a:pathLst>
                  <a:path w="1147608" h="240179">
                    <a:moveTo>
                      <a:pt x="0" y="0"/>
                    </a:moveTo>
                    <a:lnTo>
                      <a:pt x="1147608" y="0"/>
                    </a:lnTo>
                    <a:lnTo>
                      <a:pt x="1147608" y="240179"/>
                    </a:lnTo>
                    <a:lnTo>
                      <a:pt x="0" y="240179"/>
                    </a:lnTo>
                    <a:close/>
                  </a:path>
                </a:pathLst>
              </a:custGeom>
              <a:solidFill>
                <a:srgbClr val="41C1BA"/>
              </a:solidFill>
            </p:spPr>
            <p:txBody>
              <a:bodyPr/>
              <a:lstStyle/>
              <a:p>
                <a:endParaRPr lang="en-US"/>
              </a:p>
            </p:txBody>
          </p:sp>
        </p:grpSp>
        <p:grpSp>
          <p:nvGrpSpPr>
            <p:cNvPr id="7" name="Group 7"/>
            <p:cNvGrpSpPr/>
            <p:nvPr/>
          </p:nvGrpSpPr>
          <p:grpSpPr>
            <a:xfrm>
              <a:off x="4174821" y="0"/>
              <a:ext cx="2094927" cy="438440"/>
              <a:chOff x="0" y="0"/>
              <a:chExt cx="1147608" cy="240179"/>
            </a:xfrm>
          </p:grpSpPr>
          <p:sp>
            <p:nvSpPr>
              <p:cNvPr id="8" name="Freeform 8"/>
              <p:cNvSpPr/>
              <p:nvPr/>
            </p:nvSpPr>
            <p:spPr>
              <a:xfrm>
                <a:off x="0" y="0"/>
                <a:ext cx="1147608" cy="240179"/>
              </a:xfrm>
              <a:custGeom>
                <a:avLst/>
                <a:gdLst/>
                <a:ahLst/>
                <a:cxnLst/>
                <a:rect l="l" t="t" r="r" b="b"/>
                <a:pathLst>
                  <a:path w="1147608" h="240179">
                    <a:moveTo>
                      <a:pt x="0" y="0"/>
                    </a:moveTo>
                    <a:lnTo>
                      <a:pt x="1147608" y="0"/>
                    </a:lnTo>
                    <a:lnTo>
                      <a:pt x="1147608" y="240179"/>
                    </a:lnTo>
                    <a:lnTo>
                      <a:pt x="0" y="240179"/>
                    </a:lnTo>
                    <a:close/>
                  </a:path>
                </a:pathLst>
              </a:custGeom>
              <a:solidFill>
                <a:srgbClr val="53786D"/>
              </a:solidFill>
            </p:spPr>
            <p:txBody>
              <a:bodyPr/>
              <a:lstStyle/>
              <a:p>
                <a:endParaRPr lang="en-US"/>
              </a:p>
            </p:txBody>
          </p:sp>
        </p:grpSp>
      </p:grpSp>
      <p:sp>
        <p:nvSpPr>
          <p:cNvPr id="9" name="Freeform 9"/>
          <p:cNvSpPr/>
          <p:nvPr/>
        </p:nvSpPr>
        <p:spPr>
          <a:xfrm>
            <a:off x="1028700" y="2702745"/>
            <a:ext cx="8567446" cy="5401847"/>
          </a:xfrm>
          <a:custGeom>
            <a:avLst/>
            <a:gdLst/>
            <a:ahLst/>
            <a:cxnLst/>
            <a:rect l="l" t="t" r="r" b="b"/>
            <a:pathLst>
              <a:path w="8567446" h="5401847">
                <a:moveTo>
                  <a:pt x="0" y="0"/>
                </a:moveTo>
                <a:lnTo>
                  <a:pt x="8567446" y="0"/>
                </a:lnTo>
                <a:lnTo>
                  <a:pt x="8567446" y="5401847"/>
                </a:lnTo>
                <a:lnTo>
                  <a:pt x="0" y="5401847"/>
                </a:lnTo>
                <a:lnTo>
                  <a:pt x="0" y="0"/>
                </a:lnTo>
                <a:close/>
              </a:path>
            </a:pathLst>
          </a:custGeom>
          <a:blipFill>
            <a:blip r:embed="rId2"/>
            <a:stretch>
              <a:fillRect/>
            </a:stretch>
          </a:blipFill>
        </p:spPr>
        <p:txBody>
          <a:bodyPr/>
          <a:lstStyle/>
          <a:p>
            <a:endParaRPr lang="en-US"/>
          </a:p>
        </p:txBody>
      </p:sp>
      <p:sp>
        <p:nvSpPr>
          <p:cNvPr id="10" name="Freeform 10"/>
          <p:cNvSpPr/>
          <p:nvPr/>
        </p:nvSpPr>
        <p:spPr>
          <a:xfrm>
            <a:off x="9951244" y="2702745"/>
            <a:ext cx="7329534" cy="5401847"/>
          </a:xfrm>
          <a:custGeom>
            <a:avLst/>
            <a:gdLst/>
            <a:ahLst/>
            <a:cxnLst/>
            <a:rect l="l" t="t" r="r" b="b"/>
            <a:pathLst>
              <a:path w="7329534" h="5401847">
                <a:moveTo>
                  <a:pt x="0" y="0"/>
                </a:moveTo>
                <a:lnTo>
                  <a:pt x="7329534" y="0"/>
                </a:lnTo>
                <a:lnTo>
                  <a:pt x="7329534" y="5401847"/>
                </a:lnTo>
                <a:lnTo>
                  <a:pt x="0" y="5401847"/>
                </a:lnTo>
                <a:lnTo>
                  <a:pt x="0" y="0"/>
                </a:lnTo>
                <a:close/>
              </a:path>
            </a:pathLst>
          </a:custGeom>
          <a:blipFill>
            <a:blip r:embed="rId3"/>
            <a:stretch>
              <a:fillRect b="-6136"/>
            </a:stretch>
          </a:blipFill>
        </p:spPr>
        <p:txBody>
          <a:bodyPr/>
          <a:lstStyle/>
          <a:p>
            <a:endParaRPr lang="en-US"/>
          </a:p>
        </p:txBody>
      </p:sp>
      <p:sp>
        <p:nvSpPr>
          <p:cNvPr id="11" name="TextBox 11"/>
          <p:cNvSpPr txBox="1"/>
          <p:nvPr/>
        </p:nvSpPr>
        <p:spPr>
          <a:xfrm>
            <a:off x="1028700" y="952500"/>
            <a:ext cx="16230600" cy="662882"/>
          </a:xfrm>
          <a:prstGeom prst="rect">
            <a:avLst/>
          </a:prstGeom>
        </p:spPr>
        <p:txBody>
          <a:bodyPr lIns="0" tIns="0" rIns="0" bIns="0" rtlCol="0" anchor="t">
            <a:spAutoFit/>
          </a:bodyPr>
          <a:lstStyle/>
          <a:p>
            <a:pPr algn="ctr">
              <a:lnSpc>
                <a:spcPts val="5460"/>
              </a:lnSpc>
            </a:pPr>
            <a:r>
              <a:rPr lang="en-US" sz="3900">
                <a:solidFill>
                  <a:srgbClr val="F7F7F7"/>
                </a:solidFill>
                <a:latin typeface="Open Sans Bold"/>
              </a:rPr>
              <a:t>SOME ADDTIONAL METRICS FOR ONLINE SALES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550</Words>
  <PresentationFormat>Custom</PresentationFormat>
  <Paragraphs>58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PT Sans</vt:lpstr>
      <vt:lpstr>Open Sans Bold</vt:lpstr>
      <vt:lpstr>Calibri</vt:lpstr>
      <vt:lpstr>PT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terms:modified xsi:type="dcterms:W3CDTF">2024-03-15T10:20:30Z</dcterms:modified>
  <dc:identifier>DAF-D9GZUo4</dc:identifier>
</cp:coreProperties>
</file>