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8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4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di77/ai_solution_architecture" TargetMode="External"/><Relationship Id="rId2" Type="http://schemas.openxmlformats.org/officeDocument/2006/relationships/hyperlink" Target="https://classroom.google.com/c/Nzg2NDQxNzc2NzI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208B-C8D3-813B-91D5-59963C256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 err="1"/>
              <a:t>TaskForce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F2656-2219-FDA1-7C52-AF821093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3" y="3769896"/>
            <a:ext cx="6138899" cy="202130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general purpose AI Agent</a:t>
            </a:r>
          </a:p>
          <a:p>
            <a:r>
              <a:rPr lang="en-US" dirty="0"/>
              <a:t>Capstone Project: </a:t>
            </a:r>
            <a:r>
              <a:rPr lang="en-US" dirty="0">
                <a:hlinkClick r:id="rId2"/>
              </a:rPr>
              <a:t>AI Solutions Architecture</a:t>
            </a:r>
            <a:endParaRPr lang="en-US" dirty="0"/>
          </a:p>
          <a:p>
            <a:r>
              <a:rPr lang="en-US" dirty="0"/>
              <a:t>By Rudolf Dittrich</a:t>
            </a:r>
          </a:p>
          <a:p>
            <a:r>
              <a:rPr lang="en-US" dirty="0"/>
              <a:t>rudi.dittrich77@gmail.com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https://github.com/rudi77/ai_solution_architecture</a:t>
            </a:r>
            <a:endParaRPr lang="en-US" dirty="0"/>
          </a:p>
          <a:p>
            <a:r>
              <a:rPr lang="en-US"/>
              <a:t>report: </a:t>
            </a:r>
            <a:endParaRPr lang="en-US" dirty="0"/>
          </a:p>
          <a:p>
            <a:endParaRPr lang="LID4096" dirty="0"/>
          </a:p>
        </p:txBody>
      </p:sp>
      <p:pic>
        <p:nvPicPr>
          <p:cNvPr id="4" name="Picture 3" descr="Complete puzzle with one piece lit up">
            <a:extLst>
              <a:ext uri="{FF2B5EF4-FFF2-40B4-BE49-F238E27FC236}">
                <a16:creationId xmlns:a16="http://schemas.microsoft.com/office/drawing/2014/main" id="{1F79DDF1-F43E-AD75-7401-A93F51CB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192" r="25475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8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7002-D6C9-B6C7-BDB6-A7146CA9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Force Agent Framework -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7B40-A1FF-5850-7802-E42EDF9D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to </a:t>
            </a:r>
            <a:r>
              <a:rPr lang="en-US" i="1" dirty="0"/>
              <a:t>understand how agents really work</a:t>
            </a:r>
          </a:p>
          <a:p>
            <a:r>
              <a:rPr lang="en-US" dirty="0"/>
              <a:t>Goal: implement an agent which can carry out general purpose tasks</a:t>
            </a:r>
          </a:p>
          <a:p>
            <a:r>
              <a:rPr lang="en-US" dirty="0"/>
              <a:t>Not just a chatbot wrapper → agent architecture</a:t>
            </a:r>
          </a:p>
          <a:p>
            <a:pPr lvl="1"/>
            <a:r>
              <a:rPr lang="en-US" dirty="0"/>
              <a:t>Clarifies open questions</a:t>
            </a:r>
          </a:p>
          <a:p>
            <a:pPr lvl="1"/>
            <a:r>
              <a:rPr lang="en-US" dirty="0"/>
              <a:t>Plans</a:t>
            </a:r>
          </a:p>
          <a:p>
            <a:pPr lvl="1"/>
            <a:r>
              <a:rPr lang="en-US" dirty="0"/>
              <a:t>Executes Tools</a:t>
            </a:r>
          </a:p>
          <a:p>
            <a:pPr lvl="1"/>
            <a:r>
              <a:rPr lang="en-US" dirty="0"/>
              <a:t>State Management – Kind of a memory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ReAct</a:t>
            </a:r>
            <a:r>
              <a:rPr lang="en-US" dirty="0"/>
              <a:t> Pattern (thought -&gt; action -&gt; observation)</a:t>
            </a:r>
          </a:p>
        </p:txBody>
      </p:sp>
    </p:spTree>
    <p:extLst>
      <p:ext uri="{BB962C8B-B14F-4D97-AF65-F5344CB8AC3E}">
        <p14:creationId xmlns:p14="http://schemas.microsoft.com/office/powerpoint/2010/main" val="408683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2675-196A-7C0E-9BE1-15BCCB59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 Philosophy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EA23-9170-82D4-77CF-4AD365FA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Two-Phase Execution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Pre-Clarification Phase</a:t>
            </a:r>
          </a:p>
          <a:p>
            <a:pPr lvl="1"/>
            <a:r>
              <a:rPr lang="en-US" dirty="0"/>
              <a:t>Collect </a:t>
            </a:r>
            <a:r>
              <a:rPr lang="en-US" i="1" dirty="0"/>
              <a:t>all</a:t>
            </a:r>
            <a:r>
              <a:rPr lang="en-US" dirty="0"/>
              <a:t> missing inputs upfront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Execution Phase</a:t>
            </a:r>
          </a:p>
          <a:p>
            <a:pPr lvl="1"/>
            <a:r>
              <a:rPr lang="en-US" dirty="0"/>
              <a:t>Deterministic plan, no ambiguity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Design choice:</a:t>
            </a:r>
            <a:r>
              <a:rPr lang="en-US" dirty="0"/>
              <a:t> less flexible → more predictable &amp; reliable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2610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93CF-CF5F-7EEB-5CE6-D753B604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TodoList</a:t>
            </a:r>
            <a:r>
              <a:rPr lang="en-US" dirty="0"/>
              <a:t> Concept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77F7-548C-1F13-A4EC-287CA34B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4906081" cy="37398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Why a </a:t>
            </a:r>
            <a:r>
              <a:rPr lang="en-US" dirty="0" err="1"/>
              <a:t>TodoList</a:t>
            </a:r>
            <a:r>
              <a:rPr lang="en-US" dirty="0"/>
              <a:t>?</a:t>
            </a:r>
          </a:p>
          <a:p>
            <a:r>
              <a:rPr lang="en-US" dirty="0"/>
              <a:t>Acts as the </a:t>
            </a:r>
            <a:r>
              <a:rPr lang="en-US" b="1" dirty="0"/>
              <a:t>explicit plan</a:t>
            </a:r>
            <a:r>
              <a:rPr lang="en-US" dirty="0"/>
              <a:t> for the agent</a:t>
            </a:r>
          </a:p>
          <a:p>
            <a:r>
              <a:rPr lang="en-US" dirty="0"/>
              <a:t>Inspired by “Manus Agent” approach</a:t>
            </a:r>
          </a:p>
          <a:p>
            <a:r>
              <a:rPr lang="en-US" dirty="0"/>
              <a:t>No hidden reasoning → everything is visible</a:t>
            </a:r>
          </a:p>
          <a:p>
            <a:pPr marL="0" indent="0">
              <a:buNone/>
            </a:pPr>
            <a:r>
              <a:rPr lang="en-US" dirty="0"/>
              <a:t>Two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Clarification Mining</a:t>
            </a:r>
          </a:p>
          <a:p>
            <a:pPr lvl="1"/>
            <a:r>
              <a:rPr lang="en-US" dirty="0"/>
              <a:t>Ask all missing questions 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Final </a:t>
            </a:r>
            <a:r>
              <a:rPr lang="en-US" dirty="0" err="1"/>
              <a:t>TodoList</a:t>
            </a:r>
            <a:endParaRPr lang="en-US" dirty="0"/>
          </a:p>
          <a:p>
            <a:pPr lvl="1"/>
            <a:r>
              <a:rPr lang="en-US" dirty="0"/>
              <a:t>Deterministic, executable</a:t>
            </a:r>
          </a:p>
          <a:p>
            <a:pPr lvl="1"/>
            <a:r>
              <a:rPr lang="en-US" dirty="0" err="1"/>
              <a:t>ard</a:t>
            </a:r>
            <a:r>
              <a:rPr lang="en-US" dirty="0"/>
              <a:t> fail if ambiguity remains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6FF23-9307-D765-8F3E-BA01D3CF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439" y="2033110"/>
            <a:ext cx="6570277" cy="40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F710-DB5A-1F2B-3DEE-990F5D8C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&amp; Execution Flow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5E91-A93C-6DE2-88EC-0F956F2D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Core Components</a:t>
            </a:r>
          </a:p>
          <a:p>
            <a:pPr>
              <a:lnSpc>
                <a:spcPct val="100000"/>
              </a:lnSpc>
            </a:pPr>
            <a:r>
              <a:rPr lang="en-US" dirty="0"/>
              <a:t>Agent Orchestrator (lifecycle &amp; </a:t>
            </a:r>
            <a:r>
              <a:rPr lang="en-US" dirty="0" err="1"/>
              <a:t>ReAct</a:t>
            </a:r>
            <a:r>
              <a:rPr lang="en-US" dirty="0"/>
              <a:t> loop)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TodoListManager</a:t>
            </a:r>
            <a:r>
              <a:rPr lang="en-US" dirty="0"/>
              <a:t> (incl. </a:t>
            </a:r>
            <a:r>
              <a:rPr lang="en-US" dirty="0" err="1"/>
              <a:t>TodoList</a:t>
            </a:r>
            <a:r>
              <a:rPr lang="en-US" dirty="0"/>
              <a:t> and </a:t>
            </a:r>
            <a:r>
              <a:rPr lang="en-US" dirty="0" err="1"/>
              <a:t>TodoItem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Tool System (Git, File, Python, Shell, Web)</a:t>
            </a:r>
          </a:p>
          <a:p>
            <a:pPr>
              <a:lnSpc>
                <a:spcPct val="100000"/>
              </a:lnSpc>
            </a:pPr>
            <a:r>
              <a:rPr lang="en-US" dirty="0"/>
              <a:t>State Manager (session persistence)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Execution Flow</a:t>
            </a:r>
          </a:p>
          <a:p>
            <a:pPr>
              <a:lnSpc>
                <a:spcPct val="100000"/>
              </a:lnSpc>
            </a:pPr>
            <a:r>
              <a:rPr lang="en-US" dirty="0"/>
              <a:t>Clarify → Plan → Loop[ Thought → Action → Observation ]</a:t>
            </a:r>
          </a:p>
          <a:p>
            <a:pPr>
              <a:lnSpc>
                <a:spcPct val="100000"/>
              </a:lnSpc>
            </a:pPr>
            <a:r>
              <a:rPr lang="en-US" dirty="0"/>
              <a:t>No execution until </a:t>
            </a:r>
            <a:r>
              <a:rPr lang="en-US" dirty="0" err="1"/>
              <a:t>TodoList</a:t>
            </a:r>
            <a:r>
              <a:rPr lang="en-US" dirty="0"/>
              <a:t> complete</a:t>
            </a:r>
          </a:p>
          <a:p>
            <a:pPr>
              <a:lnSpc>
                <a:spcPct val="100000"/>
              </a:lnSpc>
            </a:pPr>
            <a:r>
              <a:rPr lang="en-US" dirty="0"/>
              <a:t>Transparency via event streaming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428294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7E5F-2C17-2AE3-1190-0B1BAE95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TaskForce</a:t>
            </a:r>
            <a:r>
              <a:rPr lang="en-US" dirty="0"/>
              <a:t> – Component Diagram </a:t>
            </a:r>
            <a:endParaRPr lang="LID4096" dirty="0"/>
          </a:p>
        </p:txBody>
      </p:sp>
      <p:pic>
        <p:nvPicPr>
          <p:cNvPr id="5" name="Picture 4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857733FE-E18B-4F64-AD02-B43A2845D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2" y="1501140"/>
            <a:ext cx="11410376" cy="5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9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ABB4-3078-0B2C-A35B-5CA242DE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F48A-7737-58F8-DD9F-C76FE973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are really hard</a:t>
            </a:r>
          </a:p>
          <a:p>
            <a:r>
              <a:rPr lang="en-US" dirty="0"/>
              <a:t>Deterministic planning is harder than expected</a:t>
            </a:r>
          </a:p>
          <a:p>
            <a:r>
              <a:rPr lang="en-US" dirty="0"/>
              <a:t>State persistence makes/breaks reliability</a:t>
            </a:r>
          </a:p>
          <a:p>
            <a:r>
              <a:rPr lang="en-US" dirty="0"/>
              <a:t>LLMs non-deterministic behavior makes the whole system unstable</a:t>
            </a:r>
          </a:p>
          <a:p>
            <a:pPr lvl="1"/>
            <a:r>
              <a:rPr lang="en-US" dirty="0"/>
              <a:t>Very good prompt or context engineering is needed and necessary.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5934340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TaskForce</vt:lpstr>
      <vt:lpstr>Task Force Agent Framework - Motivation</vt:lpstr>
      <vt:lpstr>High-Level Design Philosophy</vt:lpstr>
      <vt:lpstr>The TodoList Concept</vt:lpstr>
      <vt:lpstr>Core Components &amp; Execution Flow</vt:lpstr>
      <vt:lpstr>TaskForce – Component Diagram 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Rudolf Dittrich</dc:creator>
  <cp:lastModifiedBy>Rudolf Dittrich</cp:lastModifiedBy>
  <cp:revision>6</cp:revision>
  <dcterms:created xsi:type="dcterms:W3CDTF">2025-09-18T20:13:59Z</dcterms:created>
  <dcterms:modified xsi:type="dcterms:W3CDTF">2025-09-18T21:55:02Z</dcterms:modified>
</cp:coreProperties>
</file>