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58" r:id="rId5"/>
    <p:sldId id="269" r:id="rId6"/>
    <p:sldId id="272" r:id="rId7"/>
    <p:sldId id="263" r:id="rId8"/>
    <p:sldId id="264" r:id="rId9"/>
    <p:sldId id="265" r:id="rId10"/>
    <p:sldId id="267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ettazione 3D cromosoma viola">
            <a:extLst>
              <a:ext uri="{FF2B5EF4-FFF2-40B4-BE49-F238E27FC236}">
                <a16:creationId xmlns:a16="http://schemas.microsoft.com/office/drawing/2014/main" id="{C234EA29-9AA5-450E-C40A-56DDD6370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2E8B686-B204-6980-EE73-CC0B3494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F1 GOATS A CONFRONTO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E93B4A-B0DC-8380-0EC1-A4FAE99E1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it-IT" sz="2200" dirty="0">
                <a:solidFill>
                  <a:srgbClr val="FFFFFF"/>
                </a:solidFill>
              </a:rPr>
              <a:t>Michael Schumacher – Sebastian Vettel – Lewis Hamilton</a:t>
            </a:r>
          </a:p>
        </p:txBody>
      </p:sp>
      <p:grpSp>
        <p:nvGrpSpPr>
          <p:cNvPr id="3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20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7"/>
            <a:ext cx="9923590" cy="749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GENERAZIONI A CONFRONTO</a:t>
            </a: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E6E68125-9DB6-7FF1-38A6-298E8768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" y="1918800"/>
            <a:ext cx="5541667" cy="34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07D11A-5921-F514-6619-D815AD33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00" y="1918800"/>
            <a:ext cx="55416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7AF2E03-9FAB-6C08-A74C-6AD7094B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" y="1918800"/>
            <a:ext cx="5541667" cy="3420000"/>
          </a:xfrm>
          <a:prstGeom prst="rect">
            <a:avLst/>
          </a:prstGeo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580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EFDBF3E3-424F-D4B9-50C5-CA6E46B3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00" y="1918800"/>
            <a:ext cx="55416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708667"/>
          </a:xfr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4500" dirty="0">
                <a:solidFill>
                  <a:schemeClr val="bg1"/>
                </a:solidFill>
              </a:rPr>
              <a:t>1999 SCHUMACHER NE AVEVA LA POSSIBILIT</a:t>
            </a:r>
            <a:r>
              <a:rPr lang="en-US" sz="4500" dirty="0">
                <a:solidFill>
                  <a:schemeClr val="bg1"/>
                </a:solidFill>
                <a:latin typeface="Grotesque" panose="020B0504020202020204" pitchFamily="34" charset="0"/>
              </a:rPr>
              <a:t>À</a:t>
            </a:r>
            <a:r>
              <a:rPr lang="en-US" sz="4500" dirty="0">
                <a:solidFill>
                  <a:schemeClr val="bg1"/>
                </a:solidFill>
              </a:rPr>
              <a:t>?</a:t>
            </a:r>
            <a:endParaRPr lang="en-US" sz="4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Riarrangiando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Hakkinen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basandoci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sulla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previsione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 primo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grafico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potremmo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dire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non è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matematico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Schumi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vincesse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campionato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sicuramente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 lo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sarebbe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giocato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 Mika.</a:t>
            </a: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2979B207-618A-AA50-AC16-28CF64C1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2" y="2065494"/>
            <a:ext cx="4666666" cy="288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4A5301-04D9-0BE9-4F95-2FB9BA02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068" y="2064710"/>
            <a:ext cx="46666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70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CONCLUSIONE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Possiamo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convenire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il </a:t>
            </a:r>
            <a:r>
              <a:rPr lang="en-US" sz="2800" dirty="0" err="1">
                <a:solidFill>
                  <a:schemeClr val="bg1"/>
                </a:solidFill>
              </a:rPr>
              <a:t>pilota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dominante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gara</a:t>
            </a:r>
            <a:r>
              <a:rPr lang="en-US" sz="2800" dirty="0">
                <a:solidFill>
                  <a:schemeClr val="bg1"/>
                </a:solidFill>
              </a:rPr>
              <a:t> è Lewis Hamilton, </a:t>
            </a:r>
            <a:r>
              <a:rPr lang="en-US" sz="2800" dirty="0" err="1">
                <a:solidFill>
                  <a:schemeClr val="bg1"/>
                </a:solidFill>
              </a:rPr>
              <a:t>mentre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cerca</a:t>
            </a:r>
            <a:r>
              <a:rPr lang="en-US" sz="2800" dirty="0">
                <a:solidFill>
                  <a:schemeClr val="bg1"/>
                </a:solidFill>
              </a:rPr>
              <a:t> il </a:t>
            </a:r>
            <a:r>
              <a:rPr lang="en-US" sz="2800" dirty="0" err="1">
                <a:solidFill>
                  <a:schemeClr val="bg1"/>
                </a:solidFill>
              </a:rPr>
              <a:t>giro</a:t>
            </a:r>
            <a:r>
              <a:rPr lang="en-US" sz="2800" dirty="0">
                <a:solidFill>
                  <a:schemeClr val="bg1"/>
                </a:solidFill>
              </a:rPr>
              <a:t> Perfetto il </a:t>
            </a:r>
            <a:r>
              <a:rPr lang="en-US" sz="2800" dirty="0" err="1">
                <a:solidFill>
                  <a:schemeClr val="bg1"/>
                </a:solidFill>
              </a:rPr>
              <a:t>pilota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forte </a:t>
            </a:r>
            <a:r>
              <a:rPr lang="en-US" sz="2800" dirty="0" err="1">
                <a:solidFill>
                  <a:schemeClr val="bg1"/>
                </a:solidFill>
              </a:rPr>
              <a:t>risulta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essere</a:t>
            </a:r>
            <a:r>
              <a:rPr lang="en-US" sz="2800" dirty="0">
                <a:solidFill>
                  <a:schemeClr val="bg1"/>
                </a:solidFill>
              </a:rPr>
              <a:t> Vettel con </a:t>
            </a:r>
            <a:r>
              <a:rPr lang="en-US" sz="2800" dirty="0" err="1">
                <a:solidFill>
                  <a:schemeClr val="bg1"/>
                </a:solidFill>
              </a:rPr>
              <a:t>una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percentuale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mostruosa</a:t>
            </a:r>
            <a:r>
              <a:rPr lang="en-US" sz="2800" dirty="0">
                <a:solidFill>
                  <a:schemeClr val="bg1"/>
                </a:solidFill>
              </a:rPr>
              <a:t> di pole position e </a:t>
            </a:r>
            <a:r>
              <a:rPr lang="en-US" sz="2800" dirty="0" err="1">
                <a:solidFill>
                  <a:schemeClr val="bg1"/>
                </a:solidFill>
              </a:rPr>
              <a:t>infine</a:t>
            </a:r>
            <a:r>
              <a:rPr lang="en-US" sz="2800" dirty="0">
                <a:solidFill>
                  <a:schemeClr val="bg1"/>
                </a:solidFill>
              </a:rPr>
              <a:t>, se </a:t>
            </a:r>
            <a:r>
              <a:rPr lang="en-US" sz="2800" dirty="0" err="1">
                <a:solidFill>
                  <a:schemeClr val="bg1"/>
                </a:solidFill>
              </a:rPr>
              <a:t>consideriamo</a:t>
            </a:r>
            <a:r>
              <a:rPr lang="en-US" sz="2800" dirty="0">
                <a:solidFill>
                  <a:schemeClr val="bg1"/>
                </a:solidFill>
              </a:rPr>
              <a:t> il </a:t>
            </a:r>
            <a:r>
              <a:rPr lang="en-US" sz="2800" dirty="0" err="1">
                <a:solidFill>
                  <a:schemeClr val="bg1"/>
                </a:solidFill>
              </a:rPr>
              <a:t>miglior</a:t>
            </a:r>
            <a:r>
              <a:rPr lang="en-US" sz="2800" dirty="0">
                <a:solidFill>
                  <a:schemeClr val="bg1"/>
                </a:solidFill>
              </a:rPr>
              <a:t> prime, ne </a:t>
            </a:r>
            <a:r>
              <a:rPr lang="en-US" sz="2800" dirty="0" err="1">
                <a:solidFill>
                  <a:schemeClr val="bg1"/>
                </a:solidFill>
              </a:rPr>
              <a:t>esce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vincitore</a:t>
            </a:r>
            <a:r>
              <a:rPr lang="en-US" sz="2800" dirty="0">
                <a:solidFill>
                  <a:schemeClr val="bg1"/>
                </a:solidFill>
              </a:rPr>
              <a:t> Schumacher con un 2002 da </a:t>
            </a:r>
            <a:r>
              <a:rPr lang="en-US" sz="2800" dirty="0" err="1">
                <a:solidFill>
                  <a:schemeClr val="bg1"/>
                </a:solidFill>
              </a:rPr>
              <a:t>sogno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C’è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ricordare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l’affidabilità</a:t>
            </a:r>
            <a:r>
              <a:rPr lang="en-US" sz="2800" dirty="0">
                <a:solidFill>
                  <a:schemeClr val="bg1"/>
                </a:solidFill>
              </a:rPr>
              <a:t> è </a:t>
            </a:r>
            <a:r>
              <a:rPr lang="en-US" sz="2800" dirty="0" err="1">
                <a:solidFill>
                  <a:schemeClr val="bg1"/>
                </a:solidFill>
              </a:rPr>
              <a:t>andata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aumentando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nel</a:t>
            </a:r>
            <a:r>
              <a:rPr lang="en-US" sz="2800" dirty="0">
                <a:solidFill>
                  <a:schemeClr val="bg1"/>
                </a:solidFill>
              </a:rPr>
              <a:t> tempo e </a:t>
            </a:r>
            <a:r>
              <a:rPr lang="en-US" sz="2800" dirty="0" err="1">
                <a:solidFill>
                  <a:schemeClr val="bg1"/>
                </a:solidFill>
              </a:rPr>
              <a:t>chissà</a:t>
            </a:r>
            <a:r>
              <a:rPr lang="en-US" sz="2800" dirty="0">
                <a:solidFill>
                  <a:schemeClr val="bg1"/>
                </a:solidFill>
              </a:rPr>
              <a:t> come </a:t>
            </a:r>
            <a:r>
              <a:rPr lang="en-US" sz="2800" dirty="0" err="1">
                <a:solidFill>
                  <a:schemeClr val="bg1"/>
                </a:solidFill>
              </a:rPr>
              <a:t>sarebbe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andata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piloti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avessero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corso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pari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condizioni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9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7"/>
            <a:ext cx="9923590" cy="5394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Obiettivo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dello</a:t>
            </a:r>
            <a:r>
              <a:rPr lang="en-US" sz="2800" dirty="0">
                <a:solidFill>
                  <a:schemeClr val="bg1"/>
                </a:solidFill>
              </a:rPr>
              <a:t> studio: Vedere chi, </a:t>
            </a:r>
            <a:r>
              <a:rPr lang="en-US" sz="2800" dirty="0" err="1">
                <a:solidFill>
                  <a:schemeClr val="bg1"/>
                </a:solidFill>
              </a:rPr>
              <a:t>fra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piloti</a:t>
            </a:r>
            <a:r>
              <a:rPr lang="en-US" sz="2800" dirty="0">
                <a:solidFill>
                  <a:schemeClr val="bg1"/>
                </a:solidFill>
              </a:rPr>
              <a:t>, è </a:t>
            </a:r>
            <a:r>
              <a:rPr lang="en-US" sz="2800" dirty="0" err="1">
                <a:solidFill>
                  <a:schemeClr val="bg1"/>
                </a:solidFill>
              </a:rPr>
              <a:t>stato</a:t>
            </a:r>
            <a:r>
              <a:rPr lang="en-US" sz="2800" dirty="0">
                <a:solidFill>
                  <a:schemeClr val="bg1"/>
                </a:solidFill>
              </a:rPr>
              <a:t> il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dominante</a:t>
            </a:r>
            <a:r>
              <a:rPr lang="en-US" sz="2800" dirty="0">
                <a:solidFill>
                  <a:schemeClr val="bg1"/>
                </a:solidFill>
              </a:rPr>
              <a:t> e in </a:t>
            </a:r>
            <a:r>
              <a:rPr lang="en-US" sz="2800" dirty="0" err="1">
                <a:solidFill>
                  <a:schemeClr val="bg1"/>
                </a:solidFill>
              </a:rPr>
              <a:t>cosa</a:t>
            </a:r>
            <a:r>
              <a:rPr lang="en-US" sz="2800" dirty="0">
                <a:solidFill>
                  <a:schemeClr val="bg1"/>
                </a:solidFill>
              </a:rPr>
              <a:t> lo è </a:t>
            </a:r>
            <a:r>
              <a:rPr lang="en-US" sz="2800" dirty="0" err="1">
                <a:solidFill>
                  <a:schemeClr val="bg1"/>
                </a:solidFill>
              </a:rPr>
              <a:t>stato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durante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permenenza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una</a:t>
            </a:r>
            <a:r>
              <a:rPr lang="en-US" sz="2800" dirty="0">
                <a:solidFill>
                  <a:schemeClr val="bg1"/>
                </a:solidFill>
              </a:rPr>
              <a:t> data Scuderia.</a:t>
            </a: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utilizzati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sono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reperibili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maniera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più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ampia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dal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sito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ufficiale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della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Formula 1.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Il dataset è </a:t>
            </a:r>
            <a:r>
              <a:rPr lang="en-US" sz="2800" dirty="0" err="1">
                <a:solidFill>
                  <a:schemeClr val="bg1"/>
                </a:solidFill>
              </a:rPr>
              <a:t>stato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composto</a:t>
            </a:r>
            <a:r>
              <a:rPr lang="en-US" sz="2800" dirty="0">
                <a:solidFill>
                  <a:schemeClr val="bg1"/>
                </a:solidFill>
              </a:rPr>
              <a:t> da me. Sono </a:t>
            </a:r>
            <a:r>
              <a:rPr lang="en-US" sz="2800" dirty="0" err="1">
                <a:solidFill>
                  <a:schemeClr val="bg1"/>
                </a:solidFill>
              </a:rPr>
              <a:t>presenti</a:t>
            </a:r>
            <a:r>
              <a:rPr lang="en-US" sz="2800" dirty="0">
                <a:solidFill>
                  <a:schemeClr val="bg1"/>
                </a:solidFill>
              </a:rPr>
              <a:t> 9 </a:t>
            </a:r>
            <a:r>
              <a:rPr lang="en-US" sz="2800" dirty="0" err="1">
                <a:solidFill>
                  <a:schemeClr val="bg1"/>
                </a:solidFill>
              </a:rPr>
              <a:t>variabili</a:t>
            </a:r>
            <a:r>
              <a:rPr lang="en-US" sz="2800" dirty="0">
                <a:solidFill>
                  <a:schemeClr val="bg1"/>
                </a:solidFill>
              </a:rPr>
              <a:t>: Year, Name, </a:t>
            </a:r>
            <a:r>
              <a:rPr lang="en-US" sz="2800" dirty="0" err="1">
                <a:solidFill>
                  <a:schemeClr val="bg1"/>
                </a:solidFill>
              </a:rPr>
              <a:t>Grand_prix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Quali_position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Quali_time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Arrival_position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Points_scored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Fastest_lap</a:t>
            </a:r>
            <a:r>
              <a:rPr lang="en-US" sz="2800" dirty="0">
                <a:solidFill>
                  <a:schemeClr val="bg1"/>
                </a:solidFill>
              </a:rPr>
              <a:t>, Team; per 926 </a:t>
            </a:r>
            <a:r>
              <a:rPr lang="en-US" sz="2800" dirty="0" err="1">
                <a:solidFill>
                  <a:schemeClr val="bg1"/>
                </a:solidFill>
              </a:rPr>
              <a:t>osservazioni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8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708667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DOMANDE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gli</a:t>
            </a:r>
            <a:r>
              <a:rPr lang="en-US" sz="2800" dirty="0">
                <a:solidFill>
                  <a:schemeClr val="bg1"/>
                </a:solidFill>
              </a:rPr>
              <a:t> anni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dominanti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ogni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carriera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qual’è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stato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quello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ha visto il </a:t>
            </a:r>
            <a:r>
              <a:rPr lang="en-US" sz="2800" dirty="0" err="1">
                <a:solidFill>
                  <a:schemeClr val="bg1"/>
                </a:solidFill>
              </a:rPr>
              <a:t>pilota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esame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sbaragliare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maggiormente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concorrenza</a:t>
            </a:r>
            <a:r>
              <a:rPr lang="en-US" sz="2800" dirty="0">
                <a:solidFill>
                  <a:schemeClr val="bg1"/>
                </a:solidFill>
              </a:rPr>
              <a:t>? E </a:t>
            </a:r>
            <a:r>
              <a:rPr lang="en-US" sz="2800" dirty="0" err="1">
                <a:solidFill>
                  <a:schemeClr val="bg1"/>
                </a:solidFill>
              </a:rPr>
              <a:t>l’anno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combattuto</a:t>
            </a:r>
            <a:r>
              <a:rPr lang="en-US" sz="2800" dirty="0">
                <a:solidFill>
                  <a:schemeClr val="bg1"/>
                </a:solidFill>
              </a:rPr>
              <a:t> (ma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ha </a:t>
            </a:r>
            <a:r>
              <a:rPr lang="en-US" sz="2800" dirty="0" err="1">
                <a:solidFill>
                  <a:schemeClr val="bg1"/>
                </a:solidFill>
              </a:rPr>
              <a:t>comunque</a:t>
            </a:r>
            <a:r>
              <a:rPr lang="en-US" sz="2800" dirty="0">
                <a:solidFill>
                  <a:schemeClr val="bg1"/>
                </a:solidFill>
              </a:rPr>
              <a:t> visto il </a:t>
            </a:r>
            <a:r>
              <a:rPr lang="en-US" sz="2800" dirty="0" err="1">
                <a:solidFill>
                  <a:schemeClr val="bg1"/>
                </a:solidFill>
              </a:rPr>
              <a:t>pilota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vincere</a:t>
            </a:r>
            <a:r>
              <a:rPr lang="en-US" sz="2800" dirty="0">
                <a:solidFill>
                  <a:schemeClr val="bg1"/>
                </a:solidFill>
              </a:rPr>
              <a:t>) quale è </a:t>
            </a:r>
            <a:r>
              <a:rPr lang="en-US" sz="2800" dirty="0" err="1">
                <a:solidFill>
                  <a:schemeClr val="bg1"/>
                </a:solidFill>
              </a:rPr>
              <a:t>stato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Quale </a:t>
            </a:r>
            <a:r>
              <a:rPr lang="en-US" sz="2800" dirty="0" err="1">
                <a:solidFill>
                  <a:schemeClr val="bg1"/>
                </a:solidFill>
              </a:rPr>
              <a:t>pilota</a:t>
            </a:r>
            <a:r>
              <a:rPr lang="en-US" sz="2800" dirty="0">
                <a:solidFill>
                  <a:schemeClr val="bg1"/>
                </a:solidFill>
              </a:rPr>
              <a:t> ha </a:t>
            </a:r>
            <a:r>
              <a:rPr lang="en-US" sz="2800" dirty="0" err="1">
                <a:solidFill>
                  <a:schemeClr val="bg1"/>
                </a:solidFill>
              </a:rPr>
              <a:t>fatto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pole position e ha </a:t>
            </a:r>
            <a:r>
              <a:rPr lang="en-US" sz="2800" dirty="0" err="1">
                <a:solidFill>
                  <a:schemeClr val="bg1"/>
                </a:solidFill>
              </a:rPr>
              <a:t>vinto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gare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negli</a:t>
            </a:r>
            <a:r>
              <a:rPr lang="en-US" sz="2800" dirty="0">
                <a:solidFill>
                  <a:schemeClr val="bg1"/>
                </a:solidFill>
              </a:rPr>
              <a:t> anni in cui ha </a:t>
            </a:r>
            <a:r>
              <a:rPr lang="en-US" sz="2800" dirty="0" err="1">
                <a:solidFill>
                  <a:schemeClr val="bg1"/>
                </a:solidFill>
              </a:rPr>
              <a:t>fatto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parte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quella</a:t>
            </a:r>
            <a:r>
              <a:rPr lang="en-US" sz="2800" dirty="0">
                <a:solidFill>
                  <a:schemeClr val="bg1"/>
                </a:solidFill>
              </a:rPr>
              <a:t> Scuderia?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Quali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le </a:t>
            </a:r>
            <a:r>
              <a:rPr lang="en-US" sz="2800" dirty="0" err="1">
                <a:solidFill>
                  <a:schemeClr val="bg1"/>
                </a:solidFill>
              </a:rPr>
              <a:t>vetture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campioni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hanno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caratterizzato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questi</a:t>
            </a:r>
            <a:r>
              <a:rPr lang="en-US" sz="2800" dirty="0">
                <a:solidFill>
                  <a:schemeClr val="bg1"/>
                </a:solidFill>
              </a:rPr>
              <a:t> domini, </a:t>
            </a:r>
            <a:r>
              <a:rPr lang="en-US" sz="2800" dirty="0" err="1">
                <a:solidFill>
                  <a:schemeClr val="bg1"/>
                </a:solidFill>
              </a:rPr>
              <a:t>permettevano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girare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più</a:t>
            </a:r>
            <a:r>
              <a:rPr lang="en-US" sz="2800" dirty="0">
                <a:solidFill>
                  <a:schemeClr val="bg1"/>
                </a:solidFill>
              </a:rPr>
              <a:t> forte sui </a:t>
            </a:r>
            <a:r>
              <a:rPr lang="en-US" sz="2800" dirty="0" err="1">
                <a:solidFill>
                  <a:schemeClr val="bg1"/>
                </a:solidFill>
              </a:rPr>
              <a:t>circuiti</a:t>
            </a:r>
            <a:r>
              <a:rPr lang="en-US" sz="2800" dirty="0">
                <a:solidFill>
                  <a:schemeClr val="bg1"/>
                </a:solidFill>
              </a:rPr>
              <a:t>, vista </a:t>
            </a:r>
            <a:r>
              <a:rPr lang="en-US" sz="2800" dirty="0" err="1">
                <a:solidFill>
                  <a:schemeClr val="bg1"/>
                </a:solidFill>
              </a:rPr>
              <a:t>anche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presenza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generazioni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motori</a:t>
            </a:r>
            <a:r>
              <a:rPr lang="en-US" sz="2800" dirty="0">
                <a:solidFill>
                  <a:schemeClr val="bg1"/>
                </a:solidFill>
              </a:rPr>
              <a:t> diverse?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 se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1999 Schumacher non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fosse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rotto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gamba,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avrebbe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avuto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chance di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vincere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mondiale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84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Next LT Pro Medium" panose="020B05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Next LT Pro Medium" panose="020B05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2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Next LT Pro Medium" panose="020B05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venirNext LT Pro Medium" panose="020B05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0F83173-59C3-553D-8B7A-8D7CCB70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26" y="909186"/>
            <a:ext cx="3270909" cy="2018618"/>
          </a:xfrm>
          <a:prstGeom prst="rect">
            <a:avLst/>
          </a:prstGeo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510" y="2614148"/>
            <a:ext cx="11084816" cy="3375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Schumacher ha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dominato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 Stagioni 2002 e 2004,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mentre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1999 ha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avuto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stagione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peggiore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 la Rossa.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Vettel era </a:t>
            </a:r>
            <a:r>
              <a:rPr lang="en-US" sz="2200" dirty="0" err="1">
                <a:solidFill>
                  <a:schemeClr val="bg1"/>
                </a:solidFill>
              </a:rPr>
              <a:t>l’uomo</a:t>
            </a:r>
            <a:r>
              <a:rPr lang="en-US" sz="2200" dirty="0">
                <a:solidFill>
                  <a:schemeClr val="bg1"/>
                </a:solidFill>
              </a:rPr>
              <a:t> da </a:t>
            </a:r>
            <a:r>
              <a:rPr lang="en-US" sz="2200" dirty="0" err="1">
                <a:solidFill>
                  <a:schemeClr val="bg1"/>
                </a:solidFill>
              </a:rPr>
              <a:t>battere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nel</a:t>
            </a:r>
            <a:r>
              <a:rPr lang="en-US" sz="2200" dirty="0">
                <a:solidFill>
                  <a:schemeClr val="bg1"/>
                </a:solidFill>
              </a:rPr>
              <a:t> 2011 e </a:t>
            </a:r>
            <a:r>
              <a:rPr lang="en-US" sz="2200" dirty="0" err="1">
                <a:solidFill>
                  <a:schemeClr val="bg1"/>
                </a:solidFill>
              </a:rPr>
              <a:t>nel</a:t>
            </a:r>
            <a:r>
              <a:rPr lang="en-US" sz="2200" dirty="0">
                <a:solidFill>
                  <a:schemeClr val="bg1"/>
                </a:solidFill>
              </a:rPr>
              <a:t> 2013 ma </a:t>
            </a:r>
            <a:r>
              <a:rPr lang="en-US" sz="2200" dirty="0" err="1">
                <a:solidFill>
                  <a:schemeClr val="bg1"/>
                </a:solidFill>
              </a:rPr>
              <a:t>nel</a:t>
            </a:r>
            <a:r>
              <a:rPr lang="en-US" sz="2200" dirty="0">
                <a:solidFill>
                  <a:schemeClr val="bg1"/>
                </a:solidFill>
              </a:rPr>
              <a:t> 2014 </a:t>
            </a:r>
            <a:r>
              <a:rPr lang="en-US" sz="2200" dirty="0" err="1">
                <a:solidFill>
                  <a:schemeClr val="bg1"/>
                </a:solidFill>
              </a:rPr>
              <a:t>succede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qualcosa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ferma</a:t>
            </a:r>
            <a:r>
              <a:rPr lang="en-US" sz="2200" dirty="0">
                <a:solidFill>
                  <a:schemeClr val="bg1"/>
                </a:solidFill>
              </a:rPr>
              <a:t> la </a:t>
            </a:r>
            <a:r>
              <a:rPr lang="en-US" sz="2200" dirty="0" err="1">
                <a:solidFill>
                  <a:schemeClr val="bg1"/>
                </a:solidFill>
              </a:rPr>
              <a:t>sua</a:t>
            </a:r>
            <a:r>
              <a:rPr lang="en-US" sz="2200" dirty="0">
                <a:solidFill>
                  <a:schemeClr val="bg1"/>
                </a:solidFill>
              </a:rPr>
              <a:t> streak </a:t>
            </a:r>
            <a:r>
              <a:rPr lang="en-US" sz="2200" dirty="0" err="1">
                <a:solidFill>
                  <a:schemeClr val="bg1"/>
                </a:solidFill>
              </a:rPr>
              <a:t>vincente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titoli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Hamilton, dal 2014 a</a:t>
            </a:r>
            <a:r>
              <a:rPr lang="en-US" sz="2200" dirty="0">
                <a:solidFill>
                  <a:schemeClr val="bg1"/>
                </a:solidFill>
              </a:rPr>
              <a:t>l 2021 fa registrar un </a:t>
            </a:r>
            <a:r>
              <a:rPr lang="en-US" sz="2200" dirty="0" err="1">
                <a:solidFill>
                  <a:schemeClr val="bg1"/>
                </a:solidFill>
              </a:rPr>
              <a:t>numero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impressionante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punti</a:t>
            </a:r>
            <a:r>
              <a:rPr lang="en-US" sz="2200" dirty="0">
                <a:solidFill>
                  <a:schemeClr val="bg1"/>
                </a:solidFill>
              </a:rPr>
              <a:t> e </a:t>
            </a:r>
            <a:r>
              <a:rPr lang="en-US" sz="2200" dirty="0" err="1">
                <a:solidFill>
                  <a:schemeClr val="bg1"/>
                </a:solidFill>
              </a:rPr>
              <a:t>titoli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mondiali</a:t>
            </a:r>
            <a:r>
              <a:rPr lang="en-US" sz="2200" dirty="0">
                <a:solidFill>
                  <a:schemeClr val="bg1"/>
                </a:solidFill>
              </a:rPr>
              <a:t> per poi </a:t>
            </a:r>
            <a:r>
              <a:rPr lang="en-US" sz="2200" dirty="0" err="1">
                <a:solidFill>
                  <a:schemeClr val="bg1"/>
                </a:solidFill>
              </a:rPr>
              <a:t>fermarsi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nel</a:t>
            </a:r>
            <a:r>
              <a:rPr lang="en-US" sz="2200" dirty="0">
                <a:solidFill>
                  <a:schemeClr val="bg1"/>
                </a:solidFill>
              </a:rPr>
              <a:t> 2022.</a:t>
            </a: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C08B02F4-D960-79EB-4911-708F4BD91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53" y="905329"/>
            <a:ext cx="3270905" cy="20186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76B19A-9372-01BD-4C77-F081C2964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172" y="904697"/>
            <a:ext cx="3270907" cy="20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92231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L’ ANNO PI</a:t>
            </a:r>
            <a:r>
              <a:rPr lang="en-US" sz="2800" kern="1200" dirty="0">
                <a:solidFill>
                  <a:schemeClr val="bg1"/>
                </a:solidFill>
                <a:latin typeface="Grotesque" panose="020B0504020202020204" pitchFamily="34" charset="0"/>
              </a:rPr>
              <a:t>Ù DOMINATO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Schumacher </a:t>
            </a:r>
            <a:r>
              <a:rPr lang="en-US" sz="2000" dirty="0">
                <a:solidFill>
                  <a:schemeClr val="bg1"/>
                </a:solidFill>
              </a:rPr>
              <a:t>è il </a:t>
            </a:r>
            <a:r>
              <a:rPr lang="en-US" sz="2000" dirty="0" err="1">
                <a:solidFill>
                  <a:schemeClr val="bg1"/>
                </a:solidFill>
              </a:rPr>
              <a:t>pilota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ottiene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vittoria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netta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contendente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titolo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nel</a:t>
            </a:r>
            <a:r>
              <a:rPr lang="en-US" sz="2000" dirty="0">
                <a:solidFill>
                  <a:schemeClr val="bg1"/>
                </a:solidFill>
              </a:rPr>
              <a:t> 2002 con un </a:t>
            </a:r>
            <a:r>
              <a:rPr lang="en-US" sz="2000" dirty="0" err="1">
                <a:solidFill>
                  <a:schemeClr val="bg1"/>
                </a:solidFill>
              </a:rPr>
              <a:t>distacco</a:t>
            </a:r>
            <a:r>
              <a:rPr lang="en-US" sz="2000" dirty="0">
                <a:solidFill>
                  <a:schemeClr val="bg1"/>
                </a:solidFill>
              </a:rPr>
              <a:t> di 67 </a:t>
            </a:r>
            <a:r>
              <a:rPr lang="en-US" sz="2000" dirty="0" err="1">
                <a:solidFill>
                  <a:schemeClr val="bg1"/>
                </a:solidFill>
              </a:rPr>
              <a:t>punti</a:t>
            </a:r>
            <a:r>
              <a:rPr lang="en-US" sz="2000" dirty="0">
                <a:solidFill>
                  <a:schemeClr val="bg1"/>
                </a:solidFill>
              </a:rPr>
              <a:t> (144 - 77) </a:t>
            </a:r>
            <a:r>
              <a:rPr lang="en-US" sz="2000" dirty="0" err="1">
                <a:solidFill>
                  <a:schemeClr val="bg1"/>
                </a:solidFill>
              </a:rPr>
              <a:t>ovvero</a:t>
            </a:r>
            <a:r>
              <a:rPr lang="en-US" sz="2000" dirty="0">
                <a:solidFill>
                  <a:schemeClr val="bg1"/>
                </a:solidFill>
              </a:rPr>
              <a:t> del 46.5%.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Segue Vettel con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distanza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 39% (397 - 242)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2013 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infine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Hamilton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ottiene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distanza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percentuale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 35.7% (347 - 223)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2020.</a:t>
            </a: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41CEDCE-81F8-33BA-AF7A-2B0E0957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" y="1558800"/>
            <a:ext cx="5541667" cy="34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31397EF-042E-3FE1-97A4-246205A2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01" y="1558800"/>
            <a:ext cx="55416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922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2800" dirty="0">
                <a:solidFill>
                  <a:schemeClr val="bg1"/>
                </a:solidFill>
              </a:rPr>
              <a:t>A VITTORIA PI</a:t>
            </a:r>
            <a:r>
              <a:rPr lang="en-US" sz="2800" dirty="0">
                <a:solidFill>
                  <a:schemeClr val="bg1"/>
                </a:solidFill>
                <a:latin typeface="Grotesque" panose="020B0504020202020204" pitchFamily="34" charset="0"/>
              </a:rPr>
              <a:t>Ù</a:t>
            </a:r>
            <a:r>
              <a:rPr lang="en-US" sz="2800" dirty="0">
                <a:solidFill>
                  <a:schemeClr val="bg1"/>
                </a:solidFill>
              </a:rPr>
              <a:t> RISICATA</a:t>
            </a:r>
            <a:endParaRPr lang="en-US" sz="28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Grotesque" panose="020B05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Grotesque" panose="020B0504020202020204" pitchFamily="34" charset="0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Vettel </a:t>
            </a:r>
            <a:r>
              <a:rPr lang="en-US" sz="2000" dirty="0">
                <a:solidFill>
                  <a:schemeClr val="bg1"/>
                </a:solidFill>
              </a:rPr>
              <a:t>è il </a:t>
            </a:r>
            <a:r>
              <a:rPr lang="en-US" sz="2000" dirty="0" err="1">
                <a:solidFill>
                  <a:schemeClr val="bg1"/>
                </a:solidFill>
              </a:rPr>
              <a:t>pilota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ottiene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vittoria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risicata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contendente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titolo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nel</a:t>
            </a:r>
            <a:r>
              <a:rPr lang="en-US" sz="2000" dirty="0">
                <a:solidFill>
                  <a:schemeClr val="bg1"/>
                </a:solidFill>
              </a:rPr>
              <a:t> 2012 con un </a:t>
            </a:r>
            <a:r>
              <a:rPr lang="en-US" sz="2000" dirty="0" err="1">
                <a:solidFill>
                  <a:schemeClr val="bg1"/>
                </a:solidFill>
              </a:rPr>
              <a:t>distacco</a:t>
            </a:r>
            <a:r>
              <a:rPr lang="en-US" sz="2000" dirty="0">
                <a:solidFill>
                  <a:schemeClr val="bg1"/>
                </a:solidFill>
              </a:rPr>
              <a:t> di 3 </a:t>
            </a:r>
            <a:r>
              <a:rPr lang="en-US" sz="2000" dirty="0" err="1">
                <a:solidFill>
                  <a:schemeClr val="bg1"/>
                </a:solidFill>
              </a:rPr>
              <a:t>punti</a:t>
            </a:r>
            <a:r>
              <a:rPr lang="en-US" sz="2000" dirty="0">
                <a:solidFill>
                  <a:schemeClr val="bg1"/>
                </a:solidFill>
              </a:rPr>
              <a:t> (281 - 278) </a:t>
            </a:r>
            <a:r>
              <a:rPr lang="en-US" sz="2000" dirty="0" err="1">
                <a:solidFill>
                  <a:schemeClr val="bg1"/>
                </a:solidFill>
              </a:rPr>
              <a:t>ovvero</a:t>
            </a:r>
            <a:r>
              <a:rPr lang="en-US" sz="2000" dirty="0">
                <a:solidFill>
                  <a:schemeClr val="bg1"/>
                </a:solidFill>
              </a:rPr>
              <a:t> del 1.07%.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Segue Schumacher con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distanza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 2.15% (93 - 91)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2003 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infine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Hamilton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ottiene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distanza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percentuale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 12.67% (363 - 317)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2017.</a:t>
            </a: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50341F20-8CB5-612C-6CE9-A6AF2735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" y="1558800"/>
            <a:ext cx="5541667" cy="34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308406-1765-96E1-3F43-A5BD89B4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00" y="1558800"/>
            <a:ext cx="55416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70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NUMERI A CONFRONTO: Pole Position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Negli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anni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della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RedBull</a:t>
            </a:r>
            <a:r>
              <a:rPr lang="en-US" sz="2000" dirty="0">
                <a:solidFill>
                  <a:schemeClr val="bg1"/>
                </a:solidFill>
              </a:rPr>
              <a:t> Vettel </a:t>
            </a:r>
            <a:r>
              <a:rPr lang="en-US" sz="2000" dirty="0" err="1">
                <a:solidFill>
                  <a:schemeClr val="bg1"/>
                </a:solidFill>
              </a:rPr>
              <a:t>prende</a:t>
            </a:r>
            <a:r>
              <a:rPr lang="en-US" sz="2000" dirty="0">
                <a:solidFill>
                  <a:schemeClr val="bg1"/>
                </a:solidFill>
              </a:rPr>
              <a:t> il 38.94% </a:t>
            </a:r>
            <a:r>
              <a:rPr lang="en-US" sz="2000" dirty="0" err="1">
                <a:solidFill>
                  <a:schemeClr val="bg1"/>
                </a:solidFill>
              </a:rPr>
              <a:t>delle</a:t>
            </a:r>
            <a:r>
              <a:rPr lang="en-US" sz="2000" dirty="0">
                <a:solidFill>
                  <a:schemeClr val="bg1"/>
                </a:solidFill>
              </a:rPr>
              <a:t> pole,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segue Hamilton con il 37% </a:t>
            </a:r>
            <a:r>
              <a:rPr lang="en-US" sz="2000" dirty="0" err="1">
                <a:solidFill>
                  <a:schemeClr val="bg1"/>
                </a:solidFill>
              </a:rPr>
              <a:t>negli</a:t>
            </a:r>
            <a:r>
              <a:rPr lang="en-US" sz="2000" dirty="0">
                <a:solidFill>
                  <a:schemeClr val="bg1"/>
                </a:solidFill>
              </a:rPr>
              <a:t> anni con la Mercedes e 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Schumacher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farà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pole con la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rossa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il 32.04%</a:t>
            </a: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281EF18-3891-123E-8FEE-E892C610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92" y="1608763"/>
            <a:ext cx="3272500" cy="20196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2701380-82B0-33B3-25E9-59F76291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31" y="3889539"/>
            <a:ext cx="3272500" cy="20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B21C6E0-B6FD-7A9E-2FBE-05F6BE90E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73" y="1735772"/>
            <a:ext cx="4936336" cy="30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650" y="594516"/>
            <a:ext cx="9923590" cy="570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NUMERI A CONFRONTO: </a:t>
            </a:r>
            <a:r>
              <a:rPr lang="en-US" sz="2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Vittorie</a:t>
            </a: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 le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frecce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d’argento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Hamilton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dimostra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pilota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più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vincente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tre</a:t>
            </a:r>
            <a:r>
              <a:rPr lang="en-US" sz="2000" dirty="0">
                <a:solidFill>
                  <a:schemeClr val="bg1"/>
                </a:solidFill>
              </a:rPr>
              <a:t> con un win rate del 41%, segue il Kaiser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 il 39.78% e conclude Vettel al 33.63%.</a:t>
            </a: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8450FF71-D5CD-8F16-579F-7ADBB47A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600" y="1609200"/>
            <a:ext cx="3272500" cy="2019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9E7E13-1CF3-345B-B7AD-82D760F2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600" y="3888000"/>
            <a:ext cx="3272500" cy="20196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B0B20AB-6483-E955-C07A-12ADCE4F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000" y="1735200"/>
            <a:ext cx="4935000" cy="30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BF298E62-80CD-B3F1-2E6A-6773CCD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6070028"/>
            <a:ext cx="10191942" cy="494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Progettazione 3D cromosoma viola">
            <a:extLst>
              <a:ext uri="{FF2B5EF4-FFF2-40B4-BE49-F238E27FC236}">
                <a16:creationId xmlns:a16="http://schemas.microsoft.com/office/drawing/2014/main" id="{86D536B5-7E0D-E4BB-F43F-89A357CB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1875" r="-1" b="2187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solidFill>
            <a:schemeClr val="tx1"/>
          </a:solidFill>
          <a:ln w="444500" cap="sq">
            <a:solidFill>
              <a:srgbClr val="000000"/>
            </a:solidFill>
            <a:miter lim="800000"/>
          </a:ln>
          <a:effectLst>
            <a:glow>
              <a:schemeClr val="accent1"/>
            </a:glow>
            <a:outerShdw blurRad="215900" dist="190500" dir="2700000" sy="90000" algn="bl" rotWithShape="0">
              <a:srgbClr val="000000">
                <a:alpha val="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C93E86C-14B4-9CB0-03B1-96E5B416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69" y="471834"/>
            <a:ext cx="9216843" cy="5688109"/>
          </a:xfrm>
          <a:prstGeom prst="rect">
            <a:avLst/>
          </a:prstGeo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1267B40-CF60-3412-9566-C8394D6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180" y="5544926"/>
            <a:ext cx="9923590" cy="1078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BA577CD3-0347-84F9-70E7-85A8324B3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0736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655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AvenirNext LT Pro Medium</vt:lpstr>
      <vt:lpstr>Grotesque</vt:lpstr>
      <vt:lpstr>Rockwell</vt:lpstr>
      <vt:lpstr>Segoe UI</vt:lpstr>
      <vt:lpstr>Segoe UI Semilight</vt:lpstr>
      <vt:lpstr>ExploreVTI</vt:lpstr>
      <vt:lpstr>F1 GOATS A CONFRONTO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rudi.fontanini@outlook.it</dc:creator>
  <cp:lastModifiedBy>rudi.fontanini@outlook.it</cp:lastModifiedBy>
  <cp:revision>43</cp:revision>
  <dcterms:created xsi:type="dcterms:W3CDTF">2023-09-20T08:51:46Z</dcterms:created>
  <dcterms:modified xsi:type="dcterms:W3CDTF">2023-09-24T20:39:43Z</dcterms:modified>
</cp:coreProperties>
</file>