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31" r:id="rId2"/>
  </p:sldMasterIdLst>
  <p:notesMasterIdLst>
    <p:notesMasterId r:id="rId36"/>
  </p:notesMasterIdLst>
  <p:handoutMasterIdLst>
    <p:handoutMasterId r:id="rId37"/>
  </p:handoutMasterIdLst>
  <p:sldIdLst>
    <p:sldId id="360" r:id="rId3"/>
    <p:sldId id="347" r:id="rId4"/>
    <p:sldId id="359" r:id="rId5"/>
    <p:sldId id="352" r:id="rId6"/>
    <p:sldId id="315" r:id="rId7"/>
    <p:sldId id="291" r:id="rId8"/>
    <p:sldId id="317" r:id="rId9"/>
    <p:sldId id="319" r:id="rId10"/>
    <p:sldId id="320" r:id="rId11"/>
    <p:sldId id="296" r:id="rId12"/>
    <p:sldId id="354" r:id="rId13"/>
    <p:sldId id="353" r:id="rId14"/>
    <p:sldId id="321" r:id="rId15"/>
    <p:sldId id="322" r:id="rId16"/>
    <p:sldId id="323" r:id="rId17"/>
    <p:sldId id="324" r:id="rId18"/>
    <p:sldId id="325" r:id="rId19"/>
    <p:sldId id="326" r:id="rId20"/>
    <p:sldId id="328" r:id="rId21"/>
    <p:sldId id="327" r:id="rId22"/>
    <p:sldId id="329" r:id="rId23"/>
    <p:sldId id="333" r:id="rId24"/>
    <p:sldId id="334" r:id="rId25"/>
    <p:sldId id="335" r:id="rId26"/>
    <p:sldId id="336" r:id="rId27"/>
    <p:sldId id="337" r:id="rId28"/>
    <p:sldId id="338" r:id="rId29"/>
    <p:sldId id="339" r:id="rId30"/>
    <p:sldId id="351" r:id="rId31"/>
    <p:sldId id="348" r:id="rId32"/>
    <p:sldId id="356" r:id="rId33"/>
    <p:sldId id="357" r:id="rId34"/>
    <p:sldId id="358" r:id="rId3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anna Schuler (Bookey Consulting)" initials="DLS" lastIdx="2" clrIdx="0"/>
  <p:cmAuthor id="1" name="Wenwen" initials="WW"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000000"/>
    <a:srgbClr val="D246A3"/>
    <a:srgbClr val="D13FA0"/>
    <a:srgbClr val="C02E8F"/>
    <a:srgbClr val="B72172"/>
    <a:srgbClr val="FFFFFF"/>
    <a:srgbClr val="44C8F5"/>
    <a:srgbClr val="8CC63F"/>
    <a:srgbClr val="701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35" autoAdjust="0"/>
    <p:restoredTop sz="96140" autoAdjust="0"/>
  </p:normalViewPr>
  <p:slideViewPr>
    <p:cSldViewPr snapToGrid="0">
      <p:cViewPr varScale="1">
        <p:scale>
          <a:sx n="116" d="100"/>
          <a:sy n="116" d="100"/>
        </p:scale>
        <p:origin x="-132" y="-372"/>
      </p:cViewPr>
      <p:guideLst>
        <p:guide orient="horz" pos="144"/>
        <p:guide orient="horz" pos="622"/>
        <p:guide orient="horz" pos="816"/>
        <p:guide orient="horz" pos="2175"/>
        <p:guide orient="horz" pos="4176"/>
        <p:guide orient="horz" pos="1019"/>
        <p:guide orient="horz" pos="1981"/>
        <p:guide pos="3839"/>
        <p:guide pos="320"/>
        <p:guide pos="613"/>
        <p:guide pos="7358"/>
        <p:guide pos="1940"/>
        <p:guide pos="7063"/>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ZA"/>
  <c:roundedCorners val="0"/>
  <mc:AlternateContent xmlns:mc="http://schemas.openxmlformats.org/markup-compatibility/2006">
    <mc:Choice xmlns:c14="http://schemas.microsoft.com/office/drawing/2007/8/2/chart" Requires="c14">
      <c14:style val="128"/>
    </mc:Choice>
    <mc:Fallback>
      <c:style val="28"/>
    </mc:Fallback>
  </mc:AlternateContent>
  <c:chart>
    <c:autoTitleDeleted val="0"/>
    <c:plotArea>
      <c:layout/>
      <c:lineChart>
        <c:grouping val="standard"/>
        <c:varyColors val="0"/>
        <c:ser>
          <c:idx val="1"/>
          <c:order val="0"/>
          <c:spPr>
            <a:ln w="101600"/>
          </c:spPr>
          <c:marker>
            <c:symbol val="none"/>
          </c:marker>
          <c:val>
            <c:numRef>
              <c:f>Sheet1!$B$1:$B$25</c:f>
              <c:numCache>
                <c:formatCode>General</c:formatCode>
                <c:ptCount val="25"/>
                <c:pt idx="0">
                  <c:v>3</c:v>
                </c:pt>
                <c:pt idx="1">
                  <c:v>3</c:v>
                </c:pt>
                <c:pt idx="2">
                  <c:v>4</c:v>
                </c:pt>
                <c:pt idx="3">
                  <c:v>4</c:v>
                </c:pt>
                <c:pt idx="4">
                  <c:v>5</c:v>
                </c:pt>
                <c:pt idx="5">
                  <c:v>5</c:v>
                </c:pt>
                <c:pt idx="6">
                  <c:v>6</c:v>
                </c:pt>
                <c:pt idx="7">
                  <c:v>6</c:v>
                </c:pt>
                <c:pt idx="8">
                  <c:v>8</c:v>
                </c:pt>
                <c:pt idx="9">
                  <c:v>8</c:v>
                </c:pt>
                <c:pt idx="10">
                  <c:v>8</c:v>
                </c:pt>
                <c:pt idx="11">
                  <c:v>9</c:v>
                </c:pt>
                <c:pt idx="12">
                  <c:v>9</c:v>
                </c:pt>
                <c:pt idx="13">
                  <c:v>12</c:v>
                </c:pt>
                <c:pt idx="14">
                  <c:v>15</c:v>
                </c:pt>
                <c:pt idx="15">
                  <c:v>16</c:v>
                </c:pt>
                <c:pt idx="16">
                  <c:v>18</c:v>
                </c:pt>
                <c:pt idx="17">
                  <c:v>22</c:v>
                </c:pt>
                <c:pt idx="18">
                  <c:v>27</c:v>
                </c:pt>
                <c:pt idx="19">
                  <c:v>27</c:v>
                </c:pt>
                <c:pt idx="20">
                  <c:v>27</c:v>
                </c:pt>
                <c:pt idx="21">
                  <c:v>35</c:v>
                </c:pt>
                <c:pt idx="22">
                  <c:v>40</c:v>
                </c:pt>
                <c:pt idx="23">
                  <c:v>41</c:v>
                </c:pt>
                <c:pt idx="24">
                  <c:v>42</c:v>
                </c:pt>
              </c:numCache>
            </c:numRef>
          </c:val>
          <c:smooth val="0"/>
        </c:ser>
        <c:ser>
          <c:idx val="2"/>
          <c:order val="1"/>
          <c:spPr>
            <a:ln w="101600"/>
          </c:spPr>
          <c:marker>
            <c:symbol val="none"/>
          </c:marker>
          <c:val>
            <c:numRef>
              <c:f>Sheet1!$C$1:$C$25</c:f>
              <c:numCache>
                <c:formatCode>General</c:formatCode>
                <c:ptCount val="2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numCache>
            </c:numRef>
          </c:val>
          <c:smooth val="0"/>
        </c:ser>
        <c:dLbls>
          <c:showLegendKey val="0"/>
          <c:showVal val="0"/>
          <c:showCatName val="0"/>
          <c:showSerName val="0"/>
          <c:showPercent val="0"/>
          <c:showBubbleSize val="0"/>
        </c:dLbls>
        <c:marker val="1"/>
        <c:smooth val="0"/>
        <c:axId val="76416128"/>
        <c:axId val="76417664"/>
      </c:lineChart>
      <c:catAx>
        <c:axId val="76416128"/>
        <c:scaling>
          <c:orientation val="minMax"/>
        </c:scaling>
        <c:delete val="1"/>
        <c:axPos val="b"/>
        <c:majorTickMark val="out"/>
        <c:minorTickMark val="none"/>
        <c:tickLblPos val="nextTo"/>
        <c:crossAx val="76417664"/>
        <c:crosses val="autoZero"/>
        <c:auto val="1"/>
        <c:lblAlgn val="ctr"/>
        <c:lblOffset val="100"/>
        <c:noMultiLvlLbl val="0"/>
      </c:catAx>
      <c:valAx>
        <c:axId val="76417664"/>
        <c:scaling>
          <c:orientation val="minMax"/>
        </c:scaling>
        <c:delete val="1"/>
        <c:axPos val="l"/>
        <c:numFmt formatCode="General" sourceLinked="1"/>
        <c:majorTickMark val="out"/>
        <c:minorTickMark val="none"/>
        <c:tickLblPos val="nextTo"/>
        <c:crossAx val="76416128"/>
        <c:crosses val="autoZero"/>
        <c:crossBetween val="between"/>
      </c:valAx>
      <c:spPr>
        <a:solidFill>
          <a:srgbClr val="000000">
            <a:alpha val="20000"/>
          </a:srgbClr>
        </a:solidFill>
        <a:ln w="12700">
          <a:solidFill>
            <a:srgbClr val="FFFF00">
              <a:alpha val="50000"/>
            </a:srgbClr>
          </a:solidFill>
        </a:ln>
      </c:spPr>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0FBB4C-50A8-4585-B737-F471B5464F76}"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78888721-5506-424C-A25F-8BF5ADEF00C8}">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smtClean="0">
              <a:solidFill>
                <a:schemeClr val="bg1"/>
              </a:solidFill>
            </a:rPr>
            <a:t>Row </a:t>
          </a:r>
          <a:endParaRPr lang="en-US" dirty="0">
            <a:solidFill>
              <a:schemeClr val="bg1"/>
            </a:solidFill>
          </a:endParaRPr>
        </a:p>
      </dgm:t>
    </dgm:pt>
    <dgm:pt modelId="{D83A0B54-4F1E-448F-878C-51E92F6F45FE}" type="parTrans" cxnId="{FC45CB49-27AE-4119-AF61-448F21E44DFC}">
      <dgm:prSet/>
      <dgm:spPr/>
      <dgm:t>
        <a:bodyPr/>
        <a:lstStyle/>
        <a:p>
          <a:endParaRPr lang="en-US"/>
        </a:p>
      </dgm:t>
    </dgm:pt>
    <dgm:pt modelId="{67DB64EA-3FE5-467E-9751-90918A156BBD}" type="sibTrans" cxnId="{FC45CB49-27AE-4119-AF61-448F21E44DFC}">
      <dgm:prSet/>
      <dgm:spPr/>
      <dgm:t>
        <a:bodyPr/>
        <a:lstStyle/>
        <a:p>
          <a:endParaRPr lang="en-US"/>
        </a:p>
      </dgm:t>
    </dgm:pt>
    <dgm:pt modelId="{E2A1A299-0B81-42C7-951A-C130637DC366}">
      <dgm:prSet phldrT="[Text]" custT="1"/>
      <dgm:spPr>
        <a:solidFill>
          <a:schemeClr val="tx1"/>
        </a:solidFill>
      </dgm:spPr>
      <dgm:t>
        <a:bodyPr/>
        <a:lstStyle/>
        <a:p>
          <a:r>
            <a:rPr lang="en-US" sz="1400" dirty="0" smtClean="0">
              <a:solidFill>
                <a:schemeClr val="accent5">
                  <a:lumMod val="10000"/>
                </a:schemeClr>
              </a:solidFill>
            </a:rPr>
            <a:t> </a:t>
          </a:r>
          <a:r>
            <a:rPr lang="en-US" sz="1400" b="1" dirty="0" err="1" smtClean="0">
              <a:solidFill>
                <a:schemeClr val="accent5">
                  <a:lumMod val="10000"/>
                </a:schemeClr>
              </a:solidFill>
            </a:rPr>
            <a:t>ComboBox</a:t>
          </a:r>
          <a:r>
            <a:rPr lang="en-US" sz="1400" b="1" dirty="0" smtClean="0">
              <a:solidFill>
                <a:schemeClr val="accent5">
                  <a:lumMod val="10000"/>
                </a:schemeClr>
              </a:solidFill>
            </a:rPr>
            <a:t> shows States</a:t>
          </a:r>
          <a:endParaRPr lang="en-US" sz="1400" b="1" dirty="0">
            <a:solidFill>
              <a:schemeClr val="accent5">
                <a:lumMod val="10000"/>
              </a:schemeClr>
            </a:solidFill>
          </a:endParaRPr>
        </a:p>
      </dgm:t>
    </dgm:pt>
    <dgm:pt modelId="{AA4D9A3C-9BD9-40B6-B511-FD9396109074}" type="parTrans" cxnId="{436FB69A-F21F-4871-8BE0-DD8C7E16373F}">
      <dgm:prSet/>
      <dgm:spPr/>
      <dgm:t>
        <a:bodyPr/>
        <a:lstStyle/>
        <a:p>
          <a:endParaRPr lang="en-US"/>
        </a:p>
      </dgm:t>
    </dgm:pt>
    <dgm:pt modelId="{DEAC4EB8-12F9-445C-B55F-68462F1CA3BF}" type="sibTrans" cxnId="{436FB69A-F21F-4871-8BE0-DD8C7E16373F}">
      <dgm:prSet/>
      <dgm:spPr/>
      <dgm:t>
        <a:bodyPr/>
        <a:lstStyle/>
        <a:p>
          <a:endParaRPr lang="en-US"/>
        </a:p>
      </dgm:t>
    </dgm:pt>
    <dgm:pt modelId="{7C00B9FD-9D99-4EB7-B808-21807F23146D}">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smtClean="0">
              <a:solidFill>
                <a:schemeClr val="bg1"/>
              </a:solidFill>
            </a:rPr>
            <a:t>Row</a:t>
          </a:r>
          <a:endParaRPr lang="en-US" dirty="0">
            <a:solidFill>
              <a:schemeClr val="bg1"/>
            </a:solidFill>
          </a:endParaRPr>
        </a:p>
      </dgm:t>
    </dgm:pt>
    <dgm:pt modelId="{86C4EB9B-CFAE-4A49-8F3D-68B7FE1DDCF0}" type="parTrans" cxnId="{F3F163F5-D0A5-4FEC-9849-92A86243C5EE}">
      <dgm:prSet/>
      <dgm:spPr/>
      <dgm:t>
        <a:bodyPr/>
        <a:lstStyle/>
        <a:p>
          <a:endParaRPr lang="en-US"/>
        </a:p>
      </dgm:t>
    </dgm:pt>
    <dgm:pt modelId="{927D3626-05C5-46D8-A04E-F56E6D744B0B}" type="sibTrans" cxnId="{F3F163F5-D0A5-4FEC-9849-92A86243C5EE}">
      <dgm:prSet/>
      <dgm:spPr/>
      <dgm:t>
        <a:bodyPr/>
        <a:lstStyle/>
        <a:p>
          <a:endParaRPr lang="en-US"/>
        </a:p>
      </dgm:t>
    </dgm:pt>
    <dgm:pt modelId="{97CAC9A4-7615-42A8-9420-BE1C6DA04335}">
      <dgm:prSet phldrT="[Text]" custT="1"/>
      <dgm:spPr>
        <a:solidFill>
          <a:schemeClr val="tx1"/>
        </a:solidFill>
      </dgm:spPr>
      <dgm:t>
        <a:bodyPr/>
        <a:lstStyle/>
        <a:p>
          <a:r>
            <a:rPr lang="en-US" sz="1100" dirty="0" smtClean="0">
              <a:solidFill>
                <a:schemeClr val="accent5">
                  <a:lumMod val="10000"/>
                </a:schemeClr>
              </a:solidFill>
            </a:rPr>
            <a:t> </a:t>
          </a:r>
          <a:r>
            <a:rPr lang="en-US" sz="1400" b="1" dirty="0" err="1" smtClean="0">
              <a:solidFill>
                <a:schemeClr val="accent5">
                  <a:lumMod val="10000"/>
                </a:schemeClr>
              </a:solidFill>
            </a:rPr>
            <a:t>ComboBox</a:t>
          </a:r>
          <a:r>
            <a:rPr lang="en-US" sz="1400" b="1" dirty="0" smtClean="0">
              <a:solidFill>
                <a:schemeClr val="accent5">
                  <a:lumMod val="10000"/>
                </a:schemeClr>
              </a:solidFill>
            </a:rPr>
            <a:t>  shows States</a:t>
          </a:r>
          <a:endParaRPr lang="en-US" sz="1400" b="1" dirty="0">
            <a:solidFill>
              <a:schemeClr val="accent5">
                <a:lumMod val="10000"/>
              </a:schemeClr>
            </a:solidFill>
          </a:endParaRPr>
        </a:p>
      </dgm:t>
    </dgm:pt>
    <dgm:pt modelId="{F04BADA4-D3DB-4C3F-9C90-64B0C50709F4}" type="parTrans" cxnId="{7EAC0127-6870-4F27-B9D1-78E6CE358B50}">
      <dgm:prSet/>
      <dgm:spPr/>
      <dgm:t>
        <a:bodyPr/>
        <a:lstStyle/>
        <a:p>
          <a:endParaRPr lang="en-US"/>
        </a:p>
      </dgm:t>
    </dgm:pt>
    <dgm:pt modelId="{2C7917C6-0DCF-4BC7-8AF7-3CDE8988DBA1}" type="sibTrans" cxnId="{7EAC0127-6870-4F27-B9D1-78E6CE358B50}">
      <dgm:prSet/>
      <dgm:spPr/>
      <dgm:t>
        <a:bodyPr/>
        <a:lstStyle/>
        <a:p>
          <a:endParaRPr lang="en-US"/>
        </a:p>
      </dgm:t>
    </dgm:pt>
    <dgm:pt modelId="{EF7B075C-E663-4763-8805-B9C833E4BE3B}" type="pres">
      <dgm:prSet presAssocID="{3C0FBB4C-50A8-4585-B737-F471B5464F76}" presName="linear" presStyleCnt="0">
        <dgm:presLayoutVars>
          <dgm:animLvl val="lvl"/>
          <dgm:resizeHandles val="exact"/>
        </dgm:presLayoutVars>
      </dgm:prSet>
      <dgm:spPr/>
      <dgm:t>
        <a:bodyPr/>
        <a:lstStyle/>
        <a:p>
          <a:endParaRPr lang="en-US"/>
        </a:p>
      </dgm:t>
    </dgm:pt>
    <dgm:pt modelId="{84819DAF-F8F6-48FB-9F65-37A5B2257B61}" type="pres">
      <dgm:prSet presAssocID="{78888721-5506-424C-A25F-8BF5ADEF00C8}" presName="parentText" presStyleLbl="node1" presStyleIdx="0" presStyleCnt="2" custLinFactNeighborY="-12625">
        <dgm:presLayoutVars>
          <dgm:chMax val="0"/>
          <dgm:bulletEnabled val="1"/>
        </dgm:presLayoutVars>
      </dgm:prSet>
      <dgm:spPr/>
      <dgm:t>
        <a:bodyPr/>
        <a:lstStyle/>
        <a:p>
          <a:endParaRPr lang="en-US"/>
        </a:p>
      </dgm:t>
    </dgm:pt>
    <dgm:pt modelId="{9C9AEE3C-491B-46D6-8FA1-A3AD7B9F695C}" type="pres">
      <dgm:prSet presAssocID="{78888721-5506-424C-A25F-8BF5ADEF00C8}" presName="childText" presStyleLbl="revTx" presStyleIdx="0" presStyleCnt="2">
        <dgm:presLayoutVars>
          <dgm:bulletEnabled val="1"/>
        </dgm:presLayoutVars>
      </dgm:prSet>
      <dgm:spPr/>
      <dgm:t>
        <a:bodyPr/>
        <a:lstStyle/>
        <a:p>
          <a:endParaRPr lang="en-US"/>
        </a:p>
      </dgm:t>
    </dgm:pt>
    <dgm:pt modelId="{41D4B08F-F4E7-458E-B1BC-112102E389A4}" type="pres">
      <dgm:prSet presAssocID="{7C00B9FD-9D99-4EB7-B808-21807F23146D}" presName="parentText" presStyleLbl="node1" presStyleIdx="1" presStyleCnt="2">
        <dgm:presLayoutVars>
          <dgm:chMax val="0"/>
          <dgm:bulletEnabled val="1"/>
        </dgm:presLayoutVars>
      </dgm:prSet>
      <dgm:spPr/>
      <dgm:t>
        <a:bodyPr/>
        <a:lstStyle/>
        <a:p>
          <a:endParaRPr lang="en-US"/>
        </a:p>
      </dgm:t>
    </dgm:pt>
    <dgm:pt modelId="{017F3117-D789-455C-9DCD-AE28A20E5198}" type="pres">
      <dgm:prSet presAssocID="{7C00B9FD-9D99-4EB7-B808-21807F23146D}" presName="childText" presStyleLbl="revTx" presStyleIdx="1" presStyleCnt="2">
        <dgm:presLayoutVars>
          <dgm:bulletEnabled val="1"/>
        </dgm:presLayoutVars>
      </dgm:prSet>
      <dgm:spPr/>
      <dgm:t>
        <a:bodyPr/>
        <a:lstStyle/>
        <a:p>
          <a:endParaRPr lang="en-US"/>
        </a:p>
      </dgm:t>
    </dgm:pt>
  </dgm:ptLst>
  <dgm:cxnLst>
    <dgm:cxn modelId="{1459B42F-2F3B-4C7F-B727-BBC53802D97B}" type="presOf" srcId="{7C00B9FD-9D99-4EB7-B808-21807F23146D}" destId="{41D4B08F-F4E7-458E-B1BC-112102E389A4}" srcOrd="0" destOrd="0" presId="urn:microsoft.com/office/officeart/2005/8/layout/vList2"/>
    <dgm:cxn modelId="{7EAC0127-6870-4F27-B9D1-78E6CE358B50}" srcId="{7C00B9FD-9D99-4EB7-B808-21807F23146D}" destId="{97CAC9A4-7615-42A8-9420-BE1C6DA04335}" srcOrd="0" destOrd="0" parTransId="{F04BADA4-D3DB-4C3F-9C90-64B0C50709F4}" sibTransId="{2C7917C6-0DCF-4BC7-8AF7-3CDE8988DBA1}"/>
    <dgm:cxn modelId="{05B84DFD-7718-49EE-9F92-A6453FA19DD1}" type="presOf" srcId="{3C0FBB4C-50A8-4585-B737-F471B5464F76}" destId="{EF7B075C-E663-4763-8805-B9C833E4BE3B}" srcOrd="0" destOrd="0" presId="urn:microsoft.com/office/officeart/2005/8/layout/vList2"/>
    <dgm:cxn modelId="{0C5B79FD-EF93-466C-99C4-D1E11064B82E}" type="presOf" srcId="{E2A1A299-0B81-42C7-951A-C130637DC366}" destId="{9C9AEE3C-491B-46D6-8FA1-A3AD7B9F695C}" srcOrd="0" destOrd="0" presId="urn:microsoft.com/office/officeart/2005/8/layout/vList2"/>
    <dgm:cxn modelId="{7C38E7DD-1AC9-4663-804F-6644153F315E}" type="presOf" srcId="{97CAC9A4-7615-42A8-9420-BE1C6DA04335}" destId="{017F3117-D789-455C-9DCD-AE28A20E5198}" srcOrd="0" destOrd="0" presId="urn:microsoft.com/office/officeart/2005/8/layout/vList2"/>
    <dgm:cxn modelId="{F3F163F5-D0A5-4FEC-9849-92A86243C5EE}" srcId="{3C0FBB4C-50A8-4585-B737-F471B5464F76}" destId="{7C00B9FD-9D99-4EB7-B808-21807F23146D}" srcOrd="1" destOrd="0" parTransId="{86C4EB9B-CFAE-4A49-8F3D-68B7FE1DDCF0}" sibTransId="{927D3626-05C5-46D8-A04E-F56E6D744B0B}"/>
    <dgm:cxn modelId="{C7AB6737-EE00-42E2-949E-BD8E42FA95AE}" type="presOf" srcId="{78888721-5506-424C-A25F-8BF5ADEF00C8}" destId="{84819DAF-F8F6-48FB-9F65-37A5B2257B61}" srcOrd="0" destOrd="0" presId="urn:microsoft.com/office/officeart/2005/8/layout/vList2"/>
    <dgm:cxn modelId="{FC45CB49-27AE-4119-AF61-448F21E44DFC}" srcId="{3C0FBB4C-50A8-4585-B737-F471B5464F76}" destId="{78888721-5506-424C-A25F-8BF5ADEF00C8}" srcOrd="0" destOrd="0" parTransId="{D83A0B54-4F1E-448F-878C-51E92F6F45FE}" sibTransId="{67DB64EA-3FE5-467E-9751-90918A156BBD}"/>
    <dgm:cxn modelId="{436FB69A-F21F-4871-8BE0-DD8C7E16373F}" srcId="{78888721-5506-424C-A25F-8BF5ADEF00C8}" destId="{E2A1A299-0B81-42C7-951A-C130637DC366}" srcOrd="0" destOrd="0" parTransId="{AA4D9A3C-9BD9-40B6-B511-FD9396109074}" sibTransId="{DEAC4EB8-12F9-445C-B55F-68462F1CA3BF}"/>
    <dgm:cxn modelId="{E47A3CF5-A0A5-49F6-8649-993DEEE5A9BF}" type="presParOf" srcId="{EF7B075C-E663-4763-8805-B9C833E4BE3B}" destId="{84819DAF-F8F6-48FB-9F65-37A5B2257B61}" srcOrd="0" destOrd="0" presId="urn:microsoft.com/office/officeart/2005/8/layout/vList2"/>
    <dgm:cxn modelId="{5D1BD2C1-8613-4EE0-B0CD-AC4CAD366064}" type="presParOf" srcId="{EF7B075C-E663-4763-8805-B9C833E4BE3B}" destId="{9C9AEE3C-491B-46D6-8FA1-A3AD7B9F695C}" srcOrd="1" destOrd="0" presId="urn:microsoft.com/office/officeart/2005/8/layout/vList2"/>
    <dgm:cxn modelId="{FE4557F8-9215-4171-AC5D-87D5B30B5273}" type="presParOf" srcId="{EF7B075C-E663-4763-8805-B9C833E4BE3B}" destId="{41D4B08F-F4E7-458E-B1BC-112102E389A4}" srcOrd="2" destOrd="0" presId="urn:microsoft.com/office/officeart/2005/8/layout/vList2"/>
    <dgm:cxn modelId="{D5696BB5-4CF4-4A6D-93A8-6FB7B554833B}" type="presParOf" srcId="{EF7B075C-E663-4763-8805-B9C833E4BE3B}" destId="{017F3117-D789-455C-9DCD-AE28A20E5198}"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0FBB4C-50A8-4585-B737-F471B5464F76}"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78888721-5506-424C-A25F-8BF5ADEF00C8}">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smtClean="0">
              <a:solidFill>
                <a:schemeClr val="bg1"/>
              </a:solidFill>
            </a:rPr>
            <a:t>Row </a:t>
          </a:r>
          <a:endParaRPr lang="en-US" dirty="0">
            <a:solidFill>
              <a:schemeClr val="bg1"/>
            </a:solidFill>
          </a:endParaRPr>
        </a:p>
      </dgm:t>
    </dgm:pt>
    <dgm:pt modelId="{D83A0B54-4F1E-448F-878C-51E92F6F45FE}" type="parTrans" cxnId="{FC45CB49-27AE-4119-AF61-448F21E44DFC}">
      <dgm:prSet/>
      <dgm:spPr/>
      <dgm:t>
        <a:bodyPr/>
        <a:lstStyle/>
        <a:p>
          <a:endParaRPr lang="en-US"/>
        </a:p>
      </dgm:t>
    </dgm:pt>
    <dgm:pt modelId="{67DB64EA-3FE5-467E-9751-90918A156BBD}" type="sibTrans" cxnId="{FC45CB49-27AE-4119-AF61-448F21E44DFC}">
      <dgm:prSet/>
      <dgm:spPr/>
      <dgm:t>
        <a:bodyPr/>
        <a:lstStyle/>
        <a:p>
          <a:endParaRPr lang="en-US"/>
        </a:p>
      </dgm:t>
    </dgm:pt>
    <dgm:pt modelId="{E2A1A299-0B81-42C7-951A-C130637DC366}">
      <dgm:prSet phldrT="[Text]" custT="1"/>
      <dgm:spPr>
        <a:solidFill>
          <a:schemeClr val="tx1"/>
        </a:solidFill>
      </dgm:spPr>
      <dgm:t>
        <a:bodyPr/>
        <a:lstStyle/>
        <a:p>
          <a:r>
            <a:rPr lang="en-US" sz="1400" dirty="0" smtClean="0">
              <a:solidFill>
                <a:schemeClr val="accent5">
                  <a:lumMod val="10000"/>
                </a:schemeClr>
              </a:solidFill>
            </a:rPr>
            <a:t> </a:t>
          </a:r>
          <a:r>
            <a:rPr lang="en-US" sz="1400" b="1" dirty="0" err="1" smtClean="0">
              <a:solidFill>
                <a:schemeClr val="accent5">
                  <a:lumMod val="10000"/>
                </a:schemeClr>
              </a:solidFill>
            </a:rPr>
            <a:t>ComboBox</a:t>
          </a:r>
          <a:r>
            <a:rPr lang="en-US" sz="1400" b="1" dirty="0" smtClean="0">
              <a:solidFill>
                <a:schemeClr val="accent5">
                  <a:lumMod val="10000"/>
                </a:schemeClr>
              </a:solidFill>
            </a:rPr>
            <a:t> shows States</a:t>
          </a:r>
          <a:endParaRPr lang="en-US" sz="1400" b="1" dirty="0">
            <a:solidFill>
              <a:schemeClr val="accent5">
                <a:lumMod val="10000"/>
              </a:schemeClr>
            </a:solidFill>
          </a:endParaRPr>
        </a:p>
      </dgm:t>
    </dgm:pt>
    <dgm:pt modelId="{AA4D9A3C-9BD9-40B6-B511-FD9396109074}" type="parTrans" cxnId="{436FB69A-F21F-4871-8BE0-DD8C7E16373F}">
      <dgm:prSet/>
      <dgm:spPr/>
      <dgm:t>
        <a:bodyPr/>
        <a:lstStyle/>
        <a:p>
          <a:endParaRPr lang="en-US"/>
        </a:p>
      </dgm:t>
    </dgm:pt>
    <dgm:pt modelId="{DEAC4EB8-12F9-445C-B55F-68462F1CA3BF}" type="sibTrans" cxnId="{436FB69A-F21F-4871-8BE0-DD8C7E16373F}">
      <dgm:prSet/>
      <dgm:spPr/>
      <dgm:t>
        <a:bodyPr/>
        <a:lstStyle/>
        <a:p>
          <a:endParaRPr lang="en-US"/>
        </a:p>
      </dgm:t>
    </dgm:pt>
    <dgm:pt modelId="{7C00B9FD-9D99-4EB7-B808-21807F23146D}">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smtClean="0">
              <a:solidFill>
                <a:schemeClr val="bg1"/>
              </a:solidFill>
            </a:rPr>
            <a:t>Row</a:t>
          </a:r>
          <a:endParaRPr lang="en-US" dirty="0">
            <a:solidFill>
              <a:schemeClr val="bg1"/>
            </a:solidFill>
          </a:endParaRPr>
        </a:p>
      </dgm:t>
    </dgm:pt>
    <dgm:pt modelId="{86C4EB9B-CFAE-4A49-8F3D-68B7FE1DDCF0}" type="parTrans" cxnId="{F3F163F5-D0A5-4FEC-9849-92A86243C5EE}">
      <dgm:prSet/>
      <dgm:spPr/>
      <dgm:t>
        <a:bodyPr/>
        <a:lstStyle/>
        <a:p>
          <a:endParaRPr lang="en-US"/>
        </a:p>
      </dgm:t>
    </dgm:pt>
    <dgm:pt modelId="{927D3626-05C5-46D8-A04E-F56E6D744B0B}" type="sibTrans" cxnId="{F3F163F5-D0A5-4FEC-9849-92A86243C5EE}">
      <dgm:prSet/>
      <dgm:spPr/>
      <dgm:t>
        <a:bodyPr/>
        <a:lstStyle/>
        <a:p>
          <a:endParaRPr lang="en-US"/>
        </a:p>
      </dgm:t>
    </dgm:pt>
    <dgm:pt modelId="{97CAC9A4-7615-42A8-9420-BE1C6DA04335}">
      <dgm:prSet phldrT="[Text]" custT="1"/>
      <dgm:spPr>
        <a:solidFill>
          <a:schemeClr val="tx1"/>
        </a:solidFill>
      </dgm:spPr>
      <dgm:t>
        <a:bodyPr/>
        <a:lstStyle/>
        <a:p>
          <a:r>
            <a:rPr lang="en-US" sz="1100" dirty="0" smtClean="0">
              <a:solidFill>
                <a:schemeClr val="accent5">
                  <a:lumMod val="10000"/>
                </a:schemeClr>
              </a:solidFill>
            </a:rPr>
            <a:t> </a:t>
          </a:r>
          <a:r>
            <a:rPr lang="en-US" sz="1400" b="1" dirty="0" err="1" smtClean="0">
              <a:solidFill>
                <a:schemeClr val="accent5">
                  <a:lumMod val="10000"/>
                </a:schemeClr>
              </a:solidFill>
            </a:rPr>
            <a:t>ComboBox</a:t>
          </a:r>
          <a:r>
            <a:rPr lang="en-US" sz="1400" b="1" dirty="0" smtClean="0">
              <a:solidFill>
                <a:schemeClr val="accent5">
                  <a:lumMod val="10000"/>
                </a:schemeClr>
              </a:solidFill>
            </a:rPr>
            <a:t>  shows States</a:t>
          </a:r>
          <a:endParaRPr lang="en-US" sz="1400" b="1" dirty="0">
            <a:solidFill>
              <a:schemeClr val="accent5">
                <a:lumMod val="10000"/>
              </a:schemeClr>
            </a:solidFill>
          </a:endParaRPr>
        </a:p>
      </dgm:t>
    </dgm:pt>
    <dgm:pt modelId="{F04BADA4-D3DB-4C3F-9C90-64B0C50709F4}" type="parTrans" cxnId="{7EAC0127-6870-4F27-B9D1-78E6CE358B50}">
      <dgm:prSet/>
      <dgm:spPr/>
      <dgm:t>
        <a:bodyPr/>
        <a:lstStyle/>
        <a:p>
          <a:endParaRPr lang="en-US"/>
        </a:p>
      </dgm:t>
    </dgm:pt>
    <dgm:pt modelId="{2C7917C6-0DCF-4BC7-8AF7-3CDE8988DBA1}" type="sibTrans" cxnId="{7EAC0127-6870-4F27-B9D1-78E6CE358B50}">
      <dgm:prSet/>
      <dgm:spPr/>
      <dgm:t>
        <a:bodyPr/>
        <a:lstStyle/>
        <a:p>
          <a:endParaRPr lang="en-US"/>
        </a:p>
      </dgm:t>
    </dgm:pt>
    <dgm:pt modelId="{EF7B075C-E663-4763-8805-B9C833E4BE3B}" type="pres">
      <dgm:prSet presAssocID="{3C0FBB4C-50A8-4585-B737-F471B5464F76}" presName="linear" presStyleCnt="0">
        <dgm:presLayoutVars>
          <dgm:animLvl val="lvl"/>
          <dgm:resizeHandles val="exact"/>
        </dgm:presLayoutVars>
      </dgm:prSet>
      <dgm:spPr/>
      <dgm:t>
        <a:bodyPr/>
        <a:lstStyle/>
        <a:p>
          <a:endParaRPr lang="en-US"/>
        </a:p>
      </dgm:t>
    </dgm:pt>
    <dgm:pt modelId="{84819DAF-F8F6-48FB-9F65-37A5B2257B61}" type="pres">
      <dgm:prSet presAssocID="{78888721-5506-424C-A25F-8BF5ADEF00C8}" presName="parentText" presStyleLbl="node1" presStyleIdx="0" presStyleCnt="2" custLinFactNeighborY="-12625">
        <dgm:presLayoutVars>
          <dgm:chMax val="0"/>
          <dgm:bulletEnabled val="1"/>
        </dgm:presLayoutVars>
      </dgm:prSet>
      <dgm:spPr/>
      <dgm:t>
        <a:bodyPr/>
        <a:lstStyle/>
        <a:p>
          <a:endParaRPr lang="en-US"/>
        </a:p>
      </dgm:t>
    </dgm:pt>
    <dgm:pt modelId="{9C9AEE3C-491B-46D6-8FA1-A3AD7B9F695C}" type="pres">
      <dgm:prSet presAssocID="{78888721-5506-424C-A25F-8BF5ADEF00C8}" presName="childText" presStyleLbl="revTx" presStyleIdx="0" presStyleCnt="2">
        <dgm:presLayoutVars>
          <dgm:bulletEnabled val="1"/>
        </dgm:presLayoutVars>
      </dgm:prSet>
      <dgm:spPr/>
      <dgm:t>
        <a:bodyPr/>
        <a:lstStyle/>
        <a:p>
          <a:endParaRPr lang="en-US"/>
        </a:p>
      </dgm:t>
    </dgm:pt>
    <dgm:pt modelId="{41D4B08F-F4E7-458E-B1BC-112102E389A4}" type="pres">
      <dgm:prSet presAssocID="{7C00B9FD-9D99-4EB7-B808-21807F23146D}" presName="parentText" presStyleLbl="node1" presStyleIdx="1" presStyleCnt="2">
        <dgm:presLayoutVars>
          <dgm:chMax val="0"/>
          <dgm:bulletEnabled val="1"/>
        </dgm:presLayoutVars>
      </dgm:prSet>
      <dgm:spPr/>
      <dgm:t>
        <a:bodyPr/>
        <a:lstStyle/>
        <a:p>
          <a:endParaRPr lang="en-US"/>
        </a:p>
      </dgm:t>
    </dgm:pt>
    <dgm:pt modelId="{017F3117-D789-455C-9DCD-AE28A20E5198}" type="pres">
      <dgm:prSet presAssocID="{7C00B9FD-9D99-4EB7-B808-21807F23146D}" presName="childText" presStyleLbl="revTx" presStyleIdx="1" presStyleCnt="2">
        <dgm:presLayoutVars>
          <dgm:bulletEnabled val="1"/>
        </dgm:presLayoutVars>
      </dgm:prSet>
      <dgm:spPr/>
      <dgm:t>
        <a:bodyPr/>
        <a:lstStyle/>
        <a:p>
          <a:endParaRPr lang="en-US"/>
        </a:p>
      </dgm:t>
    </dgm:pt>
  </dgm:ptLst>
  <dgm:cxnLst>
    <dgm:cxn modelId="{6A42788E-944C-409B-8E74-1A0D856224A8}" type="presOf" srcId="{78888721-5506-424C-A25F-8BF5ADEF00C8}" destId="{84819DAF-F8F6-48FB-9F65-37A5B2257B61}" srcOrd="0" destOrd="0" presId="urn:microsoft.com/office/officeart/2005/8/layout/vList2"/>
    <dgm:cxn modelId="{8E837DCA-4C68-485E-BD59-72369577CB32}" type="presOf" srcId="{7C00B9FD-9D99-4EB7-B808-21807F23146D}" destId="{41D4B08F-F4E7-458E-B1BC-112102E389A4}" srcOrd="0" destOrd="0" presId="urn:microsoft.com/office/officeart/2005/8/layout/vList2"/>
    <dgm:cxn modelId="{DEAEC5CF-07C7-4116-808A-40C69FB127CA}" type="presOf" srcId="{3C0FBB4C-50A8-4585-B737-F471B5464F76}" destId="{EF7B075C-E663-4763-8805-B9C833E4BE3B}" srcOrd="0" destOrd="0" presId="urn:microsoft.com/office/officeart/2005/8/layout/vList2"/>
    <dgm:cxn modelId="{7EAC0127-6870-4F27-B9D1-78E6CE358B50}" srcId="{7C00B9FD-9D99-4EB7-B808-21807F23146D}" destId="{97CAC9A4-7615-42A8-9420-BE1C6DA04335}" srcOrd="0" destOrd="0" parTransId="{F04BADA4-D3DB-4C3F-9C90-64B0C50709F4}" sibTransId="{2C7917C6-0DCF-4BC7-8AF7-3CDE8988DBA1}"/>
    <dgm:cxn modelId="{F3F163F5-D0A5-4FEC-9849-92A86243C5EE}" srcId="{3C0FBB4C-50A8-4585-B737-F471B5464F76}" destId="{7C00B9FD-9D99-4EB7-B808-21807F23146D}" srcOrd="1" destOrd="0" parTransId="{86C4EB9B-CFAE-4A49-8F3D-68B7FE1DDCF0}" sibTransId="{927D3626-05C5-46D8-A04E-F56E6D744B0B}"/>
    <dgm:cxn modelId="{FC45CB49-27AE-4119-AF61-448F21E44DFC}" srcId="{3C0FBB4C-50A8-4585-B737-F471B5464F76}" destId="{78888721-5506-424C-A25F-8BF5ADEF00C8}" srcOrd="0" destOrd="0" parTransId="{D83A0B54-4F1E-448F-878C-51E92F6F45FE}" sibTransId="{67DB64EA-3FE5-467E-9751-90918A156BBD}"/>
    <dgm:cxn modelId="{19919AEB-000C-4CFF-B88C-3E0FF5BD6293}" type="presOf" srcId="{97CAC9A4-7615-42A8-9420-BE1C6DA04335}" destId="{017F3117-D789-455C-9DCD-AE28A20E5198}" srcOrd="0" destOrd="0" presId="urn:microsoft.com/office/officeart/2005/8/layout/vList2"/>
    <dgm:cxn modelId="{436FB69A-F21F-4871-8BE0-DD8C7E16373F}" srcId="{78888721-5506-424C-A25F-8BF5ADEF00C8}" destId="{E2A1A299-0B81-42C7-951A-C130637DC366}" srcOrd="0" destOrd="0" parTransId="{AA4D9A3C-9BD9-40B6-B511-FD9396109074}" sibTransId="{DEAC4EB8-12F9-445C-B55F-68462F1CA3BF}"/>
    <dgm:cxn modelId="{8724162F-17E0-4638-B170-F773C399F08E}" type="presOf" srcId="{E2A1A299-0B81-42C7-951A-C130637DC366}" destId="{9C9AEE3C-491B-46D6-8FA1-A3AD7B9F695C}" srcOrd="0" destOrd="0" presId="urn:microsoft.com/office/officeart/2005/8/layout/vList2"/>
    <dgm:cxn modelId="{7B50A885-BE99-474A-8454-0C2E92F6182C}" type="presParOf" srcId="{EF7B075C-E663-4763-8805-B9C833E4BE3B}" destId="{84819DAF-F8F6-48FB-9F65-37A5B2257B61}" srcOrd="0" destOrd="0" presId="urn:microsoft.com/office/officeart/2005/8/layout/vList2"/>
    <dgm:cxn modelId="{D7F6BBE1-D13F-49AA-A66D-DC964D864992}" type="presParOf" srcId="{EF7B075C-E663-4763-8805-B9C833E4BE3B}" destId="{9C9AEE3C-491B-46D6-8FA1-A3AD7B9F695C}" srcOrd="1" destOrd="0" presId="urn:microsoft.com/office/officeart/2005/8/layout/vList2"/>
    <dgm:cxn modelId="{1C7AD848-EADC-45AB-B760-D7718C6DABFD}" type="presParOf" srcId="{EF7B075C-E663-4763-8805-B9C833E4BE3B}" destId="{41D4B08F-F4E7-458E-B1BC-112102E389A4}" srcOrd="2" destOrd="0" presId="urn:microsoft.com/office/officeart/2005/8/layout/vList2"/>
    <dgm:cxn modelId="{5AE080EE-E504-414E-A542-908E14B68220}" type="presParOf" srcId="{EF7B075C-E663-4763-8805-B9C833E4BE3B}" destId="{017F3117-D789-455C-9DCD-AE28A20E5198}"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19DAF-F8F6-48FB-9F65-37A5B2257B61}">
      <dsp:nvSpPr>
        <dsp:cNvPr id="0" name=""/>
        <dsp:cNvSpPr/>
      </dsp:nvSpPr>
      <dsp:spPr>
        <a:xfrm>
          <a:off x="0" y="0"/>
          <a:ext cx="2724150" cy="335790"/>
        </a:xfrm>
        <a:prstGeom prst="roundRect">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solidFill>
                <a:schemeClr val="bg1"/>
              </a:solidFill>
            </a:rPr>
            <a:t>Row </a:t>
          </a:r>
          <a:endParaRPr lang="en-US" sz="1400" kern="1200" dirty="0">
            <a:solidFill>
              <a:schemeClr val="bg1"/>
            </a:solidFill>
          </a:endParaRPr>
        </a:p>
      </dsp:txBody>
      <dsp:txXfrm>
        <a:off x="16392" y="16392"/>
        <a:ext cx="2691366" cy="303006"/>
      </dsp:txXfrm>
    </dsp:sp>
    <dsp:sp modelId="{9C9AEE3C-491B-46D6-8FA1-A3AD7B9F695C}">
      <dsp:nvSpPr>
        <dsp:cNvPr id="0" name=""/>
        <dsp:cNvSpPr/>
      </dsp:nvSpPr>
      <dsp:spPr>
        <a:xfrm>
          <a:off x="0" y="365059"/>
          <a:ext cx="2724150" cy="231840"/>
        </a:xfrm>
        <a:prstGeom prst="rect">
          <a:avLst/>
        </a:prstGeom>
        <a:solidFill>
          <a:schemeClr val="tx1"/>
        </a:solidFill>
        <a:ln>
          <a:noFill/>
        </a:ln>
        <a:effectLst/>
      </dsp:spPr>
      <dsp:style>
        <a:lnRef idx="0">
          <a:scrgbClr r="0" g="0" b="0"/>
        </a:lnRef>
        <a:fillRef idx="0">
          <a:scrgbClr r="0" g="0" b="0"/>
        </a:fillRef>
        <a:effectRef idx="0">
          <a:scrgbClr r="0" g="0" b="0"/>
        </a:effectRef>
        <a:fontRef idx="minor"/>
      </dsp:style>
      <dsp:txBody>
        <a:bodyPr spcFirstLastPara="0" vert="horz" wrap="square" lIns="86492"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solidFill>
                <a:schemeClr val="accent5">
                  <a:lumMod val="10000"/>
                </a:schemeClr>
              </a:solidFill>
            </a:rPr>
            <a:t> </a:t>
          </a:r>
          <a:r>
            <a:rPr lang="en-US" sz="1400" b="1" kern="1200" dirty="0" err="1" smtClean="0">
              <a:solidFill>
                <a:schemeClr val="accent5">
                  <a:lumMod val="10000"/>
                </a:schemeClr>
              </a:solidFill>
            </a:rPr>
            <a:t>ComboBox</a:t>
          </a:r>
          <a:r>
            <a:rPr lang="en-US" sz="1400" b="1" kern="1200" dirty="0" smtClean="0">
              <a:solidFill>
                <a:schemeClr val="accent5">
                  <a:lumMod val="10000"/>
                </a:schemeClr>
              </a:solidFill>
            </a:rPr>
            <a:t> shows States</a:t>
          </a:r>
          <a:endParaRPr lang="en-US" sz="1400" b="1" kern="1200" dirty="0">
            <a:solidFill>
              <a:schemeClr val="accent5">
                <a:lumMod val="10000"/>
              </a:schemeClr>
            </a:solidFill>
          </a:endParaRPr>
        </a:p>
      </dsp:txBody>
      <dsp:txXfrm>
        <a:off x="0" y="365059"/>
        <a:ext cx="2724150" cy="231840"/>
      </dsp:txXfrm>
    </dsp:sp>
    <dsp:sp modelId="{41D4B08F-F4E7-458E-B1BC-112102E389A4}">
      <dsp:nvSpPr>
        <dsp:cNvPr id="0" name=""/>
        <dsp:cNvSpPr/>
      </dsp:nvSpPr>
      <dsp:spPr>
        <a:xfrm>
          <a:off x="0" y="596900"/>
          <a:ext cx="2724150" cy="335790"/>
        </a:xfrm>
        <a:prstGeom prst="roundRect">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solidFill>
                <a:schemeClr val="bg1"/>
              </a:solidFill>
            </a:rPr>
            <a:t>Row</a:t>
          </a:r>
          <a:endParaRPr lang="en-US" sz="1400" kern="1200" dirty="0">
            <a:solidFill>
              <a:schemeClr val="bg1"/>
            </a:solidFill>
          </a:endParaRPr>
        </a:p>
      </dsp:txBody>
      <dsp:txXfrm>
        <a:off x="16392" y="613292"/>
        <a:ext cx="2691366" cy="303006"/>
      </dsp:txXfrm>
    </dsp:sp>
    <dsp:sp modelId="{017F3117-D789-455C-9DCD-AE28A20E5198}">
      <dsp:nvSpPr>
        <dsp:cNvPr id="0" name=""/>
        <dsp:cNvSpPr/>
      </dsp:nvSpPr>
      <dsp:spPr>
        <a:xfrm>
          <a:off x="0" y="932690"/>
          <a:ext cx="2724150" cy="231840"/>
        </a:xfrm>
        <a:prstGeom prst="rect">
          <a:avLst/>
        </a:prstGeom>
        <a:solidFill>
          <a:schemeClr val="tx1"/>
        </a:solidFill>
        <a:ln>
          <a:noFill/>
        </a:ln>
        <a:effectLst/>
      </dsp:spPr>
      <dsp:style>
        <a:lnRef idx="0">
          <a:scrgbClr r="0" g="0" b="0"/>
        </a:lnRef>
        <a:fillRef idx="0">
          <a:scrgbClr r="0" g="0" b="0"/>
        </a:fillRef>
        <a:effectRef idx="0">
          <a:scrgbClr r="0" g="0" b="0"/>
        </a:effectRef>
        <a:fontRef idx="minor"/>
      </dsp:style>
      <dsp:txBody>
        <a:bodyPr spcFirstLastPara="0" vert="horz" wrap="square" lIns="86492" tIns="13970" rIns="78232" bIns="13970" numCol="1" spcCol="1270" anchor="t" anchorCtr="0">
          <a:noAutofit/>
        </a:bodyPr>
        <a:lstStyle/>
        <a:p>
          <a:pPr marL="57150" lvl="1" indent="-57150" algn="l" defTabSz="488950">
            <a:lnSpc>
              <a:spcPct val="90000"/>
            </a:lnSpc>
            <a:spcBef>
              <a:spcPct val="0"/>
            </a:spcBef>
            <a:spcAft>
              <a:spcPct val="20000"/>
            </a:spcAft>
            <a:buChar char="••"/>
          </a:pPr>
          <a:r>
            <a:rPr lang="en-US" sz="1100" kern="1200" dirty="0" smtClean="0">
              <a:solidFill>
                <a:schemeClr val="accent5">
                  <a:lumMod val="10000"/>
                </a:schemeClr>
              </a:solidFill>
            </a:rPr>
            <a:t> </a:t>
          </a:r>
          <a:r>
            <a:rPr lang="en-US" sz="1400" b="1" kern="1200" dirty="0" err="1" smtClean="0">
              <a:solidFill>
                <a:schemeClr val="accent5">
                  <a:lumMod val="10000"/>
                </a:schemeClr>
              </a:solidFill>
            </a:rPr>
            <a:t>ComboBox</a:t>
          </a:r>
          <a:r>
            <a:rPr lang="en-US" sz="1400" b="1" kern="1200" dirty="0" smtClean="0">
              <a:solidFill>
                <a:schemeClr val="accent5">
                  <a:lumMod val="10000"/>
                </a:schemeClr>
              </a:solidFill>
            </a:rPr>
            <a:t>  shows States</a:t>
          </a:r>
          <a:endParaRPr lang="en-US" sz="1400" b="1" kern="1200" dirty="0">
            <a:solidFill>
              <a:schemeClr val="accent5">
                <a:lumMod val="10000"/>
              </a:schemeClr>
            </a:solidFill>
          </a:endParaRPr>
        </a:p>
      </dsp:txBody>
      <dsp:txXfrm>
        <a:off x="0" y="932690"/>
        <a:ext cx="2724150" cy="23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19DAF-F8F6-48FB-9F65-37A5B2257B61}">
      <dsp:nvSpPr>
        <dsp:cNvPr id="0" name=""/>
        <dsp:cNvSpPr/>
      </dsp:nvSpPr>
      <dsp:spPr>
        <a:xfrm>
          <a:off x="0" y="0"/>
          <a:ext cx="2729664" cy="335790"/>
        </a:xfrm>
        <a:prstGeom prst="roundRect">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solidFill>
                <a:schemeClr val="bg1"/>
              </a:solidFill>
            </a:rPr>
            <a:t>Row </a:t>
          </a:r>
          <a:endParaRPr lang="en-US" sz="1400" kern="1200" dirty="0">
            <a:solidFill>
              <a:schemeClr val="bg1"/>
            </a:solidFill>
          </a:endParaRPr>
        </a:p>
      </dsp:txBody>
      <dsp:txXfrm>
        <a:off x="16392" y="16392"/>
        <a:ext cx="2696880" cy="303006"/>
      </dsp:txXfrm>
    </dsp:sp>
    <dsp:sp modelId="{9C9AEE3C-491B-46D6-8FA1-A3AD7B9F695C}">
      <dsp:nvSpPr>
        <dsp:cNvPr id="0" name=""/>
        <dsp:cNvSpPr/>
      </dsp:nvSpPr>
      <dsp:spPr>
        <a:xfrm>
          <a:off x="0" y="365059"/>
          <a:ext cx="2729664" cy="231840"/>
        </a:xfrm>
        <a:prstGeom prst="rect">
          <a:avLst/>
        </a:prstGeom>
        <a:solidFill>
          <a:schemeClr val="tx1"/>
        </a:solidFill>
        <a:ln>
          <a:noFill/>
        </a:ln>
        <a:effectLst/>
      </dsp:spPr>
      <dsp:style>
        <a:lnRef idx="0">
          <a:scrgbClr r="0" g="0" b="0"/>
        </a:lnRef>
        <a:fillRef idx="0">
          <a:scrgbClr r="0" g="0" b="0"/>
        </a:fillRef>
        <a:effectRef idx="0">
          <a:scrgbClr r="0" g="0" b="0"/>
        </a:effectRef>
        <a:fontRef idx="minor"/>
      </dsp:style>
      <dsp:txBody>
        <a:bodyPr spcFirstLastPara="0" vert="horz" wrap="square" lIns="8666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solidFill>
                <a:schemeClr val="accent5">
                  <a:lumMod val="10000"/>
                </a:schemeClr>
              </a:solidFill>
            </a:rPr>
            <a:t> </a:t>
          </a:r>
          <a:r>
            <a:rPr lang="en-US" sz="1400" b="1" kern="1200" dirty="0" err="1" smtClean="0">
              <a:solidFill>
                <a:schemeClr val="accent5">
                  <a:lumMod val="10000"/>
                </a:schemeClr>
              </a:solidFill>
            </a:rPr>
            <a:t>ComboBox</a:t>
          </a:r>
          <a:r>
            <a:rPr lang="en-US" sz="1400" b="1" kern="1200" dirty="0" smtClean="0">
              <a:solidFill>
                <a:schemeClr val="accent5">
                  <a:lumMod val="10000"/>
                </a:schemeClr>
              </a:solidFill>
            </a:rPr>
            <a:t> shows States</a:t>
          </a:r>
          <a:endParaRPr lang="en-US" sz="1400" b="1" kern="1200" dirty="0">
            <a:solidFill>
              <a:schemeClr val="accent5">
                <a:lumMod val="10000"/>
              </a:schemeClr>
            </a:solidFill>
          </a:endParaRPr>
        </a:p>
      </dsp:txBody>
      <dsp:txXfrm>
        <a:off x="0" y="365059"/>
        <a:ext cx="2729664" cy="231840"/>
      </dsp:txXfrm>
    </dsp:sp>
    <dsp:sp modelId="{41D4B08F-F4E7-458E-B1BC-112102E389A4}">
      <dsp:nvSpPr>
        <dsp:cNvPr id="0" name=""/>
        <dsp:cNvSpPr/>
      </dsp:nvSpPr>
      <dsp:spPr>
        <a:xfrm>
          <a:off x="0" y="596900"/>
          <a:ext cx="2729664" cy="335790"/>
        </a:xfrm>
        <a:prstGeom prst="roundRect">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solidFill>
                <a:schemeClr val="bg1"/>
              </a:solidFill>
            </a:rPr>
            <a:t>Row</a:t>
          </a:r>
          <a:endParaRPr lang="en-US" sz="1400" kern="1200" dirty="0">
            <a:solidFill>
              <a:schemeClr val="bg1"/>
            </a:solidFill>
          </a:endParaRPr>
        </a:p>
      </dsp:txBody>
      <dsp:txXfrm>
        <a:off x="16392" y="613292"/>
        <a:ext cx="2696880" cy="303006"/>
      </dsp:txXfrm>
    </dsp:sp>
    <dsp:sp modelId="{017F3117-D789-455C-9DCD-AE28A20E5198}">
      <dsp:nvSpPr>
        <dsp:cNvPr id="0" name=""/>
        <dsp:cNvSpPr/>
      </dsp:nvSpPr>
      <dsp:spPr>
        <a:xfrm>
          <a:off x="0" y="932690"/>
          <a:ext cx="2729664" cy="231840"/>
        </a:xfrm>
        <a:prstGeom prst="rect">
          <a:avLst/>
        </a:prstGeom>
        <a:solidFill>
          <a:schemeClr val="tx1"/>
        </a:solidFill>
        <a:ln>
          <a:noFill/>
        </a:ln>
        <a:effectLst/>
      </dsp:spPr>
      <dsp:style>
        <a:lnRef idx="0">
          <a:scrgbClr r="0" g="0" b="0"/>
        </a:lnRef>
        <a:fillRef idx="0">
          <a:scrgbClr r="0" g="0" b="0"/>
        </a:fillRef>
        <a:effectRef idx="0">
          <a:scrgbClr r="0" g="0" b="0"/>
        </a:effectRef>
        <a:fontRef idx="minor"/>
      </dsp:style>
      <dsp:txBody>
        <a:bodyPr spcFirstLastPara="0" vert="horz" wrap="square" lIns="86667" tIns="13970" rIns="78232" bIns="13970" numCol="1" spcCol="1270" anchor="t" anchorCtr="0">
          <a:noAutofit/>
        </a:bodyPr>
        <a:lstStyle/>
        <a:p>
          <a:pPr marL="57150" lvl="1" indent="-57150" algn="l" defTabSz="488950">
            <a:lnSpc>
              <a:spcPct val="90000"/>
            </a:lnSpc>
            <a:spcBef>
              <a:spcPct val="0"/>
            </a:spcBef>
            <a:spcAft>
              <a:spcPct val="20000"/>
            </a:spcAft>
            <a:buChar char="••"/>
          </a:pPr>
          <a:r>
            <a:rPr lang="en-US" sz="1100" kern="1200" dirty="0" smtClean="0">
              <a:solidFill>
                <a:schemeClr val="accent5">
                  <a:lumMod val="10000"/>
                </a:schemeClr>
              </a:solidFill>
            </a:rPr>
            <a:t> </a:t>
          </a:r>
          <a:r>
            <a:rPr lang="en-US" sz="1400" b="1" kern="1200" dirty="0" err="1" smtClean="0">
              <a:solidFill>
                <a:schemeClr val="accent5">
                  <a:lumMod val="10000"/>
                </a:schemeClr>
              </a:solidFill>
            </a:rPr>
            <a:t>ComboBox</a:t>
          </a:r>
          <a:r>
            <a:rPr lang="en-US" sz="1400" b="1" kern="1200" dirty="0" smtClean="0">
              <a:solidFill>
                <a:schemeClr val="accent5">
                  <a:lumMod val="10000"/>
                </a:schemeClr>
              </a:solidFill>
            </a:rPr>
            <a:t>  shows States</a:t>
          </a:r>
          <a:endParaRPr lang="en-US" sz="1400" b="1" kern="1200" dirty="0">
            <a:solidFill>
              <a:schemeClr val="accent5">
                <a:lumMod val="10000"/>
              </a:schemeClr>
            </a:solidFill>
          </a:endParaRPr>
        </a:p>
      </dsp:txBody>
      <dsp:txXfrm>
        <a:off x="0" y="932690"/>
        <a:ext cx="2729664" cy="231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Tech Ed North America 2010</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10/16/2010</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834325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 Ed North America 2010</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10/16/2010</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038165920"/>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1:00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1:00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
        <p:nvSpPr>
          <p:cNvPr id="12" name="Slide Image Placeholder 11"/>
          <p:cNvSpPr>
            <a:spLocks noGrp="1" noRot="1" noChangeAspect="1"/>
          </p:cNvSpPr>
          <p:nvPr>
            <p:ph type="sldImg"/>
          </p:nvPr>
        </p:nvSpPr>
        <p:spPr>
          <a:xfrm>
            <a:off x="382588" y="685800"/>
            <a:ext cx="6092825" cy="342900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1:00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
        <p:nvSpPr>
          <p:cNvPr id="12" name="Slide Image Placeholder 11"/>
          <p:cNvSpPr>
            <a:spLocks noGrp="1" noRot="1" noChangeAspect="1"/>
          </p:cNvSpPr>
          <p:nvPr>
            <p:ph type="sldImg"/>
          </p:nvPr>
        </p:nvSpPr>
        <p:spPr>
          <a:xfrm>
            <a:off x="382588" y="685800"/>
            <a:ext cx="6092825" cy="342900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10/16/2010 1:00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1:00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
        <p:nvSpPr>
          <p:cNvPr id="12" name="Slide Image Placeholder 11"/>
          <p:cNvSpPr>
            <a:spLocks noGrp="1" noRot="1" noChangeAspect="1"/>
          </p:cNvSpPr>
          <p:nvPr>
            <p:ph type="sldImg"/>
          </p:nvPr>
        </p:nvSpPr>
        <p:spPr>
          <a:xfrm>
            <a:off x="382588" y="685800"/>
            <a:ext cx="6092825" cy="342900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1:00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
        <p:nvSpPr>
          <p:cNvPr id="12" name="Slide Image Placeholder 11"/>
          <p:cNvSpPr>
            <a:spLocks noGrp="1" noRot="1" noChangeAspect="1"/>
          </p:cNvSpPr>
          <p:nvPr>
            <p:ph type="sldImg"/>
          </p:nvPr>
        </p:nvSpPr>
        <p:spPr>
          <a:xfrm>
            <a:off x="382588" y="685800"/>
            <a:ext cx="6092825" cy="342900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10/16/2010 1:00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1:00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
        <p:nvSpPr>
          <p:cNvPr id="12" name="Slide Image Placeholder 11"/>
          <p:cNvSpPr>
            <a:spLocks noGrp="1" noRot="1" noChangeAspect="1"/>
          </p:cNvSpPr>
          <p:nvPr>
            <p:ph type="sldImg"/>
          </p:nvPr>
        </p:nvSpPr>
        <p:spPr>
          <a:xfrm>
            <a:off x="382588" y="685800"/>
            <a:ext cx="6092825" cy="342900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8" name="Date Placeholder 4"/>
          <p:cNvSpPr>
            <a:spLocks noGrp="1"/>
          </p:cNvSpPr>
          <p:nvPr>
            <p:ph type="dt" idx="1"/>
          </p:nvPr>
        </p:nvSpPr>
        <p:spPr>
          <a:xfrm>
            <a:off x="3884613" y="0"/>
            <a:ext cx="2971800" cy="457200"/>
          </a:xfrm>
        </p:spPr>
        <p:txBody>
          <a:bodyPr/>
          <a:lstStyle/>
          <a:p>
            <a:fld id="{81331B57-0BE5-4F82-AA58-76F53EFF3ADA}" type="datetime8">
              <a:rPr lang="en-US" smtClean="0"/>
              <a:pPr/>
              <a:t>10/16/2010 1:00 PM</a:t>
            </a:fld>
            <a:endParaRPr lang="en-US" dirty="0"/>
          </a:p>
        </p:txBody>
      </p:sp>
      <p:sp>
        <p:nvSpPr>
          <p:cNvPr id="9"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8" name="Date Placeholder 4"/>
          <p:cNvSpPr>
            <a:spLocks noGrp="1"/>
          </p:cNvSpPr>
          <p:nvPr>
            <p:ph type="dt" idx="1"/>
          </p:nvPr>
        </p:nvSpPr>
        <p:spPr>
          <a:xfrm>
            <a:off x="3884613" y="0"/>
            <a:ext cx="2971800" cy="457200"/>
          </a:xfrm>
        </p:spPr>
        <p:txBody>
          <a:bodyPr/>
          <a:lstStyle/>
          <a:p>
            <a:fld id="{81331B57-0BE5-4F82-AA58-76F53EFF3ADA}" type="datetime8">
              <a:rPr lang="en-US" smtClean="0"/>
              <a:pPr/>
              <a:t>10/16/2010 1:00 PM</a:t>
            </a:fld>
            <a:endParaRPr lang="en-US" dirty="0"/>
          </a:p>
        </p:txBody>
      </p:sp>
      <p:sp>
        <p:nvSpPr>
          <p:cNvPr id="9"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8" name="Date Placeholder 4"/>
          <p:cNvSpPr>
            <a:spLocks noGrp="1"/>
          </p:cNvSpPr>
          <p:nvPr>
            <p:ph type="dt" idx="1"/>
          </p:nvPr>
        </p:nvSpPr>
        <p:spPr>
          <a:xfrm>
            <a:off x="3884613" y="0"/>
            <a:ext cx="2971800" cy="457200"/>
          </a:xfrm>
        </p:spPr>
        <p:txBody>
          <a:bodyPr/>
          <a:lstStyle/>
          <a:p>
            <a:fld id="{81331B57-0BE5-4F82-AA58-76F53EFF3ADA}" type="datetime8">
              <a:rPr lang="en-US" smtClean="0"/>
              <a:pPr/>
              <a:t>10/16/2010 1:00 PM</a:t>
            </a:fld>
            <a:endParaRPr lang="en-US" dirty="0"/>
          </a:p>
        </p:txBody>
      </p:sp>
      <p:sp>
        <p:nvSpPr>
          <p:cNvPr id="9"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744474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10/16/2010 1:00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1:00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
        <p:nvSpPr>
          <p:cNvPr id="12" name="Slide Image Placeholder 11"/>
          <p:cNvSpPr>
            <a:spLocks noGrp="1" noRot="1" noChangeAspect="1"/>
          </p:cNvSpPr>
          <p:nvPr>
            <p:ph type="sldImg"/>
          </p:nvPr>
        </p:nvSpPr>
        <p:spPr>
          <a:xfrm>
            <a:off x="382588" y="685800"/>
            <a:ext cx="6092825" cy="342900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1:00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
        <p:nvSpPr>
          <p:cNvPr id="12" name="Slide Image Placeholder 11"/>
          <p:cNvSpPr>
            <a:spLocks noGrp="1" noRot="1" noChangeAspect="1"/>
          </p:cNvSpPr>
          <p:nvPr>
            <p:ph type="sldImg"/>
          </p:nvPr>
        </p:nvSpPr>
        <p:spPr>
          <a:xfrm>
            <a:off x="382588" y="685800"/>
            <a:ext cx="6092825" cy="342900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10/16/2010 1:00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1:00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
        <p:nvSpPr>
          <p:cNvPr id="12" name="Slide Image Placeholder 11"/>
          <p:cNvSpPr>
            <a:spLocks noGrp="1" noRot="1" noChangeAspect="1"/>
          </p:cNvSpPr>
          <p:nvPr>
            <p:ph type="sldImg"/>
          </p:nvPr>
        </p:nvSpPr>
        <p:spPr>
          <a:xfrm>
            <a:off x="382588" y="685800"/>
            <a:ext cx="6092825" cy="342900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Header Placeholder 4"/>
          <p:cNvSpPr>
            <a:spLocks noGrp="1"/>
          </p:cNvSpPr>
          <p:nvPr>
            <p:ph type="hdr" sz="quarter" idx="10"/>
          </p:nvPr>
        </p:nvSpPr>
        <p:spPr/>
        <p:txBody>
          <a:bodyPr/>
          <a:lstStyle/>
          <a:p>
            <a:r>
              <a:rPr lang="en-US" smtClean="0">
                <a:solidFill>
                  <a:prstClr val="black"/>
                </a:solidFill>
              </a:rPr>
              <a:t>2010 Microsoft BI Conference</a:t>
            </a:r>
            <a:endParaRPr lang="en-US"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5" name="Header Placeholder 4"/>
          <p:cNvSpPr>
            <a:spLocks noGrp="1"/>
          </p:cNvSpPr>
          <p:nvPr>
            <p:ph type="hdr" sz="quarter" idx="10"/>
          </p:nvPr>
        </p:nvSpPr>
        <p:spPr/>
        <p:txBody>
          <a:bodyPr/>
          <a:lstStyle/>
          <a:p>
            <a:r>
              <a:rPr lang="en-US" smtClean="0">
                <a:solidFill>
                  <a:prstClr val="black"/>
                </a:solidFill>
              </a:rPr>
              <a:t>2010 Microsoft BI Conference</a:t>
            </a:r>
            <a:endParaRPr lang="en-US"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1:00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1:00 PM</a:t>
            </a:fld>
            <a:endParaRPr lang="en-US" dirty="0"/>
          </a:p>
        </p:txBody>
      </p:sp>
      <p:sp>
        <p:nvSpPr>
          <p:cNvPr id="6" name="Footer Placeholder 5"/>
          <p:cNvSpPr>
            <a:spLocks noGrp="1"/>
          </p:cNvSpPr>
          <p:nvPr>
            <p:ph type="ftr" sz="quarter" idx="12"/>
          </p:nvPr>
        </p:nvSpPr>
        <p:spPr/>
        <p:txBody>
          <a:bodyPr/>
          <a:lstStyle/>
          <a:p>
            <a:r>
              <a:rPr lang="en-US" dirty="0" smtClean="0"/>
              <a:t>© 2007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
        <p:nvSpPr>
          <p:cNvPr id="12" name="Slide Image Placeholder 11"/>
          <p:cNvSpPr>
            <a:spLocks noGrp="1" noRot="1" noChangeAspect="1"/>
          </p:cNvSpPr>
          <p:nvPr>
            <p:ph type="sldImg"/>
          </p:nvPr>
        </p:nvSpPr>
        <p:spPr>
          <a:xfrm>
            <a:off x="382588" y="685800"/>
            <a:ext cx="6092825" cy="3429000"/>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1:00 PM</a:t>
            </a:fld>
            <a:endParaRPr lang="en-US" dirty="0"/>
          </a:p>
        </p:txBody>
      </p:sp>
      <p:sp>
        <p:nvSpPr>
          <p:cNvPr id="6" name="Footer Placeholder 5"/>
          <p:cNvSpPr>
            <a:spLocks noGrp="1"/>
          </p:cNvSpPr>
          <p:nvPr>
            <p:ph type="ftr" sz="quarter" idx="12"/>
          </p:nvPr>
        </p:nvSpPr>
        <p:spPr/>
        <p:txBody>
          <a:bodyPr/>
          <a:lstStyle/>
          <a:p>
            <a:r>
              <a:rPr lang="en-US" dirty="0" smtClean="0"/>
              <a:t>© 2007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
        <p:nvSpPr>
          <p:cNvPr id="12" name="Slide Image Placeholder 11"/>
          <p:cNvSpPr>
            <a:spLocks noGrp="1" noRot="1" noChangeAspect="1"/>
          </p:cNvSpPr>
          <p:nvPr>
            <p:ph type="sldImg"/>
          </p:nvPr>
        </p:nvSpPr>
        <p:spPr>
          <a:xfrm>
            <a:off x="382588" y="685800"/>
            <a:ext cx="6092825" cy="3429000"/>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1:00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
        <p:nvSpPr>
          <p:cNvPr id="12" name="Slide Image Placeholder 11"/>
          <p:cNvSpPr>
            <a:spLocks noGrp="1" noRot="1" noChangeAspect="1"/>
          </p:cNvSpPr>
          <p:nvPr>
            <p:ph type="sldImg"/>
          </p:nvPr>
        </p:nvSpPr>
        <p:spPr>
          <a:xfrm>
            <a:off x="382588" y="685800"/>
            <a:ext cx="6092825" cy="342900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r>
              <a:rPr lang="en-US" dirty="0" smtClean="0"/>
              <a:t>8-</a:t>
            </a:r>
            <a:fld id="{3D1DF469-6C48-46E6-B40A-E4F9370BDE89}"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10/16/2010 1:00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1:00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
        <p:nvSpPr>
          <p:cNvPr id="12" name="Slide Image Placeholder 11"/>
          <p:cNvSpPr>
            <a:spLocks noGrp="1" noRot="1" noChangeAspect="1"/>
          </p:cNvSpPr>
          <p:nvPr>
            <p:ph type="sldImg"/>
          </p:nvPr>
        </p:nvSpPr>
        <p:spPr>
          <a:xfrm>
            <a:off x="382588" y="685800"/>
            <a:ext cx="6092825" cy="342900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Tech Ed North America 2010</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1:00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
        <p:nvSpPr>
          <p:cNvPr id="12" name="Slide Image Placeholder 11"/>
          <p:cNvSpPr>
            <a:spLocks noGrp="1" noRot="1" noChangeAspect="1"/>
          </p:cNvSpPr>
          <p:nvPr>
            <p:ph type="sldImg"/>
          </p:nvPr>
        </p:nvSpPr>
        <p:spPr>
          <a:xfrm>
            <a:off x="382588" y="685800"/>
            <a:ext cx="6092825" cy="342900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 Id="rId5" Type="http://schemas.openxmlformats.org/officeDocument/2006/relationships/image" Target="../media/image14.png"/><Relationship Id="rId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 Id="rId5" Type="http://schemas.openxmlformats.org/officeDocument/2006/relationships/image" Target="../media/image14.png"/><Relationship Id="rId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7726" y="989013"/>
            <a:ext cx="8124787" cy="1020789"/>
          </a:xfrm>
        </p:spPr>
        <p:txBody>
          <a:bodyPr anchor="b">
            <a:noAutofit/>
          </a:bodyPr>
          <a:lstStyle>
            <a:lvl1pPr algn="l">
              <a:lnSpc>
                <a:spcPct val="90000"/>
              </a:lnSpc>
              <a:defRPr sz="4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3087726" y="2030327"/>
            <a:ext cx="8124788" cy="461665"/>
          </a:xfrm>
        </p:spPr>
        <p:txBody>
          <a:bodyPr vert="horz" wrap="square" lIns="0" tIns="0" rIns="0" bIns="0" rtlCol="0">
            <a:noAutofit/>
          </a:bodyPr>
          <a:lstStyle>
            <a:lvl1pPr marL="0" indent="0" algn="l" defTabSz="914363" rtl="0" eaLnBrk="1" latinLnBrk="0" hangingPunct="1">
              <a:lnSpc>
                <a:spcPct val="100000"/>
              </a:lnSpc>
              <a:spcBef>
                <a:spcPts val="0"/>
              </a:spcBef>
              <a:buSzPct val="100000"/>
              <a:buFontTx/>
              <a:buNone/>
              <a:defRPr lang="en-US" sz="2800" kern="1200" dirty="0">
                <a:solidFill>
                  <a:schemeClr val="accent4">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descr="Tech.Ed logo.png"/>
          <p:cNvPicPr>
            <a:picLocks noChangeAspect="1"/>
          </p:cNvPicPr>
          <p:nvPr userDrawn="1"/>
        </p:nvPicPr>
        <p:blipFill>
          <a:blip r:embed="rId3" cstate="screen"/>
          <a:stretch>
            <a:fillRect/>
          </a:stretch>
        </p:blipFill>
        <p:spPr>
          <a:xfrm>
            <a:off x="858321" y="504759"/>
            <a:ext cx="3688868" cy="1584272"/>
          </a:xfrm>
          <a:prstGeom prst="rect">
            <a:avLst/>
          </a:prstGeom>
          <a:noFill/>
          <a:ln>
            <a:noFill/>
          </a:ln>
        </p:spPr>
      </p:pic>
      <p:sp>
        <p:nvSpPr>
          <p:cNvPr id="3" name="TextBox 2"/>
          <p:cNvSpPr txBox="1"/>
          <p:nvPr userDrawn="1"/>
        </p:nvSpPr>
        <p:spPr>
          <a:xfrm>
            <a:off x="861620" y="2383217"/>
            <a:ext cx="6668733" cy="353943"/>
          </a:xfrm>
          <a:prstGeom prst="rect">
            <a:avLst/>
          </a:prstGeom>
          <a:noFill/>
        </p:spPr>
        <p:txBody>
          <a:bodyPr wrap="square" rtlCol="0">
            <a:spAutoFit/>
          </a:bodyPr>
          <a:lstStyle/>
          <a:p>
            <a:r>
              <a:rPr lang="en-US" sz="1700" spc="-30" dirty="0" smtClean="0">
                <a:gradFill>
                  <a:gsLst>
                    <a:gs pos="0">
                      <a:schemeClr val="tx1"/>
                    </a:gs>
                    <a:gs pos="100000">
                      <a:schemeClr val="tx1"/>
                    </a:gs>
                  </a:gsLst>
                  <a:lin ang="5400000" scaled="0"/>
                </a:gradFill>
                <a:latin typeface="+mj-lt"/>
              </a:rPr>
              <a:t>JUNE 7-10, 2010 | NEW ORLEANS,</a:t>
            </a:r>
            <a:r>
              <a:rPr lang="en-US" sz="1700" spc="-30" baseline="0" dirty="0" smtClean="0">
                <a:gradFill>
                  <a:gsLst>
                    <a:gs pos="0">
                      <a:schemeClr val="tx1"/>
                    </a:gs>
                    <a:gs pos="100000">
                      <a:schemeClr val="tx1"/>
                    </a:gs>
                  </a:gsLst>
                  <a:lin ang="5400000" scaled="0"/>
                </a:gradFill>
                <a:latin typeface="+mj-lt"/>
              </a:rPr>
              <a:t> LA</a:t>
            </a:r>
            <a:endParaRPr lang="en-US" sz="1700" spc="-30" dirty="0">
              <a:gradFill>
                <a:gsLst>
                  <a:gs pos="0">
                    <a:schemeClr val="tx1"/>
                  </a:gs>
                  <a:gs pos="100000">
                    <a:schemeClr val="tx1"/>
                  </a:gs>
                </a:gsLst>
                <a:lin ang="5400000" scaled="0"/>
              </a:gradFill>
              <a:latin typeface="+mj-lt"/>
            </a:endParaRPr>
          </a:p>
        </p:txBody>
      </p:sp>
      <p:pic>
        <p:nvPicPr>
          <p:cNvPr id="1026" name="Picture 2" descr="C:\Users\shane\Pictures\Logos\MICROSOFT (brand)\Microsoft corporate logo white.png"/>
          <p:cNvPicPr>
            <a:picLocks noChangeAspect="1" noChangeArrowheads="1"/>
          </p:cNvPicPr>
          <p:nvPr userDrawn="1"/>
        </p:nvPicPr>
        <p:blipFill>
          <a:blip r:embed="rId4"/>
          <a:stretch>
            <a:fillRect/>
          </a:stretch>
        </p:blipFill>
        <p:spPr bwMode="auto">
          <a:xfrm>
            <a:off x="1154353" y="5950432"/>
            <a:ext cx="2418271" cy="414561"/>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987425"/>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987425"/>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ingle Corner Rectangle 3"/>
          <p:cNvSpPr/>
          <p:nvPr userDrawn="1"/>
        </p:nvSpPr>
        <p:spPr bwMode="auto">
          <a:xfrm flipH="1">
            <a:off x="507859" y="927100"/>
            <a:ext cx="11739554" cy="5728224"/>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740640" y="1143000"/>
            <a:ext cx="10940317" cy="1606594"/>
          </a:xfrm>
        </p:spPr>
        <p:txBody>
          <a:bodyPr/>
          <a:lstStyle>
            <a:lvl1pPr algn="l" defTabSz="914363" rtl="0" eaLnBrk="1" latinLnBrk="0" hangingPunct="1">
              <a:lnSpc>
                <a:spcPct val="80000"/>
              </a:lnSpc>
              <a:spcBef>
                <a:spcPct val="20000"/>
              </a:spcBef>
              <a:buSzPct val="100000"/>
              <a:buFontTx/>
              <a:buNone/>
              <a:defRPr lang="en-US" sz="2800" b="0" kern="1200" dirty="0" smtClean="0">
                <a:solidFill>
                  <a:srgbClr val="000000"/>
                </a:solidFill>
                <a:latin typeface="Consolas" pitchFamily="49" charset="0"/>
                <a:ea typeface="+mn-ea"/>
                <a:cs typeface="Courier New" pitchFamily="49" charset="0"/>
              </a:defRPr>
            </a:lvl1pPr>
            <a:lvl2pPr algn="l" defTabSz="914363" rtl="0" eaLnBrk="1" latinLnBrk="0" hangingPunct="1">
              <a:lnSpc>
                <a:spcPct val="80000"/>
              </a:lnSpc>
              <a:spcBef>
                <a:spcPct val="20000"/>
              </a:spcBef>
              <a:buSzPct val="100000"/>
              <a:buFontTx/>
              <a:buNone/>
              <a:defRPr lang="en-US" sz="2400" b="0" kern="1200" dirty="0" smtClean="0">
                <a:solidFill>
                  <a:srgbClr val="000000"/>
                </a:solidFill>
                <a:latin typeface="Consolas" pitchFamily="49" charset="0"/>
                <a:ea typeface="+mn-ea"/>
                <a:cs typeface="Courier New" pitchFamily="49" charset="0"/>
              </a:defRPr>
            </a:lvl2pPr>
            <a:lvl3pPr algn="l" defTabSz="914363" rtl="0" eaLnBrk="1" latinLnBrk="0" hangingPunct="1">
              <a:lnSpc>
                <a:spcPct val="80000"/>
              </a:lnSpc>
              <a:spcBef>
                <a:spcPct val="20000"/>
              </a:spcBef>
              <a:buSzPct val="100000"/>
              <a:buFontTx/>
              <a:buNone/>
              <a:defRPr lang="en-US" sz="2000" b="0" kern="1200" dirty="0" smtClean="0">
                <a:solidFill>
                  <a:srgbClr val="000000"/>
                </a:solidFill>
                <a:latin typeface="Consolas" pitchFamily="49" charset="0"/>
                <a:ea typeface="+mn-ea"/>
                <a:cs typeface="Courier New" pitchFamily="49" charset="0"/>
              </a:defRPr>
            </a:lvl3pPr>
            <a:lvl4pPr algn="l" defTabSz="914363" rtl="0" eaLnBrk="1" latinLnBrk="0" hangingPunct="1">
              <a:lnSpc>
                <a:spcPct val="80000"/>
              </a:lnSpc>
              <a:spcBef>
                <a:spcPct val="20000"/>
              </a:spcBef>
              <a:buSzPct val="100000"/>
              <a:buFontTx/>
              <a:buNone/>
              <a:defRPr lang="en-US" sz="1800" b="0" kern="1200" dirty="0" smtClean="0">
                <a:solidFill>
                  <a:srgbClr val="000000"/>
                </a:solidFill>
                <a:latin typeface="Consolas" pitchFamily="49" charset="0"/>
                <a:ea typeface="+mn-ea"/>
                <a:cs typeface="Courier New" pitchFamily="49" charset="0"/>
              </a:defRPr>
            </a:lvl4pPr>
            <a:lvl5pPr algn="l" defTabSz="914363" rtl="0" eaLnBrk="1" latinLnBrk="0" hangingPunct="1">
              <a:lnSpc>
                <a:spcPct val="80000"/>
              </a:lnSpc>
              <a:spcBef>
                <a:spcPct val="20000"/>
              </a:spcBef>
              <a:buSzPct val="100000"/>
              <a:buFontTx/>
              <a:buNone/>
              <a:defRPr lang="en-US" sz="1600" b="0" kern="1200" dirty="0">
                <a:solidFill>
                  <a:srgbClr val="000000"/>
                </a:solidFill>
                <a:latin typeface="Consolas" pitchFamily="49" charset="0"/>
                <a:ea typeface="+mn-ea"/>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Tech.Ed logo.png"/>
          <p:cNvPicPr>
            <a:picLocks noChangeAspect="1"/>
          </p:cNvPicPr>
          <p:nvPr/>
        </p:nvPicPr>
        <p:blipFill>
          <a:blip r:embed="rId3"/>
          <a:stretch>
            <a:fillRect/>
          </a:stretch>
        </p:blipFill>
        <p:spPr>
          <a:xfrm>
            <a:off x="1154326" y="939146"/>
            <a:ext cx="5298580" cy="2184917"/>
          </a:xfrm>
          <a:prstGeom prst="rect">
            <a:avLst/>
          </a:prstGeom>
          <a:noFill/>
          <a:ln>
            <a:noFill/>
          </a:ln>
        </p:spPr>
      </p:pic>
      <p:pic>
        <p:nvPicPr>
          <p:cNvPr id="11" name="Picture 10" descr="Cluster.png"/>
          <p:cNvPicPr>
            <a:picLocks noChangeAspect="1"/>
          </p:cNvPicPr>
          <p:nvPr/>
        </p:nvPicPr>
        <p:blipFill>
          <a:blip r:embed="rId4"/>
          <a:stretch>
            <a:fillRect/>
          </a:stretch>
        </p:blipFill>
        <p:spPr>
          <a:xfrm>
            <a:off x="9308287" y="1894970"/>
            <a:ext cx="2205372" cy="2531033"/>
          </a:xfrm>
          <a:prstGeom prst="rect">
            <a:avLst/>
          </a:prstGeom>
          <a:noFill/>
          <a:ln>
            <a:noFill/>
          </a:ln>
        </p:spPr>
      </p:pic>
      <p:pic>
        <p:nvPicPr>
          <p:cNvPr id="7" name="Picture 6" descr="Date_place.png"/>
          <p:cNvPicPr>
            <a:picLocks noChangeAspect="1"/>
          </p:cNvPicPr>
          <p:nvPr/>
        </p:nvPicPr>
        <p:blipFill>
          <a:blip r:embed="rId5"/>
          <a:stretch>
            <a:fillRect/>
          </a:stretch>
        </p:blipFill>
        <p:spPr>
          <a:xfrm>
            <a:off x="1176282" y="3616037"/>
            <a:ext cx="4154739" cy="228892"/>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3032" y="2913313"/>
            <a:ext cx="7830796" cy="1477927"/>
          </a:xfrm>
          <a:noFill/>
          <a:ln>
            <a:noFill/>
          </a:ln>
        </p:spPr>
        <p:txBody>
          <a:bodyPr lIns="239958" tIns="95983" rIns="191966" bIns="95983" anchor="t" anchorCtr="0">
            <a:noAutofit/>
          </a:bodyPr>
          <a:lstStyle>
            <a:lvl1pPr marL="0" indent="0" algn="l">
              <a:lnSpc>
                <a:spcPct val="80000"/>
              </a:lnSpc>
              <a:spcBef>
                <a:spcPts val="0"/>
              </a:spcBef>
              <a:buNone/>
              <a:defRPr sz="3700">
                <a:solidFill>
                  <a:schemeClr val="accent1"/>
                </a:solidFill>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7203" y="1637414"/>
            <a:ext cx="7816624" cy="1148316"/>
          </a:xfrm>
        </p:spPr>
        <p:txBody>
          <a:bodyPr lIns="191966" tIns="191966" rIns="191966" bIns="191966" anchor="b" anchorCtr="0">
            <a:noAutofit/>
          </a:bodyPr>
          <a:lstStyle>
            <a:lvl1pPr>
              <a:lnSpc>
                <a:spcPct val="80000"/>
              </a:lnSpc>
              <a:defRPr sz="4800" spc="0">
                <a:solidFill>
                  <a:schemeClr val="tx1"/>
                </a:solidFill>
                <a:effectLst/>
              </a:defRPr>
            </a:lvl1pPr>
          </a:lstStyle>
          <a:p>
            <a:r>
              <a:rPr lang="en-US" smtClean="0"/>
              <a:t>Click to edit Master title style</a:t>
            </a:r>
            <a:endParaRPr lang="en-US" dirty="0"/>
          </a:p>
        </p:txBody>
      </p:sp>
      <p:pic>
        <p:nvPicPr>
          <p:cNvPr id="9" name="Picture 8" descr="Tech.Ed logo.png"/>
          <p:cNvPicPr>
            <a:picLocks noChangeAspect="1"/>
          </p:cNvPicPr>
          <p:nvPr/>
        </p:nvPicPr>
        <p:blipFill>
          <a:blip r:embed="rId3"/>
          <a:stretch>
            <a:fillRect/>
          </a:stretch>
        </p:blipFill>
        <p:spPr>
          <a:xfrm>
            <a:off x="9105771" y="376389"/>
            <a:ext cx="2558707" cy="1055107"/>
          </a:xfrm>
          <a:prstGeom prst="rect">
            <a:avLst/>
          </a:prstGeom>
          <a:noFill/>
          <a:ln>
            <a:noFill/>
          </a:ln>
        </p:spPr>
      </p:pic>
      <p:pic>
        <p:nvPicPr>
          <p:cNvPr id="10" name="Picture 9" descr="Cluster.png"/>
          <p:cNvPicPr>
            <a:picLocks noChangeAspect="1"/>
          </p:cNvPicPr>
          <p:nvPr/>
        </p:nvPicPr>
        <p:blipFill>
          <a:blip r:embed="rId4"/>
          <a:stretch>
            <a:fillRect/>
          </a:stretch>
        </p:blipFill>
        <p:spPr>
          <a:xfrm>
            <a:off x="9308287" y="1894970"/>
            <a:ext cx="2205372" cy="2531033"/>
          </a:xfrm>
          <a:prstGeom prst="rect">
            <a:avLst/>
          </a:prstGeom>
          <a:noFill/>
          <a:ln>
            <a:noFill/>
          </a:ln>
        </p:spPr>
      </p:pic>
      <p:pic>
        <p:nvPicPr>
          <p:cNvPr id="8" name="Picture 7" descr="Date_place.png"/>
          <p:cNvPicPr>
            <a:picLocks noChangeAspect="1"/>
          </p:cNvPicPr>
          <p:nvPr/>
        </p:nvPicPr>
        <p:blipFill>
          <a:blip r:embed="rId5"/>
          <a:stretch>
            <a:fillRect/>
          </a:stretch>
        </p:blipFill>
        <p:spPr>
          <a:xfrm>
            <a:off x="9159339" y="1651272"/>
            <a:ext cx="2261923" cy="124613"/>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8265" y="1422001"/>
            <a:ext cx="11173090" cy="244836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07869" y="1411554"/>
            <a:ext cx="5484971" cy="2248821"/>
          </a:xfrm>
        </p:spPr>
        <p:txBody>
          <a:bodyPr/>
          <a:lstStyle>
            <a:lvl1pPr marL="453222" indent="-453222">
              <a:lnSpc>
                <a:spcPct val="90000"/>
              </a:lnSpc>
              <a:defRPr sz="3200"/>
            </a:lvl1pPr>
            <a:lvl2pPr marL="897627" indent="-433823">
              <a:lnSpc>
                <a:spcPct val="90000"/>
              </a:lnSpc>
              <a:defRPr sz="3200"/>
            </a:lvl2pPr>
            <a:lvl3pPr marL="1271491" indent="-384445">
              <a:lnSpc>
                <a:spcPct val="90000"/>
              </a:lnSpc>
              <a:defRPr sz="2700"/>
            </a:lvl3pPr>
            <a:lvl4pPr marL="1636538" indent="-365047">
              <a:lnSpc>
                <a:spcPct val="90000"/>
              </a:lnSpc>
              <a:defRPr sz="2400"/>
            </a:lvl4pPr>
            <a:lvl5pPr marL="2020982" indent="-373864">
              <a:lnSpc>
                <a:spcPct val="90000"/>
              </a:lnSpc>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11554"/>
            <a:ext cx="5484971" cy="2248821"/>
          </a:xfrm>
        </p:spPr>
        <p:txBody>
          <a:bodyPr/>
          <a:lstStyle>
            <a:lvl1pPr marL="463804" indent="-463804">
              <a:lnSpc>
                <a:spcPct val="90000"/>
              </a:lnSpc>
              <a:defRPr sz="3200"/>
            </a:lvl1pPr>
            <a:lvl2pPr marL="897627" indent="-453222">
              <a:lnSpc>
                <a:spcPct val="90000"/>
              </a:lnSpc>
              <a:defRPr sz="3200"/>
            </a:lvl2pPr>
            <a:lvl3pPr marL="1282072" indent="-403844">
              <a:lnSpc>
                <a:spcPct val="90000"/>
              </a:lnSpc>
              <a:defRPr sz="2700"/>
            </a:lvl3pPr>
            <a:lvl4pPr marL="1636538" indent="-354466">
              <a:lnSpc>
                <a:spcPct val="90000"/>
              </a:lnSpc>
              <a:defRPr sz="2400"/>
            </a:lvl4pPr>
            <a:lvl5pPr marL="2020982" indent="-365047">
              <a:lnSpc>
                <a:spcPct val="90000"/>
              </a:lnSpc>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9" y="1411556"/>
            <a:ext cx="5484971" cy="461665"/>
          </a:xfrm>
        </p:spPr>
        <p:txBody>
          <a:bodyPr anchor="b"/>
          <a:lstStyle>
            <a:lvl1pPr marL="0" indent="0">
              <a:lnSpc>
                <a:spcPct val="90000"/>
              </a:lnSpc>
              <a:spcBef>
                <a:spcPts val="0"/>
              </a:spcBef>
              <a:buNone/>
              <a:defRPr sz="3300" b="1"/>
            </a:lvl1pPr>
            <a:lvl2pPr marL="609469" indent="0">
              <a:buNone/>
              <a:defRPr sz="2700" b="1"/>
            </a:lvl2pPr>
            <a:lvl3pPr marL="1218937" indent="0">
              <a:buNone/>
              <a:defRPr sz="2400" b="1"/>
            </a:lvl3pPr>
            <a:lvl4pPr marL="1828407" indent="0">
              <a:buNone/>
              <a:defRPr sz="2100" b="1"/>
            </a:lvl4pPr>
            <a:lvl5pPr marL="2437876" indent="0">
              <a:buNone/>
              <a:defRPr sz="2100" b="1"/>
            </a:lvl5pPr>
            <a:lvl6pPr marL="3047345" indent="0">
              <a:buNone/>
              <a:defRPr sz="2100" b="1"/>
            </a:lvl6pPr>
            <a:lvl7pPr marL="3656813" indent="0">
              <a:buNone/>
              <a:defRPr sz="2100" b="1"/>
            </a:lvl7pPr>
            <a:lvl8pPr marL="4266283" indent="0">
              <a:buNone/>
              <a:defRPr sz="2100" b="1"/>
            </a:lvl8pPr>
            <a:lvl9pPr marL="4875752"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507868" y="2174875"/>
            <a:ext cx="5484971" cy="2071336"/>
          </a:xfrm>
        </p:spPr>
        <p:txBody>
          <a:bodyPr/>
          <a:lstStyle>
            <a:lvl1pPr marL="375628" indent="-375628">
              <a:defRPr sz="3100"/>
            </a:lvl1pPr>
            <a:lvl2pPr marL="749493" indent="-354466">
              <a:defRPr sz="2700"/>
            </a:lvl2pPr>
            <a:lvl3pPr marL="1084560" indent="-324486">
              <a:defRPr sz="2400"/>
            </a:lvl3pPr>
            <a:lvl4pPr marL="1400227" indent="-305088">
              <a:defRPr sz="2300"/>
            </a:lvl4pPr>
            <a:lvl5pPr marL="1705315" indent="-275108">
              <a:defRPr sz="23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32" y="1411556"/>
            <a:ext cx="5487929" cy="461665"/>
          </a:xfrm>
        </p:spPr>
        <p:txBody>
          <a:bodyPr anchor="b"/>
          <a:lstStyle>
            <a:lvl1pPr marL="0" indent="0">
              <a:lnSpc>
                <a:spcPct val="90000"/>
              </a:lnSpc>
              <a:spcBef>
                <a:spcPts val="0"/>
              </a:spcBef>
              <a:buNone/>
              <a:defRPr sz="3300" b="1"/>
            </a:lvl1pPr>
            <a:lvl2pPr marL="609469" indent="0">
              <a:buNone/>
              <a:defRPr sz="2700" b="1"/>
            </a:lvl2pPr>
            <a:lvl3pPr marL="1218937" indent="0">
              <a:buNone/>
              <a:defRPr sz="2400" b="1"/>
            </a:lvl3pPr>
            <a:lvl4pPr marL="1828407" indent="0">
              <a:buNone/>
              <a:defRPr sz="2100" b="1"/>
            </a:lvl4pPr>
            <a:lvl5pPr marL="2437876" indent="0">
              <a:buNone/>
              <a:defRPr sz="2100" b="1"/>
            </a:lvl5pPr>
            <a:lvl6pPr marL="3047345" indent="0">
              <a:buNone/>
              <a:defRPr sz="2100" b="1"/>
            </a:lvl6pPr>
            <a:lvl7pPr marL="3656813" indent="0">
              <a:buNone/>
              <a:defRPr sz="2100" b="1"/>
            </a:lvl7pPr>
            <a:lvl8pPr marL="4266283" indent="0">
              <a:buNone/>
              <a:defRPr sz="2100" b="1"/>
            </a:lvl8pPr>
            <a:lvl9pPr marL="4875752"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1755" y="2174875"/>
            <a:ext cx="5489202" cy="2071336"/>
          </a:xfrm>
        </p:spPr>
        <p:txBody>
          <a:bodyPr/>
          <a:lstStyle>
            <a:lvl1pPr marL="395026" indent="-395026">
              <a:defRPr sz="3100"/>
            </a:lvl1pPr>
            <a:lvl2pPr marL="760074" indent="-365047">
              <a:defRPr sz="2700"/>
            </a:lvl2pPr>
            <a:lvl3pPr marL="1095140" indent="-326250">
              <a:defRPr sz="2400"/>
            </a:lvl3pPr>
            <a:lvl4pPr marL="1400227" indent="-315669">
              <a:defRPr sz="2300"/>
            </a:lvl4pPr>
            <a:lvl5pPr marL="1705315" indent="-294507">
              <a:defRPr sz="23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bwMode="blackGray">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413" y="1617664"/>
            <a:ext cx="10239100" cy="60024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73413" y="2227634"/>
            <a:ext cx="10239100" cy="917203"/>
          </a:xfrm>
        </p:spPr>
        <p:txBody>
          <a:bodyPr vert="horz" wrap="square" lIns="0" tIns="0" rIns="0" bIns="0" rtlCol="0" anchor="t">
            <a:noAutofit/>
          </a:bodyPr>
          <a:lstStyle>
            <a:lvl1pPr marL="0" indent="0" algn="l" defTabSz="914363" rtl="0" eaLnBrk="1" latinLnBrk="0" hangingPunct="1">
              <a:lnSpc>
                <a:spcPct val="100000"/>
              </a:lnSpc>
              <a:spcBef>
                <a:spcPts val="0"/>
              </a:spcBef>
              <a:buSzPct val="100000"/>
              <a:buFontTx/>
              <a:buNone/>
              <a:defRPr lang="en-US" sz="2000" kern="1200" dirty="0">
                <a:gradFill>
                  <a:gsLst>
                    <a:gs pos="0">
                      <a:schemeClr val="accent4"/>
                    </a:gs>
                    <a:gs pos="86000">
                      <a:schemeClr val="accent4"/>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128297" y="5761524"/>
            <a:ext cx="10250815"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6600" b="0" i="0" u="none" strike="noStrike" kern="1200" cap="none" spc="0"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Light background developer code">
    <p:spTree>
      <p:nvGrpSpPr>
        <p:cNvPr id="1" name=""/>
        <p:cNvGrpSpPr/>
        <p:nvPr/>
      </p:nvGrpSpPr>
      <p:grpSpPr>
        <a:xfrm>
          <a:off x="0" y="0"/>
          <a:ext cx="0" cy="0"/>
          <a:chOff x="0" y="0"/>
          <a:chExt cx="0" cy="0"/>
        </a:xfrm>
      </p:grpSpPr>
      <p:sp>
        <p:nvSpPr>
          <p:cNvPr id="4" name="Rectangle 3"/>
          <p:cNvSpPr/>
          <p:nvPr/>
        </p:nvSpPr>
        <p:spPr bwMode="auto">
          <a:xfrm>
            <a:off x="0" y="1212113"/>
            <a:ext cx="12188825" cy="5231228"/>
          </a:xfrm>
          <a:prstGeom prst="rect">
            <a:avLst/>
          </a:prstGeom>
          <a:solidFill>
            <a:schemeClr val="bg1"/>
          </a:soli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95983" tIns="60947" rIns="95983" bIns="60947" numCol="1" rtlCol="0" anchor="ctr" anchorCtr="0" compatLnSpc="1"/>
          <a:lstStyle/>
          <a:p>
            <a:pPr algn="ctr" defTabSz="1218585"/>
            <a:endParaRPr lang="en-US" sz="2700" b="0" cap="none" spc="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461313" y="1416049"/>
            <a:ext cx="11268315" cy="1723549"/>
          </a:xfrm>
        </p:spPr>
        <p:txBody>
          <a:bodyPr/>
          <a:lstStyle>
            <a:lvl1pPr marL="0" indent="0">
              <a:lnSpc>
                <a:spcPct val="80000"/>
              </a:lnSpc>
              <a:buFontTx/>
              <a:buNone/>
              <a:defRPr sz="2700" b="0">
                <a:solidFill>
                  <a:srgbClr val="292929"/>
                </a:solidFill>
                <a:latin typeface="Consolas" pitchFamily="49" charset="0"/>
                <a:cs typeface="Courier New" pitchFamily="49" charset="0"/>
              </a:defRPr>
            </a:lvl1pPr>
            <a:lvl2pPr marL="609493" indent="8465">
              <a:lnSpc>
                <a:spcPct val="80000"/>
              </a:lnSpc>
              <a:buFontTx/>
              <a:buNone/>
              <a:defRPr sz="2400" b="0">
                <a:solidFill>
                  <a:srgbClr val="292929"/>
                </a:solidFill>
                <a:latin typeface="Consolas" pitchFamily="49" charset="0"/>
                <a:cs typeface="Courier New" pitchFamily="49" charset="0"/>
              </a:defRPr>
            </a:lvl2pPr>
            <a:lvl3pPr marL="1062381" indent="0">
              <a:lnSpc>
                <a:spcPct val="80000"/>
              </a:lnSpc>
              <a:buFontTx/>
              <a:buNone/>
              <a:defRPr sz="2100" b="0">
                <a:solidFill>
                  <a:srgbClr val="292929"/>
                </a:solidFill>
                <a:latin typeface="Consolas" pitchFamily="49" charset="0"/>
                <a:cs typeface="Courier New" pitchFamily="49" charset="0"/>
              </a:defRPr>
            </a:lvl3pPr>
            <a:lvl4pPr marL="1530083" indent="27513">
              <a:lnSpc>
                <a:spcPct val="80000"/>
              </a:lnSpc>
              <a:buFontTx/>
              <a:buNone/>
              <a:defRPr sz="2100" b="0">
                <a:solidFill>
                  <a:srgbClr val="292929"/>
                </a:solidFill>
                <a:latin typeface="Consolas" pitchFamily="49" charset="0"/>
                <a:cs typeface="Courier New" pitchFamily="49" charset="0"/>
              </a:defRPr>
            </a:lvl4pPr>
            <a:lvl5pPr marL="1985086" indent="0">
              <a:lnSpc>
                <a:spcPct val="80000"/>
              </a:lnSpc>
              <a:buFontTx/>
              <a:buNone/>
              <a:defRPr sz="2100" b="0">
                <a:solidFill>
                  <a:srgbClr val="292929"/>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p:nvCxnSpPr>
        <p:spPr>
          <a:xfrm>
            <a:off x="0" y="6443340"/>
            <a:ext cx="12188825"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Slide Number Placeholder 6"/>
          <p:cNvSpPr txBox="1">
            <a:spLocks/>
          </p:cNvSpPr>
          <p:nvPr/>
        </p:nvSpPr>
        <p:spPr>
          <a:xfrm>
            <a:off x="438821" y="6379536"/>
            <a:ext cx="2843211"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1218937"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600" b="0" i="0" u="none" strike="noStrike" kern="1200" cap="none" spc="0" normalizeH="0" baseline="0" noProof="0" smtClean="0">
                <a:ln>
                  <a:noFill/>
                </a:ln>
                <a:solidFill>
                  <a:schemeClr val="bg1"/>
                </a:solidFill>
                <a:effectLst/>
                <a:uLnTx/>
                <a:uFillTx/>
                <a:latin typeface="+mn-lt"/>
                <a:ea typeface="+mn-ea"/>
                <a:cs typeface="+mn-cs"/>
              </a:rPr>
              <a:pPr marL="0" marR="0" lvl="0" indent="0" algn="l" defTabSz="1218937"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10" name="Picture 9" descr="Cluster.png"/>
          <p:cNvPicPr>
            <a:picLocks noChangeAspect="1"/>
          </p:cNvPicPr>
          <p:nvPr/>
        </p:nvPicPr>
        <p:blipFill>
          <a:blip r:embed="rId2"/>
          <a:stretch>
            <a:fillRect/>
          </a:stretch>
        </p:blipFill>
        <p:spPr>
          <a:xfrm>
            <a:off x="10749340" y="5522259"/>
            <a:ext cx="1128167" cy="1294760"/>
          </a:xfrm>
          <a:prstGeom prst="rect">
            <a:avLst/>
          </a:prstGeom>
          <a:noFill/>
          <a:ln>
            <a:noFill/>
          </a:ln>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 &amp; A">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1641" y="2913313"/>
            <a:ext cx="7830796" cy="1477927"/>
          </a:xfrm>
          <a:noFill/>
          <a:ln>
            <a:noFill/>
          </a:ln>
        </p:spPr>
        <p:txBody>
          <a:bodyPr lIns="239958" tIns="95983" rIns="191966" bIns="95983" anchor="t" anchorCtr="0">
            <a:noAutofit/>
          </a:bodyPr>
          <a:lstStyle>
            <a:lvl1pPr marL="0" indent="0" algn="l">
              <a:lnSpc>
                <a:spcPct val="80000"/>
              </a:lnSpc>
              <a:spcBef>
                <a:spcPts val="0"/>
              </a:spcBef>
              <a:buNone/>
              <a:defRPr sz="3700">
                <a:solidFill>
                  <a:schemeClr val="accent1"/>
                </a:solidFill>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2055812" y="1637414"/>
            <a:ext cx="7816624" cy="1148316"/>
          </a:xfrm>
        </p:spPr>
        <p:txBody>
          <a:bodyPr lIns="191966" tIns="191966" rIns="191966" bIns="191966" anchor="b" anchorCtr="0">
            <a:noAutofit/>
          </a:bodyPr>
          <a:lstStyle>
            <a:lvl1pPr>
              <a:lnSpc>
                <a:spcPct val="80000"/>
              </a:lnSpc>
              <a:defRPr sz="4800" spc="0">
                <a:solidFill>
                  <a:schemeClr val="tx1"/>
                </a:solidFill>
                <a:effectLst/>
              </a:defRPr>
            </a:lvl1pPr>
          </a:lstStyle>
          <a:p>
            <a:r>
              <a:rPr lang="en-US" smtClean="0"/>
              <a:t>Click to edit Master title style</a:t>
            </a:r>
            <a:endParaRPr lang="en-US" dirty="0"/>
          </a:p>
        </p:txBody>
      </p:sp>
      <p:pic>
        <p:nvPicPr>
          <p:cNvPr id="10" name="Picture 9" descr="Cluster.png"/>
          <p:cNvPicPr>
            <a:picLocks noChangeAspect="1"/>
          </p:cNvPicPr>
          <p:nvPr/>
        </p:nvPicPr>
        <p:blipFill>
          <a:blip r:embed="rId3"/>
          <a:stretch>
            <a:fillRect/>
          </a:stretch>
        </p:blipFill>
        <p:spPr>
          <a:xfrm>
            <a:off x="0" y="0"/>
            <a:ext cx="2205372" cy="2531033"/>
          </a:xfrm>
          <a:prstGeom prst="rect">
            <a:avLst/>
          </a:prstGeom>
          <a:noFill/>
          <a:ln>
            <a:noFill/>
          </a:ln>
        </p:spPr>
      </p:pic>
    </p:spTree>
    <p:extLst>
      <p:ext uri="{BB962C8B-B14F-4D97-AF65-F5344CB8AC3E}">
        <p14:creationId xmlns:p14="http://schemas.microsoft.com/office/powerpoint/2010/main" val="34132982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Light background developer co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ingle Corner Rectangle 3"/>
          <p:cNvSpPr/>
          <p:nvPr userDrawn="1"/>
        </p:nvSpPr>
        <p:spPr bwMode="auto">
          <a:xfrm flipH="1">
            <a:off x="507859" y="927100"/>
            <a:ext cx="11739554" cy="5728224"/>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740640" y="1143000"/>
            <a:ext cx="10940317" cy="1606594"/>
          </a:xfrm>
        </p:spPr>
        <p:txBody>
          <a:bodyPr/>
          <a:lstStyle>
            <a:lvl1pPr algn="l" defTabSz="914363" rtl="0" eaLnBrk="1" latinLnBrk="0" hangingPunct="1">
              <a:lnSpc>
                <a:spcPct val="80000"/>
              </a:lnSpc>
              <a:spcBef>
                <a:spcPct val="20000"/>
              </a:spcBef>
              <a:buSzPct val="100000"/>
              <a:buFontTx/>
              <a:buNone/>
              <a:defRPr lang="en-US" sz="2800" b="0" kern="1200" dirty="0" smtClean="0">
                <a:solidFill>
                  <a:srgbClr val="000000"/>
                </a:solidFill>
                <a:latin typeface="Consolas" pitchFamily="49" charset="0"/>
                <a:ea typeface="+mn-ea"/>
                <a:cs typeface="Courier New" pitchFamily="49" charset="0"/>
              </a:defRPr>
            </a:lvl1pPr>
            <a:lvl2pPr algn="l" defTabSz="914363" rtl="0" eaLnBrk="1" latinLnBrk="0" hangingPunct="1">
              <a:lnSpc>
                <a:spcPct val="80000"/>
              </a:lnSpc>
              <a:spcBef>
                <a:spcPct val="20000"/>
              </a:spcBef>
              <a:buSzPct val="100000"/>
              <a:buFontTx/>
              <a:buNone/>
              <a:defRPr lang="en-US" sz="2400" b="0" kern="1200" dirty="0" smtClean="0">
                <a:solidFill>
                  <a:srgbClr val="000000"/>
                </a:solidFill>
                <a:latin typeface="Consolas" pitchFamily="49" charset="0"/>
                <a:ea typeface="+mn-ea"/>
                <a:cs typeface="Courier New" pitchFamily="49" charset="0"/>
              </a:defRPr>
            </a:lvl2pPr>
            <a:lvl3pPr algn="l" defTabSz="914363" rtl="0" eaLnBrk="1" latinLnBrk="0" hangingPunct="1">
              <a:lnSpc>
                <a:spcPct val="80000"/>
              </a:lnSpc>
              <a:spcBef>
                <a:spcPct val="20000"/>
              </a:spcBef>
              <a:buSzPct val="100000"/>
              <a:buFontTx/>
              <a:buNone/>
              <a:defRPr lang="en-US" sz="2000" b="0" kern="1200" dirty="0" smtClean="0">
                <a:solidFill>
                  <a:srgbClr val="000000"/>
                </a:solidFill>
                <a:latin typeface="Consolas" pitchFamily="49" charset="0"/>
                <a:ea typeface="+mn-ea"/>
                <a:cs typeface="Courier New" pitchFamily="49" charset="0"/>
              </a:defRPr>
            </a:lvl3pPr>
            <a:lvl4pPr algn="l" defTabSz="914363" rtl="0" eaLnBrk="1" latinLnBrk="0" hangingPunct="1">
              <a:lnSpc>
                <a:spcPct val="80000"/>
              </a:lnSpc>
              <a:spcBef>
                <a:spcPct val="20000"/>
              </a:spcBef>
              <a:buSzPct val="100000"/>
              <a:buFontTx/>
              <a:buNone/>
              <a:defRPr lang="en-US" sz="1800" b="0" kern="1200" dirty="0" smtClean="0">
                <a:solidFill>
                  <a:srgbClr val="000000"/>
                </a:solidFill>
                <a:latin typeface="Consolas" pitchFamily="49" charset="0"/>
                <a:ea typeface="+mn-ea"/>
                <a:cs typeface="Courier New" pitchFamily="49" charset="0"/>
              </a:defRPr>
            </a:lvl4pPr>
            <a:lvl5pPr algn="l" defTabSz="914363" rtl="0" eaLnBrk="1" latinLnBrk="0" hangingPunct="1">
              <a:lnSpc>
                <a:spcPct val="80000"/>
              </a:lnSpc>
              <a:spcBef>
                <a:spcPct val="20000"/>
              </a:spcBef>
              <a:buSzPct val="100000"/>
              <a:buFontTx/>
              <a:buNone/>
              <a:defRPr lang="en-US" sz="1600" b="0" kern="1200" dirty="0">
                <a:solidFill>
                  <a:srgbClr val="000000"/>
                </a:solidFill>
                <a:latin typeface="Consolas" pitchFamily="49" charset="0"/>
                <a:ea typeface="+mn-ea"/>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bwMode="blackGray">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413" y="1617664"/>
            <a:ext cx="10239100" cy="60024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73413" y="2227634"/>
            <a:ext cx="10239100" cy="917203"/>
          </a:xfrm>
        </p:spPr>
        <p:txBody>
          <a:bodyPr vert="horz" wrap="square" lIns="0" tIns="0" rIns="0" bIns="0" rtlCol="0" anchor="t">
            <a:noAutofit/>
          </a:bodyPr>
          <a:lstStyle>
            <a:lvl1pPr marL="0" indent="0" algn="l" defTabSz="914363" rtl="0" eaLnBrk="1" latinLnBrk="0" hangingPunct="1">
              <a:lnSpc>
                <a:spcPct val="100000"/>
              </a:lnSpc>
              <a:spcBef>
                <a:spcPts val="0"/>
              </a:spcBef>
              <a:buSzPct val="100000"/>
              <a:buFontTx/>
              <a:buNone/>
              <a:defRPr lang="en-US" sz="2000" kern="1200" dirty="0">
                <a:gradFill>
                  <a:gsLst>
                    <a:gs pos="0">
                      <a:schemeClr val="accent4"/>
                    </a:gs>
                    <a:gs pos="86000">
                      <a:schemeClr val="accent4"/>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128297" y="5761524"/>
            <a:ext cx="10250815"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6600" b="0" i="0" u="none" strike="noStrike" kern="1200" cap="none" spc="0"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735" y="228600"/>
            <a:ext cx="11173090" cy="55399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07868" y="989013"/>
            <a:ext cx="11172957" cy="1945148"/>
          </a:xfrm>
        </p:spPr>
        <p:txBody>
          <a:bodyPr/>
          <a:lstStyle>
            <a:lvl1pPr>
              <a:lnSpc>
                <a:spcPct val="90000"/>
              </a:lnSpc>
              <a:defRPr sz="2800"/>
            </a:lvl1pPr>
            <a:lvl2pPr>
              <a:lnSpc>
                <a:spcPct val="90000"/>
              </a:lnSpc>
              <a:defRPr sz="2600"/>
            </a:lvl2pPr>
            <a:lvl3pPr>
              <a:lnSpc>
                <a:spcPct val="90000"/>
              </a:lnSpc>
              <a:defRPr/>
            </a:lvl3pPr>
            <a:lvl4pPr>
              <a:lnSpc>
                <a:spcPct val="90000"/>
              </a:lnSpc>
              <a:defRPr sz="2200"/>
            </a:lvl4pPr>
            <a:lvl5pPr>
              <a:lnSpc>
                <a:spcPct val="90000"/>
              </a:lnSpc>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2790" y="989013"/>
            <a:ext cx="5484971" cy="1945148"/>
          </a:xfrm>
        </p:spPr>
        <p:txBody>
          <a:bodyPr/>
          <a:lstStyle>
            <a:lvl1pPr marL="339976" indent="-339976">
              <a:lnSpc>
                <a:spcPct val="90000"/>
              </a:lnSpc>
              <a:defRPr sz="2800"/>
            </a:lvl1pPr>
            <a:lvl2pPr marL="673338" indent="-325424">
              <a:lnSpc>
                <a:spcPct val="90000"/>
              </a:lnSpc>
              <a:defRPr sz="2600"/>
            </a:lvl2pPr>
            <a:lvl3pPr marL="953785" indent="-288384">
              <a:lnSpc>
                <a:spcPct val="90000"/>
              </a:lnSpc>
              <a:defRPr sz="2400"/>
            </a:lvl3pPr>
            <a:lvl4pPr marL="1227618" indent="-273833">
              <a:lnSpc>
                <a:spcPct val="90000"/>
              </a:lnSpc>
              <a:defRPr sz="2200"/>
            </a:lvl4pPr>
            <a:lvl5pPr marL="1516002" indent="-280447">
              <a:lnSpc>
                <a:spcPct val="90000"/>
              </a:lnSpc>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854" y="989013"/>
            <a:ext cx="5484971" cy="1945148"/>
          </a:xfrm>
        </p:spPr>
        <p:txBody>
          <a:bodyPr/>
          <a:lstStyle>
            <a:lvl1pPr marL="347914" indent="-347914">
              <a:lnSpc>
                <a:spcPct val="90000"/>
              </a:lnSpc>
              <a:defRPr sz="2800"/>
            </a:lvl1pPr>
            <a:lvl2pPr marL="673338" indent="-339976">
              <a:lnSpc>
                <a:spcPct val="90000"/>
              </a:lnSpc>
              <a:defRPr sz="2600"/>
            </a:lvl2pPr>
            <a:lvl3pPr marL="961722" indent="-302936">
              <a:lnSpc>
                <a:spcPct val="90000"/>
              </a:lnSpc>
              <a:defRPr sz="2400"/>
            </a:lvl3pPr>
            <a:lvl4pPr marL="1227618" indent="-265896">
              <a:lnSpc>
                <a:spcPct val="90000"/>
              </a:lnSpc>
              <a:defRPr sz="2200"/>
            </a:lvl4pPr>
            <a:lvl5pPr marL="1516002" indent="-273833">
              <a:lnSpc>
                <a:spcPct val="90000"/>
              </a:lnSpc>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7083" y="989013"/>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7083" y="1401033"/>
            <a:ext cx="5484971" cy="1686616"/>
          </a:xfrm>
        </p:spPr>
        <p:txBody>
          <a:bodyPr/>
          <a:lstStyle>
            <a:lvl1pPr marL="281770" indent="-281770">
              <a:defRPr sz="2400"/>
            </a:lvl1pPr>
            <a:lvl2pPr marL="562218" indent="-265896">
              <a:defRPr sz="2400"/>
            </a:lvl2pPr>
            <a:lvl3pPr marL="813562" indent="-243407">
              <a:defRPr sz="2000"/>
            </a:lvl3pPr>
            <a:lvl4pPr marL="1050354" indent="-228856">
              <a:defRPr sz="1800"/>
            </a:lvl4pPr>
            <a:lvl5pPr marL="1279210" indent="-206367">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29" y="989013"/>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1401033"/>
            <a:ext cx="5489202" cy="1686616"/>
          </a:xfrm>
        </p:spPr>
        <p:txBody>
          <a:bodyPr/>
          <a:lstStyle>
            <a:lvl1pPr marL="296321" indent="-296321">
              <a:defRPr sz="2400"/>
            </a:lvl1pPr>
            <a:lvl2pPr marL="570155" indent="-273833">
              <a:defRPr sz="2400"/>
            </a:lvl2pPr>
            <a:lvl3pPr marL="821499" indent="-244730">
              <a:defRPr sz="2000"/>
            </a:lvl3pPr>
            <a:lvl4pPr marL="1050354" indent="-236793">
              <a:defRPr sz="1800"/>
            </a:lvl4pPr>
            <a:lvl5pPr marL="1279210" indent="-220919">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0.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8" y="228600"/>
            <a:ext cx="11172957"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7868" y="989013"/>
            <a:ext cx="11172957" cy="19451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4" r:id="rId2"/>
    <p:sldLayoutId id="2147483696" r:id="rId3"/>
    <p:sldLayoutId id="2147483729" r:id="rId4"/>
    <p:sldLayoutId id="2147483697" r:id="rId5"/>
    <p:sldLayoutId id="2147483698" r:id="rId6"/>
    <p:sldLayoutId id="2147483699" r:id="rId7"/>
    <p:sldLayoutId id="2147483700" r:id="rId8"/>
    <p:sldLayoutId id="2147483701" r:id="rId9"/>
    <p:sldLayoutId id="2147483730" r:id="rId10"/>
    <p:sldLayoutId id="2147483702" r:id="rId11"/>
    <p:sldLayoutId id="2147483703" r:id="rId12"/>
    <p:sldLayoutId id="2147483704" r:id="rId13"/>
    <p:sldLayoutId id="2147483726" r:id="rId14"/>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100000"/>
        <a:buFontTx/>
        <a:buBlip>
          <a:blip r:embed="rId17"/>
        </a:buBlip>
        <a:defRPr lang="en-US" sz="2800" kern="1200" dirty="0" smtClean="0">
          <a:gradFill>
            <a:gsLst>
              <a:gs pos="0">
                <a:schemeClr val="tx1"/>
              </a:gs>
              <a:gs pos="86000">
                <a:schemeClr val="tx1"/>
              </a:gs>
            </a:gsLst>
            <a:lin ang="0" scaled="0"/>
          </a:gradFill>
          <a:latin typeface="+mj-lt"/>
          <a:ea typeface="+mn-ea"/>
          <a:cs typeface="+mn-cs"/>
        </a:defRPr>
      </a:lvl1pPr>
      <a:lvl2pPr marL="855663" indent="-395288" algn="l" defTabSz="914363" rtl="0" eaLnBrk="1" latinLnBrk="0" hangingPunct="1">
        <a:lnSpc>
          <a:spcPct val="90000"/>
        </a:lnSpc>
        <a:spcBef>
          <a:spcPct val="20000"/>
        </a:spcBef>
        <a:buSzPct val="100000"/>
        <a:buFontTx/>
        <a:buBlip>
          <a:blip r:embed="rId17"/>
        </a:buBlip>
        <a:defRPr lang="en-US" sz="2600" kern="1200" dirty="0" smtClean="0">
          <a:gradFill>
            <a:gsLst>
              <a:gs pos="0">
                <a:schemeClr val="tx1"/>
              </a:gs>
              <a:gs pos="86000">
                <a:schemeClr val="tx1"/>
              </a:gs>
            </a:gsLst>
            <a:lin ang="0" scaled="0"/>
          </a:gradFill>
          <a:latin typeface="+mj-lt"/>
          <a:ea typeface="+mn-ea"/>
          <a:cs typeface="+mn-cs"/>
        </a:defRPr>
      </a:lvl2pPr>
      <a:lvl3pPr marL="1258888" indent="-403225" algn="l" defTabSz="914363" rtl="0" eaLnBrk="1" latinLnBrk="0" hangingPunct="1">
        <a:lnSpc>
          <a:spcPct val="90000"/>
        </a:lnSpc>
        <a:spcBef>
          <a:spcPct val="20000"/>
        </a:spcBef>
        <a:buSzPct val="100000"/>
        <a:buFontTx/>
        <a:buBlip>
          <a:blip r:embed="rId17"/>
        </a:buBlip>
        <a:defRPr lang="en-US" sz="2400" kern="1200" dirty="0" smtClean="0">
          <a:gradFill>
            <a:gsLst>
              <a:gs pos="0">
                <a:schemeClr val="tx1"/>
              </a:gs>
              <a:gs pos="86000">
                <a:schemeClr val="tx1"/>
              </a:gs>
            </a:gsLst>
            <a:lin ang="0" scaled="0"/>
          </a:gradFill>
          <a:latin typeface="+mj-lt"/>
          <a:ea typeface="+mn-ea"/>
          <a:cs typeface="+mn-cs"/>
        </a:defRPr>
      </a:lvl3pPr>
      <a:lvl4pPr marL="1604963" indent="-346075" algn="l" defTabSz="914363" rtl="0" eaLnBrk="1" latinLnBrk="0" hangingPunct="1">
        <a:lnSpc>
          <a:spcPct val="90000"/>
        </a:lnSpc>
        <a:spcBef>
          <a:spcPct val="20000"/>
        </a:spcBef>
        <a:buSzPct val="100000"/>
        <a:buFontTx/>
        <a:buBlip>
          <a:blip r:embed="rId17"/>
        </a:buBlip>
        <a:defRPr lang="en-US" sz="2200" kern="1200" dirty="0" smtClean="0">
          <a:gradFill>
            <a:gsLst>
              <a:gs pos="0">
                <a:schemeClr val="tx1"/>
              </a:gs>
              <a:gs pos="86000">
                <a:schemeClr val="tx1"/>
              </a:gs>
            </a:gsLst>
            <a:lin ang="0" scaled="0"/>
          </a:gradFill>
          <a:latin typeface="+mj-lt"/>
          <a:ea typeface="+mn-ea"/>
          <a:cs typeface="+mn-cs"/>
        </a:defRPr>
      </a:lvl4pPr>
      <a:lvl5pPr marL="1941513" indent="-336550" algn="l" defTabSz="914363" rtl="0" eaLnBrk="1" latinLnBrk="0" hangingPunct="1">
        <a:lnSpc>
          <a:spcPct val="90000"/>
        </a:lnSpc>
        <a:spcBef>
          <a:spcPct val="20000"/>
        </a:spcBef>
        <a:buSzPct val="100000"/>
        <a:buFontTx/>
        <a:buBlip>
          <a:blip r:embed="rId17"/>
        </a:buBlip>
        <a:defRPr lang="en-US" sz="2000" kern="1200" dirty="0">
          <a:gradFill>
            <a:gsLst>
              <a:gs pos="0">
                <a:schemeClr val="tx1"/>
              </a:gs>
              <a:gs pos="86000">
                <a:schemeClr val="tx1"/>
              </a:gs>
            </a:gsLst>
            <a:lin ang="0" scaled="0"/>
          </a:gradFill>
          <a:latin typeface="+mj-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8" y="228600"/>
            <a:ext cx="11213691"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5938" y="1420814"/>
            <a:ext cx="11171490" cy="2466316"/>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p:nvSpPr>
        <p:spPr>
          <a:xfrm>
            <a:off x="438821" y="6379536"/>
            <a:ext cx="2843211"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1218937"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600" b="0" i="0" u="none" strike="noStrike" kern="1200" cap="none" spc="0" normalizeH="0" baseline="0" noProof="0" smtClean="0">
                <a:ln>
                  <a:noFill/>
                </a:ln>
                <a:solidFill>
                  <a:schemeClr val="bg1"/>
                </a:solidFill>
                <a:effectLst/>
                <a:uLnTx/>
                <a:uFillTx/>
                <a:latin typeface="+mn-lt"/>
                <a:ea typeface="+mn-ea"/>
                <a:cs typeface="+mn-cs"/>
              </a:rPr>
              <a:pPr marL="0" marR="0" lvl="0" indent="0" algn="l" defTabSz="1218937"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schemeClr val="bg1"/>
              </a:solidFill>
              <a:effectLst/>
              <a:uLnTx/>
              <a:uFillTx/>
              <a:latin typeface="+mn-lt"/>
              <a:ea typeface="+mn-ea"/>
              <a:cs typeface="+mn-cs"/>
            </a:endParaRPr>
          </a:p>
        </p:txBody>
      </p:sp>
      <p:cxnSp>
        <p:nvCxnSpPr>
          <p:cNvPr id="7" name="Straight Connector 6"/>
          <p:cNvCxnSpPr/>
          <p:nvPr/>
        </p:nvCxnSpPr>
        <p:spPr>
          <a:xfrm>
            <a:off x="0" y="6443340"/>
            <a:ext cx="12188825"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8" name="Picture 7" descr="Cluster.png"/>
          <p:cNvPicPr>
            <a:picLocks noChangeAspect="1"/>
          </p:cNvPicPr>
          <p:nvPr/>
        </p:nvPicPr>
        <p:blipFill>
          <a:blip r:embed="rId16"/>
          <a:stretch>
            <a:fillRect/>
          </a:stretch>
        </p:blipFill>
        <p:spPr>
          <a:xfrm>
            <a:off x="10749340" y="5522259"/>
            <a:ext cx="1128167" cy="1294760"/>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6" r:id="rId10"/>
    <p:sldLayoutId id="2147483743" r:id="rId11"/>
    <p:sldLayoutId id="2147483744" r:id="rId12"/>
    <p:sldLayoutId id="2147483745" r:id="rId13"/>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133" baseline="0" dirty="0" smtClean="0">
          <a:ln w="3175">
            <a:noFill/>
          </a:ln>
          <a:solidFill>
            <a:schemeClr val="bg1"/>
          </a:solidFill>
          <a:effectLst/>
          <a:latin typeface="Calibri" pitchFamily="34" charset="0"/>
          <a:ea typeface="+mn-ea"/>
          <a:cs typeface="Arial" charset="0"/>
        </a:defRPr>
      </a:lvl1pPr>
    </p:titleStyle>
    <p:bodyStyle>
      <a:lvl1pPr marL="482516" indent="-482516" algn="l" defTabSz="1218937" rtl="0" eaLnBrk="1" latinLnBrk="0" hangingPunct="1">
        <a:lnSpc>
          <a:spcPct val="90000"/>
        </a:lnSpc>
        <a:spcBef>
          <a:spcPct val="20000"/>
        </a:spcBef>
        <a:buSzPct val="100000"/>
        <a:buFontTx/>
        <a:buBlip>
          <a:blip r:embed="rId17"/>
        </a:buBlip>
        <a:defRPr sz="3500" kern="1200">
          <a:solidFill>
            <a:schemeClr val="bg1"/>
          </a:solidFill>
          <a:latin typeface="Calibri" pitchFamily="34" charset="0"/>
          <a:ea typeface="+mn-ea"/>
          <a:cs typeface="+mn-cs"/>
        </a:defRPr>
      </a:lvl1pPr>
      <a:lvl2pPr marL="1077195" indent="-459237" algn="l" defTabSz="1218937" rtl="0" eaLnBrk="1" latinLnBrk="0" hangingPunct="1">
        <a:lnSpc>
          <a:spcPct val="90000"/>
        </a:lnSpc>
        <a:spcBef>
          <a:spcPct val="20000"/>
        </a:spcBef>
        <a:buSzPct val="100000"/>
        <a:buFontTx/>
        <a:buBlip>
          <a:blip r:embed="rId17"/>
        </a:buBlip>
        <a:defRPr sz="2900" kern="1200">
          <a:solidFill>
            <a:schemeClr val="bg1"/>
          </a:solidFill>
          <a:latin typeface="Calibri" pitchFamily="34" charset="0"/>
          <a:ea typeface="+mn-ea"/>
          <a:cs typeface="+mn-cs"/>
        </a:defRPr>
      </a:lvl2pPr>
      <a:lvl3pPr marL="1557594" indent="-461353" algn="l" defTabSz="1218937" rtl="0" eaLnBrk="1" latinLnBrk="0" hangingPunct="1">
        <a:lnSpc>
          <a:spcPct val="90000"/>
        </a:lnSpc>
        <a:spcBef>
          <a:spcPct val="20000"/>
        </a:spcBef>
        <a:buSzPct val="100000"/>
        <a:buFontTx/>
        <a:buBlip>
          <a:blip r:embed="rId17"/>
        </a:buBlip>
        <a:defRPr sz="2900" kern="1200">
          <a:solidFill>
            <a:schemeClr val="bg1"/>
          </a:solidFill>
          <a:latin typeface="Calibri" pitchFamily="34" charset="0"/>
          <a:ea typeface="+mn-ea"/>
          <a:cs typeface="+mn-cs"/>
        </a:defRPr>
      </a:lvl3pPr>
      <a:lvl4pPr marL="2021064" indent="-463470" algn="l" defTabSz="1218937" rtl="0" eaLnBrk="1" latinLnBrk="0" hangingPunct="1">
        <a:lnSpc>
          <a:spcPct val="90000"/>
        </a:lnSpc>
        <a:spcBef>
          <a:spcPct val="20000"/>
        </a:spcBef>
        <a:buSzPct val="100000"/>
        <a:buFontTx/>
        <a:buBlip>
          <a:blip r:embed="rId17"/>
        </a:buBlip>
        <a:defRPr sz="2900" kern="1200">
          <a:solidFill>
            <a:schemeClr val="bg1"/>
          </a:solidFill>
          <a:latin typeface="Calibri" pitchFamily="34" charset="0"/>
          <a:ea typeface="+mn-ea"/>
          <a:cs typeface="+mn-cs"/>
        </a:defRPr>
      </a:lvl4pPr>
      <a:lvl5pPr marL="2469718" indent="-433841" algn="l" defTabSz="1218937" rtl="0" eaLnBrk="1" latinLnBrk="0" hangingPunct="1">
        <a:lnSpc>
          <a:spcPct val="90000"/>
        </a:lnSpc>
        <a:spcBef>
          <a:spcPct val="20000"/>
        </a:spcBef>
        <a:buSzPct val="100000"/>
        <a:buFontTx/>
        <a:buBlip>
          <a:blip r:embed="rId17"/>
        </a:buBlip>
        <a:defRPr sz="2900" kern="1200">
          <a:solidFill>
            <a:schemeClr val="bg1"/>
          </a:solidFill>
          <a:latin typeface="Calibri" pitchFamily="34" charset="0"/>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2.xml"/><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gif"/><Relationship Id="rId7" Type="http://schemas.openxmlformats.org/officeDocument/2006/relationships/hyperlink" Target="http://mvvmfoundation.codeplex.com/" TargetMode="External"/><Relationship Id="rId2" Type="http://schemas.openxmlformats.org/officeDocument/2006/relationships/image" Target="../media/image19.png"/><Relationship Id="rId1" Type="http://schemas.openxmlformats.org/officeDocument/2006/relationships/slideLayout" Target="../slideLayouts/slideLayout2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7.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7.png"/><Relationship Id="rId7" Type="http://schemas.openxmlformats.org/officeDocument/2006/relationships/diagramColors" Target="../diagrams/colors2.xm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30.png"/><Relationship Id="rId2" Type="http://schemas.openxmlformats.org/officeDocument/2006/relationships/audio" Target="file:///D:\Wahlin%20Consulting\TechEd\2010\failure.wma" TargetMode="External"/><Relationship Id="rId1" Type="http://schemas.openxmlformats.org/officeDocument/2006/relationships/audio" Target="file:///D:\Wahlin%20Consulting\TechEd\2010\success.wma" TargetMode="Externa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18.png"/><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6.png"/><Relationship Id="rId2" Type="http://schemas.openxmlformats.org/officeDocument/2006/relationships/image" Target="../media/image16.png"/><Relationship Id="rId1" Type="http://schemas.openxmlformats.org/officeDocument/2006/relationships/slideLayout" Target="../slideLayouts/slideLayout2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www.microsoft.com/teched" TargetMode="External"/><Relationship Id="rId7" Type="http://schemas.openxmlformats.org/officeDocument/2006/relationships/hyperlink" Target="http://microsoft.com/msdn" TargetMode="External"/><Relationship Id="rId2" Type="http://schemas.openxmlformats.org/officeDocument/2006/relationships/notesSlide" Target="../notesSlides/notesSlide25.xml"/><Relationship Id="rId1" Type="http://schemas.openxmlformats.org/officeDocument/2006/relationships/slideLayout" Target="../slideLayouts/slideLayout20.xml"/><Relationship Id="rId6" Type="http://schemas.openxmlformats.org/officeDocument/2006/relationships/hyperlink" Target="http://microsoft.com/technet" TargetMode="External"/><Relationship Id="rId11" Type="http://schemas.openxmlformats.org/officeDocument/2006/relationships/image" Target="../media/image41.png"/><Relationship Id="rId5" Type="http://schemas.openxmlformats.org/officeDocument/2006/relationships/hyperlink" Target="http://www.microsoft.com/learning" TargetMode="External"/><Relationship Id="rId10" Type="http://schemas.openxmlformats.org/officeDocument/2006/relationships/image" Target="../media/image40.emf"/><Relationship Id="rId4" Type="http://schemas.openxmlformats.org/officeDocument/2006/relationships/image" Target="../media/image37.png"/><Relationship Id="rId9"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Rudi Grobler\AppData\Local\Microsoft\Windows\Temporary Internet Files\Content.Outlook\8C8BVN6W\MVP_Rudi_Grobler_text_short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3" y="751988"/>
            <a:ext cx="6353175" cy="53149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luster.png"/>
          <p:cNvPicPr>
            <a:picLocks noChangeAspect="1"/>
          </p:cNvPicPr>
          <p:nvPr/>
        </p:nvPicPr>
        <p:blipFill>
          <a:blip r:embed="rId3"/>
          <a:stretch>
            <a:fillRect/>
          </a:stretch>
        </p:blipFill>
        <p:spPr>
          <a:xfrm>
            <a:off x="9308288" y="1894971"/>
            <a:ext cx="2205372" cy="2531033"/>
          </a:xfrm>
          <a:prstGeom prst="rect">
            <a:avLst/>
          </a:prstGeom>
          <a:noFill/>
          <a:ln>
            <a:noFill/>
          </a:ln>
        </p:spPr>
      </p:pic>
      <p:pic>
        <p:nvPicPr>
          <p:cNvPr id="4" name="Picture 3" descr="Tech.Ed logo.png"/>
          <p:cNvPicPr>
            <a:picLocks noChangeAspect="1"/>
          </p:cNvPicPr>
          <p:nvPr/>
        </p:nvPicPr>
        <p:blipFill>
          <a:blip r:embed="rId4">
            <a:duotone>
              <a:prstClr val="black"/>
              <a:srgbClr val="000000">
                <a:tint val="45000"/>
                <a:satMod val="400000"/>
              </a:srgbClr>
            </a:duotone>
          </a:blip>
          <a:stretch>
            <a:fillRect/>
          </a:stretch>
        </p:blipFill>
        <p:spPr>
          <a:xfrm>
            <a:off x="9105772" y="376390"/>
            <a:ext cx="2558707" cy="1055107"/>
          </a:xfrm>
          <a:prstGeom prst="rect">
            <a:avLst/>
          </a:prstGeom>
          <a:noFill/>
          <a:ln>
            <a:noFill/>
          </a:ln>
        </p:spPr>
      </p:pic>
      <p:pic>
        <p:nvPicPr>
          <p:cNvPr id="5" name="Picture 4" descr="Date_place.png"/>
          <p:cNvPicPr>
            <a:picLocks noChangeAspect="1"/>
          </p:cNvPicPr>
          <p:nvPr/>
        </p:nvPicPr>
        <p:blipFill>
          <a:blip r:embed="rId5">
            <a:duotone>
              <a:prstClr val="black"/>
              <a:srgbClr val="000000">
                <a:tint val="45000"/>
                <a:satMod val="400000"/>
              </a:srgbClr>
            </a:duotone>
          </a:blip>
          <a:stretch>
            <a:fillRect/>
          </a:stretch>
        </p:blipFill>
        <p:spPr>
          <a:xfrm>
            <a:off x="9159339" y="1651273"/>
            <a:ext cx="2261923" cy="124613"/>
          </a:xfrm>
          <a:prstGeom prst="rect">
            <a:avLst/>
          </a:prstGeom>
        </p:spPr>
      </p:pic>
    </p:spTree>
    <p:extLst>
      <p:ext uri="{BB962C8B-B14F-4D97-AF65-F5344CB8AC3E}">
        <p14:creationId xmlns:p14="http://schemas.microsoft.com/office/powerpoint/2010/main" val="46685769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dirty="0" smtClean="0"/>
              <a:t>MVVM</a:t>
            </a:r>
            <a:endParaRPr lang="en-US" dirty="0"/>
          </a:p>
        </p:txBody>
      </p:sp>
    </p:spTree>
  </p:cSld>
  <p:clrMapOvr>
    <a:masterClrMapping/>
  </p:clrMapOvr>
  <p:transition advTm="17147">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What every MVVM framework needs?</a:t>
            </a:r>
            <a:endParaRPr lang="en-ZA" dirty="0"/>
          </a:p>
        </p:txBody>
      </p:sp>
      <p:sp>
        <p:nvSpPr>
          <p:cNvPr id="3" name="Content Placeholder 2"/>
          <p:cNvSpPr>
            <a:spLocks noGrp="1"/>
          </p:cNvSpPr>
          <p:nvPr>
            <p:ph idx="1"/>
          </p:nvPr>
        </p:nvSpPr>
        <p:spPr>
          <a:xfrm>
            <a:off x="518265" y="1422001"/>
            <a:ext cx="11173090" cy="1669688"/>
          </a:xfrm>
        </p:spPr>
        <p:txBody>
          <a:bodyPr/>
          <a:lstStyle/>
          <a:p>
            <a:r>
              <a:rPr lang="en-ZA" dirty="0" err="1" smtClean="0"/>
              <a:t>ViewModel</a:t>
            </a:r>
            <a:r>
              <a:rPr lang="en-ZA" dirty="0" smtClean="0"/>
              <a:t> base class</a:t>
            </a:r>
          </a:p>
          <a:p>
            <a:r>
              <a:rPr lang="en-ZA" dirty="0" err="1" smtClean="0"/>
              <a:t>ICommand</a:t>
            </a:r>
            <a:r>
              <a:rPr lang="en-ZA" dirty="0" smtClean="0"/>
              <a:t> implementation</a:t>
            </a:r>
          </a:p>
          <a:p>
            <a:r>
              <a:rPr lang="en-ZA" dirty="0" smtClean="0"/>
              <a:t>Event bus</a:t>
            </a:r>
          </a:p>
        </p:txBody>
      </p:sp>
    </p:spTree>
    <p:extLst>
      <p:ext uri="{BB962C8B-B14F-4D97-AF65-F5344CB8AC3E}">
        <p14:creationId xmlns:p14="http://schemas.microsoft.com/office/powerpoint/2010/main" val="66104272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322" y="477920"/>
            <a:ext cx="7494707" cy="12702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010" y="3064299"/>
            <a:ext cx="1543050" cy="8953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0860" y="477920"/>
            <a:ext cx="2543175" cy="7620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322" y="4987020"/>
            <a:ext cx="3048426" cy="85737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3882" y="4280293"/>
            <a:ext cx="2505425" cy="943107"/>
          </a:xfrm>
          <a:prstGeom prst="rect">
            <a:avLst/>
          </a:prstGeom>
        </p:spPr>
      </p:pic>
      <p:sp>
        <p:nvSpPr>
          <p:cNvPr id="12" name="Rectangle 11"/>
          <p:cNvSpPr/>
          <p:nvPr/>
        </p:nvSpPr>
        <p:spPr>
          <a:xfrm>
            <a:off x="2992060" y="3311919"/>
            <a:ext cx="2270622" cy="400110"/>
          </a:xfrm>
          <a:prstGeom prst="rect">
            <a:avLst/>
          </a:prstGeom>
        </p:spPr>
        <p:txBody>
          <a:bodyPr wrap="none">
            <a:spAutoFit/>
          </a:bodyPr>
          <a:lstStyle/>
          <a:p>
            <a:r>
              <a:rPr lang="en-ZA" sz="2000" b="1" dirty="0">
                <a:solidFill>
                  <a:schemeClr val="accent5">
                    <a:lumMod val="10000"/>
                  </a:schemeClr>
                </a:solidFill>
              </a:rPr>
              <a:t>MVVM Foundation </a:t>
            </a:r>
            <a:endParaRPr lang="en-ZA" sz="2000" b="1" dirty="0">
              <a:solidFill>
                <a:schemeClr val="accent5">
                  <a:lumMod val="10000"/>
                </a:schemeClr>
              </a:solidFill>
              <a:effectLst/>
              <a:hlinkClick r:id="rId7"/>
            </a:endParaRP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62682" y="1113064"/>
            <a:ext cx="3086531" cy="943107"/>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13494" y="2786088"/>
            <a:ext cx="1287366" cy="660186"/>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6029" y="4751847"/>
            <a:ext cx="1933845" cy="952633"/>
          </a:xfrm>
          <a:prstGeom prst="rect">
            <a:avLst/>
          </a:prstGeom>
        </p:spPr>
      </p:pic>
      <p:sp>
        <p:nvSpPr>
          <p:cNvPr id="16" name="Rectangle 15"/>
          <p:cNvSpPr/>
          <p:nvPr/>
        </p:nvSpPr>
        <p:spPr>
          <a:xfrm>
            <a:off x="8700860" y="2890185"/>
            <a:ext cx="2288447" cy="400110"/>
          </a:xfrm>
          <a:prstGeom prst="rect">
            <a:avLst/>
          </a:prstGeom>
        </p:spPr>
        <p:txBody>
          <a:bodyPr wrap="none">
            <a:spAutoFit/>
          </a:bodyPr>
          <a:lstStyle/>
          <a:p>
            <a:r>
              <a:rPr lang="en-ZA" sz="2000" b="1" dirty="0">
                <a:solidFill>
                  <a:schemeClr val="accent5">
                    <a:lumMod val="10000"/>
                  </a:schemeClr>
                </a:solidFill>
              </a:rPr>
              <a:t>MVVM </a:t>
            </a:r>
            <a:r>
              <a:rPr lang="en-ZA" sz="2000" b="1" dirty="0" smtClean="0">
                <a:solidFill>
                  <a:schemeClr val="accent5">
                    <a:lumMod val="10000"/>
                  </a:schemeClr>
                </a:solidFill>
              </a:rPr>
              <a:t>Light Toolkit</a:t>
            </a:r>
            <a:endParaRPr lang="en-ZA" sz="2000" b="1" dirty="0">
              <a:solidFill>
                <a:schemeClr val="accent5">
                  <a:lumMod val="10000"/>
                </a:schemeClr>
              </a:solidFill>
              <a:effectLst/>
              <a:hlinkClick r:id="rId7"/>
            </a:endParaRPr>
          </a:p>
        </p:txBody>
      </p:sp>
    </p:spTree>
    <p:extLst>
      <p:ext uri="{BB962C8B-B14F-4D97-AF65-F5344CB8AC3E}">
        <p14:creationId xmlns:p14="http://schemas.microsoft.com/office/powerpoint/2010/main" val="1974677978"/>
      </p:ext>
    </p:extLst>
  </p:cSld>
  <p:clrMapOvr>
    <a:masterClrMapping/>
  </p:clrMapOvr>
  <p:transition advTm="162">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460375">
              <a:spcBef>
                <a:spcPct val="20000"/>
              </a:spcBef>
            </a:pPr>
            <a:r>
              <a:rPr lang="en-US" dirty="0" smtClean="0"/>
              <a:t>Lesson #2: Data Binding in Nested Controls</a:t>
            </a:r>
            <a:endParaRPr lang="en-US" dirty="0"/>
          </a:p>
        </p:txBody>
      </p:sp>
      <p:sp>
        <p:nvSpPr>
          <p:cNvPr id="3" name="Text Placeholder 2"/>
          <p:cNvSpPr>
            <a:spLocks noGrp="1"/>
          </p:cNvSpPr>
          <p:nvPr>
            <p:ph idx="1"/>
          </p:nvPr>
        </p:nvSpPr>
        <p:spPr/>
        <p:txBody>
          <a:bodyPr/>
          <a:lstStyle/>
          <a:p>
            <a:pPr>
              <a:buFont typeface="Arial" pitchFamily="34" charset="0"/>
              <a:buChar char="•"/>
            </a:pPr>
            <a:r>
              <a:rPr lang="en-US" dirty="0" smtClean="0"/>
              <a:t>Binding data in nested control scenarios can be challenging</a:t>
            </a:r>
            <a:br>
              <a:rPr lang="en-US" dirty="0" smtClean="0"/>
            </a:br>
            <a:endParaRPr lang="en-US" dirty="0" smtClean="0"/>
          </a:p>
          <a:p>
            <a:pPr>
              <a:buFont typeface="Arial" pitchFamily="34" charset="0"/>
              <a:buChar char="•"/>
            </a:pPr>
            <a:r>
              <a:rPr lang="en-US" dirty="0" smtClean="0"/>
              <a:t>Data required by controls may be out of scope due to where it's defined. For example:</a:t>
            </a:r>
          </a:p>
          <a:p>
            <a:pPr lvl="1">
              <a:buFont typeface="Arial" pitchFamily="34" charset="0"/>
              <a:buChar char="•"/>
            </a:pPr>
            <a:r>
              <a:rPr lang="en-US" dirty="0" smtClean="0"/>
              <a:t>Items controls nested in a </a:t>
            </a:r>
            <a:r>
              <a:rPr lang="en-US" dirty="0" err="1" smtClean="0"/>
              <a:t>DataGrid</a:t>
            </a:r>
            <a:r>
              <a:rPr lang="en-US" dirty="0" smtClean="0"/>
              <a:t> or </a:t>
            </a:r>
            <a:r>
              <a:rPr lang="en-US" dirty="0" err="1" smtClean="0"/>
              <a:t>ListBox</a:t>
            </a:r>
            <a:endParaRPr lang="en-US" dirty="0" smtClean="0"/>
          </a:p>
          <a:p>
            <a:pPr lvl="1">
              <a:buFont typeface="Arial" pitchFamily="34" charset="0"/>
              <a:buChar char="•"/>
            </a:pPr>
            <a:r>
              <a:rPr lang="en-US" dirty="0" smtClean="0"/>
              <a:t>Items controls inside of a nested User Control</a:t>
            </a:r>
            <a:br>
              <a:rPr lang="en-US" dirty="0" smtClean="0"/>
            </a:br>
            <a:endParaRPr lang="en-US" dirty="0" smtClean="0"/>
          </a:p>
          <a:p>
            <a:pPr>
              <a:buFont typeface="Arial" pitchFamily="34" charset="0"/>
              <a:buChar char="•"/>
            </a:pPr>
            <a:r>
              <a:rPr lang="en-US" dirty="0" smtClean="0"/>
              <a:t>How do items controls get their data when the target collection is out of scope?</a:t>
            </a:r>
            <a:br>
              <a:rPr lang="en-US" dirty="0" smtClean="0"/>
            </a:br>
            <a:endParaRPr lang="en-US" dirty="0" smtClean="0"/>
          </a:p>
          <a:p>
            <a:pPr lvl="1">
              <a:buFont typeface="Arial" pitchFamily="34" charset="0"/>
              <a:buChar char="•"/>
            </a:pPr>
            <a:endParaRPr lang="en-US" dirty="0" smtClean="0"/>
          </a:p>
          <a:p>
            <a:pPr>
              <a:buFont typeface="Arial" pitchFamily="34" charset="0"/>
              <a:buChar char="•"/>
            </a:pPr>
            <a:endParaRPr lang="en-US" dirty="0" smtClean="0"/>
          </a:p>
          <a:p>
            <a:pPr lvl="1">
              <a:buNone/>
            </a:pPr>
            <a:endParaRPr lang="en-US" dirty="0" smtClean="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460375">
              <a:spcBef>
                <a:spcPct val="20000"/>
              </a:spcBef>
            </a:pPr>
            <a:r>
              <a:rPr lang="en-US" dirty="0" smtClean="0"/>
              <a:t>Data Binding in Nested Controls</a:t>
            </a:r>
            <a:endParaRPr lang="en-US" dirty="0"/>
          </a:p>
        </p:txBody>
      </p:sp>
      <p:sp>
        <p:nvSpPr>
          <p:cNvPr id="3" name="Text Placeholder 2"/>
          <p:cNvSpPr>
            <a:spLocks noGrp="1"/>
          </p:cNvSpPr>
          <p:nvPr>
            <p:ph idx="1"/>
          </p:nvPr>
        </p:nvSpPr>
        <p:spPr/>
        <p:txBody>
          <a:bodyPr/>
          <a:lstStyle/>
          <a:p>
            <a:pPr lvl="1">
              <a:buNone/>
            </a:pPr>
            <a:r>
              <a:rPr lang="en-US" dirty="0" smtClean="0"/>
              <a:t>Nested controls can access data stored in a </a:t>
            </a:r>
            <a:r>
              <a:rPr lang="en-US" dirty="0" err="1" smtClean="0"/>
              <a:t>StaticResource</a:t>
            </a:r>
            <a:endParaRPr lang="en-US" dirty="0" smtClean="0"/>
          </a:p>
        </p:txBody>
      </p:sp>
      <p:sp>
        <p:nvSpPr>
          <p:cNvPr id="5" name="Oval 4"/>
          <p:cNvSpPr/>
          <p:nvPr/>
        </p:nvSpPr>
        <p:spPr>
          <a:xfrm>
            <a:off x="970158" y="2220079"/>
            <a:ext cx="2438400" cy="1600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err="1" smtClean="0"/>
              <a:t>ViewModel</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sz="1600" b="1" dirty="0"/>
          </a:p>
        </p:txBody>
      </p:sp>
      <p:sp>
        <p:nvSpPr>
          <p:cNvPr id="6" name="Rectangle 5"/>
          <p:cNvSpPr/>
          <p:nvPr/>
        </p:nvSpPr>
        <p:spPr>
          <a:xfrm>
            <a:off x="1122558" y="4125079"/>
            <a:ext cx="2057400" cy="137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dirty="0" smtClean="0"/>
              <a:t>Page</a:t>
            </a:r>
          </a:p>
          <a:p>
            <a:pPr algn="ctr"/>
            <a:r>
              <a:rPr lang="en-US" sz="2000" b="1" dirty="0" err="1" smtClean="0"/>
              <a:t>DataContext</a:t>
            </a:r>
            <a:r>
              <a:rPr lang="en-US" sz="2000" b="1" dirty="0" smtClean="0"/>
              <a:t> =</a:t>
            </a:r>
            <a:br>
              <a:rPr lang="en-US" sz="2000" b="1" dirty="0" smtClean="0"/>
            </a:br>
            <a:r>
              <a:rPr lang="en-US" sz="2000" b="1" dirty="0" err="1" smtClean="0"/>
              <a:t>ViewModel</a:t>
            </a:r>
            <a:endParaRPr lang="en-US" sz="2000" b="1" dirty="0"/>
          </a:p>
        </p:txBody>
      </p:sp>
      <p:sp>
        <p:nvSpPr>
          <p:cNvPr id="7" name="Oval 6"/>
          <p:cNvSpPr/>
          <p:nvPr/>
        </p:nvSpPr>
        <p:spPr>
          <a:xfrm>
            <a:off x="6859115" y="4602757"/>
            <a:ext cx="2177144" cy="1428751"/>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err="1" smtClean="0">
                <a:solidFill>
                  <a:schemeClr val="bg1"/>
                </a:solidFill>
              </a:rPr>
              <a:t>ComboBox</a:t>
            </a:r>
            <a:r>
              <a:rPr lang="en-US" b="1" dirty="0" smtClean="0">
                <a:solidFill>
                  <a:schemeClr val="bg1"/>
                </a:solidFill>
              </a:rPr>
              <a:t/>
            </a:r>
            <a:br>
              <a:rPr lang="en-US" b="1" dirty="0" smtClean="0">
                <a:solidFill>
                  <a:schemeClr val="bg1"/>
                </a:solidFill>
              </a:rPr>
            </a:br>
            <a:endParaRPr lang="en-US" b="1" dirty="0" smtClean="0">
              <a:solidFill>
                <a:schemeClr val="bg1"/>
              </a:solidFill>
            </a:endParaRPr>
          </a:p>
          <a:p>
            <a:pPr algn="ctr"/>
            <a:r>
              <a:rPr lang="en-US" b="1" dirty="0" err="1" smtClean="0">
                <a:solidFill>
                  <a:schemeClr val="bg1"/>
                </a:solidFill>
              </a:rPr>
              <a:t>ItemsSource</a:t>
            </a:r>
            <a:r>
              <a:rPr lang="en-US" b="1" dirty="0" smtClean="0">
                <a:solidFill>
                  <a:schemeClr val="bg1"/>
                </a:solidFill>
              </a:rPr>
              <a:t> </a:t>
            </a:r>
            <a:r>
              <a:rPr lang="en-US" b="1" dirty="0" smtClean="0"/>
              <a:t>=</a:t>
            </a:r>
            <a:br>
              <a:rPr lang="en-US" b="1" dirty="0" smtClean="0"/>
            </a:br>
            <a:r>
              <a:rPr lang="en-US" b="1" strike="sngStrike" dirty="0" smtClean="0">
                <a:solidFill>
                  <a:srgbClr val="FF0000"/>
                </a:solidFill>
              </a:rPr>
              <a:t>States</a:t>
            </a:r>
            <a:endParaRPr lang="en-US" b="1" strike="sngStrike" dirty="0">
              <a:solidFill>
                <a:srgbClr val="FF0000"/>
              </a:solidFill>
            </a:endParaRPr>
          </a:p>
        </p:txBody>
      </p:sp>
      <p:cxnSp>
        <p:nvCxnSpPr>
          <p:cNvPr id="8" name="Straight Arrow Connector 7"/>
          <p:cNvCxnSpPr/>
          <p:nvPr/>
        </p:nvCxnSpPr>
        <p:spPr>
          <a:xfrm rot="5400000" flipH="1" flipV="1">
            <a:off x="1885352" y="3971885"/>
            <a:ext cx="609600" cy="15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a:blip r:embed="rId3" cstate="print"/>
          <a:srcRect/>
          <a:stretch>
            <a:fillRect/>
          </a:stretch>
        </p:blipFill>
        <p:spPr bwMode="auto">
          <a:xfrm>
            <a:off x="1360683" y="3134479"/>
            <a:ext cx="219075" cy="219075"/>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p:cNvSpPr txBox="1"/>
          <p:nvPr/>
        </p:nvSpPr>
        <p:spPr>
          <a:xfrm>
            <a:off x="1655958" y="2753479"/>
            <a:ext cx="1430142" cy="707886"/>
          </a:xfrm>
          <a:prstGeom prst="rect">
            <a:avLst/>
          </a:prstGeom>
          <a:noFill/>
        </p:spPr>
        <p:txBody>
          <a:bodyPr wrap="square" rtlCol="0">
            <a:spAutoFit/>
          </a:bodyPr>
          <a:lstStyle/>
          <a:p>
            <a:r>
              <a:rPr lang="en-US" sz="2000" dirty="0" smtClean="0"/>
              <a:t>States</a:t>
            </a:r>
            <a:r>
              <a:rPr lang="en-US" sz="2000" dirty="0"/>
              <a:t/>
            </a:r>
            <a:br>
              <a:rPr lang="en-US" sz="2000" dirty="0"/>
            </a:br>
            <a:r>
              <a:rPr lang="en-US" sz="2000" dirty="0" smtClean="0"/>
              <a:t>Customers</a:t>
            </a:r>
            <a:endParaRPr lang="en-US" sz="2000" dirty="0"/>
          </a:p>
        </p:txBody>
      </p:sp>
      <p:pic>
        <p:nvPicPr>
          <p:cNvPr id="11" name="Picture 2"/>
          <p:cNvPicPr>
            <a:picLocks noChangeAspect="1" noChangeArrowheads="1"/>
          </p:cNvPicPr>
          <p:nvPr/>
        </p:nvPicPr>
        <p:blipFill>
          <a:blip r:embed="rId3" cstate="print"/>
          <a:srcRect/>
          <a:stretch>
            <a:fillRect/>
          </a:stretch>
        </p:blipFill>
        <p:spPr bwMode="auto">
          <a:xfrm>
            <a:off x="1360683" y="2829679"/>
            <a:ext cx="219075" cy="219075"/>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12" name="Diagram 11"/>
          <p:cNvGraphicFramePr/>
          <p:nvPr>
            <p:extLst>
              <p:ext uri="{D42A27DB-BD31-4B8C-83A1-F6EECF244321}">
                <p14:modId xmlns:p14="http://schemas.microsoft.com/office/powerpoint/2010/main" val="3002099560"/>
              </p:ext>
            </p:extLst>
          </p:nvPr>
        </p:nvGraphicFramePr>
        <p:xfrm>
          <a:off x="3623510" y="4822631"/>
          <a:ext cx="2724150" cy="1193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p:cNvSpPr txBox="1"/>
          <p:nvPr/>
        </p:nvSpPr>
        <p:spPr>
          <a:xfrm>
            <a:off x="3623510" y="4111431"/>
            <a:ext cx="2724150" cy="677108"/>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000" b="1" dirty="0" err="1" smtClean="0">
                <a:solidFill>
                  <a:schemeClr val="bg1"/>
                </a:solidFill>
              </a:rPr>
              <a:t>DataGrid</a:t>
            </a:r>
            <a:endParaRPr lang="en-US" sz="2000" b="1" dirty="0" smtClean="0">
              <a:solidFill>
                <a:schemeClr val="bg1"/>
              </a:solidFill>
            </a:endParaRPr>
          </a:p>
          <a:p>
            <a:pPr algn="ctr"/>
            <a:r>
              <a:rPr lang="en-US" b="1" dirty="0" err="1" smtClean="0">
                <a:solidFill>
                  <a:schemeClr val="bg1"/>
                </a:solidFill>
              </a:rPr>
              <a:t>ItemsSource</a:t>
            </a:r>
            <a:r>
              <a:rPr lang="en-US" b="1" dirty="0" smtClean="0">
                <a:solidFill>
                  <a:schemeClr val="bg1"/>
                </a:solidFill>
              </a:rPr>
              <a:t> = Customers</a:t>
            </a:r>
            <a:endParaRPr lang="en-US" sz="2000" dirty="0">
              <a:solidFill>
                <a:schemeClr val="bg1"/>
              </a:solidFill>
            </a:endParaRPr>
          </a:p>
        </p:txBody>
      </p:sp>
      <p:cxnSp>
        <p:nvCxnSpPr>
          <p:cNvPr id="14" name="Straight Arrow Connector 13"/>
          <p:cNvCxnSpPr/>
          <p:nvPr/>
        </p:nvCxnSpPr>
        <p:spPr>
          <a:xfrm rot="10800000">
            <a:off x="2988856" y="4609579"/>
            <a:ext cx="723333"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6362050" y="5425087"/>
            <a:ext cx="609600" cy="1588"/>
          </a:xfrm>
          <a:prstGeom prst="straightConnector1">
            <a:avLst/>
          </a:prstGeom>
          <a:ln w="57150">
            <a:solidFill>
              <a:schemeClr val="tx1"/>
            </a:solidFill>
            <a:tailEnd type="triangle"/>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9281592" y="3745222"/>
            <a:ext cx="2350794" cy="1205550"/>
          </a:xfrm>
          <a:prstGeom prst="wedgeRoundRectCallout">
            <a:avLst>
              <a:gd name="adj1" fmla="val -73109"/>
              <a:gd name="adj2" fmla="val 93676"/>
              <a:gd name="adj3" fmla="val 16667"/>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dirty="0" err="1" smtClean="0">
                <a:solidFill>
                  <a:schemeClr val="bg1"/>
                </a:solidFill>
              </a:rPr>
              <a:t>DataContext</a:t>
            </a:r>
            <a:r>
              <a:rPr lang="en-US" b="1" dirty="0" smtClean="0">
                <a:solidFill>
                  <a:schemeClr val="bg1"/>
                </a:solidFill>
              </a:rPr>
              <a:t> is now Customers which doesn’t have a States property!</a:t>
            </a:r>
            <a:endParaRPr lang="en-US" b="1" dirty="0">
              <a:solidFill>
                <a:schemeClr val="bg1"/>
              </a:solidFill>
            </a:endParaRPr>
          </a:p>
        </p:txBody>
      </p:sp>
      <p:cxnSp>
        <p:nvCxnSpPr>
          <p:cNvPr id="18" name="Curved Connector 17"/>
          <p:cNvCxnSpPr>
            <a:stCxn id="7" idx="0"/>
          </p:cNvCxnSpPr>
          <p:nvPr/>
        </p:nvCxnSpPr>
        <p:spPr>
          <a:xfrm rot="16200000" flipV="1">
            <a:off x="4997825" y="1652895"/>
            <a:ext cx="1495335" cy="4404390"/>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02343" y="2736001"/>
            <a:ext cx="3425588" cy="861774"/>
          </a:xfrm>
          <a:prstGeom prst="rect">
            <a:avLst/>
          </a:prstGeom>
        </p:spPr>
        <p:txBody>
          <a:bodyPr vert="horz" wrap="square" lIns="0" tIns="0" rIns="0" bIns="0" rtlCol="0">
            <a:spAutoFit/>
          </a:bodyPr>
          <a:lstStyle/>
          <a:p>
            <a:pPr marL="460375" marR="0" indent="-460375" defTabSz="914363" rtl="0" eaLnBrk="1" fontAlgn="auto" latinLnBrk="0" hangingPunct="1">
              <a:lnSpc>
                <a:spcPct val="90000"/>
              </a:lnSpc>
              <a:spcBef>
                <a:spcPct val="20000"/>
              </a:spcBef>
              <a:spcAft>
                <a:spcPts val="0"/>
              </a:spcAft>
              <a:buClrTx/>
              <a:buSzPct val="100000"/>
              <a:tabLst/>
            </a:pPr>
            <a:r>
              <a:rPr lang="en-US" sz="2800" noProof="0" dirty="0" smtClean="0">
                <a:gradFill>
                  <a:gsLst>
                    <a:gs pos="0">
                      <a:schemeClr val="tx1"/>
                    </a:gs>
                    <a:gs pos="100000">
                      <a:schemeClr val="tx1"/>
                    </a:gs>
                  </a:gsLst>
                  <a:lin ang="5400000" scaled="0"/>
                </a:gradFill>
                <a:latin typeface="+mj-lt"/>
              </a:rPr>
              <a:t>Bind </a:t>
            </a:r>
            <a:r>
              <a:rPr lang="en-US" sz="2800" noProof="0" dirty="0" err="1" smtClean="0">
                <a:gradFill>
                  <a:gsLst>
                    <a:gs pos="0">
                      <a:schemeClr val="tx1"/>
                    </a:gs>
                    <a:gs pos="100000">
                      <a:schemeClr val="tx1"/>
                    </a:gs>
                  </a:gsLst>
                  <a:lin ang="5400000" scaled="0"/>
                </a:gradFill>
                <a:latin typeface="+mj-lt"/>
              </a:rPr>
              <a:t>ItemsSource</a:t>
            </a:r>
            <a:r>
              <a:rPr lang="en-US" sz="2800" noProof="0" dirty="0" smtClean="0">
                <a:gradFill>
                  <a:gsLst>
                    <a:gs pos="0">
                      <a:schemeClr val="tx1"/>
                    </a:gs>
                    <a:gs pos="100000">
                      <a:schemeClr val="tx1"/>
                    </a:gs>
                  </a:gsLst>
                  <a:lin ang="5400000" scaled="0"/>
                </a:gradFill>
                <a:latin typeface="+mj-lt"/>
              </a:rPr>
              <a:t> to</a:t>
            </a:r>
          </a:p>
          <a:p>
            <a:pPr marL="460375" marR="0" indent="-460375" defTabSz="914363" rtl="0" eaLnBrk="1" fontAlgn="auto" latinLnBrk="0" hangingPunct="1">
              <a:lnSpc>
                <a:spcPct val="90000"/>
              </a:lnSpc>
              <a:spcBef>
                <a:spcPct val="20000"/>
              </a:spcBef>
              <a:spcAft>
                <a:spcPts val="0"/>
              </a:spcAft>
              <a:buClrTx/>
              <a:buSzPct val="100000"/>
              <a:tabLst/>
            </a:pPr>
            <a:r>
              <a:rPr lang="en-US" sz="2800" noProof="0" dirty="0" err="1" smtClean="0">
                <a:gradFill>
                  <a:gsLst>
                    <a:gs pos="0">
                      <a:schemeClr val="tx1"/>
                    </a:gs>
                    <a:gs pos="100000">
                      <a:schemeClr val="tx1"/>
                    </a:gs>
                  </a:gsLst>
                  <a:lin ang="5400000" scaled="0"/>
                </a:gradFill>
                <a:latin typeface="+mj-lt"/>
              </a:rPr>
              <a:t>StaticResource</a:t>
            </a:r>
            <a:r>
              <a:rPr lang="en-US" sz="2800" noProof="0" dirty="0" smtClean="0">
                <a:gradFill>
                  <a:gsLst>
                    <a:gs pos="0">
                      <a:schemeClr val="tx1"/>
                    </a:gs>
                    <a:gs pos="100000">
                      <a:schemeClr val="tx1"/>
                    </a:gs>
                  </a:gsLst>
                  <a:lin ang="5400000" scaled="0"/>
                </a:gradFill>
                <a:latin typeface="+mj-lt"/>
              </a:rPr>
              <a:t> key</a:t>
            </a:r>
            <a:endParaRPr kumimoji="0" lang="en-US" sz="2800" b="0" i="0" u="none" strike="noStrike" kern="1200" cap="none" spc="0" normalizeH="0" baseline="0" noProof="0" dirty="0" smtClean="0">
              <a:ln>
                <a:noFill/>
              </a:ln>
              <a:gradFill>
                <a:gsLst>
                  <a:gs pos="0">
                    <a:schemeClr val="tx1"/>
                  </a:gs>
                  <a:gs pos="100000">
                    <a:schemeClr val="tx1"/>
                  </a:gs>
                </a:gsLst>
                <a:lin ang="5400000" scaled="0"/>
              </a:gradFill>
              <a:effectLst/>
              <a:uLnTx/>
              <a:uFillTx/>
              <a:latin typeface="+mj-lt"/>
              <a:ea typeface="+mn-ea"/>
              <a:cs typeface="+mn-cs"/>
            </a:endParaRPr>
          </a:p>
        </p:txBody>
      </p:sp>
      <p:sp>
        <p:nvSpPr>
          <p:cNvPr id="19" name="Rounded Rectangular Callout 18"/>
          <p:cNvSpPr/>
          <p:nvPr/>
        </p:nvSpPr>
        <p:spPr>
          <a:xfrm>
            <a:off x="3295650" y="1972295"/>
            <a:ext cx="2743200" cy="838200"/>
          </a:xfrm>
          <a:prstGeom prst="wedgeRoundRectCallout">
            <a:avLst>
              <a:gd name="adj1" fmla="val -62610"/>
              <a:gd name="adj2" fmla="val 6188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b="1" dirty="0" smtClean="0">
                <a:solidFill>
                  <a:schemeClr val="bg1"/>
                </a:solidFill>
              </a:rPr>
              <a:t>Defined as a resource in the Page using "ViewModel" key</a:t>
            </a:r>
            <a:endParaRPr lang="en-US" sz="1600" b="1"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2971800" y="3777675"/>
            <a:ext cx="8667750" cy="2228850"/>
          </a:xfrm>
          <a:prstGeom prst="rect">
            <a:avLst/>
          </a:prstGeom>
          <a:solidFill>
            <a:schemeClr val="accent5">
              <a:lumMod val="10000"/>
              <a:alpha val="25000"/>
            </a:schemeClr>
          </a:solidFill>
          <a:ln w="12700">
            <a:solidFill>
              <a:schemeClr val="accent1"/>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chemeClr val="bg1">
                  <a:alpha val="99000"/>
                </a:schemeClr>
              </a:solidFill>
            </a:endParaRPr>
          </a:p>
        </p:txBody>
      </p:sp>
      <p:sp>
        <p:nvSpPr>
          <p:cNvPr id="2" name="Title 1"/>
          <p:cNvSpPr>
            <a:spLocks noGrp="1"/>
          </p:cNvSpPr>
          <p:nvPr>
            <p:ph type="title"/>
          </p:nvPr>
        </p:nvSpPr>
        <p:spPr/>
        <p:txBody>
          <a:bodyPr/>
          <a:lstStyle/>
          <a:p>
            <a:pPr lvl="0" indent="-460375">
              <a:spcBef>
                <a:spcPct val="20000"/>
              </a:spcBef>
            </a:pPr>
            <a:r>
              <a:rPr lang="en-US" dirty="0" smtClean="0"/>
              <a:t>Data Binding in Nested User Controls</a:t>
            </a:r>
            <a:endParaRPr lang="en-US" dirty="0"/>
          </a:p>
        </p:txBody>
      </p:sp>
      <p:sp>
        <p:nvSpPr>
          <p:cNvPr id="3" name="Text Placeholder 2"/>
          <p:cNvSpPr>
            <a:spLocks noGrp="1"/>
          </p:cNvSpPr>
          <p:nvPr>
            <p:ph idx="1"/>
          </p:nvPr>
        </p:nvSpPr>
        <p:spPr/>
        <p:txBody>
          <a:bodyPr/>
          <a:lstStyle/>
          <a:p>
            <a:pPr lvl="1">
              <a:buNone/>
            </a:pPr>
            <a:r>
              <a:rPr lang="en-US" dirty="0" smtClean="0"/>
              <a:t>Accessing the </a:t>
            </a:r>
            <a:r>
              <a:rPr lang="en-US" dirty="0" err="1" smtClean="0"/>
              <a:t>DataContext</a:t>
            </a:r>
            <a:r>
              <a:rPr lang="en-US" dirty="0" smtClean="0"/>
              <a:t> within child User Controls</a:t>
            </a:r>
          </a:p>
        </p:txBody>
      </p:sp>
      <p:sp>
        <p:nvSpPr>
          <p:cNvPr id="5" name="Oval 4"/>
          <p:cNvSpPr/>
          <p:nvPr/>
        </p:nvSpPr>
        <p:spPr>
          <a:xfrm>
            <a:off x="551058" y="2025209"/>
            <a:ext cx="2438400" cy="1600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err="1" smtClean="0"/>
              <a:t>ViewModel</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sz="1600" b="1" dirty="0"/>
          </a:p>
        </p:txBody>
      </p:sp>
      <p:sp>
        <p:nvSpPr>
          <p:cNvPr id="6" name="Rectangle 5"/>
          <p:cNvSpPr/>
          <p:nvPr/>
        </p:nvSpPr>
        <p:spPr>
          <a:xfrm>
            <a:off x="703458" y="3930209"/>
            <a:ext cx="2057400" cy="1371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dirty="0" smtClean="0"/>
              <a:t>Page</a:t>
            </a:r>
          </a:p>
          <a:p>
            <a:pPr algn="ctr"/>
            <a:r>
              <a:rPr lang="en-US" sz="2000" b="1" dirty="0" err="1" smtClean="0"/>
              <a:t>DataContext</a:t>
            </a:r>
            <a:r>
              <a:rPr lang="en-US" sz="2000" b="1" dirty="0" smtClean="0"/>
              <a:t> =</a:t>
            </a:r>
            <a:br>
              <a:rPr lang="en-US" sz="2000" b="1" dirty="0" smtClean="0"/>
            </a:br>
            <a:r>
              <a:rPr lang="en-US" sz="2000" b="1" dirty="0" err="1" smtClean="0"/>
              <a:t>ViewModel</a:t>
            </a:r>
            <a:endParaRPr lang="en-US" sz="2000" b="1" dirty="0"/>
          </a:p>
        </p:txBody>
      </p:sp>
      <p:sp>
        <p:nvSpPr>
          <p:cNvPr id="7" name="Oval 6"/>
          <p:cNvSpPr/>
          <p:nvPr/>
        </p:nvSpPr>
        <p:spPr>
          <a:xfrm>
            <a:off x="6221178" y="4407887"/>
            <a:ext cx="2447925" cy="1428751"/>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solidFill>
                  <a:schemeClr val="bg1"/>
                </a:solidFill>
              </a:rPr>
              <a:t/>
            </a:r>
            <a:br>
              <a:rPr lang="en-US" b="1" dirty="0" smtClean="0">
                <a:solidFill>
                  <a:schemeClr val="bg1"/>
                </a:solidFill>
              </a:rPr>
            </a:br>
            <a:r>
              <a:rPr lang="en-US" b="1" dirty="0" err="1" smtClean="0">
                <a:solidFill>
                  <a:schemeClr val="bg1"/>
                </a:solidFill>
              </a:rPr>
              <a:t>ComboBox</a:t>
            </a:r>
            <a:endParaRPr lang="en-US" b="1" dirty="0" smtClean="0">
              <a:solidFill>
                <a:schemeClr val="bg1"/>
              </a:solidFill>
            </a:endParaRPr>
          </a:p>
          <a:p>
            <a:pPr algn="ctr"/>
            <a:r>
              <a:rPr lang="en-US" b="1" dirty="0" err="1" smtClean="0">
                <a:solidFill>
                  <a:schemeClr val="bg1"/>
                </a:solidFill>
              </a:rPr>
              <a:t>ItemsSource</a:t>
            </a:r>
            <a:r>
              <a:rPr lang="en-US" b="1" dirty="0" smtClean="0">
                <a:solidFill>
                  <a:schemeClr val="bg1"/>
                </a:solidFill>
              </a:rPr>
              <a:t> </a:t>
            </a:r>
            <a:r>
              <a:rPr lang="en-US" b="1" dirty="0" smtClean="0"/>
              <a:t>=</a:t>
            </a:r>
            <a:br>
              <a:rPr lang="en-US" b="1" dirty="0" smtClean="0"/>
            </a:br>
            <a:r>
              <a:rPr lang="en-US" b="1" strike="sngStrike" dirty="0" smtClean="0">
                <a:solidFill>
                  <a:srgbClr val="FF0000"/>
                </a:solidFill>
              </a:rPr>
              <a:t>{</a:t>
            </a:r>
            <a:r>
              <a:rPr lang="en-US" b="1" strike="sngStrike" dirty="0" err="1" smtClean="0">
                <a:solidFill>
                  <a:srgbClr val="FF0000"/>
                </a:solidFill>
              </a:rPr>
              <a:t>StaticResource</a:t>
            </a:r>
            <a:r>
              <a:rPr lang="en-US" b="1" strike="sngStrike" dirty="0" smtClean="0">
                <a:solidFill>
                  <a:srgbClr val="FF0000"/>
                </a:solidFill>
              </a:rPr>
              <a:t> ViewModel}</a:t>
            </a:r>
          </a:p>
          <a:p>
            <a:pPr algn="ctr"/>
            <a:endParaRPr lang="en-US" b="1" strike="sngStrike" dirty="0">
              <a:solidFill>
                <a:srgbClr val="FF0000"/>
              </a:solidFill>
            </a:endParaRPr>
          </a:p>
        </p:txBody>
      </p:sp>
      <p:cxnSp>
        <p:nvCxnSpPr>
          <p:cNvPr id="8" name="Straight Arrow Connector 7"/>
          <p:cNvCxnSpPr/>
          <p:nvPr/>
        </p:nvCxnSpPr>
        <p:spPr>
          <a:xfrm rot="5400000" flipH="1" flipV="1">
            <a:off x="1466252" y="3777015"/>
            <a:ext cx="609600" cy="158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a:blip r:embed="rId3" cstate="print"/>
          <a:srcRect/>
          <a:stretch>
            <a:fillRect/>
          </a:stretch>
        </p:blipFill>
        <p:spPr bwMode="auto">
          <a:xfrm>
            <a:off x="941583" y="2939609"/>
            <a:ext cx="219075" cy="219075"/>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p:cNvSpPr txBox="1"/>
          <p:nvPr/>
        </p:nvSpPr>
        <p:spPr>
          <a:xfrm>
            <a:off x="1236858" y="2558609"/>
            <a:ext cx="1524000" cy="707886"/>
          </a:xfrm>
          <a:prstGeom prst="rect">
            <a:avLst/>
          </a:prstGeom>
          <a:noFill/>
        </p:spPr>
        <p:txBody>
          <a:bodyPr wrap="square" rtlCol="0">
            <a:spAutoFit/>
          </a:bodyPr>
          <a:lstStyle/>
          <a:p>
            <a:r>
              <a:rPr lang="en-US" sz="2000" dirty="0" smtClean="0"/>
              <a:t>States</a:t>
            </a:r>
            <a:r>
              <a:rPr lang="en-US" sz="2000" dirty="0"/>
              <a:t/>
            </a:r>
            <a:br>
              <a:rPr lang="en-US" sz="2000" dirty="0"/>
            </a:br>
            <a:r>
              <a:rPr lang="en-US" sz="2000" dirty="0" smtClean="0"/>
              <a:t>Customers</a:t>
            </a:r>
            <a:endParaRPr lang="en-US" sz="2000" dirty="0"/>
          </a:p>
        </p:txBody>
      </p:sp>
      <p:pic>
        <p:nvPicPr>
          <p:cNvPr id="11" name="Picture 2"/>
          <p:cNvPicPr>
            <a:picLocks noChangeAspect="1" noChangeArrowheads="1"/>
          </p:cNvPicPr>
          <p:nvPr/>
        </p:nvPicPr>
        <p:blipFill>
          <a:blip r:embed="rId3" cstate="print"/>
          <a:srcRect/>
          <a:stretch>
            <a:fillRect/>
          </a:stretch>
        </p:blipFill>
        <p:spPr bwMode="auto">
          <a:xfrm>
            <a:off x="941583" y="2634809"/>
            <a:ext cx="219075" cy="219075"/>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12" name="Diagram 11"/>
          <p:cNvGraphicFramePr/>
          <p:nvPr>
            <p:extLst>
              <p:ext uri="{D42A27DB-BD31-4B8C-83A1-F6EECF244321}">
                <p14:modId xmlns:p14="http://schemas.microsoft.com/office/powerpoint/2010/main" val="999232881"/>
              </p:ext>
            </p:extLst>
          </p:nvPr>
        </p:nvGraphicFramePr>
        <p:xfrm>
          <a:off x="3204410" y="4627761"/>
          <a:ext cx="2729664" cy="1193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p:cNvSpPr txBox="1"/>
          <p:nvPr/>
        </p:nvSpPr>
        <p:spPr>
          <a:xfrm>
            <a:off x="3204409" y="3916561"/>
            <a:ext cx="2729665" cy="677108"/>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000" b="1" dirty="0" err="1" smtClean="0">
                <a:solidFill>
                  <a:schemeClr val="bg1"/>
                </a:solidFill>
              </a:rPr>
              <a:t>DataGrid</a:t>
            </a:r>
            <a:endParaRPr lang="en-US" sz="2000" b="1" dirty="0" smtClean="0">
              <a:solidFill>
                <a:schemeClr val="bg1"/>
              </a:solidFill>
            </a:endParaRPr>
          </a:p>
          <a:p>
            <a:pPr algn="ctr"/>
            <a:r>
              <a:rPr lang="en-US" b="1" dirty="0" err="1" smtClean="0">
                <a:solidFill>
                  <a:schemeClr val="bg1"/>
                </a:solidFill>
              </a:rPr>
              <a:t>ItemsSource</a:t>
            </a:r>
            <a:r>
              <a:rPr lang="en-US" b="1" dirty="0" smtClean="0">
                <a:solidFill>
                  <a:schemeClr val="bg1"/>
                </a:solidFill>
              </a:rPr>
              <a:t> = Customers</a:t>
            </a:r>
            <a:endParaRPr lang="en-US" sz="2000" dirty="0">
              <a:solidFill>
                <a:schemeClr val="bg1"/>
              </a:solidFill>
            </a:endParaRPr>
          </a:p>
        </p:txBody>
      </p:sp>
      <p:cxnSp>
        <p:nvCxnSpPr>
          <p:cNvPr id="14" name="Straight Arrow Connector 13"/>
          <p:cNvCxnSpPr/>
          <p:nvPr/>
        </p:nvCxnSpPr>
        <p:spPr>
          <a:xfrm rot="10800000">
            <a:off x="2381250" y="4414711"/>
            <a:ext cx="911840" cy="158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6016432" y="5230217"/>
            <a:ext cx="609600" cy="1588"/>
          </a:xfrm>
          <a:prstGeom prst="straightConnector1">
            <a:avLst/>
          </a:prstGeom>
          <a:ln w="57150">
            <a:solidFill>
              <a:schemeClr val="bg1"/>
            </a:solidFill>
            <a:tailEnd type="triangle"/>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058151" y="3834825"/>
            <a:ext cx="3543300" cy="498598"/>
          </a:xfrm>
          <a:prstGeom prst="rect">
            <a:avLst/>
          </a:prstGeom>
        </p:spPr>
        <p:txBody>
          <a:bodyPr vert="horz" wrap="square" lIns="0" tIns="0" rIns="0" bIns="0" rtlCol="0">
            <a:spAutoFit/>
          </a:bodyPr>
          <a:lstStyle/>
          <a:p>
            <a:pPr marL="460375" marR="0" indent="-460375" algn="l" defTabSz="914363" rtl="0" eaLnBrk="1" fontAlgn="auto" latinLnBrk="0" hangingPunct="1">
              <a:lnSpc>
                <a:spcPct val="90000"/>
              </a:lnSpc>
              <a:spcBef>
                <a:spcPct val="20000"/>
              </a:spcBef>
              <a:spcAft>
                <a:spcPts val="0"/>
              </a:spcAft>
              <a:buClrTx/>
              <a:buSzPct val="100000"/>
              <a:tabLst/>
            </a:pPr>
            <a:r>
              <a:rPr kumimoji="0" lang="en-US" sz="3600" b="1" i="0" u="none" strike="noStrike" kern="1200" cap="none" spc="0" normalizeH="0" baseline="0" noProof="0" dirty="0" smtClean="0">
                <a:ln>
                  <a:noFill/>
                </a:ln>
                <a:solidFill>
                  <a:schemeClr val="bg1"/>
                </a:solidFill>
                <a:effectLst/>
                <a:uLnTx/>
                <a:uFillTx/>
                <a:latin typeface="+mj-lt"/>
                <a:ea typeface="+mn-ea"/>
                <a:cs typeface="+mn-cs"/>
              </a:rPr>
              <a:t>Child User Control</a:t>
            </a:r>
          </a:p>
        </p:txBody>
      </p:sp>
      <p:sp>
        <p:nvSpPr>
          <p:cNvPr id="23" name="Rounded Rectangular Callout 22"/>
          <p:cNvSpPr/>
          <p:nvPr/>
        </p:nvSpPr>
        <p:spPr>
          <a:xfrm>
            <a:off x="9021528" y="4606350"/>
            <a:ext cx="2139043" cy="1100486"/>
          </a:xfrm>
          <a:prstGeom prst="wedgeRoundRectCallout">
            <a:avLst>
              <a:gd name="adj1" fmla="val -70943"/>
              <a:gd name="adj2" fmla="val 23251"/>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b="1" dirty="0" err="1" smtClean="0">
                <a:solidFill>
                  <a:schemeClr val="bg1"/>
                </a:solidFill>
              </a:rPr>
              <a:t>ViewModel</a:t>
            </a:r>
            <a:r>
              <a:rPr lang="en-US" sz="1600" b="1" dirty="0" smtClean="0">
                <a:solidFill>
                  <a:schemeClr val="bg1"/>
                </a:solidFill>
              </a:rPr>
              <a:t> key not defined in </a:t>
            </a:r>
            <a:r>
              <a:rPr lang="en-US" sz="1600" b="1" dirty="0" err="1" smtClean="0">
                <a:solidFill>
                  <a:schemeClr val="bg1"/>
                </a:solidFill>
              </a:rPr>
              <a:t>UserControl’s</a:t>
            </a:r>
            <a:r>
              <a:rPr lang="en-US" sz="1600" b="1" dirty="0" smtClean="0">
                <a:solidFill>
                  <a:schemeClr val="bg1"/>
                </a:solidFill>
              </a:rPr>
              <a:t> Resources</a:t>
            </a:r>
            <a:endParaRPr lang="en-US" sz="1600" b="1" dirty="0">
              <a:solidFill>
                <a:schemeClr val="bg1"/>
              </a:solidFill>
            </a:endParaRPr>
          </a:p>
        </p:txBody>
      </p:sp>
      <p:sp>
        <p:nvSpPr>
          <p:cNvPr id="18" name="Rounded Rectangular Callout 17"/>
          <p:cNvSpPr/>
          <p:nvPr/>
        </p:nvSpPr>
        <p:spPr>
          <a:xfrm>
            <a:off x="3190875" y="2187000"/>
            <a:ext cx="2743200" cy="838200"/>
          </a:xfrm>
          <a:prstGeom prst="wedgeRoundRectCallout">
            <a:avLst>
              <a:gd name="adj1" fmla="val -70943"/>
              <a:gd name="adj2" fmla="val 23251"/>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b="1" dirty="0" smtClean="0">
                <a:solidFill>
                  <a:schemeClr val="bg1"/>
                </a:solidFill>
              </a:rPr>
              <a:t>Defined as a resource in the Page using "ViewModel" key</a:t>
            </a:r>
            <a:endParaRPr lang="en-US" sz="1600" b="1"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460375">
              <a:spcBef>
                <a:spcPct val="20000"/>
              </a:spcBef>
            </a:pPr>
            <a:r>
              <a:rPr lang="en-US" dirty="0" smtClean="0"/>
              <a:t>Using a </a:t>
            </a:r>
            <a:r>
              <a:rPr lang="en-US" dirty="0" err="1" smtClean="0"/>
              <a:t>DataContextProxy</a:t>
            </a:r>
            <a:endParaRPr lang="en-US" dirty="0"/>
          </a:p>
        </p:txBody>
      </p:sp>
      <p:sp>
        <p:nvSpPr>
          <p:cNvPr id="3" name="Text Placeholder 2"/>
          <p:cNvSpPr>
            <a:spLocks noGrp="1"/>
          </p:cNvSpPr>
          <p:nvPr>
            <p:ph idx="1"/>
          </p:nvPr>
        </p:nvSpPr>
        <p:spPr/>
        <p:txBody>
          <a:bodyPr/>
          <a:lstStyle/>
          <a:p>
            <a:pPr>
              <a:buFont typeface="Arial" pitchFamily="34" charset="0"/>
              <a:buChar char="•"/>
            </a:pPr>
            <a:r>
              <a:rPr lang="en-US" dirty="0" err="1" smtClean="0"/>
              <a:t>DataContextProxy</a:t>
            </a:r>
            <a:r>
              <a:rPr lang="en-US" dirty="0" smtClean="0"/>
              <a:t> class simplifies data binding in nested User Controls:</a:t>
            </a:r>
          </a:p>
          <a:p>
            <a:pPr lvl="1">
              <a:buFont typeface="Arial" pitchFamily="34" charset="0"/>
              <a:buChar char="•"/>
            </a:pPr>
            <a:r>
              <a:rPr lang="en-US" dirty="0" smtClean="0"/>
              <a:t>Exposes the parent's </a:t>
            </a:r>
            <a:r>
              <a:rPr lang="en-US" dirty="0" err="1" smtClean="0"/>
              <a:t>DataContext</a:t>
            </a:r>
            <a:r>
              <a:rPr lang="en-US" dirty="0" smtClean="0"/>
              <a:t> object (that's defined as a </a:t>
            </a:r>
            <a:r>
              <a:rPr lang="en-US" dirty="0" err="1" smtClean="0"/>
              <a:t>StaticResource</a:t>
            </a:r>
            <a:r>
              <a:rPr lang="en-US" dirty="0" smtClean="0"/>
              <a:t>) to child User Controls and their children</a:t>
            </a:r>
          </a:p>
          <a:p>
            <a:pPr lvl="1">
              <a:buFont typeface="Arial" pitchFamily="34" charset="0"/>
              <a:buChar char="•"/>
            </a:pPr>
            <a:r>
              <a:rPr lang="en-US" dirty="0" smtClean="0"/>
              <a:t>Provides a </a:t>
            </a:r>
            <a:r>
              <a:rPr lang="en-US" dirty="0" err="1" smtClean="0"/>
              <a:t>DataSource</a:t>
            </a:r>
            <a:r>
              <a:rPr lang="en-US" dirty="0" smtClean="0"/>
              <a:t> Dependency Property</a:t>
            </a:r>
          </a:p>
          <a:p>
            <a:pPr lvl="1">
              <a:buFont typeface="Arial" pitchFamily="34" charset="0"/>
              <a:buChar char="•"/>
            </a:pPr>
            <a:endParaRPr lang="en-US" dirty="0" smtClean="0"/>
          </a:p>
          <a:p>
            <a:pPr>
              <a:buFont typeface="Arial" pitchFamily="34" charset="0"/>
              <a:buChar char="•"/>
            </a:pPr>
            <a:r>
              <a:rPr lang="en-US" dirty="0" smtClean="0"/>
              <a:t>Modeled after the </a:t>
            </a:r>
            <a:r>
              <a:rPr lang="en-US" dirty="0" err="1" smtClean="0"/>
              <a:t>ScriptManagerProxy</a:t>
            </a:r>
            <a:r>
              <a:rPr lang="en-US" dirty="0" smtClean="0"/>
              <a:t> from ASP.NET AJAX</a:t>
            </a:r>
            <a:br>
              <a:rPr lang="en-US" dirty="0" smtClean="0"/>
            </a:br>
            <a:endParaRPr lang="en-US" dirty="0" smtClean="0"/>
          </a:p>
          <a:p>
            <a:pPr lvl="1">
              <a:buFont typeface="Arial" pitchFamily="34" charset="0"/>
              <a:buChar char="•"/>
            </a:pPr>
            <a:endParaRPr lang="en-US" dirty="0" smtClean="0"/>
          </a:p>
          <a:p>
            <a:pPr>
              <a:buFont typeface="Arial" pitchFamily="34" charset="0"/>
              <a:buChar char="•"/>
            </a:pPr>
            <a:endParaRPr lang="en-US" dirty="0" smtClean="0"/>
          </a:p>
          <a:p>
            <a:pPr lvl="1">
              <a:buNone/>
            </a:pPr>
            <a:endParaRPr lang="en-US" dirty="0" smtClean="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r>
              <a:rPr lang="en-US" smtClean="0"/>
              <a:t>DEMO</a:t>
            </a:r>
            <a:endParaRPr lang="en-US" dirty="0"/>
          </a:p>
        </p:txBody>
      </p:sp>
      <p:sp>
        <p:nvSpPr>
          <p:cNvPr id="3" name="Title 2"/>
          <p:cNvSpPr>
            <a:spLocks noGrp="1"/>
          </p:cNvSpPr>
          <p:nvPr>
            <p:ph type="ctrTitle"/>
          </p:nvPr>
        </p:nvSpPr>
        <p:spPr/>
        <p:txBody>
          <a:bodyPr/>
          <a:lstStyle/>
          <a:p>
            <a:r>
              <a:rPr lang="en-US" dirty="0" err="1" smtClean="0"/>
              <a:t>DataContextProxy</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460375">
              <a:spcBef>
                <a:spcPct val="20000"/>
              </a:spcBef>
            </a:pPr>
            <a:r>
              <a:rPr lang="en-US" dirty="0" smtClean="0"/>
              <a:t>Lesson #3: Notify Users of Successes (and Failures)</a:t>
            </a:r>
            <a:endParaRPr lang="en-US" dirty="0"/>
          </a:p>
        </p:txBody>
      </p:sp>
      <p:sp>
        <p:nvSpPr>
          <p:cNvPr id="3" name="Text Placeholder 2"/>
          <p:cNvSpPr>
            <a:spLocks noGrp="1"/>
          </p:cNvSpPr>
          <p:nvPr>
            <p:ph idx="1"/>
          </p:nvPr>
        </p:nvSpPr>
        <p:spPr>
          <a:xfrm>
            <a:off x="518265" y="1422001"/>
            <a:ext cx="11173090" cy="6852645"/>
          </a:xfrm>
        </p:spPr>
        <p:txBody>
          <a:bodyPr/>
          <a:lstStyle/>
          <a:p>
            <a:pPr>
              <a:buFont typeface="Arial" pitchFamily="34" charset="0"/>
              <a:buChar char="•"/>
            </a:pPr>
            <a:endParaRPr lang="en-US" dirty="0" smtClean="0"/>
          </a:p>
          <a:p>
            <a:pPr>
              <a:buFont typeface="Arial" pitchFamily="34" charset="0"/>
              <a:buChar char="•"/>
            </a:pPr>
            <a:r>
              <a:rPr lang="en-US" dirty="0" smtClean="0"/>
              <a:t>Silverlight provides a rich animation engine and media capabilities – Use them!</a:t>
            </a:r>
          </a:p>
          <a:p>
            <a:pPr>
              <a:buFont typeface="Arial" pitchFamily="34" charset="0"/>
              <a:buChar char="•"/>
            </a:pPr>
            <a:r>
              <a:rPr lang="en-US" dirty="0" smtClean="0"/>
              <a:t>Animations can be used to provide a visual indication of success or failure without getting in the way</a:t>
            </a:r>
          </a:p>
          <a:p>
            <a:pPr>
              <a:buFont typeface="Arial" pitchFamily="34" charset="0"/>
              <a:buChar char="•"/>
            </a:pPr>
            <a:r>
              <a:rPr lang="en-US" dirty="0" smtClean="0"/>
              <a:t>Minimize the number of times a user has to click on a </a:t>
            </a:r>
            <a:r>
              <a:rPr lang="en-US" dirty="0" err="1" smtClean="0"/>
              <a:t>MessageBox</a:t>
            </a:r>
            <a:r>
              <a:rPr lang="en-US" dirty="0" smtClean="0"/>
              <a:t> or </a:t>
            </a:r>
            <a:r>
              <a:rPr lang="en-US" dirty="0" err="1" smtClean="0"/>
              <a:t>ChildWindow</a:t>
            </a:r>
            <a:endParaRPr lang="en-US" dirty="0" smtClean="0"/>
          </a:p>
          <a:p>
            <a:pPr>
              <a:buFont typeface="Arial" pitchFamily="34" charset="0"/>
              <a:buChar char="•"/>
            </a:pPr>
            <a:r>
              <a:rPr lang="en-US" dirty="0" smtClean="0"/>
              <a:t>Take advantage of media to play subtle sounds as operations succeed or fail</a:t>
            </a:r>
            <a:br>
              <a:rPr lang="en-US" dirty="0" smtClean="0"/>
            </a:br>
            <a:endParaRPr lang="en-US" dirty="0" smtClean="0"/>
          </a:p>
          <a:p>
            <a:pPr lvl="1">
              <a:buFont typeface="Arial" pitchFamily="34" charset="0"/>
              <a:buChar char="•"/>
            </a:pPr>
            <a:endParaRPr lang="en-US" dirty="0" smtClean="0"/>
          </a:p>
          <a:p>
            <a:pPr>
              <a:buFont typeface="Arial" pitchFamily="34" charset="0"/>
              <a:buChar char="•"/>
            </a:pPr>
            <a:endParaRPr lang="en-US" dirty="0" smtClean="0"/>
          </a:p>
          <a:p>
            <a:pPr lvl="1">
              <a:buNone/>
            </a:pPr>
            <a:endParaRPr lang="en-US" dirty="0" smtClean="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460375">
              <a:spcBef>
                <a:spcPct val="20000"/>
              </a:spcBef>
            </a:pPr>
            <a:r>
              <a:rPr lang="en-US" dirty="0" smtClean="0"/>
              <a:t>Using Animations and Media</a:t>
            </a:r>
            <a:endParaRPr lang="en-US" dirty="0"/>
          </a:p>
        </p:txBody>
      </p:sp>
      <p:sp>
        <p:nvSpPr>
          <p:cNvPr id="3" name="Text Placeholder 2"/>
          <p:cNvSpPr>
            <a:spLocks noGrp="1"/>
          </p:cNvSpPr>
          <p:nvPr>
            <p:ph idx="1"/>
          </p:nvPr>
        </p:nvSpPr>
        <p:spPr>
          <a:xfrm>
            <a:off x="518265" y="1422001"/>
            <a:ext cx="11173090" cy="6691062"/>
          </a:xfrm>
        </p:spPr>
        <p:txBody>
          <a:bodyPr/>
          <a:lstStyle/>
          <a:p>
            <a:pPr>
              <a:buFont typeface="Arial" pitchFamily="34" charset="0"/>
              <a:buChar char="•"/>
            </a:pPr>
            <a:r>
              <a:rPr lang="en-US" dirty="0" smtClean="0"/>
              <a:t>Animations can be used to show unobtrusive messages:</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err="1" smtClean="0"/>
              <a:t>MediaElement</a:t>
            </a:r>
            <a:r>
              <a:rPr lang="en-US" dirty="0" smtClean="0"/>
              <a:t> provides a simple way to play sounds</a:t>
            </a:r>
            <a:br>
              <a:rPr lang="en-US" dirty="0" smtClean="0"/>
            </a:br>
            <a:endParaRPr lang="en-US" dirty="0" smtClean="0"/>
          </a:p>
          <a:p>
            <a:pPr lvl="1">
              <a:buFont typeface="Arial" pitchFamily="34" charset="0"/>
              <a:buChar char="•"/>
            </a:pPr>
            <a:endParaRPr lang="en-US" dirty="0" smtClean="0"/>
          </a:p>
          <a:p>
            <a:pPr>
              <a:buFont typeface="Arial" pitchFamily="34" charset="0"/>
              <a:buChar char="•"/>
            </a:pPr>
            <a:endParaRPr lang="en-US" dirty="0" smtClean="0"/>
          </a:p>
          <a:p>
            <a:pPr lvl="1">
              <a:buNone/>
            </a:pPr>
            <a:endParaRPr lang="en-US" dirty="0" smtClean="0"/>
          </a:p>
        </p:txBody>
      </p:sp>
      <p:sp>
        <p:nvSpPr>
          <p:cNvPr id="4" name="Rectangle 3"/>
          <p:cNvSpPr/>
          <p:nvPr/>
        </p:nvSpPr>
        <p:spPr bwMode="auto">
          <a:xfrm>
            <a:off x="952500" y="2095499"/>
            <a:ext cx="9601200" cy="2752725"/>
          </a:xfrm>
          <a:prstGeom prst="rect">
            <a:avLst/>
          </a:prstGeom>
          <a:solidFill>
            <a:schemeClr val="accent5">
              <a:lumMod val="10000"/>
              <a:alpha val="25000"/>
            </a:schemeClr>
          </a:solidFill>
          <a:ln w="12700">
            <a:solidFill>
              <a:schemeClr val="accent1"/>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r>
              <a:rPr lang="en-US" dirty="0" smtClean="0">
                <a:solidFill>
                  <a:schemeClr val="bg1"/>
                </a:solidFill>
              </a:rPr>
              <a:t>&lt;Storyboard x:Name="</a:t>
            </a:r>
            <a:r>
              <a:rPr lang="en-US" dirty="0" err="1" smtClean="0">
                <a:solidFill>
                  <a:schemeClr val="bg1"/>
                </a:solidFill>
              </a:rPr>
              <a:t>sbOperationCompleted</a:t>
            </a:r>
            <a:r>
              <a:rPr lang="en-US" dirty="0" smtClean="0">
                <a:solidFill>
                  <a:schemeClr val="bg1"/>
                </a:solidFill>
              </a:rPr>
              <a:t>"&gt;</a:t>
            </a:r>
          </a:p>
          <a:p>
            <a:r>
              <a:rPr lang="en-US" dirty="0" smtClean="0">
                <a:solidFill>
                  <a:schemeClr val="bg1"/>
                </a:solidFill>
              </a:rPr>
              <a:t>    &lt;</a:t>
            </a:r>
            <a:r>
              <a:rPr lang="en-US" dirty="0" err="1" smtClean="0">
                <a:solidFill>
                  <a:schemeClr val="bg1"/>
                </a:solidFill>
              </a:rPr>
              <a:t>DoubleAnimationUsingKeyFrames</a:t>
            </a:r>
            <a:r>
              <a:rPr lang="en-US" dirty="0" smtClean="0">
                <a:solidFill>
                  <a:schemeClr val="bg1"/>
                </a:solidFill>
              </a:rPr>
              <a:t> </a:t>
            </a:r>
            <a:r>
              <a:rPr lang="en-US" dirty="0" err="1" smtClean="0">
                <a:solidFill>
                  <a:schemeClr val="bg1"/>
                </a:solidFill>
              </a:rPr>
              <a:t>Storyboard.TargetName</a:t>
            </a:r>
            <a:r>
              <a:rPr lang="en-US" dirty="0" smtClean="0">
                <a:solidFill>
                  <a:schemeClr val="bg1"/>
                </a:solidFill>
              </a:rPr>
              <a:t>="</a:t>
            </a:r>
            <a:r>
              <a:rPr lang="en-US" dirty="0" err="1" smtClean="0">
                <a:solidFill>
                  <a:schemeClr val="bg1"/>
                </a:solidFill>
              </a:rPr>
              <a:t>StatusCanvasTranslateTransform</a:t>
            </a:r>
            <a:r>
              <a:rPr lang="en-US" dirty="0" smtClean="0">
                <a:solidFill>
                  <a:schemeClr val="bg1"/>
                </a:solidFill>
              </a:rPr>
              <a:t>" </a:t>
            </a:r>
            <a:br>
              <a:rPr lang="en-US" dirty="0" smtClean="0">
                <a:solidFill>
                  <a:schemeClr val="bg1"/>
                </a:solidFill>
              </a:rPr>
            </a:br>
            <a:r>
              <a:rPr lang="en-US" dirty="0" smtClean="0">
                <a:solidFill>
                  <a:schemeClr val="bg1"/>
                </a:solidFill>
              </a:rPr>
              <a:t>        </a:t>
            </a:r>
            <a:r>
              <a:rPr lang="en-US" dirty="0" err="1" smtClean="0">
                <a:solidFill>
                  <a:schemeClr val="bg1"/>
                </a:solidFill>
              </a:rPr>
              <a:t>Storyboard.TargetProperty</a:t>
            </a:r>
            <a:r>
              <a:rPr lang="en-US" dirty="0" smtClean="0">
                <a:solidFill>
                  <a:schemeClr val="bg1"/>
                </a:solidFill>
              </a:rPr>
              <a:t>="Y"&gt;</a:t>
            </a:r>
          </a:p>
          <a:p>
            <a:r>
              <a:rPr lang="en-US" dirty="0" smtClean="0">
                <a:solidFill>
                  <a:schemeClr val="bg1"/>
                </a:solidFill>
              </a:rPr>
              <a:t>        &lt;</a:t>
            </a:r>
            <a:r>
              <a:rPr lang="en-US" dirty="0" err="1" smtClean="0">
                <a:solidFill>
                  <a:schemeClr val="bg1"/>
                </a:solidFill>
              </a:rPr>
              <a:t>EasingDoubleKeyFrame</a:t>
            </a:r>
            <a:r>
              <a:rPr lang="en-US" dirty="0" smtClean="0">
                <a:solidFill>
                  <a:schemeClr val="bg1"/>
                </a:solidFill>
              </a:rPr>
              <a:t> </a:t>
            </a:r>
            <a:r>
              <a:rPr lang="en-US" dirty="0" err="1" smtClean="0">
                <a:solidFill>
                  <a:schemeClr val="bg1"/>
                </a:solidFill>
              </a:rPr>
              <a:t>KeyTime</a:t>
            </a:r>
            <a:r>
              <a:rPr lang="en-US" dirty="0" smtClean="0">
                <a:solidFill>
                  <a:schemeClr val="bg1"/>
                </a:solidFill>
              </a:rPr>
              <a:t>="00:00:00" Value="-66"/&gt;</a:t>
            </a:r>
          </a:p>
          <a:p>
            <a:r>
              <a:rPr lang="en-US" dirty="0" smtClean="0">
                <a:solidFill>
                  <a:schemeClr val="bg1"/>
                </a:solidFill>
              </a:rPr>
              <a:t>        &lt;</a:t>
            </a:r>
            <a:r>
              <a:rPr lang="en-US" dirty="0" err="1" smtClean="0">
                <a:solidFill>
                  <a:schemeClr val="bg1"/>
                </a:solidFill>
              </a:rPr>
              <a:t>EasingDoubleKeyFrame</a:t>
            </a:r>
            <a:r>
              <a:rPr lang="en-US" dirty="0" smtClean="0">
                <a:solidFill>
                  <a:schemeClr val="bg1"/>
                </a:solidFill>
              </a:rPr>
              <a:t> </a:t>
            </a:r>
            <a:r>
              <a:rPr lang="en-US" dirty="0" err="1" smtClean="0">
                <a:solidFill>
                  <a:schemeClr val="bg1"/>
                </a:solidFill>
              </a:rPr>
              <a:t>KeyTime</a:t>
            </a:r>
            <a:r>
              <a:rPr lang="en-US" dirty="0" smtClean="0">
                <a:solidFill>
                  <a:schemeClr val="bg1"/>
                </a:solidFill>
              </a:rPr>
              <a:t>="00:00:00.6" Value="0" /&gt;</a:t>
            </a:r>
          </a:p>
          <a:p>
            <a:r>
              <a:rPr lang="en-US" dirty="0" smtClean="0">
                <a:solidFill>
                  <a:schemeClr val="bg1"/>
                </a:solidFill>
              </a:rPr>
              <a:t>        &lt;</a:t>
            </a:r>
            <a:r>
              <a:rPr lang="en-US" dirty="0" err="1" smtClean="0">
                <a:solidFill>
                  <a:schemeClr val="bg1"/>
                </a:solidFill>
              </a:rPr>
              <a:t>EasingDoubleKeyFrame</a:t>
            </a:r>
            <a:r>
              <a:rPr lang="en-US" dirty="0" smtClean="0">
                <a:solidFill>
                  <a:schemeClr val="bg1"/>
                </a:solidFill>
              </a:rPr>
              <a:t> </a:t>
            </a:r>
            <a:r>
              <a:rPr lang="en-US" dirty="0" err="1" smtClean="0">
                <a:solidFill>
                  <a:schemeClr val="bg1"/>
                </a:solidFill>
              </a:rPr>
              <a:t>KeyTime</a:t>
            </a:r>
            <a:r>
              <a:rPr lang="en-US" dirty="0" smtClean="0">
                <a:solidFill>
                  <a:schemeClr val="bg1"/>
                </a:solidFill>
              </a:rPr>
              <a:t>="00:00:03" Value="0"/&gt;</a:t>
            </a:r>
          </a:p>
          <a:p>
            <a:r>
              <a:rPr lang="en-US" dirty="0" smtClean="0">
                <a:solidFill>
                  <a:schemeClr val="bg1"/>
                </a:solidFill>
              </a:rPr>
              <a:t>        &lt;</a:t>
            </a:r>
            <a:r>
              <a:rPr lang="en-US" dirty="0" err="1" smtClean="0">
                <a:solidFill>
                  <a:schemeClr val="bg1"/>
                </a:solidFill>
              </a:rPr>
              <a:t>EasingDoubleKeyFrame</a:t>
            </a:r>
            <a:r>
              <a:rPr lang="en-US" dirty="0" smtClean="0">
                <a:solidFill>
                  <a:schemeClr val="bg1"/>
                </a:solidFill>
              </a:rPr>
              <a:t> </a:t>
            </a:r>
            <a:r>
              <a:rPr lang="en-US" dirty="0" err="1" smtClean="0">
                <a:solidFill>
                  <a:schemeClr val="bg1"/>
                </a:solidFill>
              </a:rPr>
              <a:t>KeyTime</a:t>
            </a:r>
            <a:r>
              <a:rPr lang="en-US" dirty="0" smtClean="0">
                <a:solidFill>
                  <a:schemeClr val="bg1"/>
                </a:solidFill>
              </a:rPr>
              <a:t>="00:00:03.6" Value="-66"/&gt;</a:t>
            </a:r>
          </a:p>
          <a:p>
            <a:r>
              <a:rPr lang="en-US" dirty="0" smtClean="0">
                <a:solidFill>
                  <a:schemeClr val="bg1"/>
                </a:solidFill>
              </a:rPr>
              <a:t>    &lt;/</a:t>
            </a:r>
            <a:r>
              <a:rPr lang="en-US" dirty="0" err="1" smtClean="0">
                <a:solidFill>
                  <a:schemeClr val="bg1"/>
                </a:solidFill>
              </a:rPr>
              <a:t>DoubleAnimationUsingKeyFrames</a:t>
            </a:r>
            <a:r>
              <a:rPr lang="en-US" dirty="0" smtClean="0">
                <a:solidFill>
                  <a:schemeClr val="bg1"/>
                </a:solidFill>
              </a:rPr>
              <a:t>&gt;</a:t>
            </a:r>
          </a:p>
          <a:p>
            <a:r>
              <a:rPr lang="en-US" dirty="0" smtClean="0">
                <a:solidFill>
                  <a:schemeClr val="bg1"/>
                </a:solidFill>
              </a:rPr>
              <a:t>&lt;/Storyboard&gt;</a:t>
            </a:r>
          </a:p>
        </p:txBody>
      </p:sp>
      <p:pic>
        <p:nvPicPr>
          <p:cNvPr id="54274" name="Picture 2"/>
          <p:cNvPicPr>
            <a:picLocks noChangeAspect="1" noChangeArrowheads="1"/>
          </p:cNvPicPr>
          <p:nvPr/>
        </p:nvPicPr>
        <p:blipFill>
          <a:blip r:embed="rId5"/>
          <a:srcRect/>
          <a:stretch>
            <a:fillRect/>
          </a:stretch>
        </p:blipFill>
        <p:spPr bwMode="auto">
          <a:xfrm>
            <a:off x="927100" y="2085975"/>
            <a:ext cx="9626600" cy="400050"/>
          </a:xfrm>
          <a:prstGeom prst="rect">
            <a:avLst/>
          </a:prstGeom>
          <a:noFill/>
          <a:ln w="9525">
            <a:noFill/>
            <a:miter lim="800000"/>
            <a:headEnd/>
            <a:tailEnd/>
          </a:ln>
        </p:spPr>
      </p:pic>
      <p:pic>
        <p:nvPicPr>
          <p:cNvPr id="6" name="success.wma">
            <a:hlinkClick r:id="" action="ppaction://media"/>
          </p:cNvPr>
          <p:cNvPicPr>
            <a:picLocks noRot="1" noChangeAspect="1"/>
          </p:cNvPicPr>
          <p:nvPr>
            <a:audioFile r:link="rId1"/>
          </p:nvPr>
        </p:nvPicPr>
        <p:blipFill>
          <a:blip r:embed="rId6"/>
          <a:stretch>
            <a:fillRect/>
          </a:stretch>
        </p:blipFill>
        <p:spPr>
          <a:xfrm>
            <a:off x="969963" y="5201125"/>
            <a:ext cx="304800" cy="304800"/>
          </a:xfrm>
          <a:prstGeom prst="rect">
            <a:avLst/>
          </a:prstGeom>
        </p:spPr>
      </p:pic>
      <p:pic>
        <p:nvPicPr>
          <p:cNvPr id="7" name="failure.wma">
            <a:hlinkClick r:id="" action="ppaction://media"/>
          </p:cNvPr>
          <p:cNvPicPr>
            <a:picLocks noRot="1" noChangeAspect="1"/>
          </p:cNvPicPr>
          <p:nvPr>
            <a:audioFile r:link="rId2"/>
          </p:nvPr>
        </p:nvPicPr>
        <p:blipFill>
          <a:blip r:embed="rId7"/>
          <a:stretch>
            <a:fillRect/>
          </a:stretch>
        </p:blipFill>
        <p:spPr>
          <a:xfrm>
            <a:off x="1493838" y="5210650"/>
            <a:ext cx="304800" cy="3048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fade">
                                      <p:cBhvr>
                                        <p:cTn id="7" dur="1000"/>
                                        <p:tgtEl>
                                          <p:spTgt spid="54274"/>
                                        </p:tgtEl>
                                      </p:cBhvr>
                                    </p:animEffect>
                                    <p:anim calcmode="lin" valueType="num">
                                      <p:cBhvr>
                                        <p:cTn id="8" dur="1000" fill="hold"/>
                                        <p:tgtEl>
                                          <p:spTgt spid="54274"/>
                                        </p:tgtEl>
                                        <p:attrNameLst>
                                          <p:attrName>ppt_x</p:attrName>
                                        </p:attrNameLst>
                                      </p:cBhvr>
                                      <p:tavLst>
                                        <p:tav tm="0">
                                          <p:val>
                                            <p:strVal val="#ppt_x"/>
                                          </p:val>
                                        </p:tav>
                                        <p:tav tm="100000">
                                          <p:val>
                                            <p:strVal val="#ppt_x"/>
                                          </p:val>
                                        </p:tav>
                                      </p:tavLst>
                                    </p:anim>
                                    <p:anim calcmode="lin" valueType="num">
                                      <p:cBhvr>
                                        <p:cTn id="9" dur="1000" fill="hold"/>
                                        <p:tgtEl>
                                          <p:spTgt spid="542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nodeType="clickEffect">
                                  <p:stCondLst>
                                    <p:cond delay="0"/>
                                  </p:stCondLst>
                                  <p:childTnLst>
                                    <p:animEffect transition="out" filter="fade">
                                      <p:cBhvr>
                                        <p:cTn id="13" dur="1000"/>
                                        <p:tgtEl>
                                          <p:spTgt spid="54274"/>
                                        </p:tgtEl>
                                      </p:cBhvr>
                                    </p:animEffect>
                                    <p:anim calcmode="lin" valueType="num">
                                      <p:cBhvr>
                                        <p:cTn id="14" dur="1000"/>
                                        <p:tgtEl>
                                          <p:spTgt spid="54274"/>
                                        </p:tgtEl>
                                        <p:attrNameLst>
                                          <p:attrName>ppt_x</p:attrName>
                                        </p:attrNameLst>
                                      </p:cBhvr>
                                      <p:tavLst>
                                        <p:tav tm="0">
                                          <p:val>
                                            <p:strVal val="ppt_x"/>
                                          </p:val>
                                        </p:tav>
                                        <p:tav tm="100000">
                                          <p:val>
                                            <p:strVal val="ppt_x"/>
                                          </p:val>
                                        </p:tav>
                                      </p:tavLst>
                                    </p:anim>
                                    <p:anim calcmode="lin" valueType="num">
                                      <p:cBhvr>
                                        <p:cTn id="15" dur="1000"/>
                                        <p:tgtEl>
                                          <p:spTgt spid="54274"/>
                                        </p:tgtEl>
                                        <p:attrNameLst>
                                          <p:attrName>ppt_y</p:attrName>
                                        </p:attrNameLst>
                                      </p:cBhvr>
                                      <p:tavLst>
                                        <p:tav tm="0">
                                          <p:val>
                                            <p:strVal val="ppt_y"/>
                                          </p:val>
                                        </p:tav>
                                        <p:tav tm="100000">
                                          <p:val>
                                            <p:strVal val="ppt_y-.1"/>
                                          </p:val>
                                        </p:tav>
                                      </p:tavLst>
                                    </p:anim>
                                    <p:set>
                                      <p:cBhvr>
                                        <p:cTn id="16" dur="1" fill="hold">
                                          <p:stCondLst>
                                            <p:cond delay="999"/>
                                          </p:stCondLst>
                                        </p:cTn>
                                        <p:tgtEl>
                                          <p:spTgt spid="54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7" restart="whenNotActive" fill="hold" evtFilter="cancelBubble" nodeType="interactiveSeq">
                <p:stCondLst>
                  <p:cond evt="onClick" delay="0">
                    <p:tgtEl>
                      <p:spTgt spid="6"/>
                    </p:tgtEl>
                  </p:cond>
                </p:stCondLst>
                <p:endSync evt="end" delay="0">
                  <p:rtn val="all"/>
                </p:endSync>
                <p:childTnLst>
                  <p:par>
                    <p:cTn id="18" fill="hold">
                      <p:stCondLst>
                        <p:cond delay="0"/>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835" fill="hold"/>
                                        <p:tgtEl>
                                          <p:spTgt spid="6"/>
                                        </p:tgtEl>
                                      </p:cBhvr>
                                    </p:cmd>
                                  </p:childTnLst>
                                </p:cTn>
                              </p:par>
                            </p:childTnLst>
                          </p:cTn>
                        </p:par>
                      </p:childTnLst>
                    </p:cTn>
                  </p:par>
                </p:childTnLst>
              </p:cTn>
              <p:nextCondLst>
                <p:cond evt="onClick" delay="0">
                  <p:tgtEl>
                    <p:spTgt spid="6"/>
                  </p:tgtEl>
                </p:cond>
              </p:nextCondLst>
            </p:seq>
            <p:audio>
              <p:cMediaNode>
                <p:cTn id="22"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seq concurrent="1" nextAc="seek">
              <p:cTn id="23" restart="whenNotActive" fill="hold" evtFilter="cancelBubble" nodeType="interactiveSeq">
                <p:stCondLst>
                  <p:cond evt="onClick" delay="0">
                    <p:tgtEl>
                      <p:spTgt spid="7"/>
                    </p:tgtEl>
                  </p:cond>
                </p:stCondLst>
                <p:endSync evt="end" delay="0">
                  <p:rtn val="all"/>
                </p:endSync>
                <p:childTnLst>
                  <p:par>
                    <p:cTn id="24" fill="hold">
                      <p:stCondLst>
                        <p:cond delay="0"/>
                      </p:stCondLst>
                      <p:childTnLst>
                        <p:par>
                          <p:cTn id="25" fill="hold">
                            <p:stCondLst>
                              <p:cond delay="0"/>
                            </p:stCondLst>
                            <p:childTnLst>
                              <p:par>
                                <p:cTn id="26" presetID="1" presetClass="mediacall" presetSubtype="0" fill="hold" nodeType="clickEffect">
                                  <p:stCondLst>
                                    <p:cond delay="0"/>
                                  </p:stCondLst>
                                  <p:childTnLst>
                                    <p:cmd type="call" cmd="playFrom(0.0)">
                                      <p:cBhvr>
                                        <p:cTn id="27" dur="1207" fill="hold"/>
                                        <p:tgtEl>
                                          <p:spTgt spid="7"/>
                                        </p:tgtEl>
                                      </p:cBhvr>
                                    </p:cmd>
                                  </p:childTnLst>
                                </p:cTn>
                              </p:par>
                            </p:childTnLst>
                          </p:cTn>
                        </p:par>
                      </p:childTnLst>
                    </p:cTn>
                  </p:par>
                </p:childTnLst>
              </p:cTn>
              <p:nextCondLst>
                <p:cond evt="onClick" delay="0">
                  <p:tgtEl>
                    <p:spTgt spid="7"/>
                  </p:tgtEl>
                </p:cond>
              </p:nextCondLst>
            </p:seq>
            <p:audio>
              <p:cMediaNode>
                <p:cTn id="28"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7202" y="1637414"/>
            <a:ext cx="8226609" cy="1148316"/>
          </a:xfrm>
        </p:spPr>
        <p:txBody>
          <a:bodyPr/>
          <a:lstStyle/>
          <a:p>
            <a:r>
              <a:rPr lang="en-ZA" sz="4400" dirty="0" smtClean="0"/>
              <a:t>Best Practices: Building a Real-World Microsoft Silverlight Line-Of-Business Application</a:t>
            </a:r>
            <a:endParaRPr lang="en-ZA" sz="4400" dirty="0"/>
          </a:p>
        </p:txBody>
      </p:sp>
      <p:sp>
        <p:nvSpPr>
          <p:cNvPr id="6" name="Rounded Rectangle 5"/>
          <p:cNvSpPr/>
          <p:nvPr/>
        </p:nvSpPr>
        <p:spPr bwMode="auto">
          <a:xfrm>
            <a:off x="1843798" y="3733800"/>
            <a:ext cx="749169" cy="298103"/>
          </a:xfrm>
          <a:prstGeom prst="roundRect">
            <a:avLst/>
          </a:prstGeom>
          <a:solidFill>
            <a:srgbClr val="008000"/>
          </a:soli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ZA" sz="2000" dirty="0" smtClean="0">
                <a:solidFill>
                  <a:srgbClr val="FFFFFF"/>
                </a:solidFill>
                <a:latin typeface="Calibri" pitchFamily="34" charset="0"/>
              </a:rPr>
              <a:t>WUX</a:t>
            </a:r>
          </a:p>
        </p:txBody>
      </p:sp>
      <p:sp>
        <p:nvSpPr>
          <p:cNvPr id="7" name="Rounded Rectangle 6"/>
          <p:cNvSpPr/>
          <p:nvPr/>
        </p:nvSpPr>
        <p:spPr bwMode="auto">
          <a:xfrm>
            <a:off x="2630092" y="3733800"/>
            <a:ext cx="304800" cy="298103"/>
          </a:xfrm>
          <a:prstGeom prst="roundRect">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ZA" sz="2000" dirty="0" smtClean="0">
                <a:solidFill>
                  <a:srgbClr val="FFFFFF"/>
                </a:solidFill>
                <a:latin typeface="Calibri" pitchFamily="34" charset="0"/>
              </a:rPr>
              <a:t>4</a:t>
            </a:r>
          </a:p>
        </p:txBody>
      </p:sp>
      <p:sp>
        <p:nvSpPr>
          <p:cNvPr id="8" name="Rounded Rectangle 7"/>
          <p:cNvSpPr/>
          <p:nvPr/>
        </p:nvSpPr>
        <p:spPr bwMode="auto">
          <a:xfrm>
            <a:off x="2972017" y="3733800"/>
            <a:ext cx="457200" cy="298103"/>
          </a:xfrm>
          <a:prstGeom prst="roundRect">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ZA" sz="2000" dirty="0" smtClean="0">
                <a:solidFill>
                  <a:srgbClr val="FFFFFF"/>
                </a:solidFill>
                <a:latin typeface="Calibri" pitchFamily="34" charset="0"/>
              </a:rPr>
              <a:t>07</a:t>
            </a:r>
          </a:p>
        </p:txBody>
      </p:sp>
      <p:sp>
        <p:nvSpPr>
          <p:cNvPr id="9" name="Rectangle 8"/>
          <p:cNvSpPr/>
          <p:nvPr/>
        </p:nvSpPr>
        <p:spPr>
          <a:xfrm>
            <a:off x="844062" y="3048000"/>
            <a:ext cx="2194190" cy="323165"/>
          </a:xfrm>
          <a:prstGeom prst="rect">
            <a:avLst/>
          </a:prstGeom>
        </p:spPr>
        <p:txBody>
          <a:bodyPr wrap="none">
            <a:spAutoFit/>
          </a:bodyPr>
          <a:lstStyle/>
          <a:p>
            <a:r>
              <a:rPr lang="en-ZA" dirty="0"/>
              <a:t>Web and User Experience</a:t>
            </a:r>
            <a:endParaRPr lang="en-ZA" dirty="0">
              <a:effectLst/>
            </a:endParaRPr>
          </a:p>
        </p:txBody>
      </p:sp>
      <p:sp>
        <p:nvSpPr>
          <p:cNvPr id="10" name="Rectangle 9"/>
          <p:cNvSpPr/>
          <p:nvPr/>
        </p:nvSpPr>
        <p:spPr>
          <a:xfrm>
            <a:off x="2748683" y="4346749"/>
            <a:ext cx="1070934" cy="369332"/>
          </a:xfrm>
          <a:prstGeom prst="rect">
            <a:avLst/>
          </a:prstGeom>
        </p:spPr>
        <p:txBody>
          <a:bodyPr wrap="none">
            <a:spAutoFit/>
          </a:bodyPr>
          <a:lstStyle/>
          <a:p>
            <a:r>
              <a:rPr lang="en-ZA" dirty="0" smtClean="0"/>
              <a:t>Level 400</a:t>
            </a:r>
            <a:endParaRPr lang="en-ZA" dirty="0"/>
          </a:p>
        </p:txBody>
      </p:sp>
      <p:cxnSp>
        <p:nvCxnSpPr>
          <p:cNvPr id="11" name="Straight Arrow Connector 10"/>
          <p:cNvCxnSpPr/>
          <p:nvPr/>
        </p:nvCxnSpPr>
        <p:spPr>
          <a:xfrm>
            <a:off x="1907167" y="3417332"/>
            <a:ext cx="312250" cy="25031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934893" y="4118150"/>
            <a:ext cx="265724" cy="2608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840865"/>
      </p:ext>
    </p:extLst>
  </p:cSld>
  <p:clrMapOvr>
    <a:masterClrMapping/>
  </p:clrMapOvr>
  <mc:AlternateContent xmlns:mc="http://schemas.openxmlformats.org/markup-compatibility/2006" xmlns:p14="http://schemas.microsoft.com/office/powerpoint/2010/main">
    <mc:Choice Requires="p14">
      <p:transition spd="slow" p14:dur="4000" advTm="177422">
        <p14:vortex dir="r"/>
      </p:transition>
    </mc:Choice>
    <mc:Fallback xmlns="">
      <p:transition spd="slow" advTm="177422">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r>
              <a:rPr lang="en-US" smtClean="0"/>
              <a:t>DEMO</a:t>
            </a:r>
            <a:endParaRPr lang="en-US" dirty="0"/>
          </a:p>
        </p:txBody>
      </p:sp>
      <p:sp>
        <p:nvSpPr>
          <p:cNvPr id="3" name="Title 2"/>
          <p:cNvSpPr>
            <a:spLocks noGrp="1"/>
          </p:cNvSpPr>
          <p:nvPr>
            <p:ph type="ctrTitle"/>
          </p:nvPr>
        </p:nvSpPr>
        <p:spPr/>
        <p:txBody>
          <a:bodyPr/>
          <a:lstStyle/>
          <a:p>
            <a:r>
              <a:rPr lang="en-US" dirty="0" smtClean="0"/>
              <a:t>Failures &amp; Success</a:t>
            </a: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460375">
              <a:spcBef>
                <a:spcPct val="20000"/>
              </a:spcBef>
            </a:pPr>
            <a:r>
              <a:rPr lang="en-US" dirty="0" smtClean="0"/>
              <a:t>Lesson #4: Get an Agent – A Service Agent</a:t>
            </a:r>
            <a:endParaRPr lang="en-US" dirty="0"/>
          </a:p>
        </p:txBody>
      </p:sp>
      <p:sp>
        <p:nvSpPr>
          <p:cNvPr id="3" name="Text Placeholder 2"/>
          <p:cNvSpPr>
            <a:spLocks noGrp="1"/>
          </p:cNvSpPr>
          <p:nvPr>
            <p:ph idx="1"/>
          </p:nvPr>
        </p:nvSpPr>
        <p:spPr/>
        <p:txBody>
          <a:bodyPr/>
          <a:lstStyle/>
          <a:p>
            <a:pPr>
              <a:buFont typeface="Arial" pitchFamily="34" charset="0"/>
              <a:buChar char="•"/>
            </a:pPr>
            <a:r>
              <a:rPr lang="en-US" dirty="0" smtClean="0"/>
              <a:t>Make service calls from a Service Agent:</a:t>
            </a:r>
          </a:p>
          <a:p>
            <a:pPr lvl="1">
              <a:buFont typeface="Arial" pitchFamily="34" charset="0"/>
              <a:buChar char="•"/>
            </a:pPr>
            <a:r>
              <a:rPr lang="en-US" dirty="0" smtClean="0"/>
              <a:t>Allows for better code re-use</a:t>
            </a:r>
          </a:p>
          <a:p>
            <a:pPr lvl="1">
              <a:buFont typeface="Arial" pitchFamily="34" charset="0"/>
              <a:buChar char="•"/>
            </a:pPr>
            <a:r>
              <a:rPr lang="en-US" dirty="0" smtClean="0"/>
              <a:t>Allow ViewModel classes to stay focused and clean</a:t>
            </a:r>
          </a:p>
          <a:p>
            <a:pPr lvl="1">
              <a:buFont typeface="Arial" pitchFamily="34" charset="0"/>
              <a:buChar char="•"/>
            </a:pPr>
            <a:r>
              <a:rPr lang="en-US" dirty="0" smtClean="0"/>
              <a:t>Can minimize amount of wrapper code</a:t>
            </a:r>
          </a:p>
          <a:p>
            <a:pPr lvl="1">
              <a:buFont typeface="Arial" pitchFamily="34" charset="0"/>
              <a:buChar char="•"/>
            </a:pPr>
            <a:r>
              <a:rPr lang="en-US" dirty="0" smtClean="0"/>
              <a:t>Service Agent can implement an interface to allow for testing</a:t>
            </a:r>
            <a:br>
              <a:rPr lang="en-US" dirty="0" smtClean="0"/>
            </a:br>
            <a:endParaRPr lang="en-US" dirty="0" smtClean="0"/>
          </a:p>
          <a:p>
            <a:pPr lvl="1">
              <a:buFont typeface="Arial" pitchFamily="34" charset="0"/>
              <a:buChar char="•"/>
            </a:pPr>
            <a:endParaRPr lang="en-US" dirty="0" smtClean="0"/>
          </a:p>
          <a:p>
            <a:pPr>
              <a:buFont typeface="Arial" pitchFamily="34" charset="0"/>
              <a:buChar char="•"/>
            </a:pPr>
            <a:endParaRPr lang="en-US" dirty="0" smtClean="0"/>
          </a:p>
          <a:p>
            <a:pPr lvl="1">
              <a:buNone/>
            </a:pPr>
            <a:endParaRPr lang="en-US" dirty="0" smtClean="0"/>
          </a:p>
        </p:txBody>
      </p:sp>
      <p:sp>
        <p:nvSpPr>
          <p:cNvPr id="16" name="Rectangle 15"/>
          <p:cNvSpPr/>
          <p:nvPr/>
        </p:nvSpPr>
        <p:spPr bwMode="auto">
          <a:xfrm>
            <a:off x="812588" y="4227835"/>
            <a:ext cx="7597987" cy="14478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7" name="TextBox 16"/>
          <p:cNvSpPr txBox="1"/>
          <p:nvPr/>
        </p:nvSpPr>
        <p:spPr>
          <a:xfrm>
            <a:off x="800101" y="4177949"/>
            <a:ext cx="7610474" cy="430887"/>
          </a:xfrm>
          <a:prstGeom prst="rect">
            <a:avLst/>
          </a:prstGeom>
          <a:noFill/>
        </p:spPr>
        <p:txBody>
          <a:bodyPr wrap="square" rtlCol="0">
            <a:spAutoFit/>
          </a:bodyPr>
          <a:lstStyle/>
          <a:p>
            <a:pPr algn="ctr"/>
            <a:r>
              <a:rPr lang="en-US" sz="2200" b="1" dirty="0" smtClean="0">
                <a:solidFill>
                  <a:schemeClr val="bg2"/>
                </a:solidFill>
              </a:rPr>
              <a:t>Presentation Layer</a:t>
            </a:r>
            <a:endParaRPr lang="en-US" sz="2200" b="1" dirty="0">
              <a:solidFill>
                <a:schemeClr val="bg2"/>
              </a:solidFill>
            </a:endParaRPr>
          </a:p>
        </p:txBody>
      </p:sp>
      <p:sp>
        <p:nvSpPr>
          <p:cNvPr id="4" name="Rounded Rectangle 3"/>
          <p:cNvSpPr/>
          <p:nvPr/>
        </p:nvSpPr>
        <p:spPr bwMode="auto">
          <a:xfrm>
            <a:off x="1257300" y="4651630"/>
            <a:ext cx="1905000" cy="6858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1485900" y="4727830"/>
            <a:ext cx="1447800" cy="430887"/>
          </a:xfrm>
          <a:prstGeom prst="rect">
            <a:avLst/>
          </a:prstGeom>
          <a:noFill/>
        </p:spPr>
        <p:txBody>
          <a:bodyPr wrap="square" rtlCol="0">
            <a:spAutoFit/>
          </a:bodyPr>
          <a:lstStyle/>
          <a:p>
            <a:pPr algn="ctr"/>
            <a:r>
              <a:rPr lang="en-US" sz="2200" dirty="0" smtClean="0"/>
              <a:t>View</a:t>
            </a:r>
            <a:endParaRPr lang="en-US" sz="2200" dirty="0"/>
          </a:p>
        </p:txBody>
      </p:sp>
      <p:sp>
        <p:nvSpPr>
          <p:cNvPr id="6" name="Rounded Rectangle 5"/>
          <p:cNvSpPr/>
          <p:nvPr/>
        </p:nvSpPr>
        <p:spPr bwMode="auto">
          <a:xfrm>
            <a:off x="3695700" y="4651630"/>
            <a:ext cx="1981200" cy="6858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extBox 6"/>
          <p:cNvSpPr txBox="1"/>
          <p:nvPr/>
        </p:nvSpPr>
        <p:spPr>
          <a:xfrm>
            <a:off x="3848100" y="4727830"/>
            <a:ext cx="1752600" cy="430887"/>
          </a:xfrm>
          <a:prstGeom prst="rect">
            <a:avLst/>
          </a:prstGeom>
          <a:noFill/>
        </p:spPr>
        <p:txBody>
          <a:bodyPr wrap="square" rtlCol="0">
            <a:spAutoFit/>
          </a:bodyPr>
          <a:lstStyle/>
          <a:p>
            <a:pPr algn="ctr"/>
            <a:r>
              <a:rPr lang="en-US" sz="2200" dirty="0" err="1" smtClean="0"/>
              <a:t>ViewModel</a:t>
            </a:r>
            <a:endParaRPr lang="en-US" sz="2200" dirty="0"/>
          </a:p>
        </p:txBody>
      </p:sp>
      <p:sp>
        <p:nvSpPr>
          <p:cNvPr id="8" name="Rounded Rectangle 7"/>
          <p:cNvSpPr/>
          <p:nvPr/>
        </p:nvSpPr>
        <p:spPr bwMode="auto">
          <a:xfrm>
            <a:off x="8639175" y="4651630"/>
            <a:ext cx="198120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C000"/>
              </a:solidFill>
              <a:effectLst/>
              <a:latin typeface="Arial" pitchFamily="34" charset="0"/>
              <a:cs typeface="Arial" pitchFamily="34" charset="0"/>
            </a:endParaRPr>
          </a:p>
        </p:txBody>
      </p:sp>
      <p:sp>
        <p:nvSpPr>
          <p:cNvPr id="9" name="TextBox 8"/>
          <p:cNvSpPr txBox="1"/>
          <p:nvPr/>
        </p:nvSpPr>
        <p:spPr>
          <a:xfrm>
            <a:off x="8943975" y="4727830"/>
            <a:ext cx="1447800" cy="430887"/>
          </a:xfrm>
          <a:prstGeom prst="rect">
            <a:avLst/>
          </a:prstGeom>
          <a:noFill/>
        </p:spPr>
        <p:txBody>
          <a:bodyPr wrap="square" rtlCol="0">
            <a:spAutoFit/>
          </a:bodyPr>
          <a:lstStyle/>
          <a:p>
            <a:pPr algn="ctr"/>
            <a:r>
              <a:rPr lang="en-US" sz="2200" dirty="0" smtClean="0"/>
              <a:t>Model</a:t>
            </a:r>
            <a:endParaRPr lang="en-US" sz="2200" dirty="0"/>
          </a:p>
        </p:txBody>
      </p:sp>
      <p:cxnSp>
        <p:nvCxnSpPr>
          <p:cNvPr id="10" name="Straight Arrow Connector 9"/>
          <p:cNvCxnSpPr>
            <a:stCxn id="4" idx="3"/>
            <a:endCxn id="6" idx="1"/>
          </p:cNvCxnSpPr>
          <p:nvPr/>
        </p:nvCxnSpPr>
        <p:spPr bwMode="auto">
          <a:xfrm>
            <a:off x="3162300" y="4994530"/>
            <a:ext cx="533400" cy="1588"/>
          </a:xfrm>
          <a:prstGeom prst="straightConnector1">
            <a:avLst/>
          </a:prstGeom>
          <a:solidFill>
            <a:schemeClr val="accent1"/>
          </a:solidFill>
          <a:ln w="38100" cap="flat" cmpd="sng" algn="ctr">
            <a:solidFill>
              <a:schemeClr val="bg2"/>
            </a:solidFill>
            <a:prstDash val="solid"/>
            <a:round/>
            <a:headEnd type="triangle" w="med" len="med"/>
            <a:tailEnd type="triangle"/>
          </a:ln>
          <a:effectLst/>
        </p:spPr>
      </p:cxnSp>
      <p:sp>
        <p:nvSpPr>
          <p:cNvPr id="12" name="Rounded Rectangle 11"/>
          <p:cNvSpPr/>
          <p:nvPr/>
        </p:nvSpPr>
        <p:spPr bwMode="auto">
          <a:xfrm>
            <a:off x="6210300" y="4651630"/>
            <a:ext cx="1981200" cy="685800"/>
          </a:xfrm>
          <a:prstGeom prst="roundRect">
            <a:avLst/>
          </a:prstGeom>
          <a:ln>
            <a:headEnd type="none" w="med" len="med"/>
            <a:tailEnd type="none" w="med" len="med"/>
          </a:ln>
          <a:effectLst>
            <a:glow rad="228600">
              <a:schemeClr val="accent2">
                <a:satMod val="175000"/>
                <a:alpha val="40000"/>
              </a:schemeClr>
            </a:glow>
            <a:outerShdw blurRad="50800" dist="38100" dir="5400000" rotWithShape="0">
              <a:srgbClr val="000000">
                <a:alpha val="43137"/>
              </a:srgbClr>
            </a:outerShdw>
          </a:effectLst>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TextBox 12"/>
          <p:cNvSpPr txBox="1"/>
          <p:nvPr/>
        </p:nvSpPr>
        <p:spPr>
          <a:xfrm>
            <a:off x="6134100" y="4727830"/>
            <a:ext cx="2209800" cy="430887"/>
          </a:xfrm>
          <a:prstGeom prst="rect">
            <a:avLst/>
          </a:prstGeom>
          <a:noFill/>
        </p:spPr>
        <p:txBody>
          <a:bodyPr wrap="square" rtlCol="0">
            <a:spAutoFit/>
          </a:bodyPr>
          <a:lstStyle/>
          <a:p>
            <a:pPr algn="ctr"/>
            <a:r>
              <a:rPr lang="en-US" sz="2200" dirty="0" smtClean="0">
                <a:solidFill>
                  <a:schemeClr val="bg1"/>
                </a:solidFill>
              </a:rPr>
              <a:t>Service Agent</a:t>
            </a:r>
            <a:endParaRPr lang="en-US" sz="2200" dirty="0">
              <a:solidFill>
                <a:schemeClr val="bg1"/>
              </a:solidFill>
            </a:endParaRPr>
          </a:p>
        </p:txBody>
      </p:sp>
      <p:cxnSp>
        <p:nvCxnSpPr>
          <p:cNvPr id="14" name="Straight Arrow Connector 13"/>
          <p:cNvCxnSpPr/>
          <p:nvPr/>
        </p:nvCxnSpPr>
        <p:spPr bwMode="auto">
          <a:xfrm>
            <a:off x="5676900" y="5031042"/>
            <a:ext cx="533400" cy="1588"/>
          </a:xfrm>
          <a:prstGeom prst="straightConnector1">
            <a:avLst/>
          </a:prstGeom>
          <a:solidFill>
            <a:schemeClr val="accent1"/>
          </a:solidFill>
          <a:ln w="38100" cap="flat" cmpd="sng" algn="ctr">
            <a:solidFill>
              <a:schemeClr val="bg2"/>
            </a:solidFill>
            <a:prstDash val="solid"/>
            <a:round/>
            <a:headEnd type="triangle" w="med" len="med"/>
            <a:tailEnd type="triangle"/>
          </a:ln>
          <a:effectLst/>
        </p:spPr>
      </p:cxnSp>
      <p:cxnSp>
        <p:nvCxnSpPr>
          <p:cNvPr id="15" name="Straight Arrow Connector 14"/>
          <p:cNvCxnSpPr/>
          <p:nvPr/>
        </p:nvCxnSpPr>
        <p:spPr bwMode="auto">
          <a:xfrm>
            <a:off x="8143875" y="5031042"/>
            <a:ext cx="533400" cy="1588"/>
          </a:xfrm>
          <a:prstGeom prst="straightConnector1">
            <a:avLst/>
          </a:prstGeom>
          <a:solidFill>
            <a:schemeClr val="accent1"/>
          </a:solidFill>
          <a:ln w="38100" cap="flat" cmpd="sng" algn="ctr">
            <a:solidFill>
              <a:schemeClr val="bg2"/>
            </a:solidFill>
            <a:prstDash val="solid"/>
            <a:round/>
            <a:headEnd type="triangle" w="med" len="med"/>
            <a:tailEnd type="triangle"/>
          </a:ln>
          <a:effec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animBg="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Typical WCF Service Calls</a:t>
            </a:r>
            <a:endParaRPr lang="en-US" dirty="0"/>
          </a:p>
        </p:txBody>
      </p:sp>
      <p:sp>
        <p:nvSpPr>
          <p:cNvPr id="9" name="Text Placeholder 8"/>
          <p:cNvSpPr>
            <a:spLocks noGrp="1"/>
          </p:cNvSpPr>
          <p:nvPr>
            <p:ph type="body" sz="quarter" idx="10"/>
          </p:nvPr>
        </p:nvSpPr>
        <p:spPr>
          <a:xfrm>
            <a:off x="461313" y="1416049"/>
            <a:ext cx="11268315" cy="4813625"/>
          </a:xfrm>
        </p:spPr>
        <p:txBody>
          <a:bodyPr/>
          <a:lstStyle/>
          <a:p>
            <a:r>
              <a:rPr lang="en-US" sz="2300" b="1" dirty="0">
                <a:solidFill>
                  <a:schemeClr val="accent5">
                    <a:lumMod val="10000"/>
                  </a:schemeClr>
                </a:solidFill>
                <a:cs typeface="Consolas" pitchFamily="49" charset="0"/>
              </a:rPr>
              <a:t>public void </a:t>
            </a:r>
            <a:r>
              <a:rPr lang="en-US" sz="2300" b="1" dirty="0" err="1">
                <a:solidFill>
                  <a:schemeClr val="accent5">
                    <a:lumMod val="10000"/>
                  </a:schemeClr>
                </a:solidFill>
                <a:cs typeface="Consolas" pitchFamily="49" charset="0"/>
              </a:rPr>
              <a:t>GetJobs</a:t>
            </a:r>
            <a:r>
              <a:rPr lang="en-US" sz="2300" b="1" dirty="0">
                <a:solidFill>
                  <a:schemeClr val="accent5">
                    <a:lumMod val="10000"/>
                  </a:schemeClr>
                </a:solidFill>
                <a:cs typeface="Consolas" pitchFamily="49" charset="0"/>
              </a:rPr>
              <a:t>(</a:t>
            </a:r>
            <a:r>
              <a:rPr lang="en-US" sz="2300" b="1" dirty="0" err="1">
                <a:solidFill>
                  <a:schemeClr val="accent5">
                    <a:lumMod val="10000"/>
                  </a:schemeClr>
                </a:solidFill>
                <a:cs typeface="Consolas" pitchFamily="49" charset="0"/>
              </a:rPr>
              <a:t>EventHandler</a:t>
            </a:r>
            <a:r>
              <a:rPr lang="en-US" sz="2300" b="1" dirty="0">
                <a:solidFill>
                  <a:schemeClr val="accent5">
                    <a:lumMod val="10000"/>
                  </a:schemeClr>
                </a:solidFill>
                <a:cs typeface="Consolas" pitchFamily="49" charset="0"/>
              </a:rPr>
              <a:t>&lt;</a:t>
            </a:r>
            <a:r>
              <a:rPr lang="en-US" sz="2300" b="1" dirty="0" err="1">
                <a:solidFill>
                  <a:schemeClr val="accent5">
                    <a:lumMod val="10000"/>
                  </a:schemeClr>
                </a:solidFill>
                <a:cs typeface="Consolas" pitchFamily="49" charset="0"/>
              </a:rPr>
              <a:t>GetJobsCompletedEventArgs</a:t>
            </a:r>
            <a:r>
              <a:rPr lang="en-US" sz="2300" b="1" dirty="0">
                <a:solidFill>
                  <a:schemeClr val="accent5">
                    <a:lumMod val="10000"/>
                  </a:schemeClr>
                </a:solidFill>
                <a:cs typeface="Consolas" pitchFamily="49" charset="0"/>
              </a:rPr>
              <a:t>&gt; callback)</a:t>
            </a:r>
          </a:p>
          <a:p>
            <a:r>
              <a:rPr lang="en-US" sz="2300" b="1" dirty="0">
                <a:solidFill>
                  <a:schemeClr val="accent5">
                    <a:lumMod val="10000"/>
                  </a:schemeClr>
                </a:solidFill>
                <a:cs typeface="Consolas" pitchFamily="49" charset="0"/>
              </a:rPr>
              <a:t>{</a:t>
            </a:r>
          </a:p>
          <a:p>
            <a:r>
              <a:rPr lang="en-US" sz="2300" b="1" dirty="0">
                <a:solidFill>
                  <a:schemeClr val="accent5">
                    <a:lumMod val="10000"/>
                  </a:schemeClr>
                </a:solidFill>
                <a:cs typeface="Consolas" pitchFamily="49" charset="0"/>
              </a:rPr>
              <a:t>    </a:t>
            </a:r>
            <a:r>
              <a:rPr lang="en-US" sz="2300" b="1" dirty="0" err="1">
                <a:solidFill>
                  <a:schemeClr val="accent5">
                    <a:lumMod val="10000"/>
                  </a:schemeClr>
                </a:solidFill>
                <a:cs typeface="Consolas" pitchFamily="49" charset="0"/>
              </a:rPr>
              <a:t>IJobPlanService</a:t>
            </a:r>
            <a:r>
              <a:rPr lang="en-US" sz="2300" b="1" dirty="0">
                <a:solidFill>
                  <a:schemeClr val="accent5">
                    <a:lumMod val="10000"/>
                  </a:schemeClr>
                </a:solidFill>
                <a:cs typeface="Consolas" pitchFamily="49" charset="0"/>
              </a:rPr>
              <a:t> proxy = </a:t>
            </a:r>
            <a:r>
              <a:rPr lang="en-US" sz="2300" b="1" dirty="0" err="1">
                <a:solidFill>
                  <a:schemeClr val="accent5">
                    <a:lumMod val="10000"/>
                  </a:schemeClr>
                </a:solidFill>
                <a:cs typeface="Consolas" pitchFamily="49" charset="0"/>
              </a:rPr>
              <a:t>GetProxy</a:t>
            </a:r>
            <a:r>
              <a:rPr lang="en-US" sz="2300" b="1" dirty="0">
                <a:solidFill>
                  <a:schemeClr val="accent5">
                    <a:lumMod val="10000"/>
                  </a:schemeClr>
                </a:solidFill>
                <a:cs typeface="Consolas" pitchFamily="49" charset="0"/>
              </a:rPr>
              <a:t>();</a:t>
            </a:r>
          </a:p>
          <a:p>
            <a:r>
              <a:rPr lang="en-US" sz="2300" b="1" dirty="0">
                <a:solidFill>
                  <a:schemeClr val="accent5">
                    <a:lumMod val="10000"/>
                  </a:schemeClr>
                </a:solidFill>
                <a:cs typeface="Consolas" pitchFamily="49" charset="0"/>
              </a:rPr>
              <a:t>    </a:t>
            </a:r>
            <a:r>
              <a:rPr lang="en-US" sz="2300" b="1" dirty="0" err="1">
                <a:solidFill>
                  <a:schemeClr val="accent5">
                    <a:lumMod val="10000"/>
                  </a:schemeClr>
                </a:solidFill>
                <a:cs typeface="Consolas" pitchFamily="49" charset="0"/>
              </a:rPr>
              <a:t>proxy.GetJobsCompleted</a:t>
            </a:r>
            <a:r>
              <a:rPr lang="en-US" sz="2300" b="1" dirty="0">
                <a:solidFill>
                  <a:schemeClr val="accent5">
                    <a:lumMod val="10000"/>
                  </a:schemeClr>
                </a:solidFill>
                <a:cs typeface="Consolas" pitchFamily="49" charset="0"/>
              </a:rPr>
              <a:t> += callback;</a:t>
            </a:r>
          </a:p>
          <a:p>
            <a:r>
              <a:rPr lang="en-US" sz="2300" b="1" dirty="0">
                <a:solidFill>
                  <a:schemeClr val="accent5">
                    <a:lumMod val="10000"/>
                  </a:schemeClr>
                </a:solidFill>
                <a:cs typeface="Consolas" pitchFamily="49" charset="0"/>
              </a:rPr>
              <a:t>    </a:t>
            </a:r>
            <a:r>
              <a:rPr lang="en-US" sz="2300" b="1" dirty="0" err="1">
                <a:solidFill>
                  <a:schemeClr val="accent5">
                    <a:lumMod val="10000"/>
                  </a:schemeClr>
                </a:solidFill>
                <a:cs typeface="Consolas" pitchFamily="49" charset="0"/>
              </a:rPr>
              <a:t>proxy.GetJobsAsync</a:t>
            </a:r>
            <a:r>
              <a:rPr lang="en-US" sz="2300" b="1" dirty="0">
                <a:solidFill>
                  <a:schemeClr val="accent5">
                    <a:lumMod val="10000"/>
                  </a:schemeClr>
                </a:solidFill>
                <a:cs typeface="Consolas" pitchFamily="49" charset="0"/>
              </a:rPr>
              <a:t>();</a:t>
            </a:r>
          </a:p>
          <a:p>
            <a:r>
              <a:rPr lang="en-US" sz="2300" b="1" dirty="0" smtClean="0">
                <a:solidFill>
                  <a:schemeClr val="accent5">
                    <a:lumMod val="10000"/>
                  </a:schemeClr>
                </a:solidFill>
                <a:cs typeface="Consolas" pitchFamily="49" charset="0"/>
              </a:rPr>
              <a:t>}</a:t>
            </a:r>
          </a:p>
          <a:p>
            <a:endParaRPr lang="en-US" sz="2300" b="1" dirty="0">
              <a:solidFill>
                <a:schemeClr val="accent5">
                  <a:lumMod val="10000"/>
                </a:schemeClr>
              </a:solidFill>
              <a:cs typeface="Consolas" pitchFamily="49" charset="0"/>
            </a:endParaRPr>
          </a:p>
          <a:p>
            <a:r>
              <a:rPr lang="en-US" sz="2300" b="1" dirty="0" smtClean="0">
                <a:solidFill>
                  <a:schemeClr val="accent5">
                    <a:lumMod val="10000"/>
                  </a:schemeClr>
                </a:solidFill>
              </a:rPr>
              <a:t>public void </a:t>
            </a:r>
            <a:r>
              <a:rPr lang="en-US" sz="2300" b="1" dirty="0" err="1" smtClean="0">
                <a:solidFill>
                  <a:schemeClr val="accent5">
                    <a:lumMod val="10000"/>
                  </a:schemeClr>
                </a:solidFill>
              </a:rPr>
              <a:t>GetEmployees</a:t>
            </a:r>
            <a:r>
              <a:rPr lang="en-US" sz="2300" b="1" dirty="0" smtClean="0">
                <a:solidFill>
                  <a:schemeClr val="accent5">
                    <a:lumMod val="10000"/>
                  </a:schemeClr>
                </a:solidFill>
              </a:rPr>
              <a:t>(</a:t>
            </a:r>
            <a:r>
              <a:rPr lang="en-US" sz="2300" b="1" dirty="0" err="1" smtClean="0">
                <a:solidFill>
                  <a:schemeClr val="accent5">
                    <a:lumMod val="10000"/>
                  </a:schemeClr>
                </a:solidFill>
              </a:rPr>
              <a:t>EventHandler</a:t>
            </a:r>
            <a:r>
              <a:rPr lang="en-US" sz="2300" b="1" dirty="0" smtClean="0">
                <a:solidFill>
                  <a:schemeClr val="accent5">
                    <a:lumMod val="10000"/>
                  </a:schemeClr>
                </a:solidFill>
              </a:rPr>
              <a:t>&lt;</a:t>
            </a:r>
            <a:r>
              <a:rPr lang="en-US" sz="2300" b="1" dirty="0" err="1" smtClean="0">
                <a:solidFill>
                  <a:schemeClr val="accent5">
                    <a:lumMod val="10000"/>
                  </a:schemeClr>
                </a:solidFill>
              </a:rPr>
              <a:t>GetEmployeesCompletedEventArgs</a:t>
            </a:r>
            <a:r>
              <a:rPr lang="en-US" sz="2300" b="1" dirty="0" smtClean="0">
                <a:solidFill>
                  <a:schemeClr val="accent5">
                    <a:lumMod val="10000"/>
                  </a:schemeClr>
                </a:solidFill>
              </a:rPr>
              <a:t>&gt; </a:t>
            </a:r>
            <a:br>
              <a:rPr lang="en-US" sz="2300" b="1" dirty="0" smtClean="0">
                <a:solidFill>
                  <a:schemeClr val="accent5">
                    <a:lumMod val="10000"/>
                  </a:schemeClr>
                </a:solidFill>
              </a:rPr>
            </a:br>
            <a:r>
              <a:rPr lang="en-US" sz="2300" b="1" dirty="0" smtClean="0">
                <a:solidFill>
                  <a:schemeClr val="accent5">
                    <a:lumMod val="10000"/>
                  </a:schemeClr>
                </a:solidFill>
              </a:rPr>
              <a:t>callback)</a:t>
            </a:r>
          </a:p>
          <a:p>
            <a:r>
              <a:rPr lang="en-US" sz="2300" b="1" dirty="0" smtClean="0">
                <a:solidFill>
                  <a:schemeClr val="accent5">
                    <a:lumMod val="10000"/>
                  </a:schemeClr>
                </a:solidFill>
              </a:rPr>
              <a:t>{</a:t>
            </a:r>
          </a:p>
          <a:p>
            <a:r>
              <a:rPr lang="en-US" sz="2300" b="1" dirty="0" smtClean="0">
                <a:solidFill>
                  <a:schemeClr val="accent5">
                    <a:lumMod val="10000"/>
                  </a:schemeClr>
                </a:solidFill>
              </a:rPr>
              <a:t>    </a:t>
            </a:r>
            <a:r>
              <a:rPr lang="en-US" sz="2300" b="1" dirty="0" err="1" smtClean="0">
                <a:solidFill>
                  <a:schemeClr val="accent5">
                    <a:lumMod val="10000"/>
                  </a:schemeClr>
                </a:solidFill>
              </a:rPr>
              <a:t>IJobPlanService</a:t>
            </a:r>
            <a:r>
              <a:rPr lang="en-US" sz="2300" b="1" dirty="0" smtClean="0">
                <a:solidFill>
                  <a:schemeClr val="accent5">
                    <a:lumMod val="10000"/>
                  </a:schemeClr>
                </a:solidFill>
              </a:rPr>
              <a:t> proxy = </a:t>
            </a:r>
            <a:r>
              <a:rPr lang="en-US" sz="2300" b="1" dirty="0" err="1" smtClean="0">
                <a:solidFill>
                  <a:schemeClr val="accent5">
                    <a:lumMod val="10000"/>
                  </a:schemeClr>
                </a:solidFill>
              </a:rPr>
              <a:t>GetProxy</a:t>
            </a:r>
            <a:r>
              <a:rPr lang="en-US" sz="2300" b="1" dirty="0" smtClean="0">
                <a:solidFill>
                  <a:schemeClr val="accent5">
                    <a:lumMod val="10000"/>
                  </a:schemeClr>
                </a:solidFill>
              </a:rPr>
              <a:t>();</a:t>
            </a:r>
          </a:p>
          <a:p>
            <a:r>
              <a:rPr lang="en-US" sz="2300" b="1" dirty="0" smtClean="0">
                <a:solidFill>
                  <a:schemeClr val="accent5">
                    <a:lumMod val="10000"/>
                  </a:schemeClr>
                </a:solidFill>
              </a:rPr>
              <a:t>    </a:t>
            </a:r>
            <a:r>
              <a:rPr lang="en-US" sz="2300" b="1" dirty="0" err="1" smtClean="0">
                <a:solidFill>
                  <a:schemeClr val="accent5">
                    <a:lumMod val="10000"/>
                  </a:schemeClr>
                </a:solidFill>
              </a:rPr>
              <a:t>proxy.GetEmployeesCompleted</a:t>
            </a:r>
            <a:r>
              <a:rPr lang="en-US" sz="2300" b="1" dirty="0" smtClean="0">
                <a:solidFill>
                  <a:schemeClr val="accent5">
                    <a:lumMod val="10000"/>
                  </a:schemeClr>
                </a:solidFill>
              </a:rPr>
              <a:t> += callback;</a:t>
            </a:r>
          </a:p>
          <a:p>
            <a:r>
              <a:rPr lang="en-US" sz="2300" b="1" dirty="0" smtClean="0">
                <a:solidFill>
                  <a:schemeClr val="accent5">
                    <a:lumMod val="10000"/>
                  </a:schemeClr>
                </a:solidFill>
              </a:rPr>
              <a:t>    </a:t>
            </a:r>
            <a:r>
              <a:rPr lang="en-US" sz="2300" b="1" dirty="0" err="1" smtClean="0">
                <a:solidFill>
                  <a:schemeClr val="accent5">
                    <a:lumMod val="10000"/>
                  </a:schemeClr>
                </a:solidFill>
              </a:rPr>
              <a:t>proxy.GetEmployeesAsync</a:t>
            </a:r>
            <a:r>
              <a:rPr lang="en-US" sz="2300" b="1" dirty="0" smtClean="0">
                <a:solidFill>
                  <a:schemeClr val="accent5">
                    <a:lumMod val="10000"/>
                  </a:schemeClr>
                </a:solidFill>
              </a:rPr>
              <a:t>();</a:t>
            </a:r>
          </a:p>
          <a:p>
            <a:r>
              <a:rPr lang="en-US" sz="2300" b="1" dirty="0" smtClean="0">
                <a:solidFill>
                  <a:schemeClr val="accent5">
                    <a:lumMod val="10000"/>
                  </a:schemeClr>
                </a:solidFill>
              </a:rPr>
              <a:t>}</a:t>
            </a:r>
          </a:p>
        </p:txBody>
      </p:sp>
      <p:sp>
        <p:nvSpPr>
          <p:cNvPr id="2" name="Rounded Rectangle 1"/>
          <p:cNvSpPr/>
          <p:nvPr/>
        </p:nvSpPr>
        <p:spPr bwMode="auto">
          <a:xfrm>
            <a:off x="2369471" y="1370936"/>
            <a:ext cx="1143000" cy="307041"/>
          </a:xfrm>
          <a:prstGeom prst="roundRect">
            <a:avLst/>
          </a:prstGeom>
          <a:gradFill flip="none" rotWithShape="1">
            <a:gsLst>
              <a:gs pos="0">
                <a:schemeClr val="accent3">
                  <a:alpha val="50000"/>
                </a:schemeClr>
              </a:gs>
              <a:gs pos="86000">
                <a:schemeClr val="accent4">
                  <a:alpha val="50000"/>
                </a:schemeClr>
              </a:gs>
            </a:gsLst>
            <a:lin ang="5400000" scaled="1"/>
            <a:tileRect/>
          </a:gradFill>
          <a:ln w="28575">
            <a:solidFill>
              <a:schemeClr val="bg1">
                <a:alpha val="50000"/>
              </a:schemeClr>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ZA" dirty="0" smtClean="0">
              <a:solidFill>
                <a:schemeClr val="bg1">
                  <a:alpha val="99000"/>
                </a:schemeClr>
              </a:solidFill>
            </a:endParaRPr>
          </a:p>
        </p:txBody>
      </p:sp>
      <p:sp>
        <p:nvSpPr>
          <p:cNvPr id="6" name="Rounded Rectangle 5"/>
          <p:cNvSpPr/>
          <p:nvPr/>
        </p:nvSpPr>
        <p:spPr bwMode="auto">
          <a:xfrm>
            <a:off x="2038503" y="2410842"/>
            <a:ext cx="1143000" cy="309282"/>
          </a:xfrm>
          <a:prstGeom prst="roundRect">
            <a:avLst/>
          </a:prstGeom>
          <a:gradFill flip="none" rotWithShape="1">
            <a:gsLst>
              <a:gs pos="0">
                <a:schemeClr val="accent3">
                  <a:alpha val="50000"/>
                </a:schemeClr>
              </a:gs>
              <a:gs pos="86000">
                <a:schemeClr val="accent4">
                  <a:alpha val="50000"/>
                </a:schemeClr>
              </a:gs>
            </a:gsLst>
            <a:lin ang="5400000" scaled="1"/>
            <a:tileRect/>
          </a:gradFill>
          <a:ln w="28575">
            <a:solidFill>
              <a:schemeClr val="bg1">
                <a:alpha val="50000"/>
              </a:schemeClr>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ZA" dirty="0" smtClean="0">
              <a:solidFill>
                <a:schemeClr val="bg1">
                  <a:alpha val="99000"/>
                </a:schemeClr>
              </a:solidFill>
            </a:endParaRPr>
          </a:p>
        </p:txBody>
      </p:sp>
      <p:sp>
        <p:nvSpPr>
          <p:cNvPr id="7" name="Rounded Rectangle 6"/>
          <p:cNvSpPr/>
          <p:nvPr/>
        </p:nvSpPr>
        <p:spPr bwMode="auto">
          <a:xfrm>
            <a:off x="2038503" y="2773912"/>
            <a:ext cx="1142999" cy="309282"/>
          </a:xfrm>
          <a:prstGeom prst="roundRect">
            <a:avLst/>
          </a:prstGeom>
          <a:gradFill flip="none" rotWithShape="1">
            <a:gsLst>
              <a:gs pos="0">
                <a:schemeClr val="accent3">
                  <a:alpha val="50000"/>
                </a:schemeClr>
              </a:gs>
              <a:gs pos="86000">
                <a:schemeClr val="accent4">
                  <a:alpha val="50000"/>
                </a:schemeClr>
              </a:gs>
            </a:gsLst>
            <a:lin ang="5400000" scaled="1"/>
            <a:tileRect/>
          </a:gradFill>
          <a:ln w="28575">
            <a:solidFill>
              <a:schemeClr val="bg1">
                <a:alpha val="50000"/>
              </a:schemeClr>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ZA" dirty="0" smtClean="0">
              <a:solidFill>
                <a:schemeClr val="bg1">
                  <a:alpha val="99000"/>
                </a:schemeClr>
              </a:solidFill>
            </a:endParaRPr>
          </a:p>
        </p:txBody>
      </p:sp>
      <p:sp>
        <p:nvSpPr>
          <p:cNvPr id="8" name="Rounded Rectangle 7"/>
          <p:cNvSpPr/>
          <p:nvPr/>
        </p:nvSpPr>
        <p:spPr bwMode="auto">
          <a:xfrm>
            <a:off x="2361233" y="3822783"/>
            <a:ext cx="1949822" cy="309282"/>
          </a:xfrm>
          <a:prstGeom prst="roundRect">
            <a:avLst/>
          </a:prstGeom>
          <a:gradFill flip="none" rotWithShape="1">
            <a:gsLst>
              <a:gs pos="0">
                <a:schemeClr val="accent3">
                  <a:alpha val="50000"/>
                </a:schemeClr>
              </a:gs>
              <a:gs pos="86000">
                <a:schemeClr val="accent4">
                  <a:alpha val="50000"/>
                </a:schemeClr>
              </a:gs>
            </a:gsLst>
            <a:lin ang="5400000" scaled="1"/>
            <a:tileRect/>
          </a:gradFill>
          <a:ln w="28575">
            <a:solidFill>
              <a:schemeClr val="bg1">
                <a:alpha val="50000"/>
              </a:schemeClr>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ZA" dirty="0" smtClean="0">
              <a:solidFill>
                <a:schemeClr val="bg1">
                  <a:alpha val="99000"/>
                </a:schemeClr>
              </a:solidFill>
            </a:endParaRPr>
          </a:p>
        </p:txBody>
      </p:sp>
      <p:sp>
        <p:nvSpPr>
          <p:cNvPr id="10" name="Rounded Rectangle 9"/>
          <p:cNvSpPr/>
          <p:nvPr/>
        </p:nvSpPr>
        <p:spPr bwMode="auto">
          <a:xfrm>
            <a:off x="2046741" y="5118183"/>
            <a:ext cx="1945340" cy="363070"/>
          </a:xfrm>
          <a:prstGeom prst="roundRect">
            <a:avLst/>
          </a:prstGeom>
          <a:gradFill flip="none" rotWithShape="1">
            <a:gsLst>
              <a:gs pos="0">
                <a:schemeClr val="accent3">
                  <a:alpha val="50000"/>
                </a:schemeClr>
              </a:gs>
              <a:gs pos="86000">
                <a:schemeClr val="accent4">
                  <a:alpha val="50000"/>
                </a:schemeClr>
              </a:gs>
            </a:gsLst>
            <a:lin ang="5400000" scaled="1"/>
            <a:tileRect/>
          </a:gradFill>
          <a:ln w="28575">
            <a:solidFill>
              <a:schemeClr val="bg1">
                <a:alpha val="50000"/>
              </a:schemeClr>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ZA" dirty="0" smtClean="0">
              <a:solidFill>
                <a:schemeClr val="bg1">
                  <a:alpha val="99000"/>
                </a:schemeClr>
              </a:solidFill>
            </a:endParaRPr>
          </a:p>
        </p:txBody>
      </p:sp>
      <p:sp>
        <p:nvSpPr>
          <p:cNvPr id="11" name="Rounded Rectangle 10"/>
          <p:cNvSpPr/>
          <p:nvPr/>
        </p:nvSpPr>
        <p:spPr bwMode="auto">
          <a:xfrm>
            <a:off x="2046741" y="5521594"/>
            <a:ext cx="1945340" cy="309282"/>
          </a:xfrm>
          <a:prstGeom prst="roundRect">
            <a:avLst/>
          </a:prstGeom>
          <a:gradFill flip="none" rotWithShape="1">
            <a:gsLst>
              <a:gs pos="0">
                <a:schemeClr val="accent3">
                  <a:alpha val="50000"/>
                </a:schemeClr>
              </a:gs>
              <a:gs pos="86000">
                <a:schemeClr val="accent4">
                  <a:alpha val="50000"/>
                </a:schemeClr>
              </a:gs>
            </a:gsLst>
            <a:lin ang="5400000" scaled="1"/>
            <a:tileRect/>
          </a:gradFill>
          <a:ln w="28575">
            <a:solidFill>
              <a:schemeClr val="bg1">
                <a:alpha val="50000"/>
              </a:schemeClr>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ZA" dirty="0" smtClean="0">
              <a:solidFill>
                <a:schemeClr val="bg1">
                  <a:alpha val="99000"/>
                </a:schemeClr>
              </a:solidFill>
            </a:endParaRPr>
          </a:p>
        </p:txBody>
      </p:sp>
      <p:sp>
        <p:nvSpPr>
          <p:cNvPr id="12" name="Rounded Rectangle 11"/>
          <p:cNvSpPr/>
          <p:nvPr/>
        </p:nvSpPr>
        <p:spPr bwMode="auto">
          <a:xfrm>
            <a:off x="5744682" y="1368695"/>
            <a:ext cx="1116105" cy="309282"/>
          </a:xfrm>
          <a:prstGeom prst="roundRect">
            <a:avLst/>
          </a:prstGeom>
          <a:gradFill flip="none" rotWithShape="1">
            <a:gsLst>
              <a:gs pos="0">
                <a:schemeClr val="accent3">
                  <a:alpha val="50000"/>
                </a:schemeClr>
              </a:gs>
              <a:gs pos="86000">
                <a:schemeClr val="accent4">
                  <a:alpha val="50000"/>
                </a:schemeClr>
              </a:gs>
            </a:gsLst>
            <a:lin ang="5400000" scaled="1"/>
            <a:tileRect/>
          </a:gradFill>
          <a:ln w="28575">
            <a:solidFill>
              <a:schemeClr val="bg1">
                <a:alpha val="50000"/>
              </a:schemeClr>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ZA" dirty="0" smtClean="0">
                <a:solidFill>
                  <a:schemeClr val="bg1">
                    <a:alpha val="99000"/>
                  </a:schemeClr>
                </a:solidFill>
              </a:rPr>
              <a:t>.</a:t>
            </a:r>
          </a:p>
        </p:txBody>
      </p:sp>
      <p:sp>
        <p:nvSpPr>
          <p:cNvPr id="13" name="Rounded Rectangle 12"/>
          <p:cNvSpPr/>
          <p:nvPr/>
        </p:nvSpPr>
        <p:spPr bwMode="auto">
          <a:xfrm>
            <a:off x="6553685" y="3822783"/>
            <a:ext cx="1900517" cy="309282"/>
          </a:xfrm>
          <a:prstGeom prst="roundRect">
            <a:avLst/>
          </a:prstGeom>
          <a:gradFill flip="none" rotWithShape="1">
            <a:gsLst>
              <a:gs pos="0">
                <a:schemeClr val="accent3">
                  <a:alpha val="50000"/>
                </a:schemeClr>
              </a:gs>
              <a:gs pos="86000">
                <a:schemeClr val="accent4">
                  <a:alpha val="50000"/>
                </a:schemeClr>
              </a:gs>
            </a:gsLst>
            <a:lin ang="5400000" scaled="1"/>
            <a:tileRect/>
          </a:gradFill>
          <a:ln w="28575">
            <a:solidFill>
              <a:schemeClr val="bg1">
                <a:alpha val="50000"/>
              </a:schemeClr>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ZA" dirty="0" smtClean="0">
              <a:solidFill>
                <a:schemeClr val="bg1">
                  <a:alpha val="99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Minimize WCF Service Call Code</a:t>
            </a:r>
            <a:endParaRPr lang="en-US" dirty="0"/>
          </a:p>
        </p:txBody>
      </p:sp>
      <p:sp>
        <p:nvSpPr>
          <p:cNvPr id="9" name="Text Placeholder 8"/>
          <p:cNvSpPr>
            <a:spLocks noGrp="1"/>
          </p:cNvSpPr>
          <p:nvPr>
            <p:ph type="body" sz="quarter" idx="10"/>
          </p:nvPr>
        </p:nvSpPr>
        <p:spPr>
          <a:xfrm>
            <a:off x="461313" y="1416049"/>
            <a:ext cx="11268315" cy="2954655"/>
          </a:xfrm>
        </p:spPr>
        <p:txBody>
          <a:bodyPr/>
          <a:lstStyle/>
          <a:p>
            <a:r>
              <a:rPr lang="en-US" sz="2400" b="1" dirty="0" smtClean="0">
                <a:solidFill>
                  <a:schemeClr val="accent5">
                    <a:lumMod val="10000"/>
                  </a:schemeClr>
                </a:solidFill>
                <a:cs typeface="Consolas" pitchFamily="49" charset="0"/>
              </a:rPr>
              <a:t>//Method in ViewModel Class</a:t>
            </a:r>
          </a:p>
          <a:p>
            <a:r>
              <a:rPr lang="en-US" sz="2400" b="1" dirty="0" smtClean="0">
                <a:solidFill>
                  <a:schemeClr val="accent5">
                    <a:lumMod val="10000"/>
                  </a:schemeClr>
                </a:solidFill>
                <a:cs typeface="Consolas" pitchFamily="49" charset="0"/>
              </a:rPr>
              <a:t>public </a:t>
            </a:r>
            <a:r>
              <a:rPr lang="en-US" sz="2400" b="1" dirty="0">
                <a:solidFill>
                  <a:schemeClr val="accent5">
                    <a:lumMod val="10000"/>
                  </a:schemeClr>
                </a:solidFill>
                <a:cs typeface="Consolas" pitchFamily="49" charset="0"/>
              </a:rPr>
              <a:t>void </a:t>
            </a:r>
            <a:r>
              <a:rPr lang="en-US" sz="2400" b="1" dirty="0" err="1">
                <a:solidFill>
                  <a:schemeClr val="accent5">
                    <a:lumMod val="10000"/>
                  </a:schemeClr>
                </a:solidFill>
                <a:cs typeface="Consolas" pitchFamily="49" charset="0"/>
              </a:rPr>
              <a:t>GetAreasByJobID</a:t>
            </a:r>
            <a:r>
              <a:rPr lang="en-US" sz="2400" b="1" dirty="0">
                <a:solidFill>
                  <a:schemeClr val="accent5">
                    <a:lumMod val="10000"/>
                  </a:schemeClr>
                </a:solidFill>
                <a:cs typeface="Consolas" pitchFamily="49" charset="0"/>
              </a:rPr>
              <a:t>() </a:t>
            </a:r>
          </a:p>
          <a:p>
            <a:r>
              <a:rPr lang="en-US" sz="2400" b="1" dirty="0">
                <a:solidFill>
                  <a:schemeClr val="accent5">
                    <a:lumMod val="10000"/>
                  </a:schemeClr>
                </a:solidFill>
                <a:cs typeface="Consolas" pitchFamily="49" charset="0"/>
              </a:rPr>
              <a:t>{ </a:t>
            </a:r>
            <a:br>
              <a:rPr lang="en-US" sz="2400" b="1" dirty="0">
                <a:solidFill>
                  <a:schemeClr val="accent5">
                    <a:lumMod val="10000"/>
                  </a:schemeClr>
                </a:solidFill>
                <a:cs typeface="Consolas" pitchFamily="49" charset="0"/>
              </a:rPr>
            </a:br>
            <a:r>
              <a:rPr lang="en-US" sz="2400" b="1" dirty="0" smtClean="0">
                <a:solidFill>
                  <a:schemeClr val="accent5">
                    <a:lumMod val="10000"/>
                  </a:schemeClr>
                </a:solidFill>
                <a:cs typeface="Consolas" pitchFamily="49" charset="0"/>
              </a:rPr>
              <a:t>   </a:t>
            </a:r>
            <a:r>
              <a:rPr lang="en-US" sz="2400" b="1" dirty="0" err="1" smtClean="0">
                <a:solidFill>
                  <a:schemeClr val="accent5">
                    <a:lumMod val="10000"/>
                  </a:schemeClr>
                </a:solidFill>
                <a:cs typeface="Consolas" pitchFamily="49" charset="0"/>
              </a:rPr>
              <a:t>MyServiceAgent.CallService</a:t>
            </a:r>
            <a:r>
              <a:rPr lang="en-US" sz="2400" b="1" dirty="0" smtClean="0">
                <a:solidFill>
                  <a:schemeClr val="accent5">
                    <a:lumMod val="10000"/>
                  </a:schemeClr>
                </a:solidFill>
                <a:cs typeface="Consolas" pitchFamily="49" charset="0"/>
              </a:rPr>
              <a:t>&lt;</a:t>
            </a:r>
            <a:r>
              <a:rPr lang="en-US" sz="2400" b="1" dirty="0" err="1" smtClean="0">
                <a:solidFill>
                  <a:schemeClr val="accent5">
                    <a:lumMod val="10000"/>
                  </a:schemeClr>
                </a:solidFill>
                <a:cs typeface="Consolas" pitchFamily="49" charset="0"/>
              </a:rPr>
              <a:t>GetAreasCompletedEventArgs</a:t>
            </a:r>
            <a:r>
              <a:rPr lang="en-US" sz="2400" b="1" dirty="0">
                <a:solidFill>
                  <a:schemeClr val="accent5">
                    <a:lumMod val="10000"/>
                  </a:schemeClr>
                </a:solidFill>
                <a:cs typeface="Consolas" pitchFamily="49" charset="0"/>
              </a:rPr>
              <a:t>&gt;</a:t>
            </a:r>
            <a:br>
              <a:rPr lang="en-US" sz="2400" b="1" dirty="0">
                <a:solidFill>
                  <a:schemeClr val="accent5">
                    <a:lumMod val="10000"/>
                  </a:schemeClr>
                </a:solidFill>
                <a:cs typeface="Consolas" pitchFamily="49" charset="0"/>
              </a:rPr>
            </a:br>
            <a:r>
              <a:rPr lang="en-US" sz="2400" b="1" dirty="0" smtClean="0">
                <a:solidFill>
                  <a:schemeClr val="accent5">
                    <a:lumMod val="10000"/>
                  </a:schemeClr>
                </a:solidFill>
                <a:cs typeface="Consolas" pitchFamily="49" charset="0"/>
              </a:rPr>
              <a:t>   (</a:t>
            </a:r>
            <a:endParaRPr lang="en-US" sz="2400" b="1" dirty="0">
              <a:solidFill>
                <a:schemeClr val="accent5">
                  <a:lumMod val="10000"/>
                </a:schemeClr>
              </a:solidFill>
              <a:cs typeface="Consolas" pitchFamily="49" charset="0"/>
            </a:endParaRPr>
          </a:p>
          <a:p>
            <a:r>
              <a:rPr lang="en-US" sz="2400" b="1" dirty="0">
                <a:solidFill>
                  <a:schemeClr val="accent5">
                    <a:lumMod val="10000"/>
                  </a:schemeClr>
                </a:solidFill>
                <a:cs typeface="Consolas" pitchFamily="49" charset="0"/>
              </a:rPr>
              <a:t>   </a:t>
            </a:r>
            <a:r>
              <a:rPr lang="en-US" sz="2400" b="1" dirty="0" smtClean="0">
                <a:solidFill>
                  <a:schemeClr val="accent5">
                    <a:lumMod val="10000"/>
                  </a:schemeClr>
                </a:solidFill>
                <a:cs typeface="Consolas" pitchFamily="49" charset="0"/>
              </a:rPr>
              <a:t>     </a:t>
            </a:r>
            <a:r>
              <a:rPr lang="en-US" sz="2400" b="1" dirty="0">
                <a:solidFill>
                  <a:schemeClr val="accent5">
                    <a:lumMod val="10000"/>
                  </a:schemeClr>
                </a:solidFill>
                <a:cs typeface="Consolas" pitchFamily="49" charset="0"/>
              </a:rPr>
              <a:t>(</a:t>
            </a:r>
            <a:r>
              <a:rPr lang="en-US" sz="2400" b="1" dirty="0" err="1">
                <a:solidFill>
                  <a:schemeClr val="accent5">
                    <a:lumMod val="10000"/>
                  </a:schemeClr>
                </a:solidFill>
                <a:cs typeface="Consolas" pitchFamily="49" charset="0"/>
              </a:rPr>
              <a:t>s,e</a:t>
            </a:r>
            <a:r>
              <a:rPr lang="en-US" sz="2400" b="1" dirty="0">
                <a:solidFill>
                  <a:schemeClr val="accent5">
                    <a:lumMod val="10000"/>
                  </a:schemeClr>
                </a:solidFill>
                <a:cs typeface="Consolas" pitchFamily="49" charset="0"/>
              </a:rPr>
              <a:t>) =&gt; </a:t>
            </a:r>
            <a:r>
              <a:rPr lang="en-US" sz="2400" b="1" dirty="0" err="1" smtClean="0">
                <a:solidFill>
                  <a:schemeClr val="accent5">
                    <a:lumMod val="10000"/>
                  </a:schemeClr>
                </a:solidFill>
                <a:cs typeface="Consolas" pitchFamily="49" charset="0"/>
              </a:rPr>
              <a:t>CurrentTimeSheetView.Areas</a:t>
            </a:r>
            <a:r>
              <a:rPr lang="en-US" sz="2400" b="1" dirty="0" smtClean="0">
                <a:solidFill>
                  <a:schemeClr val="accent5">
                    <a:lumMod val="10000"/>
                  </a:schemeClr>
                </a:solidFill>
                <a:cs typeface="Consolas" pitchFamily="49" charset="0"/>
              </a:rPr>
              <a:t> </a:t>
            </a:r>
            <a:r>
              <a:rPr lang="en-US" sz="2400" b="1" dirty="0">
                <a:solidFill>
                  <a:schemeClr val="accent5">
                    <a:lumMod val="10000"/>
                  </a:schemeClr>
                </a:solidFill>
                <a:cs typeface="Consolas" pitchFamily="49" charset="0"/>
              </a:rPr>
              <a:t>= </a:t>
            </a:r>
            <a:r>
              <a:rPr lang="en-US" sz="2400" b="1" dirty="0" err="1" smtClean="0">
                <a:solidFill>
                  <a:schemeClr val="accent5">
                    <a:lumMod val="10000"/>
                  </a:schemeClr>
                </a:solidFill>
                <a:cs typeface="Consolas" pitchFamily="49" charset="0"/>
              </a:rPr>
              <a:t>e.Result</a:t>
            </a:r>
            <a:r>
              <a:rPr lang="en-US" sz="2400" b="1" dirty="0" smtClean="0">
                <a:solidFill>
                  <a:schemeClr val="accent5">
                    <a:lumMod val="10000"/>
                  </a:schemeClr>
                </a:solidFill>
                <a:cs typeface="Consolas" pitchFamily="49" charset="0"/>
              </a:rPr>
              <a:t>, </a:t>
            </a:r>
            <a:br>
              <a:rPr lang="en-US" sz="2400" b="1" dirty="0" smtClean="0">
                <a:solidFill>
                  <a:schemeClr val="accent5">
                    <a:lumMod val="10000"/>
                  </a:schemeClr>
                </a:solidFill>
                <a:cs typeface="Consolas" pitchFamily="49" charset="0"/>
              </a:rPr>
            </a:br>
            <a:r>
              <a:rPr lang="en-US" sz="2400" b="1" dirty="0" smtClean="0">
                <a:solidFill>
                  <a:schemeClr val="accent5">
                    <a:lumMod val="10000"/>
                  </a:schemeClr>
                </a:solidFill>
                <a:cs typeface="Consolas" pitchFamily="49" charset="0"/>
              </a:rPr>
              <a:t>          </a:t>
            </a:r>
            <a:r>
              <a:rPr lang="en-US" sz="2400" b="1" dirty="0" err="1" smtClean="0">
                <a:solidFill>
                  <a:schemeClr val="accent5">
                    <a:lumMod val="10000"/>
                  </a:schemeClr>
                </a:solidFill>
                <a:cs typeface="Consolas" pitchFamily="49" charset="0"/>
              </a:rPr>
              <a:t>TimeSheetJob.JobID</a:t>
            </a:r>
            <a:r>
              <a:rPr lang="en-US" sz="2400" b="1" dirty="0">
                <a:solidFill>
                  <a:schemeClr val="accent5">
                    <a:lumMod val="10000"/>
                  </a:schemeClr>
                </a:solidFill>
                <a:cs typeface="Consolas" pitchFamily="49" charset="0"/>
              </a:rPr>
              <a:t/>
            </a:r>
            <a:br>
              <a:rPr lang="en-US" sz="2400" b="1" dirty="0">
                <a:solidFill>
                  <a:schemeClr val="accent5">
                    <a:lumMod val="10000"/>
                  </a:schemeClr>
                </a:solidFill>
                <a:cs typeface="Consolas" pitchFamily="49" charset="0"/>
              </a:rPr>
            </a:br>
            <a:r>
              <a:rPr lang="en-US" sz="2400" b="1" dirty="0" smtClean="0">
                <a:solidFill>
                  <a:schemeClr val="accent5">
                    <a:lumMod val="10000"/>
                  </a:schemeClr>
                </a:solidFill>
                <a:cs typeface="Consolas" pitchFamily="49" charset="0"/>
              </a:rPr>
              <a:t>   ); </a:t>
            </a:r>
            <a:endParaRPr lang="en-US" sz="2400" b="1" dirty="0">
              <a:solidFill>
                <a:schemeClr val="accent5">
                  <a:lumMod val="10000"/>
                </a:schemeClr>
              </a:solidFill>
              <a:cs typeface="Consolas" pitchFamily="49" charset="0"/>
            </a:endParaRPr>
          </a:p>
          <a:p>
            <a:r>
              <a:rPr lang="en-US" sz="2400" b="1" dirty="0">
                <a:solidFill>
                  <a:schemeClr val="accent5">
                    <a:lumMod val="10000"/>
                  </a:schemeClr>
                </a:solidFill>
                <a:cs typeface="Consolas" pitchFamily="49" charset="0"/>
              </a:rPr>
              <a:t>}</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a:t>
            </a:r>
            <a:r>
              <a:rPr lang="en-US" dirty="0" err="1" smtClean="0"/>
              <a:t>CallService</a:t>
            </a:r>
            <a:r>
              <a:rPr lang="en-US" dirty="0" smtClean="0"/>
              <a:t>&lt;T&gt; Method</a:t>
            </a:r>
            <a:endParaRPr lang="en-US" dirty="0"/>
          </a:p>
        </p:txBody>
      </p:sp>
      <p:sp>
        <p:nvSpPr>
          <p:cNvPr id="9" name="Text Placeholder 8"/>
          <p:cNvSpPr>
            <a:spLocks noGrp="1"/>
          </p:cNvSpPr>
          <p:nvPr>
            <p:ph type="body" sz="quarter" idx="10"/>
          </p:nvPr>
        </p:nvSpPr>
        <p:spPr>
          <a:xfrm>
            <a:off x="461313" y="1416049"/>
            <a:ext cx="11268315" cy="4812279"/>
          </a:xfrm>
        </p:spPr>
        <p:txBody>
          <a:bodyPr/>
          <a:lstStyle/>
          <a:p>
            <a:r>
              <a:rPr lang="en-US" sz="2200" b="1" dirty="0">
                <a:solidFill>
                  <a:schemeClr val="accent5">
                    <a:lumMod val="10000"/>
                  </a:schemeClr>
                </a:solidFill>
                <a:cs typeface="Consolas" pitchFamily="49" charset="0"/>
              </a:rPr>
              <a:t>Type </a:t>
            </a:r>
            <a:r>
              <a:rPr lang="en-US" sz="2200" b="1" dirty="0" smtClean="0">
                <a:solidFill>
                  <a:schemeClr val="accent5">
                    <a:lumMod val="10000"/>
                  </a:schemeClr>
                </a:solidFill>
                <a:cs typeface="Consolas" pitchFamily="49" charset="0"/>
              </a:rPr>
              <a:t>_Type </a:t>
            </a:r>
            <a:r>
              <a:rPr lang="en-US" sz="2200" b="1" dirty="0">
                <a:solidFill>
                  <a:schemeClr val="accent5">
                    <a:lumMod val="10000"/>
                  </a:schemeClr>
                </a:solidFill>
                <a:cs typeface="Consolas" pitchFamily="49" charset="0"/>
              </a:rPr>
              <a:t>= </a:t>
            </a:r>
            <a:r>
              <a:rPr lang="en-US" sz="2200" b="1" dirty="0" err="1">
                <a:solidFill>
                  <a:schemeClr val="accent5">
                    <a:lumMod val="10000"/>
                  </a:schemeClr>
                </a:solidFill>
                <a:cs typeface="Consolas" pitchFamily="49" charset="0"/>
              </a:rPr>
              <a:t>typeof</a:t>
            </a:r>
            <a:r>
              <a:rPr lang="en-US" sz="2200" b="1" dirty="0">
                <a:solidFill>
                  <a:schemeClr val="accent5">
                    <a:lumMod val="10000"/>
                  </a:schemeClr>
                </a:solidFill>
                <a:cs typeface="Consolas" pitchFamily="49" charset="0"/>
              </a:rPr>
              <a:t>(</a:t>
            </a:r>
            <a:r>
              <a:rPr lang="en-US" sz="2200" b="1" dirty="0" err="1">
                <a:solidFill>
                  <a:schemeClr val="accent5">
                    <a:lumMod val="10000"/>
                  </a:schemeClr>
                </a:solidFill>
                <a:cs typeface="Consolas" pitchFamily="49" charset="0"/>
              </a:rPr>
              <a:t>JobPlanServiceClient</a:t>
            </a:r>
            <a:r>
              <a:rPr lang="en-US" sz="2200" b="1" dirty="0" smtClean="0">
                <a:solidFill>
                  <a:schemeClr val="accent5">
                    <a:lumMod val="10000"/>
                  </a:schemeClr>
                </a:solidFill>
                <a:cs typeface="Consolas" pitchFamily="49" charset="0"/>
              </a:rPr>
              <a:t>);</a:t>
            </a:r>
            <a:br>
              <a:rPr lang="en-US" sz="2200" b="1" dirty="0" smtClean="0">
                <a:solidFill>
                  <a:schemeClr val="accent5">
                    <a:lumMod val="10000"/>
                  </a:schemeClr>
                </a:solidFill>
                <a:cs typeface="Consolas" pitchFamily="49" charset="0"/>
              </a:rPr>
            </a:br>
            <a:endParaRPr lang="en-US" sz="2200" b="1" dirty="0" smtClean="0">
              <a:solidFill>
                <a:schemeClr val="accent5">
                  <a:lumMod val="10000"/>
                </a:schemeClr>
              </a:solidFill>
              <a:cs typeface="Consolas" pitchFamily="49" charset="0"/>
            </a:endParaRPr>
          </a:p>
          <a:p>
            <a:r>
              <a:rPr lang="en-US" sz="2200" b="1" dirty="0" smtClean="0">
                <a:solidFill>
                  <a:schemeClr val="accent5">
                    <a:lumMod val="10000"/>
                  </a:schemeClr>
                </a:solidFill>
                <a:cs typeface="Consolas" pitchFamily="49" charset="0"/>
              </a:rPr>
              <a:t>public </a:t>
            </a:r>
            <a:r>
              <a:rPr lang="en-US" sz="2200" b="1" dirty="0">
                <a:solidFill>
                  <a:schemeClr val="accent5">
                    <a:lumMod val="10000"/>
                  </a:schemeClr>
                </a:solidFill>
                <a:cs typeface="Consolas" pitchFamily="49" charset="0"/>
              </a:rPr>
              <a:t>void </a:t>
            </a:r>
            <a:r>
              <a:rPr lang="en-US" sz="2200" b="1" dirty="0" err="1">
                <a:solidFill>
                  <a:schemeClr val="accent5">
                    <a:lumMod val="10000"/>
                  </a:schemeClr>
                </a:solidFill>
                <a:cs typeface="Consolas" pitchFamily="49" charset="0"/>
              </a:rPr>
              <a:t>CallService</a:t>
            </a:r>
            <a:r>
              <a:rPr lang="en-US" sz="2200" b="1" dirty="0">
                <a:solidFill>
                  <a:schemeClr val="accent5">
                    <a:lumMod val="10000"/>
                  </a:schemeClr>
                </a:solidFill>
                <a:cs typeface="Consolas" pitchFamily="49" charset="0"/>
              </a:rPr>
              <a:t>&lt;T&gt;(</a:t>
            </a:r>
            <a:r>
              <a:rPr lang="en-US" sz="2200" b="1" dirty="0" err="1">
                <a:solidFill>
                  <a:schemeClr val="accent5">
                    <a:lumMod val="10000"/>
                  </a:schemeClr>
                </a:solidFill>
                <a:cs typeface="Consolas" pitchFamily="49" charset="0"/>
              </a:rPr>
              <a:t>EventHandler</a:t>
            </a:r>
            <a:r>
              <a:rPr lang="en-US" sz="2200" b="1" dirty="0">
                <a:solidFill>
                  <a:schemeClr val="accent5">
                    <a:lumMod val="10000"/>
                  </a:schemeClr>
                </a:solidFill>
                <a:cs typeface="Consolas" pitchFamily="49" charset="0"/>
              </a:rPr>
              <a:t>&lt;T&gt; callback,</a:t>
            </a:r>
            <a:br>
              <a:rPr lang="en-US" sz="2200" b="1" dirty="0">
                <a:solidFill>
                  <a:schemeClr val="accent5">
                    <a:lumMod val="10000"/>
                  </a:schemeClr>
                </a:solidFill>
                <a:cs typeface="Consolas" pitchFamily="49" charset="0"/>
              </a:rPr>
            </a:br>
            <a:r>
              <a:rPr lang="en-US" sz="2200" b="1" dirty="0">
                <a:solidFill>
                  <a:schemeClr val="accent5">
                    <a:lumMod val="10000"/>
                  </a:schemeClr>
                </a:solidFill>
                <a:cs typeface="Consolas" pitchFamily="49" charset="0"/>
              </a:rPr>
              <a:t> </a:t>
            </a:r>
            <a:r>
              <a:rPr lang="en-US" sz="2200" b="1" dirty="0" err="1">
                <a:solidFill>
                  <a:schemeClr val="accent5">
                    <a:lumMod val="10000"/>
                  </a:schemeClr>
                </a:solidFill>
                <a:cs typeface="Consolas" pitchFamily="49" charset="0"/>
              </a:rPr>
              <a:t>params</a:t>
            </a:r>
            <a:r>
              <a:rPr lang="en-US" sz="2200" b="1" dirty="0">
                <a:solidFill>
                  <a:schemeClr val="accent5">
                    <a:lumMod val="10000"/>
                  </a:schemeClr>
                </a:solidFill>
                <a:cs typeface="Consolas" pitchFamily="49" charset="0"/>
              </a:rPr>
              <a:t> object[] parameters) where T : </a:t>
            </a:r>
            <a:r>
              <a:rPr lang="en-US" sz="2200" b="1" dirty="0" err="1">
                <a:solidFill>
                  <a:schemeClr val="accent5">
                    <a:lumMod val="10000"/>
                  </a:schemeClr>
                </a:solidFill>
                <a:cs typeface="Consolas" pitchFamily="49" charset="0"/>
              </a:rPr>
              <a:t>EventArgs</a:t>
            </a:r>
            <a:r>
              <a:rPr lang="en-US" sz="2200" b="1" dirty="0">
                <a:solidFill>
                  <a:schemeClr val="accent5">
                    <a:lumMod val="10000"/>
                  </a:schemeClr>
                </a:solidFill>
                <a:cs typeface="Consolas" pitchFamily="49" charset="0"/>
              </a:rPr>
              <a:t> {</a:t>
            </a:r>
            <a:br>
              <a:rPr lang="en-US" sz="2200" b="1" dirty="0">
                <a:solidFill>
                  <a:schemeClr val="accent5">
                    <a:lumMod val="10000"/>
                  </a:schemeClr>
                </a:solidFill>
                <a:cs typeface="Consolas" pitchFamily="49" charset="0"/>
              </a:rPr>
            </a:br>
            <a:endParaRPr lang="en-US" sz="2200" b="1" dirty="0">
              <a:solidFill>
                <a:schemeClr val="accent5">
                  <a:lumMod val="10000"/>
                </a:schemeClr>
              </a:solidFill>
              <a:cs typeface="Consolas" pitchFamily="49" charset="0"/>
            </a:endParaRPr>
          </a:p>
          <a:p>
            <a:r>
              <a:rPr lang="en-US" sz="2200" b="1" dirty="0">
                <a:solidFill>
                  <a:schemeClr val="accent5">
                    <a:lumMod val="10000"/>
                  </a:schemeClr>
                </a:solidFill>
                <a:cs typeface="Consolas" pitchFamily="49" charset="0"/>
              </a:rPr>
              <a:t>   </a:t>
            </a:r>
            <a:r>
              <a:rPr lang="en-US" sz="2200" b="1" dirty="0" err="1">
                <a:solidFill>
                  <a:schemeClr val="accent5">
                    <a:lumMod val="10000"/>
                  </a:schemeClr>
                </a:solidFill>
                <a:cs typeface="Consolas" pitchFamily="49" charset="0"/>
              </a:rPr>
              <a:t>var</a:t>
            </a:r>
            <a:r>
              <a:rPr lang="en-US" sz="2200" b="1" dirty="0">
                <a:solidFill>
                  <a:schemeClr val="accent5">
                    <a:lumMod val="10000"/>
                  </a:schemeClr>
                </a:solidFill>
                <a:cs typeface="Consolas" pitchFamily="49" charset="0"/>
              </a:rPr>
              <a:t> proxy = new </a:t>
            </a:r>
            <a:r>
              <a:rPr lang="en-US" sz="2200" b="1" dirty="0" err="1">
                <a:solidFill>
                  <a:schemeClr val="accent5">
                    <a:lumMod val="10000"/>
                  </a:schemeClr>
                </a:solidFill>
                <a:cs typeface="Consolas" pitchFamily="49" charset="0"/>
              </a:rPr>
              <a:t>JobPlanServiceClient</a:t>
            </a:r>
            <a:r>
              <a:rPr lang="en-US" sz="2200" b="1" dirty="0">
                <a:solidFill>
                  <a:schemeClr val="accent5">
                    <a:lumMod val="10000"/>
                  </a:schemeClr>
                </a:solidFill>
                <a:cs typeface="Consolas" pitchFamily="49" charset="0"/>
              </a:rPr>
              <a:t>(_Binding, </a:t>
            </a:r>
            <a:br>
              <a:rPr lang="en-US" sz="2200" b="1" dirty="0">
                <a:solidFill>
                  <a:schemeClr val="accent5">
                    <a:lumMod val="10000"/>
                  </a:schemeClr>
                </a:solidFill>
                <a:cs typeface="Consolas" pitchFamily="49" charset="0"/>
              </a:rPr>
            </a:br>
            <a:r>
              <a:rPr lang="en-US" sz="2200" b="1" dirty="0">
                <a:solidFill>
                  <a:schemeClr val="accent5">
                    <a:lumMod val="10000"/>
                  </a:schemeClr>
                </a:solidFill>
                <a:cs typeface="Consolas" pitchFamily="49" charset="0"/>
              </a:rPr>
              <a:t>  _</a:t>
            </a:r>
            <a:r>
              <a:rPr lang="en-US" sz="2200" b="1" dirty="0" err="1">
                <a:solidFill>
                  <a:schemeClr val="accent5">
                    <a:lumMod val="10000"/>
                  </a:schemeClr>
                </a:solidFill>
                <a:cs typeface="Consolas" pitchFamily="49" charset="0"/>
              </a:rPr>
              <a:t>EndPointAddress</a:t>
            </a:r>
            <a:r>
              <a:rPr lang="en-US" sz="2200" b="1" dirty="0">
                <a:solidFill>
                  <a:schemeClr val="accent5">
                    <a:lumMod val="10000"/>
                  </a:schemeClr>
                </a:solidFill>
                <a:cs typeface="Consolas" pitchFamily="49" charset="0"/>
              </a:rPr>
              <a:t>);</a:t>
            </a:r>
          </a:p>
          <a:p>
            <a:r>
              <a:rPr lang="en-US" sz="2200" b="1" dirty="0">
                <a:solidFill>
                  <a:schemeClr val="accent5">
                    <a:lumMod val="10000"/>
                  </a:schemeClr>
                </a:solidFill>
                <a:cs typeface="Consolas" pitchFamily="49" charset="0"/>
              </a:rPr>
              <a:t>   string action = </a:t>
            </a:r>
            <a:r>
              <a:rPr lang="en-US" sz="2200" b="1" dirty="0" err="1">
                <a:solidFill>
                  <a:schemeClr val="accent5">
                    <a:lumMod val="10000"/>
                  </a:schemeClr>
                </a:solidFill>
                <a:cs typeface="Consolas" pitchFamily="49" charset="0"/>
              </a:rPr>
              <a:t>typeof</a:t>
            </a:r>
            <a:r>
              <a:rPr lang="en-US" sz="2200" b="1" dirty="0">
                <a:solidFill>
                  <a:schemeClr val="accent5">
                    <a:lumMod val="10000"/>
                  </a:schemeClr>
                </a:solidFill>
                <a:cs typeface="Consolas" pitchFamily="49" charset="0"/>
              </a:rPr>
              <a:t>(T).Name</a:t>
            </a:r>
            <a:br>
              <a:rPr lang="en-US" sz="2200" b="1" dirty="0">
                <a:solidFill>
                  <a:schemeClr val="accent5">
                    <a:lumMod val="10000"/>
                  </a:schemeClr>
                </a:solidFill>
                <a:cs typeface="Consolas" pitchFamily="49" charset="0"/>
              </a:rPr>
            </a:br>
            <a:r>
              <a:rPr lang="en-US" sz="2200" b="1" dirty="0">
                <a:solidFill>
                  <a:schemeClr val="accent5">
                    <a:lumMod val="10000"/>
                  </a:schemeClr>
                </a:solidFill>
                <a:cs typeface="Consolas" pitchFamily="49" charset="0"/>
              </a:rPr>
              <a:t>  .Replace(</a:t>
            </a:r>
            <a:r>
              <a:rPr lang="en-US" sz="2200" b="1" dirty="0" err="1">
                <a:solidFill>
                  <a:schemeClr val="accent5">
                    <a:lumMod val="10000"/>
                  </a:schemeClr>
                </a:solidFill>
                <a:cs typeface="Consolas" pitchFamily="49" charset="0"/>
              </a:rPr>
              <a:t>CompletedEventargs</a:t>
            </a:r>
            <a:r>
              <a:rPr lang="en-US" sz="2200" b="1" dirty="0">
                <a:solidFill>
                  <a:schemeClr val="accent5">
                    <a:lumMod val="10000"/>
                  </a:schemeClr>
                </a:solidFill>
                <a:cs typeface="Consolas" pitchFamily="49" charset="0"/>
              </a:rPr>
              <a:t>, </a:t>
            </a:r>
            <a:r>
              <a:rPr lang="en-US" sz="2200" b="1" dirty="0" err="1">
                <a:solidFill>
                  <a:schemeClr val="accent5">
                    <a:lumMod val="10000"/>
                  </a:schemeClr>
                </a:solidFill>
                <a:cs typeface="Consolas" pitchFamily="49" charset="0"/>
              </a:rPr>
              <a:t>String.Empty</a:t>
            </a:r>
            <a:r>
              <a:rPr lang="en-US" sz="2200" b="1" dirty="0">
                <a:solidFill>
                  <a:schemeClr val="accent5">
                    <a:lumMod val="10000"/>
                  </a:schemeClr>
                </a:solidFill>
                <a:cs typeface="Consolas" pitchFamily="49" charset="0"/>
              </a:rPr>
              <a:t>);</a:t>
            </a:r>
          </a:p>
          <a:p>
            <a:r>
              <a:rPr lang="en-US" sz="2200" b="1" dirty="0">
                <a:solidFill>
                  <a:schemeClr val="accent5">
                    <a:lumMod val="10000"/>
                  </a:schemeClr>
                </a:solidFill>
                <a:cs typeface="Consolas" pitchFamily="49" charset="0"/>
              </a:rPr>
              <a:t>   </a:t>
            </a:r>
          </a:p>
          <a:p>
            <a:r>
              <a:rPr lang="en-US" sz="2200" b="1" dirty="0">
                <a:solidFill>
                  <a:schemeClr val="accent5">
                    <a:lumMod val="10000"/>
                  </a:schemeClr>
                </a:solidFill>
                <a:cs typeface="Consolas" pitchFamily="49" charset="0"/>
              </a:rPr>
              <a:t> </a:t>
            </a:r>
            <a:r>
              <a:rPr lang="en-US" sz="2200" b="1" dirty="0" smtClean="0">
                <a:solidFill>
                  <a:schemeClr val="accent5">
                    <a:lumMod val="10000"/>
                  </a:schemeClr>
                </a:solidFill>
                <a:cs typeface="Consolas" pitchFamily="49" charset="0"/>
              </a:rPr>
              <a:t>  _</a:t>
            </a:r>
            <a:r>
              <a:rPr lang="en-US" sz="2200" b="1" dirty="0" err="1">
                <a:solidFill>
                  <a:schemeClr val="accent5">
                    <a:lumMod val="10000"/>
                  </a:schemeClr>
                </a:solidFill>
                <a:cs typeface="Consolas" pitchFamily="49" charset="0"/>
              </a:rPr>
              <a:t>Type</a:t>
            </a:r>
            <a:r>
              <a:rPr lang="en-US" sz="2200" b="1" dirty="0" err="1" smtClean="0">
                <a:solidFill>
                  <a:schemeClr val="accent5">
                    <a:lumMod val="10000"/>
                  </a:schemeClr>
                </a:solidFill>
                <a:cs typeface="Consolas" pitchFamily="49" charset="0"/>
              </a:rPr>
              <a:t>.GetEvent</a:t>
            </a:r>
            <a:r>
              <a:rPr lang="en-US" sz="2200" b="1" dirty="0" smtClean="0">
                <a:solidFill>
                  <a:schemeClr val="accent5">
                    <a:lumMod val="10000"/>
                  </a:schemeClr>
                </a:solidFill>
                <a:cs typeface="Consolas" pitchFamily="49" charset="0"/>
              </a:rPr>
              <a:t>(action </a:t>
            </a:r>
            <a:r>
              <a:rPr lang="en-US" sz="2200" b="1" dirty="0">
                <a:solidFill>
                  <a:schemeClr val="accent5">
                    <a:lumMod val="10000"/>
                  </a:schemeClr>
                </a:solidFill>
                <a:cs typeface="Consolas" pitchFamily="49" charset="0"/>
              </a:rPr>
              <a:t>+ Completed)</a:t>
            </a:r>
            <a:br>
              <a:rPr lang="en-US" sz="2200" b="1" dirty="0">
                <a:solidFill>
                  <a:schemeClr val="accent5">
                    <a:lumMod val="10000"/>
                  </a:schemeClr>
                </a:solidFill>
                <a:cs typeface="Consolas" pitchFamily="49" charset="0"/>
              </a:rPr>
            </a:br>
            <a:r>
              <a:rPr lang="en-US" sz="2200" b="1" dirty="0">
                <a:solidFill>
                  <a:schemeClr val="accent5">
                    <a:lumMod val="10000"/>
                  </a:schemeClr>
                </a:solidFill>
                <a:cs typeface="Consolas" pitchFamily="49" charset="0"/>
              </a:rPr>
              <a:t>  .</a:t>
            </a:r>
            <a:r>
              <a:rPr lang="en-US" sz="2200" b="1" dirty="0" err="1">
                <a:solidFill>
                  <a:schemeClr val="accent5">
                    <a:lumMod val="10000"/>
                  </a:schemeClr>
                </a:solidFill>
                <a:cs typeface="Consolas" pitchFamily="49" charset="0"/>
              </a:rPr>
              <a:t>AddEventHandler</a:t>
            </a:r>
            <a:r>
              <a:rPr lang="en-US" sz="2200" b="1" dirty="0">
                <a:solidFill>
                  <a:schemeClr val="accent5">
                    <a:lumMod val="10000"/>
                  </a:schemeClr>
                </a:solidFill>
                <a:cs typeface="Consolas" pitchFamily="49" charset="0"/>
              </a:rPr>
              <a:t>(proxy, callback);</a:t>
            </a:r>
          </a:p>
          <a:p>
            <a:r>
              <a:rPr lang="en-US" sz="2200" b="1" dirty="0">
                <a:solidFill>
                  <a:schemeClr val="accent5">
                    <a:lumMod val="10000"/>
                  </a:schemeClr>
                </a:solidFill>
                <a:cs typeface="Consolas" pitchFamily="49" charset="0"/>
              </a:rPr>
              <a:t> </a:t>
            </a:r>
            <a:r>
              <a:rPr lang="en-US" sz="2200" b="1" dirty="0" smtClean="0">
                <a:solidFill>
                  <a:schemeClr val="accent5">
                    <a:lumMod val="10000"/>
                  </a:schemeClr>
                </a:solidFill>
                <a:cs typeface="Consolas" pitchFamily="49" charset="0"/>
              </a:rPr>
              <a:t>  _</a:t>
            </a:r>
            <a:r>
              <a:rPr lang="en-US" sz="2200" b="1" dirty="0" err="1">
                <a:solidFill>
                  <a:schemeClr val="accent5">
                    <a:lumMod val="10000"/>
                  </a:schemeClr>
                </a:solidFill>
                <a:cs typeface="Consolas" pitchFamily="49" charset="0"/>
              </a:rPr>
              <a:t>Type</a:t>
            </a:r>
            <a:r>
              <a:rPr lang="en-US" sz="2200" b="1" dirty="0" err="1" smtClean="0">
                <a:solidFill>
                  <a:schemeClr val="accent5">
                    <a:lumMod val="10000"/>
                  </a:schemeClr>
                </a:solidFill>
                <a:cs typeface="Consolas" pitchFamily="49" charset="0"/>
              </a:rPr>
              <a:t>.InvokeMember</a:t>
            </a:r>
            <a:r>
              <a:rPr lang="en-US" sz="2200" b="1" dirty="0" smtClean="0">
                <a:solidFill>
                  <a:schemeClr val="accent5">
                    <a:lumMod val="10000"/>
                  </a:schemeClr>
                </a:solidFill>
                <a:cs typeface="Consolas" pitchFamily="49" charset="0"/>
              </a:rPr>
              <a:t>(action </a:t>
            </a:r>
            <a:r>
              <a:rPr lang="en-US" sz="2200" b="1" dirty="0">
                <a:solidFill>
                  <a:schemeClr val="accent5">
                    <a:lumMod val="10000"/>
                  </a:schemeClr>
                </a:solidFill>
                <a:cs typeface="Consolas" pitchFamily="49" charset="0"/>
              </a:rPr>
              <a:t>+ </a:t>
            </a:r>
            <a:r>
              <a:rPr lang="en-US" sz="2200" b="1" dirty="0" err="1">
                <a:solidFill>
                  <a:schemeClr val="accent5">
                    <a:lumMod val="10000"/>
                  </a:schemeClr>
                </a:solidFill>
                <a:cs typeface="Consolas" pitchFamily="49" charset="0"/>
              </a:rPr>
              <a:t>Async</a:t>
            </a:r>
            <a:r>
              <a:rPr lang="en-US" sz="2200" b="1" dirty="0">
                <a:solidFill>
                  <a:schemeClr val="accent5">
                    <a:lumMod val="10000"/>
                  </a:schemeClr>
                </a:solidFill>
                <a:cs typeface="Consolas" pitchFamily="49" charset="0"/>
              </a:rPr>
              <a:t>, </a:t>
            </a:r>
            <a:br>
              <a:rPr lang="en-US" sz="2200" b="1" dirty="0">
                <a:solidFill>
                  <a:schemeClr val="accent5">
                    <a:lumMod val="10000"/>
                  </a:schemeClr>
                </a:solidFill>
                <a:cs typeface="Consolas" pitchFamily="49" charset="0"/>
              </a:rPr>
            </a:br>
            <a:r>
              <a:rPr lang="en-US" sz="2200" b="1" dirty="0">
                <a:solidFill>
                  <a:schemeClr val="accent5">
                    <a:lumMod val="10000"/>
                  </a:schemeClr>
                </a:solidFill>
                <a:cs typeface="Consolas" pitchFamily="49" charset="0"/>
              </a:rPr>
              <a:t>   </a:t>
            </a:r>
            <a:r>
              <a:rPr lang="en-US" sz="2200" b="1" dirty="0" err="1">
                <a:solidFill>
                  <a:schemeClr val="accent5">
                    <a:lumMod val="10000"/>
                  </a:schemeClr>
                </a:solidFill>
                <a:cs typeface="Consolas" pitchFamily="49" charset="0"/>
              </a:rPr>
              <a:t>BindingFlags.InvokeMethod</a:t>
            </a:r>
            <a:r>
              <a:rPr lang="en-US" sz="2200" b="1" dirty="0">
                <a:solidFill>
                  <a:schemeClr val="accent5">
                    <a:lumMod val="10000"/>
                  </a:schemeClr>
                </a:solidFill>
                <a:cs typeface="Consolas" pitchFamily="49" charset="0"/>
              </a:rPr>
              <a:t>, null, </a:t>
            </a:r>
            <a:br>
              <a:rPr lang="en-US" sz="2200" b="1" dirty="0">
                <a:solidFill>
                  <a:schemeClr val="accent5">
                    <a:lumMod val="10000"/>
                  </a:schemeClr>
                </a:solidFill>
                <a:cs typeface="Consolas" pitchFamily="49" charset="0"/>
              </a:rPr>
            </a:br>
            <a:r>
              <a:rPr lang="en-US" sz="2200" b="1" dirty="0">
                <a:solidFill>
                  <a:schemeClr val="accent5">
                    <a:lumMod val="10000"/>
                  </a:schemeClr>
                </a:solidFill>
                <a:cs typeface="Consolas" pitchFamily="49" charset="0"/>
              </a:rPr>
              <a:t>   </a:t>
            </a:r>
            <a:r>
              <a:rPr lang="en-US" sz="2200" b="1" dirty="0" err="1">
                <a:solidFill>
                  <a:schemeClr val="accent5">
                    <a:lumMod val="10000"/>
                  </a:schemeClr>
                </a:solidFill>
                <a:cs typeface="Consolas" pitchFamily="49" charset="0"/>
              </a:rPr>
              <a:t>proxy,parameters</a:t>
            </a:r>
            <a:r>
              <a:rPr lang="en-US" sz="2200" b="1" dirty="0" smtClean="0">
                <a:solidFill>
                  <a:schemeClr val="accent5">
                    <a:lumMod val="10000"/>
                  </a:schemeClr>
                </a:solidFill>
                <a:cs typeface="Consolas" pitchFamily="49" charset="0"/>
              </a:rPr>
              <a:t>);</a:t>
            </a:r>
            <a:endParaRPr lang="en-US" sz="2200" b="1" dirty="0">
              <a:solidFill>
                <a:schemeClr val="accent5">
                  <a:lumMod val="10000"/>
                </a:schemeClr>
              </a:solidFill>
              <a:cs typeface="Consolas" pitchFamily="49" charset="0"/>
            </a:endParaRPr>
          </a:p>
          <a:p>
            <a:r>
              <a:rPr lang="en-US" sz="2200" b="1" dirty="0">
                <a:solidFill>
                  <a:schemeClr val="accent5">
                    <a:lumMod val="10000"/>
                  </a:schemeClr>
                </a:solidFill>
                <a:cs typeface="Consolas" pitchFamily="49" charset="0"/>
              </a:rPr>
              <a:t>}</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r>
              <a:rPr lang="en-US" smtClean="0"/>
              <a:t>DEMO</a:t>
            </a:r>
            <a:endParaRPr lang="en-US" dirty="0"/>
          </a:p>
        </p:txBody>
      </p:sp>
      <p:sp>
        <p:nvSpPr>
          <p:cNvPr id="3" name="Title 2"/>
          <p:cNvSpPr>
            <a:spLocks noGrp="1"/>
          </p:cNvSpPr>
          <p:nvPr>
            <p:ph type="ctrTitle"/>
          </p:nvPr>
        </p:nvSpPr>
        <p:spPr/>
        <p:txBody>
          <a:bodyPr/>
          <a:lstStyle/>
          <a:p>
            <a:r>
              <a:rPr lang="en-US" dirty="0" smtClean="0"/>
              <a:t>Service Agent</a:t>
            </a:r>
            <a:endParaRPr 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460375">
              <a:spcBef>
                <a:spcPct val="20000"/>
              </a:spcBef>
            </a:pPr>
            <a:r>
              <a:rPr lang="en-US" dirty="0" smtClean="0"/>
              <a:t>Lesson #5: Extend Existing Controls</a:t>
            </a:r>
            <a:endParaRPr lang="en-US" dirty="0"/>
          </a:p>
        </p:txBody>
      </p:sp>
      <p:sp>
        <p:nvSpPr>
          <p:cNvPr id="3" name="Text Placeholder 2"/>
          <p:cNvSpPr>
            <a:spLocks noGrp="1"/>
          </p:cNvSpPr>
          <p:nvPr>
            <p:ph idx="1"/>
          </p:nvPr>
        </p:nvSpPr>
        <p:spPr/>
        <p:txBody>
          <a:bodyPr/>
          <a:lstStyle/>
          <a:p>
            <a:pPr>
              <a:buFont typeface="Arial" pitchFamily="34" charset="0"/>
              <a:buChar char="•"/>
            </a:pPr>
            <a:r>
              <a:rPr lang="en-US" dirty="0" smtClean="0"/>
              <a:t>Extend built-in Silverlight controls and Toolkit controls rather than reinventing the wheel</a:t>
            </a:r>
          </a:p>
          <a:p>
            <a:pPr>
              <a:buFont typeface="Arial" pitchFamily="34" charset="0"/>
              <a:buChar char="•"/>
            </a:pPr>
            <a:endParaRPr lang="en-US" dirty="0" smtClean="0"/>
          </a:p>
          <a:p>
            <a:pPr>
              <a:buFont typeface="Arial" pitchFamily="34" charset="0"/>
              <a:buChar char="•"/>
            </a:pPr>
            <a:r>
              <a:rPr lang="en-US" dirty="0" smtClean="0"/>
              <a:t>Examples of extended controls:</a:t>
            </a:r>
          </a:p>
          <a:p>
            <a:pPr lvl="1">
              <a:buFont typeface="Arial" pitchFamily="34" charset="0"/>
              <a:buChar char="•"/>
            </a:pPr>
            <a:r>
              <a:rPr lang="en-US" dirty="0" err="1" smtClean="0"/>
              <a:t>TextBox</a:t>
            </a:r>
            <a:r>
              <a:rPr lang="en-US" dirty="0" smtClean="0"/>
              <a:t> </a:t>
            </a:r>
            <a:r>
              <a:rPr lang="en-US" dirty="0" smtClean="0">
                <a:sym typeface="Wingdings" pitchFamily="2" charset="2"/>
              </a:rPr>
              <a:t></a:t>
            </a:r>
            <a:r>
              <a:rPr lang="en-US" dirty="0" smtClean="0"/>
              <a:t> </a:t>
            </a:r>
            <a:r>
              <a:rPr lang="en-US" dirty="0" err="1" smtClean="0"/>
              <a:t>FilteredTextBox</a:t>
            </a:r>
            <a:endParaRPr lang="en-US" dirty="0" smtClean="0"/>
          </a:p>
          <a:p>
            <a:pPr lvl="1">
              <a:buFont typeface="Arial" pitchFamily="34" charset="0"/>
              <a:buChar char="•"/>
            </a:pPr>
            <a:r>
              <a:rPr lang="en-US" dirty="0" err="1" smtClean="0"/>
              <a:t>ComboBox</a:t>
            </a:r>
            <a:r>
              <a:rPr lang="en-US" dirty="0" smtClean="0"/>
              <a:t> extended to deal with primary keys better</a:t>
            </a:r>
          </a:p>
          <a:p>
            <a:pPr lvl="1">
              <a:buFont typeface="Arial" pitchFamily="34" charset="0"/>
              <a:buChar char="•"/>
            </a:pPr>
            <a:r>
              <a:rPr lang="en-US" dirty="0" err="1" smtClean="0"/>
              <a:t>AutoCompleteBox</a:t>
            </a:r>
            <a:r>
              <a:rPr lang="en-US" dirty="0" smtClean="0"/>
              <a:t> </a:t>
            </a:r>
            <a:r>
              <a:rPr lang="en-US" dirty="0" smtClean="0">
                <a:sym typeface="Wingdings" pitchFamily="2" charset="2"/>
              </a:rPr>
              <a:t> </a:t>
            </a:r>
            <a:r>
              <a:rPr lang="en-US" dirty="0" err="1" smtClean="0"/>
              <a:t>AutoCompleteComboBox</a:t>
            </a:r>
            <a:r>
              <a:rPr lang="en-US" dirty="0" smtClean="0"/>
              <a:t/>
            </a:r>
            <a:br>
              <a:rPr lang="en-US" dirty="0" smtClean="0"/>
            </a:br>
            <a:endParaRPr lang="en-US" dirty="0" smtClean="0"/>
          </a:p>
          <a:p>
            <a:pPr lvl="1">
              <a:buFont typeface="Arial" pitchFamily="34" charset="0"/>
              <a:buChar char="•"/>
            </a:pPr>
            <a:endParaRPr lang="en-US" dirty="0" smtClean="0"/>
          </a:p>
          <a:p>
            <a:pPr>
              <a:buFont typeface="Arial" pitchFamily="34" charset="0"/>
              <a:buChar char="•"/>
            </a:pPr>
            <a:endParaRPr lang="en-US" dirty="0" smtClean="0"/>
          </a:p>
          <a:p>
            <a:pPr lvl="1">
              <a:buNone/>
            </a:pPr>
            <a:endParaRPr lang="en-US" dirty="0" smtClean="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460375">
              <a:spcBef>
                <a:spcPct val="20000"/>
              </a:spcBef>
            </a:pPr>
            <a:r>
              <a:rPr lang="en-US" dirty="0" smtClean="0"/>
              <a:t>Extending </a:t>
            </a:r>
            <a:r>
              <a:rPr lang="en-US" dirty="0" err="1" smtClean="0"/>
              <a:t>AutoCompleteBox</a:t>
            </a:r>
            <a:endParaRPr lang="en-US" dirty="0"/>
          </a:p>
        </p:txBody>
      </p:sp>
      <p:sp>
        <p:nvSpPr>
          <p:cNvPr id="3" name="Text Placeholder 2"/>
          <p:cNvSpPr>
            <a:spLocks noGrp="1"/>
          </p:cNvSpPr>
          <p:nvPr>
            <p:ph idx="1"/>
          </p:nvPr>
        </p:nvSpPr>
        <p:spPr>
          <a:xfrm>
            <a:off x="518265" y="1422001"/>
            <a:ext cx="11173090" cy="1871282"/>
          </a:xfrm>
        </p:spPr>
        <p:txBody>
          <a:bodyPr/>
          <a:lstStyle/>
          <a:p>
            <a:pPr>
              <a:buFont typeface="Arial" pitchFamily="34" charset="0"/>
              <a:buChar char="•"/>
            </a:pPr>
            <a:r>
              <a:rPr lang="en-US" sz="3200" dirty="0" smtClean="0"/>
              <a:t>Customer required filtering combined with </a:t>
            </a:r>
            <a:r>
              <a:rPr lang="en-US" sz="3200" dirty="0" err="1" smtClean="0"/>
              <a:t>ComboBox</a:t>
            </a:r>
            <a:r>
              <a:rPr lang="en-US" sz="3200" dirty="0" smtClean="0"/>
              <a:t>-like functionality</a:t>
            </a:r>
          </a:p>
          <a:p>
            <a:pPr>
              <a:buFont typeface="Arial" pitchFamily="34" charset="0"/>
              <a:buChar char="•"/>
            </a:pPr>
            <a:r>
              <a:rPr lang="en-US" sz="3200" dirty="0" err="1" smtClean="0"/>
              <a:t>AutoCompleteBox</a:t>
            </a:r>
            <a:r>
              <a:rPr lang="en-US" sz="3200" dirty="0" smtClean="0"/>
              <a:t> was extended to create an </a:t>
            </a:r>
            <a:r>
              <a:rPr lang="en-US" sz="3200" dirty="0" err="1" smtClean="0"/>
              <a:t>AutoCompleteComboBox</a:t>
            </a:r>
            <a:r>
              <a:rPr lang="en-US" sz="3200" dirty="0" smtClean="0"/>
              <a:t> for filtering and/or direct selection:</a:t>
            </a:r>
            <a:endParaRPr lang="en-US" sz="2800" dirty="0" smtClean="0"/>
          </a:p>
        </p:txBody>
      </p:sp>
      <p:pic>
        <p:nvPicPr>
          <p:cNvPr id="1027" name="Picture 3"/>
          <p:cNvPicPr>
            <a:picLocks noChangeAspect="1" noChangeArrowheads="1"/>
          </p:cNvPicPr>
          <p:nvPr/>
        </p:nvPicPr>
        <p:blipFill>
          <a:blip r:embed="rId3"/>
          <a:srcRect/>
          <a:stretch>
            <a:fillRect/>
          </a:stretch>
        </p:blipFill>
        <p:spPr bwMode="auto">
          <a:xfrm>
            <a:off x="965200" y="4564893"/>
            <a:ext cx="9228138" cy="1647825"/>
          </a:xfrm>
          <a:prstGeom prst="rect">
            <a:avLst/>
          </a:prstGeom>
          <a:noFill/>
          <a:ln w="9525">
            <a:solidFill>
              <a:schemeClr val="bg1"/>
            </a:solidFill>
            <a:miter lim="800000"/>
            <a:headEnd/>
            <a:tailEnd/>
          </a:ln>
        </p:spPr>
      </p:pic>
      <p:pic>
        <p:nvPicPr>
          <p:cNvPr id="1028" name="Picture 4"/>
          <p:cNvPicPr>
            <a:picLocks noChangeAspect="1" noChangeArrowheads="1"/>
          </p:cNvPicPr>
          <p:nvPr/>
        </p:nvPicPr>
        <p:blipFill>
          <a:blip r:embed="rId4"/>
          <a:srcRect/>
          <a:stretch>
            <a:fillRect/>
          </a:stretch>
        </p:blipFill>
        <p:spPr bwMode="auto">
          <a:xfrm>
            <a:off x="955675" y="3545718"/>
            <a:ext cx="9247188" cy="828675"/>
          </a:xfrm>
          <a:prstGeom prst="rect">
            <a:avLst/>
          </a:prstGeom>
          <a:noFill/>
          <a:ln w="9525">
            <a:solidFill>
              <a:schemeClr val="bg1"/>
            </a:solidFill>
            <a:miter lim="800000"/>
            <a:headEnd/>
            <a:tailEnd/>
          </a:ln>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r>
              <a:rPr lang="en-US" smtClean="0"/>
              <a:t>DEMO</a:t>
            </a:r>
            <a:endParaRPr lang="en-US" dirty="0"/>
          </a:p>
        </p:txBody>
      </p:sp>
      <p:sp>
        <p:nvSpPr>
          <p:cNvPr id="3" name="Title 2"/>
          <p:cNvSpPr>
            <a:spLocks noGrp="1"/>
          </p:cNvSpPr>
          <p:nvPr>
            <p:ph type="ctrTitle"/>
          </p:nvPr>
        </p:nvSpPr>
        <p:spPr/>
        <p:txBody>
          <a:bodyPr/>
          <a:lstStyle/>
          <a:p>
            <a:r>
              <a:rPr lang="en-US" dirty="0" err="1" smtClean="0"/>
              <a:t>AutoCompleteComboBox</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38" y="228600"/>
            <a:ext cx="11213691" cy="1329595"/>
          </a:xfrm>
        </p:spPr>
        <p:txBody>
          <a:bodyPr/>
          <a:lstStyle/>
          <a:p>
            <a:pPr lvl="0" indent="-460375">
              <a:spcBef>
                <a:spcPct val="20000"/>
              </a:spcBef>
            </a:pPr>
            <a:r>
              <a:rPr lang="en-US" dirty="0" smtClean="0"/>
              <a:t>Summary</a:t>
            </a:r>
            <a:br>
              <a:rPr lang="en-US" dirty="0" smtClean="0"/>
            </a:br>
            <a:endParaRPr lang="en-US" dirty="0"/>
          </a:p>
        </p:txBody>
      </p:sp>
      <p:sp>
        <p:nvSpPr>
          <p:cNvPr id="3" name="Text Placeholder 2"/>
          <p:cNvSpPr>
            <a:spLocks noGrp="1"/>
          </p:cNvSpPr>
          <p:nvPr>
            <p:ph idx="1"/>
          </p:nvPr>
        </p:nvSpPr>
        <p:spPr>
          <a:xfrm>
            <a:off x="518265" y="1422001"/>
            <a:ext cx="11173090" cy="2939266"/>
          </a:xfrm>
        </p:spPr>
        <p:txBody>
          <a:bodyPr/>
          <a:lstStyle/>
          <a:p>
            <a:pPr>
              <a:buFont typeface="Arial" pitchFamily="34" charset="0"/>
              <a:buChar char="•"/>
            </a:pPr>
            <a:r>
              <a:rPr lang="en-US" dirty="0" smtClean="0"/>
              <a:t>Best Practices:</a:t>
            </a:r>
          </a:p>
          <a:p>
            <a:pPr lvl="1">
              <a:buFont typeface="Arial" pitchFamily="34" charset="0"/>
              <a:buChar char="•"/>
            </a:pPr>
            <a:r>
              <a:rPr lang="en-US" dirty="0" smtClean="0"/>
              <a:t>Lesson #1: Pick a Pattern and Stick to It</a:t>
            </a:r>
          </a:p>
          <a:p>
            <a:pPr lvl="1">
              <a:buFont typeface="Arial" pitchFamily="34" charset="0"/>
              <a:buChar char="•"/>
            </a:pPr>
            <a:r>
              <a:rPr lang="en-US" dirty="0" smtClean="0"/>
              <a:t>Lesson #2: Data Binding and Nested Controls</a:t>
            </a:r>
          </a:p>
          <a:p>
            <a:pPr lvl="1">
              <a:buFont typeface="Arial" pitchFamily="34" charset="0"/>
              <a:buChar char="•"/>
            </a:pPr>
            <a:r>
              <a:rPr lang="en-US" dirty="0" smtClean="0"/>
              <a:t>Lesson #3: Notify Users of Successes (and failures)</a:t>
            </a:r>
          </a:p>
          <a:p>
            <a:pPr lvl="1">
              <a:buFont typeface="Arial" pitchFamily="34" charset="0"/>
              <a:buChar char="•"/>
            </a:pPr>
            <a:r>
              <a:rPr lang="en-US" dirty="0" smtClean="0"/>
              <a:t>Lesson #4: Get an Agent - A Service Agent</a:t>
            </a:r>
          </a:p>
          <a:p>
            <a:pPr lvl="1">
              <a:buFont typeface="Arial" pitchFamily="34" charset="0"/>
              <a:buChar char="•"/>
            </a:pPr>
            <a:r>
              <a:rPr lang="en-US" dirty="0" smtClean="0"/>
              <a:t>Lesson #5: Extend Existing Controls</a:t>
            </a:r>
          </a:p>
        </p:txBody>
      </p:sp>
    </p:spTree>
    <p:extLst>
      <p:ext uri="{BB962C8B-B14F-4D97-AF65-F5344CB8AC3E}">
        <p14:creationId xmlns:p14="http://schemas.microsoft.com/office/powerpoint/2010/main" val="17380690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5938" y="228600"/>
            <a:ext cx="11213691" cy="941796"/>
          </a:xfrm>
        </p:spPr>
        <p:txBody>
          <a:bodyPr/>
          <a:lstStyle/>
          <a:p>
            <a:r>
              <a:rPr lang="en-ZA" dirty="0" smtClean="0"/>
              <a:t>Rudi </a:t>
            </a:r>
            <a:r>
              <a:rPr lang="en-ZA" dirty="0" err="1" smtClean="0"/>
              <a:t>Grobler</a:t>
            </a:r>
            <a:r>
              <a:rPr lang="en-ZA" dirty="0" smtClean="0"/>
              <a:t/>
            </a:r>
            <a:br>
              <a:rPr lang="en-ZA" dirty="0" smtClean="0"/>
            </a:br>
            <a:r>
              <a:rPr lang="en-ZA" sz="2000" dirty="0" err="1" smtClean="0">
                <a:solidFill>
                  <a:schemeClr val="accent1"/>
                </a:solidFill>
              </a:rPr>
              <a:t>Barone</a:t>
            </a:r>
            <a:r>
              <a:rPr lang="en-ZA" sz="2000" dirty="0" smtClean="0">
                <a:solidFill>
                  <a:schemeClr val="accent1"/>
                </a:solidFill>
              </a:rPr>
              <a:t>, Budge &amp; Dominick</a:t>
            </a:r>
            <a:endParaRPr lang="en-ZA" dirty="0"/>
          </a:p>
        </p:txBody>
      </p:sp>
      <p:sp>
        <p:nvSpPr>
          <p:cNvPr id="6" name="Rectangle 5"/>
          <p:cNvSpPr/>
          <p:nvPr/>
        </p:nvSpPr>
        <p:spPr>
          <a:xfrm>
            <a:off x="557795" y="3962400"/>
            <a:ext cx="11175417" cy="2446824"/>
          </a:xfrm>
          <a:prstGeom prst="rect">
            <a:avLst/>
          </a:prstGeom>
        </p:spPr>
        <p:txBody>
          <a:bodyPr wrap="square">
            <a:spAutoFit/>
          </a:bodyPr>
          <a:lstStyle/>
          <a:p>
            <a:r>
              <a:rPr lang="en-ZA" sz="1400" b="1" dirty="0"/>
              <a:t>DTL323</a:t>
            </a:r>
            <a:r>
              <a:rPr lang="en-ZA" sz="1400" dirty="0"/>
              <a:t> - Using the MVVM Design Pattern with the Microsoft Visual Studio 2010 XAML Designer</a:t>
            </a:r>
          </a:p>
          <a:p>
            <a:r>
              <a:rPr lang="en-ZA" sz="1400" dirty="0"/>
              <a:t>Mon, 18 Oct 2010 (10:45 - 11:45) | Breakout Session | Sessions Room C3 | Level: 300 - Advanced</a:t>
            </a:r>
          </a:p>
          <a:p>
            <a:endParaRPr lang="en-ZA" sz="900" b="1" dirty="0" smtClean="0"/>
          </a:p>
          <a:p>
            <a:r>
              <a:rPr lang="en-ZA" sz="1400" b="1" dirty="0" smtClean="0"/>
              <a:t>WTB312</a:t>
            </a:r>
            <a:r>
              <a:rPr lang="en-ZA" sz="1400" dirty="0" smtClean="0"/>
              <a:t> </a:t>
            </a:r>
            <a:r>
              <a:rPr lang="en-ZA" sz="1400" dirty="0"/>
              <a:t>- Powering Rich Internet Applications: Windows Server </a:t>
            </a:r>
            <a:r>
              <a:rPr lang="en-ZA" sz="1400" dirty="0" err="1"/>
              <a:t>AppFabric</a:t>
            </a:r>
            <a:r>
              <a:rPr lang="en-ZA" sz="1400" dirty="0"/>
              <a:t>, Web Services, and Microsoft Silverlight</a:t>
            </a:r>
          </a:p>
          <a:p>
            <a:r>
              <a:rPr lang="en-ZA" sz="1400" dirty="0"/>
              <a:t>Tue, 19 Oct 2010 (14:30 - 15:30) | White Board | Session Room D2 | Level: 300 - Advanced</a:t>
            </a:r>
          </a:p>
          <a:p>
            <a:endParaRPr lang="en-ZA" sz="900" b="1" dirty="0" smtClean="0"/>
          </a:p>
          <a:p>
            <a:r>
              <a:rPr lang="en-ZA" sz="1400" b="1" dirty="0" smtClean="0"/>
              <a:t>WUX310</a:t>
            </a:r>
            <a:r>
              <a:rPr lang="en-ZA" sz="1400" dirty="0" smtClean="0"/>
              <a:t> </a:t>
            </a:r>
            <a:r>
              <a:rPr lang="en-ZA" sz="1400" dirty="0"/>
              <a:t>- Securing Microsoft Silverlight</a:t>
            </a:r>
          </a:p>
          <a:p>
            <a:r>
              <a:rPr lang="en-ZA" sz="1400" dirty="0"/>
              <a:t>Tue, 19 Oct 2010 (17:15 - 18:15) | Breakout Session | Session Room A3 | Level: 300 - Advanced</a:t>
            </a:r>
          </a:p>
          <a:p>
            <a:endParaRPr lang="en-ZA" sz="900" b="1" dirty="0" smtClean="0"/>
          </a:p>
          <a:p>
            <a:r>
              <a:rPr lang="en-ZA" sz="1400" b="1" dirty="0" smtClean="0"/>
              <a:t>WUX407</a:t>
            </a:r>
            <a:r>
              <a:rPr lang="en-ZA" sz="1400" dirty="0" smtClean="0"/>
              <a:t> </a:t>
            </a:r>
            <a:r>
              <a:rPr lang="en-ZA" sz="1400" dirty="0"/>
              <a:t>- Best Practices: Building a Real-World Microsoft Silverlight Line-of-Business Application</a:t>
            </a:r>
          </a:p>
          <a:p>
            <a:r>
              <a:rPr lang="en-ZA" sz="1400" dirty="0"/>
              <a:t>Wed, 20 Oct 2010 (08:30 - 09:30) | Breakout Session | Session Room D4 | Level: 400 - Expert</a:t>
            </a:r>
          </a:p>
          <a:p>
            <a:r>
              <a:rPr lang="en-ZA" sz="1400" dirty="0"/>
              <a:t>	</a:t>
            </a:r>
          </a:p>
        </p:txBody>
      </p:sp>
      <p:sp>
        <p:nvSpPr>
          <p:cNvPr id="10" name="Content Placeholder 2"/>
          <p:cNvSpPr txBox="1">
            <a:spLocks/>
          </p:cNvSpPr>
          <p:nvPr/>
        </p:nvSpPr>
        <p:spPr>
          <a:xfrm>
            <a:off x="1979612" y="1143000"/>
            <a:ext cx="6019800" cy="4876800"/>
          </a:xfrm>
          <a:prstGeom prst="rect">
            <a:avLst/>
          </a:prstGeom>
        </p:spPr>
        <p:txBody>
          <a:bodyPr vert="horz" wrap="square" lIns="0" tIns="0" rIns="0" bIns="0" rtlCol="0" anchor="t">
            <a:normAutofit/>
          </a:bodyPr>
          <a:lstStyle/>
          <a:p>
            <a:pPr marL="0" marR="0" lvl="0" indent="0" algn="ctr" defTabSz="914363" rtl="0" eaLnBrk="1" fontAlgn="auto" latinLnBrk="0" hangingPunct="1">
              <a:lnSpc>
                <a:spcPct val="100000"/>
              </a:lnSpc>
              <a:spcBef>
                <a:spcPts val="0"/>
              </a:spcBef>
              <a:spcAft>
                <a:spcPts val="0"/>
              </a:spcAft>
              <a:buClrTx/>
              <a:buSzPct val="100000"/>
              <a:buFontTx/>
              <a:buNone/>
              <a:tabLst/>
              <a:defRPr/>
            </a:pPr>
            <a:endParaRPr kumimoji="0" lang="en-US" b="0" i="0" u="none" strike="noStrike" kern="1200" cap="none" spc="0" normalizeH="0" baseline="0" noProof="0" dirty="0" smtClean="0">
              <a:ln>
                <a:noFill/>
              </a:ln>
              <a:gradFill>
                <a:gsLst>
                  <a:gs pos="0">
                    <a:schemeClr val="accent4"/>
                  </a:gs>
                  <a:gs pos="86000">
                    <a:schemeClr val="accent4"/>
                  </a:gs>
                </a:gsLst>
                <a:lin ang="5400000" scaled="0"/>
              </a:gradFill>
              <a:effectLst/>
              <a:uLnTx/>
              <a:uFillTx/>
              <a:latin typeface="+mj-lt"/>
              <a:ea typeface="+mn-ea"/>
              <a:cs typeface="+mn-cs"/>
            </a:endParaRP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n-ea"/>
                <a:cs typeface="+mn-cs"/>
              </a:rPr>
              <a:t>Blog</a:t>
            </a: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200" b="0" i="0" u="none" strike="noStrike" kern="1200" cap="none" spc="0" normalizeH="0" baseline="0" noProof="0" dirty="0" smtClean="0">
                <a:ln>
                  <a:noFill/>
                </a:ln>
                <a:effectLst/>
                <a:uLnTx/>
                <a:uFillTx/>
                <a:latin typeface="+mj-lt"/>
                <a:ea typeface="+mn-ea"/>
                <a:cs typeface="+mn-cs"/>
              </a:rPr>
              <a:t>http://www.rudigrobler.net</a:t>
            </a:r>
          </a:p>
          <a:p>
            <a:pPr marL="0" marR="0" lvl="0" indent="0" algn="l" defTabSz="914363" rtl="0" eaLnBrk="1" fontAlgn="auto" latinLnBrk="0" hangingPunct="1">
              <a:lnSpc>
                <a:spcPct val="100000"/>
              </a:lnSpc>
              <a:spcBef>
                <a:spcPts val="0"/>
              </a:spcBef>
              <a:spcAft>
                <a:spcPts val="0"/>
              </a:spcAft>
              <a:buClrTx/>
              <a:buSzPct val="100000"/>
              <a:buFontTx/>
              <a:buNone/>
              <a:tabLst/>
              <a:defRPr/>
            </a:pPr>
            <a:endParaRPr kumimoji="0" lang="en-US" sz="1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n-ea"/>
              <a:cs typeface="+mn-cs"/>
            </a:endParaRP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n-ea"/>
                <a:cs typeface="+mn-cs"/>
              </a:rPr>
              <a:t>Twitter</a:t>
            </a: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200" b="0" i="0" u="none" strike="noStrike" kern="1200" cap="none" spc="0" normalizeH="0" baseline="0" noProof="0" dirty="0" smtClean="0">
                <a:ln>
                  <a:noFill/>
                </a:ln>
                <a:effectLst/>
                <a:uLnTx/>
                <a:uFillTx/>
                <a:latin typeface="+mj-lt"/>
                <a:ea typeface="+mn-ea"/>
                <a:cs typeface="+mn-cs"/>
              </a:rPr>
              <a:t>@</a:t>
            </a:r>
            <a:r>
              <a:rPr kumimoji="0" lang="en-US" sz="3200" b="0" i="0" u="none" strike="noStrike" kern="1200" cap="none" spc="0" normalizeH="0" baseline="0" noProof="0" dirty="0" err="1" smtClean="0">
                <a:ln>
                  <a:noFill/>
                </a:ln>
                <a:effectLst/>
                <a:uLnTx/>
                <a:uFillTx/>
                <a:latin typeface="+mj-lt"/>
                <a:ea typeface="+mn-ea"/>
                <a:cs typeface="+mn-cs"/>
              </a:rPr>
              <a:t>rudigrobler</a:t>
            </a:r>
            <a:r>
              <a:rPr kumimoji="0" lang="en-US" sz="3200" b="0" i="0" u="none" strike="noStrike" kern="1200" cap="none" spc="0" normalizeH="0" baseline="0" noProof="0" dirty="0" smtClean="0">
                <a:ln>
                  <a:noFill/>
                </a:ln>
                <a:gradFill>
                  <a:gsLst>
                    <a:gs pos="0">
                      <a:schemeClr val="accent4"/>
                    </a:gs>
                    <a:gs pos="86000">
                      <a:schemeClr val="accent4"/>
                    </a:gs>
                  </a:gsLst>
                  <a:lin ang="5400000" scaled="0"/>
                </a:gradFill>
                <a:effectLst/>
                <a:uLnTx/>
                <a:uFillTx/>
                <a:latin typeface="+mj-lt"/>
                <a:ea typeface="+mn-ea"/>
                <a:cs typeface="+mn-cs"/>
              </a:rPr>
              <a:t/>
            </a:r>
            <a:br>
              <a:rPr kumimoji="0" lang="en-US" sz="3200" b="0" i="0" u="none" strike="noStrike" kern="1200" cap="none" spc="0" normalizeH="0" baseline="0" noProof="0" dirty="0" smtClean="0">
                <a:ln>
                  <a:noFill/>
                </a:ln>
                <a:gradFill>
                  <a:gsLst>
                    <a:gs pos="0">
                      <a:schemeClr val="accent4"/>
                    </a:gs>
                    <a:gs pos="86000">
                      <a:schemeClr val="accent4"/>
                    </a:gs>
                  </a:gsLst>
                  <a:lin ang="5400000" scaled="0"/>
                </a:gradFill>
                <a:effectLst/>
                <a:uLnTx/>
                <a:uFillTx/>
                <a:latin typeface="+mj-lt"/>
                <a:ea typeface="+mn-ea"/>
                <a:cs typeface="+mn-cs"/>
              </a:rPr>
            </a:br>
            <a:endParaRPr kumimoji="0" lang="en-US" sz="3200" b="0" i="0" u="none" strike="noStrike" kern="1200" cap="none" spc="0" normalizeH="0" baseline="0" noProof="0" dirty="0">
              <a:ln>
                <a:noFill/>
              </a:ln>
              <a:solidFill>
                <a:schemeClr val="bg1"/>
              </a:solidFill>
              <a:effectLst/>
              <a:uLnTx/>
              <a:uFillTx/>
              <a:latin typeface="+mj-lt"/>
              <a:ea typeface="+mn-ea"/>
              <a:cs typeface="+mn-cs"/>
            </a:endParaRPr>
          </a:p>
        </p:txBody>
      </p:sp>
      <p:pic>
        <p:nvPicPr>
          <p:cNvPr id="11" name="Picture 2" descr="http://bresgun.files.wordpress.com/2009/07/twitter.png?w=256&amp;h=256"/>
          <p:cNvPicPr>
            <a:picLocks noChangeAspect="1" noChangeArrowheads="1"/>
          </p:cNvPicPr>
          <p:nvPr/>
        </p:nvPicPr>
        <p:blipFill>
          <a:blip r:embed="rId3" cstate="print"/>
          <a:srcRect/>
          <a:stretch>
            <a:fillRect/>
          </a:stretch>
        </p:blipFill>
        <p:spPr bwMode="auto">
          <a:xfrm>
            <a:off x="702468" y="2794104"/>
            <a:ext cx="787296" cy="787296"/>
          </a:xfrm>
          <a:prstGeom prst="rect">
            <a:avLst/>
          </a:prstGeom>
          <a:noFill/>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620" y="1433562"/>
            <a:ext cx="1004992" cy="1004992"/>
          </a:xfrm>
          <a:prstGeom prst="rect">
            <a:avLst/>
          </a:prstGeom>
        </p:spPr>
      </p:pic>
      <p:pic>
        <p:nvPicPr>
          <p:cNvPr id="1026" name="Picture 2" descr="http://mvp.aca-computers.nl/pic/Microsoft_MVP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70686" y="230554"/>
            <a:ext cx="1290865" cy="202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61168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2335316" y="1004838"/>
            <a:ext cx="6019800" cy="4876800"/>
          </a:xfrm>
          <a:prstGeom prst="rect">
            <a:avLst/>
          </a:prstGeom>
        </p:spPr>
        <p:txBody>
          <a:bodyPr vert="horz" wrap="square" lIns="0" tIns="0" rIns="0" bIns="0" rtlCol="0" anchor="t">
            <a:normAutofit/>
          </a:bodyPr>
          <a:lstStyle/>
          <a:p>
            <a:pPr marL="0" marR="0" lvl="0" indent="0" algn="ctr" defTabSz="914363" rtl="0" eaLnBrk="1" fontAlgn="auto" latinLnBrk="0" hangingPunct="1">
              <a:lnSpc>
                <a:spcPct val="100000"/>
              </a:lnSpc>
              <a:spcBef>
                <a:spcPts val="0"/>
              </a:spcBef>
              <a:spcAft>
                <a:spcPts val="0"/>
              </a:spcAft>
              <a:buClrTx/>
              <a:buSzPct val="100000"/>
              <a:buFontTx/>
              <a:buNone/>
              <a:tabLst/>
              <a:defRPr/>
            </a:pPr>
            <a:endParaRPr kumimoji="0" lang="en-US" sz="2000" b="0" i="0" u="none" strike="noStrike" kern="1200" cap="none" spc="0" normalizeH="0" baseline="0" noProof="0" dirty="0" smtClean="0">
              <a:ln>
                <a:noFill/>
              </a:ln>
              <a:gradFill>
                <a:gsLst>
                  <a:gs pos="0">
                    <a:schemeClr val="accent4"/>
                  </a:gs>
                  <a:gs pos="86000">
                    <a:schemeClr val="accent4"/>
                  </a:gs>
                </a:gsLst>
                <a:lin ang="5400000" scaled="0"/>
              </a:gradFill>
              <a:effectLst/>
              <a:uLnTx/>
              <a:uFillTx/>
              <a:latin typeface="+mj-lt"/>
              <a:ea typeface="+mn-ea"/>
              <a:cs typeface="+mn-cs"/>
            </a:endParaRP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6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n-ea"/>
                <a:cs typeface="+mn-cs"/>
              </a:rPr>
              <a:t>Blog</a:t>
            </a: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600" b="0" i="0" u="none" strike="noStrike" kern="1200" cap="none" spc="0" normalizeH="0" baseline="0" noProof="0" dirty="0" smtClean="0">
                <a:ln>
                  <a:noFill/>
                </a:ln>
                <a:effectLst/>
                <a:uLnTx/>
                <a:uFillTx/>
                <a:latin typeface="+mj-lt"/>
                <a:ea typeface="+mn-ea"/>
                <a:cs typeface="+mn-cs"/>
              </a:rPr>
              <a:t>http://www.rudigrobler.net</a:t>
            </a:r>
          </a:p>
          <a:p>
            <a:pPr marL="0" marR="0" lvl="0" indent="0" algn="l" defTabSz="914363" rtl="0" eaLnBrk="1" fontAlgn="auto" latinLnBrk="0" hangingPunct="1">
              <a:lnSpc>
                <a:spcPct val="100000"/>
              </a:lnSpc>
              <a:spcBef>
                <a:spcPts val="0"/>
              </a:spcBef>
              <a:spcAft>
                <a:spcPts val="0"/>
              </a:spcAft>
              <a:buClrTx/>
              <a:buSzPct val="100000"/>
              <a:buFontTx/>
              <a:buNone/>
              <a:tabLst/>
              <a:defRPr/>
            </a:pPr>
            <a:endParaRPr kumimoji="0" lang="en-US" sz="3600" b="0" i="0" u="none" strike="noStrike" kern="1200" cap="none" spc="0" normalizeH="0" baseline="0" noProof="0" dirty="0" smtClean="0">
              <a:ln>
                <a:noFill/>
              </a:ln>
              <a:solidFill>
                <a:srgbClr val="002060"/>
              </a:solidFill>
              <a:effectLst/>
              <a:uLnTx/>
              <a:uFillTx/>
              <a:latin typeface="+mj-lt"/>
              <a:ea typeface="+mn-ea"/>
              <a:cs typeface="+mn-cs"/>
            </a:endParaRP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6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n-ea"/>
                <a:cs typeface="+mn-cs"/>
              </a:rPr>
              <a:t>Twitter</a:t>
            </a: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600" b="0" i="0" u="none" strike="noStrike" kern="1200" cap="none" spc="0" normalizeH="0" baseline="0" noProof="0" dirty="0" smtClean="0">
                <a:ln>
                  <a:noFill/>
                </a:ln>
                <a:effectLst/>
                <a:uLnTx/>
                <a:uFillTx/>
                <a:latin typeface="+mj-lt"/>
                <a:ea typeface="+mn-ea"/>
                <a:cs typeface="+mn-cs"/>
              </a:rPr>
              <a:t>@</a:t>
            </a:r>
            <a:r>
              <a:rPr kumimoji="0" lang="en-US" sz="3600" b="0" i="0" u="none" strike="noStrike" kern="1200" cap="none" spc="0" normalizeH="0" baseline="0" noProof="0" dirty="0" err="1" smtClean="0">
                <a:ln>
                  <a:noFill/>
                </a:ln>
                <a:effectLst/>
                <a:uLnTx/>
                <a:uFillTx/>
                <a:latin typeface="+mj-lt"/>
                <a:ea typeface="+mn-ea"/>
                <a:cs typeface="+mn-cs"/>
              </a:rPr>
              <a:t>rudigrobler</a:t>
            </a:r>
            <a:r>
              <a:rPr kumimoji="0" lang="en-US" sz="3600" b="0" i="0" u="none" strike="noStrike" kern="1200" cap="none" spc="0" normalizeH="0" baseline="0" noProof="0" dirty="0" smtClean="0">
                <a:ln>
                  <a:noFill/>
                </a:ln>
                <a:gradFill>
                  <a:gsLst>
                    <a:gs pos="0">
                      <a:schemeClr val="accent4"/>
                    </a:gs>
                    <a:gs pos="86000">
                      <a:schemeClr val="accent4"/>
                    </a:gs>
                  </a:gsLst>
                  <a:lin ang="5400000" scaled="0"/>
                </a:gradFill>
                <a:effectLst/>
                <a:uLnTx/>
                <a:uFillTx/>
                <a:latin typeface="+mj-lt"/>
                <a:ea typeface="+mn-ea"/>
                <a:cs typeface="+mn-cs"/>
              </a:rPr>
              <a:t/>
            </a:r>
            <a:br>
              <a:rPr kumimoji="0" lang="en-US" sz="3600" b="0" i="0" u="none" strike="noStrike" kern="1200" cap="none" spc="0" normalizeH="0" baseline="0" noProof="0" dirty="0" smtClean="0">
                <a:ln>
                  <a:noFill/>
                </a:ln>
                <a:gradFill>
                  <a:gsLst>
                    <a:gs pos="0">
                      <a:schemeClr val="accent4"/>
                    </a:gs>
                    <a:gs pos="86000">
                      <a:schemeClr val="accent4"/>
                    </a:gs>
                  </a:gsLst>
                  <a:lin ang="5400000" scaled="0"/>
                </a:gradFill>
                <a:effectLst/>
                <a:uLnTx/>
                <a:uFillTx/>
                <a:latin typeface="+mj-lt"/>
                <a:ea typeface="+mn-ea"/>
                <a:cs typeface="+mn-cs"/>
              </a:rPr>
            </a:br>
            <a:endParaRPr kumimoji="0" lang="en-US" sz="3600" b="0" i="0" u="none" strike="noStrike" kern="1200" cap="none" spc="0" normalizeH="0" baseline="0" noProof="0" dirty="0">
              <a:ln>
                <a:noFill/>
              </a:ln>
              <a:solidFill>
                <a:schemeClr val="bg1"/>
              </a:solidFill>
              <a:effectLst/>
              <a:uLnTx/>
              <a:uFillTx/>
              <a:latin typeface="+mj-lt"/>
              <a:ea typeface="+mn-ea"/>
              <a:cs typeface="+mn-cs"/>
            </a:endParaRPr>
          </a:p>
        </p:txBody>
      </p:sp>
      <p:pic>
        <p:nvPicPr>
          <p:cNvPr id="6" name="Picture 2" descr="http://bresgun.files.wordpress.com/2009/07/twitter.png?w=256&amp;h=256"/>
          <p:cNvPicPr>
            <a:picLocks noChangeAspect="1" noChangeArrowheads="1"/>
          </p:cNvPicPr>
          <p:nvPr/>
        </p:nvPicPr>
        <p:blipFill>
          <a:blip r:embed="rId2" cstate="print"/>
          <a:srcRect/>
          <a:stretch>
            <a:fillRect/>
          </a:stretch>
        </p:blipFill>
        <p:spPr bwMode="auto">
          <a:xfrm>
            <a:off x="506516" y="2820938"/>
            <a:ext cx="1536700" cy="1536700"/>
          </a:xfrm>
          <a:prstGeom prst="rect">
            <a:avLst/>
          </a:prstGeom>
          <a:noFill/>
        </p:spPr>
      </p:pic>
      <p:sp>
        <p:nvSpPr>
          <p:cNvPr id="4" name="Title 3"/>
          <p:cNvSpPr>
            <a:spLocks noGrp="1"/>
          </p:cNvSpPr>
          <p:nvPr>
            <p:ph type="title" idx="4294967295"/>
          </p:nvPr>
        </p:nvSpPr>
        <p:spPr>
          <a:xfrm>
            <a:off x="974725" y="228600"/>
            <a:ext cx="11214100" cy="665163"/>
          </a:xfrm>
        </p:spPr>
        <p:txBody>
          <a:bodyPr/>
          <a:lstStyle/>
          <a:p>
            <a:r>
              <a:rPr lang="en-ZA" dirty="0" smtClean="0"/>
              <a:t>Questions?</a:t>
            </a:r>
            <a:endParaRPr lang="en-ZA"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620" y="1295400"/>
            <a:ext cx="1371600" cy="13716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9855244" y="2678726"/>
            <a:ext cx="3894289" cy="772872"/>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b="41343"/>
          <a:stretch/>
        </p:blipFill>
        <p:spPr>
          <a:xfrm>
            <a:off x="1308159" y="5474773"/>
            <a:ext cx="2084313" cy="1384816"/>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5884" b="25356"/>
          <a:stretch/>
        </p:blipFill>
        <p:spPr>
          <a:xfrm>
            <a:off x="-8626" y="5474775"/>
            <a:ext cx="1731364" cy="1384813"/>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2770" y="3952483"/>
            <a:ext cx="1845171" cy="1305317"/>
          </a:xfrm>
          <a:prstGeom prst="rect">
            <a:avLst/>
          </a:prstGeom>
        </p:spPr>
      </p:pic>
      <p:sp>
        <p:nvSpPr>
          <p:cNvPr id="13" name="TextBox 12"/>
          <p:cNvSpPr txBox="1"/>
          <p:nvPr/>
        </p:nvSpPr>
        <p:spPr>
          <a:xfrm rot="955453">
            <a:off x="7680556" y="3348721"/>
            <a:ext cx="2337499" cy="646331"/>
          </a:xfrm>
          <a:prstGeom prst="rect">
            <a:avLst/>
          </a:prstGeom>
          <a:noFill/>
        </p:spPr>
        <p:txBody>
          <a:bodyPr wrap="none" rtlCol="0">
            <a:spAutoFit/>
          </a:bodyPr>
          <a:lstStyle/>
          <a:p>
            <a:r>
              <a:rPr lang="en-ZA" dirty="0" smtClean="0">
                <a:latin typeface="SketchFlow Print" pitchFamily="2" charset="0"/>
              </a:rPr>
              <a:t>And don’t forget</a:t>
            </a:r>
          </a:p>
          <a:p>
            <a:r>
              <a:rPr lang="en-ZA" dirty="0">
                <a:latin typeface="SketchFlow Print" pitchFamily="2" charset="0"/>
              </a:rPr>
              <a:t> </a:t>
            </a:r>
            <a:r>
              <a:rPr lang="en-ZA" dirty="0" smtClean="0">
                <a:latin typeface="SketchFlow Print" pitchFamily="2" charset="0"/>
              </a:rPr>
              <a:t>      to </a:t>
            </a:r>
            <a:r>
              <a:rPr lang="en-ZA" dirty="0" err="1" smtClean="0">
                <a:latin typeface="SketchFlow Print" pitchFamily="2" charset="0"/>
              </a:rPr>
              <a:t>poken</a:t>
            </a:r>
            <a:r>
              <a:rPr lang="en-ZA" dirty="0" smtClean="0">
                <a:latin typeface="SketchFlow Print" pitchFamily="2" charset="0"/>
              </a:rPr>
              <a:t> me</a:t>
            </a:r>
            <a:endParaRPr lang="en-ZA" dirty="0">
              <a:latin typeface="SketchFlow Print" pitchFamily="2" charset="0"/>
            </a:endParaRPr>
          </a:p>
        </p:txBody>
      </p:sp>
    </p:spTree>
    <p:extLst>
      <p:ext uri="{BB962C8B-B14F-4D97-AF65-F5344CB8AC3E}">
        <p14:creationId xmlns:p14="http://schemas.microsoft.com/office/powerpoint/2010/main" val="1283833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Rectangle 2"/>
          <p:cNvSpPr/>
          <p:nvPr/>
        </p:nvSpPr>
        <p:spPr bwMode="auto">
          <a:xfrm>
            <a:off x="-3063243" y="138505"/>
            <a:ext cx="2854754" cy="553988"/>
          </a:xfrm>
          <a:prstGeom prst="rect">
            <a:avLst/>
          </a:prstGeom>
          <a:solidFill>
            <a:schemeClr val="accent3"/>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2" tIns="137155" rIns="91432" bIns="137155" numCol="1" rtlCol="0" anchor="ctr" anchorCtr="0" compatLnSpc="1">
            <a:prstTxWarp prst="textNoShape">
              <a:avLst/>
            </a:prstTxWarp>
            <a:spAutoFit/>
          </a:bodyPr>
          <a:lstStyle/>
          <a:p>
            <a:pPr algn="ctr" defTabSz="914061" fontAlgn="base">
              <a:spcBef>
                <a:spcPct val="0"/>
              </a:spcBef>
              <a:spcAft>
                <a:spcPct val="0"/>
              </a:spcAft>
            </a:pPr>
            <a:r>
              <a:rPr lang="en-US" dirty="0" smtClean="0">
                <a:gradFill>
                  <a:gsLst>
                    <a:gs pos="0">
                      <a:srgbClr val="FFFFFF"/>
                    </a:gs>
                    <a:gs pos="100000">
                      <a:srgbClr val="FFFFFF"/>
                    </a:gs>
                  </a:gsLst>
                  <a:lin ang="5400000" scaled="0"/>
                </a:gradFill>
              </a:rPr>
              <a:t>Required Slide</a:t>
            </a:r>
          </a:p>
        </p:txBody>
      </p:sp>
      <p:sp>
        <p:nvSpPr>
          <p:cNvPr id="4" name="Rounded Rectangle 3"/>
          <p:cNvSpPr/>
          <p:nvPr/>
        </p:nvSpPr>
        <p:spPr bwMode="white">
          <a:xfrm>
            <a:off x="507868" y="936855"/>
            <a:ext cx="5345308" cy="1863725"/>
          </a:xfrm>
          <a:prstGeom prst="roundRect">
            <a:avLst>
              <a:gd name="adj" fmla="val 621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6" name="Rectangle 5"/>
          <p:cNvSpPr/>
          <p:nvPr/>
        </p:nvSpPr>
        <p:spPr bwMode="black">
          <a:xfrm>
            <a:off x="507869" y="2400371"/>
            <a:ext cx="5332611" cy="369330"/>
          </a:xfrm>
          <a:prstGeom prst="rect">
            <a:avLst/>
          </a:prstGeom>
        </p:spPr>
        <p:txBody>
          <a:bodyPr wrap="square" lIns="91436" tIns="45719" rIns="91436" bIns="45719">
            <a:spAutoFit/>
          </a:bodyPr>
          <a:lstStyle/>
          <a:p>
            <a:pPr algn="ctr"/>
            <a:r>
              <a:rPr lang="en-US" dirty="0" smtClean="0">
                <a:solidFill>
                  <a:srgbClr val="FFFFFF"/>
                </a:solidFill>
                <a:hlinkClick r:id="rId3"/>
              </a:rPr>
              <a:t>www.microsoft.com/teched</a:t>
            </a:r>
            <a:endParaRPr lang="en-US" sz="1600" dirty="0">
              <a:solidFill>
                <a:srgbClr val="FFFFFF"/>
              </a:solidFill>
            </a:endParaRPr>
          </a:p>
        </p:txBody>
      </p:sp>
      <p:sp>
        <p:nvSpPr>
          <p:cNvPr id="7" name="Rectangle 6"/>
          <p:cNvSpPr/>
          <p:nvPr/>
        </p:nvSpPr>
        <p:spPr>
          <a:xfrm>
            <a:off x="508324" y="2009776"/>
            <a:ext cx="5345308" cy="338555"/>
          </a:xfrm>
          <a:prstGeom prst="rect">
            <a:avLst/>
          </a:prstGeom>
        </p:spPr>
        <p:style>
          <a:lnRef idx="0">
            <a:schemeClr val="accent5"/>
          </a:lnRef>
          <a:fillRef idx="3">
            <a:schemeClr val="accent5"/>
          </a:fillRef>
          <a:effectRef idx="3">
            <a:schemeClr val="accent5"/>
          </a:effectRef>
          <a:fontRef idx="minor">
            <a:schemeClr val="lt1"/>
          </a:fontRef>
        </p:style>
        <p:txBody>
          <a:bodyPr wrap="square" lIns="91436" tIns="45719" rIns="91436" bIns="45719">
            <a:spAutoFit/>
          </a:bodyPr>
          <a:lstStyle/>
          <a:p>
            <a:pPr marL="0" lvl="1" algn="ctr">
              <a:tabLst>
                <a:tab pos="1828724" algn="l"/>
              </a:tabLst>
            </a:pPr>
            <a:r>
              <a:rPr lang="en-US" sz="1600" dirty="0">
                <a:gradFill>
                  <a:gsLst>
                    <a:gs pos="0">
                      <a:srgbClr val="000000"/>
                    </a:gs>
                    <a:gs pos="86000">
                      <a:srgbClr val="000000"/>
                    </a:gs>
                  </a:gsLst>
                  <a:lin ang="0" scaled="0"/>
                </a:gradFill>
              </a:rPr>
              <a:t>Sessions On-Demand &amp; Community</a:t>
            </a:r>
          </a:p>
        </p:txBody>
      </p:sp>
      <p:pic>
        <p:nvPicPr>
          <p:cNvPr id="9" name="Picture 8" descr="TechEd_online.png"/>
          <p:cNvPicPr>
            <a:picLocks noChangeAspect="1"/>
          </p:cNvPicPr>
          <p:nvPr/>
        </p:nvPicPr>
        <p:blipFill>
          <a:blip r:embed="rId4" cstate="screen"/>
          <a:stretch>
            <a:fillRect/>
          </a:stretch>
        </p:blipFill>
        <p:spPr bwMode="black">
          <a:xfrm>
            <a:off x="2163671" y="995709"/>
            <a:ext cx="2201597" cy="983323"/>
          </a:xfrm>
          <a:prstGeom prst="rect">
            <a:avLst/>
          </a:prstGeom>
          <a:noFill/>
          <a:ln>
            <a:noFill/>
          </a:ln>
        </p:spPr>
      </p:pic>
      <p:sp>
        <p:nvSpPr>
          <p:cNvPr id="10" name="Rounded Rectangle 9"/>
          <p:cNvSpPr/>
          <p:nvPr/>
        </p:nvSpPr>
        <p:spPr bwMode="white">
          <a:xfrm>
            <a:off x="6335650" y="936855"/>
            <a:ext cx="5345308" cy="1863725"/>
          </a:xfrm>
          <a:prstGeom prst="roundRect">
            <a:avLst>
              <a:gd name="adj" fmla="val 621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2" name="Rectangle 11"/>
          <p:cNvSpPr/>
          <p:nvPr/>
        </p:nvSpPr>
        <p:spPr bwMode="auto">
          <a:xfrm>
            <a:off x="6335650" y="2009776"/>
            <a:ext cx="5345308" cy="39052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3" name="Rectangle 12"/>
          <p:cNvSpPr/>
          <p:nvPr/>
        </p:nvSpPr>
        <p:spPr>
          <a:xfrm>
            <a:off x="6322953" y="2031097"/>
            <a:ext cx="5345308" cy="338555"/>
          </a:xfrm>
          <a:prstGeom prst="rect">
            <a:avLst/>
          </a:prstGeom>
        </p:spPr>
        <p:txBody>
          <a:bodyPr wrap="square" lIns="91436" tIns="45719" rIns="91436" bIns="45719">
            <a:spAutoFit/>
          </a:bodyPr>
          <a:lstStyle/>
          <a:p>
            <a:pPr marL="0" lvl="1" algn="ctr">
              <a:tabLst>
                <a:tab pos="1828724" algn="l"/>
              </a:tabLst>
            </a:pPr>
            <a:r>
              <a:rPr lang="en-US" sz="1600" dirty="0">
                <a:gradFill>
                  <a:gsLst>
                    <a:gs pos="0">
                      <a:srgbClr val="000000"/>
                    </a:gs>
                    <a:gs pos="86000">
                      <a:srgbClr val="000000"/>
                    </a:gs>
                  </a:gsLst>
                  <a:lin ang="0" scaled="0"/>
                </a:gradFill>
              </a:rPr>
              <a:t>Microsoft Certification &amp; Training Resources</a:t>
            </a:r>
          </a:p>
        </p:txBody>
      </p:sp>
      <p:sp>
        <p:nvSpPr>
          <p:cNvPr id="15" name="Rounded Rectangle 14"/>
          <p:cNvSpPr/>
          <p:nvPr/>
        </p:nvSpPr>
        <p:spPr bwMode="white">
          <a:xfrm>
            <a:off x="507868" y="3119440"/>
            <a:ext cx="5345308" cy="1863725"/>
          </a:xfrm>
          <a:prstGeom prst="roundRect">
            <a:avLst>
              <a:gd name="adj" fmla="val 621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7" name="Rectangle 16"/>
          <p:cNvSpPr/>
          <p:nvPr/>
        </p:nvSpPr>
        <p:spPr bwMode="auto">
          <a:xfrm>
            <a:off x="507868" y="4202115"/>
            <a:ext cx="5345308" cy="39052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8" name="Rectangle 17"/>
          <p:cNvSpPr/>
          <p:nvPr/>
        </p:nvSpPr>
        <p:spPr>
          <a:xfrm>
            <a:off x="495171" y="4223435"/>
            <a:ext cx="5345308" cy="338555"/>
          </a:xfrm>
          <a:prstGeom prst="rect">
            <a:avLst/>
          </a:prstGeom>
        </p:spPr>
        <p:txBody>
          <a:bodyPr wrap="square" lIns="91436" tIns="45719" rIns="91436" bIns="45719">
            <a:spAutoFit/>
          </a:bodyPr>
          <a:lstStyle/>
          <a:p>
            <a:pPr marL="0" lvl="1" algn="ctr">
              <a:tabLst>
                <a:tab pos="1828724" algn="l"/>
              </a:tabLst>
            </a:pPr>
            <a:r>
              <a:rPr lang="en-US" sz="1600" dirty="0">
                <a:gradFill>
                  <a:gsLst>
                    <a:gs pos="0">
                      <a:srgbClr val="000000"/>
                    </a:gs>
                    <a:gs pos="86000">
                      <a:srgbClr val="000000"/>
                    </a:gs>
                  </a:gsLst>
                  <a:lin ang="0" scaled="0"/>
                </a:gradFill>
              </a:rPr>
              <a:t>Resources for IT Professionals</a:t>
            </a:r>
          </a:p>
        </p:txBody>
      </p:sp>
      <p:sp>
        <p:nvSpPr>
          <p:cNvPr id="20" name="Rounded Rectangle 19"/>
          <p:cNvSpPr/>
          <p:nvPr/>
        </p:nvSpPr>
        <p:spPr bwMode="white">
          <a:xfrm>
            <a:off x="6335650" y="3119440"/>
            <a:ext cx="5345308" cy="1863725"/>
          </a:xfrm>
          <a:prstGeom prst="roundRect">
            <a:avLst>
              <a:gd name="adj" fmla="val 621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2" name="Rectangle 21"/>
          <p:cNvSpPr/>
          <p:nvPr/>
        </p:nvSpPr>
        <p:spPr bwMode="auto">
          <a:xfrm>
            <a:off x="6335650" y="4202115"/>
            <a:ext cx="5345308" cy="39052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3" name="Rectangle 22"/>
          <p:cNvSpPr/>
          <p:nvPr/>
        </p:nvSpPr>
        <p:spPr>
          <a:xfrm>
            <a:off x="6322953" y="4223435"/>
            <a:ext cx="5345308" cy="338555"/>
          </a:xfrm>
          <a:prstGeom prst="rect">
            <a:avLst/>
          </a:prstGeom>
        </p:spPr>
        <p:txBody>
          <a:bodyPr wrap="square" lIns="91436" tIns="45719" rIns="91436" bIns="45719">
            <a:spAutoFit/>
          </a:bodyPr>
          <a:lstStyle/>
          <a:p>
            <a:pPr marL="0" lvl="1" algn="ctr">
              <a:tabLst>
                <a:tab pos="1828724" algn="l"/>
              </a:tabLst>
            </a:pPr>
            <a:r>
              <a:rPr lang="en-US" sz="1600" dirty="0">
                <a:gradFill>
                  <a:gsLst>
                    <a:gs pos="0">
                      <a:srgbClr val="000000"/>
                    </a:gs>
                    <a:gs pos="86000">
                      <a:srgbClr val="000000"/>
                    </a:gs>
                  </a:gsLst>
                  <a:lin ang="0" scaled="0"/>
                </a:gradFill>
              </a:rPr>
              <a:t>Resources for Developers</a:t>
            </a:r>
          </a:p>
        </p:txBody>
      </p:sp>
      <p:sp>
        <p:nvSpPr>
          <p:cNvPr id="25" name="Rectangle 24"/>
          <p:cNvSpPr/>
          <p:nvPr/>
        </p:nvSpPr>
        <p:spPr bwMode="black">
          <a:xfrm>
            <a:off x="6322953" y="2409895"/>
            <a:ext cx="5358004" cy="369330"/>
          </a:xfrm>
          <a:prstGeom prst="rect">
            <a:avLst/>
          </a:prstGeom>
        </p:spPr>
        <p:txBody>
          <a:bodyPr wrap="square" lIns="91436" tIns="45719" rIns="91436" bIns="45719">
            <a:spAutoFit/>
          </a:bodyPr>
          <a:lstStyle/>
          <a:p>
            <a:pPr algn="ctr"/>
            <a:r>
              <a:rPr lang="en-US" dirty="0" smtClean="0">
                <a:solidFill>
                  <a:srgbClr val="FFFFFF"/>
                </a:solidFill>
                <a:hlinkClick r:id="rId5"/>
              </a:rPr>
              <a:t>www.microsoft.com/learning</a:t>
            </a:r>
            <a:r>
              <a:rPr lang="en-US" dirty="0" smtClean="0">
                <a:solidFill>
                  <a:srgbClr val="FFFFFF"/>
                </a:solidFill>
              </a:rPr>
              <a:t> </a:t>
            </a:r>
            <a:endParaRPr lang="en-US" sz="1600" dirty="0">
              <a:solidFill>
                <a:srgbClr val="FFFFFF"/>
              </a:solidFill>
            </a:endParaRPr>
          </a:p>
        </p:txBody>
      </p:sp>
      <p:sp>
        <p:nvSpPr>
          <p:cNvPr id="26" name="Rectangle 25"/>
          <p:cNvSpPr/>
          <p:nvPr/>
        </p:nvSpPr>
        <p:spPr bwMode="black">
          <a:xfrm>
            <a:off x="507867" y="4598443"/>
            <a:ext cx="5307218" cy="369330"/>
          </a:xfrm>
          <a:prstGeom prst="rect">
            <a:avLst/>
          </a:prstGeom>
        </p:spPr>
        <p:txBody>
          <a:bodyPr wrap="square" lIns="91436" tIns="45719" rIns="91436" bIns="45719">
            <a:spAutoFit/>
          </a:bodyPr>
          <a:lstStyle/>
          <a:p>
            <a:pPr algn="ctr">
              <a:spcBef>
                <a:spcPts val="600"/>
              </a:spcBef>
              <a:buSzPct val="120000"/>
              <a:tabLst>
                <a:tab pos="1828724" algn="l"/>
              </a:tabLst>
              <a:defRPr/>
            </a:pPr>
            <a:r>
              <a:rPr lang="en-US" dirty="0" smtClean="0">
                <a:solidFill>
                  <a:srgbClr val="FFFFFF"/>
                </a:solidFill>
                <a:hlinkClick r:id="rId6"/>
              </a:rPr>
              <a:t>http://microsoft.com/technet</a:t>
            </a:r>
            <a:r>
              <a:rPr lang="en-US" b="1" dirty="0" smtClean="0">
                <a:solidFill>
                  <a:srgbClr val="FFFFFF"/>
                </a:solidFill>
              </a:rPr>
              <a:t>  </a:t>
            </a:r>
            <a:endParaRPr lang="en-US" dirty="0" smtClean="0">
              <a:solidFill>
                <a:srgbClr val="FFFFFF"/>
              </a:solidFill>
            </a:endParaRPr>
          </a:p>
        </p:txBody>
      </p:sp>
      <p:sp>
        <p:nvSpPr>
          <p:cNvPr id="27" name="Rectangle 26"/>
          <p:cNvSpPr/>
          <p:nvPr/>
        </p:nvSpPr>
        <p:spPr bwMode="black">
          <a:xfrm>
            <a:off x="6335650" y="4598444"/>
            <a:ext cx="5345308" cy="369330"/>
          </a:xfrm>
          <a:prstGeom prst="rect">
            <a:avLst/>
          </a:prstGeom>
        </p:spPr>
        <p:txBody>
          <a:bodyPr wrap="square" lIns="91436" tIns="45719" rIns="91436" bIns="45719" anchor="ctr">
            <a:spAutoFit/>
          </a:bodyPr>
          <a:lstStyle/>
          <a:p>
            <a:pPr algn="ctr">
              <a:spcBef>
                <a:spcPts val="600"/>
              </a:spcBef>
              <a:tabLst>
                <a:tab pos="1828724" algn="l"/>
              </a:tabLst>
            </a:pPr>
            <a:r>
              <a:rPr lang="en-US" dirty="0" smtClean="0">
                <a:solidFill>
                  <a:srgbClr val="FFFFFF"/>
                </a:solidFill>
                <a:hlinkClick r:id="rId7"/>
              </a:rPr>
              <a:t>http://microsoft.com/msdn</a:t>
            </a:r>
            <a:r>
              <a:rPr lang="en-US" b="1" dirty="0" smtClean="0">
                <a:solidFill>
                  <a:srgbClr val="FFFFFF"/>
                </a:solidFill>
              </a:rPr>
              <a:t>  </a:t>
            </a:r>
            <a:endParaRPr lang="en-US" dirty="0" smtClean="0">
              <a:solidFill>
                <a:srgbClr val="FFFFFF"/>
              </a:solidFill>
            </a:endParaRPr>
          </a:p>
        </p:txBody>
      </p:sp>
      <p:pic>
        <p:nvPicPr>
          <p:cNvPr id="28" name="Picture 27" descr="TechNet.png"/>
          <p:cNvPicPr>
            <a:picLocks noChangeAspect="1"/>
          </p:cNvPicPr>
          <p:nvPr/>
        </p:nvPicPr>
        <p:blipFill>
          <a:blip r:embed="rId8" cstate="screen"/>
          <a:stretch>
            <a:fillRect/>
          </a:stretch>
        </p:blipFill>
        <p:spPr bwMode="black">
          <a:xfrm>
            <a:off x="507871" y="3151952"/>
            <a:ext cx="5332608" cy="1035987"/>
          </a:xfrm>
          <a:prstGeom prst="rect">
            <a:avLst/>
          </a:prstGeom>
          <a:ln>
            <a:noFill/>
          </a:ln>
          <a:effectLst>
            <a:outerShdw blurRad="190500" algn="tl" rotWithShape="0">
              <a:srgbClr val="000000">
                <a:alpha val="70000"/>
              </a:srgbClr>
            </a:outerShdw>
          </a:effectLst>
        </p:spPr>
        <p:style>
          <a:lnRef idx="1">
            <a:schemeClr val="accent5"/>
          </a:lnRef>
          <a:fillRef idx="3">
            <a:schemeClr val="accent5"/>
          </a:fillRef>
          <a:effectRef idx="2">
            <a:schemeClr val="accent5"/>
          </a:effectRef>
          <a:fontRef idx="minor">
            <a:schemeClr val="lt1"/>
          </a:fontRef>
        </p:style>
      </p:pic>
      <p:pic>
        <p:nvPicPr>
          <p:cNvPr id="29" name="Picture 28" descr="msdn_1inch_rgb.png"/>
          <p:cNvPicPr>
            <a:picLocks noChangeAspect="1"/>
          </p:cNvPicPr>
          <p:nvPr/>
        </p:nvPicPr>
        <p:blipFill>
          <a:blip r:embed="rId9" cstate="screen"/>
          <a:stretch>
            <a:fillRect/>
          </a:stretch>
        </p:blipFill>
        <p:spPr bwMode="black">
          <a:xfrm>
            <a:off x="8157237" y="3183256"/>
            <a:ext cx="1753035" cy="890003"/>
          </a:xfrm>
          <a:prstGeom prst="rect">
            <a:avLst/>
          </a:prstGeom>
          <a:noFill/>
          <a:ln>
            <a:noFill/>
          </a:ln>
        </p:spPr>
      </p:pic>
      <p:pic>
        <p:nvPicPr>
          <p:cNvPr id="32" name="Picture 31" descr="ms_Learning_w.eps"/>
          <p:cNvPicPr>
            <a:picLocks noChangeAspect="1"/>
          </p:cNvPicPr>
          <p:nvPr/>
        </p:nvPicPr>
        <p:blipFill>
          <a:blip r:embed="rId10" cstate="screen"/>
          <a:srcRect l="51467" r="43859"/>
          <a:stretch>
            <a:fillRect/>
          </a:stretch>
        </p:blipFill>
        <p:spPr bwMode="black">
          <a:xfrm>
            <a:off x="9369112" y="1158629"/>
            <a:ext cx="228700" cy="771335"/>
          </a:xfrm>
          <a:prstGeom prst="rect">
            <a:avLst/>
          </a:prstGeom>
          <a:noFill/>
          <a:ln>
            <a:noFill/>
          </a:ln>
        </p:spPr>
      </p:pic>
      <p:pic>
        <p:nvPicPr>
          <p:cNvPr id="33" name="Picture 2" descr="C:\Documents and Settings\Pennie\My Documents\ACERDATA (D)\Pennie's documents\MS Image\Boxshot_Logo\MICROSOFT\Microsoft Logo wht shadow.png"/>
          <p:cNvPicPr>
            <a:picLocks noChangeAspect="1" noChangeArrowheads="1"/>
          </p:cNvPicPr>
          <p:nvPr/>
        </p:nvPicPr>
        <p:blipFill>
          <a:blip r:embed="rId11" cstate="screen"/>
          <a:stretch>
            <a:fillRect/>
          </a:stretch>
        </p:blipFill>
        <p:spPr bwMode="black">
          <a:xfrm>
            <a:off x="7038642" y="1329901"/>
            <a:ext cx="2337342" cy="428793"/>
          </a:xfrm>
          <a:prstGeom prst="rect">
            <a:avLst/>
          </a:prstGeom>
          <a:noFill/>
          <a:ln>
            <a:noFill/>
          </a:ln>
        </p:spPr>
      </p:pic>
      <p:sp>
        <p:nvSpPr>
          <p:cNvPr id="34" name="TextBox 33"/>
          <p:cNvSpPr txBox="1"/>
          <p:nvPr/>
        </p:nvSpPr>
        <p:spPr bwMode="black">
          <a:xfrm>
            <a:off x="9587234" y="1328854"/>
            <a:ext cx="1630495" cy="430887"/>
          </a:xfrm>
          <a:prstGeom prst="rect">
            <a:avLst/>
          </a:prstGeom>
          <a:noFill/>
        </p:spPr>
        <p:txBody>
          <a:bodyPr wrap="square" lIns="0" tIns="0" rIns="0" bIns="0" rtlCol="0">
            <a:spAutoFit/>
          </a:bodyPr>
          <a:lstStyle/>
          <a:p>
            <a:r>
              <a:rPr lang="en-US" sz="2800" dirty="0">
                <a:gradFill>
                  <a:gsLst>
                    <a:gs pos="0">
                      <a:srgbClr val="FFFFFF"/>
                    </a:gs>
                    <a:gs pos="86000">
                      <a:srgbClr val="FFFFFF"/>
                    </a:gs>
                  </a:gsLst>
                  <a:lin ang="5400000" scaled="0"/>
                </a:gradFill>
                <a:latin typeface="Segoe" pitchFamily="34" charset="0"/>
              </a:rPr>
              <a:t>Learning</a:t>
            </a:r>
          </a:p>
        </p:txBody>
      </p:sp>
      <p:sp>
        <p:nvSpPr>
          <p:cNvPr id="5" name="Rectangle 4"/>
          <p:cNvSpPr/>
          <p:nvPr/>
        </p:nvSpPr>
        <p:spPr>
          <a:xfrm>
            <a:off x="322801" y="5674336"/>
            <a:ext cx="10984569" cy="1190069"/>
          </a:xfrm>
          <a:prstGeom prst="rect">
            <a:avLst/>
          </a:prstGeom>
        </p:spPr>
        <p:txBody>
          <a:bodyPr wrap="square" lIns="121899" tIns="60949" rIns="121899" bIns="60949">
            <a:spAutoFit/>
          </a:bodyPr>
          <a:lstStyle/>
          <a:p>
            <a:pPr lvl="0">
              <a:lnSpc>
                <a:spcPct val="90000"/>
              </a:lnSpc>
              <a:spcBef>
                <a:spcPct val="20000"/>
              </a:spcBef>
              <a:buSzPct val="100000"/>
            </a:pPr>
            <a:r>
              <a:rPr lang="en-US" sz="3500" i="1" dirty="0">
                <a:solidFill>
                  <a:srgbClr val="FFFFFF"/>
                </a:solidFill>
                <a:latin typeface="Calibri" pitchFamily="34" charset="0"/>
              </a:rPr>
              <a:t>SMS [ Your Name ] and the </a:t>
            </a:r>
            <a:r>
              <a:rPr lang="en-US" sz="3500" i="1">
                <a:solidFill>
                  <a:srgbClr val="FFFFFF"/>
                </a:solidFill>
                <a:latin typeface="Calibri" pitchFamily="34" charset="0"/>
              </a:rPr>
              <a:t>word “Web” </a:t>
            </a:r>
            <a:r>
              <a:rPr lang="en-US" sz="3500" i="1" dirty="0">
                <a:solidFill>
                  <a:srgbClr val="FFFFFF"/>
                </a:solidFill>
                <a:latin typeface="Calibri" pitchFamily="34" charset="0"/>
              </a:rPr>
              <a:t>to 41491</a:t>
            </a:r>
          </a:p>
          <a:p>
            <a:pPr lvl="0">
              <a:lnSpc>
                <a:spcPct val="90000"/>
              </a:lnSpc>
              <a:spcBef>
                <a:spcPct val="20000"/>
              </a:spcBef>
              <a:buSzPct val="100000"/>
            </a:pPr>
            <a:endParaRPr lang="en-US" sz="3500" dirty="0">
              <a:solidFill>
                <a:srgbClr val="FFFFFF"/>
              </a:solidFill>
              <a:latin typeface="Calibri" pitchFamily="34" charset="0"/>
            </a:endParaRPr>
          </a:p>
        </p:txBody>
      </p:sp>
      <p:sp>
        <p:nvSpPr>
          <p:cNvPr id="11" name="TextBox 10"/>
          <p:cNvSpPr txBox="1"/>
          <p:nvPr/>
        </p:nvSpPr>
        <p:spPr>
          <a:xfrm>
            <a:off x="322800" y="5079630"/>
            <a:ext cx="5051050" cy="656591"/>
          </a:xfrm>
          <a:prstGeom prst="rect">
            <a:avLst/>
          </a:prstGeom>
          <a:noFill/>
        </p:spPr>
        <p:txBody>
          <a:bodyPr wrap="square" lIns="121899" tIns="60949" rIns="121899" bIns="60949" rtlCol="0">
            <a:spAutoFit/>
          </a:bodyPr>
          <a:lstStyle/>
          <a:p>
            <a:r>
              <a:rPr lang="en-US" sz="3500" dirty="0">
                <a:solidFill>
                  <a:srgbClr val="FFFFFF"/>
                </a:solidFill>
                <a:latin typeface="Calibri" pitchFamily="34" charset="0"/>
              </a:rPr>
              <a:t>Need more Information?</a:t>
            </a:r>
          </a:p>
        </p:txBody>
      </p:sp>
    </p:spTree>
    <p:extLst>
      <p:ext uri="{BB962C8B-B14F-4D97-AF65-F5344CB8AC3E}">
        <p14:creationId xmlns:p14="http://schemas.microsoft.com/office/powerpoint/2010/main" val="196797427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27932" y="3947161"/>
            <a:ext cx="5332611" cy="2105025"/>
          </a:xfrm>
          <a:prstGeom prst="rect">
            <a:avLst/>
          </a:prstGeom>
          <a:solidFill>
            <a:srgbClr val="FFFFFF">
              <a:alpha val="10196"/>
            </a:srgbClr>
          </a:solidFill>
          <a:ln>
            <a:solidFill>
              <a:schemeClr val="accent2"/>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2" tIns="137155" rIns="91432" bIns="137155" numCol="1" rtlCol="0" anchor="t" anchorCtr="0" compatLnSpc="1">
            <a:prstTxWarp prst="textNoShape">
              <a:avLst/>
            </a:prstTxWarp>
            <a:noAutofit/>
          </a:bodyPr>
          <a:lstStyle/>
          <a:p>
            <a:pPr marL="460355" indent="-460355">
              <a:lnSpc>
                <a:spcPct val="90000"/>
              </a:lnSpc>
              <a:spcBef>
                <a:spcPct val="20000"/>
              </a:spcBef>
              <a:buSzPct val="100000"/>
            </a:pPr>
            <a:endParaRPr lang="en-US" dirty="0">
              <a:gradFill>
                <a:gsLst>
                  <a:gs pos="0">
                    <a:srgbClr val="FFFFFF"/>
                  </a:gs>
                  <a:gs pos="86000">
                    <a:srgbClr val="FFFFFF"/>
                  </a:gs>
                </a:gsLst>
                <a:lin ang="0" scaled="0"/>
              </a:gradFill>
            </a:endParaRPr>
          </a:p>
        </p:txBody>
      </p:sp>
      <p:sp>
        <p:nvSpPr>
          <p:cNvPr id="11" name="Rounded Rectangle 10"/>
          <p:cNvSpPr/>
          <p:nvPr/>
        </p:nvSpPr>
        <p:spPr bwMode="blackGray">
          <a:xfrm>
            <a:off x="522437" y="3843109"/>
            <a:ext cx="4682243" cy="2341791"/>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lIns="91436" tIns="45719" rIns="91436" bIns="45719" anchor="ctr" anchorCtr="0"/>
          <a:lstStyle/>
          <a:p>
            <a:pPr defTabSz="914061" fontAlgn="base">
              <a:spcBef>
                <a:spcPct val="0"/>
              </a:spcBef>
              <a:spcAft>
                <a:spcPct val="0"/>
              </a:spcAft>
              <a:defRPr/>
            </a:pPr>
            <a:r>
              <a:rPr lang="en-US" sz="3200" dirty="0">
                <a:gradFill>
                  <a:gsLst>
                    <a:gs pos="0">
                      <a:srgbClr val="FFFFFF"/>
                    </a:gs>
                    <a:gs pos="86000">
                      <a:srgbClr val="FFFFFF"/>
                    </a:gs>
                  </a:gsLst>
                  <a:lin ang="5400000" scaled="0"/>
                </a:gradFill>
                <a:latin typeface="Segoe" pitchFamily="34" charset="0"/>
              </a:rPr>
              <a:t>Complete an evaluation via CommNet and Tag to win amazing prizes!</a:t>
            </a:r>
          </a:p>
        </p:txBody>
      </p:sp>
      <p:pic>
        <p:nvPicPr>
          <p:cNvPr id="1026" name="Picture 2" descr="\\eventsql\dvd\Online_ART\DVD_Art_Sept-2-2010\BoxShots\Xbox 360\Xbox 360 S Retail Packaging\Xbox 360 4 GB Matte Black Matte Black Console GroupSh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35" y="502972"/>
            <a:ext cx="3806700" cy="27022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7973" y="327719"/>
            <a:ext cx="6365830" cy="6367488"/>
          </a:xfrm>
          <a:prstGeom prst="rect">
            <a:avLst/>
          </a:prstGeom>
        </p:spPr>
      </p:pic>
    </p:spTree>
    <p:extLst>
      <p:ext uri="{BB962C8B-B14F-4D97-AF65-F5344CB8AC3E}">
        <p14:creationId xmlns:p14="http://schemas.microsoft.com/office/powerpoint/2010/main" val="412794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64" presetClass="path" presetSubtype="0" decel="50000" fill="hold" grpId="1" nodeType="withEffect">
                                  <p:stCondLst>
                                    <p:cond delay="0"/>
                                  </p:stCondLst>
                                  <p:childTnLst>
                                    <p:animMotion origin="layout" path="M -0.61701 -0.00671 L -4.16667E-6 3.12139E-6 " pathEditMode="relative" rAng="0" ptsTypes="AA">
                                      <p:cBhvr>
                                        <p:cTn id="9" dur="1000" fill="hold"/>
                                        <p:tgtEl>
                                          <p:spTgt spid="11"/>
                                        </p:tgtEl>
                                        <p:attrNameLst>
                                          <p:attrName>ppt_x</p:attrName>
                                          <p:attrName>ppt_y</p:attrName>
                                        </p:attrNameLst>
                                      </p:cBhvr>
                                      <p:rCtr x="30900" y="300"/>
                                    </p:animMotion>
                                  </p:childTnLst>
                                </p:cTn>
                              </p:par>
                              <p:par>
                                <p:cTn id="10" presetID="22" presetClass="entr" presetSubtype="8"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p:bldP spid="11"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31812" y="5638800"/>
            <a:ext cx="11173090" cy="697608"/>
          </a:xfrm>
          <a:prstGeom prst="rect">
            <a:avLst/>
          </a:prstGeom>
          <a:noFill/>
          <a:ln w="12700">
            <a:noFill/>
            <a:miter lim="800000"/>
            <a:headEnd type="none" w="sm" len="sm"/>
            <a:tailEnd type="none" w="sm" len="sm"/>
          </a:ln>
          <a:effectLst/>
        </p:spPr>
        <p:txBody>
          <a:bodyPr vert="horz" wrap="square" lIns="121879" tIns="60940" rIns="121879" bIns="60940" numCol="1" anchor="t" anchorCtr="0" compatLnSpc="1">
            <a:prstTxWarp prst="textNoShape">
              <a:avLst/>
            </a:prstTxWarp>
            <a:spAutoFit/>
          </a:bodyPr>
          <a:lstStyle/>
          <a:p>
            <a:pPr algn="ctr" defTabSz="1218585" eaLnBrk="0" hangingPunct="0"/>
            <a:r>
              <a:rPr lang="en-US" sz="900" dirty="0">
                <a:latin typeface="Calibri" pitchFamily="34" charset="0"/>
                <a:cs typeface="Arial" charset="0"/>
              </a:rPr>
              <a:t>© 2008 Microsoft Corporation. All rights reserved. Microsoft, Windows, Windows Vista and other product names are or may be registered trademarks and/or trademarks in the U.S. and/or other countries.</a:t>
            </a:r>
          </a:p>
          <a:p>
            <a:pPr algn="ctr" defTabSz="1218585" eaLnBrk="0" hangingPunct="0"/>
            <a:r>
              <a:rPr lang="en-US" sz="900" dirty="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2" descr="Microsoft logo and tagline"/>
          <p:cNvPicPr>
            <a:picLocks noChangeAspect="1" noChangeArrowheads="1"/>
          </p:cNvPicPr>
          <p:nvPr/>
        </p:nvPicPr>
        <p:blipFill>
          <a:blip r:embed="rId3"/>
          <a:srcRect r="25835" b="36765"/>
          <a:stretch>
            <a:fillRect/>
          </a:stretch>
        </p:blipFill>
        <p:spPr bwMode="black">
          <a:xfrm>
            <a:off x="2948193" y="2621577"/>
            <a:ext cx="6360161" cy="1169927"/>
          </a:xfrm>
          <a:prstGeom prst="rect">
            <a:avLst/>
          </a:prstGeom>
          <a:noFill/>
          <a:ln>
            <a:noFill/>
          </a:ln>
        </p:spPr>
      </p:pic>
    </p:spTree>
    <p:extLst>
      <p:ext uri="{BB962C8B-B14F-4D97-AF65-F5344CB8AC3E}">
        <p14:creationId xmlns:p14="http://schemas.microsoft.com/office/powerpoint/2010/main" val="190425065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smtClean="0"/>
              <a:t>Software development in the “Real” world</a:t>
            </a:r>
            <a:endParaRPr lang="en-ZA" dirty="0"/>
          </a:p>
        </p:txBody>
      </p:sp>
      <p:graphicFrame>
        <p:nvGraphicFramePr>
          <p:cNvPr id="5" name="Chart 4"/>
          <p:cNvGraphicFramePr>
            <a:graphicFrameLocks/>
          </p:cNvGraphicFramePr>
          <p:nvPr>
            <p:extLst>
              <p:ext uri="{D42A27DB-BD31-4B8C-83A1-F6EECF244321}">
                <p14:modId xmlns:p14="http://schemas.microsoft.com/office/powerpoint/2010/main" val="572663379"/>
              </p:ext>
            </p:extLst>
          </p:nvPr>
        </p:nvGraphicFramePr>
        <p:xfrm>
          <a:off x="1248091" y="1359130"/>
          <a:ext cx="8943313" cy="442652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4987636" y="5669279"/>
            <a:ext cx="805029" cy="461665"/>
          </a:xfrm>
          <a:prstGeom prst="rect">
            <a:avLst/>
          </a:prstGeom>
          <a:noFill/>
        </p:spPr>
        <p:txBody>
          <a:bodyPr wrap="none" rtlCol="0">
            <a:spAutoFit/>
          </a:bodyPr>
          <a:lstStyle/>
          <a:p>
            <a:r>
              <a:rPr lang="en-ZA" sz="2400" dirty="0" smtClean="0"/>
              <a:t>Time</a:t>
            </a:r>
            <a:endParaRPr lang="en-ZA" sz="2400" dirty="0"/>
          </a:p>
        </p:txBody>
      </p:sp>
      <p:sp>
        <p:nvSpPr>
          <p:cNvPr id="7" name="TextBox 6"/>
          <p:cNvSpPr txBox="1"/>
          <p:nvPr/>
        </p:nvSpPr>
        <p:spPr>
          <a:xfrm rot="16200000">
            <a:off x="450872" y="3211503"/>
            <a:ext cx="1305357" cy="461665"/>
          </a:xfrm>
          <a:prstGeom prst="rect">
            <a:avLst/>
          </a:prstGeom>
          <a:noFill/>
        </p:spPr>
        <p:txBody>
          <a:bodyPr wrap="none" rtlCol="0">
            <a:spAutoFit/>
          </a:bodyPr>
          <a:lstStyle/>
          <a:p>
            <a:r>
              <a:rPr lang="en-ZA" sz="2400" dirty="0" smtClean="0"/>
              <a:t>Difficulty</a:t>
            </a:r>
            <a:endParaRPr lang="en-ZA" sz="2400" dirty="0"/>
          </a:p>
        </p:txBody>
      </p:sp>
      <p:sp>
        <p:nvSpPr>
          <p:cNvPr id="8" name="Rounded Rectangular Callout 7"/>
          <p:cNvSpPr/>
          <p:nvPr/>
        </p:nvSpPr>
        <p:spPr bwMode="auto">
          <a:xfrm>
            <a:off x="8359190" y="3504811"/>
            <a:ext cx="2743200" cy="914400"/>
          </a:xfrm>
          <a:prstGeom prst="wedgeRoundRectCallout">
            <a:avLst>
              <a:gd name="adj1" fmla="val -40833"/>
              <a:gd name="adj2" fmla="val 118864"/>
              <a:gd name="adj3" fmla="val 166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ZA" sz="2000" dirty="0" smtClean="0">
                <a:solidFill>
                  <a:srgbClr val="FFFFFF"/>
                </a:solidFill>
                <a:latin typeface="Calibri" pitchFamily="34" charset="0"/>
              </a:rPr>
              <a:t>How easy Microsoft demos make it look</a:t>
            </a:r>
          </a:p>
        </p:txBody>
      </p:sp>
      <p:sp>
        <p:nvSpPr>
          <p:cNvPr id="9" name="Rounded Rectangular Callout 8"/>
          <p:cNvSpPr/>
          <p:nvPr/>
        </p:nvSpPr>
        <p:spPr bwMode="auto">
          <a:xfrm>
            <a:off x="4837663" y="1988282"/>
            <a:ext cx="2743200" cy="914400"/>
          </a:xfrm>
          <a:prstGeom prst="wedgeRoundRectCallout">
            <a:avLst>
              <a:gd name="adj1" fmla="val 44015"/>
              <a:gd name="adj2" fmla="val 107955"/>
              <a:gd name="adj3" fmla="val 16667"/>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ZA" sz="2000" dirty="0" smtClean="0">
                <a:solidFill>
                  <a:srgbClr val="FFFFFF"/>
                </a:solidFill>
                <a:latin typeface="Calibri" pitchFamily="34" charset="0"/>
              </a:rPr>
              <a:t>How difficult it “really” is</a:t>
            </a:r>
          </a:p>
        </p:txBody>
      </p:sp>
    </p:spTree>
    <p:extLst>
      <p:ext uri="{BB962C8B-B14F-4D97-AF65-F5344CB8AC3E}">
        <p14:creationId xmlns:p14="http://schemas.microsoft.com/office/powerpoint/2010/main" val="2689406653"/>
      </p:ext>
    </p:extLst>
  </p:cSld>
  <p:clrMapOvr>
    <a:masterClrMapping/>
  </p:clrMapOvr>
  <p:transition advTm="60664">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460375">
              <a:spcBef>
                <a:spcPct val="20000"/>
              </a:spcBef>
            </a:pPr>
            <a:r>
              <a:rPr lang="en-US" dirty="0" smtClean="0"/>
              <a:t>Agenda</a:t>
            </a:r>
            <a:br>
              <a:rPr lang="en-US" dirty="0" smtClean="0"/>
            </a:br>
            <a:endParaRPr lang="en-US" dirty="0"/>
          </a:p>
        </p:txBody>
      </p:sp>
      <p:sp>
        <p:nvSpPr>
          <p:cNvPr id="3" name="Text Placeholder 2"/>
          <p:cNvSpPr>
            <a:spLocks noGrp="1"/>
          </p:cNvSpPr>
          <p:nvPr>
            <p:ph idx="1"/>
          </p:nvPr>
        </p:nvSpPr>
        <p:spPr>
          <a:xfrm>
            <a:off x="518265" y="1422001"/>
            <a:ext cx="11173090" cy="2939266"/>
          </a:xfrm>
        </p:spPr>
        <p:txBody>
          <a:bodyPr/>
          <a:lstStyle/>
          <a:p>
            <a:pPr>
              <a:buFont typeface="Arial" pitchFamily="34" charset="0"/>
              <a:buChar char="•"/>
            </a:pPr>
            <a:r>
              <a:rPr lang="en-US" dirty="0" smtClean="0"/>
              <a:t>Best Practices:</a:t>
            </a:r>
          </a:p>
          <a:p>
            <a:pPr lvl="1">
              <a:buFont typeface="Arial" pitchFamily="34" charset="0"/>
              <a:buChar char="•"/>
            </a:pPr>
            <a:r>
              <a:rPr lang="en-US" dirty="0" smtClean="0"/>
              <a:t>Lesson #1: Pick a Pattern and Stick to It</a:t>
            </a:r>
          </a:p>
          <a:p>
            <a:pPr lvl="1">
              <a:buFont typeface="Arial" pitchFamily="34" charset="0"/>
              <a:buChar char="•"/>
            </a:pPr>
            <a:r>
              <a:rPr lang="en-US" dirty="0" smtClean="0"/>
              <a:t>Lesson #2: Data Binding and Nested Controls</a:t>
            </a:r>
          </a:p>
          <a:p>
            <a:pPr lvl="1">
              <a:buFont typeface="Arial" pitchFamily="34" charset="0"/>
              <a:buChar char="•"/>
            </a:pPr>
            <a:r>
              <a:rPr lang="en-US" dirty="0" smtClean="0"/>
              <a:t>Lesson #3: Notify Users of Successes (and failures)</a:t>
            </a:r>
          </a:p>
          <a:p>
            <a:pPr lvl="1">
              <a:buFont typeface="Arial" pitchFamily="34" charset="0"/>
              <a:buChar char="•"/>
            </a:pPr>
            <a:r>
              <a:rPr lang="en-US" dirty="0" smtClean="0"/>
              <a:t>Lesson #4: Get an Agent - A Service Agent</a:t>
            </a:r>
          </a:p>
          <a:p>
            <a:pPr lvl="1">
              <a:buFont typeface="Arial" pitchFamily="34" charset="0"/>
              <a:buChar char="•"/>
            </a:pPr>
            <a:r>
              <a:rPr lang="en-US" dirty="0" smtClean="0"/>
              <a:t>Lesson #5: Extend Existing Controls</a:t>
            </a:r>
          </a:p>
        </p:txBody>
      </p:sp>
    </p:spTree>
  </p:cSld>
  <p:clrMapOvr>
    <a:masterClrMapping/>
  </p:clrMapOvr>
  <p:transition advTm="184767">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460375">
              <a:spcBef>
                <a:spcPct val="20000"/>
              </a:spcBef>
            </a:pPr>
            <a:r>
              <a:rPr lang="en-US" dirty="0" smtClean="0"/>
              <a:t>Lesson #1: Pick a Pattern and Stick to It </a:t>
            </a:r>
            <a:br>
              <a:rPr lang="en-US" dirty="0" smtClean="0"/>
            </a:br>
            <a:endParaRPr lang="en-US" dirty="0"/>
          </a:p>
        </p:txBody>
      </p:sp>
      <p:sp>
        <p:nvSpPr>
          <p:cNvPr id="3" name="Text Placeholder 2"/>
          <p:cNvSpPr>
            <a:spLocks noGrp="1"/>
          </p:cNvSpPr>
          <p:nvPr>
            <p:ph idx="1"/>
          </p:nvPr>
        </p:nvSpPr>
        <p:spPr/>
        <p:txBody>
          <a:bodyPr/>
          <a:lstStyle/>
          <a:p>
            <a:pPr>
              <a:buFont typeface="Arial" pitchFamily="34" charset="0"/>
              <a:buChar char="•"/>
            </a:pPr>
            <a:r>
              <a:rPr lang="en-US" dirty="0" smtClean="0"/>
              <a:t>Silverlight Line-of-Business (LOB) applications can grow out of control without proper planning:</a:t>
            </a:r>
          </a:p>
          <a:p>
            <a:pPr lvl="1">
              <a:buFont typeface="Arial" pitchFamily="34" charset="0"/>
              <a:buChar char="•"/>
            </a:pPr>
            <a:r>
              <a:rPr lang="en-US" dirty="0" smtClean="0"/>
              <a:t>Typically has many screens with supporting code</a:t>
            </a:r>
          </a:p>
          <a:p>
            <a:pPr lvl="1">
              <a:buFont typeface="Arial" pitchFamily="34" charset="0"/>
              <a:buChar char="•"/>
            </a:pPr>
            <a:r>
              <a:rPr lang="en-US" dirty="0" smtClean="0"/>
              <a:t>Validation code</a:t>
            </a:r>
          </a:p>
          <a:p>
            <a:pPr lvl="1">
              <a:buFont typeface="Arial" pitchFamily="34" charset="0"/>
              <a:buChar char="•"/>
            </a:pPr>
            <a:r>
              <a:rPr lang="en-US" dirty="0" smtClean="0"/>
              <a:t>Code to call the application's services</a:t>
            </a:r>
          </a:p>
          <a:p>
            <a:pPr lvl="1">
              <a:buFont typeface="Arial" pitchFamily="34" charset="0"/>
              <a:buChar char="•"/>
            </a:pPr>
            <a:r>
              <a:rPr lang="en-US" dirty="0" smtClean="0"/>
              <a:t>Service code</a:t>
            </a:r>
          </a:p>
          <a:p>
            <a:pPr lvl="1">
              <a:buFont typeface="Arial" pitchFamily="34" charset="0"/>
              <a:buChar char="•"/>
            </a:pPr>
            <a:r>
              <a:rPr lang="en-US" dirty="0" smtClean="0"/>
              <a:t>Model code</a:t>
            </a:r>
          </a:p>
          <a:p>
            <a:pPr lvl="1">
              <a:buFont typeface="Arial" pitchFamily="34" charset="0"/>
              <a:buChar char="•"/>
            </a:pPr>
            <a:r>
              <a:rPr lang="en-US" dirty="0" smtClean="0"/>
              <a:t>Data access code</a:t>
            </a:r>
          </a:p>
          <a:p>
            <a:pPr lvl="1">
              <a:buNone/>
            </a:pPr>
            <a:endParaRPr lang="en-US" dirty="0" smtClean="0"/>
          </a:p>
        </p:txBody>
      </p:sp>
    </p:spTree>
  </p:cSld>
  <p:clrMapOvr>
    <a:masterClrMapping/>
  </p:clrMapOvr>
  <p:transition advTm="63103">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460375">
              <a:spcBef>
                <a:spcPct val="20000"/>
              </a:spcBef>
            </a:pPr>
            <a:r>
              <a:rPr lang="en-US" dirty="0" smtClean="0"/>
              <a:t>The MVVM Pattern</a:t>
            </a:r>
            <a:br>
              <a:rPr lang="en-US" dirty="0" smtClean="0"/>
            </a:br>
            <a:endParaRPr lang="en-US" dirty="0"/>
          </a:p>
        </p:txBody>
      </p:sp>
      <p:sp>
        <p:nvSpPr>
          <p:cNvPr id="3" name="Text Placeholder 2"/>
          <p:cNvSpPr>
            <a:spLocks noGrp="1"/>
          </p:cNvSpPr>
          <p:nvPr>
            <p:ph idx="1"/>
          </p:nvPr>
        </p:nvSpPr>
        <p:spPr>
          <a:xfrm>
            <a:off x="518265" y="1422001"/>
            <a:ext cx="11173090" cy="4271939"/>
          </a:xfrm>
        </p:spPr>
        <p:txBody>
          <a:bodyPr/>
          <a:lstStyle/>
          <a:p>
            <a:pPr>
              <a:buFont typeface="Arial" pitchFamily="34" charset="0"/>
              <a:buChar char="•"/>
            </a:pPr>
            <a:r>
              <a:rPr lang="en-US" sz="3200" dirty="0" smtClean="0"/>
              <a:t>The </a:t>
            </a:r>
            <a:r>
              <a:rPr lang="en-US" sz="3200" b="1" dirty="0" smtClean="0"/>
              <a:t>Model-View-ViewModel </a:t>
            </a:r>
            <a:r>
              <a:rPr lang="en-US" sz="3200" dirty="0" smtClean="0"/>
              <a:t>(MVVM) works very well for Silverlight LOB applications:</a:t>
            </a:r>
          </a:p>
          <a:p>
            <a:pPr lvl="1">
              <a:buFont typeface="Arial" pitchFamily="34" charset="0"/>
              <a:buChar char="•"/>
            </a:pPr>
            <a:r>
              <a:rPr lang="en-US" sz="2800" dirty="0" smtClean="0"/>
              <a:t>Provides consistency across code</a:t>
            </a:r>
          </a:p>
          <a:p>
            <a:pPr lvl="1">
              <a:buFont typeface="Arial" pitchFamily="34" charset="0"/>
              <a:buChar char="•"/>
            </a:pPr>
            <a:r>
              <a:rPr lang="en-US" sz="2800" dirty="0" smtClean="0"/>
              <a:t>Allows for better code re-use</a:t>
            </a:r>
          </a:p>
          <a:p>
            <a:pPr lvl="1">
              <a:buFont typeface="Arial" pitchFamily="34" charset="0"/>
              <a:buChar char="•"/>
            </a:pPr>
            <a:r>
              <a:rPr lang="en-US" sz="2800" dirty="0" smtClean="0"/>
              <a:t>Allows for Separation of Concerns (</a:t>
            </a:r>
            <a:r>
              <a:rPr lang="en-US" sz="2800" dirty="0" err="1" smtClean="0"/>
              <a:t>SoC</a:t>
            </a:r>
            <a:r>
              <a:rPr lang="en-US" sz="2800" dirty="0" smtClean="0"/>
              <a:t>)</a:t>
            </a:r>
          </a:p>
          <a:p>
            <a:pPr lvl="1">
              <a:buFont typeface="Arial" pitchFamily="34" charset="0"/>
              <a:buChar char="•"/>
            </a:pPr>
            <a:r>
              <a:rPr lang="en-US" sz="2800" dirty="0" smtClean="0"/>
              <a:t>Supports Unit Testing</a:t>
            </a:r>
          </a:p>
          <a:p>
            <a:pPr lvl="1">
              <a:buFont typeface="Arial" pitchFamily="34" charset="0"/>
              <a:buChar char="•"/>
            </a:pPr>
            <a:r>
              <a:rPr lang="en-US" sz="2800" dirty="0" smtClean="0"/>
              <a:t>Used as a type of controller for your view</a:t>
            </a:r>
          </a:p>
          <a:p>
            <a:pPr lvl="1">
              <a:buFont typeface="Arial" pitchFamily="34" charset="0"/>
              <a:buChar char="•"/>
            </a:pPr>
            <a:r>
              <a:rPr lang="en-US" sz="2800" dirty="0" smtClean="0"/>
              <a:t>Silverlight 4 provides </a:t>
            </a:r>
            <a:r>
              <a:rPr lang="en-US" sz="2800" dirty="0" err="1" smtClean="0"/>
              <a:t>ICommand</a:t>
            </a:r>
            <a:r>
              <a:rPr lang="en-US" sz="2800" dirty="0" smtClean="0"/>
              <a:t> support</a:t>
            </a:r>
          </a:p>
          <a:p>
            <a:pPr>
              <a:buFont typeface="Arial" pitchFamily="34" charset="0"/>
              <a:buChar char="•"/>
            </a:pPr>
            <a:r>
              <a:rPr lang="en-US" sz="3200" dirty="0" smtClean="0"/>
              <a:t>Code-behind IS NOT evil but minimize the code you add there</a:t>
            </a:r>
          </a:p>
        </p:txBody>
      </p:sp>
    </p:spTree>
  </p:cSld>
  <p:clrMapOvr>
    <a:masterClrMapping/>
  </p:clrMapOvr>
  <p:transition advTm="93586">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Pattern Enablers</a:t>
            </a:r>
            <a:endParaRPr lang="en-US" dirty="0"/>
          </a:p>
        </p:txBody>
      </p:sp>
      <p:sp>
        <p:nvSpPr>
          <p:cNvPr id="5" name="Oval 4"/>
          <p:cNvSpPr/>
          <p:nvPr/>
        </p:nvSpPr>
        <p:spPr bwMode="auto">
          <a:xfrm>
            <a:off x="1929897" y="971264"/>
            <a:ext cx="3351927" cy="2359742"/>
          </a:xfrm>
          <a:prstGeom prst="ellipse">
            <a:avLst/>
          </a:prstGeom>
          <a:solidFill>
            <a:schemeClr val="tx2">
              <a:lumMod val="60000"/>
              <a:lumOff val="40000"/>
            </a:schemeClr>
          </a:solidFill>
          <a:ln w="34925" cap="flat" cmpd="sng" algn="ctr">
            <a:solidFill>
              <a:srgbClr val="FFFFFF"/>
            </a:solidFill>
            <a:prstDash val="solid"/>
            <a:round/>
            <a:headEnd type="none" w="med" len="med"/>
            <a:tailEnd type="none" w="med" len="med"/>
          </a:ln>
          <a:effectLst>
            <a:outerShdw blurRad="317500" dir="2700000" algn="ctr">
              <a:srgbClr val="000000">
                <a:alpha val="43000"/>
              </a:srgbClr>
            </a:outerShdw>
          </a:effectLst>
          <a:scene3d>
            <a:camera prst="perspectiveRelaxed"/>
            <a:lightRig rig="balanced" dir="t"/>
          </a:scene3d>
          <a:sp3d extrusionH="88900" prstMaterial="clear">
            <a:bevelT w="260350" h="50800" prst="softRound"/>
            <a:bevelB prst="softRound"/>
          </a:sp3d>
        </p:spPr>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lang="en-US" sz="2400" dirty="0" smtClean="0">
              <a:latin typeface="Times New Roman" pitchFamily="18" charset="0"/>
            </a:endParaRPr>
          </a:p>
          <a:p>
            <a:pPr marL="0" marR="0" indent="0" algn="ctr" defTabSz="914400" rtl="0" eaLnBrk="1" fontAlgn="base" latinLnBrk="0" hangingPunct="1">
              <a:lnSpc>
                <a:spcPct val="15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alibri" pitchFamily="34" charset="0"/>
                <a:cs typeface="Calibri" pitchFamily="34" charset="0"/>
              </a:rPr>
              <a:t>Data Binding</a:t>
            </a:r>
          </a:p>
        </p:txBody>
      </p:sp>
      <p:sp>
        <p:nvSpPr>
          <p:cNvPr id="8" name="Oval 7"/>
          <p:cNvSpPr/>
          <p:nvPr/>
        </p:nvSpPr>
        <p:spPr bwMode="auto">
          <a:xfrm>
            <a:off x="6195986" y="971264"/>
            <a:ext cx="3351927" cy="2359742"/>
          </a:xfrm>
          <a:prstGeom prst="ellipse">
            <a:avLst/>
          </a:prstGeom>
          <a:solidFill>
            <a:srgbClr val="FF0000"/>
          </a:solidFill>
          <a:ln w="34925" cap="flat" cmpd="sng" algn="ctr">
            <a:solidFill>
              <a:srgbClr val="FFFFFF"/>
            </a:solidFill>
            <a:prstDash val="solid"/>
            <a:round/>
            <a:headEnd type="none" w="med" len="med"/>
            <a:tailEnd type="none" w="med" len="med"/>
          </a:ln>
          <a:effectLst>
            <a:outerShdw blurRad="317500" dir="2700000" algn="ctr">
              <a:srgbClr val="000000">
                <a:alpha val="43000"/>
              </a:srgbClr>
            </a:outerShdw>
          </a:effectLst>
          <a:scene3d>
            <a:camera prst="perspectiveRelaxed"/>
            <a:lightRig rig="balanced" dir="t"/>
          </a:scene3d>
          <a:sp3d extrusionH="88900" prstMaterial="clear">
            <a:bevelT w="260350" h="50800" prst="softRound"/>
            <a:bevelB prst="softRound"/>
          </a:sp3d>
        </p:spPr>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lang="en-US" sz="2400" dirty="0" smtClean="0">
              <a:latin typeface="Times New Roman" pitchFamily="18" charset="0"/>
            </a:endParaRPr>
          </a:p>
          <a:p>
            <a:pPr marL="0" marR="0" indent="0" algn="ctr" defTabSz="914400" rtl="0" eaLnBrk="1" fontAlgn="base" latinLnBrk="0" hangingPunct="1">
              <a:lnSpc>
                <a:spcPct val="15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alibri" pitchFamily="34" charset="0"/>
                <a:cs typeface="Calibri" pitchFamily="34" charset="0"/>
              </a:rPr>
              <a:t>ViewModel</a:t>
            </a:r>
          </a:p>
        </p:txBody>
      </p:sp>
      <p:sp>
        <p:nvSpPr>
          <p:cNvPr id="9" name="Oval 8"/>
          <p:cNvSpPr/>
          <p:nvPr/>
        </p:nvSpPr>
        <p:spPr bwMode="auto">
          <a:xfrm>
            <a:off x="1929897" y="3123056"/>
            <a:ext cx="3351927" cy="2359742"/>
          </a:xfrm>
          <a:prstGeom prst="ellipse">
            <a:avLst/>
          </a:prstGeom>
          <a:solidFill>
            <a:srgbClr val="00B0F0"/>
          </a:solidFill>
          <a:ln w="34925" cap="flat" cmpd="sng" algn="ctr">
            <a:solidFill>
              <a:srgbClr val="FFFFFF"/>
            </a:solidFill>
            <a:prstDash val="solid"/>
            <a:round/>
            <a:headEnd type="none" w="med" len="med"/>
            <a:tailEnd type="none" w="med" len="med"/>
          </a:ln>
          <a:effectLst>
            <a:outerShdw blurRad="317500" dir="2700000" algn="ctr">
              <a:srgbClr val="000000">
                <a:alpha val="43000"/>
              </a:srgbClr>
            </a:outerShdw>
          </a:effectLst>
          <a:scene3d>
            <a:camera prst="perspectiveRelaxed"/>
            <a:lightRig rig="balanced" dir="t"/>
          </a:scene3d>
          <a:sp3d extrusionH="88900" prstMaterial="clear">
            <a:bevelT w="260350" h="50800" prst="softRound"/>
            <a:bevelB prst="softRound"/>
          </a:sp3d>
        </p:spPr>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lang="en-US" sz="2400" dirty="0" smtClean="0">
              <a:latin typeface="Times New Roman" pitchFamily="18" charset="0"/>
            </a:endParaRPr>
          </a:p>
          <a:p>
            <a:pPr marL="0" marR="0" indent="0" algn="ctr" defTabSz="914400" rtl="0" eaLnBrk="1" fontAlgn="base" latinLnBrk="0" hangingPunct="1">
              <a:lnSpc>
                <a:spcPct val="15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alibri" pitchFamily="34" charset="0"/>
                <a:cs typeface="Calibri" pitchFamily="34" charset="0"/>
              </a:rPr>
              <a:t>Commanding</a:t>
            </a:r>
          </a:p>
        </p:txBody>
      </p:sp>
      <p:sp>
        <p:nvSpPr>
          <p:cNvPr id="10" name="Oval 9"/>
          <p:cNvSpPr/>
          <p:nvPr/>
        </p:nvSpPr>
        <p:spPr bwMode="auto">
          <a:xfrm>
            <a:off x="6195986" y="3123056"/>
            <a:ext cx="3351927" cy="2359742"/>
          </a:xfrm>
          <a:prstGeom prst="ellipse">
            <a:avLst/>
          </a:prstGeom>
          <a:solidFill>
            <a:srgbClr val="00B050"/>
          </a:solidFill>
          <a:ln w="34925" cap="flat" cmpd="sng" algn="ctr">
            <a:solidFill>
              <a:srgbClr val="FFFFFF"/>
            </a:solidFill>
            <a:prstDash val="solid"/>
            <a:round/>
            <a:headEnd type="none" w="med" len="med"/>
            <a:tailEnd type="none" w="med" len="med"/>
          </a:ln>
          <a:effectLst>
            <a:outerShdw blurRad="317500" dir="2700000" algn="ctr">
              <a:srgbClr val="000000">
                <a:alpha val="43000"/>
              </a:srgbClr>
            </a:outerShdw>
          </a:effectLst>
          <a:scene3d>
            <a:camera prst="perspectiveRelaxed"/>
            <a:lightRig rig="balanced" dir="t"/>
          </a:scene3d>
          <a:sp3d extrusionH="88900" prstMaterial="clear">
            <a:bevelT w="260350" h="50800" prst="softRound"/>
            <a:bevelB prst="softRound"/>
          </a:sp3d>
        </p:spPr>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lang="en-US" sz="2400" dirty="0" smtClean="0">
              <a:latin typeface="Times New Roman" pitchFamily="18" charset="0"/>
            </a:endParaRPr>
          </a:p>
          <a:p>
            <a:pPr marL="0" marR="0" indent="0" algn="ctr" defTabSz="914400" rtl="0" eaLnBrk="1" fontAlgn="base" latinLnBrk="0" hangingPunct="1">
              <a:lnSpc>
                <a:spcPct val="15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alibri" pitchFamily="34" charset="0"/>
                <a:cs typeface="Calibri" pitchFamily="34" charset="0"/>
              </a:rPr>
              <a:t>Messaging</a:t>
            </a:r>
          </a:p>
        </p:txBody>
      </p:sp>
    </p:spTree>
    <p:custDataLst>
      <p:tags r:id="rId1"/>
    </p:custDataLst>
  </p:cSld>
  <p:clrMapOvr>
    <a:masterClrMapping/>
  </p:clrMapOvr>
  <p:transition advTm="14733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9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 calcmode="lin" valueType="num">
                                      <p:cBhvr>
                                        <p:cTn id="17" dur="500" fill="hold"/>
                                        <p:tgtEl>
                                          <p:spTgt spid="8"/>
                                        </p:tgtEl>
                                        <p:attrNameLst>
                                          <p:attrName>style.rotation</p:attrName>
                                        </p:attrNameLst>
                                      </p:cBhvr>
                                      <p:tavLst>
                                        <p:tav tm="0">
                                          <p:val>
                                            <p:fltVal val="90"/>
                                          </p:val>
                                        </p:tav>
                                        <p:tav tm="100000">
                                          <p:val>
                                            <p:fltVal val="0"/>
                                          </p:val>
                                        </p:tav>
                                      </p:tavLst>
                                    </p:anim>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iterate type="lt">
                                    <p:tmPct val="5000"/>
                                  </p:iterate>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 calcmode="lin" valueType="num">
                                      <p:cBhvr>
                                        <p:cTn id="25" dur="500" fill="hold"/>
                                        <p:tgtEl>
                                          <p:spTgt spid="9"/>
                                        </p:tgtEl>
                                        <p:attrNameLst>
                                          <p:attrName>style.rotation</p:attrName>
                                        </p:attrNameLst>
                                      </p:cBhvr>
                                      <p:tavLst>
                                        <p:tav tm="0">
                                          <p:val>
                                            <p:fltVal val="90"/>
                                          </p:val>
                                        </p:tav>
                                        <p:tav tm="100000">
                                          <p:val>
                                            <p:fltVal val="0"/>
                                          </p:val>
                                        </p:tav>
                                      </p:tavLst>
                                    </p:anim>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iterate type="lt">
                                    <p:tmPct val="5000"/>
                                  </p:iterate>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 calcmode="lin" valueType="num">
                                      <p:cBhvr>
                                        <p:cTn id="33" dur="500" fill="hold"/>
                                        <p:tgtEl>
                                          <p:spTgt spid="10"/>
                                        </p:tgtEl>
                                        <p:attrNameLst>
                                          <p:attrName>style.rotation</p:attrName>
                                        </p:attrNameLst>
                                      </p:cBhvr>
                                      <p:tavLst>
                                        <p:tav tm="0">
                                          <p:val>
                                            <p:fltVal val="90"/>
                                          </p:val>
                                        </p:tav>
                                        <p:tav tm="100000">
                                          <p:val>
                                            <p:fltVal val="0"/>
                                          </p:val>
                                        </p:tav>
                                      </p:tavLst>
                                    </p:anim>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1579384" cy="553998"/>
          </a:xfrm>
        </p:spPr>
        <p:txBody>
          <a:bodyPr/>
          <a:lstStyle/>
          <a:p>
            <a:r>
              <a:rPr lang="en-US" dirty="0" smtClean="0"/>
              <a:t>MVVM Pattern Players</a:t>
            </a:r>
            <a:endParaRPr lang="en-US" dirty="0"/>
          </a:p>
        </p:txBody>
      </p:sp>
      <p:sp>
        <p:nvSpPr>
          <p:cNvPr id="3" name="Content Placeholder 2"/>
          <p:cNvSpPr>
            <a:spLocks noGrp="1"/>
          </p:cNvSpPr>
          <p:nvPr>
            <p:ph idx="1"/>
          </p:nvPr>
        </p:nvSpPr>
        <p:spPr>
          <a:xfrm>
            <a:off x="507868" y="1466693"/>
            <a:ext cx="11172957" cy="2148280"/>
          </a:xfrm>
        </p:spPr>
        <p:txBody>
          <a:bodyPr/>
          <a:lstStyle/>
          <a:p>
            <a:pPr>
              <a:buFont typeface="Arial" pitchFamily="34" charset="0"/>
              <a:buChar char="•"/>
            </a:pPr>
            <a:r>
              <a:rPr lang="en-US" dirty="0" smtClean="0"/>
              <a:t>The MVVM pattern has 3 key players:</a:t>
            </a:r>
          </a:p>
          <a:p>
            <a:pPr lvl="1">
              <a:buFont typeface="Arial" pitchFamily="34" charset="0"/>
              <a:buChar char="•"/>
            </a:pPr>
            <a:r>
              <a:rPr lang="en-US" b="1" dirty="0" smtClean="0"/>
              <a:t>Model</a:t>
            </a:r>
            <a:r>
              <a:rPr lang="en-US" dirty="0" smtClean="0"/>
              <a:t>: Business domain (business rules, data access, model classes)</a:t>
            </a:r>
          </a:p>
          <a:p>
            <a:pPr lvl="1">
              <a:buFont typeface="Arial" pitchFamily="34" charset="0"/>
              <a:buChar char="•"/>
            </a:pPr>
            <a:r>
              <a:rPr lang="en-US" b="1" dirty="0" smtClean="0"/>
              <a:t>View</a:t>
            </a:r>
            <a:r>
              <a:rPr lang="en-US" dirty="0" smtClean="0"/>
              <a:t>: User interface (Silverlight screens)</a:t>
            </a:r>
          </a:p>
          <a:p>
            <a:pPr lvl="1">
              <a:buFont typeface="Arial" pitchFamily="34" charset="0"/>
              <a:buChar char="•"/>
            </a:pPr>
            <a:r>
              <a:rPr lang="en-US" b="1" dirty="0" smtClean="0"/>
              <a:t>ViewModel</a:t>
            </a:r>
            <a:r>
              <a:rPr lang="en-US" dirty="0" smtClean="0"/>
              <a:t>: Middle-man between View and Model – similar to a controller</a:t>
            </a:r>
          </a:p>
          <a:p>
            <a:pPr lvl="1"/>
            <a:endParaRPr lang="en-US" dirty="0"/>
          </a:p>
        </p:txBody>
      </p:sp>
      <p:sp>
        <p:nvSpPr>
          <p:cNvPr id="23" name="Rectangle 22"/>
          <p:cNvSpPr/>
          <p:nvPr/>
        </p:nvSpPr>
        <p:spPr bwMode="auto">
          <a:xfrm>
            <a:off x="7719589" y="4343540"/>
            <a:ext cx="3656648" cy="14478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1" name="Rectangle 20"/>
          <p:cNvSpPr/>
          <p:nvPr/>
        </p:nvSpPr>
        <p:spPr bwMode="auto">
          <a:xfrm>
            <a:off x="812588" y="4343540"/>
            <a:ext cx="6500707" cy="14478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 name="Rounded Rectangle 3"/>
          <p:cNvSpPr/>
          <p:nvPr/>
        </p:nvSpPr>
        <p:spPr bwMode="auto">
          <a:xfrm>
            <a:off x="1117309" y="4876940"/>
            <a:ext cx="2539339" cy="6858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Box 5"/>
          <p:cNvSpPr txBox="1"/>
          <p:nvPr/>
        </p:nvSpPr>
        <p:spPr>
          <a:xfrm>
            <a:off x="1422030" y="4953141"/>
            <a:ext cx="1929897" cy="430887"/>
          </a:xfrm>
          <a:prstGeom prst="rect">
            <a:avLst/>
          </a:prstGeom>
          <a:noFill/>
        </p:spPr>
        <p:txBody>
          <a:bodyPr wrap="square" rtlCol="0">
            <a:spAutoFit/>
          </a:bodyPr>
          <a:lstStyle/>
          <a:p>
            <a:pPr algn="ctr"/>
            <a:r>
              <a:rPr lang="en-US" sz="2200" b="1" dirty="0" smtClean="0"/>
              <a:t>View</a:t>
            </a:r>
            <a:endParaRPr lang="en-US" sz="2200" b="1" dirty="0"/>
          </a:p>
        </p:txBody>
      </p:sp>
      <p:sp>
        <p:nvSpPr>
          <p:cNvPr id="7" name="Rounded Rectangle 6"/>
          <p:cNvSpPr/>
          <p:nvPr/>
        </p:nvSpPr>
        <p:spPr bwMode="auto">
          <a:xfrm>
            <a:off x="4367662" y="4876940"/>
            <a:ext cx="2640912" cy="6858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Box 7"/>
          <p:cNvSpPr txBox="1"/>
          <p:nvPr/>
        </p:nvSpPr>
        <p:spPr>
          <a:xfrm>
            <a:off x="4570810" y="4953141"/>
            <a:ext cx="2336191" cy="430887"/>
          </a:xfrm>
          <a:prstGeom prst="rect">
            <a:avLst/>
          </a:prstGeom>
          <a:noFill/>
        </p:spPr>
        <p:txBody>
          <a:bodyPr wrap="square" rtlCol="0">
            <a:spAutoFit/>
          </a:bodyPr>
          <a:lstStyle/>
          <a:p>
            <a:pPr algn="ctr"/>
            <a:r>
              <a:rPr lang="en-US" sz="2200" b="1" dirty="0" err="1" smtClean="0"/>
              <a:t>ViewModel</a:t>
            </a:r>
            <a:endParaRPr lang="en-US" sz="2200" b="1" dirty="0"/>
          </a:p>
        </p:txBody>
      </p:sp>
      <p:sp>
        <p:nvSpPr>
          <p:cNvPr id="9" name="Rounded Rectangle 8"/>
          <p:cNvSpPr/>
          <p:nvPr/>
        </p:nvSpPr>
        <p:spPr bwMode="auto">
          <a:xfrm>
            <a:off x="8227457" y="4876940"/>
            <a:ext cx="2640912"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C000"/>
              </a:solidFill>
              <a:effectLst/>
              <a:latin typeface="Arial" pitchFamily="34" charset="0"/>
              <a:cs typeface="Arial" pitchFamily="34" charset="0"/>
            </a:endParaRPr>
          </a:p>
        </p:txBody>
      </p:sp>
      <p:sp>
        <p:nvSpPr>
          <p:cNvPr id="10" name="TextBox 9"/>
          <p:cNvSpPr txBox="1"/>
          <p:nvPr/>
        </p:nvSpPr>
        <p:spPr>
          <a:xfrm>
            <a:off x="8633751" y="4953141"/>
            <a:ext cx="1929897" cy="430887"/>
          </a:xfrm>
          <a:prstGeom prst="rect">
            <a:avLst/>
          </a:prstGeom>
          <a:noFill/>
        </p:spPr>
        <p:txBody>
          <a:bodyPr wrap="square" rtlCol="0">
            <a:spAutoFit/>
          </a:bodyPr>
          <a:lstStyle/>
          <a:p>
            <a:pPr algn="ctr"/>
            <a:r>
              <a:rPr lang="en-US" sz="2200" b="1" dirty="0" smtClean="0"/>
              <a:t>Model</a:t>
            </a:r>
            <a:endParaRPr lang="en-US" sz="2200" b="1" dirty="0"/>
          </a:p>
        </p:txBody>
      </p:sp>
      <p:cxnSp>
        <p:nvCxnSpPr>
          <p:cNvPr id="12" name="Straight Arrow Connector 11"/>
          <p:cNvCxnSpPr>
            <a:stCxn id="4" idx="3"/>
            <a:endCxn id="7" idx="1"/>
          </p:cNvCxnSpPr>
          <p:nvPr/>
        </p:nvCxnSpPr>
        <p:spPr bwMode="auto">
          <a:xfrm>
            <a:off x="3656647" y="5219840"/>
            <a:ext cx="711015" cy="1588"/>
          </a:xfrm>
          <a:prstGeom prst="straightConnector1">
            <a:avLst/>
          </a:prstGeom>
          <a:solidFill>
            <a:schemeClr val="accent1"/>
          </a:solidFill>
          <a:ln w="38100" cap="flat" cmpd="sng" algn="ctr">
            <a:solidFill>
              <a:schemeClr val="bg2"/>
            </a:solidFill>
            <a:prstDash val="solid"/>
            <a:round/>
            <a:headEnd type="triangle" w="med" len="med"/>
            <a:tailEnd type="triangle"/>
          </a:ln>
          <a:effectLst/>
        </p:spPr>
      </p:cxnSp>
      <p:sp>
        <p:nvSpPr>
          <p:cNvPr id="22" name="TextBox 21"/>
          <p:cNvSpPr txBox="1"/>
          <p:nvPr/>
        </p:nvSpPr>
        <p:spPr>
          <a:xfrm>
            <a:off x="2336191" y="4293654"/>
            <a:ext cx="3555074" cy="430887"/>
          </a:xfrm>
          <a:prstGeom prst="rect">
            <a:avLst/>
          </a:prstGeom>
          <a:noFill/>
        </p:spPr>
        <p:txBody>
          <a:bodyPr wrap="square" rtlCol="0">
            <a:spAutoFit/>
          </a:bodyPr>
          <a:lstStyle/>
          <a:p>
            <a:pPr algn="ctr"/>
            <a:r>
              <a:rPr lang="en-US" sz="2200" b="1" dirty="0" smtClean="0">
                <a:solidFill>
                  <a:schemeClr val="bg1"/>
                </a:solidFill>
              </a:rPr>
              <a:t>Presentation Layer</a:t>
            </a:r>
            <a:endParaRPr lang="en-US" sz="2200" b="1" dirty="0">
              <a:solidFill>
                <a:schemeClr val="bg1"/>
              </a:solidFill>
            </a:endParaRPr>
          </a:p>
        </p:txBody>
      </p:sp>
      <p:sp>
        <p:nvSpPr>
          <p:cNvPr id="24" name="TextBox 23"/>
          <p:cNvSpPr txBox="1"/>
          <p:nvPr/>
        </p:nvSpPr>
        <p:spPr>
          <a:xfrm>
            <a:off x="8024310" y="4293654"/>
            <a:ext cx="3047206" cy="430887"/>
          </a:xfrm>
          <a:prstGeom prst="rect">
            <a:avLst/>
          </a:prstGeom>
          <a:noFill/>
        </p:spPr>
        <p:txBody>
          <a:bodyPr wrap="square" rtlCol="0">
            <a:spAutoFit/>
          </a:bodyPr>
          <a:lstStyle/>
          <a:p>
            <a:pPr algn="ctr"/>
            <a:r>
              <a:rPr lang="en-US" sz="2200" b="1" dirty="0" smtClean="0">
                <a:solidFill>
                  <a:schemeClr val="bg1"/>
                </a:solidFill>
              </a:rPr>
              <a:t>Business Domain</a:t>
            </a:r>
            <a:endParaRPr lang="en-US" sz="2200" b="1" dirty="0">
              <a:solidFill>
                <a:schemeClr val="bg1"/>
              </a:solidFill>
            </a:endParaRPr>
          </a:p>
        </p:txBody>
      </p:sp>
      <p:cxnSp>
        <p:nvCxnSpPr>
          <p:cNvPr id="29" name="Straight Arrow Connector 28"/>
          <p:cNvCxnSpPr>
            <a:stCxn id="7" idx="3"/>
            <a:endCxn id="9" idx="1"/>
          </p:cNvCxnSpPr>
          <p:nvPr/>
        </p:nvCxnSpPr>
        <p:spPr bwMode="auto">
          <a:xfrm>
            <a:off x="7008574" y="5219840"/>
            <a:ext cx="1218883" cy="1588"/>
          </a:xfrm>
          <a:prstGeom prst="straightConnector1">
            <a:avLst/>
          </a:prstGeom>
          <a:solidFill>
            <a:schemeClr val="accent1"/>
          </a:solidFill>
          <a:ln w="38100" cap="flat" cmpd="sng" algn="ctr">
            <a:solidFill>
              <a:schemeClr val="bg2"/>
            </a:solidFill>
            <a:prstDash val="solid"/>
            <a:round/>
            <a:headEnd type="triangle" w="med" len="med"/>
            <a:tailEnd type="triangle"/>
          </a:ln>
          <a:effectLst/>
        </p:spPr>
      </p:cxnSp>
    </p:spTree>
    <p:custDataLst>
      <p:tags r:id="rId1"/>
    </p:custDataLst>
  </p:cSld>
  <p:clrMapOvr>
    <a:masterClrMapping/>
  </p:clrMapOvr>
  <p:transition advTm="6398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1000"/>
                                        <p:tgtEl>
                                          <p:spTgt spid="29"/>
                                        </p:tgtEl>
                                      </p:cBhvr>
                                    </p:animEffect>
                                    <p:anim calcmode="lin" valueType="num">
                                      <p:cBhvr>
                                        <p:cTn id="35" dur="1000" fill="hold"/>
                                        <p:tgtEl>
                                          <p:spTgt spid="29"/>
                                        </p:tgtEl>
                                        <p:attrNameLst>
                                          <p:attrName>ppt_x</p:attrName>
                                        </p:attrNameLst>
                                      </p:cBhvr>
                                      <p:tavLst>
                                        <p:tav tm="0">
                                          <p:val>
                                            <p:strVal val="#ppt_x"/>
                                          </p:val>
                                        </p:tav>
                                        <p:tav tm="100000">
                                          <p:val>
                                            <p:strVal val="#ppt_x"/>
                                          </p:val>
                                        </p:tav>
                                      </p:tavLst>
                                    </p:anim>
                                    <p:anim calcmode="lin" valueType="num">
                                      <p:cBhvr>
                                        <p:cTn id="36" dur="1000" fill="hold"/>
                                        <p:tgtEl>
                                          <p:spTgt spid="29"/>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anim calcmode="lin" valueType="num">
                                      <p:cBhvr>
                                        <p:cTn id="40" dur="1000" fill="hold"/>
                                        <p:tgtEl>
                                          <p:spTgt spid="21"/>
                                        </p:tgtEl>
                                        <p:attrNameLst>
                                          <p:attrName>ppt_x</p:attrName>
                                        </p:attrNameLst>
                                      </p:cBhvr>
                                      <p:tavLst>
                                        <p:tav tm="0">
                                          <p:val>
                                            <p:strVal val="#ppt_x"/>
                                          </p:val>
                                        </p:tav>
                                        <p:tav tm="100000">
                                          <p:val>
                                            <p:strVal val="#ppt_x"/>
                                          </p:val>
                                        </p:tav>
                                      </p:tavLst>
                                    </p:anim>
                                    <p:anim calcmode="lin" valueType="num">
                                      <p:cBhvr>
                                        <p:cTn id="41" dur="1000" fill="hold"/>
                                        <p:tgtEl>
                                          <p:spTgt spid="21"/>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anim calcmode="lin" valueType="num">
                                      <p:cBhvr>
                                        <p:cTn id="55" dur="1000" fill="hold"/>
                                        <p:tgtEl>
                                          <p:spTgt spid="7"/>
                                        </p:tgtEl>
                                        <p:attrNameLst>
                                          <p:attrName>ppt_x</p:attrName>
                                        </p:attrNameLst>
                                      </p:cBhvr>
                                      <p:tavLst>
                                        <p:tav tm="0">
                                          <p:val>
                                            <p:strVal val="#ppt_x"/>
                                          </p:val>
                                        </p:tav>
                                        <p:tav tm="100000">
                                          <p:val>
                                            <p:strVal val="#ppt_x"/>
                                          </p:val>
                                        </p:tav>
                                      </p:tavLst>
                                    </p:anim>
                                    <p:anim calcmode="lin" valueType="num">
                                      <p:cBhvr>
                                        <p:cTn id="56" dur="1000" fill="hold"/>
                                        <p:tgtEl>
                                          <p:spTgt spid="7"/>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1000"/>
                                        <p:tgtEl>
                                          <p:spTgt spid="12"/>
                                        </p:tgtEl>
                                      </p:cBhvr>
                                    </p:animEffect>
                                    <p:anim calcmode="lin" valueType="num">
                                      <p:cBhvr>
                                        <p:cTn id="60" dur="1000" fill="hold"/>
                                        <p:tgtEl>
                                          <p:spTgt spid="12"/>
                                        </p:tgtEl>
                                        <p:attrNameLst>
                                          <p:attrName>ppt_x</p:attrName>
                                        </p:attrNameLst>
                                      </p:cBhvr>
                                      <p:tavLst>
                                        <p:tav tm="0">
                                          <p:val>
                                            <p:strVal val="#ppt_x"/>
                                          </p:val>
                                        </p:tav>
                                        <p:tav tm="100000">
                                          <p:val>
                                            <p:strVal val="#ppt_x"/>
                                          </p:val>
                                        </p:tav>
                                      </p:tavLst>
                                    </p:anim>
                                    <p:anim calcmode="lin" valueType="num">
                                      <p:cBhvr>
                                        <p:cTn id="61" dur="1000" fill="hold"/>
                                        <p:tgtEl>
                                          <p:spTgt spid="12"/>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1" grpId="0" animBg="1"/>
      <p:bldP spid="4" grpId="0" animBg="1"/>
      <p:bldP spid="6" grpId="0"/>
      <p:bldP spid="7" grpId="0" animBg="1"/>
      <p:bldP spid="8" grpId="0"/>
      <p:bldP spid="9" grpId="0" animBg="1"/>
      <p:bldP spid="10" grpId="0"/>
      <p:bldP spid="22" grpId="0"/>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0.7|18.8|34.8|32.5"/>
</p:tagLst>
</file>

<file path=ppt/tags/tag2.xml><?xml version="1.0" encoding="utf-8"?>
<p:tagLst xmlns:a="http://schemas.openxmlformats.org/drawingml/2006/main" xmlns:r="http://schemas.openxmlformats.org/officeDocument/2006/relationships" xmlns:p="http://schemas.openxmlformats.org/presentationml/2006/main">
  <p:tag name="TIMING" val="|31.7|4"/>
</p:tagLst>
</file>

<file path=ppt/theme/theme1.xml><?xml version="1.0" encoding="utf-8"?>
<a:theme xmlns:a="http://schemas.openxmlformats.org/drawingml/2006/main" name="TechEd_NA_2010_PPT_Template">
  <a:themeElements>
    <a:clrScheme name="Custom 4">
      <a:dk1>
        <a:srgbClr val="000000"/>
      </a:dk1>
      <a:lt1>
        <a:srgbClr val="FFFFFF"/>
      </a:lt1>
      <a:dk2>
        <a:srgbClr val="F37021"/>
      </a:dk2>
      <a:lt2>
        <a:srgbClr val="FDB913"/>
      </a:lt2>
      <a:accent1>
        <a:srgbClr val="5E2F7E"/>
      </a:accent1>
      <a:accent2>
        <a:srgbClr val="B72172"/>
      </a:accent2>
      <a:accent3>
        <a:srgbClr val="8CC63F"/>
      </a:accent3>
      <a:accent4>
        <a:srgbClr val="D6E032"/>
      </a:accent4>
      <a:accent5>
        <a:srgbClr val="0077B8"/>
      </a:accent5>
      <a:accent6>
        <a:srgbClr val="44C8F5"/>
      </a:accent6>
      <a:hlink>
        <a:srgbClr val="FFFF00"/>
      </a:hlink>
      <a:folHlink>
        <a:srgbClr val="F3EB4F"/>
      </a:folHlink>
    </a:clrScheme>
    <a:fontScheme name="Custom 50">
      <a:majorFont>
        <a:latin typeface="Calibri"/>
        <a:ea typeface=""/>
        <a:cs typeface=""/>
      </a:majorFont>
      <a:minorFont>
        <a:latin typeface="Calibr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3"/>
            </a:gs>
            <a:gs pos="86000">
              <a:schemeClr val="accent4"/>
            </a:gs>
          </a:gsLst>
          <a:lin ang="5400000" scaled="1"/>
          <a:tileRect/>
        </a:gradFill>
        <a:ln w="28575">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dirty="0" smtClean="0">
            <a:solidFill>
              <a:schemeClr val="bg1">
                <a:alpha val="99000"/>
              </a:schemeClr>
            </a:solidFill>
          </a:defRPr>
        </a:defPPr>
      </a:lstStyle>
      <a:style>
        <a:lnRef idx="3">
          <a:schemeClr val="lt1"/>
        </a:lnRef>
        <a:fillRef idx="1">
          <a:schemeClr val="accent1"/>
        </a:fillRef>
        <a:effectRef idx="1">
          <a:schemeClr val="accent1"/>
        </a:effectRef>
        <a:fontRef idx="minor">
          <a:schemeClr val="lt1"/>
        </a:fontRef>
      </a:style>
    </a:spDef>
    <a:txDef>
      <a:spPr/>
      <a:bodyPr vert="horz" wrap="square" lIns="0" tIns="0" rIns="0" bIns="0" rtlCol="0">
        <a:spAutoFit/>
      </a:bodyPr>
      <a:lstStyle>
        <a:defPPr marL="460375" marR="0" indent="-460375" algn="l" defTabSz="914363" rtl="0" eaLnBrk="1" fontAlgn="auto" latinLnBrk="0" hangingPunct="1">
          <a:lnSpc>
            <a:spcPct val="90000"/>
          </a:lnSpc>
          <a:spcBef>
            <a:spcPct val="20000"/>
          </a:spcBef>
          <a:spcAft>
            <a:spcPts val="0"/>
          </a:spcAft>
          <a:buClrTx/>
          <a:buSzPct val="100000"/>
          <a:tabLst/>
          <a:defRPr kumimoji="0" sz="2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defRPr>
        </a:defPPr>
      </a:lstStyle>
    </a:txDef>
  </a:objectDefaults>
  <a:extraClrSchemeLst/>
</a:theme>
</file>

<file path=ppt/theme/theme2.xml><?xml version="1.0" encoding="utf-8"?>
<a:theme xmlns:a="http://schemas.openxmlformats.org/drawingml/2006/main" name="TechEd2010_NA_4-3">
  <a:themeElements>
    <a:clrScheme name="Custom 1">
      <a:dk1>
        <a:srgbClr val="FFFFFF"/>
      </a:dk1>
      <a:lt1>
        <a:sysClr val="window" lastClr="FFFFFF"/>
      </a:lt1>
      <a:dk2>
        <a:srgbClr val="FFFFFF"/>
      </a:dk2>
      <a:lt2>
        <a:srgbClr val="FFFFFF"/>
      </a:lt2>
      <a:accent1>
        <a:srgbClr val="8CC63F"/>
      </a:accent1>
      <a:accent2>
        <a:srgbClr val="2484C6"/>
      </a:accent2>
      <a:accent3>
        <a:srgbClr val="F58020"/>
      </a:accent3>
      <a:accent4>
        <a:srgbClr val="B72172"/>
      </a:accent4>
      <a:accent5>
        <a:srgbClr val="E1E1E1"/>
      </a:accent5>
      <a:accent6>
        <a:srgbClr val="FAA61A"/>
      </a:accent6>
      <a:hlink>
        <a:srgbClr val="8CC63F"/>
      </a:hlink>
      <a:folHlink>
        <a:srgbClr val="002060"/>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a:spPr>
      <a:bodyPr vert="horz" wrap="square" lIns="72000" tIns="45718" rIns="72000" bIns="45718" numCol="1" rtlCol="0" anchor="ctr" anchorCtr="0" compatLnSpc="1">
        <a:prstTxWarp prst="textNoShape">
          <a:avLst/>
        </a:prstTxWarp>
      </a:bodyPr>
      <a:lstStyle>
        <a:defPPr algn="ctr" defTabSz="914099">
          <a:defRPr sz="2000" dirty="0" smtClean="0">
            <a:solidFill>
              <a:srgbClr val="FFFFFF"/>
            </a:solidFill>
            <a:latin typeface="Calibri" pitchFamily="34"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TechEd_NA_2010_PPT_Template</Template>
  <TotalTime>2870</TotalTime>
  <Words>3608</Words>
  <Application>Microsoft Office PowerPoint</Application>
  <PresentationFormat>Custom</PresentationFormat>
  <Paragraphs>365</Paragraphs>
  <Slides>33</Slides>
  <Notes>27</Notes>
  <HiddenSlides>0</HiddenSlides>
  <MMClips>2</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TechEd_NA_2010_PPT_Template</vt:lpstr>
      <vt:lpstr>TechEd2010_NA_4-3</vt:lpstr>
      <vt:lpstr>PowerPoint Presentation</vt:lpstr>
      <vt:lpstr>Best Practices: Building a Real-World Microsoft Silverlight Line-Of-Business Application</vt:lpstr>
      <vt:lpstr>Rudi Grobler Barone, Budge &amp; Dominick</vt:lpstr>
      <vt:lpstr>Software development in the “Real” world</vt:lpstr>
      <vt:lpstr>Agenda </vt:lpstr>
      <vt:lpstr>Lesson #1: Pick a Pattern and Stick to It  </vt:lpstr>
      <vt:lpstr>The MVVM Pattern </vt:lpstr>
      <vt:lpstr>MVVM Pattern Enablers</vt:lpstr>
      <vt:lpstr>MVVM Pattern Players</vt:lpstr>
      <vt:lpstr>MVVM</vt:lpstr>
      <vt:lpstr>What every MVVM framework needs?</vt:lpstr>
      <vt:lpstr>PowerPoint Presentation</vt:lpstr>
      <vt:lpstr>Lesson #2: Data Binding in Nested Controls</vt:lpstr>
      <vt:lpstr>Data Binding in Nested Controls</vt:lpstr>
      <vt:lpstr>Data Binding in Nested User Controls</vt:lpstr>
      <vt:lpstr>Using a DataContextProxy</vt:lpstr>
      <vt:lpstr>DataContextProxy</vt:lpstr>
      <vt:lpstr>Lesson #3: Notify Users of Successes (and Failures)</vt:lpstr>
      <vt:lpstr>Using Animations and Media</vt:lpstr>
      <vt:lpstr>Failures &amp; Success</vt:lpstr>
      <vt:lpstr>Lesson #4: Get an Agent – A Service Agent</vt:lpstr>
      <vt:lpstr>Typical WCF Service Calls</vt:lpstr>
      <vt:lpstr>Minimize WCF Service Call Code</vt:lpstr>
      <vt:lpstr>The CallService&lt;T&gt; Method</vt:lpstr>
      <vt:lpstr>Service Agent</vt:lpstr>
      <vt:lpstr>Lesson #5: Extend Existing Controls</vt:lpstr>
      <vt:lpstr>Extending AutoCompleteBox</vt:lpstr>
      <vt:lpstr>AutoCompleteComboBox</vt:lpstr>
      <vt:lpstr>Summary </vt:lpstr>
      <vt:lpstr>Questions?</vt:lpstr>
      <vt:lpstr>Resources</vt:lpstr>
      <vt:lpstr>PowerPoint Presentation</vt:lpstr>
      <vt:lpstr>PowerPoint Presentation</vt:lpstr>
    </vt:vector>
  </TitlesOfParts>
  <Manager>&lt;Content Manager Name Here&gt;</Manager>
  <Company>Wahlin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WUX407 - SL Best PRactices</dc:title>
  <dc:subject>Tech Ed North America 2010</dc:subject>
  <dc:creator>Rudi Grobler</dc:creator>
  <dc:description>Template: Rosyln Hyde, Artitudes Design
Formatting: Kolin Pope, Silver Fox
Event Date: June 7-10, 2010
Event Location: New Orleans, LA
Audience Type:</dc:description>
  <cp:lastModifiedBy>Rudi Grobler</cp:lastModifiedBy>
  <cp:revision>204</cp:revision>
  <dcterms:created xsi:type="dcterms:W3CDTF">2010-04-23T16:37:27Z</dcterms:created>
  <dcterms:modified xsi:type="dcterms:W3CDTF">2010-10-16T11:09:26Z</dcterms:modified>
</cp:coreProperties>
</file>