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sldIdLst>
    <p:sldId id="256" r:id="rId2"/>
    <p:sldId id="257" r:id="rId3"/>
    <p:sldId id="285" r:id="rId4"/>
    <p:sldId id="258" r:id="rId5"/>
    <p:sldId id="260" r:id="rId6"/>
    <p:sldId id="259" r:id="rId7"/>
    <p:sldId id="261" r:id="rId8"/>
    <p:sldId id="262" r:id="rId9"/>
    <p:sldId id="264" r:id="rId10"/>
    <p:sldId id="265" r:id="rId11"/>
    <p:sldId id="266" r:id="rId12"/>
    <p:sldId id="268" r:id="rId13"/>
    <p:sldId id="279" r:id="rId14"/>
    <p:sldId id="308" r:id="rId15"/>
    <p:sldId id="309" r:id="rId16"/>
    <p:sldId id="311" r:id="rId17"/>
    <p:sldId id="312" r:id="rId18"/>
    <p:sldId id="313" r:id="rId19"/>
    <p:sldId id="280" r:id="rId20"/>
    <p:sldId id="314" r:id="rId21"/>
    <p:sldId id="307" r:id="rId22"/>
    <p:sldId id="297" r:id="rId23"/>
    <p:sldId id="298" r:id="rId24"/>
    <p:sldId id="299" r:id="rId25"/>
    <p:sldId id="304" r:id="rId26"/>
    <p:sldId id="296" r:id="rId27"/>
    <p:sldId id="273" r:id="rId28"/>
    <p:sldId id="274" r:id="rId29"/>
    <p:sldId id="301" r:id="rId30"/>
    <p:sldId id="275" r:id="rId31"/>
    <p:sldId id="281" r:id="rId32"/>
    <p:sldId id="305" r:id="rId33"/>
    <p:sldId id="277" r:id="rId34"/>
    <p:sldId id="283" r:id="rId35"/>
    <p:sldId id="306" r:id="rId36"/>
    <p:sldId id="310" r:id="rId37"/>
    <p:sldId id="278" r:id="rId38"/>
    <p:sldId id="284" r:id="rId39"/>
    <p:sldId id="292" r:id="rId40"/>
    <p:sldId id="293" r:id="rId41"/>
    <p:sldId id="294" r:id="rId42"/>
    <p:sldId id="286" r:id="rId43"/>
    <p:sldId id="287" r:id="rId44"/>
    <p:sldId id="295" r:id="rId45"/>
    <p:sldId id="288" r:id="rId46"/>
    <p:sldId id="300" r:id="rId47"/>
    <p:sldId id="289" r:id="rId48"/>
    <p:sldId id="290" r:id="rId49"/>
    <p:sldId id="29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6" d="100"/>
          <a:sy n="126" d="100"/>
        </p:scale>
        <p:origin x="-35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joshuago\Documents\SizeChart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ZA"/>
  <c:roundedCorners val="0"/>
  <mc:AlternateContent xmlns:mc="http://schemas.openxmlformats.org/markup-compatibility/2006">
    <mc:Choice xmlns:c14="http://schemas.microsoft.com/office/drawing/2007/8/2/chart" Requires="c14">
      <c14:style val="126"/>
    </mc:Choice>
    <mc:Fallback>
      <c:style val="26"/>
    </mc:Fallback>
  </mc:AlternateContent>
  <c:chart>
    <c:autoTitleDeleted val="1"/>
    <c:plotArea>
      <c:layout>
        <c:manualLayout>
          <c:layoutTarget val="inner"/>
          <c:xMode val="edge"/>
          <c:yMode val="edge"/>
          <c:x val="0.16318267485286841"/>
          <c:y val="5.1400554097404488E-2"/>
          <c:w val="0.79290205464405061"/>
          <c:h val="0.62364355497229562"/>
        </c:manualLayout>
      </c:layout>
      <c:barChart>
        <c:barDir val="col"/>
        <c:grouping val="clustered"/>
        <c:varyColors val="0"/>
        <c:ser>
          <c:idx val="2"/>
          <c:order val="0"/>
          <c:tx>
            <c:strRef>
              <c:f>Sheet1!$C$1</c:f>
              <c:strCache>
                <c:ptCount val="1"/>
                <c:pt idx="0">
                  <c:v>Shipped/planned</c:v>
                </c:pt>
              </c:strCache>
            </c:strRef>
          </c:tx>
          <c:invertIfNegative val="0"/>
          <c:cat>
            <c:strRef>
              <c:f>Sheet1!$A$2:$A$7</c:f>
              <c:strCache>
                <c:ptCount val="6"/>
                <c:pt idx="0">
                  <c:v>"2.0"</c:v>
                </c:pt>
                <c:pt idx="1">
                  <c:v>"3.0"</c:v>
                </c:pt>
                <c:pt idx="2">
                  <c:v>"3.5"</c:v>
                </c:pt>
                <c:pt idx="3">
                  <c:v>"3.5SP1"</c:v>
                </c:pt>
                <c:pt idx="4">
                  <c:v>"4.0 Full"</c:v>
                </c:pt>
                <c:pt idx="5">
                  <c:v>"4.0 Client"</c:v>
                </c:pt>
              </c:strCache>
            </c:strRef>
          </c:cat>
          <c:val>
            <c:numRef>
              <c:f>Sheet1!$C$2:$C$7</c:f>
              <c:numCache>
                <c:formatCode>General</c:formatCode>
                <c:ptCount val="6"/>
                <c:pt idx="0">
                  <c:v>45</c:v>
                </c:pt>
                <c:pt idx="1">
                  <c:v>90</c:v>
                </c:pt>
                <c:pt idx="2">
                  <c:v>197</c:v>
                </c:pt>
                <c:pt idx="3">
                  <c:v>231</c:v>
                </c:pt>
                <c:pt idx="4">
                  <c:v>48</c:v>
                </c:pt>
                <c:pt idx="5">
                  <c:v>38</c:v>
                </c:pt>
              </c:numCache>
            </c:numRef>
          </c:val>
        </c:ser>
        <c:dLbls>
          <c:showLegendKey val="0"/>
          <c:showVal val="0"/>
          <c:showCatName val="0"/>
          <c:showSerName val="0"/>
          <c:showPercent val="0"/>
          <c:showBubbleSize val="0"/>
        </c:dLbls>
        <c:gapWidth val="150"/>
        <c:axId val="105333504"/>
        <c:axId val="105335040"/>
      </c:barChart>
      <c:catAx>
        <c:axId val="105333504"/>
        <c:scaling>
          <c:orientation val="minMax"/>
        </c:scaling>
        <c:delete val="0"/>
        <c:axPos val="b"/>
        <c:majorTickMark val="out"/>
        <c:minorTickMark val="none"/>
        <c:tickLblPos val="nextTo"/>
        <c:crossAx val="105335040"/>
        <c:crosses val="autoZero"/>
        <c:auto val="1"/>
        <c:lblAlgn val="ctr"/>
        <c:lblOffset val="100"/>
        <c:noMultiLvlLbl val="0"/>
      </c:catAx>
      <c:valAx>
        <c:axId val="105335040"/>
        <c:scaling>
          <c:orientation val="minMax"/>
        </c:scaling>
        <c:delete val="0"/>
        <c:axPos val="l"/>
        <c:majorGridlines/>
        <c:title>
          <c:tx>
            <c:rich>
              <a:bodyPr rot="-5400000" vert="horz"/>
              <a:lstStyle/>
              <a:p>
                <a:pPr>
                  <a:defRPr/>
                </a:pPr>
                <a:r>
                  <a:rPr lang="en-US" sz="1200" b="0"/>
                  <a:t>Size in Megabytes</a:t>
                </a:r>
              </a:p>
            </c:rich>
          </c:tx>
          <c:layout/>
          <c:overlay val="0"/>
        </c:title>
        <c:numFmt formatCode="General" sourceLinked="1"/>
        <c:majorTickMark val="out"/>
        <c:minorTickMark val="none"/>
        <c:tickLblPos val="nextTo"/>
        <c:crossAx val="105333504"/>
        <c:crosses val="autoZero"/>
        <c:crossBetween val="between"/>
      </c:valAx>
    </c:plotArea>
    <c:plotVisOnly val="1"/>
    <c:dispBlanksAs val="gap"/>
    <c:showDLblsOverMax val="0"/>
  </c:chart>
  <c:externalData r:id="rId1">
    <c:autoUpdate val="1"/>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5C8531-7136-4980-B3FB-86616FFFBC34}" type="datetimeFigureOut">
              <a:rPr lang="en-US" smtClean="0"/>
              <a:pPr/>
              <a:t>3/21/2010</a:t>
            </a:fld>
            <a:endParaRPr lang="en-Z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C1C6E6-E115-41A9-AA3C-F26E25599FBB}" type="slidenum">
              <a:rPr lang="en-ZA" smtClean="0"/>
              <a:pPr/>
              <a:t>‹#›</a:t>
            </a:fld>
            <a:endParaRPr lang="en-ZA"/>
          </a:p>
        </p:txBody>
      </p:sp>
    </p:spTree>
    <p:extLst>
      <p:ext uri="{BB962C8B-B14F-4D97-AF65-F5344CB8AC3E}">
        <p14:creationId xmlns:p14="http://schemas.microsoft.com/office/powerpoint/2010/main" val="1629241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hotosuru/"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3:34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5</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3:58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16</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3:58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17</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3:58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18</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3:34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19</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4:09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3:49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3:34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22</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3:34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3:34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3:44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3:34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7</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Char char="•"/>
            </a:pPr>
            <a:r>
              <a:rPr lang="en-US" sz="1000" baseline="0" dirty="0" smtClean="0"/>
              <a:t>Previously, WPF text was restricted to rendering with </a:t>
            </a:r>
            <a:r>
              <a:rPr lang="en-US" sz="1000" b="1" baseline="0" dirty="0" smtClean="0"/>
              <a:t>Ideal Width Layout</a:t>
            </a:r>
            <a:r>
              <a:rPr lang="en-US" sz="1000" baseline="0" dirty="0" smtClean="0"/>
              <a:t>, which caused text to look blurry.</a:t>
            </a:r>
          </a:p>
          <a:p>
            <a:pPr lvl="1">
              <a:buFont typeface="Arial" charset="0"/>
              <a:buNone/>
            </a:pPr>
            <a:endParaRPr lang="en-US" sz="1000" b="1" baseline="0" dirty="0" smtClean="0"/>
          </a:p>
        </p:txBody>
      </p:sp>
      <p:sp>
        <p:nvSpPr>
          <p:cNvPr id="4" name="Slide Number Placeholder 3"/>
          <p:cNvSpPr>
            <a:spLocks noGrp="1"/>
          </p:cNvSpPr>
          <p:nvPr>
            <p:ph type="sldNum" sz="quarter" idx="10"/>
          </p:nvPr>
        </p:nvSpPr>
        <p:spPr/>
        <p:txBody>
          <a:bodyPr/>
          <a:lstStyle/>
          <a:p>
            <a:fld id="{0CC67581-9412-4E61-B95F-31000EE0B956}" type="slidenum">
              <a:rPr lang="en-US" smtClean="0"/>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charset="0"/>
              <a:buNone/>
            </a:pPr>
            <a:r>
              <a:rPr lang="en-US" sz="1000" baseline="0" dirty="0" smtClean="0"/>
              <a:t>Now WPF allows the user to select many different rendering and layout modes.</a:t>
            </a:r>
          </a:p>
          <a:p>
            <a:pPr>
              <a:buFont typeface="Arial" charset="0"/>
              <a:buNone/>
            </a:pPr>
            <a:endParaRPr lang="en-US" sz="1000" baseline="0" dirty="0" smtClean="0"/>
          </a:p>
          <a:p>
            <a:pPr lvl="1">
              <a:buFont typeface="Arial" charset="0"/>
              <a:buChar char="•"/>
            </a:pPr>
            <a:r>
              <a:rPr lang="en-US" sz="1000" baseline="0" dirty="0" smtClean="0"/>
              <a:t>Importantly, we support </a:t>
            </a:r>
            <a:r>
              <a:rPr lang="en-US" sz="1000" b="1" baseline="0" dirty="0" smtClean="0"/>
              <a:t>Compatible Width Layout</a:t>
            </a:r>
            <a:r>
              <a:rPr lang="en-US" sz="1000" baseline="0" dirty="0" smtClean="0"/>
              <a:t>, which produces rendering with sharpness </a:t>
            </a:r>
            <a:r>
              <a:rPr lang="en-US" sz="1000" b="1" baseline="0" dirty="0" smtClean="0"/>
              <a:t>comparable to GDI </a:t>
            </a:r>
            <a:r>
              <a:rPr lang="en-US" sz="1000" b="1" baseline="0" dirty="0" err="1" smtClean="0"/>
              <a:t>cleartype</a:t>
            </a:r>
            <a:r>
              <a:rPr lang="en-US" sz="1000" baseline="0" dirty="0" smtClean="0"/>
              <a:t>.</a:t>
            </a:r>
          </a:p>
          <a:p>
            <a:pPr lvl="1">
              <a:buFont typeface="Arial" charset="0"/>
              <a:buChar char="•"/>
            </a:pPr>
            <a:r>
              <a:rPr lang="en-US" sz="1000" baseline="0" dirty="0" smtClean="0"/>
              <a:t>Also, we will now expose the ability for the app to select </a:t>
            </a:r>
            <a:r>
              <a:rPr lang="en-US" sz="1000" b="1" baseline="0" dirty="0" smtClean="0"/>
              <a:t>Aliased Text Rendering </a:t>
            </a:r>
            <a:r>
              <a:rPr lang="en-US" sz="1000" b="0" baseline="0" dirty="0" smtClean="0"/>
              <a:t>and</a:t>
            </a:r>
            <a:r>
              <a:rPr lang="en-US" sz="1000" baseline="0" dirty="0" smtClean="0"/>
              <a:t> </a:t>
            </a:r>
            <a:r>
              <a:rPr lang="en-US" sz="1000" b="1" baseline="0" dirty="0" smtClean="0"/>
              <a:t>Grayscale Text </a:t>
            </a:r>
            <a:r>
              <a:rPr lang="en-US" sz="1000" b="1" baseline="0" dirty="0" err="1" smtClean="0"/>
              <a:t>Antialiasing</a:t>
            </a:r>
            <a:endParaRPr lang="en-US" sz="1000" b="1" baseline="0" dirty="0" smtClean="0"/>
          </a:p>
          <a:p>
            <a:pPr lvl="1">
              <a:buFont typeface="Arial" charset="0"/>
              <a:buNone/>
            </a:pPr>
            <a:endParaRPr lang="en-US" sz="1000" kern="1200" dirty="0" smtClean="0">
              <a:solidFill>
                <a:schemeClr val="tx1"/>
              </a:solidFill>
              <a:latin typeface="Calibri" pitchFamily="34" charset="0"/>
              <a:ea typeface="+mn-ea"/>
              <a:cs typeface="+mn-cs"/>
            </a:endParaRPr>
          </a:p>
          <a:p>
            <a:pPr marL="0" marR="0" lvl="0" indent="-105829" algn="l" defTabSz="914363" rtl="0" eaLnBrk="1" fontAlgn="auto" latinLnBrk="0" hangingPunct="1">
              <a:lnSpc>
                <a:spcPct val="90000"/>
              </a:lnSpc>
              <a:spcBef>
                <a:spcPts val="0"/>
              </a:spcBef>
              <a:spcAft>
                <a:spcPts val="333"/>
              </a:spcAft>
              <a:buClrTx/>
              <a:buSzTx/>
              <a:buFont typeface="Arial" charset="0"/>
              <a:buNone/>
              <a:tabLst/>
              <a:defRPr/>
            </a:pPr>
            <a:r>
              <a:rPr lang="en-US" sz="1000" kern="1200" dirty="0" smtClean="0">
                <a:solidFill>
                  <a:schemeClr val="tx1"/>
                </a:solidFill>
                <a:latin typeface="Calibri" pitchFamily="34" charset="0"/>
                <a:ea typeface="+mn-ea"/>
                <a:cs typeface="+mn-cs"/>
              </a:rPr>
              <a:t>In WPF 4, our </a:t>
            </a:r>
            <a:r>
              <a:rPr lang="en-US" sz="1000" kern="1200" dirty="0" err="1" smtClean="0">
                <a:solidFill>
                  <a:schemeClr val="tx1"/>
                </a:solidFill>
                <a:latin typeface="Calibri" pitchFamily="34" charset="0"/>
                <a:ea typeface="+mn-ea"/>
                <a:cs typeface="+mn-cs"/>
              </a:rPr>
              <a:t>TextFormatter</a:t>
            </a:r>
            <a:r>
              <a:rPr lang="en-US" sz="1000" kern="1200" dirty="0" smtClean="0">
                <a:solidFill>
                  <a:schemeClr val="tx1"/>
                </a:solidFill>
                <a:latin typeface="Calibri" pitchFamily="34" charset="0"/>
                <a:ea typeface="+mn-ea"/>
                <a:cs typeface="+mn-cs"/>
              </a:rPr>
              <a:t> will have the ability to use </a:t>
            </a:r>
            <a:r>
              <a:rPr lang="en-US" sz="1000" kern="1200" dirty="0" err="1" smtClean="0">
                <a:solidFill>
                  <a:schemeClr val="tx1"/>
                </a:solidFill>
                <a:latin typeface="Calibri" pitchFamily="34" charset="0"/>
                <a:ea typeface="+mn-ea"/>
                <a:cs typeface="+mn-cs"/>
              </a:rPr>
              <a:t>CompatibleWidth</a:t>
            </a:r>
            <a:r>
              <a:rPr lang="en-US" sz="1000" kern="1200" dirty="0" smtClean="0">
                <a:solidFill>
                  <a:schemeClr val="tx1"/>
                </a:solidFill>
                <a:latin typeface="Calibri" pitchFamily="34" charset="0"/>
                <a:ea typeface="+mn-ea"/>
                <a:cs typeface="+mn-cs"/>
              </a:rPr>
              <a:t> text metrics for text formatting. This simply means that the </a:t>
            </a:r>
            <a:r>
              <a:rPr lang="en-US" sz="1000" kern="1200" dirty="0" err="1" smtClean="0">
                <a:solidFill>
                  <a:schemeClr val="tx1"/>
                </a:solidFill>
                <a:latin typeface="Calibri" pitchFamily="34" charset="0"/>
                <a:ea typeface="+mn-ea"/>
                <a:cs typeface="+mn-cs"/>
              </a:rPr>
              <a:t>TextFormatter</a:t>
            </a:r>
            <a:r>
              <a:rPr lang="en-US" sz="1000" kern="1200" dirty="0" smtClean="0">
                <a:solidFill>
                  <a:schemeClr val="tx1"/>
                </a:solidFill>
                <a:latin typeface="Calibri" pitchFamily="34" charset="0"/>
                <a:ea typeface="+mn-ea"/>
                <a:cs typeface="+mn-cs"/>
              </a:rPr>
              <a:t> will be able to format the text so that the width of each letter is a whole number of pixels.</a:t>
            </a:r>
            <a:endParaRPr lang="en-US" sz="1000" dirty="0" smtClean="0"/>
          </a:p>
          <a:p>
            <a:endParaRPr lang="en-US" sz="1000" dirty="0" smtClean="0"/>
          </a:p>
          <a:p>
            <a:endParaRPr lang="en-US" sz="1000" dirty="0" smtClean="0"/>
          </a:p>
          <a:p>
            <a:r>
              <a:rPr lang="en-US" sz="1000" dirty="0" smtClean="0"/>
              <a:t>WPF Text rendering is now comparable to (arguably</a:t>
            </a:r>
            <a:r>
              <a:rPr lang="en-US" sz="1000" baseline="0" dirty="0" smtClean="0"/>
              <a:t> it even looks better than) GDI’s Compatible Width </a:t>
            </a:r>
            <a:r>
              <a:rPr lang="en-US" sz="1000" baseline="0" dirty="0" err="1" smtClean="0"/>
              <a:t>Cleartype</a:t>
            </a:r>
            <a:r>
              <a:rPr lang="en-US" sz="1000" baseline="0" dirty="0" smtClean="0"/>
              <a:t>, which to this point has set the standard for text crispness.</a:t>
            </a:r>
            <a:endParaRPr lang="en-US" sz="1000" dirty="0"/>
          </a:p>
        </p:txBody>
      </p:sp>
      <p:sp>
        <p:nvSpPr>
          <p:cNvPr id="4" name="Slide Number Placeholder 3"/>
          <p:cNvSpPr>
            <a:spLocks noGrp="1"/>
          </p:cNvSpPr>
          <p:nvPr>
            <p:ph type="sldNum" sz="quarter" idx="10"/>
          </p:nvPr>
        </p:nvSpPr>
        <p:spPr/>
        <p:txBody>
          <a:bodyPr/>
          <a:lstStyle/>
          <a:p>
            <a:fld id="{0CC67581-9412-4E61-B95F-31000EE0B956}" type="slidenum">
              <a:rPr lang="en-US" smtClean="0"/>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3:34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31</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3:46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32</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050" kern="1200" dirty="0" err="1" smtClean="0">
                <a:solidFill>
                  <a:schemeClr val="tx1"/>
                </a:solidFill>
                <a:latin typeface="Calibri" pitchFamily="34" charset="0"/>
                <a:ea typeface="+mn-ea"/>
                <a:cs typeface="+mn-cs"/>
              </a:rPr>
              <a:t>UseLayoutRounding</a:t>
            </a:r>
            <a:r>
              <a:rPr lang="en-US" sz="1050" kern="1200" dirty="0" smtClean="0">
                <a:solidFill>
                  <a:schemeClr val="tx1"/>
                </a:solidFill>
                <a:latin typeface="Calibri" pitchFamily="34" charset="0"/>
                <a:ea typeface="+mn-ea"/>
                <a:cs typeface="+mn-cs"/>
              </a:rPr>
              <a:t> will be a Dependency</a:t>
            </a:r>
            <a:r>
              <a:rPr lang="en-US" sz="1050" kern="1200" baseline="0" dirty="0" smtClean="0">
                <a:solidFill>
                  <a:schemeClr val="tx1"/>
                </a:solidFill>
                <a:latin typeface="Calibri" pitchFamily="34" charset="0"/>
                <a:ea typeface="+mn-ea"/>
                <a:cs typeface="+mn-cs"/>
              </a:rPr>
              <a:t> Property</a:t>
            </a:r>
            <a:r>
              <a:rPr lang="en-US" sz="1050" kern="1200" dirty="0" smtClean="0">
                <a:solidFill>
                  <a:schemeClr val="tx1"/>
                </a:solidFill>
                <a:latin typeface="Calibri" pitchFamily="34" charset="0"/>
                <a:ea typeface="+mn-ea"/>
                <a:cs typeface="+mn-cs"/>
              </a:rPr>
              <a:t> declared on </a:t>
            </a:r>
            <a:r>
              <a:rPr lang="en-US" sz="1050" kern="1200" dirty="0" err="1" smtClean="0">
                <a:solidFill>
                  <a:schemeClr val="tx1"/>
                </a:solidFill>
                <a:latin typeface="Calibri" pitchFamily="34" charset="0"/>
                <a:ea typeface="+mn-ea"/>
                <a:cs typeface="+mn-cs"/>
              </a:rPr>
              <a:t>UIElement</a:t>
            </a:r>
            <a:r>
              <a:rPr lang="en-US" sz="1050" kern="1200" dirty="0" smtClean="0">
                <a:solidFill>
                  <a:schemeClr val="tx1"/>
                </a:solidFill>
                <a:latin typeface="Calibri" pitchFamily="34" charset="0"/>
                <a:ea typeface="+mn-ea"/>
                <a:cs typeface="+mn-cs"/>
              </a:rPr>
              <a:t> and inherited down the visual tree. For an entire application to use it, one just has to set the </a:t>
            </a:r>
            <a:r>
              <a:rPr lang="en-US" sz="1050" kern="1200" dirty="0" err="1" smtClean="0">
                <a:solidFill>
                  <a:schemeClr val="tx1"/>
                </a:solidFill>
                <a:latin typeface="Calibri" pitchFamily="34" charset="0"/>
                <a:ea typeface="+mn-ea"/>
                <a:cs typeface="+mn-cs"/>
              </a:rPr>
              <a:t>UseLayoutRounding</a:t>
            </a:r>
            <a:r>
              <a:rPr lang="en-US" sz="1050" kern="1200" dirty="0" smtClean="0">
                <a:solidFill>
                  <a:schemeClr val="tx1"/>
                </a:solidFill>
                <a:latin typeface="Calibri" pitchFamily="34" charset="0"/>
                <a:ea typeface="+mn-ea"/>
                <a:cs typeface="+mn-cs"/>
              </a:rPr>
              <a:t> property on the uppermost container (Canvas, Grid, </a:t>
            </a:r>
            <a:r>
              <a:rPr lang="en-US" sz="1050" kern="1200" dirty="0" err="1" smtClean="0">
                <a:solidFill>
                  <a:schemeClr val="tx1"/>
                </a:solidFill>
                <a:latin typeface="Calibri" pitchFamily="34" charset="0"/>
                <a:ea typeface="+mn-ea"/>
                <a:cs typeface="+mn-cs"/>
              </a:rPr>
              <a:t>ect</a:t>
            </a:r>
            <a:r>
              <a:rPr lang="en-US" sz="1050" kern="1200" dirty="0" smtClean="0">
                <a:solidFill>
                  <a:schemeClr val="tx1"/>
                </a:solidFill>
                <a:latin typeface="Calibri" pitchFamily="34" charset="0"/>
                <a:ea typeface="+mn-ea"/>
                <a:cs typeface="+mn-cs"/>
              </a:rPr>
              <a:t>…).</a:t>
            </a:r>
          </a:p>
          <a:p>
            <a:r>
              <a:rPr lang="en-US" sz="1050" kern="1200" dirty="0" smtClean="0">
                <a:solidFill>
                  <a:schemeClr val="tx1"/>
                </a:solidFill>
                <a:latin typeface="Calibri" pitchFamily="34" charset="0"/>
                <a:ea typeface="+mn-ea"/>
                <a:cs typeface="+mn-cs"/>
              </a:rPr>
              <a:t> </a:t>
            </a:r>
          </a:p>
          <a:p>
            <a:endParaRPr lang="en-US" sz="105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3:34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34</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3:47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35</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3:57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36</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81000" y="4191000"/>
            <a:ext cx="6172200" cy="4114800"/>
          </a:xfrm>
        </p:spPr>
        <p:txBody>
          <a:bodyPr>
            <a:noAutofit/>
          </a:bodyPr>
          <a:lstStyle/>
          <a:p>
            <a:pPr lvl="0" rtl="0"/>
            <a:r>
              <a:rPr lang="en-US" sz="700" b="1" dirty="0" smtClean="0"/>
              <a:t>VS - WPF for the masses –</a:t>
            </a:r>
            <a:r>
              <a:rPr lang="en-US" sz="700" b="1" baseline="0" dirty="0" smtClean="0"/>
              <a:t> less hand cranking of </a:t>
            </a:r>
            <a:r>
              <a:rPr lang="en-US" sz="700" b="1" baseline="0" dirty="0" err="1" smtClean="0"/>
              <a:t>xaml</a:t>
            </a:r>
            <a:r>
              <a:rPr lang="en-US" sz="700" b="1" baseline="0" dirty="0" smtClean="0"/>
              <a:t> and code</a:t>
            </a:r>
            <a:endParaRPr lang="en-US" sz="700" b="1" dirty="0" smtClean="0"/>
          </a:p>
          <a:p>
            <a:pPr lvl="0" rtl="0"/>
            <a:r>
              <a:rPr lang="en-US" sz="700" b="1" dirty="0" smtClean="0"/>
              <a:t>Blend</a:t>
            </a:r>
            <a:r>
              <a:rPr lang="en-US" sz="700" b="1" baseline="0" dirty="0" smtClean="0"/>
              <a:t> – tool maturity and improved designer – developer workflow </a:t>
            </a:r>
            <a:endParaRPr lang="en-US" sz="700" b="1" dirty="0" smtClean="0"/>
          </a:p>
          <a:p>
            <a:pPr lvl="0" rtl="0"/>
            <a:endParaRPr lang="en-US" sz="700" b="1" dirty="0" smtClean="0"/>
          </a:p>
          <a:p>
            <a:pPr lvl="0" rtl="0"/>
            <a:r>
              <a:rPr lang="en-US" sz="700" b="1" dirty="0" smtClean="0"/>
              <a:t>1. RAD Databinding:</a:t>
            </a:r>
          </a:p>
          <a:p>
            <a:pPr lvl="0" rtl="0"/>
            <a:r>
              <a:rPr lang="en-US" sz="700" dirty="0" smtClean="0"/>
              <a:t>Strong Design Time support for Databinding</a:t>
            </a:r>
          </a:p>
          <a:p>
            <a:pPr lvl="1" rtl="0">
              <a:buNone/>
            </a:pPr>
            <a:r>
              <a:rPr lang="en-US" sz="700" dirty="0" smtClean="0"/>
              <a:t>- </a:t>
            </a:r>
            <a:r>
              <a:rPr lang="en-US" sz="700" dirty="0" err="1" smtClean="0"/>
              <a:t>DataSources</a:t>
            </a:r>
            <a:r>
              <a:rPr lang="en-US" sz="700" dirty="0" smtClean="0"/>
              <a:t> Window (like Windows Forms)</a:t>
            </a:r>
          </a:p>
          <a:p>
            <a:pPr lvl="1" rtl="0">
              <a:buNone/>
            </a:pPr>
            <a:r>
              <a:rPr lang="en-US" sz="700" dirty="0" smtClean="0"/>
              <a:t>- Designer UI for generating and </a:t>
            </a:r>
            <a:r>
              <a:rPr lang="en-US" sz="700" dirty="0" err="1" smtClean="0"/>
              <a:t>intellisense</a:t>
            </a:r>
            <a:r>
              <a:rPr lang="en-US" sz="700" dirty="0" smtClean="0"/>
              <a:t> for editing/creating </a:t>
            </a:r>
            <a:r>
              <a:rPr lang="en-US" sz="700" dirty="0" err="1" smtClean="0"/>
              <a:t>databinding</a:t>
            </a:r>
            <a:r>
              <a:rPr lang="en-US" sz="700" dirty="0" smtClean="0"/>
              <a:t> expressions</a:t>
            </a:r>
          </a:p>
          <a:p>
            <a:pPr lvl="1" rtl="0">
              <a:buNone/>
            </a:pPr>
            <a:r>
              <a:rPr lang="en-US" sz="700" dirty="0" smtClean="0"/>
              <a:t>- Support for </a:t>
            </a:r>
            <a:r>
              <a:rPr lang="en-US" sz="700" dirty="0" err="1" smtClean="0"/>
              <a:t>ValueConverters</a:t>
            </a:r>
            <a:endParaRPr lang="en-US" sz="700" dirty="0" smtClean="0"/>
          </a:p>
          <a:p>
            <a:pPr lvl="1" rtl="0"/>
            <a:endParaRPr lang="en-US" sz="700" dirty="0" smtClean="0"/>
          </a:p>
          <a:p>
            <a:pPr lvl="0" rtl="0"/>
            <a:r>
              <a:rPr lang="en-US" sz="700" b="1" dirty="0" smtClean="0"/>
              <a:t>2.</a:t>
            </a:r>
            <a:r>
              <a:rPr lang="en-US" sz="700" b="1" baseline="0" dirty="0" smtClean="0"/>
              <a:t> Easier Auto Layout</a:t>
            </a:r>
          </a:p>
          <a:p>
            <a:pPr lvl="0" rtl="0"/>
            <a:r>
              <a:rPr lang="en-US" sz="700" dirty="0" smtClean="0"/>
              <a:t>- Design “size to content” driven layouts in the designer surface (doesn’t work well in VS2008 design surface)</a:t>
            </a:r>
          </a:p>
          <a:p>
            <a:pPr lvl="0" rtl="0"/>
            <a:r>
              <a:rPr lang="en-US" sz="700" dirty="0" smtClean="0"/>
              <a:t>- Design containers that don’t naturally want to have a fixed root size (e.g. User Controls, Pages etc) </a:t>
            </a:r>
          </a:p>
          <a:p>
            <a:pPr lvl="0" rtl="0"/>
            <a:r>
              <a:rPr lang="en-US" sz="700" dirty="0" smtClean="0"/>
              <a:t>- Convenience designer features that let you transition your design from fixed layouts to automatic ones</a:t>
            </a:r>
          </a:p>
          <a:p>
            <a:pPr lvl="1" rtl="0"/>
            <a:endParaRPr lang="en-US" sz="700" dirty="0" smtClean="0"/>
          </a:p>
          <a:p>
            <a:pPr lvl="0" rtl="0"/>
            <a:r>
              <a:rPr lang="en-US" sz="700" b="1" dirty="0" smtClean="0"/>
              <a:t>3. Easier Property Editing</a:t>
            </a:r>
          </a:p>
          <a:p>
            <a:pPr lvl="0" rtl="0"/>
            <a:r>
              <a:rPr lang="en-US" sz="700" dirty="0" smtClean="0"/>
              <a:t>Adding convenient property editors for common and harder-to-configure types:</a:t>
            </a:r>
          </a:p>
          <a:p>
            <a:pPr lvl="1" rtl="0">
              <a:buNone/>
            </a:pPr>
            <a:r>
              <a:rPr lang="en-US" sz="700" dirty="0" smtClean="0"/>
              <a:t>- Brush/Color</a:t>
            </a:r>
          </a:p>
          <a:p>
            <a:pPr lvl="1" rtl="0">
              <a:buNone/>
            </a:pPr>
            <a:r>
              <a:rPr lang="en-US" sz="700" dirty="0" smtClean="0"/>
              <a:t>- Font</a:t>
            </a:r>
          </a:p>
          <a:p>
            <a:pPr lvl="1" rtl="0">
              <a:buNone/>
            </a:pPr>
            <a:r>
              <a:rPr lang="en-US" sz="700" dirty="0" smtClean="0"/>
              <a:t>- Image </a:t>
            </a:r>
          </a:p>
          <a:p>
            <a:pPr lvl="0" rtl="0"/>
            <a:r>
              <a:rPr lang="en-US" sz="700" dirty="0" smtClean="0"/>
              <a:t>Smart Tags</a:t>
            </a:r>
          </a:p>
          <a:p>
            <a:pPr lvl="1" rtl="0">
              <a:buNone/>
            </a:pPr>
            <a:r>
              <a:rPr lang="en-US" sz="700" dirty="0" smtClean="0"/>
              <a:t>- Inline property editing for common properties</a:t>
            </a:r>
          </a:p>
          <a:p>
            <a:pPr lvl="0" rtl="0"/>
            <a:endParaRPr lang="en-US" sz="700" dirty="0" smtClean="0"/>
          </a:p>
          <a:p>
            <a:pPr lvl="0" rtl="0"/>
            <a:r>
              <a:rPr lang="en-US" sz="700" b="1" dirty="0" smtClean="0"/>
              <a:t>4. Easier Style Application</a:t>
            </a:r>
          </a:p>
          <a:p>
            <a:pPr lvl="0" rtl="0"/>
            <a:r>
              <a:rPr lang="en-US" sz="700" dirty="0" smtClean="0"/>
              <a:t>Finding and applying resources made easy with a picking UI accessed from inside the property browser (like Blend)</a:t>
            </a:r>
          </a:p>
          <a:p>
            <a:pPr lvl="0" rtl="0"/>
            <a:r>
              <a:rPr lang="en-US" sz="700" dirty="0" smtClean="0"/>
              <a:t>Managing resources made easier with a visual manager for resources in your app – so you can locate, re-factor/re-scope them quickly and easily</a:t>
            </a:r>
          </a:p>
          <a:p>
            <a:pPr lvl="0" rtl="0"/>
            <a:endParaRPr lang="en-US" sz="700" dirty="0" smtClean="0"/>
          </a:p>
          <a:p>
            <a:pPr lvl="0" rtl="0"/>
            <a:r>
              <a:rPr lang="en-US" sz="700" b="1" dirty="0" smtClean="0"/>
              <a:t>5.</a:t>
            </a:r>
            <a:r>
              <a:rPr lang="en-US" sz="700" b="1" baseline="0" dirty="0" smtClean="0"/>
              <a:t> Less XAML Editing</a:t>
            </a:r>
          </a:p>
          <a:p>
            <a:pPr lvl="0" rtl="0"/>
            <a:r>
              <a:rPr lang="en-US" sz="700" dirty="0" smtClean="0"/>
              <a:t>All these features will let you spend less time hand-editing your XAML</a:t>
            </a:r>
          </a:p>
          <a:p>
            <a:pPr lvl="0" rtl="0"/>
            <a:endParaRPr lang="en-US" sz="700" dirty="0" smtClean="0"/>
          </a:p>
          <a:p>
            <a:pPr lvl="0" rtl="0"/>
            <a:r>
              <a:rPr lang="en-US" sz="700" b="1" dirty="0" smtClean="0"/>
              <a:t>6. Silverlight Just Works</a:t>
            </a:r>
          </a:p>
          <a:p>
            <a:r>
              <a:rPr lang="en-US" sz="700" dirty="0" smtClean="0"/>
              <a:t>- Baseline capabilities per the Silverlight add-on for Visual Studio 2008</a:t>
            </a:r>
          </a:p>
          <a:p>
            <a:r>
              <a:rPr lang="en-US" sz="700" dirty="0" smtClean="0"/>
              <a:t>- Adding a full active design surface</a:t>
            </a:r>
          </a:p>
          <a:p>
            <a:pPr>
              <a:buFontTx/>
              <a:buChar char="-"/>
            </a:pPr>
            <a:r>
              <a:rPr lang="en-US" sz="700" dirty="0" smtClean="0"/>
              <a:t>Goal is parity with all WPF designer capabilities, wherever this is technically possible (e.g. platform constraints)</a:t>
            </a:r>
          </a:p>
          <a:p>
            <a:pPr>
              <a:buFontTx/>
              <a:buChar char="-"/>
            </a:pPr>
            <a:endParaRPr lang="en-US" sz="70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700" baseline="0" dirty="0" smtClean="0"/>
              <a:t>TAGS: WPF </a:t>
            </a:r>
            <a:r>
              <a:rPr lang="en-US" sz="700" baseline="0" dirty="0" err="1" smtClean="0"/>
              <a:t>VisualStudio</a:t>
            </a:r>
            <a:r>
              <a:rPr lang="en-US" sz="700" baseline="0" dirty="0" smtClean="0"/>
              <a:t> Designer XAML Editing Layout Tooling </a:t>
            </a:r>
            <a:r>
              <a:rPr lang="en-US" sz="700" baseline="0" dirty="0" err="1" smtClean="0"/>
              <a:t>WPFfortheMasses</a:t>
            </a:r>
            <a:r>
              <a:rPr lang="en-US" sz="700" baseline="0" dirty="0" smtClean="0"/>
              <a:t> Silverlight Compatibility </a:t>
            </a:r>
            <a:r>
              <a:rPr lang="en-US" sz="700" baseline="0" dirty="0" err="1" smtClean="0"/>
              <a:t>ClientContinuum</a:t>
            </a:r>
            <a:endParaRPr lang="en-US" sz="700" baseline="0" dirty="0" smtClean="0"/>
          </a:p>
          <a:p>
            <a:endParaRPr lang="en-US" sz="6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0" y="4191000"/>
            <a:ext cx="6858000" cy="4114800"/>
          </a:xfrm>
        </p:spPr>
        <p:txBody>
          <a:bodyPr>
            <a:noAutofit/>
          </a:bodyPr>
          <a:lstStyle/>
          <a:p>
            <a:r>
              <a:rPr lang="en-US" sz="800" dirty="0" smtClean="0"/>
              <a:t>Deployment</a:t>
            </a:r>
            <a:r>
              <a:rPr lang="en-US" sz="800" baseline="0" dirty="0" smtClean="0"/>
              <a:t> continues to be the #1 issue we need to address for the framework and for client apps in general. </a:t>
            </a:r>
          </a:p>
          <a:p>
            <a:endParaRPr lang="en-US" sz="800" baseline="0" dirty="0" smtClean="0"/>
          </a:p>
          <a:p>
            <a:pPr eaLnBrk="1" hangingPunct="1">
              <a:buFont typeface="Arial" pitchFamily="34" charset="0"/>
              <a:buNone/>
            </a:pPr>
            <a:r>
              <a:rPr lang="en-US" sz="800" baseline="0" dirty="0" smtClean="0">
                <a:latin typeface="Segoe Semibold"/>
              </a:rPr>
              <a:t>Poll: </a:t>
            </a:r>
          </a:p>
          <a:p>
            <a:pPr eaLnBrk="1" hangingPunct="1">
              <a:buFont typeface="Arial" pitchFamily="34" charset="0"/>
              <a:buNone/>
            </a:pPr>
            <a:r>
              <a:rPr lang="en-US" sz="800" baseline="0" dirty="0" smtClean="0">
                <a:latin typeface="Segoe Semibold"/>
              </a:rPr>
              <a:t>How big do you think the full .NET framework is?</a:t>
            </a:r>
          </a:p>
          <a:p>
            <a:pPr eaLnBrk="1" hangingPunct="1">
              <a:buFont typeface="Arial" pitchFamily="34" charset="0"/>
              <a:buNone/>
            </a:pPr>
            <a:endParaRPr lang="en-US" sz="800" baseline="0" dirty="0" smtClean="0">
              <a:latin typeface="Segoe Semibold"/>
            </a:endParaRPr>
          </a:p>
          <a:p>
            <a:pPr eaLnBrk="1" hangingPunct="1">
              <a:buFont typeface="Arial" pitchFamily="34" charset="0"/>
              <a:buNone/>
            </a:pPr>
            <a:r>
              <a:rPr lang="en-US" sz="800" baseline="0" dirty="0" smtClean="0">
                <a:latin typeface="Segoe Semibold"/>
              </a:rPr>
              <a:t>The matrix is actually quite complex but no version of the framework is actually 200mb.  We’ve done a poor job of educating people about .NET setup and frankly, the setup experience has just plain sucked.</a:t>
            </a:r>
            <a:endParaRPr lang="en-US" sz="800" baseline="0" dirty="0" smtClean="0"/>
          </a:p>
          <a:p>
            <a:endParaRPr lang="en-US" sz="800" baseline="0" dirty="0" smtClean="0"/>
          </a:p>
          <a:p>
            <a:pPr rtl="0"/>
            <a:r>
              <a:rPr lang="en-US" sz="800" baseline="0" dirty="0" smtClean="0"/>
              <a:t> In 3.5 SP1, we made significant investments in improving the setup experience. However, since SP1 was a in-place update and a service pack, we were constrained with the changes we could make. Thus the deployment experience is potentially much better for users on Windows XP without any framework at all but not much better for everyone else (and on Vista, some necessary updates are just now going out).</a:t>
            </a:r>
            <a:br>
              <a:rPr lang="en-US" sz="800" baseline="0" dirty="0" smtClean="0"/>
            </a:br>
            <a:endParaRPr lang="en-US" sz="800" baseline="0" dirty="0" smtClean="0"/>
          </a:p>
          <a:p>
            <a:pPr rtl="0"/>
            <a:r>
              <a:rPr lang="en-US" sz="800" baseline="0" dirty="0" smtClean="0"/>
              <a:t>In .NET4, we’re doing the work in Visual Studio and with the framework to enable true Side by Side of the framework. </a:t>
            </a:r>
            <a:r>
              <a:rPr lang="en-US" sz="800" dirty="0" smtClean="0"/>
              <a:t>A 4.0 application is an application that targets version 4 of the .NET Framework. </a:t>
            </a:r>
            <a:r>
              <a:rPr lang="en-US" sz="800" baseline="0" dirty="0" smtClean="0"/>
              <a:t>  </a:t>
            </a:r>
            <a:r>
              <a:rPr lang="en-US" sz="800" dirty="0" smtClean="0"/>
              <a:t>The side-by-side support built into the .NET Framework allows multiple versions of the Framework to be installed on a single system and for 3.x</a:t>
            </a:r>
            <a:r>
              <a:rPr lang="en-US" sz="800" baseline="0" dirty="0" smtClean="0"/>
              <a:t> family and 4.x family components to run within the same process.</a:t>
            </a:r>
          </a:p>
          <a:p>
            <a:pPr rtl="0"/>
            <a:endParaRPr lang="en-US" sz="800" baseline="0" dirty="0" smtClean="0"/>
          </a:p>
          <a:p>
            <a:r>
              <a:rPr lang="en-US" sz="800" kern="1200" dirty="0" smtClean="0">
                <a:solidFill>
                  <a:schemeClr val="tx1"/>
                </a:solidFill>
                <a:latin typeface="Calibri" pitchFamily="34" charset="0"/>
                <a:ea typeface="+mn-ea"/>
                <a:cs typeface="+mn-cs"/>
              </a:rPr>
              <a:t>In Dev10 the CLR is enabling a previously blocked scenario: in-proc </a:t>
            </a:r>
            <a:r>
              <a:rPr lang="en-US" sz="800" kern="1200" dirty="0" err="1" smtClean="0">
                <a:solidFill>
                  <a:schemeClr val="tx1"/>
                </a:solidFill>
                <a:latin typeface="Calibri" pitchFamily="34" charset="0"/>
                <a:ea typeface="+mn-ea"/>
                <a:cs typeface="+mn-cs"/>
              </a:rPr>
              <a:t>SxS</a:t>
            </a:r>
            <a:r>
              <a:rPr lang="en-US" sz="800" kern="1200" dirty="0" smtClean="0">
                <a:solidFill>
                  <a:schemeClr val="tx1"/>
                </a:solidFill>
                <a:latin typeface="Calibri" pitchFamily="34" charset="0"/>
                <a:ea typeface="+mn-ea"/>
                <a:cs typeface="+mn-cs"/>
              </a:rPr>
              <a:t>.  For the purpose of risk assessment “in-proc </a:t>
            </a:r>
            <a:r>
              <a:rPr lang="en-US" sz="800" kern="1200" dirty="0" err="1" smtClean="0">
                <a:solidFill>
                  <a:schemeClr val="tx1"/>
                </a:solidFill>
                <a:latin typeface="Calibri" pitchFamily="34" charset="0"/>
                <a:ea typeface="+mn-ea"/>
                <a:cs typeface="+mn-cs"/>
              </a:rPr>
              <a:t>SxS</a:t>
            </a:r>
            <a:r>
              <a:rPr lang="en-US" sz="800" kern="1200" dirty="0" smtClean="0">
                <a:solidFill>
                  <a:schemeClr val="tx1"/>
                </a:solidFill>
                <a:latin typeface="Calibri" pitchFamily="34" charset="0"/>
                <a:ea typeface="+mn-ea"/>
                <a:cs typeface="+mn-cs"/>
              </a:rPr>
              <a:t>” refers to scenarios where multiple copies (instances) of your software are loaded into a process </a:t>
            </a:r>
            <a:r>
              <a:rPr lang="en-US" sz="800" kern="1200" dirty="0" err="1" smtClean="0">
                <a:solidFill>
                  <a:schemeClr val="tx1"/>
                </a:solidFill>
                <a:latin typeface="Calibri" pitchFamily="34" charset="0"/>
                <a:ea typeface="+mn-ea"/>
                <a:cs typeface="+mn-cs"/>
              </a:rPr>
              <a:t>SxS</a:t>
            </a:r>
            <a:r>
              <a:rPr lang="en-US" sz="800" kern="1200" dirty="0" smtClean="0">
                <a:solidFill>
                  <a:schemeClr val="tx1"/>
                </a:solidFill>
                <a:latin typeface="Calibri" pitchFamily="34" charset="0"/>
                <a:ea typeface="+mn-ea"/>
                <a:cs typeface="+mn-cs"/>
              </a:rPr>
              <a:t>. </a:t>
            </a:r>
          </a:p>
          <a:p>
            <a:endParaRPr lang="en-US" sz="800" kern="1200" dirty="0" smtClean="0">
              <a:solidFill>
                <a:schemeClr val="tx1"/>
              </a:solidFill>
              <a:latin typeface="Calibri" pitchFamily="34" charset="0"/>
              <a:ea typeface="+mn-ea"/>
              <a:cs typeface="+mn-cs"/>
            </a:endParaRPr>
          </a:p>
          <a:p>
            <a:r>
              <a:rPr lang="en-US" sz="800" kern="1200" dirty="0" smtClean="0">
                <a:solidFill>
                  <a:schemeClr val="tx1"/>
                </a:solidFill>
                <a:latin typeface="Calibri" pitchFamily="34" charset="0"/>
                <a:ea typeface="+mn-ea"/>
                <a:cs typeface="+mn-cs"/>
              </a:rPr>
              <a:t>By far the most common in-proc </a:t>
            </a:r>
            <a:r>
              <a:rPr lang="en-US" sz="800" kern="1200" dirty="0" err="1" smtClean="0">
                <a:solidFill>
                  <a:schemeClr val="tx1"/>
                </a:solidFill>
                <a:latin typeface="Calibri" pitchFamily="34" charset="0"/>
                <a:ea typeface="+mn-ea"/>
                <a:cs typeface="+mn-cs"/>
              </a:rPr>
              <a:t>SxS</a:t>
            </a:r>
            <a:r>
              <a:rPr lang="en-US" sz="800" kern="1200" dirty="0" smtClean="0">
                <a:solidFill>
                  <a:schemeClr val="tx1"/>
                </a:solidFill>
                <a:latin typeface="Calibri" pitchFamily="34" charset="0"/>
                <a:ea typeface="+mn-ea"/>
                <a:cs typeface="+mn-cs"/>
              </a:rPr>
              <a:t> customer scenarios in Dev10 will be through COM.  In particular scenarios where user code calls into a managed COM object that was built with a differing version of the runtime.</a:t>
            </a:r>
            <a:endParaRPr lang="en-US" sz="800" baseline="0" dirty="0" smtClean="0"/>
          </a:p>
          <a:p>
            <a:pPr rtl="0"/>
            <a:endParaRPr lang="en-US" sz="800" baseline="0" dirty="0" smtClean="0"/>
          </a:p>
          <a:p>
            <a:pPr rtl="0"/>
            <a:r>
              <a:rPr lang="en-US" sz="800" dirty="0" smtClean="0"/>
              <a:t>The 4.0 Framework is designed to be highly compatible with the 3.x Framework.</a:t>
            </a:r>
            <a:r>
              <a:rPr lang="en-US" sz="800" baseline="0" dirty="0" smtClean="0"/>
              <a:t> </a:t>
            </a:r>
            <a:r>
              <a:rPr lang="en-US" sz="800" dirty="0" smtClean="0"/>
              <a:t>This includes compatibility at a deeper level than just the public types and APIs. For example, we closely monitor changes in the implementation of APIs that might also affect compatibility. Thus, an API that returns a value that was not returned by its predecessor would still be considered incompatible.</a:t>
            </a:r>
          </a:p>
          <a:p>
            <a:pPr rtl="0"/>
            <a:endParaRPr lang="en-US" sz="800" dirty="0" smtClean="0"/>
          </a:p>
          <a:p>
            <a:pPr rtl="0"/>
            <a:r>
              <a:rPr lang="en-US" sz="800" dirty="0" smtClean="0"/>
              <a:t>While every effort has been made to retain compatibility, there are certain cases where</a:t>
            </a:r>
            <a:r>
              <a:rPr lang="en-US" sz="800" baseline="0" dirty="0" smtClean="0"/>
              <a:t> we might </a:t>
            </a:r>
            <a:r>
              <a:rPr lang="en-US" sz="800" dirty="0" smtClean="0"/>
              <a:t>break compatibility. This is only done in the most serious cases after a thorough analysis of the impact of the change. Breaking changes are typically only made as a last resort to address security-related issues or serious flaws in existing functionality. Breaking changes are not made to improve the consistency or appearance of an API or to fix bugs that can be addressed through other reasonable means. Wherever compatibility is affected, Microsoft will publicly document the changes and provide potential workarounds. The complete list of breaking changes for the 1.1 Framework can be found at </a:t>
            </a:r>
            <a:endParaRPr lang="en-US" sz="800" baseline="0" dirty="0" smtClean="0"/>
          </a:p>
          <a:p>
            <a:endParaRPr lang="en-US" sz="800" baseline="0" dirty="0" smtClean="0"/>
          </a:p>
          <a:p>
            <a:r>
              <a:rPr lang="en-US" sz="800" baseline="0" dirty="0" smtClean="0"/>
              <a:t>With these investments, we’re finally able to offer a much improved setup experience across ALL configurations and versions of Windows (XP, Vista, Win7, etc).  </a:t>
            </a:r>
          </a:p>
          <a:p>
            <a:endParaRPr lang="en-US" sz="800" baseline="0" dirty="0" smtClean="0"/>
          </a:p>
          <a:p>
            <a:pPr marL="0" marR="0" indent="0" algn="l" defTabSz="914363" rtl="0" eaLnBrk="1" fontAlgn="auto" latinLnBrk="0" hangingPunct="1">
              <a:lnSpc>
                <a:spcPct val="90000"/>
              </a:lnSpc>
              <a:spcBef>
                <a:spcPts val="0"/>
              </a:spcBef>
              <a:spcAft>
                <a:spcPts val="333"/>
              </a:spcAft>
              <a:buClrTx/>
              <a:buSzTx/>
              <a:buFontTx/>
              <a:buNone/>
              <a:tabLst/>
              <a:defRPr/>
            </a:pPr>
            <a:r>
              <a:rPr lang="en-US" sz="800" baseline="0" dirty="0" smtClean="0"/>
              <a:t>TAGS: WPF Fundamentals Setup Deployment </a:t>
            </a:r>
            <a:r>
              <a:rPr lang="en-US" sz="800" baseline="0" dirty="0" err="1" smtClean="0"/>
              <a:t>VisualStudio</a:t>
            </a:r>
            <a:r>
              <a:rPr lang="en-US" sz="800" baseline="0" dirty="0" smtClean="0"/>
              <a:t> Quality Ubiquity Vista Windows7 </a:t>
            </a:r>
            <a:r>
              <a:rPr lang="en-US" sz="800" baseline="0" dirty="0" err="1" smtClean="0"/>
              <a:t>ClientProfile</a:t>
            </a:r>
            <a:endParaRPr lang="en-US" sz="800" baseline="0" dirty="0" smtClean="0"/>
          </a:p>
          <a:p>
            <a:endParaRPr lang="en-US" sz="800"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3:34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38</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3:34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43</a:t>
            </a:fld>
            <a:endParaRPr lang="en-US" dirty="0"/>
          </a:p>
        </p:txBody>
      </p:sp>
    </p:spTree>
    <p:extLst>
      <p:ext uri="{BB962C8B-B14F-4D97-AF65-F5344CB8AC3E}">
        <p14:creationId xmlns:p14="http://schemas.microsoft.com/office/powerpoint/2010/main" val="20168445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6435" y="686113"/>
            <a:ext cx="454513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3:34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49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7"/>
          <p:cNvSpPr>
            <a:spLocks noGrp="1" noChangeArrowheads="1"/>
          </p:cNvSpPr>
          <p:nvPr>
            <p:ph type="sldNum" sz="quarter" idx="5"/>
          </p:nvPr>
        </p:nvSpPr>
        <p:spPr>
          <a:noFill/>
        </p:spPr>
        <p:txBody>
          <a:bodyPr/>
          <a:lstStyle/>
          <a:p>
            <a:fld id="{0A0B1596-35FB-45DF-9030-510F949380E3}" type="slidenum">
              <a:rPr lang="en-US"/>
              <a:pPr/>
              <a:t>10</a:t>
            </a:fld>
            <a:endParaRPr lang="en-US"/>
          </a:p>
        </p:txBody>
      </p:sp>
      <p:sp>
        <p:nvSpPr>
          <p:cNvPr id="97284" name="Rectangle 2"/>
          <p:cNvSpPr>
            <a:spLocks noGrp="1" noRot="1" noChangeAspect="1" noChangeArrowheads="1" noTextEdit="1"/>
          </p:cNvSpPr>
          <p:nvPr>
            <p:ph type="sldImg"/>
          </p:nvPr>
        </p:nvSpPr>
        <p:spPr>
          <a:xfrm>
            <a:off x="588963" y="598488"/>
            <a:ext cx="2736850" cy="2054225"/>
          </a:xfrm>
          <a:ln/>
        </p:spPr>
      </p:sp>
      <p:sp>
        <p:nvSpPr>
          <p:cNvPr id="97285" name="Rectangle 3"/>
          <p:cNvSpPr>
            <a:spLocks noGrp="1" noChangeArrowheads="1"/>
          </p:cNvSpPr>
          <p:nvPr>
            <p:ph type="body" idx="1"/>
          </p:nvPr>
        </p:nvSpPr>
        <p:spPr>
          <a:xfrm>
            <a:off x="685800" y="2848132"/>
            <a:ext cx="5486400" cy="5610069"/>
          </a:xfrm>
          <a:noFill/>
          <a:ln/>
        </p:spPr>
        <p:txBody>
          <a:bodyPr>
            <a:normAutofit/>
          </a:bodyPr>
          <a:lstStyle/>
          <a:p>
            <a:pPr eaLnBrk="1" hangingPunct="1">
              <a:buFont typeface="Arial" pitchFamily="34" charset="0"/>
              <a:buNone/>
            </a:pPr>
            <a:r>
              <a:rPr lang="en-US" sz="1200" baseline="0" dirty="0" smtClean="0">
                <a:latin typeface="Segoe Semibold"/>
              </a:rPr>
              <a:t>The Client Profile is a subset of the full framework designed to provide the optimal install and deployment experience for specifically client scenarios.  In .NET 4.0, we’re continuing to improve this.</a:t>
            </a:r>
          </a:p>
          <a:p>
            <a:pPr eaLnBrk="1" hangingPunct="1">
              <a:buFont typeface="Arial" pitchFamily="34" charset="0"/>
              <a:buNone/>
            </a:pPr>
            <a:endParaRPr lang="en-US" sz="1200" baseline="0" dirty="0" smtClean="0">
              <a:latin typeface="Segoe Semibold"/>
            </a:endParaRPr>
          </a:p>
          <a:p>
            <a:pPr eaLnBrk="1" hangingPunct="1">
              <a:buFont typeface="Arial" pitchFamily="34" charset="0"/>
              <a:buNone/>
            </a:pPr>
            <a:r>
              <a:rPr lang="en-US" sz="1200" baseline="0" dirty="0" smtClean="0">
                <a:latin typeface="Segoe Semibold"/>
              </a:rPr>
              <a:t>- The package itself in 4.0 is much smaller (faster) than the full framework – just 22mb.</a:t>
            </a:r>
          </a:p>
          <a:p>
            <a:pPr eaLnBrk="1" hangingPunct="1">
              <a:buFont typeface="Arial" pitchFamily="34" charset="0"/>
              <a:buNone/>
            </a:pPr>
            <a:r>
              <a:rPr lang="en-US" sz="1200" baseline="0" dirty="0" smtClean="0">
                <a:latin typeface="Segoe Semibold"/>
              </a:rPr>
              <a:t>- The setup was re-written including optimizations for </a:t>
            </a:r>
            <a:r>
              <a:rPr lang="en-US" sz="1200" baseline="0" dirty="0" err="1" smtClean="0">
                <a:latin typeface="Segoe Semibold"/>
              </a:rPr>
              <a:t>ngen</a:t>
            </a:r>
            <a:r>
              <a:rPr lang="en-US" sz="1200" baseline="0" dirty="0" smtClean="0">
                <a:latin typeface="Segoe Semibold"/>
              </a:rPr>
              <a:t> and download logic.</a:t>
            </a:r>
          </a:p>
          <a:p>
            <a:pPr eaLnBrk="1" hangingPunct="1">
              <a:buFont typeface="Arial" pitchFamily="34" charset="0"/>
              <a:buNone/>
            </a:pPr>
            <a:r>
              <a:rPr lang="en-US" sz="1200" baseline="0" dirty="0" smtClean="0">
                <a:latin typeface="Segoe Semibold"/>
              </a:rPr>
              <a:t>- Developers have the option of creating a branded, integrated install experience that includes the framework, the application and pre-</a:t>
            </a:r>
            <a:r>
              <a:rPr lang="en-US" sz="1200" baseline="0" dirty="0" err="1" smtClean="0">
                <a:latin typeface="Segoe Semibold"/>
              </a:rPr>
              <a:t>req</a:t>
            </a:r>
            <a:r>
              <a:rPr lang="en-US" sz="1200" baseline="0" dirty="0" smtClean="0">
                <a:latin typeface="Segoe Semibold"/>
              </a:rPr>
              <a:t> components, etc.  </a:t>
            </a:r>
            <a:br>
              <a:rPr lang="en-US" sz="1200" baseline="0" dirty="0" smtClean="0">
                <a:latin typeface="Segoe Semibold"/>
              </a:rPr>
            </a:br>
            <a:r>
              <a:rPr lang="en-US" sz="1200" baseline="0" dirty="0" smtClean="0">
                <a:latin typeface="Segoe Semibold"/>
              </a:rPr>
              <a:t>- The web installer to be included with the application setup package just 280K.  The installer does the heavy work of figuring out what bits the machine requires and downloading those.</a:t>
            </a:r>
          </a:p>
          <a:p>
            <a:pPr eaLnBrk="1" hangingPunct="1">
              <a:buFont typeface="Arial" pitchFamily="34" charset="0"/>
              <a:buNone/>
            </a:pPr>
            <a:r>
              <a:rPr lang="en-US" sz="1200" baseline="0" dirty="0" smtClean="0">
                <a:latin typeface="Segoe Semibold"/>
              </a:rPr>
              <a:t>- The offline installer is factored as well providing more factored options for offline media-based installs. </a:t>
            </a:r>
          </a:p>
          <a:p>
            <a:pPr eaLnBrk="1" hangingPunct="1">
              <a:buFont typeface="Arial" pitchFamily="34" charset="0"/>
              <a:buNone/>
            </a:pPr>
            <a:endParaRPr lang="en-US" sz="1200" baseline="0" dirty="0" smtClean="0">
              <a:latin typeface="Segoe Semibold"/>
            </a:endParaRPr>
          </a:p>
          <a:p>
            <a:pPr eaLnBrk="1" hangingPunct="1">
              <a:buFont typeface="Arial" pitchFamily="34" charset="0"/>
              <a:buNone/>
            </a:pPr>
            <a:r>
              <a:rPr lang="en-US" sz="1200" baseline="0" dirty="0" smtClean="0">
                <a:latin typeface="Segoe Semibold"/>
              </a:rPr>
              <a:t>We’re committed to continuing to make this faster, easier, more reliable to reduce friction and provide the best possible install experience.</a:t>
            </a:r>
          </a:p>
          <a:p>
            <a:pPr eaLnBrk="1" hangingPunct="1">
              <a:buFont typeface="Arial" pitchFamily="34" charset="0"/>
              <a:buNone/>
            </a:pPr>
            <a:endParaRPr lang="en-US" sz="1200" baseline="0" dirty="0" smtClean="0">
              <a:latin typeface="Segoe Semibo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US" dirty="0" smtClean="0">
                <a:latin typeface="Segoe UI" pitchFamily="34" charset="0"/>
                <a:ea typeface="Segoe UI" pitchFamily="34" charset="0"/>
                <a:cs typeface="Segoe UI" pitchFamily="34" charset="0"/>
              </a:rPr>
              <a:t>One more quick thing.  If the question is asked about why we are SO much better than 3.5, here are the primary reasons</a:t>
            </a:r>
          </a:p>
          <a:p>
            <a:pPr lvl="0"/>
            <a:r>
              <a:rPr lang="en-US" dirty="0" smtClean="0">
                <a:latin typeface="Segoe UI" pitchFamily="34" charset="0"/>
                <a:ea typeface="Segoe UI" pitchFamily="34" charset="0"/>
                <a:cs typeface="Segoe UI" pitchFamily="34" charset="0"/>
              </a:rPr>
              <a:t>We were carrying the entire Framework twice in 3.5 – Once as MSIs for </a:t>
            </a:r>
            <a:r>
              <a:rPr lang="en-US" dirty="0" err="1" smtClean="0">
                <a:latin typeface="Segoe UI" pitchFamily="34" charset="0"/>
                <a:ea typeface="Segoe UI" pitchFamily="34" charset="0"/>
                <a:cs typeface="Segoe UI" pitchFamily="34" charset="0"/>
              </a:rPr>
              <a:t>downlevel</a:t>
            </a:r>
            <a:r>
              <a:rPr lang="en-US" dirty="0" smtClean="0">
                <a:latin typeface="Segoe UI" pitchFamily="34" charset="0"/>
                <a:ea typeface="Segoe UI" pitchFamily="34" charset="0"/>
                <a:cs typeface="Segoe UI" pitchFamily="34" charset="0"/>
              </a:rPr>
              <a:t> and once as MSUs for Vista</a:t>
            </a:r>
          </a:p>
          <a:p>
            <a:pPr lvl="0"/>
            <a:r>
              <a:rPr lang="en-US" dirty="0" smtClean="0">
                <a:latin typeface="Segoe UI" pitchFamily="34" charset="0"/>
                <a:ea typeface="Segoe UI" pitchFamily="34" charset="0"/>
                <a:cs typeface="Segoe UI" pitchFamily="34" charset="0"/>
              </a:rPr>
              <a:t>We have removed a significant number of large pre-reqs</a:t>
            </a:r>
          </a:p>
          <a:p>
            <a:pPr lvl="1"/>
            <a:r>
              <a:rPr lang="en-US" dirty="0" smtClean="0">
                <a:latin typeface="Segoe UI" pitchFamily="34" charset="0"/>
                <a:ea typeface="Segoe UI" pitchFamily="34" charset="0"/>
                <a:cs typeface="Segoe UI" pitchFamily="34" charset="0"/>
              </a:rPr>
              <a:t>XPS Essentials Pack</a:t>
            </a:r>
          </a:p>
          <a:p>
            <a:pPr lvl="1"/>
            <a:r>
              <a:rPr lang="en-US" dirty="0" smtClean="0">
                <a:latin typeface="Segoe UI" pitchFamily="34" charset="0"/>
                <a:ea typeface="Segoe UI" pitchFamily="34" charset="0"/>
                <a:cs typeface="Segoe UI" pitchFamily="34" charset="0"/>
              </a:rPr>
              <a:t>MSXML</a:t>
            </a:r>
          </a:p>
          <a:p>
            <a:pPr lvl="1"/>
            <a:r>
              <a:rPr lang="en-US" dirty="0" smtClean="0">
                <a:latin typeface="Segoe UI" pitchFamily="34" charset="0"/>
                <a:ea typeface="Segoe UI" pitchFamily="34" charset="0"/>
                <a:cs typeface="Segoe UI" pitchFamily="34" charset="0"/>
              </a:rPr>
              <a:t>VC </a:t>
            </a:r>
            <a:r>
              <a:rPr lang="en-US" dirty="0" err="1" smtClean="0">
                <a:latin typeface="Segoe UI" pitchFamily="34" charset="0"/>
                <a:ea typeface="Segoe UI" pitchFamily="34" charset="0"/>
                <a:cs typeface="Segoe UI" pitchFamily="34" charset="0"/>
              </a:rPr>
              <a:t>Redist</a:t>
            </a:r>
            <a:r>
              <a:rPr lang="en-US" dirty="0" smtClean="0">
                <a:latin typeface="Segoe UI" pitchFamily="34" charset="0"/>
                <a:ea typeface="Segoe UI" pitchFamily="34" charset="0"/>
                <a:cs typeface="Segoe UI" pitchFamily="34" charset="0"/>
              </a:rPr>
              <a:t> with MFC</a:t>
            </a:r>
          </a:p>
          <a:p>
            <a:pPr lvl="1"/>
            <a:r>
              <a:rPr lang="en-US" dirty="0" smtClean="0">
                <a:latin typeface="Segoe UI" pitchFamily="34" charset="0"/>
                <a:ea typeface="Segoe UI" pitchFamily="34" charset="0"/>
                <a:cs typeface="Segoe UI" pitchFamily="34" charset="0"/>
              </a:rPr>
              <a:t>WMI Decoupled Provider</a:t>
            </a:r>
          </a:p>
          <a:p>
            <a:pPr lvl="0"/>
            <a:r>
              <a:rPr lang="en-US" dirty="0" smtClean="0">
                <a:latin typeface="Segoe UI" pitchFamily="34" charset="0"/>
                <a:ea typeface="Segoe UI" pitchFamily="34" charset="0"/>
                <a:cs typeface="Segoe UI" pitchFamily="34" charset="0"/>
              </a:rPr>
              <a:t>We are being very aggressive with compression (Both using a new compression engine and really being smart about how we pack things to optimize for size)</a:t>
            </a:r>
          </a:p>
          <a:p>
            <a:pPr lvl="0"/>
            <a:r>
              <a:rPr lang="en-US" dirty="0" smtClean="0">
                <a:latin typeface="Segoe UI" pitchFamily="34" charset="0"/>
                <a:ea typeface="Segoe UI" pitchFamily="34" charset="0"/>
                <a:cs typeface="Segoe UI" pitchFamily="34" charset="0"/>
              </a:rPr>
              <a:t>We carry a single setup engine instead of carrying it multiple nested times</a:t>
            </a:r>
          </a:p>
          <a:p>
            <a:pPr lvl="0"/>
            <a:endParaRPr lang="en-US" dirty="0" smtClean="0">
              <a:latin typeface="Segoe UI" pitchFamily="34" charset="0"/>
              <a:ea typeface="Segoe UI" pitchFamily="34" charset="0"/>
              <a:cs typeface="Segoe UI" pitchFamily="34" charset="0"/>
            </a:endParaRPr>
          </a:p>
          <a:p>
            <a:pPr lvl="0"/>
            <a:r>
              <a:rPr lang="en-US" dirty="0" smtClean="0">
                <a:latin typeface="Segoe UI" pitchFamily="34" charset="0"/>
                <a:ea typeface="Segoe UI" pitchFamily="34" charset="0"/>
                <a:cs typeface="Segoe UI" pitchFamily="34" charset="0"/>
              </a:rPr>
              <a:t>---</a:t>
            </a:r>
          </a:p>
          <a:p>
            <a:pPr lvl="0"/>
            <a:endParaRPr lang="en-US" dirty="0" smtClean="0">
              <a:latin typeface="Segoe UI" pitchFamily="34" charset="0"/>
              <a:ea typeface="Segoe UI" pitchFamily="34" charset="0"/>
              <a:cs typeface="Segoe UI" pitchFamily="34" charset="0"/>
            </a:endParaRPr>
          </a:p>
          <a:p>
            <a:r>
              <a:rPr lang="en-US" dirty="0" smtClean="0">
                <a:latin typeface="Segoe UI" pitchFamily="34" charset="0"/>
                <a:ea typeface="Segoe UI" pitchFamily="34" charset="0"/>
                <a:cs typeface="Segoe UI" pitchFamily="34" charset="0"/>
              </a:rPr>
              <a:t>I’ve been doing a road show on the new plan for the Client Profile, and I’m not sure which information is the most important to capture on a single slide for Soma.  I’ve got it down to a few main issues which I’ll include below.  If you can identify which information you’d like to capture, I can take a shot at massaging it down to a single slide.  If you take a shot at that, I’d be curious to see your final edits to the slide.  You can always include this information in backup notes if you want.</a:t>
            </a:r>
          </a:p>
          <a:p>
            <a:r>
              <a:rPr lang="en-US" dirty="0" smtClean="0">
                <a:latin typeface="Segoe UI" pitchFamily="34" charset="0"/>
                <a:ea typeface="Segoe UI" pitchFamily="34" charset="0"/>
                <a:cs typeface="Segoe UI" pitchFamily="34" charset="0"/>
              </a:rPr>
              <a:t> </a:t>
            </a:r>
          </a:p>
          <a:p>
            <a:r>
              <a:rPr lang="en-US" dirty="0" smtClean="0">
                <a:latin typeface="Segoe UI" pitchFamily="34" charset="0"/>
                <a:ea typeface="Segoe UI" pitchFamily="34" charset="0"/>
                <a:cs typeface="Segoe UI" pitchFamily="34" charset="0"/>
              </a:rPr>
              <a:t>Anyway, here’s the information.</a:t>
            </a:r>
          </a:p>
          <a:p>
            <a:r>
              <a:rPr lang="en-US" dirty="0" smtClean="0">
                <a:latin typeface="Segoe UI" pitchFamily="34" charset="0"/>
                <a:ea typeface="Segoe UI" pitchFamily="34" charset="0"/>
                <a:cs typeface="Segoe UI" pitchFamily="34" charset="0"/>
              </a:rPr>
              <a:t> </a:t>
            </a:r>
          </a:p>
          <a:p>
            <a:r>
              <a:rPr lang="en-US" b="1" i="1" dirty="0" smtClean="0">
                <a:latin typeface="Segoe UI" pitchFamily="34" charset="0"/>
                <a:ea typeface="Segoe UI" pitchFamily="34" charset="0"/>
                <a:cs typeface="Segoe UI" pitchFamily="34" charset="0"/>
              </a:rPr>
              <a:t>Summary</a:t>
            </a:r>
            <a:endParaRPr lang="en-US" dirty="0" smtClean="0">
              <a:latin typeface="Segoe UI" pitchFamily="34" charset="0"/>
              <a:ea typeface="Segoe UI" pitchFamily="34" charset="0"/>
              <a:cs typeface="Segoe UI" pitchFamily="34" charset="0"/>
            </a:endParaRPr>
          </a:p>
          <a:p>
            <a:r>
              <a:rPr lang="en-US" dirty="0" smtClean="0">
                <a:latin typeface="Segoe UI" pitchFamily="34" charset="0"/>
                <a:ea typeface="Segoe UI" pitchFamily="34" charset="0"/>
                <a:cs typeface="Segoe UI" pitchFamily="34" charset="0"/>
              </a:rPr>
              <a:t>We’ve recently decided to add content to the Client Profile and deploy the Client on WU to Client OSes instead of the Full Framework.  Don’t think of the expanded Client Profile as a SKU suitable for a just 80% of Client apps anymore – With recent additions, our goal is to cover 95-99% of Client apps.  We had done well enough with our size goals to allow us to add content and target a much broader set of client apps.  In fact, after migrating an additional 4 megs of content into the Client SKU, we do not think that the managed surface area left in full will be needed for any significant percentage of Client Apps.  As such, we feel comfortable deploying the Client Profile to client OSes via WU and think that Client App ISVs will almost always be able to use the Client Profile for their media.</a:t>
            </a:r>
          </a:p>
          <a:p>
            <a:r>
              <a:rPr lang="en-US" b="1" i="1" dirty="0" smtClean="0">
                <a:latin typeface="Segoe UI" pitchFamily="34" charset="0"/>
                <a:ea typeface="Segoe UI" pitchFamily="34" charset="0"/>
                <a:cs typeface="Segoe UI" pitchFamily="34" charset="0"/>
              </a:rPr>
              <a:t> </a:t>
            </a:r>
            <a:endParaRPr lang="en-US" dirty="0" smtClean="0">
              <a:latin typeface="Segoe UI" pitchFamily="34" charset="0"/>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D8DD3ECE-9656-4D09-B0F5-9BCEC48590A3}" type="slidenum">
              <a:rPr lang="en-US" smtClean="0"/>
              <a:pPr/>
              <a:t>11</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28600" y="4343400"/>
            <a:ext cx="6629400" cy="4114800"/>
          </a:xfrm>
        </p:spPr>
        <p:txBody>
          <a:bodyPr>
            <a:noAutofit/>
          </a:bodyPr>
          <a:lstStyle/>
          <a:p>
            <a:r>
              <a:rPr lang="en-US" sz="800" kern="1200" dirty="0" smtClean="0">
                <a:solidFill>
                  <a:schemeClr val="tx1"/>
                </a:solidFill>
                <a:ea typeface="Segoe UI" pitchFamily="34" charset="0"/>
                <a:cs typeface="Segoe UI" pitchFamily="34" charset="0"/>
              </a:rPr>
              <a:t>The feedback we continue to get on client apps is that </a:t>
            </a:r>
            <a:r>
              <a:rPr lang="en-US" sz="800" kern="1200" baseline="0" dirty="0" smtClean="0">
                <a:solidFill>
                  <a:schemeClr val="tx1"/>
                </a:solidFill>
                <a:ea typeface="Segoe UI" pitchFamily="34" charset="0"/>
                <a:cs typeface="Segoe UI" pitchFamily="34" charset="0"/>
              </a:rPr>
              <a:t>application </a:t>
            </a:r>
            <a:r>
              <a:rPr lang="en-US" sz="800" kern="1200" dirty="0" smtClean="0">
                <a:solidFill>
                  <a:schemeClr val="tx1"/>
                </a:solidFill>
                <a:ea typeface="Segoe UI" pitchFamily="34" charset="0"/>
                <a:cs typeface="Segoe UI" pitchFamily="34" charset="0"/>
              </a:rPr>
              <a:t>deployment is still</a:t>
            </a:r>
            <a:r>
              <a:rPr lang="en-US" sz="800" kern="1200" baseline="0" dirty="0" smtClean="0">
                <a:solidFill>
                  <a:schemeClr val="tx1"/>
                </a:solidFill>
                <a:ea typeface="Segoe UI" pitchFamily="34" charset="0"/>
                <a:cs typeface="Segoe UI" pitchFamily="34" charset="0"/>
              </a:rPr>
              <a:t> too hard and fragile. Technologies like ClickOnce are not widely used in the enterprise and almost never used in public facing consumer applications. </a:t>
            </a:r>
            <a:endParaRPr lang="en-US" sz="800" kern="1200" dirty="0" smtClean="0">
              <a:solidFill>
                <a:schemeClr val="tx1"/>
              </a:solidFill>
              <a:ea typeface="Segoe UI" pitchFamily="34" charset="0"/>
              <a:cs typeface="Segoe UI" pitchFamily="34" charset="0"/>
            </a:endParaRPr>
          </a:p>
          <a:p>
            <a:r>
              <a:rPr lang="en-US" sz="800" kern="1200" dirty="0" smtClean="0">
                <a:solidFill>
                  <a:schemeClr val="tx1"/>
                </a:solidFill>
                <a:ea typeface="Segoe UI" pitchFamily="34" charset="0"/>
                <a:cs typeface="Segoe UI" pitchFamily="34" charset="0"/>
              </a:rPr>
              <a:t> </a:t>
            </a:r>
          </a:p>
          <a:p>
            <a:r>
              <a:rPr lang="en-US" sz="800" kern="1200" dirty="0" smtClean="0">
                <a:solidFill>
                  <a:schemeClr val="tx1"/>
                </a:solidFill>
                <a:ea typeface="Segoe UI" pitchFamily="34" charset="0"/>
                <a:cs typeface="Segoe UI" pitchFamily="34" charset="0"/>
              </a:rPr>
              <a:t>Our long</a:t>
            </a:r>
            <a:r>
              <a:rPr lang="en-US" sz="800" kern="1200" baseline="0" dirty="0" smtClean="0">
                <a:solidFill>
                  <a:schemeClr val="tx1"/>
                </a:solidFill>
                <a:ea typeface="Segoe UI" pitchFamily="34" charset="0"/>
                <a:cs typeface="Segoe UI" pitchFamily="34" charset="0"/>
              </a:rPr>
              <a:t> term goals for applications can be summarized this way:</a:t>
            </a:r>
            <a:endParaRPr lang="en-US" sz="800" kern="1200" dirty="0" smtClean="0">
              <a:solidFill>
                <a:schemeClr val="tx1"/>
              </a:solidFill>
              <a:ea typeface="Segoe UI" pitchFamily="34" charset="0"/>
              <a:cs typeface="Segoe UI" pitchFamily="34" charset="0"/>
            </a:endParaRPr>
          </a:p>
          <a:p>
            <a:pPr lvl="0" algn="l"/>
            <a:r>
              <a:rPr lang="en-US" sz="800" kern="1200" dirty="0" smtClean="0">
                <a:solidFill>
                  <a:schemeClr val="tx1"/>
                </a:solidFill>
                <a:ea typeface="Segoe UI" pitchFamily="34" charset="0"/>
                <a:cs typeface="Segoe UI" pitchFamily="34" charset="0"/>
              </a:rPr>
              <a:t>- Make it much easier to get the targeted framework onto the computer with a great user experience</a:t>
            </a:r>
          </a:p>
          <a:p>
            <a:pPr lvl="0" algn="l"/>
            <a:r>
              <a:rPr lang="en-US" sz="800" kern="1200" dirty="0" smtClean="0">
                <a:solidFill>
                  <a:schemeClr val="tx1"/>
                </a:solidFill>
                <a:ea typeface="Segoe UI" pitchFamily="34" charset="0"/>
                <a:cs typeface="Segoe UI" pitchFamily="34" charset="0"/>
              </a:rPr>
              <a:t>- Make the install and update process for client apps as seamless as a web page.  As easy to install an app as clicking on a link. </a:t>
            </a:r>
          </a:p>
          <a:p>
            <a:pPr lvl="0" algn="l"/>
            <a:r>
              <a:rPr lang="en-US" sz="800" kern="1200" dirty="0" smtClean="0">
                <a:solidFill>
                  <a:schemeClr val="tx1"/>
                </a:solidFill>
                <a:ea typeface="Segoe UI" pitchFamily="34" charset="0"/>
                <a:cs typeface="Segoe UI" pitchFamily="34" charset="0"/>
              </a:rPr>
              <a:t>- Give client apps access to the most important desktop features without adding install complexity</a:t>
            </a:r>
          </a:p>
          <a:p>
            <a:pPr lvl="0" algn="l"/>
            <a:r>
              <a:rPr lang="en-US" sz="800" kern="1200" dirty="0" smtClean="0">
                <a:solidFill>
                  <a:schemeClr val="tx1"/>
                </a:solidFill>
                <a:ea typeface="Segoe UI" pitchFamily="34" charset="0"/>
                <a:cs typeface="Segoe UI" pitchFamily="34" charset="0"/>
              </a:rPr>
              <a:t>- Make it safe for users to install client apps such that 10’s and even 100’s can be installed with no degradation to the system or user data/security compromises.</a:t>
            </a:r>
          </a:p>
          <a:p>
            <a:pPr lvl="0" algn="l"/>
            <a:r>
              <a:rPr lang="en-US" sz="800" kern="1200" dirty="0" smtClean="0">
                <a:solidFill>
                  <a:schemeClr val="tx1"/>
                </a:solidFill>
                <a:ea typeface="Segoe UI" pitchFamily="34" charset="0"/>
                <a:cs typeface="Segoe UI" pitchFamily="34" charset="0"/>
              </a:rPr>
              <a:t>- Make it easy for consumers/users to find these apps and for authors to monetize them.</a:t>
            </a:r>
          </a:p>
          <a:p>
            <a:r>
              <a:rPr lang="en-US" sz="800" kern="1200" dirty="0" smtClean="0">
                <a:solidFill>
                  <a:schemeClr val="tx1"/>
                </a:solidFill>
                <a:ea typeface="Segoe UI" pitchFamily="34" charset="0"/>
                <a:cs typeface="Segoe UI" pitchFamily="34" charset="0"/>
              </a:rPr>
              <a:t> So where are we in terms of making this happen?  Here’s a list of the things we’ve been doing over the last couple releases:</a:t>
            </a:r>
          </a:p>
          <a:p>
            <a:r>
              <a:rPr lang="en-US" sz="800" kern="1200" dirty="0" smtClean="0">
                <a:solidFill>
                  <a:schemeClr val="tx1"/>
                </a:solidFill>
                <a:ea typeface="Segoe UI" pitchFamily="34" charset="0"/>
                <a:cs typeface="Segoe UI" pitchFamily="34" charset="0"/>
              </a:rPr>
              <a:t> </a:t>
            </a:r>
          </a:p>
          <a:p>
            <a:r>
              <a:rPr lang="en-US" sz="800" b="1" kern="1200" dirty="0" smtClean="0">
                <a:solidFill>
                  <a:schemeClr val="tx1"/>
                </a:solidFill>
                <a:ea typeface="Segoe UI" pitchFamily="34" charset="0"/>
                <a:cs typeface="Segoe UI" pitchFamily="34" charset="0"/>
              </a:rPr>
              <a:t>3.5 and SP1</a:t>
            </a:r>
            <a:endParaRPr lang="en-US" sz="800" kern="1200" dirty="0" smtClean="0">
              <a:solidFill>
                <a:schemeClr val="tx1"/>
              </a:solidFill>
              <a:ea typeface="Segoe UI" pitchFamily="34" charset="0"/>
              <a:cs typeface="Segoe UI" pitchFamily="34" charset="0"/>
            </a:endParaRPr>
          </a:p>
          <a:p>
            <a:pPr lvl="0"/>
            <a:r>
              <a:rPr lang="en-US" sz="800" kern="1200" dirty="0" smtClean="0">
                <a:solidFill>
                  <a:schemeClr val="tx1"/>
                </a:solidFill>
                <a:ea typeface="Segoe UI" pitchFamily="34" charset="0"/>
                <a:cs typeface="Segoe UI" pitchFamily="34" charset="0"/>
              </a:rPr>
              <a:t>- Command-line arguments for </a:t>
            </a:r>
            <a:r>
              <a:rPr lang="en-US" sz="800" kern="1200" dirty="0" err="1" smtClean="0">
                <a:solidFill>
                  <a:schemeClr val="tx1"/>
                </a:solidFill>
                <a:ea typeface="Segoe UI" pitchFamily="34" charset="0"/>
                <a:cs typeface="Segoe UI" pitchFamily="34" charset="0"/>
              </a:rPr>
              <a:t>ClickOnce</a:t>
            </a:r>
            <a:r>
              <a:rPr lang="en-US" sz="800" kern="1200" dirty="0" smtClean="0">
                <a:solidFill>
                  <a:schemeClr val="tx1"/>
                </a:solidFill>
                <a:ea typeface="Segoe UI" pitchFamily="34" charset="0"/>
                <a:cs typeface="Segoe UI" pitchFamily="34" charset="0"/>
              </a:rPr>
              <a:t> deployed apps</a:t>
            </a:r>
          </a:p>
          <a:p>
            <a:pPr lvl="0">
              <a:buFontTx/>
              <a:buChar char="-"/>
            </a:pPr>
            <a:r>
              <a:rPr lang="en-US" sz="800" kern="1200" dirty="0" smtClean="0">
                <a:solidFill>
                  <a:schemeClr val="tx1"/>
                </a:solidFill>
                <a:ea typeface="Segoe UI" pitchFamily="34" charset="0"/>
                <a:cs typeface="Segoe UI" pitchFamily="34" charset="0"/>
              </a:rPr>
              <a:t> File associations for </a:t>
            </a:r>
            <a:r>
              <a:rPr lang="en-US" sz="800" kern="1200" dirty="0" err="1" smtClean="0">
                <a:solidFill>
                  <a:schemeClr val="tx1"/>
                </a:solidFill>
                <a:ea typeface="Segoe UI" pitchFamily="34" charset="0"/>
                <a:cs typeface="Segoe UI" pitchFamily="34" charset="0"/>
              </a:rPr>
              <a:t>ClickOnce</a:t>
            </a:r>
            <a:r>
              <a:rPr lang="en-US" sz="800" kern="1200" dirty="0" smtClean="0">
                <a:solidFill>
                  <a:schemeClr val="tx1"/>
                </a:solidFill>
                <a:ea typeface="Segoe UI" pitchFamily="34" charset="0"/>
                <a:cs typeface="Segoe UI" pitchFamily="34" charset="0"/>
              </a:rPr>
              <a:t> deployed apps</a:t>
            </a:r>
          </a:p>
          <a:p>
            <a:pPr lvl="0"/>
            <a:r>
              <a:rPr lang="en-US" sz="800" kern="1200" dirty="0" smtClean="0">
                <a:solidFill>
                  <a:schemeClr val="tx1"/>
                </a:solidFill>
                <a:ea typeface="Segoe UI" pitchFamily="34" charset="0"/>
                <a:cs typeface="Segoe UI" pitchFamily="34" charset="0"/>
              </a:rPr>
              <a:t>-</a:t>
            </a:r>
            <a:r>
              <a:rPr lang="en-US" sz="800" kern="1200" baseline="0" dirty="0" smtClean="0">
                <a:solidFill>
                  <a:schemeClr val="tx1"/>
                </a:solidFill>
                <a:ea typeface="Segoe UI" pitchFamily="34" charset="0"/>
                <a:cs typeface="Segoe UI" pitchFamily="34" charset="0"/>
              </a:rPr>
              <a:t> </a:t>
            </a:r>
            <a:r>
              <a:rPr lang="en-US" sz="800" kern="1200" dirty="0" smtClean="0">
                <a:solidFill>
                  <a:schemeClr val="tx1"/>
                </a:solidFill>
                <a:ea typeface="Segoe UI" pitchFamily="34" charset="0"/>
                <a:cs typeface="Segoe UI" pitchFamily="34" charset="0"/>
              </a:rPr>
              <a:t>ClickOnce</a:t>
            </a:r>
            <a:r>
              <a:rPr lang="en-US" sz="800" kern="1200" baseline="0" dirty="0" smtClean="0">
                <a:solidFill>
                  <a:schemeClr val="tx1"/>
                </a:solidFill>
                <a:ea typeface="Segoe UI" pitchFamily="34" charset="0"/>
                <a:cs typeface="Segoe UI" pitchFamily="34" charset="0"/>
              </a:rPr>
              <a:t> </a:t>
            </a:r>
            <a:r>
              <a:rPr lang="en-US" sz="800" kern="1200" dirty="0" smtClean="0">
                <a:solidFill>
                  <a:schemeClr val="tx1"/>
                </a:solidFill>
                <a:ea typeface="Segoe UI" pitchFamily="34" charset="0"/>
                <a:cs typeface="Segoe UI" pitchFamily="34" charset="0"/>
              </a:rPr>
              <a:t>support for </a:t>
            </a:r>
            <a:r>
              <a:rPr lang="en-US" sz="800" kern="1200" dirty="0" err="1" smtClean="0">
                <a:solidFill>
                  <a:schemeClr val="tx1"/>
                </a:solidFill>
                <a:ea typeface="Segoe UI" pitchFamily="34" charset="0"/>
                <a:cs typeface="Segoe UI" pitchFamily="34" charset="0"/>
              </a:rPr>
              <a:t>FireFox</a:t>
            </a:r>
            <a:endParaRPr lang="en-US" sz="800" kern="1200" dirty="0" smtClean="0">
              <a:solidFill>
                <a:schemeClr val="tx1"/>
              </a:solidFill>
              <a:ea typeface="Segoe UI" pitchFamily="34" charset="0"/>
              <a:cs typeface="Segoe UI" pitchFamily="34" charset="0"/>
            </a:endParaRPr>
          </a:p>
          <a:p>
            <a:pPr lvl="0">
              <a:buFontTx/>
              <a:buChar char="-"/>
            </a:pPr>
            <a:r>
              <a:rPr lang="en-US" sz="800" kern="1200" dirty="0" smtClean="0">
                <a:solidFill>
                  <a:schemeClr val="tx1"/>
                </a:solidFill>
                <a:ea typeface="Segoe UI" pitchFamily="34" charset="0"/>
                <a:cs typeface="Segoe UI" pitchFamily="34" charset="0"/>
              </a:rPr>
              <a:t>Client Profile and setup improvements.</a:t>
            </a:r>
          </a:p>
          <a:p>
            <a:r>
              <a:rPr lang="en-US" sz="800" b="1" kern="1200" dirty="0" smtClean="0">
                <a:solidFill>
                  <a:schemeClr val="tx1"/>
                </a:solidFill>
                <a:ea typeface="Segoe UI" pitchFamily="34" charset="0"/>
                <a:cs typeface="Segoe UI" pitchFamily="34" charset="0"/>
              </a:rPr>
              <a:t>4.0</a:t>
            </a:r>
            <a:endParaRPr lang="en-US" sz="800" kern="1200" dirty="0" smtClean="0">
              <a:solidFill>
                <a:schemeClr val="tx1"/>
              </a:solidFill>
              <a:ea typeface="Segoe UI" pitchFamily="34" charset="0"/>
              <a:cs typeface="Segoe UI" pitchFamily="34" charset="0"/>
            </a:endParaRPr>
          </a:p>
          <a:p>
            <a:pPr lvl="0"/>
            <a:r>
              <a:rPr lang="en-US" sz="800" kern="1200" dirty="0" smtClean="0">
                <a:solidFill>
                  <a:schemeClr val="tx1"/>
                </a:solidFill>
                <a:ea typeface="Segoe UI" pitchFamily="34" charset="0"/>
                <a:cs typeface="Segoe UI" pitchFamily="34" charset="0"/>
              </a:rPr>
              <a:t>- Background updates and custom install </a:t>
            </a:r>
            <a:r>
              <a:rPr lang="en-US" sz="800" kern="1200" dirty="0" err="1" smtClean="0">
                <a:solidFill>
                  <a:schemeClr val="tx1"/>
                </a:solidFill>
                <a:ea typeface="Segoe UI" pitchFamily="34" charset="0"/>
                <a:cs typeface="Segoe UI" pitchFamily="34" charset="0"/>
              </a:rPr>
              <a:t>ux</a:t>
            </a:r>
            <a:endParaRPr lang="en-US" sz="800" kern="1200" dirty="0" smtClean="0">
              <a:solidFill>
                <a:schemeClr val="tx1"/>
              </a:solidFill>
              <a:ea typeface="Segoe UI" pitchFamily="34" charset="0"/>
              <a:cs typeface="Segoe UI" pitchFamily="34" charset="0"/>
            </a:endParaRPr>
          </a:p>
          <a:p>
            <a:pPr lvl="0"/>
            <a:r>
              <a:rPr lang="en-US" sz="800" kern="1200" dirty="0" smtClean="0">
                <a:solidFill>
                  <a:schemeClr val="tx1"/>
                </a:solidFill>
                <a:ea typeface="Segoe UI" pitchFamily="34" charset="0"/>
                <a:cs typeface="Segoe UI" pitchFamily="34" charset="0"/>
              </a:rPr>
              <a:t>This enables apps to completely</a:t>
            </a:r>
            <a:r>
              <a:rPr lang="en-US" sz="800" kern="1200" baseline="0" dirty="0" smtClean="0">
                <a:solidFill>
                  <a:schemeClr val="tx1"/>
                </a:solidFill>
                <a:ea typeface="Segoe UI" pitchFamily="34" charset="0"/>
                <a:cs typeface="Segoe UI" pitchFamily="34" charset="0"/>
              </a:rPr>
              <a:t> take over the install and update experience.  Beyond the UI, it enables applications to use</a:t>
            </a:r>
            <a:r>
              <a:rPr lang="en-US" sz="800" kern="1200" dirty="0" smtClean="0">
                <a:solidFill>
                  <a:schemeClr val="tx1"/>
                </a:solidFill>
                <a:ea typeface="Segoe UI" pitchFamily="34" charset="0"/>
                <a:cs typeface="Segoe UI" pitchFamily="34" charset="0"/>
              </a:rPr>
              <a:t> ClickOnce</a:t>
            </a:r>
            <a:r>
              <a:rPr lang="en-US" sz="800" kern="1200" baseline="0" dirty="0" smtClean="0">
                <a:solidFill>
                  <a:schemeClr val="tx1"/>
                </a:solidFill>
                <a:ea typeface="Segoe UI" pitchFamily="34" charset="0"/>
                <a:cs typeface="Segoe UI" pitchFamily="34" charset="0"/>
              </a:rPr>
              <a:t> to</a:t>
            </a:r>
            <a:r>
              <a:rPr lang="en-US" sz="800" kern="1200" dirty="0" smtClean="0">
                <a:solidFill>
                  <a:schemeClr val="tx1"/>
                </a:solidFill>
                <a:ea typeface="Segoe UI" pitchFamily="34" charset="0"/>
                <a:cs typeface="Segoe UI" pitchFamily="34" charset="0"/>
              </a:rPr>
              <a:t> detect, download and install completely in the background.  The user need only restart the app to get the update.</a:t>
            </a:r>
            <a:r>
              <a:rPr lang="en-US" sz="800" kern="1200" baseline="0" dirty="0" smtClean="0">
                <a:solidFill>
                  <a:schemeClr val="tx1"/>
                </a:solidFill>
                <a:ea typeface="Segoe UI" pitchFamily="34" charset="0"/>
                <a:cs typeface="Segoe UI" pitchFamily="34" charset="0"/>
              </a:rPr>
              <a:t>  </a:t>
            </a:r>
          </a:p>
          <a:p>
            <a:pPr marL="0" marR="0" lvl="0" indent="0" algn="l" defTabSz="914363" rtl="0" eaLnBrk="1" fontAlgn="auto" latinLnBrk="0" hangingPunct="1">
              <a:lnSpc>
                <a:spcPct val="90000"/>
              </a:lnSpc>
              <a:spcBef>
                <a:spcPts val="0"/>
              </a:spcBef>
              <a:spcAft>
                <a:spcPts val="333"/>
              </a:spcAft>
              <a:buClrTx/>
              <a:buSzTx/>
              <a:buFontTx/>
              <a:buNone/>
              <a:tabLst/>
              <a:defRPr/>
            </a:pPr>
            <a:r>
              <a:rPr lang="en-US" sz="800" kern="1200" dirty="0" smtClean="0">
                <a:solidFill>
                  <a:schemeClr val="tx1"/>
                </a:solidFill>
                <a:ea typeface="Segoe UI" pitchFamily="34" charset="0"/>
                <a:cs typeface="Segoe UI" pitchFamily="34" charset="0"/>
              </a:rPr>
              <a:t>To see where we are / will be in 4.0, install </a:t>
            </a:r>
            <a:r>
              <a:rPr lang="en-US" sz="800" u="sng" kern="1200" dirty="0" smtClean="0">
                <a:solidFill>
                  <a:schemeClr val="tx1"/>
                </a:solidFill>
                <a:ea typeface="Segoe UI" pitchFamily="34" charset="0"/>
                <a:cs typeface="Segoe UI" pitchFamily="34" charset="0"/>
                <a:hlinkClick r:id="rId3"/>
              </a:rPr>
              <a:t>http://photoSuru</a:t>
            </a:r>
            <a:r>
              <a:rPr lang="en-US" sz="800" kern="1200" dirty="0" smtClean="0">
                <a:solidFill>
                  <a:schemeClr val="tx1"/>
                </a:solidFill>
                <a:ea typeface="Segoe UI" pitchFamily="34" charset="0"/>
                <a:cs typeface="Segoe UI" pitchFamily="34" charset="0"/>
              </a:rPr>
              <a:t> on a Windows XP machine (with no .NET</a:t>
            </a:r>
            <a:r>
              <a:rPr lang="en-US" sz="800" kern="1200" baseline="0" dirty="0" smtClean="0">
                <a:solidFill>
                  <a:schemeClr val="tx1"/>
                </a:solidFill>
                <a:ea typeface="Segoe UI" pitchFamily="34" charset="0"/>
                <a:cs typeface="Segoe UI" pitchFamily="34" charset="0"/>
              </a:rPr>
              <a:t> Framework installed)</a:t>
            </a:r>
            <a:r>
              <a:rPr lang="en-US" sz="800" kern="1200" dirty="0" smtClean="0">
                <a:solidFill>
                  <a:schemeClr val="tx1"/>
                </a:solidFill>
                <a:ea typeface="Segoe UI" pitchFamily="34" charset="0"/>
                <a:cs typeface="Segoe UI" pitchFamily="34" charset="0"/>
              </a:rPr>
              <a:t>. A pretty nice install experience for the framework + app, file associations, command line </a:t>
            </a:r>
            <a:r>
              <a:rPr lang="en-US" sz="800" kern="1200" dirty="0" err="1" smtClean="0">
                <a:solidFill>
                  <a:schemeClr val="tx1"/>
                </a:solidFill>
                <a:ea typeface="Segoe UI" pitchFamily="34" charset="0"/>
                <a:cs typeface="Segoe UI" pitchFamily="34" charset="0"/>
              </a:rPr>
              <a:t>args</a:t>
            </a:r>
            <a:r>
              <a:rPr lang="en-US" sz="800" kern="1200" dirty="0" smtClean="0">
                <a:solidFill>
                  <a:schemeClr val="tx1"/>
                </a:solidFill>
                <a:ea typeface="Segoe UI" pitchFamily="34" charset="0"/>
                <a:cs typeface="Segoe UI" pitchFamily="34" charset="0"/>
              </a:rPr>
              <a:t>, ClickOnce updates, background sync and offline.  You won’t see the custom update Ux just yet because it just got coded up but we should see that soon.</a:t>
            </a:r>
            <a:endParaRPr lang="en-US" sz="800" kern="1200" baseline="0" dirty="0" smtClean="0">
              <a:solidFill>
                <a:schemeClr val="tx1"/>
              </a:solidFill>
              <a:ea typeface="Segoe UI" pitchFamily="34" charset="0"/>
              <a:cs typeface="Segoe UI" pitchFamily="34" charset="0"/>
            </a:endParaRPr>
          </a:p>
          <a:p>
            <a:pPr lvl="0"/>
            <a:endParaRPr lang="en-US" sz="800" kern="1200" baseline="0" dirty="0" smtClean="0">
              <a:solidFill>
                <a:schemeClr val="tx1"/>
              </a:solidFill>
              <a:ea typeface="Segoe UI" pitchFamily="34" charset="0"/>
              <a:cs typeface="Segoe UI" pitchFamily="34" charset="0"/>
            </a:endParaRPr>
          </a:p>
          <a:p>
            <a:pPr lvl="0"/>
            <a:r>
              <a:rPr lang="en-US" sz="800" kern="1200" baseline="0" dirty="0" smtClean="0">
                <a:solidFill>
                  <a:schemeClr val="tx1"/>
                </a:solidFill>
                <a:ea typeface="Segoe UI" pitchFamily="34" charset="0"/>
                <a:cs typeface="Segoe UI" pitchFamily="34" charset="0"/>
              </a:rPr>
              <a:t>There are more changes we’re making in 4.0 as well and I’ll add more details in the future.</a:t>
            </a:r>
          </a:p>
          <a:p>
            <a:pPr lvl="0"/>
            <a:endParaRPr lang="en-US" sz="800" kern="1200" baseline="0" dirty="0" smtClean="0">
              <a:solidFill>
                <a:schemeClr val="tx1"/>
              </a:solidFill>
              <a:ea typeface="Segoe UI" pitchFamily="34" charset="0"/>
              <a:cs typeface="Segoe UI" pitchFamily="34" charset="0"/>
            </a:endParaRPr>
          </a:p>
          <a:p>
            <a:pPr lvl="0"/>
            <a:r>
              <a:rPr lang="en-US" sz="800" kern="1200" baseline="0" dirty="0" smtClean="0">
                <a:solidFill>
                  <a:schemeClr val="tx1"/>
                </a:solidFill>
                <a:ea typeface="Segoe UI" pitchFamily="34" charset="0"/>
                <a:cs typeface="Segoe UI" pitchFamily="34" charset="0"/>
              </a:rPr>
              <a:t>Beyond 4.0, we’re looking at some new deployment technologies that will be all new, lighter weight and enable seamless and safe deployment.  We want to look at enabling Mesh style deployment with Client applications as well as partial trust, standalone applications that require no prompt at all to run on the desktop.  We also are looking at ways to enable components to be versioned and deployed seamlessly as well.</a:t>
            </a:r>
          </a:p>
          <a:p>
            <a:pPr lvl="0"/>
            <a:endParaRPr lang="en-US" sz="800" kern="1200" dirty="0" smtClean="0">
              <a:solidFill>
                <a:schemeClr val="tx1"/>
              </a:solidFill>
              <a:ea typeface="Segoe UI" pitchFamily="34" charset="0"/>
              <a:cs typeface="Segoe UI" pitchFamily="34" charset="0"/>
            </a:endParaRPr>
          </a:p>
          <a:p>
            <a:pPr marL="0" marR="0" lvl="0" indent="0" algn="l" defTabSz="914363" rtl="0" eaLnBrk="1" fontAlgn="auto" latinLnBrk="0" hangingPunct="1">
              <a:lnSpc>
                <a:spcPct val="90000"/>
              </a:lnSpc>
              <a:spcBef>
                <a:spcPts val="0"/>
              </a:spcBef>
              <a:spcAft>
                <a:spcPts val="333"/>
              </a:spcAft>
              <a:buClrTx/>
              <a:buSzTx/>
              <a:buFontTx/>
              <a:buNone/>
              <a:tabLst/>
              <a:defRPr/>
            </a:pPr>
            <a:r>
              <a:rPr lang="en-US" sz="800" baseline="0" dirty="0" smtClean="0">
                <a:ea typeface="Segoe UI" pitchFamily="34" charset="0"/>
                <a:cs typeface="Segoe UI" pitchFamily="34" charset="0"/>
              </a:rPr>
              <a:t>TAGS: WPF Fundamentals Setup Deployment </a:t>
            </a:r>
            <a:r>
              <a:rPr lang="en-US" sz="800" baseline="0" dirty="0" err="1" smtClean="0">
                <a:ea typeface="Segoe UI" pitchFamily="34" charset="0"/>
                <a:cs typeface="Segoe UI" pitchFamily="34" charset="0"/>
              </a:rPr>
              <a:t>VisualStudio</a:t>
            </a:r>
            <a:r>
              <a:rPr lang="en-US" sz="800" baseline="0" dirty="0" smtClean="0">
                <a:ea typeface="Segoe UI" pitchFamily="34" charset="0"/>
                <a:cs typeface="Segoe UI" pitchFamily="34" charset="0"/>
              </a:rPr>
              <a:t> Quality Ubiquity Vista Windows7 </a:t>
            </a:r>
            <a:r>
              <a:rPr lang="en-US" sz="800" baseline="0" dirty="0" err="1" smtClean="0">
                <a:ea typeface="Segoe UI" pitchFamily="34" charset="0"/>
                <a:cs typeface="Segoe UI" pitchFamily="34" charset="0"/>
              </a:rPr>
              <a:t>ClientProfile</a:t>
            </a:r>
            <a:endParaRPr lang="en-US" sz="800" baseline="0" dirty="0" smtClean="0">
              <a:ea typeface="Segoe UI" pitchFamily="34" charset="0"/>
              <a:cs typeface="Segoe UI" pitchFamily="34" charset="0"/>
            </a:endParaRPr>
          </a:p>
          <a:p>
            <a:pPr lvl="0"/>
            <a:endParaRPr lang="en-US" sz="800" kern="1200" dirty="0" smtClean="0">
              <a:solidFill>
                <a:schemeClr val="tx1"/>
              </a:solidFill>
              <a:ea typeface="Segoe UI" pitchFamily="34" charset="0"/>
              <a:cs typeface="Segoe UI" pitchFamily="34" charset="0"/>
            </a:endParaRPr>
          </a:p>
          <a:p>
            <a:endParaRPr lang="en-US" sz="800" dirty="0">
              <a:ea typeface="Segoe UI" pitchFamily="34" charset="0"/>
              <a:cs typeface="Segoe UI" pitchFamily="34" charset="0"/>
            </a:endParaRPr>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3:34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13</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3:52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14</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3/21/2010 3:52 PM</a:t>
            </a:fld>
            <a:endParaRPr lang="en-US"/>
          </a:p>
        </p:txBody>
      </p:sp>
      <p:sp>
        <p:nvSpPr>
          <p:cNvPr id="6" name="Footer Placeholder 5"/>
          <p:cNvSpPr>
            <a:spLocks noGrp="1"/>
          </p:cNvSpPr>
          <p:nvPr>
            <p:ph type="ftr" sz="quarter" idx="12"/>
          </p:nvPr>
        </p:nvSpPr>
        <p:spPr/>
        <p:txBody>
          <a:bodyPr/>
          <a:lstStyle/>
          <a:p>
            <a:r>
              <a:rPr lang="en-US" dirty="0" smtClean="0">
                <a:solidFill>
                  <a:srgbClr xmlns:mc="http://schemas.openxmlformats.org/markup-compatibility/2006" xmlns:a14="http://schemas.microsoft.com/office/drawing/2010/main" val="000000" mc:Ignorable=""/>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dirty="0" smtClean="0">
                <a:solidFill>
                  <a:srgbClr xmlns:mc="http://schemas.openxmlformats.org/markup-compatibility/2006" xmlns:a14="http://schemas.microsoft.com/office/drawing/2010/main" val="000000" mc:Ignorable=""/>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xmlns:mc="http://schemas.openxmlformats.org/markup-compatibility/2006" xmlns:a14="http://schemas.microsoft.com/office/drawing/2010/main" val="000000" mc:Ignorable=""/>
                </a:solidFill>
                <a:latin typeface="Segoe UI" pitchFamily="34" charset="0"/>
              </a:rPr>
            </a:br>
            <a:r>
              <a:rPr lang="en-US" dirty="0" smtClean="0">
                <a:solidFill>
                  <a:srgbClr xmlns:mc="http://schemas.openxmlformats.org/markup-compatibility/2006" xmlns:a14="http://schemas.microsoft.com/office/drawing/2010/main" val="000000" mc:Ignorable=""/>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15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Walkin">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6916" y="1310929"/>
            <a:ext cx="8210169" cy="1035010"/>
          </a:xfrm>
        </p:spPr>
        <p:txBody>
          <a:bodyPr>
            <a:noAutofit/>
          </a:bodyPr>
          <a:lstStyle>
            <a:lvl1pPr>
              <a:lnSpc>
                <a:spcPct val="90000"/>
              </a:lnSpc>
              <a:defRPr sz="4400">
                <a:gradFill flip="none" rotWithShape="1">
                  <a:gsLst>
                    <a:gs pos="36000">
                      <a:schemeClr val="tx1"/>
                    </a:gs>
                    <a:gs pos="86000">
                      <a:schemeClr val="tx1"/>
                    </a:gs>
                  </a:gsLst>
                  <a:lin ang="5400000" scaled="0"/>
                  <a:tileRect/>
                </a:gradFill>
              </a:defRPr>
            </a:lvl1pPr>
          </a:lstStyle>
          <a:p>
            <a:r>
              <a:rPr lang="en-US" smtClean="0"/>
              <a:t>Click to edit Master title style</a:t>
            </a:r>
            <a:endParaRPr lang="en-US" dirty="0"/>
          </a:p>
        </p:txBody>
      </p:sp>
      <p:sp>
        <p:nvSpPr>
          <p:cNvPr id="12" name="Subtitle 2"/>
          <p:cNvSpPr>
            <a:spLocks noGrp="1"/>
          </p:cNvSpPr>
          <p:nvPr>
            <p:ph type="subTitle" idx="1"/>
          </p:nvPr>
        </p:nvSpPr>
        <p:spPr>
          <a:xfrm>
            <a:off x="466916" y="2531464"/>
            <a:ext cx="5848782" cy="480612"/>
          </a:xfrm>
        </p:spPr>
        <p:txBody>
          <a:bodyPr>
            <a:noAutofit/>
          </a:bodyPr>
          <a:lstStyle>
            <a:lvl1pPr marL="0" indent="0" algn="l">
              <a:lnSpc>
                <a:spcPct val="90000"/>
              </a:lnSpc>
              <a:spcBef>
                <a:spcPts val="0"/>
              </a:spcBef>
              <a:buNone/>
              <a:defRPr sz="3200" b="0">
                <a:solidFill>
                  <a:schemeClr val="accent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21217" y="109042"/>
            <a:ext cx="4125209" cy="973127"/>
          </a:xfrm>
          <a:prstGeom prst="rect">
            <a:avLst/>
          </a:prstGeom>
        </p:spPr>
      </p:pic>
      <p:pic>
        <p:nvPicPr>
          <p:cNvPr id="8" name="Picture 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79491" y="6385084"/>
            <a:ext cx="2017609" cy="29867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ck Notes slide Layout">
    <p:bg bwMode="black">
      <p:bgPr>
        <a:solidFill>
          <a:srgbClr xmlns:mc="http://schemas.openxmlformats.org/markup-compatibility/2006" xmlns:a14="http://schemas.microsoft.com/office/drawing/2010/main" val="000000" mc:Ignorabl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387435" y="228607"/>
            <a:ext cx="8382000" cy="664797"/>
          </a:xfrm>
        </p:spPr>
        <p:txBody>
          <a:bodyPr/>
          <a:lstStyle>
            <a:lvl1pPr>
              <a:defRPr>
                <a:solidFill>
                  <a:schemeClr val="tx1"/>
                </a:solidFill>
                <a:effectLst/>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7435" y="1447800"/>
            <a:ext cx="8382000" cy="2000548"/>
          </a:xfrm>
        </p:spPr>
        <p:txBody>
          <a:bodyPr/>
          <a:lstStyle>
            <a:lvl1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1pPr>
            <a:lvl2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2pPr>
            <a:lvl3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3pPr>
            <a:lvl4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4pPr>
            <a:lvl5pPr>
              <a:buClr>
                <a:srgbClr xmlns:mc="http://schemas.openxmlformats.org/markup-compatibility/2006" xmlns:a14="http://schemas.microsoft.com/office/drawing/2010/main" val="FFFFFF" mc:Ignorable=""/>
              </a:buClr>
              <a:buSzPct val="70000"/>
              <a:buFont typeface="Wingdings" pitchFamily="2" charset="2"/>
              <a:buChar char="l"/>
              <a:defRPr>
                <a:gradFill>
                  <a:gsLst>
                    <a:gs pos="0">
                      <a:srgbClr xmlns:mc="http://schemas.openxmlformats.org/markup-compatibility/2006" xmlns:a14="http://schemas.microsoft.com/office/drawing/2010/main" val="FFFFFF" mc:Ignorable=""/>
                    </a:gs>
                    <a:gs pos="86000">
                      <a:srgbClr xmlns:mc="http://schemas.openxmlformats.org/markup-compatibility/2006" xmlns:a14="http://schemas.microsoft.com/office/drawing/2010/main" val="FFFFFF" mc:Ignorable=""/>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83"/>
            <a:ext cx="9144001" cy="619125"/>
          </a:xfrm>
          <a:solidFill>
            <a:srgbClr xmlns:mc="http://schemas.openxmlformats.org/markup-compatibility/2006" xmlns:a14="http://schemas.microsoft.com/office/drawing/2010/main" val="FFFF99" mc:Ignorable=""/>
          </a:solidFill>
        </p:spPr>
        <p:txBody>
          <a:bodyPr wrap="square" lIns="152394" tIns="76197" rIns="152394" bIns="76197" anchor="b" anchorCtr="0">
            <a:noAutofit/>
          </a:bodyPr>
          <a:lstStyle>
            <a:lvl1pPr algn="r">
              <a:buFont typeface="Arial" pitchFamily="34" charset="0"/>
              <a:buNone/>
              <a:defRPr spc="-50" baseline="0">
                <a:gradFill>
                  <a:gsLst>
                    <a:gs pos="0">
                      <a:srgbClr xmlns:mc="http://schemas.openxmlformats.org/markup-compatibility/2006" xmlns:a14="http://schemas.microsoft.com/office/drawing/2010/main" val="000000" mc:Ignorable=""/>
                    </a:gs>
                    <a:gs pos="100000">
                      <a:srgbClr xmlns:mc="http://schemas.openxmlformats.org/markup-compatibility/2006" xmlns:a14="http://schemas.microsoft.com/office/drawing/2010/main" val="000000" mc:Ignorable=""/>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128465305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Z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ZA"/>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DFDC725-5361-46DE-9086-64212073B113}" type="datetimeFigureOut">
              <a:rPr lang="en-US" smtClean="0"/>
              <a:pPr/>
              <a:t>3/21/2010</a:t>
            </a:fld>
            <a:endParaRPr lang="en-ZA"/>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ZA"/>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E248FE2D-37F4-42C5-8077-448EE2E45765}" type="slidenum">
              <a:rPr lang="en-ZA" smtClean="0"/>
              <a:pPr/>
              <a:t>‹#›</a:t>
            </a:fld>
            <a:endParaRPr lang="en-ZA"/>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descr="MSconfidential.png"/>
          <p:cNvPicPr>
            <a:picLocks noChangeAspect="1"/>
          </p:cNvPicPr>
          <p:nvPr userDrawn="1"/>
        </p:nvPicPr>
        <p:blipFill>
          <a:blip r:embed="rId2" cstate="print"/>
          <a:stretch>
            <a:fillRect/>
          </a:stretch>
        </p:blipFill>
        <p:spPr bwMode="invGray">
          <a:xfrm>
            <a:off x="3550921" y="6477000"/>
            <a:ext cx="2042159" cy="304800"/>
          </a:xfrm>
          <a:prstGeom prst="rect">
            <a:avLst/>
          </a:prstGeom>
        </p:spPr>
      </p:pic>
    </p:spTree>
    <p:extLst>
      <p:ext uri="{BB962C8B-B14F-4D97-AF65-F5344CB8AC3E}">
        <p14:creationId xmlns:p14="http://schemas.microsoft.com/office/powerpoint/2010/main" val="411528323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Title 1"/>
          <p:cNvSpPr>
            <a:spLocks noGrp="1"/>
          </p:cNvSpPr>
          <p:nvPr>
            <p:ph type="ctrTitle"/>
          </p:nvPr>
        </p:nvSpPr>
        <p:spPr>
          <a:xfrm>
            <a:off x="388248" y="2170741"/>
            <a:ext cx="7681913" cy="642310"/>
          </a:xfrm>
        </p:spPr>
        <p:txBody>
          <a:bodyPr>
            <a:noAutofit/>
          </a:bodyPr>
          <a:lstStyle>
            <a:lvl1pPr>
              <a:lnSpc>
                <a:spcPct val="90000"/>
              </a:lnSpc>
              <a:defRPr sz="4000"/>
            </a:lvl1pPr>
          </a:lstStyle>
          <a:p>
            <a:r>
              <a:rPr lang="en-US" smtClean="0"/>
              <a:t>Click to edit Master title style</a:t>
            </a:r>
            <a:endParaRPr lang="en-US" dirty="0"/>
          </a:p>
        </p:txBody>
      </p:sp>
      <p:sp>
        <p:nvSpPr>
          <p:cNvPr id="5" name="Text Placeholder 6"/>
          <p:cNvSpPr>
            <a:spLocks noGrp="1"/>
          </p:cNvSpPr>
          <p:nvPr>
            <p:ph type="body" sz="quarter" idx="10" hasCustomPrompt="1"/>
          </p:nvPr>
        </p:nvSpPr>
        <p:spPr>
          <a:xfrm>
            <a:off x="390289" y="1905001"/>
            <a:ext cx="1681600" cy="193899"/>
          </a:xfrm>
        </p:spPr>
        <p:txBody>
          <a:bodyPr/>
          <a:lstStyle>
            <a:lvl1pPr marL="0" indent="0" algn="l" defTabSz="914363" rtl="0" eaLnBrk="1" latinLnBrk="0" hangingPunct="1">
              <a:lnSpc>
                <a:spcPct val="90000"/>
              </a:lnSpc>
              <a:spcBef>
                <a:spcPts val="0"/>
              </a:spcBef>
              <a:buFontTx/>
              <a:buNone/>
              <a:defRPr lang="en-US" sz="1400" kern="1200" dirty="0" smtClean="0">
                <a:gradFill>
                  <a:gsLst>
                    <a:gs pos="0">
                      <a:schemeClr val="tx1"/>
                    </a:gs>
                    <a:gs pos="86000">
                      <a:schemeClr val="tx1"/>
                    </a:gs>
                  </a:gsLst>
                  <a:lin ang="5400000" scaled="0"/>
                </a:gradFill>
                <a:latin typeface="Segoe UI" pitchFamily="34" charset="0"/>
                <a:ea typeface="+mn-ea"/>
                <a:cs typeface="+mn-cs"/>
              </a:defRPr>
            </a:lvl1pPr>
          </a:lstStyle>
          <a:p>
            <a:pPr lvl="0"/>
            <a:r>
              <a:rPr lang="en-US" dirty="0" smtClean="0">
                <a:solidFill>
                  <a:srgbClr xmlns:mc="http://schemas.openxmlformats.org/markup-compatibility/2006" xmlns:a14="http://schemas.microsoft.com/office/drawing/2010/main" val="FFFFFF" mc:Ignorable=""/>
                </a:solidFill>
              </a:rPr>
              <a:t>Click to enter Date</a:t>
            </a:r>
            <a:endParaRPr lang="en-US" dirty="0"/>
          </a:p>
        </p:txBody>
      </p:sp>
      <p:sp>
        <p:nvSpPr>
          <p:cNvPr id="6" name="Subtitle 2"/>
          <p:cNvSpPr>
            <a:spLocks noGrp="1"/>
          </p:cNvSpPr>
          <p:nvPr>
            <p:ph type="subTitle" idx="1"/>
          </p:nvPr>
        </p:nvSpPr>
        <p:spPr>
          <a:xfrm>
            <a:off x="388248" y="2821345"/>
            <a:ext cx="7681913" cy="461665"/>
          </a:xfrm>
        </p:spPr>
        <p:txBody>
          <a:bodyPr>
            <a:noAutofit/>
          </a:bodyPr>
          <a:lstStyle>
            <a:lvl1pPr marL="0" indent="0" algn="l">
              <a:lnSpc>
                <a:spcPct val="90000"/>
              </a:lnSpc>
              <a:spcBef>
                <a:spcPts val="0"/>
              </a:spcBef>
              <a:buNone/>
              <a:defRPr sz="2000">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7" name="Picture 2" descr="Microsoft logo and tagline"/>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black">
          <a:xfrm>
            <a:off x="7632979" y="6478826"/>
            <a:ext cx="1171973" cy="19472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96"/>
            <a:ext cx="8382000"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3865"/>
            <a:ext cx="8382000" cy="476162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2" descr="Microsoft logo and tagline"/>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black">
          <a:xfrm>
            <a:off x="7632979" y="6478826"/>
            <a:ext cx="1171973" cy="19472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1" y="144229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229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2" descr="Microsoft logo and tagline"/>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black">
          <a:xfrm>
            <a:off x="7632979" y="6478826"/>
            <a:ext cx="1171973" cy="19472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1" y="1096048"/>
            <a:ext cx="4114800"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1001" y="2174878"/>
            <a:ext cx="4114800" cy="1855893"/>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5" y="1096048"/>
            <a:ext cx="4117019" cy="692497"/>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174878"/>
            <a:ext cx="4117974" cy="1855893"/>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7" name="Picture 2" descr="Microsoft logo and tagline"/>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black">
          <a:xfrm>
            <a:off x="7632979" y="6478826"/>
            <a:ext cx="1171973" cy="19472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3" name="Picture 2" descr="Microsoft logo and tagline"/>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black">
          <a:xfrm>
            <a:off x="7632979" y="6478826"/>
            <a:ext cx="1171973" cy="19472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2" descr="Microsoft logo and tagline"/>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black">
          <a:xfrm>
            <a:off x="7632979" y="6478826"/>
            <a:ext cx="1171973" cy="19472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388800" y="1447200"/>
            <a:ext cx="8363937" cy="2677656"/>
          </a:xfrm>
          <a:noFill/>
        </p:spPr>
        <p:txBody>
          <a:bodyPr/>
          <a:lstStyle>
            <a:lvl1pPr marL="0" indent="0">
              <a:lnSpc>
                <a:spcPct val="90000"/>
              </a:lnSpc>
              <a:buFontTx/>
              <a:buNone/>
              <a:defRPr>
                <a:solidFill>
                  <a:schemeClr val="tx2"/>
                </a:solidFill>
                <a:latin typeface="Consolas" pitchFamily="49" charset="0"/>
                <a:cs typeface="Consolas" pitchFamily="49" charset="0"/>
              </a:defRPr>
            </a:lvl1pPr>
            <a:lvl2pPr marL="460375" indent="0">
              <a:lnSpc>
                <a:spcPct val="90000"/>
              </a:lnSpc>
              <a:buFontTx/>
              <a:buNone/>
              <a:defRPr sz="3200">
                <a:solidFill>
                  <a:schemeClr val="tx2"/>
                </a:solidFill>
                <a:latin typeface="Consolas" pitchFamily="49" charset="0"/>
                <a:cs typeface="Consolas" pitchFamily="49" charset="0"/>
              </a:defRPr>
            </a:lvl2pPr>
            <a:lvl3pPr marL="855663" indent="0">
              <a:lnSpc>
                <a:spcPct val="90000"/>
              </a:lnSpc>
              <a:buFontTx/>
              <a:buNone/>
              <a:defRPr sz="3200">
                <a:solidFill>
                  <a:schemeClr val="tx2"/>
                </a:solidFill>
                <a:latin typeface="Consolas" pitchFamily="49" charset="0"/>
                <a:cs typeface="Consolas" pitchFamily="49" charset="0"/>
              </a:defRPr>
            </a:lvl3pPr>
            <a:lvl4pPr marL="1258888" indent="0">
              <a:lnSpc>
                <a:spcPct val="90000"/>
              </a:lnSpc>
              <a:buFontTx/>
              <a:buNone/>
              <a:defRPr sz="3200">
                <a:solidFill>
                  <a:schemeClr val="tx2"/>
                </a:solidFill>
                <a:latin typeface="Consolas" pitchFamily="49" charset="0"/>
                <a:cs typeface="Consolas" pitchFamily="49" charset="0"/>
              </a:defRPr>
            </a:lvl4pPr>
            <a:lvl5pPr marL="1604963" indent="0">
              <a:lnSpc>
                <a:spcPct val="90000"/>
              </a:lnSpc>
              <a:buFontTx/>
              <a:buNone/>
              <a:defRPr sz="3200">
                <a:solidFill>
                  <a:schemeClr val="tx2"/>
                </a:soli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2" descr="Microsoft logo and tagline"/>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black">
          <a:xfrm>
            <a:off x="7632979" y="6478826"/>
            <a:ext cx="1171973" cy="194722"/>
          </a:xfrm>
          <a:prstGeom prst="rect">
            <a:avLst/>
          </a:prstGeom>
          <a:noFill/>
          <a:ln>
            <a:noFill/>
          </a:ln>
        </p:spPr>
      </p:pic>
    </p:spTree>
    <p:extLst>
      <p:ext uri="{BB962C8B-B14F-4D97-AF65-F5344CB8AC3E}">
        <p14:creationId xmlns:p14="http://schemas.microsoft.com/office/powerpoint/2010/main" val="30480324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pecial Slide">
    <p:spTree>
      <p:nvGrpSpPr>
        <p:cNvPr id="1" name=""/>
        <p:cNvGrpSpPr/>
        <p:nvPr/>
      </p:nvGrpSpPr>
      <p:grpSpPr>
        <a:xfrm>
          <a:off x="0" y="0"/>
          <a:ext cx="0" cy="0"/>
          <a:chOff x="0" y="0"/>
          <a:chExt cx="0" cy="0"/>
        </a:xfrm>
      </p:grpSpPr>
      <p:sp>
        <p:nvSpPr>
          <p:cNvPr id="2" name="Title 1"/>
          <p:cNvSpPr>
            <a:spLocks noGrp="1"/>
          </p:cNvSpPr>
          <p:nvPr>
            <p:ph type="ctrTitle"/>
          </p:nvPr>
        </p:nvSpPr>
        <p:spPr>
          <a:xfrm>
            <a:off x="856284" y="2362200"/>
            <a:ext cx="6994362" cy="1524000"/>
          </a:xfrm>
        </p:spPr>
        <p:txBody>
          <a:bodyPr anchor="t" anchorCtr="0">
            <a:noAutofit/>
          </a:bodyPr>
          <a:lstStyle>
            <a:lvl1pPr algn="l" defTabSz="914363" rtl="0" eaLnBrk="1" latinLnBrk="0" hangingPunct="1">
              <a:lnSpc>
                <a:spcPct val="90000"/>
              </a:lnSpc>
              <a:spcBef>
                <a:spcPct val="0"/>
              </a:spcBef>
              <a:buNone/>
              <a:defRPr lang="en-US" sz="54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856286" y="3886202"/>
            <a:ext cx="3315563" cy="461665"/>
          </a:xfrm>
        </p:spPr>
        <p:txBody>
          <a:bodyPr>
            <a:noAutofit/>
          </a:bodyPr>
          <a:lstStyle>
            <a:lvl1pPr marL="0" indent="0" algn="l" defTabSz="914363" rtl="0" eaLnBrk="1" latinLnBrk="0" hangingPunct="1">
              <a:lnSpc>
                <a:spcPct val="90000"/>
              </a:lnSpc>
              <a:spcBef>
                <a:spcPts val="0"/>
              </a:spcBef>
              <a:buSzPct val="85000"/>
              <a:buFontTx/>
              <a:buNone/>
              <a:defRPr lang="en-US" sz="3200" kern="1200" dirty="0">
                <a:gradFill>
                  <a:gsLst>
                    <a:gs pos="0">
                      <a:schemeClr val="tx2"/>
                    </a:gs>
                    <a:gs pos="100000">
                      <a:schemeClr val="tx2"/>
                    </a:gs>
                  </a:gsLst>
                  <a:path path="rect">
                    <a:fillToRect l="100000" t="100000"/>
                  </a:path>
                </a:gradFill>
                <a:latin typeface="+mn-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389436" y="228600"/>
            <a:ext cx="8363937" cy="137864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8000" b="1" i="1" u="none" strike="noStrike" kern="1200" cap="none" spc="-642" normalizeH="0" baseline="0" noProof="0" dirty="0" smtClean="0">
                <a:ln w="11430"/>
                <a:gradFill>
                  <a:gsLst>
                    <a:gs pos="0">
                      <a:schemeClr val="tx1"/>
                    </a:gs>
                    <a:gs pos="88000">
                      <a:schemeClr val="tx1">
                        <a:alpha val="35000"/>
                      </a:schemeClr>
                    </a:gs>
                  </a:gsLst>
                  <a:lin ang="5400000"/>
                </a:gradFill>
                <a:effectLst/>
                <a:uLnTx/>
                <a:uFillTx/>
                <a:latin typeface="Segoe UI" pitchFamily="34" charset="0"/>
                <a:ea typeface="+mn-ea"/>
                <a:cs typeface="+mn-cs"/>
              </a:defRPr>
            </a:lvl1pPr>
          </a:lstStyle>
          <a:p>
            <a:pPr lvl="0"/>
            <a:r>
              <a:rPr lang="en-US" dirty="0" smtClean="0"/>
              <a:t>click to…</a:t>
            </a:r>
          </a:p>
        </p:txBody>
      </p:sp>
      <p:sp>
        <p:nvSpPr>
          <p:cNvPr id="5" name="Rectangle 4"/>
          <p:cNvSpPr/>
          <p:nvPr/>
        </p:nvSpPr>
        <p:spPr bwMode="auto">
          <a:xfrm>
            <a:off x="0" y="0"/>
            <a:ext cx="9144000" cy="3291840"/>
          </a:xfrm>
          <a:prstGeom prst="rect">
            <a:avLst/>
          </a:prstGeom>
          <a:gradFill>
            <a:gsLst>
              <a:gs pos="0">
                <a:srgbClr xmlns:mc="http://schemas.openxmlformats.org/markup-compatibility/2006" xmlns:a14="http://schemas.microsoft.com/office/drawing/2010/main" val="000000" mc:Ignorable="">
                  <a:alpha val="0"/>
                </a:srgbClr>
              </a:gs>
              <a:gs pos="100000">
                <a:srgbClr xmlns:mc="http://schemas.openxmlformats.org/markup-compatibility/2006" xmlns:a14="http://schemas.microsoft.com/office/drawing/2010/main" val="000000" mc:Ignorable="">
                  <a:alpha val="67000"/>
                </a:srgbClr>
              </a:gs>
            </a:gsLst>
          </a:gradFill>
          <a:ln>
            <a:noFill/>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endParaRPr>
          </a:p>
        </p:txBody>
      </p:sp>
      <p:pic>
        <p:nvPicPr>
          <p:cNvPr id="6" name="Picture 2" descr="Microsoft logo and tagline"/>
          <p:cNvPicPr>
            <a:picLocks noChangeAspect="1" noChangeArrowheads="1"/>
          </p:cNvPicPr>
          <p:nvPr/>
        </p:nvPicPr>
        <p:blipFill>
          <a:blip r:embed="rId2" cstate="screen">
            <a:extLst>
              <a:ext uri="{28A0092B-C50C-407E-A947-70E740481C1C}">
                <a14:useLocalDpi xmlns:a14="http://schemas.microsoft.com/office/drawing/2010/main"/>
              </a:ext>
            </a:extLst>
          </a:blip>
          <a:stretch>
            <a:fillRect/>
          </a:stretch>
        </p:blipFill>
        <p:spPr bwMode="black">
          <a:xfrm>
            <a:off x="7632979" y="6478826"/>
            <a:ext cx="1171973" cy="194722"/>
          </a:xfrm>
          <a:prstGeom prst="rect">
            <a:avLst/>
          </a:prstGeom>
          <a:noFill/>
          <a:ln>
            <a:noFill/>
          </a:ln>
        </p:spPr>
      </p:pic>
    </p:spTree>
    <p:extLst>
      <p:ext uri="{BB962C8B-B14F-4D97-AF65-F5344CB8AC3E}">
        <p14:creationId xmlns:p14="http://schemas.microsoft.com/office/powerpoint/2010/main" val="417145011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30196"/>
            <a:ext cx="8382000"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3611"/>
            <a:ext cx="8382000" cy="2000548"/>
          </a:xfrm>
          <a:prstGeom prst="rect">
            <a:avLst/>
          </a:prstGeom>
        </p:spPr>
        <p:txBody>
          <a:bodyPr vert="horz"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4" name="Picture 3"/>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179491" y="6385084"/>
            <a:ext cx="2017609" cy="298679"/>
          </a:xfrm>
          <a:prstGeom prst="rect">
            <a:avLst/>
          </a:prstGeom>
        </p:spPr>
      </p:pic>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txStyles>
    <p:titleStyle>
      <a:lvl1pPr algn="l" defTabSz="914363" rtl="0" eaLnBrk="1" latinLnBrk="0" hangingPunct="1">
        <a:lnSpc>
          <a:spcPct val="90000"/>
        </a:lnSpc>
        <a:spcBef>
          <a:spcPct val="0"/>
        </a:spcBef>
        <a:buNone/>
        <a:defRPr lang="en-US" sz="4800" b="0" kern="1200" cap="none" spc="-150" dirty="0" smtClean="0">
          <a:ln w="3175">
            <a:noFill/>
          </a:ln>
          <a:solidFill>
            <a:schemeClr val="accent1"/>
          </a:solidFill>
          <a:effectLst/>
          <a:latin typeface="Segoe UI" pitchFamily="34" charset="0"/>
          <a:ea typeface="+mn-ea"/>
          <a:cs typeface="Arial" charset="0"/>
        </a:defRPr>
      </a:lvl1pPr>
    </p:titleStyle>
    <p:body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upload.wikimedia.org/wikipedia/commons/6/62/Adobe_Caslon_a.svg" TargetMode="External"/><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hyperlink" Target="http://en.wikipedia.org/wiki/File:Subpixels.svg" TargetMode="Externa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hyperlink" Target="http://microsoft.com/learning" TargetMode="External"/><Relationship Id="rId2" Type="http://schemas.openxmlformats.org/officeDocument/2006/relationships/hyperlink" Target="http://msdn.com/" TargetMode="Externa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emf"/></Relationships>
</file>

<file path=ppt/slides/_rels/slide43.xml.rels><?xml version="1.0" encoding="UTF-8" standalone="yes"?>
<Relationships xmlns="http://schemas.openxmlformats.org/package/2006/relationships"><Relationship Id="rId8" Type="http://schemas.openxmlformats.org/officeDocument/2006/relationships/hyperlink" Target="http://www.facebook.com/group.php?gid=316918354564" TargetMode="External"/><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3.xml"/><Relationship Id="rId6" Type="http://schemas.openxmlformats.org/officeDocument/2006/relationships/hyperlink" Target="http://twitter.com/msdevsa" TargetMode="External"/><Relationship Id="rId5" Type="http://schemas.openxmlformats.org/officeDocument/2006/relationships/image" Target="../media/image29.png"/><Relationship Id="rId4" Type="http://schemas.openxmlformats.org/officeDocument/2006/relationships/hyperlink" Target="blogs.msdn.com/southafrica" TargetMode="Externa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7.xml"/><Relationship Id="rId5" Type="http://schemas.openxmlformats.org/officeDocument/2006/relationships/image" Target="../media/image35.jpeg"/><Relationship Id="rId4" Type="http://schemas.openxmlformats.org/officeDocument/2006/relationships/hyperlink" Target="http://www.amazon.com/gp/product/images/B001TH7F88/ref=dp_otherviews_6?ie=UTF8&amp;s=pc&amp;img=6"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ZA" dirty="0" smtClean="0"/>
              <a:t>What’s new in WPF and Smart Clients in .NET 4.0</a:t>
            </a:r>
            <a:endParaRPr lang="en-ZA" dirty="0"/>
          </a:p>
        </p:txBody>
      </p:sp>
      <p:sp>
        <p:nvSpPr>
          <p:cNvPr id="5" name="Subtitle 4"/>
          <p:cNvSpPr>
            <a:spLocks noGrp="1"/>
          </p:cNvSpPr>
          <p:nvPr>
            <p:ph type="subTitle" idx="1"/>
          </p:nvPr>
        </p:nvSpPr>
        <p:spPr>
          <a:xfrm>
            <a:off x="500034" y="3019826"/>
            <a:ext cx="5848782" cy="480612"/>
          </a:xfrm>
        </p:spPr>
        <p:txBody>
          <a:bodyPr/>
          <a:lstStyle/>
          <a:p>
            <a:r>
              <a:rPr lang="en-ZA" sz="1600" dirty="0" smtClean="0">
                <a:latin typeface="Consolas" pitchFamily="49" charset="0"/>
                <a:cs typeface="Consolas" pitchFamily="49" charset="0"/>
              </a:rPr>
              <a:t>&lt;Presenter Name=“</a:t>
            </a:r>
            <a:r>
              <a:rPr lang="en-ZA" sz="1600" b="1" dirty="0" smtClean="0">
                <a:solidFill>
                  <a:schemeClr val="tx1">
                    <a:lumMod val="85000"/>
                  </a:schemeClr>
                </a:solidFill>
                <a:latin typeface="Consolas" pitchFamily="49" charset="0"/>
                <a:cs typeface="Consolas" pitchFamily="49" charset="0"/>
              </a:rPr>
              <a:t>Rudi </a:t>
            </a:r>
            <a:r>
              <a:rPr lang="en-ZA" sz="1600" b="1" dirty="0" err="1" smtClean="0">
                <a:solidFill>
                  <a:schemeClr val="tx1">
                    <a:lumMod val="85000"/>
                  </a:schemeClr>
                </a:solidFill>
                <a:latin typeface="Consolas" pitchFamily="49" charset="0"/>
                <a:cs typeface="Consolas" pitchFamily="49" charset="0"/>
              </a:rPr>
              <a:t>Grobler</a:t>
            </a:r>
            <a:r>
              <a:rPr lang="en-ZA" sz="1600" dirty="0" smtClean="0">
                <a:latin typeface="Consolas" pitchFamily="49" charset="0"/>
                <a:cs typeface="Consolas" pitchFamily="49" charset="0"/>
              </a:rPr>
              <a:t>”&gt;</a:t>
            </a:r>
          </a:p>
          <a:p>
            <a:r>
              <a:rPr lang="en-ZA" sz="1600" dirty="0" smtClean="0">
                <a:latin typeface="Consolas" pitchFamily="49" charset="0"/>
                <a:cs typeface="Consolas" pitchFamily="49" charset="0"/>
              </a:rPr>
              <a:t>  &lt;</a:t>
            </a:r>
            <a:r>
              <a:rPr lang="en-ZA" sz="1600" dirty="0" err="1" smtClean="0">
                <a:latin typeface="Consolas" pitchFamily="49" charset="0"/>
                <a:cs typeface="Consolas" pitchFamily="49" charset="0"/>
              </a:rPr>
              <a:t>Presenter.ContactDetails</a:t>
            </a:r>
            <a:r>
              <a:rPr lang="en-ZA" sz="1600" dirty="0" smtClean="0">
                <a:latin typeface="Consolas" pitchFamily="49" charset="0"/>
                <a:cs typeface="Consolas" pitchFamily="49" charset="0"/>
              </a:rPr>
              <a:t>&gt;</a:t>
            </a:r>
          </a:p>
          <a:p>
            <a:r>
              <a:rPr lang="en-ZA" sz="1600" dirty="0" smtClean="0">
                <a:latin typeface="Consolas" pitchFamily="49" charset="0"/>
                <a:cs typeface="Consolas" pitchFamily="49" charset="0"/>
              </a:rPr>
              <a:t>    &lt;Company Source=“</a:t>
            </a:r>
            <a:r>
              <a:rPr lang="en-ZA" sz="1600" dirty="0" err="1" smtClean="0">
                <a:solidFill>
                  <a:schemeClr val="tx1">
                    <a:lumMod val="85000"/>
                  </a:schemeClr>
                </a:solidFill>
                <a:latin typeface="Consolas" pitchFamily="49" charset="0"/>
                <a:cs typeface="Consolas" pitchFamily="49" charset="0"/>
              </a:rPr>
              <a:t>Barone</a:t>
            </a:r>
            <a:r>
              <a:rPr lang="en-ZA" sz="1600" dirty="0" smtClean="0">
                <a:solidFill>
                  <a:schemeClr val="tx1">
                    <a:lumMod val="85000"/>
                  </a:schemeClr>
                </a:solidFill>
                <a:latin typeface="Consolas" pitchFamily="49" charset="0"/>
                <a:cs typeface="Consolas" pitchFamily="49" charset="0"/>
              </a:rPr>
              <a:t>, Budge &amp; Dominick</a:t>
            </a:r>
            <a:r>
              <a:rPr lang="en-ZA" sz="1600" dirty="0" smtClean="0">
                <a:latin typeface="Consolas" pitchFamily="49" charset="0"/>
                <a:cs typeface="Consolas" pitchFamily="49" charset="0"/>
              </a:rPr>
              <a:t>” /&gt;</a:t>
            </a:r>
          </a:p>
          <a:p>
            <a:r>
              <a:rPr lang="en-ZA" sz="1600" dirty="0" smtClean="0">
                <a:latin typeface="Consolas" pitchFamily="49" charset="0"/>
                <a:cs typeface="Consolas" pitchFamily="49" charset="0"/>
              </a:rPr>
              <a:t>    &lt;Blog Source=“</a:t>
            </a:r>
            <a:r>
              <a:rPr lang="en-ZA" sz="1600" dirty="0" smtClean="0">
                <a:solidFill>
                  <a:schemeClr val="tx1">
                    <a:lumMod val="85000"/>
                  </a:schemeClr>
                </a:solidFill>
                <a:latin typeface="Consolas" pitchFamily="49" charset="0"/>
                <a:cs typeface="Consolas" pitchFamily="49" charset="0"/>
              </a:rPr>
              <a:t>http://www.rudigrobler.net</a:t>
            </a:r>
            <a:r>
              <a:rPr lang="en-ZA" sz="1600" dirty="0" smtClean="0">
                <a:latin typeface="Consolas" pitchFamily="49" charset="0"/>
                <a:cs typeface="Consolas" pitchFamily="49" charset="0"/>
              </a:rPr>
              <a:t>”/&gt; </a:t>
            </a:r>
          </a:p>
          <a:p>
            <a:r>
              <a:rPr lang="en-ZA" sz="1600" dirty="0" smtClean="0">
                <a:latin typeface="Consolas" pitchFamily="49" charset="0"/>
                <a:cs typeface="Consolas" pitchFamily="49" charset="0"/>
              </a:rPr>
              <a:t>    &lt;Twitter Source=“</a:t>
            </a:r>
            <a:r>
              <a:rPr lang="en-ZA" sz="1600" dirty="0" smtClean="0">
                <a:solidFill>
                  <a:schemeClr val="tx1">
                    <a:lumMod val="85000"/>
                  </a:schemeClr>
                </a:solidFill>
                <a:latin typeface="Consolas" pitchFamily="49" charset="0"/>
                <a:cs typeface="Consolas" pitchFamily="49" charset="0"/>
              </a:rPr>
              <a:t>@</a:t>
            </a:r>
            <a:r>
              <a:rPr lang="en-ZA" sz="1600" dirty="0" err="1" smtClean="0">
                <a:solidFill>
                  <a:schemeClr val="tx1">
                    <a:lumMod val="85000"/>
                  </a:schemeClr>
                </a:solidFill>
                <a:latin typeface="Consolas" pitchFamily="49" charset="0"/>
                <a:cs typeface="Consolas" pitchFamily="49" charset="0"/>
              </a:rPr>
              <a:t>rudigrobler</a:t>
            </a:r>
            <a:r>
              <a:rPr lang="en-ZA" sz="1600" dirty="0" smtClean="0">
                <a:latin typeface="Consolas" pitchFamily="49" charset="0"/>
                <a:cs typeface="Consolas" pitchFamily="49" charset="0"/>
              </a:rPr>
              <a:t>” /&gt;</a:t>
            </a:r>
          </a:p>
          <a:p>
            <a:r>
              <a:rPr lang="en-ZA" sz="1600" dirty="0" smtClean="0">
                <a:latin typeface="Consolas" pitchFamily="49" charset="0"/>
                <a:cs typeface="Consolas" pitchFamily="49" charset="0"/>
              </a:rPr>
              <a:t>    &lt;Email Source=“</a:t>
            </a:r>
            <a:r>
              <a:rPr lang="en-ZA" sz="1600" dirty="0" smtClean="0">
                <a:solidFill>
                  <a:schemeClr val="tx1">
                    <a:lumMod val="85000"/>
                  </a:schemeClr>
                </a:solidFill>
                <a:latin typeface="Consolas" pitchFamily="49" charset="0"/>
                <a:cs typeface="Consolas" pitchFamily="49" charset="0"/>
              </a:rPr>
              <a:t>rudi@bbd.co.za</a:t>
            </a:r>
            <a:r>
              <a:rPr lang="en-ZA" sz="1600" dirty="0" smtClean="0">
                <a:latin typeface="Consolas" pitchFamily="49" charset="0"/>
                <a:cs typeface="Consolas" pitchFamily="49" charset="0"/>
              </a:rPr>
              <a:t>” /&gt; </a:t>
            </a:r>
          </a:p>
          <a:p>
            <a:r>
              <a:rPr lang="en-ZA" sz="1600" dirty="0" smtClean="0">
                <a:latin typeface="Consolas" pitchFamily="49" charset="0"/>
                <a:cs typeface="Consolas" pitchFamily="49" charset="0"/>
              </a:rPr>
              <a:t>  &lt;/</a:t>
            </a:r>
            <a:r>
              <a:rPr lang="en-ZA" sz="1600" dirty="0" err="1" smtClean="0">
                <a:latin typeface="Consolas" pitchFamily="49" charset="0"/>
                <a:cs typeface="Consolas" pitchFamily="49" charset="0"/>
              </a:rPr>
              <a:t>Presenter.ContactDetails</a:t>
            </a:r>
            <a:r>
              <a:rPr lang="en-ZA" sz="1600" dirty="0" smtClean="0">
                <a:latin typeface="Consolas" pitchFamily="49" charset="0"/>
                <a:cs typeface="Consolas" pitchFamily="49" charset="0"/>
              </a:rPr>
              <a:t>&gt;</a:t>
            </a:r>
          </a:p>
          <a:p>
            <a:r>
              <a:rPr lang="en-ZA" sz="1600" dirty="0" smtClean="0">
                <a:latin typeface="Consolas" pitchFamily="49" charset="0"/>
                <a:cs typeface="Consolas" pitchFamily="49" charset="0"/>
              </a:rPr>
              <a:t>&lt;/Presenter&gt;</a:t>
            </a: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pPr lvl="0"/>
            <a:r>
              <a:rPr lang="en-US" dirty="0" smtClean="0"/>
              <a:t>Client Profile SKU</a:t>
            </a:r>
            <a:endParaRPr lang="en-US" dirty="0"/>
          </a:p>
        </p:txBody>
      </p:sp>
      <p:sp>
        <p:nvSpPr>
          <p:cNvPr id="30" name="Text Placeholder 29"/>
          <p:cNvSpPr>
            <a:spLocks noGrp="1"/>
          </p:cNvSpPr>
          <p:nvPr>
            <p:ph type="body" sz="quarter" idx="10"/>
          </p:nvPr>
        </p:nvSpPr>
        <p:spPr>
          <a:prstGeom prst="rect">
            <a:avLst/>
          </a:prstGeom>
        </p:spPr>
        <p:txBody>
          <a:bodyPr>
            <a:noAutofit/>
          </a:bodyPr>
          <a:lstStyle/>
          <a:p>
            <a:r>
              <a:rPr lang="en-US" sz="2400" dirty="0" smtClean="0"/>
              <a:t>Smaller, Faster NET Framework SKU</a:t>
            </a:r>
          </a:p>
          <a:p>
            <a:pPr lvl="1"/>
            <a:r>
              <a:rPr lang="en-US" sz="1800" b="1" u="sng" dirty="0" smtClean="0"/>
              <a:t>.NET Framework Client </a:t>
            </a:r>
            <a:r>
              <a:rPr lang="en-US" sz="1800" b="1" dirty="0" smtClean="0">
                <a:solidFill>
                  <a:srgbClr xmlns:mc="http://schemas.openxmlformats.org/markup-compatibility/2006" xmlns:a14="http://schemas.microsoft.com/office/drawing/2010/main" val="F6AE1E" mc:Ignorable=""/>
                </a:solidFill>
              </a:rPr>
              <a:t>26mb</a:t>
            </a:r>
          </a:p>
          <a:p>
            <a:pPr lvl="1"/>
            <a:r>
              <a:rPr lang="en-US" sz="1800" dirty="0" smtClean="0"/>
              <a:t>Setup optimizations for </a:t>
            </a:r>
            <a:r>
              <a:rPr lang="en-US" sz="1800" dirty="0" err="1" smtClean="0"/>
              <a:t>ngen</a:t>
            </a:r>
            <a:r>
              <a:rPr lang="en-US" sz="1800" dirty="0" smtClean="0"/>
              <a:t>, download, etc.</a:t>
            </a:r>
          </a:p>
          <a:p>
            <a:pPr lvl="1"/>
            <a:r>
              <a:rPr lang="en-US" sz="1800" dirty="0" smtClean="0"/>
              <a:t>Works across </a:t>
            </a:r>
            <a:r>
              <a:rPr lang="en-US" sz="1800" b="1" dirty="0" smtClean="0">
                <a:solidFill>
                  <a:srgbClr xmlns:mc="http://schemas.openxmlformats.org/markup-compatibility/2006" xmlns:a14="http://schemas.microsoft.com/office/drawing/2010/main" val="F6AE1E" mc:Ignorable=""/>
                </a:solidFill>
              </a:rPr>
              <a:t>ALL CONFIGURATIONS</a:t>
            </a:r>
          </a:p>
          <a:p>
            <a:r>
              <a:rPr lang="en-US" sz="2400" dirty="0" err="1" smtClean="0"/>
              <a:t>Brandable</a:t>
            </a:r>
            <a:r>
              <a:rPr lang="en-US" sz="2400" dirty="0" smtClean="0"/>
              <a:t> deployment experience</a:t>
            </a:r>
          </a:p>
          <a:p>
            <a:pPr lvl="1"/>
            <a:r>
              <a:rPr lang="en-US" sz="1800" dirty="0" smtClean="0"/>
              <a:t>Developers can customize  app deployment experience to match brand</a:t>
            </a:r>
          </a:p>
          <a:p>
            <a:pPr lvl="1"/>
            <a:r>
              <a:rPr lang="en-US" sz="1800" dirty="0" smtClean="0"/>
              <a:t>Can integrate framework and app installers</a:t>
            </a:r>
          </a:p>
          <a:p>
            <a:pPr lvl="1"/>
            <a:r>
              <a:rPr sz="1800" dirty="0" smtClean="0"/>
              <a:t>Tools and documentation for creating these packages</a:t>
            </a:r>
            <a:endParaRPr lang="en-US" sz="1800" dirty="0" smtClean="0"/>
          </a:p>
          <a:p>
            <a:r>
              <a:rPr lang="en-US" sz="2400" dirty="0" smtClean="0"/>
              <a:t>Easier deployment of applications</a:t>
            </a:r>
          </a:p>
          <a:p>
            <a:pPr lvl="1"/>
            <a:r>
              <a:rPr lang="en-US" sz="1800" dirty="0" smtClean="0"/>
              <a:t>Developers may use deployment bootstrapper to manage the installation of their app and pre-</a:t>
            </a:r>
            <a:r>
              <a:rPr lang="en-US" sz="1800" dirty="0" err="1" smtClean="0"/>
              <a:t>reqs</a:t>
            </a:r>
            <a:endParaRPr lang="en-US" sz="1800" dirty="0" smtClean="0"/>
          </a:p>
          <a:p>
            <a:pPr lvl="1"/>
            <a:r>
              <a:rPr lang="en-US" sz="1800" dirty="0" smtClean="0"/>
              <a:t>Will install application after the framework and launch it (.</a:t>
            </a:r>
            <a:r>
              <a:rPr lang="en-US" sz="1800" dirty="0" err="1" smtClean="0"/>
              <a:t>msi</a:t>
            </a:r>
            <a:r>
              <a:rPr lang="en-US" sz="1800" dirty="0" smtClean="0"/>
              <a:t>, .application or .</a:t>
            </a:r>
            <a:r>
              <a:rPr lang="en-US" sz="1800" dirty="0" err="1" smtClean="0"/>
              <a:t>xbap</a:t>
            </a:r>
            <a:r>
              <a:rPr lang="en-US" sz="1800" dirty="0" smtClean="0"/>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and Size</a:t>
            </a:r>
            <a:endParaRPr lang="en-US" dirty="0"/>
          </a:p>
        </p:txBody>
      </p:sp>
      <p:graphicFrame>
        <p:nvGraphicFramePr>
          <p:cNvPr id="12" name="Chart 11"/>
          <p:cNvGraphicFramePr/>
          <p:nvPr/>
        </p:nvGraphicFramePr>
        <p:xfrm>
          <a:off x="357158" y="1428736"/>
          <a:ext cx="6072230" cy="414340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Application Deployment</a:t>
            </a:r>
            <a:endParaRPr lang="en-US" dirty="0"/>
          </a:p>
        </p:txBody>
      </p:sp>
      <p:sp>
        <p:nvSpPr>
          <p:cNvPr id="2" name="Text Placeholder 1"/>
          <p:cNvSpPr>
            <a:spLocks noGrp="1"/>
          </p:cNvSpPr>
          <p:nvPr>
            <p:ph type="body" sz="quarter" idx="10"/>
          </p:nvPr>
        </p:nvSpPr>
        <p:spPr>
          <a:prstGeom prst="rect">
            <a:avLst/>
          </a:prstGeom>
        </p:spPr>
        <p:txBody>
          <a:bodyPr/>
          <a:lstStyle/>
          <a:p>
            <a:r>
              <a:rPr lang="en-US" dirty="0" smtClean="0"/>
              <a:t>Continuing to make improvements to ClickOnce to enable a more seamless install and upgrade experience</a:t>
            </a:r>
          </a:p>
          <a:p>
            <a:pPr lvl="1"/>
            <a:r>
              <a:rPr lang="en-US" dirty="0" smtClean="0"/>
              <a:t>Command-line arguments for CO deployed apps</a:t>
            </a:r>
          </a:p>
          <a:p>
            <a:pPr lvl="1"/>
            <a:r>
              <a:rPr lang="en-US" dirty="0" smtClean="0"/>
              <a:t>File associations for CO deployed apps</a:t>
            </a:r>
          </a:p>
          <a:p>
            <a:pPr lvl="1"/>
            <a:r>
              <a:rPr lang="en-US" dirty="0" smtClean="0"/>
              <a:t>Background updates and custom install </a:t>
            </a:r>
            <a:r>
              <a:rPr lang="en-US" dirty="0" err="1" smtClean="0"/>
              <a:t>ux</a:t>
            </a:r>
            <a:r>
              <a:rPr lang="en-US" dirty="0" smtClean="0"/>
              <a:t> </a:t>
            </a:r>
          </a:p>
          <a:p>
            <a:endParaRPr lang="en-US" dirty="0" smtClean="0"/>
          </a:p>
          <a:p>
            <a:endParaRPr lang="en-US" dirty="0" smtClean="0"/>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ClickOnce</a:t>
            </a:r>
            <a:r>
              <a:rPr lang="en-US" dirty="0" smtClean="0"/>
              <a:t> Background Update</a:t>
            </a:r>
            <a:endParaRPr lang="en-US" sz="2800" dirty="0">
              <a:solidFill>
                <a:schemeClr val="tx1">
                  <a:lumMod val="75000"/>
                </a:schemeClr>
              </a:solidFill>
              <a:latin typeface="Segoe UI Light" pitchFamily="34" charset="0"/>
            </a:endParaRPr>
          </a:p>
        </p:txBody>
      </p:sp>
      <p:sp>
        <p:nvSpPr>
          <p:cNvPr id="4" name="Text Placeholder 3"/>
          <p:cNvSpPr>
            <a:spLocks noGrp="1"/>
          </p:cNvSpPr>
          <p:nvPr>
            <p:ph type="body" sz="quarter" idx="10"/>
          </p:nvPr>
        </p:nvSpPr>
        <p:spPr/>
        <p:txBody>
          <a:bodyPr/>
          <a:lstStyle/>
          <a:p>
            <a:r>
              <a:rPr lang="en-US" dirty="0" smtClean="0"/>
              <a:t>&lt;demo/&gt;</a:t>
            </a:r>
            <a:endParaRPr lang="en-US" dirty="0"/>
          </a:p>
        </p:txBody>
      </p:sp>
    </p:spTree>
    <p:extLst>
      <p:ext uri="{BB962C8B-B14F-4D97-AF65-F5344CB8AC3E}">
        <p14:creationId xmlns:p14="http://schemas.microsoft.com/office/powerpoint/2010/main" val="143172037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96"/>
            <a:ext cx="8382000" cy="664797"/>
          </a:xfrm>
        </p:spPr>
        <p:txBody>
          <a:bodyPr/>
          <a:lstStyle/>
          <a:p>
            <a:r>
              <a:rPr lang="en-US" dirty="0" smtClean="0"/>
              <a:t>Graphics</a:t>
            </a:r>
            <a:endParaRPr lang="en-US" dirty="0">
              <a:gradFill>
                <a:gsLst>
                  <a:gs pos="50000">
                    <a:schemeClr val="tx2"/>
                  </a:gs>
                  <a:gs pos="100000">
                    <a:schemeClr val="tx2"/>
                  </a:gs>
                </a:gsLst>
                <a:lin ang="5400000" scaled="0"/>
              </a:gradFill>
            </a:endParaRPr>
          </a:p>
        </p:txBody>
      </p:sp>
      <p:sp>
        <p:nvSpPr>
          <p:cNvPr id="3" name="Text Placeholder 2"/>
          <p:cNvSpPr>
            <a:spLocks noGrp="1"/>
          </p:cNvSpPr>
          <p:nvPr>
            <p:ph type="body" sz="quarter" idx="10"/>
          </p:nvPr>
        </p:nvSpPr>
        <p:spPr/>
        <p:txBody>
          <a:bodyPr/>
          <a:lstStyle/>
          <a:p>
            <a:r>
              <a:rPr lang="en-US" dirty="0" smtClean="0">
                <a:gradFill>
                  <a:gsLst>
                    <a:gs pos="0">
                      <a:schemeClr val="tx1"/>
                    </a:gs>
                    <a:gs pos="100000">
                      <a:schemeClr val="tx1"/>
                    </a:gs>
                  </a:gsLst>
                  <a:lin ang="5400000" scaled="0"/>
                </a:gradFill>
              </a:rPr>
              <a:t>Entirely </a:t>
            </a:r>
            <a:r>
              <a:rPr lang="en-US" dirty="0" smtClean="0">
                <a:gradFill>
                  <a:gsLst>
                    <a:gs pos="0">
                      <a:schemeClr val="tx1"/>
                    </a:gs>
                    <a:gs pos="100000">
                      <a:schemeClr val="tx1"/>
                    </a:gs>
                  </a:gsLst>
                  <a:lin ang="5400000" scaled="0"/>
                </a:gradFill>
              </a:rPr>
              <a:t>New Text Rendering Stack</a:t>
            </a:r>
          </a:p>
          <a:p>
            <a:r>
              <a:rPr lang="en-US" dirty="0" smtClean="0">
                <a:gradFill>
                  <a:gsLst>
                    <a:gs pos="0">
                      <a:schemeClr val="tx1"/>
                    </a:gs>
                    <a:gs pos="100000">
                      <a:schemeClr val="tx1"/>
                    </a:gs>
                  </a:gsLst>
                  <a:lin ang="5400000" scaled="0"/>
                </a:gradFill>
              </a:rPr>
              <a:t>Layout Rounding</a:t>
            </a:r>
          </a:p>
          <a:p>
            <a:r>
              <a:rPr lang="en-US" dirty="0" err="1" smtClean="0">
                <a:gradFill>
                  <a:gsLst>
                    <a:gs pos="0">
                      <a:schemeClr val="tx1"/>
                    </a:gs>
                    <a:gs pos="100000">
                      <a:schemeClr val="tx1"/>
                    </a:gs>
                  </a:gsLst>
                  <a:lin ang="5400000" scaled="0"/>
                </a:gradFill>
              </a:rPr>
              <a:t>ClearTypeHint</a:t>
            </a:r>
            <a:r>
              <a:rPr lang="en-US" dirty="0" smtClean="0">
                <a:gradFill>
                  <a:gsLst>
                    <a:gs pos="0">
                      <a:schemeClr val="tx1"/>
                    </a:gs>
                    <a:gs pos="100000">
                      <a:schemeClr val="tx1"/>
                    </a:gs>
                  </a:gsLst>
                  <a:lin ang="5400000" scaled="0"/>
                </a:gradFill>
              </a:rPr>
              <a:t> – Clear Type on IRTs</a:t>
            </a:r>
          </a:p>
          <a:p>
            <a:r>
              <a:rPr lang="en-US" dirty="0" smtClean="0">
                <a:gradFill>
                  <a:gsLst>
                    <a:gs pos="0">
                      <a:schemeClr val="tx1"/>
                    </a:gs>
                    <a:gs pos="100000">
                      <a:schemeClr val="tx1"/>
                    </a:gs>
                  </a:gsLst>
                  <a:lin ang="5400000" scaled="0"/>
                </a:gradFill>
              </a:rPr>
              <a:t>Animation Easing Functions</a:t>
            </a:r>
          </a:p>
          <a:p>
            <a:r>
              <a:rPr lang="en-US" dirty="0" smtClean="0">
                <a:gradFill>
                  <a:gsLst>
                    <a:gs pos="0">
                      <a:schemeClr val="tx1"/>
                    </a:gs>
                    <a:gs pos="100000">
                      <a:schemeClr val="tx1"/>
                    </a:gs>
                  </a:gsLst>
                  <a:lin ang="5400000" scaled="0"/>
                </a:gradFill>
              </a:rPr>
              <a:t>Pixel </a:t>
            </a:r>
            <a:r>
              <a:rPr lang="en-US" dirty="0" err="1" smtClean="0">
                <a:gradFill>
                  <a:gsLst>
                    <a:gs pos="0">
                      <a:schemeClr val="tx1"/>
                    </a:gs>
                    <a:gs pos="100000">
                      <a:schemeClr val="tx1"/>
                    </a:gs>
                  </a:gsLst>
                  <a:lin ang="5400000" scaled="0"/>
                </a:gradFill>
              </a:rPr>
              <a:t>Shader</a:t>
            </a:r>
            <a:r>
              <a:rPr lang="en-US" dirty="0" smtClean="0">
                <a:gradFill>
                  <a:gsLst>
                    <a:gs pos="0">
                      <a:schemeClr val="tx1"/>
                    </a:gs>
                    <a:gs pos="100000">
                      <a:schemeClr val="tx1"/>
                    </a:gs>
                  </a:gsLst>
                  <a:lin ang="5400000" scaled="0"/>
                </a:gradFill>
              </a:rPr>
              <a:t> 3.0 Support</a:t>
            </a:r>
          </a:p>
          <a:p>
            <a:r>
              <a:rPr lang="en-US" dirty="0" smtClean="0">
                <a:gradFill>
                  <a:gsLst>
                    <a:gs pos="0">
                      <a:schemeClr val="tx1"/>
                    </a:gs>
                    <a:gs pos="100000">
                      <a:schemeClr val="tx1"/>
                    </a:gs>
                  </a:gsLst>
                  <a:lin ang="5400000" scaled="0"/>
                </a:gradFill>
              </a:rPr>
              <a:t>Cached Composition</a:t>
            </a:r>
          </a:p>
          <a:p>
            <a:r>
              <a:rPr lang="en-US" dirty="0" err="1" smtClean="0"/>
              <a:t>VisualScrollableAreaClip</a:t>
            </a:r>
            <a:endParaRPr lang="en-US" dirty="0" smtClean="0">
              <a:gradFill>
                <a:gsLst>
                  <a:gs pos="0">
                    <a:schemeClr val="tx1"/>
                  </a:gs>
                  <a:gs pos="100000">
                    <a:schemeClr val="tx1"/>
                  </a:gs>
                </a:gsLst>
                <a:lin ang="5400000" scaled="0"/>
              </a:gradFill>
            </a:endParaRPr>
          </a:p>
          <a:p>
            <a:pPr lvl="1"/>
            <a:endParaRPr lang="en-US" dirty="0" smtClean="0">
              <a:gradFill>
                <a:gsLst>
                  <a:gs pos="0">
                    <a:schemeClr val="tx1"/>
                  </a:gs>
                  <a:gs pos="100000">
                    <a:schemeClr val="tx1"/>
                  </a:gs>
                </a:gsLst>
                <a:lin ang="5400000" scaled="0"/>
              </a:gradFill>
            </a:endParaRPr>
          </a:p>
          <a:p>
            <a:pPr lvl="1"/>
            <a:endParaRPr lang="en-US"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416361516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Graphics</a:t>
            </a:r>
            <a:endParaRPr lang="en-US" dirty="0">
              <a:gradFill>
                <a:gsLst>
                  <a:gs pos="50000">
                    <a:schemeClr val="tx2"/>
                  </a:gs>
                  <a:gs pos="100000">
                    <a:schemeClr val="tx2"/>
                  </a:gs>
                </a:gsLst>
                <a:lin ang="5400000" scaled="0"/>
              </a:gradFill>
            </a:endParaRPr>
          </a:p>
        </p:txBody>
      </p:sp>
      <p:sp>
        <p:nvSpPr>
          <p:cNvPr id="3" name="Text Placeholder 2"/>
          <p:cNvSpPr>
            <a:spLocks noGrp="1"/>
          </p:cNvSpPr>
          <p:nvPr>
            <p:ph type="body" sz="quarter" idx="10"/>
          </p:nvPr>
        </p:nvSpPr>
        <p:spPr/>
        <p:txBody>
          <a:bodyPr/>
          <a:lstStyle/>
          <a:p>
            <a:r>
              <a:rPr lang="en-US" dirty="0" smtClean="0">
                <a:gradFill>
                  <a:gsLst>
                    <a:gs pos="0">
                      <a:schemeClr val="tx1"/>
                    </a:gs>
                    <a:gs pos="100000">
                      <a:schemeClr val="tx1"/>
                    </a:gs>
                  </a:gsLst>
                  <a:lin ang="5400000" scaled="0"/>
                </a:gradFill>
              </a:rPr>
              <a:t>Other Stuff</a:t>
            </a:r>
          </a:p>
          <a:p>
            <a:pPr lvl="1"/>
            <a:r>
              <a:rPr lang="en-US" dirty="0" smtClean="0">
                <a:gradFill>
                  <a:gsLst>
                    <a:gs pos="0">
                      <a:schemeClr val="tx1"/>
                    </a:gs>
                    <a:gs pos="100000">
                      <a:schemeClr val="tx1"/>
                    </a:gs>
                  </a:gsLst>
                  <a:lin ang="5400000" scaled="0"/>
                </a:gradFill>
              </a:rPr>
              <a:t>Faster Default Image </a:t>
            </a:r>
            <a:r>
              <a:rPr lang="en-US" dirty="0" err="1" smtClean="0">
                <a:gradFill>
                  <a:gsLst>
                    <a:gs pos="0">
                      <a:schemeClr val="tx1"/>
                    </a:gs>
                    <a:gs pos="100000">
                      <a:schemeClr val="tx1"/>
                    </a:gs>
                  </a:gsLst>
                  <a:lin ang="5400000" scaled="0"/>
                </a:gradFill>
              </a:rPr>
              <a:t>Resampling</a:t>
            </a:r>
            <a:endParaRPr lang="en-US" dirty="0" smtClean="0">
              <a:gradFill>
                <a:gsLst>
                  <a:gs pos="0">
                    <a:schemeClr val="tx1"/>
                  </a:gs>
                  <a:gs pos="100000">
                    <a:schemeClr val="tx1"/>
                  </a:gs>
                </a:gsLst>
                <a:lin ang="5400000" scaled="0"/>
              </a:gradFill>
            </a:endParaRPr>
          </a:p>
          <a:p>
            <a:pPr lvl="1"/>
            <a:r>
              <a:rPr lang="en-US" dirty="0" smtClean="0">
                <a:gradFill>
                  <a:gsLst>
                    <a:gs pos="0">
                      <a:schemeClr val="tx1"/>
                    </a:gs>
                    <a:gs pos="100000">
                      <a:schemeClr val="tx1"/>
                    </a:gs>
                  </a:gsLst>
                  <a:lin ang="5400000" scaled="0"/>
                </a:gradFill>
              </a:rPr>
              <a:t>Removal of Legacy </a:t>
            </a:r>
            <a:r>
              <a:rPr lang="en-US" dirty="0" err="1" smtClean="0">
                <a:gradFill>
                  <a:gsLst>
                    <a:gs pos="0">
                      <a:schemeClr val="tx1"/>
                    </a:gs>
                    <a:gs pos="100000">
                      <a:schemeClr val="tx1"/>
                    </a:gs>
                  </a:gsLst>
                  <a:lin ang="5400000" scaled="0"/>
                </a:gradFill>
              </a:rPr>
              <a:t>BitmapEffect</a:t>
            </a:r>
            <a:r>
              <a:rPr lang="en-US" dirty="0" smtClean="0">
                <a:gradFill>
                  <a:gsLst>
                    <a:gs pos="0">
                      <a:schemeClr val="tx1"/>
                    </a:gs>
                    <a:gs pos="100000">
                      <a:schemeClr val="tx1"/>
                    </a:gs>
                  </a:gsLst>
                  <a:lin ang="5400000" scaled="0"/>
                </a:gradFill>
              </a:rPr>
              <a:t> Support</a:t>
            </a:r>
          </a:p>
          <a:p>
            <a:pPr lvl="1"/>
            <a:r>
              <a:rPr lang="en-US" dirty="0" smtClean="0">
                <a:gradFill>
                  <a:gsLst>
                    <a:gs pos="0">
                      <a:schemeClr val="tx1"/>
                    </a:gs>
                    <a:gs pos="100000">
                      <a:schemeClr val="tx1"/>
                    </a:gs>
                  </a:gsLst>
                  <a:lin ang="5400000" scaled="0"/>
                </a:gradFill>
              </a:rPr>
              <a:t>Removal of Fixed-Function Rendering Pipeline</a:t>
            </a:r>
          </a:p>
          <a:p>
            <a:pPr lvl="1"/>
            <a:endParaRPr lang="en-US"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12373795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96"/>
            <a:ext cx="8382000" cy="664797"/>
          </a:xfrm>
        </p:spPr>
        <p:txBody>
          <a:bodyPr/>
          <a:lstStyle/>
          <a:p>
            <a:r>
              <a:rPr lang="en-US" dirty="0" smtClean="0"/>
              <a:t>Cached </a:t>
            </a:r>
            <a:r>
              <a:rPr lang="en-US" dirty="0" smtClean="0"/>
              <a:t>Composition</a:t>
            </a:r>
            <a:endParaRPr lang="en-US" dirty="0">
              <a:gradFill>
                <a:gsLst>
                  <a:gs pos="50000">
                    <a:schemeClr val="tx2"/>
                  </a:gs>
                  <a:gs pos="100000">
                    <a:schemeClr val="tx2"/>
                  </a:gs>
                </a:gsLst>
                <a:lin ang="5400000" scaled="0"/>
              </a:gradFill>
            </a:endParaRPr>
          </a:p>
        </p:txBody>
      </p:sp>
      <p:sp>
        <p:nvSpPr>
          <p:cNvPr id="3" name="Text Placeholder 2"/>
          <p:cNvSpPr>
            <a:spLocks noGrp="1"/>
          </p:cNvSpPr>
          <p:nvPr>
            <p:ph type="body" sz="quarter" idx="10"/>
          </p:nvPr>
        </p:nvSpPr>
        <p:spPr/>
        <p:txBody>
          <a:bodyPr/>
          <a:lstStyle/>
          <a:p>
            <a:r>
              <a:rPr lang="en-US" dirty="0" smtClean="0"/>
              <a:t>Motivation:</a:t>
            </a:r>
          </a:p>
          <a:p>
            <a:pPr lvl="1"/>
            <a:r>
              <a:rPr lang="en-US" dirty="0" smtClean="0"/>
              <a:t>Vector </a:t>
            </a:r>
            <a:r>
              <a:rPr lang="en-US" dirty="0" err="1" smtClean="0"/>
              <a:t>rasterization</a:t>
            </a:r>
            <a:r>
              <a:rPr lang="en-US" dirty="0" smtClean="0"/>
              <a:t> is a very expensive operation</a:t>
            </a:r>
          </a:p>
          <a:p>
            <a:pPr lvl="1"/>
            <a:r>
              <a:rPr lang="en-US" dirty="0" smtClean="0"/>
              <a:t>Video cards are optimized to render textures</a:t>
            </a:r>
          </a:p>
          <a:p>
            <a:pPr lvl="1"/>
            <a:r>
              <a:rPr lang="en-US" dirty="0" smtClean="0"/>
              <a:t>Difficult to cache vector data</a:t>
            </a:r>
          </a:p>
          <a:p>
            <a:pPr lvl="2"/>
            <a:r>
              <a:rPr lang="en-US" dirty="0" smtClean="0"/>
              <a:t>Per-primitive AA forces </a:t>
            </a:r>
            <a:r>
              <a:rPr lang="en-US" dirty="0" err="1" smtClean="0"/>
              <a:t>retessellation</a:t>
            </a:r>
            <a:r>
              <a:rPr lang="en-US" dirty="0" smtClean="0"/>
              <a:t> on scale / translation</a:t>
            </a:r>
          </a:p>
        </p:txBody>
      </p:sp>
    </p:spTree>
    <p:extLst>
      <p:ext uri="{BB962C8B-B14F-4D97-AF65-F5344CB8AC3E}">
        <p14:creationId xmlns:p14="http://schemas.microsoft.com/office/powerpoint/2010/main" val="110731902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96"/>
            <a:ext cx="8382000" cy="664797"/>
          </a:xfrm>
        </p:spPr>
        <p:txBody>
          <a:bodyPr/>
          <a:lstStyle/>
          <a:p>
            <a:r>
              <a:rPr lang="en-US" dirty="0" smtClean="0"/>
              <a:t>Cached </a:t>
            </a:r>
            <a:r>
              <a:rPr lang="en-US" dirty="0" smtClean="0"/>
              <a:t>Composition</a:t>
            </a:r>
            <a:endParaRPr lang="en-US" dirty="0">
              <a:gradFill>
                <a:gsLst>
                  <a:gs pos="50000">
                    <a:schemeClr val="tx2"/>
                  </a:gs>
                  <a:gs pos="100000">
                    <a:schemeClr val="tx2"/>
                  </a:gs>
                </a:gsLst>
                <a:lin ang="5400000" scaled="0"/>
              </a:gradFill>
            </a:endParaRPr>
          </a:p>
        </p:txBody>
      </p:sp>
      <p:sp>
        <p:nvSpPr>
          <p:cNvPr id="3" name="Text Placeholder 2"/>
          <p:cNvSpPr>
            <a:spLocks noGrp="1"/>
          </p:cNvSpPr>
          <p:nvPr>
            <p:ph type="body" sz="quarter" idx="10"/>
          </p:nvPr>
        </p:nvSpPr>
        <p:spPr/>
        <p:txBody>
          <a:bodyPr/>
          <a:lstStyle/>
          <a:p>
            <a:r>
              <a:rPr lang="en-US" dirty="0" smtClean="0"/>
              <a:t>Previously two basic ways:</a:t>
            </a:r>
          </a:p>
          <a:p>
            <a:pPr lvl="1"/>
            <a:r>
              <a:rPr lang="en-US" dirty="0" err="1" smtClean="0">
                <a:latin typeface="Consolas" pitchFamily="49" charset="0"/>
              </a:rPr>
              <a:t>RenderTargetBitmap</a:t>
            </a:r>
            <a:endParaRPr lang="en-US" dirty="0" smtClean="0">
              <a:latin typeface="Consolas" pitchFamily="49" charset="0"/>
            </a:endParaRPr>
          </a:p>
          <a:p>
            <a:pPr lvl="1"/>
            <a:r>
              <a:rPr lang="en-US" dirty="0" err="1" smtClean="0">
                <a:latin typeface="Consolas" pitchFamily="49" charset="0"/>
              </a:rPr>
              <a:t>TileBrush</a:t>
            </a:r>
            <a:r>
              <a:rPr lang="en-US" dirty="0" smtClean="0"/>
              <a:t> caching via the </a:t>
            </a:r>
            <a:r>
              <a:rPr lang="en-US" dirty="0" err="1" smtClean="0">
                <a:latin typeface="Consolas" pitchFamily="49" charset="0"/>
              </a:rPr>
              <a:t>RenderOptions.CachingHint</a:t>
            </a:r>
            <a:r>
              <a:rPr lang="en-US" dirty="0" smtClean="0"/>
              <a:t> attached property</a:t>
            </a:r>
          </a:p>
        </p:txBody>
      </p:sp>
    </p:spTree>
    <p:extLst>
      <p:ext uri="{BB962C8B-B14F-4D97-AF65-F5344CB8AC3E}">
        <p14:creationId xmlns:p14="http://schemas.microsoft.com/office/powerpoint/2010/main" val="40207122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96"/>
            <a:ext cx="8382000" cy="664797"/>
          </a:xfrm>
        </p:spPr>
        <p:txBody>
          <a:bodyPr/>
          <a:lstStyle/>
          <a:p>
            <a:r>
              <a:rPr lang="en-US" dirty="0" smtClean="0"/>
              <a:t>Cached </a:t>
            </a:r>
            <a:r>
              <a:rPr lang="en-US" dirty="0" smtClean="0"/>
              <a:t>Composition</a:t>
            </a:r>
            <a:endParaRPr lang="en-US" dirty="0">
              <a:gradFill>
                <a:gsLst>
                  <a:gs pos="50000">
                    <a:schemeClr val="tx2"/>
                  </a:gs>
                  <a:gs pos="100000">
                    <a:schemeClr val="tx2"/>
                  </a:gs>
                </a:gsLst>
                <a:lin ang="5400000" scaled="0"/>
              </a:gradFill>
            </a:endParaRPr>
          </a:p>
        </p:txBody>
      </p:sp>
      <p:sp>
        <p:nvSpPr>
          <p:cNvPr id="3" name="Text Placeholder 2"/>
          <p:cNvSpPr>
            <a:spLocks noGrp="1"/>
          </p:cNvSpPr>
          <p:nvPr>
            <p:ph type="body" sz="quarter" idx="10"/>
          </p:nvPr>
        </p:nvSpPr>
        <p:spPr/>
        <p:txBody>
          <a:bodyPr/>
          <a:lstStyle/>
          <a:p>
            <a:r>
              <a:rPr lang="en-US" dirty="0" smtClean="0"/>
              <a:t>New Property on </a:t>
            </a:r>
            <a:r>
              <a:rPr lang="en-US" dirty="0" err="1" smtClean="0">
                <a:latin typeface="Consolas" pitchFamily="49" charset="0"/>
              </a:rPr>
              <a:t>UIElement</a:t>
            </a:r>
            <a:endParaRPr lang="en-US" dirty="0" smtClean="0">
              <a:latin typeface="Consolas" pitchFamily="49" charset="0"/>
            </a:endParaRPr>
          </a:p>
          <a:p>
            <a:pPr lvl="1"/>
            <a:r>
              <a:rPr lang="en-US" dirty="0" err="1" smtClean="0">
                <a:solidFill>
                  <a:srgbClr xmlns:mc="http://schemas.openxmlformats.org/markup-compatibility/2006" xmlns:a14="http://schemas.microsoft.com/office/drawing/2010/main" val="FFFF00" mc:Ignorable=""/>
                </a:solidFill>
                <a:latin typeface="Consolas" pitchFamily="49" charset="0"/>
              </a:rPr>
              <a:t>UIElement.CacheMode</a:t>
            </a:r>
            <a:endParaRPr lang="en-US" dirty="0" smtClean="0">
              <a:solidFill>
                <a:srgbClr xmlns:mc="http://schemas.openxmlformats.org/markup-compatibility/2006" xmlns:a14="http://schemas.microsoft.com/office/drawing/2010/main" val="FFFF00" mc:Ignorable=""/>
              </a:solidFill>
              <a:latin typeface="Consolas" pitchFamily="49" charset="0"/>
            </a:endParaRPr>
          </a:p>
          <a:p>
            <a:pPr lvl="1"/>
            <a:r>
              <a:rPr lang="en-US" dirty="0" smtClean="0"/>
              <a:t>Currently accepts an instance of </a:t>
            </a:r>
            <a:r>
              <a:rPr lang="en-US" dirty="0" err="1" smtClean="0">
                <a:latin typeface="Consolas" pitchFamily="49" charset="0"/>
              </a:rPr>
              <a:t>BitmapCache</a:t>
            </a:r>
            <a:endParaRPr lang="en-US" dirty="0" smtClean="0">
              <a:latin typeface="Consolas" pitchFamily="49" charset="0"/>
            </a:endParaRPr>
          </a:p>
          <a:p>
            <a:r>
              <a:rPr lang="en-US" dirty="0" smtClean="0"/>
              <a:t>New Brush</a:t>
            </a:r>
          </a:p>
          <a:p>
            <a:pPr lvl="1"/>
            <a:r>
              <a:rPr lang="en-US" dirty="0" err="1" smtClean="0">
                <a:solidFill>
                  <a:srgbClr xmlns:mc="http://schemas.openxmlformats.org/markup-compatibility/2006" xmlns:a14="http://schemas.microsoft.com/office/drawing/2010/main" val="FFFF00" mc:Ignorable=""/>
                </a:solidFill>
                <a:latin typeface="Consolas" pitchFamily="49" charset="0"/>
              </a:rPr>
              <a:t>BitmapCacheBrush</a:t>
            </a:r>
            <a:r>
              <a:rPr lang="en-US" dirty="0" smtClean="0"/>
              <a:t> – basically a cached  </a:t>
            </a:r>
            <a:r>
              <a:rPr lang="en-US" dirty="0" err="1" smtClean="0">
                <a:solidFill>
                  <a:srgbClr xmlns:mc="http://schemas.openxmlformats.org/markup-compatibility/2006" xmlns:a14="http://schemas.microsoft.com/office/drawing/2010/main" val="FFFF00" mc:Ignorable=""/>
                </a:solidFill>
                <a:latin typeface="Consolas" pitchFamily="49" charset="0"/>
              </a:rPr>
              <a:t>VisualBrush</a:t>
            </a:r>
            <a:endParaRPr lang="en-US" dirty="0" smtClean="0">
              <a:latin typeface="Consolas" pitchFamily="49" charset="0"/>
            </a:endParaRPr>
          </a:p>
          <a:p>
            <a:r>
              <a:rPr lang="en-US" dirty="0" smtClean="0"/>
              <a:t>Interactive</a:t>
            </a:r>
          </a:p>
          <a:p>
            <a:r>
              <a:rPr lang="en-US" dirty="0" smtClean="0"/>
              <a:t>XAML-able</a:t>
            </a:r>
          </a:p>
          <a:p>
            <a:r>
              <a:rPr lang="en-US" dirty="0" smtClean="0"/>
              <a:t>Hardware Accelerated</a:t>
            </a:r>
          </a:p>
        </p:txBody>
      </p:sp>
    </p:spTree>
    <p:extLst>
      <p:ext uri="{BB962C8B-B14F-4D97-AF65-F5344CB8AC3E}">
        <p14:creationId xmlns:p14="http://schemas.microsoft.com/office/powerpoint/2010/main" val="312466899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Cached Compositions</a:t>
            </a:r>
            <a:endParaRPr lang="en-US" sz="2800" dirty="0">
              <a:solidFill>
                <a:schemeClr val="tx1">
                  <a:lumMod val="75000"/>
                </a:schemeClr>
              </a:solidFill>
              <a:latin typeface="Segoe UI Light" pitchFamily="34" charset="0"/>
            </a:endParaRPr>
          </a:p>
        </p:txBody>
      </p:sp>
      <p:sp>
        <p:nvSpPr>
          <p:cNvPr id="4" name="Text Placeholder 3"/>
          <p:cNvSpPr>
            <a:spLocks noGrp="1"/>
          </p:cNvSpPr>
          <p:nvPr>
            <p:ph type="body" sz="quarter" idx="10"/>
          </p:nvPr>
        </p:nvSpPr>
        <p:spPr/>
        <p:txBody>
          <a:bodyPr/>
          <a:lstStyle/>
          <a:p>
            <a:r>
              <a:rPr lang="en-US" dirty="0" smtClean="0"/>
              <a:t>&lt;demo/&gt;</a:t>
            </a:r>
            <a:endParaRPr lang="en-US" dirty="0"/>
          </a:p>
        </p:txBody>
      </p:sp>
    </p:spTree>
    <p:extLst>
      <p:ext uri="{BB962C8B-B14F-4D97-AF65-F5344CB8AC3E}">
        <p14:creationId xmlns:p14="http://schemas.microsoft.com/office/powerpoint/2010/main" val="143172037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ZA" dirty="0" smtClean="0"/>
              <a:t>What’s new...</a:t>
            </a:r>
            <a:endParaRPr lang="en-ZA" dirty="0"/>
          </a:p>
        </p:txBody>
      </p:sp>
      <p:sp>
        <p:nvSpPr>
          <p:cNvPr id="6" name="Text Placeholder 5"/>
          <p:cNvSpPr>
            <a:spLocks noGrp="1"/>
          </p:cNvSpPr>
          <p:nvPr>
            <p:ph sz="half" idx="1"/>
          </p:nvPr>
        </p:nvSpPr>
        <p:spPr>
          <a:xfrm>
            <a:off x="381001" y="1442293"/>
            <a:ext cx="4114800" cy="4136517"/>
          </a:xfrm>
        </p:spPr>
        <p:txBody>
          <a:bodyPr/>
          <a:lstStyle/>
          <a:p>
            <a:pPr lvl="1"/>
            <a:r>
              <a:rPr lang="en-ZA" sz="2000" dirty="0" smtClean="0"/>
              <a:t>Cached compositions</a:t>
            </a:r>
          </a:p>
          <a:p>
            <a:pPr lvl="1"/>
            <a:r>
              <a:rPr lang="en-ZA" sz="2000" dirty="0" smtClean="0"/>
              <a:t>Text clarity</a:t>
            </a:r>
          </a:p>
          <a:p>
            <a:pPr lvl="1"/>
            <a:r>
              <a:rPr lang="en-ZA" sz="2000" dirty="0" smtClean="0"/>
              <a:t>Layout Rounding</a:t>
            </a:r>
          </a:p>
          <a:p>
            <a:pPr lvl="1"/>
            <a:r>
              <a:rPr lang="en-ZA" sz="2000" dirty="0" err="1" smtClean="0"/>
              <a:t>ClickOnce</a:t>
            </a:r>
            <a:r>
              <a:rPr lang="en-ZA" sz="2000" dirty="0" smtClean="0"/>
              <a:t> improvements</a:t>
            </a:r>
          </a:p>
          <a:p>
            <a:pPr lvl="1"/>
            <a:r>
              <a:rPr lang="en-ZA" sz="2000" dirty="0" err="1" smtClean="0"/>
              <a:t>Multitouch</a:t>
            </a:r>
            <a:endParaRPr lang="en-ZA" sz="2000" dirty="0" smtClean="0"/>
          </a:p>
          <a:p>
            <a:pPr lvl="1"/>
            <a:r>
              <a:rPr lang="en-ZA" sz="2000" dirty="0" smtClean="0"/>
              <a:t>Windows 7 Taskbar</a:t>
            </a:r>
          </a:p>
          <a:p>
            <a:pPr lvl="1"/>
            <a:r>
              <a:rPr lang="en-ZA" sz="2000" dirty="0" smtClean="0"/>
              <a:t>Ribbon </a:t>
            </a:r>
          </a:p>
          <a:p>
            <a:pPr lvl="1">
              <a:defRPr/>
            </a:pPr>
            <a:r>
              <a:rPr lang="en-ZA" sz="2000" dirty="0" smtClean="0"/>
              <a:t>Focus mgt improvements</a:t>
            </a:r>
          </a:p>
          <a:p>
            <a:pPr lvl="1">
              <a:defRPr/>
            </a:pPr>
            <a:r>
              <a:rPr lang="en-ZA" sz="2000" dirty="0" smtClean="0"/>
              <a:t>Support for UIAccessible2</a:t>
            </a:r>
          </a:p>
          <a:p>
            <a:pPr lvl="1">
              <a:defRPr/>
            </a:pPr>
            <a:r>
              <a:rPr lang="en-ZA" sz="2000" dirty="0" smtClean="0"/>
              <a:t>VSM integration</a:t>
            </a:r>
          </a:p>
          <a:p>
            <a:pPr lvl="1">
              <a:defRPr/>
            </a:pPr>
            <a:r>
              <a:rPr lang="en-ZA" sz="2000" dirty="0" smtClean="0"/>
              <a:t>Full Trust </a:t>
            </a:r>
            <a:r>
              <a:rPr lang="en-ZA" sz="2000" dirty="0" err="1" smtClean="0"/>
              <a:t>XBaps</a:t>
            </a:r>
            <a:endParaRPr lang="en-ZA" sz="2000" dirty="0" smtClean="0"/>
          </a:p>
          <a:p>
            <a:endParaRPr lang="en-ZA" dirty="0"/>
          </a:p>
        </p:txBody>
      </p:sp>
      <p:sp>
        <p:nvSpPr>
          <p:cNvPr id="8" name="Content Placeholder 7"/>
          <p:cNvSpPr>
            <a:spLocks noGrp="1"/>
          </p:cNvSpPr>
          <p:nvPr>
            <p:ph sz="half" idx="2"/>
          </p:nvPr>
        </p:nvSpPr>
        <p:spPr>
          <a:xfrm>
            <a:off x="4648200" y="1442293"/>
            <a:ext cx="4114800" cy="4278094"/>
          </a:xfrm>
        </p:spPr>
        <p:txBody>
          <a:bodyPr/>
          <a:lstStyle/>
          <a:p>
            <a:pPr marL="742950" lvl="1" indent="-285750" defTabSz="914400">
              <a:buClr>
                <a:schemeClr val="accent2">
                  <a:lumMod val="40000"/>
                  <a:lumOff val="60000"/>
                </a:schemeClr>
              </a:buClr>
              <a:buFont typeface="Arial" pitchFamily="34" charset="0"/>
              <a:buChar char="–"/>
              <a:defRPr/>
            </a:pPr>
            <a:r>
              <a:rPr lang="en-US" sz="2000" dirty="0" smtClean="0">
                <a:ea typeface="Segoe UI" pitchFamily="34" charset="0"/>
                <a:cs typeface="Segoe UI" pitchFamily="34" charset="0"/>
              </a:rPr>
              <a:t>PS 3</a:t>
            </a:r>
          </a:p>
          <a:p>
            <a:pPr marL="742950" lvl="1" indent="-285750" defTabSz="914400">
              <a:buClr>
                <a:schemeClr val="accent2">
                  <a:lumMod val="40000"/>
                  <a:lumOff val="60000"/>
                </a:schemeClr>
              </a:buClr>
              <a:buFont typeface="Arial" pitchFamily="34" charset="0"/>
              <a:buChar char="–"/>
              <a:defRPr/>
            </a:pPr>
            <a:r>
              <a:rPr lang="en-US" sz="2000" dirty="0" smtClean="0">
                <a:ea typeface="Segoe UI" pitchFamily="34" charset="0"/>
                <a:cs typeface="Segoe UI" pitchFamily="34" charset="0"/>
              </a:rPr>
              <a:t>Client Profile</a:t>
            </a:r>
          </a:p>
          <a:p>
            <a:pPr marL="742950" lvl="1" indent="-285750" defTabSz="914400">
              <a:buClr>
                <a:schemeClr val="accent2">
                  <a:lumMod val="40000"/>
                  <a:lumOff val="60000"/>
                </a:schemeClr>
              </a:buClr>
              <a:buFont typeface="Arial" pitchFamily="34" charset="0"/>
              <a:buChar char="–"/>
              <a:defRPr/>
            </a:pPr>
            <a:r>
              <a:rPr lang="en-US" sz="2000" dirty="0" smtClean="0">
                <a:ea typeface="Segoe UI" pitchFamily="34" charset="0"/>
                <a:cs typeface="Segoe UI" pitchFamily="34" charset="0"/>
              </a:rPr>
              <a:t>Data controls</a:t>
            </a:r>
          </a:p>
          <a:p>
            <a:pPr marL="742950" lvl="1" indent="-285750" defTabSz="914400">
              <a:buClr>
                <a:schemeClr val="accent2">
                  <a:lumMod val="40000"/>
                  <a:lumOff val="60000"/>
                </a:schemeClr>
              </a:buClr>
              <a:buFont typeface="Arial" pitchFamily="34" charset="0"/>
              <a:buChar char="–"/>
              <a:defRPr/>
            </a:pPr>
            <a:r>
              <a:rPr lang="en-US" sz="2000" dirty="0" smtClean="0">
                <a:ea typeface="Segoe UI" pitchFamily="34" charset="0"/>
                <a:cs typeface="Segoe UI" pitchFamily="34" charset="0"/>
              </a:rPr>
              <a:t>Accessibility Improvements</a:t>
            </a:r>
          </a:p>
          <a:p>
            <a:pPr marL="742950" lvl="1" indent="-285750" defTabSz="914400">
              <a:buClr>
                <a:schemeClr val="accent2">
                  <a:lumMod val="40000"/>
                  <a:lumOff val="60000"/>
                </a:schemeClr>
              </a:buClr>
              <a:buFont typeface="Arial" pitchFamily="34" charset="0"/>
              <a:buChar char="–"/>
              <a:defRPr/>
            </a:pPr>
            <a:r>
              <a:rPr lang="en-US" sz="2000" dirty="0" smtClean="0">
                <a:ea typeface="Segoe UI" pitchFamily="34" charset="0"/>
                <a:cs typeface="Segoe UI" pitchFamily="34" charset="0"/>
              </a:rPr>
              <a:t>Chart Controls</a:t>
            </a:r>
          </a:p>
          <a:p>
            <a:pPr marL="742950" lvl="1" indent="-285750" defTabSz="914400">
              <a:buClr>
                <a:schemeClr val="accent2">
                  <a:lumMod val="40000"/>
                  <a:lumOff val="60000"/>
                </a:schemeClr>
              </a:buClr>
              <a:buFont typeface="Arial" pitchFamily="34" charset="0"/>
              <a:buChar char="–"/>
              <a:defRPr/>
            </a:pPr>
            <a:r>
              <a:rPr lang="en-US" sz="2000" dirty="0" smtClean="0">
                <a:ea typeface="Segoe UI" pitchFamily="34" charset="0"/>
                <a:cs typeface="Segoe UI" pitchFamily="34" charset="0"/>
              </a:rPr>
              <a:t>Control Themes</a:t>
            </a:r>
          </a:p>
          <a:p>
            <a:pPr marL="742950" lvl="1" indent="-285750" defTabSz="914400">
              <a:buClr>
                <a:schemeClr val="accent2">
                  <a:lumMod val="40000"/>
                  <a:lumOff val="60000"/>
                </a:schemeClr>
              </a:buClr>
              <a:buFont typeface="Arial" pitchFamily="34" charset="0"/>
              <a:buChar char="–"/>
              <a:defRPr/>
            </a:pPr>
            <a:r>
              <a:rPr lang="en-US" sz="2000" dirty="0" smtClean="0">
                <a:ea typeface="Segoe UI" pitchFamily="34" charset="0"/>
                <a:cs typeface="Segoe UI" pitchFamily="34" charset="0"/>
              </a:rPr>
              <a:t>Hundreds of good bug fixes…</a:t>
            </a:r>
          </a:p>
          <a:p>
            <a:pPr marL="742950" lvl="1" indent="-285750" defTabSz="914400">
              <a:buClr>
                <a:schemeClr val="accent2">
                  <a:lumMod val="40000"/>
                  <a:lumOff val="60000"/>
                </a:schemeClr>
              </a:buClr>
              <a:buFont typeface="Arial" pitchFamily="34" charset="0"/>
              <a:buChar char="–"/>
              <a:defRPr/>
            </a:pPr>
            <a:r>
              <a:rPr lang="en-US" sz="2000" dirty="0" smtClean="0">
                <a:ea typeface="Segoe UI" pitchFamily="34" charset="0"/>
                <a:cs typeface="Segoe UI" pitchFamily="34" charset="0"/>
              </a:rPr>
              <a:t>Plus all the goodness of .NET4!</a:t>
            </a:r>
          </a:p>
          <a:p>
            <a:pPr marL="1031334" lvl="2" indent="-285750" defTabSz="914400">
              <a:buClr>
                <a:schemeClr val="accent2">
                  <a:lumMod val="40000"/>
                  <a:lumOff val="60000"/>
                </a:schemeClr>
              </a:buClr>
              <a:buFont typeface="Arial" pitchFamily="34" charset="0"/>
              <a:buChar char="–"/>
              <a:defRPr/>
            </a:pPr>
            <a:r>
              <a:rPr lang="en-US" sz="1600" dirty="0" smtClean="0">
                <a:ea typeface="Segoe UI" pitchFamily="34" charset="0"/>
                <a:cs typeface="Segoe UI" pitchFamily="34" charset="0"/>
              </a:rPr>
              <a:t>MEF</a:t>
            </a:r>
          </a:p>
          <a:p>
            <a:pPr marL="1031334" lvl="2" indent="-285750" defTabSz="914400">
              <a:buClr>
                <a:schemeClr val="accent2">
                  <a:lumMod val="40000"/>
                  <a:lumOff val="60000"/>
                </a:schemeClr>
              </a:buClr>
              <a:buFont typeface="Arial" pitchFamily="34" charset="0"/>
              <a:buChar char="–"/>
              <a:defRPr/>
            </a:pPr>
            <a:r>
              <a:rPr lang="en-US" sz="1600" dirty="0" smtClean="0">
                <a:ea typeface="Segoe UI" pitchFamily="34" charset="0"/>
                <a:cs typeface="Segoe UI" pitchFamily="34" charset="0"/>
              </a:rPr>
              <a:t>Dynamic Language Support</a:t>
            </a:r>
          </a:p>
          <a:p>
            <a:pPr marL="742950" lvl="1" indent="-285750" defTabSz="914400">
              <a:buClr>
                <a:schemeClr val="accent2">
                  <a:lumMod val="40000"/>
                  <a:lumOff val="60000"/>
                </a:schemeClr>
              </a:buClr>
              <a:defRPr/>
            </a:pPr>
            <a:r>
              <a:rPr lang="en-US" sz="2000" dirty="0" smtClean="0">
                <a:ea typeface="Segoe UI" pitchFamily="34" charset="0"/>
                <a:cs typeface="Segoe UI" pitchFamily="34" charset="0"/>
              </a:rPr>
              <a:t>More…</a:t>
            </a:r>
          </a:p>
          <a:p>
            <a:endParaRPr lang="en-ZA" dirty="0"/>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96"/>
            <a:ext cx="8382000" cy="664797"/>
          </a:xfrm>
        </p:spPr>
        <p:txBody>
          <a:bodyPr/>
          <a:lstStyle/>
          <a:p>
            <a:r>
              <a:rPr lang="en-US" dirty="0" smtClean="0"/>
              <a:t>Cached </a:t>
            </a:r>
            <a:r>
              <a:rPr lang="en-US" dirty="0" smtClean="0"/>
              <a:t>Composition</a:t>
            </a:r>
            <a:endParaRPr lang="en-US" dirty="0">
              <a:gradFill>
                <a:gsLst>
                  <a:gs pos="50000">
                    <a:schemeClr val="tx2"/>
                  </a:gs>
                  <a:gs pos="100000">
                    <a:schemeClr val="tx2"/>
                  </a:gs>
                </a:gsLst>
                <a:lin ang="5400000" scaled="0"/>
              </a:gradFill>
            </a:endParaRPr>
          </a:p>
        </p:txBody>
      </p:sp>
      <p:sp>
        <p:nvSpPr>
          <p:cNvPr id="3" name="Text Placeholder 2"/>
          <p:cNvSpPr>
            <a:spLocks noGrp="1"/>
          </p:cNvSpPr>
          <p:nvPr>
            <p:ph type="body" sz="quarter" idx="10"/>
          </p:nvPr>
        </p:nvSpPr>
        <p:spPr/>
        <p:txBody>
          <a:bodyPr/>
          <a:lstStyle/>
          <a:p>
            <a:r>
              <a:rPr lang="en-US" dirty="0" smtClean="0"/>
              <a:t>When expensive content would require </a:t>
            </a:r>
            <a:r>
              <a:rPr lang="en-US" dirty="0" err="1" smtClean="0"/>
              <a:t>rerendering</a:t>
            </a:r>
            <a:endParaRPr lang="en-US" dirty="0" smtClean="0"/>
          </a:p>
          <a:p>
            <a:r>
              <a:rPr lang="en-US" dirty="0" smtClean="0"/>
              <a:t>When IRTs would be repeatedly regenerated</a:t>
            </a:r>
          </a:p>
          <a:p>
            <a:pPr lvl="1"/>
            <a:r>
              <a:rPr lang="en-US" dirty="0" smtClean="0"/>
              <a:t>e.g. All inputs to Effects (including </a:t>
            </a:r>
            <a:r>
              <a:rPr lang="en-US" dirty="0" err="1" smtClean="0"/>
              <a:t>ImageBrushes</a:t>
            </a:r>
            <a:r>
              <a:rPr lang="en-US" dirty="0" smtClean="0"/>
              <a:t>)</a:t>
            </a:r>
          </a:p>
          <a:p>
            <a:pPr lvl="1"/>
            <a:r>
              <a:rPr lang="en-US" dirty="0" smtClean="0"/>
              <a:t>Bypasses IRT allocation / </a:t>
            </a:r>
            <a:r>
              <a:rPr lang="en-US" dirty="0" err="1" smtClean="0"/>
              <a:t>deallocaiton</a:t>
            </a:r>
            <a:r>
              <a:rPr lang="en-US" dirty="0" smtClean="0"/>
              <a:t> cost</a:t>
            </a:r>
          </a:p>
        </p:txBody>
      </p:sp>
    </p:spTree>
    <p:extLst>
      <p:ext uri="{BB962C8B-B14F-4D97-AF65-F5344CB8AC3E}">
        <p14:creationId xmlns:p14="http://schemas.microsoft.com/office/powerpoint/2010/main" val="326817696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96"/>
            <a:ext cx="8382000" cy="664797"/>
          </a:xfrm>
        </p:spPr>
        <p:txBody>
          <a:bodyPr/>
          <a:lstStyle/>
          <a:p>
            <a:r>
              <a:rPr lang="en-US" dirty="0" smtClean="0"/>
              <a:t>Animation Easing </a:t>
            </a:r>
            <a:r>
              <a:rPr lang="en-US" dirty="0" smtClean="0"/>
              <a:t>Functions</a:t>
            </a:r>
            <a:endParaRPr lang="en-US" dirty="0">
              <a:gradFill>
                <a:gsLst>
                  <a:gs pos="50000">
                    <a:schemeClr val="tx2"/>
                  </a:gs>
                  <a:gs pos="100000">
                    <a:schemeClr val="tx2"/>
                  </a:gs>
                </a:gsLst>
                <a:lin ang="5400000" scaled="0"/>
              </a:gradFill>
            </a:endParaRPr>
          </a:p>
        </p:txBody>
      </p:sp>
      <p:sp>
        <p:nvSpPr>
          <p:cNvPr id="3" name="Text Placeholder 2"/>
          <p:cNvSpPr>
            <a:spLocks noGrp="1"/>
          </p:cNvSpPr>
          <p:nvPr>
            <p:ph type="body" sz="quarter" idx="10"/>
          </p:nvPr>
        </p:nvSpPr>
        <p:spPr/>
        <p:txBody>
          <a:bodyPr/>
          <a:lstStyle/>
          <a:p>
            <a:r>
              <a:rPr lang="en-US" dirty="0" smtClean="0">
                <a:gradFill>
                  <a:gsLst>
                    <a:gs pos="0">
                      <a:schemeClr val="tx1"/>
                    </a:gs>
                    <a:gs pos="100000">
                      <a:schemeClr val="tx1"/>
                    </a:gs>
                  </a:gsLst>
                  <a:lin ang="5400000" scaled="0"/>
                </a:gradFill>
              </a:rPr>
              <a:t>Added an </a:t>
            </a:r>
            <a:r>
              <a:rPr lang="en-US" dirty="0" err="1" smtClean="0">
                <a:solidFill>
                  <a:srgbClr xmlns:mc="http://schemas.openxmlformats.org/markup-compatibility/2006" xmlns:a14="http://schemas.microsoft.com/office/drawing/2010/main" val="FFFF00" mc:Ignorable=""/>
                </a:solidFill>
              </a:rPr>
              <a:t>EasingFunction</a:t>
            </a:r>
            <a:r>
              <a:rPr lang="en-US" dirty="0" smtClean="0">
                <a:gradFill>
                  <a:gsLst>
                    <a:gs pos="0">
                      <a:schemeClr val="tx1"/>
                    </a:gs>
                    <a:gs pos="100000">
                      <a:schemeClr val="tx1"/>
                    </a:gs>
                  </a:gsLst>
                  <a:lin ang="5400000" scaled="0"/>
                </a:gradFill>
              </a:rPr>
              <a:t> property to all </a:t>
            </a:r>
            <a:r>
              <a:rPr lang="en-US" dirty="0" smtClean="0">
                <a:gradFill>
                  <a:gsLst>
                    <a:gs pos="0">
                      <a:schemeClr val="tx1"/>
                    </a:gs>
                    <a:gs pos="100000">
                      <a:schemeClr val="tx1"/>
                    </a:gs>
                  </a:gsLst>
                  <a:lin ang="5400000" scaled="0"/>
                </a:gradFill>
                <a:latin typeface="Consolas" pitchFamily="49" charset="0"/>
              </a:rPr>
              <a:t>From/To</a:t>
            </a:r>
            <a:r>
              <a:rPr lang="en-US" dirty="0" smtClean="0">
                <a:gradFill>
                  <a:gsLst>
                    <a:gs pos="0">
                      <a:schemeClr val="tx1"/>
                    </a:gs>
                    <a:gs pos="100000">
                      <a:schemeClr val="tx1"/>
                    </a:gs>
                  </a:gsLst>
                  <a:lin ang="5400000" scaled="0"/>
                </a:gradFill>
              </a:rPr>
              <a:t> and </a:t>
            </a:r>
            <a:r>
              <a:rPr lang="en-US" dirty="0" smtClean="0">
                <a:gradFill>
                  <a:gsLst>
                    <a:gs pos="0">
                      <a:schemeClr val="tx1"/>
                    </a:gs>
                    <a:gs pos="100000">
                      <a:schemeClr val="tx1"/>
                    </a:gs>
                  </a:gsLst>
                  <a:lin ang="5400000" scaled="0"/>
                </a:gradFill>
                <a:latin typeface="Consolas" pitchFamily="49" charset="0"/>
              </a:rPr>
              <a:t>By</a:t>
            </a:r>
            <a:r>
              <a:rPr lang="en-US" dirty="0" smtClean="0">
                <a:gradFill>
                  <a:gsLst>
                    <a:gs pos="0">
                      <a:schemeClr val="tx1"/>
                    </a:gs>
                    <a:gs pos="100000">
                      <a:schemeClr val="tx1"/>
                    </a:gs>
                  </a:gsLst>
                  <a:lin ang="5400000" scaled="0"/>
                </a:gradFill>
              </a:rPr>
              <a:t> animation types</a:t>
            </a:r>
          </a:p>
          <a:p>
            <a:r>
              <a:rPr lang="en-US" dirty="0" smtClean="0">
                <a:gradFill>
                  <a:gsLst>
                    <a:gs pos="0">
                      <a:schemeClr val="tx1"/>
                    </a:gs>
                    <a:gs pos="100000">
                      <a:schemeClr val="tx1"/>
                    </a:gs>
                  </a:gsLst>
                  <a:lin ang="5400000" scaled="0"/>
                </a:gradFill>
              </a:rPr>
              <a:t>Easing Function modifies animation progress</a:t>
            </a:r>
          </a:p>
          <a:p>
            <a:r>
              <a:rPr lang="en-US" dirty="0" smtClean="0">
                <a:gradFill>
                  <a:gsLst>
                    <a:gs pos="0">
                      <a:schemeClr val="tx1"/>
                    </a:gs>
                    <a:gs pos="100000">
                      <a:schemeClr val="tx1"/>
                    </a:gs>
                  </a:gsLst>
                  <a:lin ang="5400000" scaled="0"/>
                </a:gradFill>
              </a:rPr>
              <a:t>Allows for custom modification of any animation’s </a:t>
            </a:r>
            <a:r>
              <a:rPr lang="en-US" dirty="0" smtClean="0">
                <a:gradFill>
                  <a:gsLst>
                    <a:gs pos="0">
                      <a:schemeClr val="tx1"/>
                    </a:gs>
                    <a:gs pos="100000">
                      <a:schemeClr val="tx1"/>
                    </a:gs>
                  </a:gsLst>
                  <a:lin ang="5400000" scaled="0"/>
                </a:gradFill>
              </a:rPr>
              <a:t>progress</a:t>
            </a:r>
          </a:p>
          <a:p>
            <a:r>
              <a:rPr lang="en-US" dirty="0" smtClean="0">
                <a:gradFill>
                  <a:gsLst>
                    <a:gs pos="0">
                      <a:schemeClr val="tx1"/>
                    </a:gs>
                    <a:gs pos="100000">
                      <a:schemeClr val="tx1"/>
                    </a:gs>
                  </a:gsLst>
                  <a:lin ang="5400000" scaled="0"/>
                </a:gradFill>
              </a:rPr>
              <a:t>Easy to create custom easing functions (Implement </a:t>
            </a:r>
            <a:r>
              <a:rPr lang="en-US" dirty="0" err="1" smtClean="0">
                <a:gradFill>
                  <a:gsLst>
                    <a:gs pos="0">
                      <a:schemeClr val="tx1"/>
                    </a:gs>
                    <a:gs pos="100000">
                      <a:schemeClr val="tx1"/>
                    </a:gs>
                  </a:gsLst>
                  <a:lin ang="5400000" scaled="0"/>
                </a:gradFill>
              </a:rPr>
              <a:t>IEasingFunction</a:t>
            </a:r>
            <a:r>
              <a:rPr lang="en-US" dirty="0" smtClean="0">
                <a:gradFill>
                  <a:gsLst>
                    <a:gs pos="0">
                      <a:schemeClr val="tx1"/>
                    </a:gs>
                    <a:gs pos="100000">
                      <a:schemeClr val="tx1"/>
                    </a:gs>
                  </a:gsLst>
                  <a:lin ang="5400000" scaled="0"/>
                </a:gradFill>
              </a:rPr>
              <a:t>)</a:t>
            </a:r>
            <a:endParaRPr lang="en-US"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289192409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Easing </a:t>
            </a:r>
            <a:r>
              <a:rPr lang="en-US" dirty="0" smtClean="0"/>
              <a:t>Functions</a:t>
            </a:r>
            <a:endParaRPr lang="en-US" sz="2000" dirty="0">
              <a:gradFill>
                <a:gsLst>
                  <a:gs pos="50000">
                    <a:schemeClr val="tx2"/>
                  </a:gs>
                  <a:gs pos="100000">
                    <a:schemeClr val="tx2"/>
                  </a:gs>
                </a:gsLst>
                <a:lin ang="5400000" scaled="0"/>
              </a:gradFill>
            </a:endParaRPr>
          </a:p>
        </p:txBody>
      </p:sp>
      <p:sp>
        <p:nvSpPr>
          <p:cNvPr id="3" name="Text Placeholder 2"/>
          <p:cNvSpPr>
            <a:spLocks noGrp="1"/>
          </p:cNvSpPr>
          <p:nvPr>
            <p:ph type="body" sz="quarter" idx="10"/>
          </p:nvPr>
        </p:nvSpPr>
        <p:spPr/>
        <p:txBody>
          <a:bodyPr/>
          <a:lstStyle/>
          <a:p>
            <a:r>
              <a:rPr lang="en-US" dirty="0" smtClean="0">
                <a:gradFill>
                  <a:gsLst>
                    <a:gs pos="0">
                      <a:schemeClr val="tx1"/>
                    </a:gs>
                    <a:gs pos="100000">
                      <a:schemeClr val="tx1"/>
                    </a:gs>
                  </a:gsLst>
                  <a:lin ang="5400000" scaled="0"/>
                </a:gradFill>
              </a:rPr>
              <a:t>Normal progress ranges from 0…1</a:t>
            </a:r>
          </a:p>
          <a:p>
            <a:r>
              <a:rPr lang="en-US" dirty="0" smtClean="0">
                <a:gradFill>
                  <a:gsLst>
                    <a:gs pos="0">
                      <a:schemeClr val="tx1"/>
                    </a:gs>
                    <a:gs pos="100000">
                      <a:schemeClr val="tx1"/>
                    </a:gs>
                  </a:gsLst>
                  <a:lin ang="5400000" scaled="0"/>
                </a:gradFill>
              </a:rPr>
              <a:t>Easing Functions allow progress ranges </a:t>
            </a:r>
            <a:r>
              <a:rPr lang="en-US" i="1" dirty="0" smtClean="0">
                <a:gradFill>
                  <a:gsLst>
                    <a:gs pos="0">
                      <a:schemeClr val="tx1"/>
                    </a:gs>
                    <a:gs pos="100000">
                      <a:schemeClr val="tx1"/>
                    </a:gs>
                  </a:gsLst>
                  <a:lin ang="5400000" scaled="0"/>
                </a:gradFill>
              </a:rPr>
              <a:t>below 0 and above 1 </a:t>
            </a:r>
            <a:r>
              <a:rPr lang="en-US" dirty="0" smtClean="0">
                <a:gradFill>
                  <a:gsLst>
                    <a:gs pos="0">
                      <a:schemeClr val="tx1"/>
                    </a:gs>
                    <a:gs pos="100000">
                      <a:schemeClr val="tx1"/>
                    </a:gs>
                  </a:gsLst>
                  <a:lin ang="5400000" scaled="0"/>
                </a:gradFill>
              </a:rPr>
              <a:t>(e.g. bouncing)</a:t>
            </a:r>
          </a:p>
        </p:txBody>
      </p:sp>
      <p:pic>
        <p:nvPicPr>
          <p:cNvPr id="4" name="Picture 3"/>
          <p:cNvPicPr/>
          <p:nvPr/>
        </p:nvPicPr>
        <p:blipFill>
          <a:blip r:embed="rId3" cstate="print"/>
          <a:srcRect/>
          <a:stretch>
            <a:fillRect/>
          </a:stretch>
        </p:blipFill>
        <p:spPr bwMode="auto">
          <a:xfrm>
            <a:off x="2500298" y="3143248"/>
            <a:ext cx="4157657" cy="2499401"/>
          </a:xfrm>
          <a:prstGeom prst="rect">
            <a:avLst/>
          </a:prstGeom>
          <a:noFill/>
          <a:ln w="9525">
            <a:noFill/>
            <a:miter lim="800000"/>
            <a:headEnd/>
            <a:tailEnd/>
          </a:ln>
        </p:spPr>
      </p:pic>
    </p:spTree>
    <p:extLst>
      <p:ext uri="{BB962C8B-B14F-4D97-AF65-F5344CB8AC3E}">
        <p14:creationId xmlns:p14="http://schemas.microsoft.com/office/powerpoint/2010/main" val="7019490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Animation Easing Functions</a:t>
            </a:r>
            <a:br>
              <a:rPr lang="en-US" dirty="0" smtClean="0"/>
            </a:br>
            <a:r>
              <a:rPr lang="en-US" sz="3600" dirty="0" smtClean="0">
                <a:gradFill>
                  <a:gsLst>
                    <a:gs pos="50000">
                      <a:schemeClr val="tx2"/>
                    </a:gs>
                    <a:gs pos="100000">
                      <a:schemeClr val="tx2"/>
                    </a:gs>
                  </a:gsLst>
                  <a:lin ang="5400000" scaled="0"/>
                </a:gradFill>
              </a:rPr>
              <a:t>Built-In Easing Functions</a:t>
            </a:r>
            <a:endParaRPr lang="en-US" dirty="0">
              <a:gradFill>
                <a:gsLst>
                  <a:gs pos="50000">
                    <a:schemeClr val="tx2"/>
                  </a:gs>
                  <a:gs pos="100000">
                    <a:schemeClr val="tx2"/>
                  </a:gs>
                </a:gsLst>
                <a:lin ang="5400000" scaled="0"/>
              </a:gradFill>
            </a:endParaRPr>
          </a:p>
        </p:txBody>
      </p:sp>
      <p:graphicFrame>
        <p:nvGraphicFramePr>
          <p:cNvPr id="5" name="Table 4"/>
          <p:cNvGraphicFramePr>
            <a:graphicFrameLocks noGrp="1"/>
          </p:cNvGraphicFramePr>
          <p:nvPr/>
        </p:nvGraphicFramePr>
        <p:xfrm>
          <a:off x="714348" y="1714488"/>
          <a:ext cx="7619999" cy="3886202"/>
        </p:xfrm>
        <a:graphic>
          <a:graphicData uri="http://schemas.openxmlformats.org/drawingml/2006/table">
            <a:tbl>
              <a:tblPr/>
              <a:tblGrid>
                <a:gridCol w="3031357"/>
                <a:gridCol w="2294321"/>
                <a:gridCol w="2294321"/>
              </a:tblGrid>
              <a:tr h="277586">
                <a:tc>
                  <a:txBody>
                    <a:bodyPr/>
                    <a:lstStyle/>
                    <a:p>
                      <a:pPr marL="0" marR="0" indent="-685800">
                        <a:spcBef>
                          <a:spcPts val="0"/>
                        </a:spcBef>
                        <a:spcAft>
                          <a:spcPts val="0"/>
                        </a:spcAft>
                      </a:pPr>
                      <a:endParaRPr lang="en-US" sz="1800" dirty="0">
                        <a:latin typeface="Calibri"/>
                        <a:ea typeface="MS Mincho"/>
                        <a:cs typeface="Times New Roman"/>
                      </a:endParaRP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indent="-685800" algn="ctr">
                        <a:spcBef>
                          <a:spcPts val="0"/>
                        </a:spcBef>
                        <a:spcAft>
                          <a:spcPts val="0"/>
                        </a:spcAft>
                      </a:pPr>
                      <a:r>
                        <a:rPr lang="en-US" sz="1800" b="1">
                          <a:latin typeface="Calibri"/>
                          <a:ea typeface="MS Mincho"/>
                          <a:cs typeface="Times New Roman"/>
                        </a:rPr>
                        <a:t>Class Name</a:t>
                      </a:r>
                      <a:endParaRPr lang="en-US" sz="1800">
                        <a:latin typeface="Calibri"/>
                        <a:ea typeface="MS Mincho"/>
                        <a:cs typeface="Times New Roman"/>
                      </a:endParaRP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indent="-685800" algn="ctr">
                        <a:spcBef>
                          <a:spcPts val="0"/>
                        </a:spcBef>
                        <a:spcAft>
                          <a:spcPts val="0"/>
                        </a:spcAft>
                      </a:pPr>
                      <a:r>
                        <a:rPr lang="en-US" sz="1800" b="1">
                          <a:latin typeface="Calibri"/>
                          <a:ea typeface="MS Mincho"/>
                          <a:cs typeface="Times New Roman"/>
                        </a:rPr>
                        <a:t>Properties</a:t>
                      </a:r>
                      <a:endParaRPr lang="en-US" sz="1800">
                        <a:latin typeface="Calibri"/>
                        <a:ea typeface="MS Mincho"/>
                        <a:cs typeface="Times New Roman"/>
                      </a:endParaRP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r>
              <a:tr h="277586">
                <a:tc>
                  <a:txBody>
                    <a:bodyPr/>
                    <a:lstStyle/>
                    <a:p>
                      <a:pPr marL="0" marR="0" indent="-685800">
                        <a:spcBef>
                          <a:spcPts val="0"/>
                        </a:spcBef>
                        <a:spcAft>
                          <a:spcPts val="0"/>
                        </a:spcAft>
                      </a:pPr>
                      <a:r>
                        <a:rPr lang="en-US" sz="1800" b="1" dirty="0">
                          <a:latin typeface="Calibri"/>
                          <a:ea typeface="MS Mincho"/>
                          <a:cs typeface="Times New Roman"/>
                        </a:rPr>
                        <a:t>Circle Easing Function</a:t>
                      </a:r>
                      <a:endParaRPr lang="en-US" sz="1800" dirty="0">
                        <a:latin typeface="Calibri"/>
                        <a:ea typeface="MS Mincho"/>
                        <a:cs typeface="Times New Roman"/>
                      </a:endParaRP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indent="-685800">
                        <a:spcBef>
                          <a:spcPts val="0"/>
                        </a:spcBef>
                        <a:spcAft>
                          <a:spcPts val="0"/>
                        </a:spcAft>
                      </a:pPr>
                      <a:r>
                        <a:rPr lang="en-US" sz="1800">
                          <a:latin typeface="Calibri"/>
                          <a:ea typeface="MS Mincho"/>
                          <a:cs typeface="Times New Roman"/>
                        </a:rPr>
                        <a:t>CircleEase</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indent="-685800">
                        <a:spcBef>
                          <a:spcPts val="0"/>
                        </a:spcBef>
                        <a:spcAft>
                          <a:spcPts val="0"/>
                        </a:spcAft>
                      </a:pPr>
                      <a:r>
                        <a:rPr lang="en-US" sz="1800">
                          <a:latin typeface="Calibri"/>
                          <a:ea typeface="MS Mincho"/>
                          <a:cs typeface="Times New Roman"/>
                        </a:rPr>
                        <a:t>N/A</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r>
              <a:tr h="277586">
                <a:tc>
                  <a:txBody>
                    <a:bodyPr/>
                    <a:lstStyle/>
                    <a:p>
                      <a:pPr marL="0" marR="0" indent="-685800">
                        <a:spcBef>
                          <a:spcPts val="0"/>
                        </a:spcBef>
                        <a:spcAft>
                          <a:spcPts val="0"/>
                        </a:spcAft>
                      </a:pPr>
                      <a:r>
                        <a:rPr lang="en-US" sz="1800" b="1">
                          <a:latin typeface="Calibri"/>
                          <a:ea typeface="MS Mincho"/>
                          <a:cs typeface="Times New Roman"/>
                        </a:rPr>
                        <a:t>Back Easing Function</a:t>
                      </a:r>
                      <a:endParaRPr lang="en-US" sz="1800">
                        <a:latin typeface="Calibri"/>
                        <a:ea typeface="MS Mincho"/>
                        <a:cs typeface="Times New Roman"/>
                      </a:endParaRP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indent="-685800">
                        <a:spcBef>
                          <a:spcPts val="0"/>
                        </a:spcBef>
                        <a:spcAft>
                          <a:spcPts val="600"/>
                        </a:spcAft>
                      </a:pPr>
                      <a:r>
                        <a:rPr lang="en-US" sz="1800">
                          <a:latin typeface="Calibri"/>
                          <a:ea typeface="MS Mincho"/>
                          <a:cs typeface="Times New Roman"/>
                        </a:rPr>
                        <a:t>BackEase</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342900" marR="0" lvl="0" indent="-342900">
                        <a:spcBef>
                          <a:spcPts val="0"/>
                        </a:spcBef>
                        <a:spcAft>
                          <a:spcPts val="600"/>
                        </a:spcAft>
                        <a:buFont typeface="Symbol"/>
                        <a:buChar char=""/>
                      </a:pPr>
                      <a:r>
                        <a:rPr lang="en-US" sz="1800">
                          <a:latin typeface="Calibri"/>
                          <a:ea typeface="MS Mincho"/>
                          <a:cs typeface="Times New Roman"/>
                        </a:rPr>
                        <a:t>Amplitude</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r>
              <a:tr h="277586">
                <a:tc>
                  <a:txBody>
                    <a:bodyPr/>
                    <a:lstStyle/>
                    <a:p>
                      <a:pPr marL="0" marR="0" indent="-685800">
                        <a:spcBef>
                          <a:spcPts val="0"/>
                        </a:spcBef>
                        <a:spcAft>
                          <a:spcPts val="0"/>
                        </a:spcAft>
                      </a:pPr>
                      <a:r>
                        <a:rPr lang="en-US" sz="1800" b="1">
                          <a:latin typeface="Calibri"/>
                          <a:ea typeface="MS Mincho"/>
                          <a:cs typeface="Times New Roman"/>
                        </a:rPr>
                        <a:t>Exponential Easing Function</a:t>
                      </a:r>
                      <a:endParaRPr lang="en-US" sz="1800">
                        <a:latin typeface="Calibri"/>
                        <a:ea typeface="MS Mincho"/>
                        <a:cs typeface="Times New Roman"/>
                      </a:endParaRP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indent="-685800">
                        <a:spcBef>
                          <a:spcPts val="0"/>
                        </a:spcBef>
                        <a:spcAft>
                          <a:spcPts val="600"/>
                        </a:spcAft>
                      </a:pPr>
                      <a:r>
                        <a:rPr lang="en-US" sz="1800">
                          <a:latin typeface="Calibri"/>
                          <a:ea typeface="MS Mincho"/>
                          <a:cs typeface="Times New Roman"/>
                        </a:rPr>
                        <a:t>ExponentialEase</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342900" marR="0" lvl="0" indent="-342900">
                        <a:spcBef>
                          <a:spcPts val="0"/>
                        </a:spcBef>
                        <a:spcAft>
                          <a:spcPts val="600"/>
                        </a:spcAft>
                        <a:buFont typeface="Symbol"/>
                        <a:buChar char=""/>
                      </a:pPr>
                      <a:r>
                        <a:rPr lang="en-US" sz="1800">
                          <a:latin typeface="Calibri"/>
                          <a:ea typeface="MS Mincho"/>
                          <a:cs typeface="Times New Roman"/>
                        </a:rPr>
                        <a:t>Exponent</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r>
              <a:tr h="277586">
                <a:tc>
                  <a:txBody>
                    <a:bodyPr/>
                    <a:lstStyle/>
                    <a:p>
                      <a:pPr marL="0" marR="0" indent="-685800">
                        <a:spcBef>
                          <a:spcPts val="0"/>
                        </a:spcBef>
                        <a:spcAft>
                          <a:spcPts val="0"/>
                        </a:spcAft>
                      </a:pPr>
                      <a:r>
                        <a:rPr lang="en-US" sz="1800" b="1">
                          <a:latin typeface="Calibri"/>
                          <a:ea typeface="MS Mincho"/>
                          <a:cs typeface="Times New Roman"/>
                        </a:rPr>
                        <a:t>Power Easing Function</a:t>
                      </a:r>
                      <a:endParaRPr lang="en-US" sz="1800">
                        <a:latin typeface="Calibri"/>
                        <a:ea typeface="MS Mincho"/>
                        <a:cs typeface="Times New Roman"/>
                      </a:endParaRP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indent="-685800">
                        <a:spcBef>
                          <a:spcPts val="0"/>
                        </a:spcBef>
                        <a:spcAft>
                          <a:spcPts val="600"/>
                        </a:spcAft>
                      </a:pPr>
                      <a:r>
                        <a:rPr lang="en-US" sz="1800">
                          <a:latin typeface="Calibri"/>
                          <a:ea typeface="MS Mincho"/>
                          <a:cs typeface="Times New Roman"/>
                        </a:rPr>
                        <a:t>PowerEase</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342900" marR="0" lvl="0" indent="-342900">
                        <a:spcBef>
                          <a:spcPts val="0"/>
                        </a:spcBef>
                        <a:spcAft>
                          <a:spcPts val="600"/>
                        </a:spcAft>
                        <a:buFont typeface="Symbol"/>
                        <a:buChar char=""/>
                      </a:pPr>
                      <a:r>
                        <a:rPr lang="en-US" sz="1800">
                          <a:latin typeface="Calibri"/>
                          <a:ea typeface="MS Mincho"/>
                          <a:cs typeface="Times New Roman"/>
                        </a:rPr>
                        <a:t>Power</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r>
              <a:tr h="277586">
                <a:tc>
                  <a:txBody>
                    <a:bodyPr/>
                    <a:lstStyle/>
                    <a:p>
                      <a:pPr marL="0" marR="0" indent="-685800">
                        <a:spcBef>
                          <a:spcPts val="0"/>
                        </a:spcBef>
                        <a:spcAft>
                          <a:spcPts val="0"/>
                        </a:spcAft>
                      </a:pPr>
                      <a:r>
                        <a:rPr lang="en-US" sz="1800" b="1">
                          <a:latin typeface="Calibri"/>
                          <a:ea typeface="MS Mincho"/>
                          <a:cs typeface="Times New Roman"/>
                        </a:rPr>
                        <a:t>Quad Easing Function</a:t>
                      </a:r>
                      <a:endParaRPr lang="en-US" sz="1800">
                        <a:latin typeface="Calibri"/>
                        <a:ea typeface="MS Mincho"/>
                        <a:cs typeface="Times New Roman"/>
                      </a:endParaRP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indent="-685800">
                        <a:spcBef>
                          <a:spcPts val="0"/>
                        </a:spcBef>
                        <a:spcAft>
                          <a:spcPts val="0"/>
                        </a:spcAft>
                      </a:pPr>
                      <a:r>
                        <a:rPr lang="en-US" sz="1800">
                          <a:latin typeface="Calibri"/>
                          <a:ea typeface="MS Mincho"/>
                          <a:cs typeface="Times New Roman"/>
                        </a:rPr>
                        <a:t>QuadraticEase</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indent="-685800">
                        <a:spcBef>
                          <a:spcPts val="0"/>
                        </a:spcBef>
                        <a:spcAft>
                          <a:spcPts val="0"/>
                        </a:spcAft>
                      </a:pPr>
                      <a:r>
                        <a:rPr lang="en-US" sz="1800">
                          <a:latin typeface="Calibri"/>
                          <a:ea typeface="MS Mincho"/>
                          <a:cs typeface="Times New Roman"/>
                        </a:rPr>
                        <a:t>N/A</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r>
              <a:tr h="277586">
                <a:tc>
                  <a:txBody>
                    <a:bodyPr/>
                    <a:lstStyle/>
                    <a:p>
                      <a:pPr marL="0" marR="0" indent="-685800">
                        <a:spcBef>
                          <a:spcPts val="0"/>
                        </a:spcBef>
                        <a:spcAft>
                          <a:spcPts val="0"/>
                        </a:spcAft>
                      </a:pPr>
                      <a:r>
                        <a:rPr lang="en-US" sz="1800" b="1">
                          <a:latin typeface="Calibri"/>
                          <a:ea typeface="MS Mincho"/>
                          <a:cs typeface="Times New Roman"/>
                        </a:rPr>
                        <a:t>Cubic Easing Function</a:t>
                      </a:r>
                      <a:endParaRPr lang="en-US" sz="1800">
                        <a:latin typeface="Calibri"/>
                        <a:ea typeface="MS Mincho"/>
                        <a:cs typeface="Times New Roman"/>
                      </a:endParaRP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indent="-685800">
                        <a:spcBef>
                          <a:spcPts val="0"/>
                        </a:spcBef>
                        <a:spcAft>
                          <a:spcPts val="0"/>
                        </a:spcAft>
                      </a:pPr>
                      <a:r>
                        <a:rPr lang="en-US" sz="1800">
                          <a:latin typeface="Calibri"/>
                          <a:ea typeface="MS Mincho"/>
                          <a:cs typeface="Times New Roman"/>
                        </a:rPr>
                        <a:t>CubicEase</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indent="-685800">
                        <a:spcBef>
                          <a:spcPts val="0"/>
                        </a:spcBef>
                        <a:spcAft>
                          <a:spcPts val="0"/>
                        </a:spcAft>
                      </a:pPr>
                      <a:r>
                        <a:rPr lang="en-US" sz="1800">
                          <a:latin typeface="Calibri"/>
                          <a:ea typeface="MS Mincho"/>
                          <a:cs typeface="Times New Roman"/>
                        </a:rPr>
                        <a:t>N/A</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r>
              <a:tr h="277586">
                <a:tc>
                  <a:txBody>
                    <a:bodyPr/>
                    <a:lstStyle/>
                    <a:p>
                      <a:pPr marL="0" marR="0" indent="-685800">
                        <a:spcBef>
                          <a:spcPts val="0"/>
                        </a:spcBef>
                        <a:spcAft>
                          <a:spcPts val="0"/>
                        </a:spcAft>
                      </a:pPr>
                      <a:r>
                        <a:rPr lang="en-US" sz="1800" b="1">
                          <a:latin typeface="Calibri"/>
                          <a:ea typeface="MS Mincho"/>
                          <a:cs typeface="Times New Roman"/>
                        </a:rPr>
                        <a:t>Quart Easing Function</a:t>
                      </a:r>
                      <a:endParaRPr lang="en-US" sz="1800">
                        <a:latin typeface="Calibri"/>
                        <a:ea typeface="MS Mincho"/>
                        <a:cs typeface="Times New Roman"/>
                      </a:endParaRP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indent="-685800">
                        <a:spcBef>
                          <a:spcPts val="0"/>
                        </a:spcBef>
                        <a:spcAft>
                          <a:spcPts val="0"/>
                        </a:spcAft>
                      </a:pPr>
                      <a:r>
                        <a:rPr lang="en-US" sz="1800">
                          <a:latin typeface="Calibri"/>
                          <a:ea typeface="MS Mincho"/>
                          <a:cs typeface="Times New Roman"/>
                        </a:rPr>
                        <a:t>QuarticEase</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indent="-685800">
                        <a:spcBef>
                          <a:spcPts val="0"/>
                        </a:spcBef>
                        <a:spcAft>
                          <a:spcPts val="0"/>
                        </a:spcAft>
                      </a:pPr>
                      <a:r>
                        <a:rPr lang="en-US" sz="1800">
                          <a:latin typeface="Calibri"/>
                          <a:ea typeface="MS Mincho"/>
                          <a:cs typeface="Times New Roman"/>
                        </a:rPr>
                        <a:t>N/A</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r>
              <a:tr h="277586">
                <a:tc>
                  <a:txBody>
                    <a:bodyPr/>
                    <a:lstStyle/>
                    <a:p>
                      <a:pPr marL="0" marR="0" indent="-685800">
                        <a:spcBef>
                          <a:spcPts val="0"/>
                        </a:spcBef>
                        <a:spcAft>
                          <a:spcPts val="0"/>
                        </a:spcAft>
                      </a:pPr>
                      <a:r>
                        <a:rPr lang="en-US" sz="1800" b="1">
                          <a:latin typeface="Calibri"/>
                          <a:ea typeface="MS Mincho"/>
                          <a:cs typeface="Times New Roman"/>
                        </a:rPr>
                        <a:t>Quint Easing Function</a:t>
                      </a:r>
                      <a:endParaRPr lang="en-US" sz="1800">
                        <a:latin typeface="Calibri"/>
                        <a:ea typeface="MS Mincho"/>
                        <a:cs typeface="Times New Roman"/>
                      </a:endParaRP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indent="-685800">
                        <a:spcBef>
                          <a:spcPts val="0"/>
                        </a:spcBef>
                        <a:spcAft>
                          <a:spcPts val="0"/>
                        </a:spcAft>
                      </a:pPr>
                      <a:r>
                        <a:rPr lang="en-US" sz="1800">
                          <a:latin typeface="Calibri"/>
                          <a:ea typeface="MS Mincho"/>
                          <a:cs typeface="Times New Roman"/>
                        </a:rPr>
                        <a:t>QuinticEase</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indent="-685800">
                        <a:spcBef>
                          <a:spcPts val="0"/>
                        </a:spcBef>
                        <a:spcAft>
                          <a:spcPts val="0"/>
                        </a:spcAft>
                      </a:pPr>
                      <a:r>
                        <a:rPr lang="en-US" sz="1800">
                          <a:latin typeface="Calibri"/>
                          <a:ea typeface="MS Mincho"/>
                          <a:cs typeface="Times New Roman"/>
                        </a:rPr>
                        <a:t>N/A</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r>
              <a:tr h="555171">
                <a:tc>
                  <a:txBody>
                    <a:bodyPr/>
                    <a:lstStyle/>
                    <a:p>
                      <a:pPr marL="0" marR="0" indent="-685800">
                        <a:spcBef>
                          <a:spcPts val="0"/>
                        </a:spcBef>
                        <a:spcAft>
                          <a:spcPts val="0"/>
                        </a:spcAft>
                      </a:pPr>
                      <a:r>
                        <a:rPr lang="en-US" sz="1800" b="1">
                          <a:latin typeface="Calibri"/>
                          <a:ea typeface="MS Mincho"/>
                          <a:cs typeface="Times New Roman"/>
                        </a:rPr>
                        <a:t>Elastic Easing Function</a:t>
                      </a:r>
                      <a:endParaRPr lang="en-US" sz="1800">
                        <a:latin typeface="Calibri"/>
                        <a:ea typeface="MS Mincho"/>
                        <a:cs typeface="Times New Roman"/>
                      </a:endParaRP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indent="-685800">
                        <a:spcBef>
                          <a:spcPts val="0"/>
                        </a:spcBef>
                        <a:spcAft>
                          <a:spcPts val="600"/>
                        </a:spcAft>
                      </a:pPr>
                      <a:r>
                        <a:rPr lang="en-US" sz="1800">
                          <a:latin typeface="Calibri"/>
                          <a:ea typeface="MS Mincho"/>
                          <a:cs typeface="Times New Roman"/>
                        </a:rPr>
                        <a:t>ElasticEase</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342900" marR="0" lvl="0" indent="-342900">
                        <a:spcBef>
                          <a:spcPts val="0"/>
                        </a:spcBef>
                        <a:spcAft>
                          <a:spcPts val="0"/>
                        </a:spcAft>
                        <a:buFont typeface="Symbol"/>
                        <a:buChar char=""/>
                      </a:pPr>
                      <a:r>
                        <a:rPr lang="en-US" sz="1800">
                          <a:latin typeface="Calibri"/>
                          <a:ea typeface="MS Mincho"/>
                          <a:cs typeface="Times New Roman"/>
                        </a:rPr>
                        <a:t>Oscillations</a:t>
                      </a:r>
                    </a:p>
                    <a:p>
                      <a:pPr marL="342900" marR="0" lvl="0" indent="-342900">
                        <a:spcBef>
                          <a:spcPts val="0"/>
                        </a:spcBef>
                        <a:spcAft>
                          <a:spcPts val="600"/>
                        </a:spcAft>
                        <a:buFont typeface="Symbol"/>
                        <a:buChar char=""/>
                      </a:pPr>
                      <a:r>
                        <a:rPr lang="en-US" sz="1800">
                          <a:latin typeface="Calibri"/>
                          <a:ea typeface="MS Mincho"/>
                          <a:cs typeface="Times New Roman"/>
                        </a:rPr>
                        <a:t>Springiness</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r>
              <a:tr h="555171">
                <a:tc>
                  <a:txBody>
                    <a:bodyPr/>
                    <a:lstStyle/>
                    <a:p>
                      <a:pPr marL="0" marR="0" indent="-685800">
                        <a:spcBef>
                          <a:spcPts val="0"/>
                        </a:spcBef>
                        <a:spcAft>
                          <a:spcPts val="0"/>
                        </a:spcAft>
                      </a:pPr>
                      <a:r>
                        <a:rPr lang="en-US" sz="1800" b="1">
                          <a:latin typeface="Calibri"/>
                          <a:ea typeface="MS Mincho"/>
                          <a:cs typeface="Times New Roman"/>
                        </a:rPr>
                        <a:t>Bounce Easing Function</a:t>
                      </a:r>
                      <a:endParaRPr lang="en-US" sz="1800">
                        <a:latin typeface="Calibri"/>
                        <a:ea typeface="MS Mincho"/>
                        <a:cs typeface="Times New Roman"/>
                      </a:endParaRP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indent="-685800">
                        <a:spcBef>
                          <a:spcPts val="0"/>
                        </a:spcBef>
                        <a:spcAft>
                          <a:spcPts val="600"/>
                        </a:spcAft>
                      </a:pPr>
                      <a:r>
                        <a:rPr lang="en-US" sz="1800">
                          <a:latin typeface="Calibri"/>
                          <a:ea typeface="MS Mincho"/>
                          <a:cs typeface="Times New Roman"/>
                        </a:rPr>
                        <a:t>BounceEase</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342900" marR="0" lvl="0" indent="-342900">
                        <a:spcBef>
                          <a:spcPts val="0"/>
                        </a:spcBef>
                        <a:spcAft>
                          <a:spcPts val="0"/>
                        </a:spcAft>
                        <a:buFont typeface="Symbol"/>
                        <a:buChar char=""/>
                      </a:pPr>
                      <a:r>
                        <a:rPr lang="en-US" sz="1800">
                          <a:latin typeface="Calibri"/>
                          <a:ea typeface="MS Mincho"/>
                          <a:cs typeface="Times New Roman"/>
                        </a:rPr>
                        <a:t>Bounces</a:t>
                      </a:r>
                    </a:p>
                    <a:p>
                      <a:pPr marL="342900" marR="0" lvl="0" indent="-342900">
                        <a:spcBef>
                          <a:spcPts val="0"/>
                        </a:spcBef>
                        <a:spcAft>
                          <a:spcPts val="600"/>
                        </a:spcAft>
                        <a:buFont typeface="Symbol"/>
                        <a:buChar char=""/>
                      </a:pPr>
                      <a:r>
                        <a:rPr lang="en-US" sz="1800">
                          <a:latin typeface="Calibri"/>
                          <a:ea typeface="MS Mincho"/>
                          <a:cs typeface="Times New Roman"/>
                        </a:rPr>
                        <a:t>Bounciness</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r>
              <a:tr h="277586">
                <a:tc>
                  <a:txBody>
                    <a:bodyPr/>
                    <a:lstStyle/>
                    <a:p>
                      <a:pPr marL="0" marR="0" indent="-685800">
                        <a:spcBef>
                          <a:spcPts val="0"/>
                        </a:spcBef>
                        <a:spcAft>
                          <a:spcPts val="0"/>
                        </a:spcAft>
                      </a:pPr>
                      <a:r>
                        <a:rPr lang="en-US" sz="1800" b="1" dirty="0">
                          <a:latin typeface="Calibri"/>
                          <a:ea typeface="MS Mincho"/>
                          <a:cs typeface="Times New Roman"/>
                        </a:rPr>
                        <a:t>Sine Easing Function</a:t>
                      </a:r>
                      <a:endParaRPr lang="en-US" sz="1800" dirty="0">
                        <a:latin typeface="Calibri"/>
                        <a:ea typeface="MS Mincho"/>
                        <a:cs typeface="Times New Roman"/>
                      </a:endParaRP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indent="-685800">
                        <a:spcBef>
                          <a:spcPts val="0"/>
                        </a:spcBef>
                        <a:spcAft>
                          <a:spcPts val="0"/>
                        </a:spcAft>
                      </a:pPr>
                      <a:r>
                        <a:rPr lang="en-US" sz="1800">
                          <a:latin typeface="Calibri"/>
                          <a:ea typeface="MS Mincho"/>
                          <a:cs typeface="Times New Roman"/>
                        </a:rPr>
                        <a:t>SineEase</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c>
                  <a:txBody>
                    <a:bodyPr/>
                    <a:lstStyle/>
                    <a:p>
                      <a:pPr marL="0" marR="0" indent="-685800">
                        <a:spcBef>
                          <a:spcPts val="0"/>
                        </a:spcBef>
                        <a:spcAft>
                          <a:spcPts val="0"/>
                        </a:spcAft>
                      </a:pPr>
                      <a:r>
                        <a:rPr lang="en-US" sz="1800" dirty="0">
                          <a:latin typeface="Calibri"/>
                          <a:ea typeface="MS Mincho"/>
                          <a:cs typeface="Times New Roman"/>
                        </a:rPr>
                        <a:t>N/A</a:t>
                      </a:r>
                    </a:p>
                  </a:txBody>
                  <a:tcPr marL="68580" marR="68580" marT="0" marB="0">
                    <a:lnL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L>
                    <a:lnR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R>
                    <a:lnT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T>
                    <a:lnB w="12700" cap="flat" cmpd="sng" algn="ctr">
                      <a:solidFill>
                        <a:srgbClr xmlns:mc="http://schemas.openxmlformats.org/markup-compatibility/2006" xmlns:a14="http://schemas.microsoft.com/office/drawing/2010/main" val="000000" mc:Ignorable=""/>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8684530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Animation Easing</a:t>
            </a:r>
            <a:endParaRPr lang="en-US" sz="2800" dirty="0">
              <a:solidFill>
                <a:schemeClr val="tx1">
                  <a:lumMod val="75000"/>
                </a:schemeClr>
              </a:solidFill>
              <a:latin typeface="Segoe UI Light" pitchFamily="34" charset="0"/>
            </a:endParaRPr>
          </a:p>
        </p:txBody>
      </p:sp>
      <p:sp>
        <p:nvSpPr>
          <p:cNvPr id="4" name="Text Placeholder 3"/>
          <p:cNvSpPr>
            <a:spLocks noGrp="1"/>
          </p:cNvSpPr>
          <p:nvPr>
            <p:ph type="body" sz="quarter" idx="10"/>
          </p:nvPr>
        </p:nvSpPr>
        <p:spPr/>
        <p:txBody>
          <a:bodyPr/>
          <a:lstStyle/>
          <a:p>
            <a:r>
              <a:rPr lang="en-US" dirty="0" smtClean="0"/>
              <a:t>&lt;demo/&gt;</a:t>
            </a:r>
            <a:endParaRPr lang="en-US" dirty="0"/>
          </a:p>
        </p:txBody>
      </p:sp>
    </p:spTree>
    <p:extLst>
      <p:ext uri="{BB962C8B-B14F-4D97-AF65-F5344CB8AC3E}">
        <p14:creationId xmlns:p14="http://schemas.microsoft.com/office/powerpoint/2010/main" val="143172037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96"/>
            <a:ext cx="8382000" cy="664797"/>
          </a:xfrm>
        </p:spPr>
        <p:txBody>
          <a:bodyPr/>
          <a:lstStyle/>
          <a:p>
            <a:r>
              <a:rPr lang="en-US" dirty="0" smtClean="0"/>
              <a:t>Why a New Text Stack</a:t>
            </a:r>
            <a:r>
              <a:rPr lang="en-US" dirty="0" smtClean="0"/>
              <a:t>?</a:t>
            </a:r>
            <a:endParaRPr lang="en-US" dirty="0">
              <a:gradFill>
                <a:gsLst>
                  <a:gs pos="50000">
                    <a:schemeClr val="tx2"/>
                  </a:gs>
                  <a:gs pos="100000">
                    <a:schemeClr val="tx2"/>
                  </a:gs>
                </a:gsLst>
                <a:lin ang="5400000" scaled="0"/>
              </a:gradFill>
            </a:endParaRPr>
          </a:p>
        </p:txBody>
      </p:sp>
      <p:sp>
        <p:nvSpPr>
          <p:cNvPr id="3" name="Text Placeholder 2"/>
          <p:cNvSpPr>
            <a:spLocks noGrp="1"/>
          </p:cNvSpPr>
          <p:nvPr>
            <p:ph type="body" sz="quarter" idx="10"/>
          </p:nvPr>
        </p:nvSpPr>
        <p:spPr/>
        <p:txBody>
          <a:bodyPr/>
          <a:lstStyle/>
          <a:p>
            <a:r>
              <a:rPr lang="en-US" dirty="0" smtClean="0">
                <a:gradFill>
                  <a:gsLst>
                    <a:gs pos="0">
                      <a:schemeClr val="tx1"/>
                    </a:gs>
                    <a:gs pos="100000">
                      <a:schemeClr val="tx1"/>
                    </a:gs>
                  </a:gsLst>
                  <a:lin ang="5400000" scaled="0"/>
                </a:gradFill>
              </a:rPr>
              <a:t>General blurriness of rendered text</a:t>
            </a:r>
          </a:p>
          <a:p>
            <a:r>
              <a:rPr lang="en-US" dirty="0" smtClean="0">
                <a:gradFill>
                  <a:gsLst>
                    <a:gs pos="0">
                      <a:schemeClr val="tx1"/>
                    </a:gs>
                    <a:gs pos="100000">
                      <a:schemeClr val="tx1"/>
                    </a:gs>
                  </a:gsLst>
                  <a:lin ang="5400000" scaled="0"/>
                </a:gradFill>
              </a:rPr>
              <a:t>Small characters especially blurry</a:t>
            </a:r>
          </a:p>
          <a:p>
            <a:r>
              <a:rPr lang="en-US" dirty="0" smtClean="0">
                <a:gradFill>
                  <a:gsLst>
                    <a:gs pos="0">
                      <a:schemeClr val="tx1"/>
                    </a:gs>
                    <a:gs pos="100000">
                      <a:schemeClr val="tx1"/>
                    </a:gs>
                  </a:gsLst>
                  <a:lin ang="5400000" scaled="0"/>
                </a:gradFill>
              </a:rPr>
              <a:t>Small East-Asian characters sometimes hard to distinguish</a:t>
            </a:r>
          </a:p>
          <a:p>
            <a:r>
              <a:rPr lang="en-US" dirty="0" smtClean="0">
                <a:gradFill>
                  <a:gsLst>
                    <a:gs pos="0">
                      <a:schemeClr val="tx1"/>
                    </a:gs>
                    <a:gs pos="100000">
                      <a:schemeClr val="tx1"/>
                    </a:gs>
                  </a:gsLst>
                  <a:lin ang="5400000" scaled="0"/>
                </a:gradFill>
              </a:rPr>
              <a:t>Lack of rendering options</a:t>
            </a:r>
          </a:p>
        </p:txBody>
      </p:sp>
    </p:spTree>
    <p:extLst>
      <p:ext uri="{BB962C8B-B14F-4D97-AF65-F5344CB8AC3E}">
        <p14:creationId xmlns:p14="http://schemas.microsoft.com/office/powerpoint/2010/main" val="136466819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230196"/>
            <a:ext cx="8382000" cy="664797"/>
          </a:xfrm>
        </p:spPr>
        <p:txBody>
          <a:bodyPr/>
          <a:lstStyle/>
          <a:p>
            <a:r>
              <a:rPr lang="en-ZA" dirty="0" smtClean="0"/>
              <a:t>Font Rendering History</a:t>
            </a:r>
            <a:endParaRPr lang="en-ZA" dirty="0"/>
          </a:p>
        </p:txBody>
      </p:sp>
      <p:cxnSp>
        <p:nvCxnSpPr>
          <p:cNvPr id="8" name="Straight Connector 7"/>
          <p:cNvCxnSpPr/>
          <p:nvPr/>
        </p:nvCxnSpPr>
        <p:spPr>
          <a:xfrm>
            <a:off x="714348" y="3286124"/>
            <a:ext cx="7715304" cy="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1178695" y="2893215"/>
            <a:ext cx="785818" cy="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6965173" y="2893215"/>
            <a:ext cx="785818" cy="0"/>
          </a:xfrm>
          <a:prstGeom prst="line">
            <a:avLst/>
          </a:prstGeom>
          <a:ln w="101600"/>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4107653" y="3679033"/>
            <a:ext cx="785818" cy="0"/>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285852" y="1357298"/>
            <a:ext cx="2928958" cy="1107996"/>
          </a:xfrm>
          <a:prstGeom prst="rect">
            <a:avLst/>
          </a:prstGeom>
        </p:spPr>
        <p:txBody>
          <a:bodyPr wrap="square">
            <a:spAutoFit/>
          </a:bodyPr>
          <a:lstStyle/>
          <a:p>
            <a:r>
              <a:rPr lang="en-US" dirty="0" smtClean="0"/>
              <a:t>Aliased Rendering</a:t>
            </a:r>
          </a:p>
          <a:p>
            <a:pPr>
              <a:buFont typeface="Arial" pitchFamily="34" charset="0"/>
              <a:buChar char="•"/>
            </a:pPr>
            <a:r>
              <a:rPr lang="en-US" sz="1200" dirty="0" smtClean="0"/>
              <a:t> Glyphs on pixel boundaries</a:t>
            </a:r>
          </a:p>
          <a:p>
            <a:pPr>
              <a:buFont typeface="Arial" pitchFamily="34" charset="0"/>
              <a:buChar char="•"/>
            </a:pPr>
            <a:r>
              <a:rPr lang="en-US" sz="1200" dirty="0" smtClean="0"/>
              <a:t> Sharp horizontal and vertical features</a:t>
            </a:r>
          </a:p>
          <a:p>
            <a:pPr>
              <a:buFont typeface="Arial" pitchFamily="34" charset="0"/>
              <a:buChar char="•"/>
            </a:pPr>
            <a:r>
              <a:rPr lang="en-US" sz="1200" dirty="0" smtClean="0"/>
              <a:t> Curved and diagonal portions of text </a:t>
            </a:r>
          </a:p>
          <a:p>
            <a:r>
              <a:rPr lang="en-US" sz="1200" dirty="0" smtClean="0"/>
              <a:t>   exhibited substantial aliasing</a:t>
            </a:r>
          </a:p>
        </p:txBody>
      </p:sp>
      <p:sp>
        <p:nvSpPr>
          <p:cNvPr id="14" name="Rectangle 13"/>
          <p:cNvSpPr/>
          <p:nvPr/>
        </p:nvSpPr>
        <p:spPr>
          <a:xfrm>
            <a:off x="6715140" y="1357298"/>
            <a:ext cx="2571768" cy="830997"/>
          </a:xfrm>
          <a:prstGeom prst="rect">
            <a:avLst/>
          </a:prstGeom>
        </p:spPr>
        <p:txBody>
          <a:bodyPr wrap="square">
            <a:spAutoFit/>
          </a:bodyPr>
          <a:lstStyle/>
          <a:p>
            <a:r>
              <a:rPr lang="en-US" i="1" dirty="0" err="1" smtClean="0"/>
              <a:t>ClearType</a:t>
            </a:r>
            <a:r>
              <a:rPr lang="en-US" i="1" dirty="0" smtClean="0"/>
              <a:t> Rendering</a:t>
            </a:r>
          </a:p>
          <a:p>
            <a:pPr>
              <a:buFont typeface="Arial" pitchFamily="34" charset="0"/>
              <a:buChar char="•"/>
            </a:pPr>
            <a:r>
              <a:rPr lang="en-US" dirty="0" smtClean="0"/>
              <a:t> </a:t>
            </a:r>
            <a:r>
              <a:rPr lang="en-US" sz="1200" dirty="0" smtClean="0"/>
              <a:t>Tripled horizontal resolution </a:t>
            </a:r>
          </a:p>
          <a:p>
            <a:r>
              <a:rPr lang="en-US" sz="1200" dirty="0" smtClean="0"/>
              <a:t>  on LCDs</a:t>
            </a:r>
          </a:p>
        </p:txBody>
      </p:sp>
      <p:sp>
        <p:nvSpPr>
          <p:cNvPr id="15" name="Rectangle 14"/>
          <p:cNvSpPr/>
          <p:nvPr/>
        </p:nvSpPr>
        <p:spPr>
          <a:xfrm>
            <a:off x="4143372" y="4106954"/>
            <a:ext cx="2786082" cy="1107996"/>
          </a:xfrm>
          <a:prstGeom prst="rect">
            <a:avLst/>
          </a:prstGeom>
        </p:spPr>
        <p:txBody>
          <a:bodyPr wrap="square">
            <a:spAutoFit/>
          </a:bodyPr>
          <a:lstStyle/>
          <a:p>
            <a:r>
              <a:rPr lang="en-US" dirty="0" smtClean="0"/>
              <a:t>TrueType fonts </a:t>
            </a:r>
          </a:p>
          <a:p>
            <a:pPr>
              <a:buFont typeface="Arial" pitchFamily="34" charset="0"/>
              <a:buChar char="•"/>
            </a:pPr>
            <a:r>
              <a:rPr lang="en-US" sz="1200" dirty="0" smtClean="0"/>
              <a:t> Encoded text as quadratic Beziers</a:t>
            </a:r>
          </a:p>
          <a:p>
            <a:pPr>
              <a:buFont typeface="Arial" pitchFamily="34" charset="0"/>
              <a:buChar char="•"/>
            </a:pPr>
            <a:r>
              <a:rPr lang="en-US" sz="1200" dirty="0" smtClean="0"/>
              <a:t> Arbitrary scaling of glyphs</a:t>
            </a:r>
          </a:p>
          <a:p>
            <a:pPr>
              <a:buFont typeface="Arial" pitchFamily="34" charset="0"/>
              <a:buChar char="•"/>
            </a:pPr>
            <a:r>
              <a:rPr lang="en-US" sz="1200" dirty="0" smtClean="0"/>
              <a:t> Hinting Language</a:t>
            </a:r>
          </a:p>
          <a:p>
            <a:pPr>
              <a:buFont typeface="Arial" pitchFamily="34" charset="0"/>
              <a:buChar char="•"/>
            </a:pPr>
            <a:r>
              <a:rPr lang="en-US" sz="1200" dirty="0" smtClean="0"/>
              <a:t> Embedded Bitmaps</a:t>
            </a:r>
          </a:p>
        </p:txBody>
      </p:sp>
      <p:pic>
        <p:nvPicPr>
          <p:cNvPr id="16" name="Picture 2"/>
          <p:cNvPicPr>
            <a:picLocks noChangeAspect="1" noChangeArrowheads="1"/>
          </p:cNvPicPr>
          <p:nvPr/>
        </p:nvPicPr>
        <p:blipFill>
          <a:blip r:embed="rId2" cstate="print"/>
          <a:srcRect/>
          <a:stretch>
            <a:fillRect/>
          </a:stretch>
        </p:blipFill>
        <p:spPr bwMode="auto">
          <a:xfrm>
            <a:off x="285720" y="1571612"/>
            <a:ext cx="849376" cy="642942"/>
          </a:xfrm>
          <a:prstGeom prst="rect">
            <a:avLst/>
          </a:prstGeom>
          <a:noFill/>
          <a:ln w="9525">
            <a:noFill/>
            <a:miter lim="800000"/>
            <a:headEnd/>
            <a:tailEnd/>
          </a:ln>
          <a:effectLst/>
        </p:spPr>
      </p:pic>
      <p:pic>
        <p:nvPicPr>
          <p:cNvPr id="1028" name="Picture 4" descr="File:Adobe Caslon a.svg">
            <a:hlinkClick r:id="rId3"/>
          </p:cNvPr>
          <p:cNvPicPr>
            <a:picLocks noChangeAspect="1" noChangeArrowheads="1"/>
          </p:cNvPicPr>
          <p:nvPr/>
        </p:nvPicPr>
        <p:blipFill>
          <a:blip r:embed="rId4" cstate="print"/>
          <a:srcRect/>
          <a:stretch>
            <a:fillRect/>
          </a:stretch>
        </p:blipFill>
        <p:spPr bwMode="auto">
          <a:xfrm>
            <a:off x="3214678" y="4214818"/>
            <a:ext cx="928694" cy="928694"/>
          </a:xfrm>
          <a:prstGeom prst="rect">
            <a:avLst/>
          </a:prstGeom>
          <a:noFill/>
        </p:spPr>
      </p:pic>
      <p:pic>
        <p:nvPicPr>
          <p:cNvPr id="1030" name="Picture 6" descr="http://upload.wikimedia.org/wikipedia/commons/thumb/9/93/Subpixels.svg/94px-Subpixels.svg.png">
            <a:hlinkClick r:id="rId5"/>
          </p:cNvPr>
          <p:cNvPicPr>
            <a:picLocks noChangeAspect="1" noChangeArrowheads="1"/>
          </p:cNvPicPr>
          <p:nvPr/>
        </p:nvPicPr>
        <p:blipFill>
          <a:blip r:embed="rId6" cstate="print"/>
          <a:srcRect/>
          <a:stretch>
            <a:fillRect/>
          </a:stretch>
        </p:blipFill>
        <p:spPr bwMode="auto">
          <a:xfrm>
            <a:off x="5967416" y="1500174"/>
            <a:ext cx="642941" cy="64294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Improved Text Rendering </a:t>
            </a:r>
            <a:br>
              <a:rPr lang="en-US" dirty="0" smtClean="0"/>
            </a:br>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571472" y="1071546"/>
            <a:ext cx="6820437" cy="47244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WPF 4.0 &lt;left&gt; vs. GDI &lt;right&gt;</a:t>
            </a:r>
            <a:endParaRPr lang="en-US" dirty="0"/>
          </a:p>
        </p:txBody>
      </p:sp>
      <p:pic>
        <p:nvPicPr>
          <p:cNvPr id="2050" name="Picture 2"/>
          <p:cNvPicPr>
            <a:picLocks noGrp="1" noChangeAspect="1" noChangeArrowheads="1"/>
          </p:cNvPicPr>
          <p:nvPr>
            <p:ph idx="4294967295"/>
          </p:nvPr>
        </p:nvPicPr>
        <p:blipFill>
          <a:blip r:embed="rId3" cstate="print"/>
          <a:stretch>
            <a:fillRect/>
          </a:stretch>
        </p:blipFill>
        <p:spPr bwMode="auto">
          <a:xfrm>
            <a:off x="571472" y="1142984"/>
            <a:ext cx="8229600" cy="4256088"/>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Rendering API</a:t>
            </a:r>
            <a:endParaRPr lang="en-Z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1124744"/>
            <a:ext cx="6336704" cy="4752528"/>
          </a:xfrm>
          <a:prstGeom prst="rect">
            <a:avLst/>
          </a:prstGeom>
        </p:spPr>
      </p:pic>
    </p:spTree>
    <p:extLst>
      <p:ext uri="{BB962C8B-B14F-4D97-AF65-F5344CB8AC3E}">
        <p14:creationId xmlns:p14="http://schemas.microsoft.com/office/powerpoint/2010/main" val="206445224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Agenda</a:t>
            </a:r>
            <a:endParaRPr lang="en-ZA" dirty="0"/>
          </a:p>
        </p:txBody>
      </p:sp>
      <p:sp>
        <p:nvSpPr>
          <p:cNvPr id="5" name="Text Placeholder 4"/>
          <p:cNvSpPr>
            <a:spLocks noGrp="1"/>
          </p:cNvSpPr>
          <p:nvPr>
            <p:ph type="body" sz="quarter" idx="10"/>
          </p:nvPr>
        </p:nvSpPr>
        <p:spPr/>
        <p:txBody>
          <a:bodyPr/>
          <a:lstStyle/>
          <a:p>
            <a:r>
              <a:rPr lang="en-ZA" dirty="0" smtClean="0"/>
              <a:t>Light up Windows 7</a:t>
            </a:r>
          </a:p>
          <a:p>
            <a:r>
              <a:rPr lang="en-ZA" dirty="0" smtClean="0"/>
              <a:t>Fundamentals</a:t>
            </a:r>
          </a:p>
          <a:p>
            <a:r>
              <a:rPr lang="en-ZA" dirty="0" smtClean="0"/>
              <a:t>New Controls</a:t>
            </a: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Rendering API</a:t>
            </a:r>
            <a:endParaRPr lang="en-US" dirty="0"/>
          </a:p>
        </p:txBody>
      </p:sp>
      <p:sp>
        <p:nvSpPr>
          <p:cNvPr id="3" name="Content Placeholder 2"/>
          <p:cNvSpPr>
            <a:spLocks noGrp="1"/>
          </p:cNvSpPr>
          <p:nvPr>
            <p:ph type="body" sz="quarter" idx="10"/>
          </p:nvPr>
        </p:nvSpPr>
        <p:spPr>
          <a:prstGeom prst="rect">
            <a:avLst/>
          </a:prstGeom>
        </p:spPr>
        <p:txBody>
          <a:bodyPr>
            <a:normAutofit/>
          </a:bodyPr>
          <a:lstStyle/>
          <a:p>
            <a:r>
              <a:rPr lang="en-US" sz="2400" dirty="0" err="1" smtClean="0"/>
              <a:t>TextFormattingMode</a:t>
            </a:r>
            <a:endParaRPr lang="en-US" sz="2400" dirty="0" smtClean="0"/>
          </a:p>
          <a:p>
            <a:pPr lvl="1"/>
            <a:r>
              <a:rPr lang="en-US" sz="2000" dirty="0" smtClean="0"/>
              <a:t>Ideal (default behavior which uses </a:t>
            </a:r>
            <a:r>
              <a:rPr lang="en-US" sz="2000" dirty="0" err="1" smtClean="0"/>
              <a:t>IdealWidth</a:t>
            </a:r>
            <a:r>
              <a:rPr lang="en-US" sz="2000" dirty="0" smtClean="0"/>
              <a:t> text metrics)</a:t>
            </a:r>
          </a:p>
          <a:p>
            <a:pPr lvl="1"/>
            <a:r>
              <a:rPr lang="en-US" sz="2000" dirty="0" smtClean="0"/>
              <a:t>Display (optional new behavior which uses </a:t>
            </a:r>
            <a:r>
              <a:rPr lang="en-US" sz="2000" dirty="0" err="1" smtClean="0"/>
              <a:t>ComptabileWidth</a:t>
            </a:r>
            <a:r>
              <a:rPr lang="en-US" sz="2000" dirty="0" smtClean="0"/>
              <a:t> text metrics)</a:t>
            </a:r>
          </a:p>
          <a:p>
            <a:r>
              <a:rPr lang="en-US" sz="2400" dirty="0" err="1" smtClean="0"/>
              <a:t>TextRenderingMode</a:t>
            </a:r>
            <a:endParaRPr lang="en-US" sz="2400" dirty="0" smtClean="0"/>
          </a:p>
          <a:p>
            <a:pPr lvl="1"/>
            <a:r>
              <a:rPr lang="en-US" sz="2000" dirty="0" smtClean="0"/>
              <a:t>Aliased (aliased rendering)</a:t>
            </a:r>
          </a:p>
          <a:p>
            <a:pPr lvl="1"/>
            <a:r>
              <a:rPr lang="en-US" sz="2000" dirty="0" smtClean="0"/>
              <a:t>Grayscale (grayscale </a:t>
            </a:r>
            <a:r>
              <a:rPr lang="en-US" sz="2000" dirty="0" err="1" smtClean="0"/>
              <a:t>antialiasing</a:t>
            </a:r>
            <a:r>
              <a:rPr lang="en-US" sz="2000" dirty="0" smtClean="0"/>
              <a:t>)</a:t>
            </a:r>
          </a:p>
          <a:p>
            <a:pPr lvl="1"/>
            <a:r>
              <a:rPr lang="en-US" sz="2000" dirty="0" err="1" smtClean="0"/>
              <a:t>ClearType</a:t>
            </a:r>
            <a:r>
              <a:rPr lang="en-US" sz="2000" dirty="0" smtClean="0"/>
              <a:t> (</a:t>
            </a:r>
            <a:r>
              <a:rPr lang="en-US" sz="2000" dirty="0" err="1" smtClean="0"/>
              <a:t>ClearType</a:t>
            </a:r>
            <a:r>
              <a:rPr lang="en-US" sz="2000" dirty="0" smtClean="0"/>
              <a:t> always on)</a:t>
            </a:r>
          </a:p>
          <a:p>
            <a:pPr lvl="1"/>
            <a:r>
              <a:rPr lang="en-US" sz="2000" dirty="0" smtClean="0"/>
              <a:t>Auto (</a:t>
            </a:r>
            <a:r>
              <a:rPr lang="en-US" sz="2000" dirty="0" err="1" smtClean="0"/>
              <a:t>ClearType</a:t>
            </a:r>
            <a:r>
              <a:rPr lang="en-US" sz="2000" dirty="0" smtClean="0"/>
              <a:t> unless otherwise specified in the system font smoothing options)</a:t>
            </a:r>
          </a:p>
          <a:p>
            <a:endParaRPr lang="en-US" sz="2400" dirty="0"/>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Text Rendering</a:t>
            </a:r>
            <a:endParaRPr lang="en-US" sz="2800" dirty="0">
              <a:solidFill>
                <a:schemeClr val="tx1">
                  <a:lumMod val="75000"/>
                </a:schemeClr>
              </a:solidFill>
              <a:latin typeface="Segoe UI Light" pitchFamily="34" charset="0"/>
            </a:endParaRPr>
          </a:p>
        </p:txBody>
      </p:sp>
      <p:sp>
        <p:nvSpPr>
          <p:cNvPr id="4" name="Text Placeholder 3"/>
          <p:cNvSpPr>
            <a:spLocks noGrp="1"/>
          </p:cNvSpPr>
          <p:nvPr>
            <p:ph type="body" sz="quarter" idx="10"/>
          </p:nvPr>
        </p:nvSpPr>
        <p:spPr/>
        <p:txBody>
          <a:bodyPr/>
          <a:lstStyle/>
          <a:p>
            <a:r>
              <a:rPr lang="en-US" dirty="0" smtClean="0"/>
              <a:t>&lt;demo/&gt;</a:t>
            </a:r>
            <a:endParaRPr lang="en-US" dirty="0"/>
          </a:p>
        </p:txBody>
      </p:sp>
    </p:spTree>
    <p:extLst>
      <p:ext uri="{BB962C8B-B14F-4D97-AF65-F5344CB8AC3E}">
        <p14:creationId xmlns:p14="http://schemas.microsoft.com/office/powerpoint/2010/main" val="143172037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96"/>
            <a:ext cx="8382000" cy="664797"/>
          </a:xfrm>
        </p:spPr>
        <p:txBody>
          <a:bodyPr/>
          <a:lstStyle/>
          <a:p>
            <a:r>
              <a:rPr lang="en-US" dirty="0"/>
              <a:t>Text in WPF 4.0 </a:t>
            </a:r>
            <a:endParaRPr lang="en-US" dirty="0">
              <a:gradFill>
                <a:gsLst>
                  <a:gs pos="50000">
                    <a:schemeClr val="tx2"/>
                  </a:gs>
                  <a:gs pos="100000">
                    <a:schemeClr val="tx2"/>
                  </a:gs>
                </a:gsLst>
                <a:lin ang="5400000" scaled="0"/>
              </a:gradFill>
            </a:endParaRPr>
          </a:p>
        </p:txBody>
      </p:sp>
      <p:sp>
        <p:nvSpPr>
          <p:cNvPr id="3" name="Text Placeholder 2"/>
          <p:cNvSpPr>
            <a:spLocks noGrp="1"/>
          </p:cNvSpPr>
          <p:nvPr>
            <p:ph type="body" sz="quarter" idx="10"/>
          </p:nvPr>
        </p:nvSpPr>
        <p:spPr/>
        <p:txBody>
          <a:bodyPr/>
          <a:lstStyle/>
          <a:p>
            <a:r>
              <a:rPr lang="en-US" dirty="0" smtClean="0"/>
              <a:t>Sharper East-Asian Fonts</a:t>
            </a:r>
          </a:p>
          <a:p>
            <a:pPr lvl="1"/>
            <a:r>
              <a:rPr lang="en-US" dirty="0" smtClean="0"/>
              <a:t>WPF Can now render using the embedded font bitmaps in many East Asian Languages</a:t>
            </a:r>
          </a:p>
          <a:p>
            <a:r>
              <a:rPr lang="en-US" dirty="0" smtClean="0"/>
              <a:t>Better foreign language support</a:t>
            </a:r>
          </a:p>
          <a:p>
            <a:pPr lvl="1"/>
            <a:r>
              <a:rPr lang="en-US" dirty="0" smtClean="0"/>
              <a:t>New glyph shaping engines provide better international support (e.g. diacritics)</a:t>
            </a:r>
          </a:p>
        </p:txBody>
      </p:sp>
    </p:spTree>
    <p:extLst>
      <p:ext uri="{BB962C8B-B14F-4D97-AF65-F5344CB8AC3E}">
        <p14:creationId xmlns:p14="http://schemas.microsoft.com/office/powerpoint/2010/main" val="347350519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mtClean="0"/>
              <a:t>Layout Rounding</a:t>
            </a:r>
            <a:endParaRPr lang="en-US" dirty="0"/>
          </a:p>
        </p:txBody>
      </p:sp>
      <p:sp>
        <p:nvSpPr>
          <p:cNvPr id="3" name="Content Placeholder 2"/>
          <p:cNvSpPr>
            <a:spLocks noGrp="1"/>
          </p:cNvSpPr>
          <p:nvPr>
            <p:ph type="body" sz="quarter" idx="10"/>
          </p:nvPr>
        </p:nvSpPr>
        <p:spPr>
          <a:prstGeom prst="rect">
            <a:avLst/>
          </a:prstGeom>
        </p:spPr>
        <p:txBody>
          <a:bodyPr/>
          <a:lstStyle/>
          <a:p>
            <a:r>
              <a:rPr lang="en-US" dirty="0" smtClean="0"/>
              <a:t>Rounds an object’s coordinates on whole pixels. </a:t>
            </a:r>
          </a:p>
          <a:p>
            <a:endParaRPr lang="en-US" dirty="0"/>
          </a:p>
        </p:txBody>
      </p:sp>
      <p:pic>
        <p:nvPicPr>
          <p:cNvPr id="4" name="Picture 2" descr="\\ntdev\public\cluster\longhorn\Desktop\kevingj\Layout Rounding\Layout Rounding.jpg"/>
          <p:cNvPicPr>
            <a:picLocks noChangeAspect="1" noChangeArrowheads="1"/>
          </p:cNvPicPr>
          <p:nvPr/>
        </p:nvPicPr>
        <p:blipFill>
          <a:blip r:embed="rId3" cstate="print"/>
          <a:srcRect/>
          <a:stretch>
            <a:fillRect/>
          </a:stretch>
        </p:blipFill>
        <p:spPr bwMode="auto">
          <a:xfrm>
            <a:off x="642910" y="2500306"/>
            <a:ext cx="8001000" cy="2893832"/>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Layout Rounding</a:t>
            </a:r>
            <a:endParaRPr lang="en-US" sz="2800" dirty="0">
              <a:solidFill>
                <a:schemeClr val="tx1">
                  <a:lumMod val="75000"/>
                </a:schemeClr>
              </a:solidFill>
              <a:latin typeface="Segoe UI Light" pitchFamily="34" charset="0"/>
            </a:endParaRPr>
          </a:p>
        </p:txBody>
      </p:sp>
      <p:sp>
        <p:nvSpPr>
          <p:cNvPr id="4" name="Text Placeholder 3"/>
          <p:cNvSpPr>
            <a:spLocks noGrp="1"/>
          </p:cNvSpPr>
          <p:nvPr>
            <p:ph type="body" sz="quarter" idx="10"/>
          </p:nvPr>
        </p:nvSpPr>
        <p:spPr/>
        <p:txBody>
          <a:bodyPr/>
          <a:lstStyle/>
          <a:p>
            <a:r>
              <a:rPr lang="en-US" dirty="0" smtClean="0"/>
              <a:t>&lt;demo/&gt;</a:t>
            </a:r>
            <a:endParaRPr lang="en-US" dirty="0"/>
          </a:p>
        </p:txBody>
      </p:sp>
    </p:spTree>
    <p:extLst>
      <p:ext uri="{BB962C8B-B14F-4D97-AF65-F5344CB8AC3E}">
        <p14:creationId xmlns:p14="http://schemas.microsoft.com/office/powerpoint/2010/main" val="143172037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96"/>
            <a:ext cx="8382000" cy="664797"/>
          </a:xfrm>
        </p:spPr>
        <p:txBody>
          <a:bodyPr/>
          <a:lstStyle/>
          <a:p>
            <a:r>
              <a:rPr lang="en-US" dirty="0" smtClean="0"/>
              <a:t>Layout </a:t>
            </a:r>
            <a:r>
              <a:rPr lang="en-US" dirty="0" smtClean="0"/>
              <a:t>Rounding</a:t>
            </a:r>
            <a:endParaRPr lang="en-US" dirty="0">
              <a:gradFill>
                <a:gsLst>
                  <a:gs pos="50000">
                    <a:schemeClr val="tx2"/>
                  </a:gs>
                  <a:gs pos="100000">
                    <a:schemeClr val="tx2"/>
                  </a:gs>
                </a:gsLst>
                <a:lin ang="5400000" scaled="0"/>
              </a:gradFill>
            </a:endParaRPr>
          </a:p>
        </p:txBody>
      </p:sp>
      <p:sp>
        <p:nvSpPr>
          <p:cNvPr id="3" name="Text Placeholder 2"/>
          <p:cNvSpPr>
            <a:spLocks noGrp="1"/>
          </p:cNvSpPr>
          <p:nvPr>
            <p:ph type="body" sz="quarter" idx="10"/>
          </p:nvPr>
        </p:nvSpPr>
        <p:spPr/>
        <p:txBody>
          <a:bodyPr/>
          <a:lstStyle/>
          <a:p>
            <a:r>
              <a:rPr lang="en-US" dirty="0" smtClean="0"/>
              <a:t>Not a graphics feature – a Layout Feature</a:t>
            </a:r>
          </a:p>
          <a:p>
            <a:r>
              <a:rPr lang="en-US" dirty="0" smtClean="0"/>
              <a:t>How is it different from Pixel Snapping?</a:t>
            </a:r>
          </a:p>
          <a:p>
            <a:pPr lvl="1"/>
            <a:r>
              <a:rPr lang="en-US" dirty="0" smtClean="0"/>
              <a:t>Guidelines</a:t>
            </a:r>
          </a:p>
          <a:p>
            <a:pPr lvl="1"/>
            <a:r>
              <a:rPr lang="en-US" dirty="0" smtClean="0"/>
              <a:t>Pixel Snapping is difficult to use and often doesn't work</a:t>
            </a:r>
          </a:p>
          <a:p>
            <a:pPr lvl="1"/>
            <a:r>
              <a:rPr lang="en-US" dirty="0" smtClean="0"/>
              <a:t>Layout Rounding changes </a:t>
            </a:r>
            <a:r>
              <a:rPr lang="en-US" i="1" dirty="0" smtClean="0"/>
              <a:t>both the position and the size</a:t>
            </a:r>
            <a:r>
              <a:rPr lang="en-US" dirty="0" smtClean="0"/>
              <a:t> of elements</a:t>
            </a:r>
          </a:p>
          <a:p>
            <a:pPr lvl="1"/>
            <a:endParaRPr lang="en-US" dirty="0" smtClean="0">
              <a:gradFill>
                <a:gsLst>
                  <a:gs pos="0">
                    <a:schemeClr val="tx1"/>
                  </a:gs>
                  <a:gs pos="100000">
                    <a:schemeClr val="tx1"/>
                  </a:gs>
                </a:gsLst>
                <a:lin ang="5400000" scaled="0"/>
              </a:gradFill>
            </a:endParaRPr>
          </a:p>
          <a:p>
            <a:pPr lvl="1"/>
            <a:endParaRPr lang="en-US"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7820010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96"/>
            <a:ext cx="8382000" cy="664797"/>
          </a:xfrm>
        </p:spPr>
        <p:txBody>
          <a:bodyPr/>
          <a:lstStyle/>
          <a:p>
            <a:r>
              <a:rPr lang="en-US" dirty="0" smtClean="0"/>
              <a:t>Pixel </a:t>
            </a:r>
            <a:r>
              <a:rPr lang="en-US" dirty="0" err="1" smtClean="0"/>
              <a:t>Shader</a:t>
            </a:r>
            <a:r>
              <a:rPr lang="en-US" dirty="0" smtClean="0"/>
              <a:t> 3.0 </a:t>
            </a:r>
            <a:r>
              <a:rPr lang="en-US" dirty="0" smtClean="0"/>
              <a:t>Support</a:t>
            </a:r>
            <a:endParaRPr lang="en-US" dirty="0">
              <a:gradFill>
                <a:gsLst>
                  <a:gs pos="50000">
                    <a:schemeClr val="tx2"/>
                  </a:gs>
                  <a:gs pos="100000">
                    <a:schemeClr val="tx2"/>
                  </a:gs>
                </a:gsLst>
                <a:lin ang="5400000" scaled="0"/>
              </a:gradFill>
            </a:endParaRPr>
          </a:p>
        </p:txBody>
      </p:sp>
      <p:sp>
        <p:nvSpPr>
          <p:cNvPr id="3" name="Text Placeholder 2"/>
          <p:cNvSpPr>
            <a:spLocks noGrp="1"/>
          </p:cNvSpPr>
          <p:nvPr>
            <p:ph type="body" sz="quarter" idx="10"/>
          </p:nvPr>
        </p:nvSpPr>
        <p:spPr/>
        <p:txBody>
          <a:bodyPr/>
          <a:lstStyle/>
          <a:p>
            <a:r>
              <a:rPr lang="en-US" dirty="0" smtClean="0">
                <a:gradFill>
                  <a:gsLst>
                    <a:gs pos="0">
                      <a:schemeClr val="tx1"/>
                    </a:gs>
                    <a:gs pos="100000">
                      <a:schemeClr val="tx1"/>
                    </a:gs>
                  </a:gsLst>
                  <a:lin ang="5400000" scaled="0"/>
                </a:gradFill>
              </a:rPr>
              <a:t>PS 3.0 is now supported</a:t>
            </a:r>
          </a:p>
          <a:p>
            <a:pPr lvl="1"/>
            <a:r>
              <a:rPr lang="en-US" dirty="0" smtClean="0">
                <a:gradFill>
                  <a:gsLst>
                    <a:gs pos="0">
                      <a:schemeClr val="tx1"/>
                    </a:gs>
                    <a:gs pos="100000">
                      <a:schemeClr val="tx1"/>
                    </a:gs>
                  </a:gsLst>
                  <a:lin ang="5400000" scaled="0"/>
                </a:gradFill>
              </a:rPr>
              <a:t>Max executed instruction: 96 -&gt; 65535</a:t>
            </a:r>
          </a:p>
          <a:p>
            <a:pPr lvl="1"/>
            <a:r>
              <a:rPr lang="en-US" dirty="0" smtClean="0">
                <a:gradFill>
                  <a:gsLst>
                    <a:gs pos="0">
                      <a:schemeClr val="tx1"/>
                    </a:gs>
                    <a:gs pos="100000">
                      <a:schemeClr val="tx1"/>
                    </a:gs>
                  </a:gsLst>
                  <a:lin ang="5400000" scaled="0"/>
                </a:gradFill>
              </a:rPr>
              <a:t>Constant registers: 32 -&gt; 224</a:t>
            </a:r>
          </a:p>
          <a:p>
            <a:pPr lvl="1"/>
            <a:r>
              <a:rPr lang="en-US" dirty="0" smtClean="0">
                <a:gradFill>
                  <a:gsLst>
                    <a:gs pos="0">
                      <a:schemeClr val="tx1"/>
                    </a:gs>
                    <a:gs pos="100000">
                      <a:schemeClr val="tx1"/>
                    </a:gs>
                  </a:gsLst>
                  <a:lin ang="5400000" scaled="0"/>
                </a:gradFill>
              </a:rPr>
              <a:t>Texture indirections: 4 -&gt; unlimited</a:t>
            </a:r>
          </a:p>
          <a:p>
            <a:pPr lvl="1"/>
            <a:r>
              <a:rPr lang="en-US" dirty="0" smtClean="0">
                <a:gradFill>
                  <a:gsLst>
                    <a:gs pos="0">
                      <a:schemeClr val="tx1"/>
                    </a:gs>
                    <a:gs pos="100000">
                      <a:schemeClr val="tx1"/>
                    </a:gs>
                  </a:gsLst>
                  <a:lin ang="5400000" scaled="0"/>
                </a:gradFill>
              </a:rPr>
              <a:t>True flow control (branching, loops, etc…)</a:t>
            </a:r>
          </a:p>
          <a:p>
            <a:r>
              <a:rPr lang="en-US" dirty="0" smtClean="0">
                <a:gradFill>
                  <a:gsLst>
                    <a:gs pos="0">
                      <a:schemeClr val="tx1"/>
                    </a:gs>
                    <a:gs pos="100000">
                      <a:schemeClr val="tx1"/>
                    </a:gs>
                  </a:gsLst>
                  <a:lin ang="5400000" scaled="0"/>
                </a:gradFill>
              </a:rPr>
              <a:t>NO Software Fallback</a:t>
            </a:r>
          </a:p>
          <a:p>
            <a:pPr lvl="1"/>
            <a:r>
              <a:rPr lang="en-US" dirty="0" smtClean="0">
                <a:gradFill>
                  <a:gsLst>
                    <a:gs pos="0">
                      <a:schemeClr val="tx1"/>
                    </a:gs>
                    <a:gs pos="100000">
                      <a:schemeClr val="tx1"/>
                    </a:gs>
                  </a:gsLst>
                  <a:lin ang="5400000" scaled="0"/>
                </a:gradFill>
              </a:rPr>
              <a:t>Means no PS 3.0 for RTB, printing, RDP / TS, base tile of a tiled </a:t>
            </a:r>
            <a:r>
              <a:rPr lang="en-US" dirty="0" err="1" smtClean="0">
                <a:gradFill>
                  <a:gsLst>
                    <a:gs pos="0">
                      <a:schemeClr val="tx1"/>
                    </a:gs>
                    <a:gs pos="100000">
                      <a:schemeClr val="tx1"/>
                    </a:gs>
                  </a:gsLst>
                  <a:lin ang="5400000" scaled="0"/>
                </a:gradFill>
              </a:rPr>
              <a:t>TileBrush</a:t>
            </a:r>
            <a:r>
              <a:rPr lang="en-US" dirty="0" smtClean="0">
                <a:gradFill>
                  <a:gsLst>
                    <a:gs pos="0">
                      <a:schemeClr val="tx1"/>
                    </a:gs>
                    <a:gs pos="100000">
                      <a:schemeClr val="tx1"/>
                    </a:gs>
                  </a:gsLst>
                  <a:lin ang="5400000" scaled="0"/>
                </a:gradFill>
              </a:rPr>
              <a:t>, or when app is running in SW</a:t>
            </a:r>
          </a:p>
          <a:p>
            <a:endParaRPr lang="en-US" dirty="0" smtClean="0">
              <a:gradFill>
                <a:gsLst>
                  <a:gs pos="0">
                    <a:schemeClr val="tx1"/>
                  </a:gs>
                  <a:gs pos="100000">
                    <a:schemeClr val="tx1"/>
                  </a:gs>
                </a:gsLst>
                <a:lin ang="5400000" scaled="0"/>
              </a:gradFill>
            </a:endParaRPr>
          </a:p>
        </p:txBody>
      </p:sp>
    </p:spTree>
    <p:extLst>
      <p:ext uri="{BB962C8B-B14F-4D97-AF65-F5344CB8AC3E}">
        <p14:creationId xmlns:p14="http://schemas.microsoft.com/office/powerpoint/2010/main" val="324061608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Support for Dynamic </a:t>
            </a:r>
            <a:r>
              <a:rPr lang="en-US" dirty="0"/>
              <a:t>O</a:t>
            </a:r>
            <a:r>
              <a:rPr lang="en-US" dirty="0" smtClean="0"/>
              <a:t>bjects</a:t>
            </a:r>
            <a:endParaRPr lang="en-US" dirty="0"/>
          </a:p>
        </p:txBody>
      </p:sp>
      <p:sp>
        <p:nvSpPr>
          <p:cNvPr id="3" name="Content Placeholder 2"/>
          <p:cNvSpPr>
            <a:spLocks noGrp="1"/>
          </p:cNvSpPr>
          <p:nvPr>
            <p:ph type="body" sz="quarter" idx="10"/>
          </p:nvPr>
        </p:nvSpPr>
        <p:spPr>
          <a:prstGeom prst="rect">
            <a:avLst/>
          </a:prstGeom>
        </p:spPr>
        <p:txBody>
          <a:bodyPr/>
          <a:lstStyle/>
          <a:p>
            <a:r>
              <a:rPr lang="en-US" dirty="0" smtClean="0"/>
              <a:t>WPF4 now has support for data binding with dynamic objects that implement </a:t>
            </a:r>
            <a:r>
              <a:rPr lang="en-US" dirty="0" err="1" smtClean="0"/>
              <a:t>IDynamicMetaObjectProvider</a:t>
            </a:r>
            <a:r>
              <a:rPr lang="en-US" dirty="0" smtClean="0"/>
              <a:t> (</a:t>
            </a:r>
            <a:r>
              <a:rPr lang="en-US" dirty="0" err="1" smtClean="0"/>
              <a:t>DynamicObject</a:t>
            </a:r>
            <a:r>
              <a:rPr lang="en-US" dirty="0" smtClean="0"/>
              <a:t>)</a:t>
            </a: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Dynamic objects</a:t>
            </a:r>
            <a:endParaRPr lang="en-US" sz="2800" dirty="0">
              <a:solidFill>
                <a:schemeClr val="tx1">
                  <a:lumMod val="75000"/>
                </a:schemeClr>
              </a:solidFill>
              <a:latin typeface="Segoe UI Light" pitchFamily="34" charset="0"/>
            </a:endParaRPr>
          </a:p>
        </p:txBody>
      </p:sp>
      <p:sp>
        <p:nvSpPr>
          <p:cNvPr id="4" name="Text Placeholder 3"/>
          <p:cNvSpPr>
            <a:spLocks noGrp="1"/>
          </p:cNvSpPr>
          <p:nvPr>
            <p:ph type="body" sz="quarter" idx="10"/>
          </p:nvPr>
        </p:nvSpPr>
        <p:spPr/>
        <p:txBody>
          <a:bodyPr/>
          <a:lstStyle/>
          <a:p>
            <a:r>
              <a:rPr lang="en-US" dirty="0" smtClean="0"/>
              <a:t>&lt;demo/&gt;</a:t>
            </a:r>
            <a:endParaRPr lang="en-US" dirty="0"/>
          </a:p>
        </p:txBody>
      </p:sp>
    </p:spTree>
    <p:extLst>
      <p:ext uri="{BB962C8B-B14F-4D97-AF65-F5344CB8AC3E}">
        <p14:creationId xmlns:p14="http://schemas.microsoft.com/office/powerpoint/2010/main" val="143172037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New Controls</a:t>
            </a:r>
            <a:endParaRPr lang="en-ZA" dirty="0"/>
          </a:p>
        </p:txBody>
      </p:sp>
      <p:sp>
        <p:nvSpPr>
          <p:cNvPr id="6" name="Text Placeholder 5"/>
          <p:cNvSpPr>
            <a:spLocks noGrp="1"/>
          </p:cNvSpPr>
          <p:nvPr>
            <p:ph type="body" sz="quarter" idx="10"/>
          </p:nvPr>
        </p:nvSpPr>
        <p:spPr/>
        <p:txBody>
          <a:bodyPr/>
          <a:lstStyle/>
          <a:p>
            <a:r>
              <a:rPr lang="en-ZA" dirty="0" err="1" smtClean="0"/>
              <a:t>DataGrid</a:t>
            </a:r>
            <a:endParaRPr lang="en-ZA" dirty="0" smtClean="0"/>
          </a:p>
          <a:p>
            <a:r>
              <a:rPr lang="en-ZA" dirty="0" err="1" smtClean="0"/>
              <a:t>DatePicker</a:t>
            </a:r>
            <a:endParaRPr lang="en-ZA" dirty="0" smtClean="0"/>
          </a:p>
          <a:p>
            <a:r>
              <a:rPr lang="en-ZA" dirty="0" smtClean="0"/>
              <a:t>Calendar</a:t>
            </a:r>
          </a:p>
          <a:p>
            <a:endParaRPr lang="en-ZA" dirty="0"/>
          </a:p>
          <a:p>
            <a:pPr marL="0" indent="0">
              <a:buNone/>
            </a:pPr>
            <a:r>
              <a:rPr lang="en-ZA" dirty="0" smtClean="0"/>
              <a:t>VSM is also now in WPF 4</a:t>
            </a:r>
            <a:endParaRPr lang="en-ZA" dirty="0"/>
          </a:p>
        </p:txBody>
      </p:sp>
      <p:pic>
        <p:nvPicPr>
          <p:cNvPr id="1026" name="Picture 2" descr="DataGrid with all four default column types"/>
          <p:cNvPicPr>
            <a:picLocks noChangeAspect="1" noChangeArrowheads="1"/>
          </p:cNvPicPr>
          <p:nvPr/>
        </p:nvPicPr>
        <p:blipFill>
          <a:blip r:embed="rId2" cstate="print"/>
          <a:srcRect/>
          <a:stretch>
            <a:fillRect/>
          </a:stretch>
        </p:blipFill>
        <p:spPr bwMode="auto">
          <a:xfrm>
            <a:off x="5143504" y="1000108"/>
            <a:ext cx="3363726" cy="1500198"/>
          </a:xfrm>
          <a:prstGeom prst="rect">
            <a:avLst/>
          </a:prstGeom>
          <a:noFill/>
        </p:spPr>
      </p:pic>
      <p:pic>
        <p:nvPicPr>
          <p:cNvPr id="9" name="Picture 8" descr="Untitled.png"/>
          <p:cNvPicPr>
            <a:picLocks noChangeAspect="1"/>
          </p:cNvPicPr>
          <p:nvPr/>
        </p:nvPicPr>
        <p:blipFill>
          <a:blip r:embed="rId3" cstate="print"/>
          <a:stretch>
            <a:fillRect/>
          </a:stretch>
        </p:blipFill>
        <p:spPr>
          <a:xfrm>
            <a:off x="5143504" y="3000372"/>
            <a:ext cx="2857520" cy="1576013"/>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Light up Windows 7</a:t>
            </a:r>
            <a:endParaRPr lang="en-ZA" dirty="0"/>
          </a:p>
        </p:txBody>
      </p:sp>
      <p:sp>
        <p:nvSpPr>
          <p:cNvPr id="7" name="Text Placeholder 6"/>
          <p:cNvSpPr>
            <a:spLocks noGrp="1"/>
          </p:cNvSpPr>
          <p:nvPr>
            <p:ph type="body" sz="quarter" idx="10"/>
          </p:nvPr>
        </p:nvSpPr>
        <p:spPr/>
        <p:txBody>
          <a:bodyPr/>
          <a:lstStyle/>
          <a:p>
            <a:r>
              <a:rPr lang="en-ZA" dirty="0" smtClean="0"/>
              <a:t>Taskbar</a:t>
            </a:r>
          </a:p>
          <a:p>
            <a:pPr lvl="1"/>
            <a:r>
              <a:rPr lang="en-ZA" dirty="0" err="1" smtClean="0"/>
              <a:t>Jumplist</a:t>
            </a:r>
            <a:endParaRPr lang="en-ZA" dirty="0" smtClean="0"/>
          </a:p>
          <a:p>
            <a:pPr lvl="1"/>
            <a:r>
              <a:rPr lang="en-ZA" dirty="0" smtClean="0"/>
              <a:t>Progress bars</a:t>
            </a:r>
          </a:p>
          <a:p>
            <a:pPr lvl="1"/>
            <a:r>
              <a:rPr lang="en-ZA" dirty="0" smtClean="0"/>
              <a:t>Icon overlays</a:t>
            </a:r>
          </a:p>
          <a:p>
            <a:r>
              <a:rPr lang="en-ZA" dirty="0" smtClean="0"/>
              <a:t>Multi-touch</a:t>
            </a:r>
            <a:endParaRPr lang="en-ZA" dirty="0"/>
          </a:p>
        </p:txBody>
      </p:sp>
      <p:pic>
        <p:nvPicPr>
          <p:cNvPr id="8" name="Content Placeholder 3" descr="transparent-destination-lis.gif"/>
          <p:cNvPicPr>
            <a:picLocks noChangeAspect="1"/>
          </p:cNvPicPr>
          <p:nvPr/>
        </p:nvPicPr>
        <p:blipFill>
          <a:blip r:embed="rId2" cstate="print"/>
          <a:stretch>
            <a:fillRect/>
          </a:stretch>
        </p:blipFill>
        <p:spPr>
          <a:xfrm>
            <a:off x="5072066" y="1142984"/>
            <a:ext cx="2924175" cy="3171825"/>
          </a:xfrm>
          <a:prstGeom prst="rect">
            <a:avLst/>
          </a:prstGeom>
          <a:effectLst>
            <a:reflection blurRad="6350" stA="50000" endA="300" endPos="38500" dist="50800" dir="5400000" sy="-100000" algn="bl" rotWithShape="0"/>
          </a:effectLst>
          <a:scene3d>
            <a:camera prst="isometricOffAxis1Right">
              <a:rot lat="1080000" lon="20400000" rev="0"/>
            </a:camera>
            <a:lightRig rig="threePt" dir="t"/>
          </a:scene3d>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Visual State Manager (VSM)</a:t>
            </a:r>
            <a:endParaRPr lang="en-ZA" dirty="0"/>
          </a:p>
        </p:txBody>
      </p:sp>
      <p:sp>
        <p:nvSpPr>
          <p:cNvPr id="3" name="Text Placeholder 2"/>
          <p:cNvSpPr>
            <a:spLocks noGrp="1"/>
          </p:cNvSpPr>
          <p:nvPr>
            <p:ph type="body" sz="quarter" idx="10"/>
          </p:nvPr>
        </p:nvSpPr>
        <p:spPr/>
        <p:txBody>
          <a:bodyPr/>
          <a:lstStyle/>
          <a:p>
            <a:endParaRPr lang="en-ZA"/>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New Controls</a:t>
            </a:r>
            <a:endParaRPr lang="en-US" sz="2800" dirty="0">
              <a:solidFill>
                <a:schemeClr val="tx1">
                  <a:lumMod val="75000"/>
                </a:schemeClr>
              </a:solidFill>
              <a:latin typeface="Segoe UI Light" pitchFamily="34" charset="0"/>
            </a:endParaRPr>
          </a:p>
        </p:txBody>
      </p:sp>
      <p:sp>
        <p:nvSpPr>
          <p:cNvPr id="4" name="Text Placeholder 3"/>
          <p:cNvSpPr>
            <a:spLocks noGrp="1"/>
          </p:cNvSpPr>
          <p:nvPr>
            <p:ph type="body" sz="quarter" idx="10"/>
          </p:nvPr>
        </p:nvSpPr>
        <p:spPr/>
        <p:txBody>
          <a:bodyPr/>
          <a:lstStyle/>
          <a:p>
            <a:r>
              <a:rPr lang="en-US" dirty="0" smtClean="0"/>
              <a:t>&lt;demo/&gt;</a:t>
            </a:r>
            <a:endParaRPr lang="en-US" dirty="0"/>
          </a:p>
        </p:txBody>
      </p:sp>
    </p:spTree>
    <p:extLst>
      <p:ext uri="{BB962C8B-B14F-4D97-AF65-F5344CB8AC3E}">
        <p14:creationId xmlns:p14="http://schemas.microsoft.com/office/powerpoint/2010/main" val="143172037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1"/>
          <p:cNvSpPr>
            <a:spLocks noGrp="1"/>
          </p:cNvSpPr>
          <p:nvPr>
            <p:ph type="title"/>
          </p:nvPr>
        </p:nvSpPr>
        <p:spPr/>
        <p:txBody>
          <a:bodyPr vert="horz" wrap="square" lIns="0" tIns="0" rIns="0" bIns="0" rtlCol="0" anchor="t">
            <a:spAutoFit/>
          </a:bodyPr>
          <a:lstStyle/>
          <a:p>
            <a:r>
              <a:rPr dirty="0"/>
              <a:t>Resources</a:t>
            </a:r>
          </a:p>
        </p:txBody>
      </p:sp>
      <p:sp>
        <p:nvSpPr>
          <p:cNvPr id="7" name="Content Placeholder 6"/>
          <p:cNvSpPr>
            <a:spLocks noGrp="1"/>
          </p:cNvSpPr>
          <p:nvPr>
            <p:ph type="body" sz="quarter" idx="10"/>
          </p:nvPr>
        </p:nvSpPr>
        <p:spPr>
          <a:xfrm>
            <a:off x="381000" y="1443865"/>
            <a:ext cx="4191000" cy="4761626"/>
          </a:xfrm>
        </p:spPr>
        <p:txBody>
          <a:bodyPr/>
          <a:lstStyle/>
          <a:p>
            <a:r>
              <a:rPr lang="en-ZA" sz="2400" dirty="0" smtClean="0"/>
              <a:t>Resources for Developers</a:t>
            </a:r>
            <a:br>
              <a:rPr lang="en-ZA" sz="2400" dirty="0" smtClean="0"/>
            </a:br>
            <a:r>
              <a:rPr lang="en-ZA" sz="2400" dirty="0" smtClean="0">
                <a:hlinkClick r:id="rId2"/>
              </a:rPr>
              <a:t>msdn.com</a:t>
            </a:r>
            <a:endParaRPr lang="en-ZA" sz="2400" dirty="0" smtClean="0"/>
          </a:p>
          <a:p>
            <a:r>
              <a:rPr lang="en-ZA" sz="2400" dirty="0" smtClean="0"/>
              <a:t>Microsoft Certification &amp; Training Resources</a:t>
            </a:r>
            <a:br>
              <a:rPr lang="en-ZA" sz="2400" dirty="0" smtClean="0"/>
            </a:br>
            <a:r>
              <a:rPr lang="en-ZA" sz="2400" dirty="0" smtClean="0">
                <a:hlinkClick r:id="rId3"/>
              </a:rPr>
              <a:t>microsoft.com/learning</a:t>
            </a:r>
            <a:endParaRPr lang="en-ZA" sz="2400" dirty="0" smtClean="0"/>
          </a:p>
        </p:txBody>
      </p:sp>
      <p:grpSp>
        <p:nvGrpSpPr>
          <p:cNvPr id="2" name="Group 57"/>
          <p:cNvGrpSpPr/>
          <p:nvPr/>
        </p:nvGrpSpPr>
        <p:grpSpPr bwMode="black">
          <a:xfrm>
            <a:off x="5081592" y="2302606"/>
            <a:ext cx="3477054" cy="771334"/>
            <a:chOff x="5474912" y="1249949"/>
            <a:chExt cx="3477054" cy="771334"/>
          </a:xfrm>
        </p:grpSpPr>
        <p:pic>
          <p:nvPicPr>
            <p:cNvPr id="56" name="Picture 55" descr="ms_Learning_w.eps"/>
            <p:cNvPicPr>
              <a:picLocks noChangeAspect="1"/>
            </p:cNvPicPr>
            <p:nvPr/>
          </p:nvPicPr>
          <p:blipFill>
            <a:blip r:embed="rId4" cstate="email">
              <a:extLst>
                <a:ext uri="{28A0092B-C50C-407E-A947-70E740481C1C}">
                  <a14:useLocalDpi xmlns:a14="http://schemas.microsoft.com/office/drawing/2010/main"/>
                </a:ext>
              </a:extLst>
            </a:blip>
            <a:srcRect l="51467"/>
            <a:stretch>
              <a:fillRect/>
            </a:stretch>
          </p:blipFill>
          <p:spPr bwMode="black">
            <a:xfrm>
              <a:off x="7170452" y="1249949"/>
              <a:ext cx="1781514" cy="771334"/>
            </a:xfrm>
            <a:prstGeom prst="rect">
              <a:avLst/>
            </a:prstGeom>
          </p:spPr>
        </p:pic>
        <p:pic>
          <p:nvPicPr>
            <p:cNvPr id="1026" name="Picture 2" descr="C:\Documents and Settings\Pennie\My Documents\ACERDATA (D)\Pennie's documents\MS Image\Boxshot_Logo\MICROSOFT\Microsoft Logo wht shadow.png"/>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black">
            <a:xfrm>
              <a:off x="5474912" y="1504591"/>
              <a:ext cx="1693646" cy="312516"/>
            </a:xfrm>
            <a:prstGeom prst="rect">
              <a:avLst/>
            </a:prstGeom>
            <a:noFill/>
          </p:spPr>
        </p:pic>
      </p:grpSp>
      <p:sp>
        <p:nvSpPr>
          <p:cNvPr id="8" name="TextBox 7"/>
          <p:cNvSpPr txBox="1"/>
          <p:nvPr/>
        </p:nvSpPr>
        <p:spPr>
          <a:xfrm>
            <a:off x="-1959364" y="0"/>
            <a:ext cx="1800000" cy="1326105"/>
          </a:xfrm>
          <a:prstGeom prst="rect">
            <a:avLst/>
          </a:prstGeom>
        </p:spPr>
        <p:style>
          <a:lnRef idx="2">
            <a:schemeClr val="accent4"/>
          </a:lnRef>
          <a:fillRef idx="1">
            <a:schemeClr val="lt1"/>
          </a:fillRef>
          <a:effectRef idx="0">
            <a:schemeClr val="accent4"/>
          </a:effectRef>
          <a:fontRef idx="minor">
            <a:schemeClr val="dk1"/>
          </a:fontRef>
        </p:style>
        <p:txBody>
          <a:bodyPr wrap="square" lIns="108000" tIns="108000" rIns="108000" bIns="108000" rtlCol="0" anchor="ctr" anchorCtr="0">
            <a:spAutoFit/>
          </a:bodyPr>
          <a:lstStyle/>
          <a:p>
            <a:r>
              <a:rPr lang="en-ZA" dirty="0" smtClean="0">
                <a:solidFill>
                  <a:schemeClr val="accent2"/>
                </a:solidFill>
              </a:rPr>
              <a:t>Required Slide</a:t>
            </a:r>
          </a:p>
          <a:p>
            <a:r>
              <a:rPr lang="en-ZA" dirty="0" smtClean="0">
                <a:solidFill>
                  <a:schemeClr val="accent2"/>
                </a:solidFill>
              </a:rPr>
              <a:t>Add your own resources as required.</a:t>
            </a:r>
          </a:p>
        </p:txBody>
      </p:sp>
      <p:pic>
        <p:nvPicPr>
          <p:cNvPr id="1027" name="Picture 3" descr="C:\Temp\msdn_landing_hero_logo_white.png"/>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081592" y="1261271"/>
            <a:ext cx="3044971" cy="930164"/>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9" name="TextBox 8"/>
          <p:cNvSpPr txBox="1"/>
          <p:nvPr/>
        </p:nvSpPr>
        <p:spPr>
          <a:xfrm>
            <a:off x="214282" y="4429132"/>
            <a:ext cx="8715436" cy="369332"/>
          </a:xfrm>
          <a:prstGeom prst="rect">
            <a:avLst/>
          </a:prstGeom>
          <a:noFill/>
        </p:spPr>
        <p:txBody>
          <a:bodyPr wrap="square" lIns="0" tIns="0" rIns="0" bIns="0" rtlCol="0">
            <a:spAutoFit/>
          </a:bodyPr>
          <a:lstStyle/>
          <a:p>
            <a:pPr algn="ctr"/>
            <a:r>
              <a:rPr lang="en-ZA" sz="2400" b="1" dirty="0" smtClean="0">
                <a:gradFill>
                  <a:gsLst>
                    <a:gs pos="0">
                      <a:schemeClr val="tx1"/>
                    </a:gs>
                    <a:gs pos="100000">
                      <a:schemeClr val="tx1"/>
                    </a:gs>
                  </a:gsLst>
                  <a:lin ang="5400000" scaled="0"/>
                </a:gradFill>
              </a:rPr>
              <a:t>Slides</a:t>
            </a:r>
            <a:r>
              <a:rPr lang="en-ZA" sz="2000" dirty="0" smtClean="0">
                <a:gradFill>
                  <a:gsLst>
                    <a:gs pos="0">
                      <a:schemeClr val="tx1"/>
                    </a:gs>
                    <a:gs pos="100000">
                      <a:schemeClr val="tx1"/>
                    </a:gs>
                  </a:gsLst>
                  <a:lin ang="5400000" scaled="0"/>
                </a:gradFill>
              </a:rPr>
              <a:t> are available on my </a:t>
            </a:r>
            <a:r>
              <a:rPr lang="en-ZA" sz="2400" b="1" dirty="0" smtClean="0">
                <a:gradFill>
                  <a:gsLst>
                    <a:gs pos="0">
                      <a:schemeClr val="tx1"/>
                    </a:gs>
                    <a:gs pos="100000">
                      <a:schemeClr val="tx1"/>
                    </a:gs>
                  </a:gsLst>
                  <a:lin ang="5400000" scaled="0"/>
                </a:gradFill>
              </a:rPr>
              <a:t>blog</a:t>
            </a:r>
            <a:r>
              <a:rPr lang="en-ZA" sz="2000" dirty="0" smtClean="0">
                <a:gradFill>
                  <a:gsLst>
                    <a:gs pos="0">
                      <a:schemeClr val="tx1"/>
                    </a:gs>
                    <a:gs pos="100000">
                      <a:schemeClr val="tx1"/>
                    </a:gs>
                  </a:gsLst>
                  <a:lin ang="5400000" scaled="0"/>
                </a:gradFill>
              </a:rPr>
              <a:t> @ http://www.rudigrobler.net/speaking</a:t>
            </a:r>
          </a:p>
        </p:txBody>
      </p:sp>
    </p:spTree>
    <p:extLst>
      <p:ext uri="{BB962C8B-B14F-4D97-AF65-F5344CB8AC3E}">
        <p14:creationId xmlns:p14="http://schemas.microsoft.com/office/powerpoint/2010/main" val="385119426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We Want To Hear From You!</a:t>
            </a:r>
            <a:endParaRPr lang="en-ZA" dirty="0"/>
          </a:p>
        </p:txBody>
      </p:sp>
      <p:sp>
        <p:nvSpPr>
          <p:cNvPr id="3" name="Content Placeholder 2"/>
          <p:cNvSpPr>
            <a:spLocks noGrp="1"/>
          </p:cNvSpPr>
          <p:nvPr>
            <p:ph type="body" sz="quarter" idx="10"/>
          </p:nvPr>
        </p:nvSpPr>
        <p:spPr/>
        <p:txBody>
          <a:bodyPr/>
          <a:lstStyle/>
          <a:p>
            <a:pPr marL="0" indent="0">
              <a:buNone/>
            </a:pPr>
            <a:r>
              <a:rPr lang="en-ZA" sz="3600" dirty="0"/>
              <a:t>Connect with Microsoft South Africa's Developer &amp; Platform Group</a:t>
            </a:r>
          </a:p>
          <a:p>
            <a:pPr marL="0" indent="0">
              <a:buNone/>
            </a:pPr>
            <a:endParaRPr lang="en-ZA" sz="3600" dirty="0" smtClean="0"/>
          </a:p>
          <a:p>
            <a:pPr>
              <a:buBlip>
                <a:blip r:embed="rId3"/>
              </a:buBlip>
            </a:pPr>
            <a:r>
              <a:rPr lang="en-ZA" sz="3600" dirty="0">
                <a:hlinkClick r:id="rId4" action="ppaction://hlinkfile"/>
              </a:rPr>
              <a:t>blogs.msdn.com/</a:t>
            </a:r>
            <a:r>
              <a:rPr lang="en-ZA" sz="3600" dirty="0" err="1">
                <a:hlinkClick r:id="rId4" action="ppaction://hlinkfile"/>
              </a:rPr>
              <a:t>southafrica</a:t>
            </a:r>
            <a:endParaRPr lang="en-ZA" sz="3600" dirty="0"/>
          </a:p>
          <a:p>
            <a:pPr>
              <a:buBlip>
                <a:blip r:embed="rId5"/>
              </a:buBlip>
            </a:pPr>
            <a:r>
              <a:rPr lang="en-ZA" sz="3600" dirty="0">
                <a:hlinkClick r:id="rId6"/>
              </a:rPr>
              <a:t>twitter.com/</a:t>
            </a:r>
            <a:r>
              <a:rPr lang="en-ZA" sz="3600" dirty="0" err="1">
                <a:hlinkClick r:id="rId6"/>
              </a:rPr>
              <a:t>msdevsa</a:t>
            </a:r>
            <a:endParaRPr lang="en-ZA" sz="3600" dirty="0"/>
          </a:p>
          <a:p>
            <a:pPr>
              <a:buBlip>
                <a:blip r:embed="rId7"/>
              </a:buBlip>
            </a:pPr>
            <a:r>
              <a:rPr lang="en-ZA" sz="3600" dirty="0">
                <a:hlinkClick r:id="rId8"/>
              </a:rPr>
              <a:t>Microsoft </a:t>
            </a:r>
            <a:r>
              <a:rPr lang="en-ZA" sz="3600" dirty="0" err="1">
                <a:hlinkClick r:id="rId8"/>
              </a:rPr>
              <a:t>Devs</a:t>
            </a:r>
            <a:r>
              <a:rPr lang="en-ZA" sz="3600" dirty="0">
                <a:hlinkClick r:id="rId8"/>
              </a:rPr>
              <a:t> </a:t>
            </a:r>
            <a:r>
              <a:rPr lang="en-ZA" sz="3600" dirty="0" smtClean="0">
                <a:hlinkClick r:id="rId8"/>
              </a:rPr>
              <a:t>SA</a:t>
            </a:r>
            <a:endParaRPr lang="en-ZA" sz="3600" dirty="0"/>
          </a:p>
        </p:txBody>
      </p:sp>
      <p:sp>
        <p:nvSpPr>
          <p:cNvPr id="4" name="TextBox 3"/>
          <p:cNvSpPr txBox="1"/>
          <p:nvPr/>
        </p:nvSpPr>
        <p:spPr>
          <a:xfrm>
            <a:off x="-1959364" y="0"/>
            <a:ext cx="1800000" cy="495108"/>
          </a:xfrm>
          <a:prstGeom prst="rect">
            <a:avLst/>
          </a:prstGeom>
        </p:spPr>
        <p:style>
          <a:lnRef idx="2">
            <a:schemeClr val="accent4"/>
          </a:lnRef>
          <a:fillRef idx="1">
            <a:schemeClr val="lt1"/>
          </a:fillRef>
          <a:effectRef idx="0">
            <a:schemeClr val="accent4"/>
          </a:effectRef>
          <a:fontRef idx="minor">
            <a:schemeClr val="dk1"/>
          </a:fontRef>
        </p:style>
        <p:txBody>
          <a:bodyPr wrap="square" lIns="108000" tIns="108000" rIns="108000" bIns="108000" rtlCol="0" anchor="ctr" anchorCtr="0">
            <a:spAutoFit/>
          </a:bodyPr>
          <a:lstStyle/>
          <a:p>
            <a:r>
              <a:rPr lang="en-ZA" dirty="0" smtClean="0">
                <a:solidFill>
                  <a:schemeClr val="accent2"/>
                </a:solidFill>
              </a:rPr>
              <a:t>Required Slide</a:t>
            </a:r>
          </a:p>
        </p:txBody>
      </p:sp>
    </p:spTree>
    <p:extLst>
      <p:ext uri="{BB962C8B-B14F-4D97-AF65-F5344CB8AC3E}">
        <p14:creationId xmlns:p14="http://schemas.microsoft.com/office/powerpoint/2010/main" val="38571374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a:p>
        </p:txBody>
      </p:sp>
      <p:sp>
        <p:nvSpPr>
          <p:cNvPr id="3" name="Text Placeholder 2"/>
          <p:cNvSpPr>
            <a:spLocks noGrp="1"/>
          </p:cNvSpPr>
          <p:nvPr>
            <p:ph type="body" sz="quarter" idx="10"/>
          </p:nvPr>
        </p:nvSpPr>
        <p:spPr/>
        <p:txBody>
          <a:bodyPr/>
          <a:lstStyle/>
          <a:p>
            <a:endParaRPr lang="en-ZA"/>
          </a:p>
        </p:txBody>
      </p:sp>
      <p:pic>
        <p:nvPicPr>
          <p:cNvPr id="1027" name="Picture 3"/>
          <p:cNvPicPr>
            <a:picLocks noChangeAspect="1" noChangeArrowheads="1"/>
          </p:cNvPicPr>
          <p:nvPr/>
        </p:nvPicPr>
        <p:blipFill>
          <a:blip r:embed="rId2" cstate="print"/>
          <a:srcRect/>
          <a:stretch>
            <a:fillRect/>
          </a:stretch>
        </p:blipFill>
        <p:spPr bwMode="auto">
          <a:xfrm>
            <a:off x="0" y="-9526"/>
            <a:ext cx="9144000" cy="6867526"/>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C:\Temp\wireless-entertainment-desktop-8000-l.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rot="1004875">
            <a:off x="-525466" y="910386"/>
            <a:ext cx="8710293" cy="5913612"/>
          </a:xfrm>
          <a:prstGeom prst="rect">
            <a:avLst/>
          </a:prstGeom>
          <a:noFill/>
          <a:extLst>
            <a:ext uri="{909E8E84-426E-40DD-AFC4-6F175D3DCCD1}">
              <a14:hiddenFill xmlns:a14="http://schemas.microsoft.com/office/drawing/2010/main">
                <a:solidFill>
                  <a:srgbClr xmlns:mc="http://schemas.openxmlformats.org/markup-compatibility/2006" val="FFFFFF" mc:Ignorable=""/>
                </a:solidFill>
              </a14:hiddenFill>
            </a:ext>
          </a:extLst>
        </p:spPr>
      </p:pic>
      <p:sp>
        <p:nvSpPr>
          <p:cNvPr id="5" name="Round Same Side Corner Rectangle 4"/>
          <p:cNvSpPr/>
          <p:nvPr/>
        </p:nvSpPr>
        <p:spPr bwMode="hidden">
          <a:xfrm rot="5400000">
            <a:off x="6603955" y="2897783"/>
            <a:ext cx="2206486" cy="4173228"/>
          </a:xfrm>
          <a:prstGeom prst="round2SameRect">
            <a:avLst>
              <a:gd name="adj1" fmla="val 0"/>
              <a:gd name="adj2" fmla="val 50000"/>
            </a:avLst>
          </a:prstGeom>
          <a:gradFill flip="none" rotWithShape="1">
            <a:gsLst>
              <a:gs pos="0">
                <a:schemeClr val="accent5"/>
              </a:gs>
              <a:gs pos="19000">
                <a:schemeClr val="accent5"/>
              </a:gs>
              <a:gs pos="100000">
                <a:schemeClr val="accent5"/>
              </a:gs>
              <a:gs pos="0">
                <a:srgbClr xmlns:mc="http://schemas.openxmlformats.org/markup-compatibility/2006" xmlns:a14="http://schemas.microsoft.com/office/drawing/2010/main" val="0270DB" mc:Ignorable="">
                  <a:alpha val="0"/>
                </a:srgbClr>
              </a:gs>
            </a:gsLst>
            <a:lin ang="5400000" scaled="1"/>
            <a:tileRect/>
          </a:gradFill>
          <a:ln w="38100">
            <a:noFill/>
            <a:headEnd type="none" w="med" len="med"/>
            <a:tailEnd type="none" w="med" len="med"/>
          </a:ln>
          <a:effectLst/>
          <a:scene3d>
            <a:camera prst="orthographicFront">
              <a:rot lat="0" lon="0" rev="0"/>
            </a:camera>
            <a:lightRig rig="threePt" dir="t">
              <a:rot lat="0" lon="0" rev="9000000"/>
            </a:lightRig>
          </a:scene3d>
          <a:sp3d prstMaterial="flat">
            <a:bevelT w="95250" h="95250"/>
            <a:extrusionClr>
              <a:srgbClr xmlns:mc="http://schemas.openxmlformats.org/markup-compatibility/2006" xmlns:a14="http://schemas.microsoft.com/office/drawing/2010/main" val="C00000" mc:Ignorable=""/>
            </a:extrusionClr>
            <a:contourClr>
              <a:srgbClr xmlns:mc="http://schemas.openxmlformats.org/markup-compatibility/2006" xmlns:a14="http://schemas.microsoft.com/office/drawing/2010/main" val="FF9D17" mc:Ignorable=""/>
            </a:contourClr>
          </a:sp3d>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3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Trebuchet MS" pitchFamily="34" charset="0"/>
            </a:endParaRPr>
          </a:p>
        </p:txBody>
      </p:sp>
      <p:sp>
        <p:nvSpPr>
          <p:cNvPr id="7" name="Rounded Rectangle 6"/>
          <p:cNvSpPr/>
          <p:nvPr/>
        </p:nvSpPr>
        <p:spPr bwMode="blackGray">
          <a:xfrm>
            <a:off x="6125353" y="3978422"/>
            <a:ext cx="3668459" cy="2009776"/>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anchor="ctr" anchorCtr="0"/>
          <a:lstStyle/>
          <a:p>
            <a:pPr defTabSz="914099" fontAlgn="base">
              <a:spcBef>
                <a:spcPct val="0"/>
              </a:spcBef>
              <a:spcAft>
                <a:spcPct val="0"/>
              </a:spcAft>
              <a:defRPr/>
            </a:pPr>
            <a:r>
              <a:rPr lang="en-US" sz="3200" dirty="0" smtClean="0">
                <a:solidFill>
                  <a:srgbClr xmlns:mc="http://schemas.openxmlformats.org/markup-compatibility/2006" xmlns:a14="http://schemas.microsoft.com/office/drawing/2010/main" val="FFFFFF"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Segoe" pitchFamily="34" charset="0"/>
              </a:rPr>
              <a:t>Complete your evaluation and enter to win!</a:t>
            </a:r>
          </a:p>
        </p:txBody>
      </p:sp>
      <p:sp>
        <p:nvSpPr>
          <p:cNvPr id="14" name="TextBox 13"/>
          <p:cNvSpPr txBox="1"/>
          <p:nvPr/>
        </p:nvSpPr>
        <p:spPr>
          <a:xfrm>
            <a:off x="-1959364" y="0"/>
            <a:ext cx="1800000" cy="495108"/>
          </a:xfrm>
          <a:prstGeom prst="rect">
            <a:avLst/>
          </a:prstGeom>
        </p:spPr>
        <p:style>
          <a:lnRef idx="2">
            <a:schemeClr val="accent4"/>
          </a:lnRef>
          <a:fillRef idx="1">
            <a:schemeClr val="lt1"/>
          </a:fillRef>
          <a:effectRef idx="0">
            <a:schemeClr val="accent4"/>
          </a:effectRef>
          <a:fontRef idx="minor">
            <a:schemeClr val="dk1"/>
          </a:fontRef>
        </p:style>
        <p:txBody>
          <a:bodyPr wrap="square" lIns="108000" tIns="108000" rIns="108000" bIns="108000" rtlCol="0" anchor="ctr" anchorCtr="0">
            <a:spAutoFit/>
          </a:bodyPr>
          <a:lstStyle/>
          <a:p>
            <a:r>
              <a:rPr lang="en-ZA" dirty="0" smtClean="0">
                <a:solidFill>
                  <a:schemeClr val="accent2"/>
                </a:solidFill>
              </a:rPr>
              <a:t>Required Slide</a:t>
            </a:r>
          </a:p>
        </p:txBody>
      </p:sp>
      <p:sp>
        <p:nvSpPr>
          <p:cNvPr id="4" name="Title 3"/>
          <p:cNvSpPr>
            <a:spLocks noGrp="1"/>
          </p:cNvSpPr>
          <p:nvPr>
            <p:ph type="title"/>
          </p:nvPr>
        </p:nvSpPr>
        <p:spPr>
          <a:xfrm>
            <a:off x="381000" y="230196"/>
            <a:ext cx="8382000" cy="1329595"/>
          </a:xfrm>
        </p:spPr>
        <p:txBody>
          <a:bodyPr/>
          <a:lstStyle/>
          <a:p>
            <a:r>
              <a:rPr lang="en-ZA" dirty="0" smtClean="0"/>
              <a:t>Win a Wireless Entertainment Desktop 8000!</a:t>
            </a:r>
            <a:endParaRPr lang="en-ZA" dirty="0"/>
          </a:p>
        </p:txBody>
      </p:sp>
    </p:spTree>
    <p:extLst>
      <p:ext uri="{BB962C8B-B14F-4D97-AF65-F5344CB8AC3E}">
        <p14:creationId xmlns:p14="http://schemas.microsoft.com/office/powerpoint/2010/main" val="17350641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p:cTn id="7" dur="1000" fill="hold"/>
                                        <p:tgtEl>
                                          <p:spTgt spid="2052"/>
                                        </p:tgtEl>
                                        <p:attrNameLst>
                                          <p:attrName>ppt_w</p:attrName>
                                        </p:attrNameLst>
                                      </p:cBhvr>
                                      <p:tavLst>
                                        <p:tav tm="0">
                                          <p:val>
                                            <p:fltVal val="0"/>
                                          </p:val>
                                        </p:tav>
                                        <p:tav tm="100000">
                                          <p:val>
                                            <p:strVal val="#ppt_w"/>
                                          </p:val>
                                        </p:tav>
                                      </p:tavLst>
                                    </p:anim>
                                    <p:anim calcmode="lin" valueType="num">
                                      <p:cBhvr>
                                        <p:cTn id="8" dur="1000" fill="hold"/>
                                        <p:tgtEl>
                                          <p:spTgt spid="2052"/>
                                        </p:tgtEl>
                                        <p:attrNameLst>
                                          <p:attrName>ppt_h</p:attrName>
                                        </p:attrNameLst>
                                      </p:cBhvr>
                                      <p:tavLst>
                                        <p:tav tm="0">
                                          <p:val>
                                            <p:fltVal val="0"/>
                                          </p:val>
                                        </p:tav>
                                        <p:tav tm="100000">
                                          <p:val>
                                            <p:strVal val="#ppt_h"/>
                                          </p:val>
                                        </p:tav>
                                      </p:tavLst>
                                    </p:anim>
                                    <p:anim calcmode="lin" valueType="num">
                                      <p:cBhvr>
                                        <p:cTn id="9" dur="1000" fill="hold"/>
                                        <p:tgtEl>
                                          <p:spTgt spid="2052"/>
                                        </p:tgtEl>
                                        <p:attrNameLst>
                                          <p:attrName>style.rotation</p:attrName>
                                        </p:attrNameLst>
                                      </p:cBhvr>
                                      <p:tavLst>
                                        <p:tav tm="0">
                                          <p:val>
                                            <p:fltVal val="90"/>
                                          </p:val>
                                        </p:tav>
                                        <p:tav tm="100000">
                                          <p:val>
                                            <p:fltVal val="0"/>
                                          </p:val>
                                        </p:tav>
                                      </p:tavLst>
                                    </p:anim>
                                    <p:animEffect transition="in" filter="fade">
                                      <p:cBhvr>
                                        <p:cTn id="10" dur="1000"/>
                                        <p:tgtEl>
                                          <p:spTgt spid="2052"/>
                                        </p:tgtEl>
                                      </p:cBhvr>
                                    </p:animEffect>
                                  </p:childTnLst>
                                </p:cTn>
                              </p:par>
                            </p:childTnLst>
                          </p:cTn>
                        </p:par>
                        <p:par>
                          <p:cTn id="11" fill="hold">
                            <p:stCondLst>
                              <p:cond delay="10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childTnLst>
                                </p:cTn>
                              </p:par>
                              <p:par>
                                <p:cTn id="15" presetID="63" presetClass="path" presetSubtype="0" decel="50000" fill="hold" grpId="1" nodeType="withEffect">
                                  <p:stCondLst>
                                    <p:cond delay="0"/>
                                  </p:stCondLst>
                                  <p:childTnLst>
                                    <p:animMotion origin="layout" path="M -0.25 -1.48148E-6 L 3.33333E-6 -1.48148E-6 " pathEditMode="relative" rAng="0" ptsTypes="AA">
                                      <p:cBhvr>
                                        <p:cTn id="16" dur="1000" fill="hold"/>
                                        <p:tgtEl>
                                          <p:spTgt spid="5"/>
                                        </p:tgtEl>
                                        <p:attrNameLst>
                                          <p:attrName>ppt_x</p:attrName>
                                          <p:attrName>ppt_y</p:attrName>
                                        </p:attrNameLst>
                                      </p:cBhvr>
                                      <p:rCtr x="125" y="0"/>
                                    </p:animMotion>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childTnLst>
                                </p:cTn>
                              </p:par>
                              <p:par>
                                <p:cTn id="20" presetID="64" presetClass="path" presetSubtype="0" decel="50000" fill="hold" grpId="1" nodeType="withEffect">
                                  <p:stCondLst>
                                    <p:cond delay="0"/>
                                  </p:stCondLst>
                                  <p:childTnLst>
                                    <p:animMotion origin="layout" path="M 4.16667E-6 0.33334 L 4.16667E-6 -3.33333E-6 " pathEditMode="relative" rAng="0" ptsTypes="AA">
                                      <p:cBhvr>
                                        <p:cTn id="21" dur="1000" fill="hold"/>
                                        <p:tgtEl>
                                          <p:spTgt spid="7"/>
                                        </p:tgtEl>
                                        <p:attrNameLst>
                                          <p:attrName>ppt_x</p:attrName>
                                          <p:attrName>ppt_y</p:attrName>
                                        </p:attrNameLst>
                                      </p:cBhvr>
                                      <p:rCtr x="0" y="-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p:bldP spid="7" grpId="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 Placeholder 2"/>
          <p:cNvSpPr txBox="1">
            <a:spLocks/>
          </p:cNvSpPr>
          <p:nvPr/>
        </p:nvSpPr>
        <p:spPr>
          <a:xfrm>
            <a:off x="0" y="2829039"/>
            <a:ext cx="8993560" cy="4028961"/>
          </a:xfrm>
          <a:prstGeom prst="rect">
            <a:avLst/>
          </a:prstGeom>
          <a:solidFill>
            <a:schemeClr val="tx1"/>
          </a:solidFill>
        </p:spPr>
        <p:txBody>
          <a:bodyPr vert="horz" lIns="0" tIns="0" rIns="0" bIns="0" rtlCol="0">
            <a:normAutofit/>
          </a:bodyPr>
          <a:lstStyle>
            <a:lvl1pPr marL="460375" indent="-460375" algn="l" defTabSz="914363" rtl="0" eaLnBrk="1" latinLnBrk="0" hangingPunct="1">
              <a:lnSpc>
                <a:spcPct val="90000"/>
              </a:lnSpc>
              <a:spcBef>
                <a:spcPct val="20000"/>
              </a:spcBef>
              <a:buFont typeface="Segoe UI" pitchFamily="34" charset="0"/>
              <a:buChar char="−"/>
              <a:defRPr sz="3200" kern="1200">
                <a:gradFill>
                  <a:gsLst>
                    <a:gs pos="0">
                      <a:schemeClr val="tx1"/>
                    </a:gs>
                    <a:gs pos="86000">
                      <a:schemeClr val="tx1"/>
                    </a:gs>
                  </a:gsLst>
                  <a:lin ang="5400000" scaled="0"/>
                </a:gradFill>
                <a:latin typeface="Segoe UI" pitchFamily="34" charset="0"/>
                <a:ea typeface="+mn-ea"/>
                <a:cs typeface="+mn-cs"/>
              </a:defRPr>
            </a:lvl1pPr>
            <a:lvl2pPr marL="855663" indent="-395288" algn="l" defTabSz="914363" rtl="0" eaLnBrk="1" latinLnBrk="0" hangingPunct="1">
              <a:lnSpc>
                <a:spcPct val="90000"/>
              </a:lnSpc>
              <a:spcBef>
                <a:spcPct val="20000"/>
              </a:spcBef>
              <a:buFont typeface="Segoe UI" pitchFamily="34" charset="0"/>
              <a:buChar char="−"/>
              <a:defRPr sz="2800" kern="1200">
                <a:gradFill>
                  <a:gsLst>
                    <a:gs pos="0">
                      <a:schemeClr val="tx1"/>
                    </a:gs>
                    <a:gs pos="86000">
                      <a:schemeClr val="tx1"/>
                    </a:gs>
                  </a:gsLst>
                  <a:lin ang="5400000" scaled="0"/>
                </a:gradFill>
                <a:latin typeface="Segoe UI" pitchFamily="34" charset="0"/>
                <a:ea typeface="+mn-ea"/>
                <a:cs typeface="+mn-cs"/>
              </a:defRPr>
            </a:lvl2pPr>
            <a:lvl3pPr marL="1258888" indent="-403225" algn="l" defTabSz="914363" rtl="0" eaLnBrk="1" latinLnBrk="0" hangingPunct="1">
              <a:lnSpc>
                <a:spcPct val="90000"/>
              </a:lnSpc>
              <a:spcBef>
                <a:spcPct val="20000"/>
              </a:spcBef>
              <a:buFont typeface="Segoe UI" pitchFamily="34" charset="0"/>
              <a:buChar char="−"/>
              <a:defRPr sz="2400" kern="1200">
                <a:gradFill>
                  <a:gsLst>
                    <a:gs pos="0">
                      <a:schemeClr val="tx1"/>
                    </a:gs>
                    <a:gs pos="86000">
                      <a:schemeClr val="tx1"/>
                    </a:gs>
                  </a:gsLst>
                  <a:lin ang="5400000" scaled="0"/>
                </a:gradFill>
                <a:latin typeface="Segoe UI" pitchFamily="34" charset="0"/>
                <a:ea typeface="+mn-ea"/>
                <a:cs typeface="+mn-cs"/>
              </a:defRPr>
            </a:lvl3pPr>
            <a:lvl4pPr marL="1604963" indent="-346075"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4pPr>
            <a:lvl5pPr marL="1941513" indent="-336550" algn="l" defTabSz="914363" rtl="0" eaLnBrk="1" latinLnBrk="0" hangingPunct="1">
              <a:lnSpc>
                <a:spcPct val="90000"/>
              </a:lnSpc>
              <a:spcBef>
                <a:spcPct val="20000"/>
              </a:spcBef>
              <a:buFont typeface="Segoe UI" pitchFamily="34" charset="0"/>
              <a:buChar char="−"/>
              <a:defRPr sz="2000" kern="1200">
                <a:gradFill>
                  <a:gsLst>
                    <a:gs pos="0">
                      <a:schemeClr val="tx1"/>
                    </a:gs>
                    <a:gs pos="86000">
                      <a:schemeClr val="tx1"/>
                    </a:gs>
                  </a:gsLst>
                  <a:lin ang="5400000" scaled="0"/>
                </a:gradFill>
                <a:latin typeface="Segoe U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ZA" dirty="0" smtClean="0"/>
          </a:p>
          <a:p>
            <a:endParaRPr lang="en-ZA" dirty="0" smtClean="0"/>
          </a:p>
          <a:p>
            <a:endParaRPr lang="en-ZA" dirty="0" smtClean="0"/>
          </a:p>
          <a:p>
            <a:endParaRPr lang="en-ZA" dirty="0" smtClean="0"/>
          </a:p>
          <a:p>
            <a:pPr marL="0" indent="0">
              <a:buFont typeface="Segoe UI" pitchFamily="34" charset="0"/>
              <a:buNone/>
            </a:pPr>
            <a:endParaRPr lang="en-ZA" sz="1800" dirty="0" smtClean="0">
              <a:solidFill>
                <a:schemeClr val="bg1"/>
              </a:solidFill>
            </a:endParaRPr>
          </a:p>
          <a:p>
            <a:pPr marL="0" indent="0">
              <a:buFont typeface="Segoe UI" pitchFamily="34" charset="0"/>
              <a:buNone/>
            </a:pPr>
            <a:endParaRPr lang="en-ZA" sz="1800" dirty="0" smtClean="0">
              <a:solidFill>
                <a:schemeClr val="bg1"/>
              </a:solidFill>
            </a:endParaRPr>
          </a:p>
          <a:p>
            <a:pPr marL="0" indent="0">
              <a:buFont typeface="Segoe UI" pitchFamily="34" charset="0"/>
              <a:buNone/>
            </a:pPr>
            <a:endParaRPr lang="en-ZA" sz="1800" dirty="0" smtClean="0">
              <a:solidFill>
                <a:schemeClr val="bg1"/>
              </a:solidFill>
            </a:endParaRPr>
          </a:p>
          <a:p>
            <a:pPr marL="0" indent="0" algn="r" defTabSz="952500">
              <a:buFont typeface="Segoe UI" pitchFamily="34" charset="0"/>
              <a:buNone/>
            </a:pPr>
            <a:endParaRPr lang="en-ZA" sz="1800" dirty="0" smtClean="0">
              <a:solidFill>
                <a:schemeClr val="bg1"/>
              </a:solidFill>
            </a:endParaRPr>
          </a:p>
          <a:p>
            <a:pPr marL="0" indent="0" algn="r" defTabSz="952500">
              <a:buFont typeface="Segoe UI" pitchFamily="34" charset="0"/>
              <a:buNone/>
            </a:pPr>
            <a:endParaRPr lang="en-ZA" sz="1800" dirty="0" smtClean="0">
              <a:solidFill>
                <a:schemeClr val="bg1"/>
              </a:solidFill>
            </a:endParaRPr>
          </a:p>
          <a:p>
            <a:pPr marL="0" indent="0" algn="r" defTabSz="952500">
              <a:buFont typeface="Segoe UI" pitchFamily="34" charset="0"/>
              <a:buNone/>
            </a:pPr>
            <a:r>
              <a:rPr lang="en-ZA" sz="1400" dirty="0" smtClean="0">
                <a:solidFill>
                  <a:schemeClr val="bg1"/>
                </a:solidFill>
              </a:rPr>
              <a:t>* Terms &amp; conditions apply</a:t>
            </a:r>
            <a:endParaRPr lang="en-ZA" dirty="0" smtClean="0"/>
          </a:p>
        </p:txBody>
      </p:sp>
      <p:sp>
        <p:nvSpPr>
          <p:cNvPr id="5" name="Title 1"/>
          <p:cNvSpPr txBox="1">
            <a:spLocks/>
          </p:cNvSpPr>
          <p:nvPr/>
        </p:nvSpPr>
        <p:spPr>
          <a:xfrm>
            <a:off x="389436" y="230196"/>
            <a:ext cx="8382000" cy="1828193"/>
          </a:xfrm>
          <a:prstGeom prst="rect">
            <a:avLst/>
          </a:prstGeom>
        </p:spPr>
        <p:txBody>
          <a:bodyPr vert="horz" wrap="square" lIns="0" tIns="0" rIns="0" bIns="0" rtlCol="0" anchor="t">
            <a:spAutoFit/>
          </a:bodyPr>
          <a:lstStyle>
            <a:lvl1pPr algn="l" defTabSz="914363" rtl="0" eaLnBrk="1" latinLnBrk="0" hangingPunct="1">
              <a:lnSpc>
                <a:spcPct val="90000"/>
              </a:lnSpc>
              <a:spcBef>
                <a:spcPct val="0"/>
              </a:spcBef>
              <a:buNone/>
              <a:defRPr lang="en-US" sz="4800" b="0" kern="1200" cap="none" spc="-150" dirty="0" smtClean="0">
                <a:ln w="3175">
                  <a:noFill/>
                </a:ln>
                <a:solidFill>
                  <a:schemeClr val="accent1"/>
                </a:solidFill>
                <a:effectLst/>
                <a:latin typeface="Segoe UI" pitchFamily="34" charset="0"/>
                <a:ea typeface="+mn-ea"/>
                <a:cs typeface="Arial" charset="0"/>
              </a:defRPr>
            </a:lvl1pPr>
          </a:lstStyle>
          <a:p>
            <a:r>
              <a:rPr lang="en-ZA" dirty="0" smtClean="0"/>
              <a:t>Submit an Entry Form at the BB&amp;D Stand and Win*!</a:t>
            </a:r>
            <a:br>
              <a:rPr lang="en-ZA" dirty="0" smtClean="0"/>
            </a:br>
            <a:r>
              <a:rPr lang="en-ZA" sz="3600" dirty="0" smtClean="0">
                <a:solidFill>
                  <a:schemeClr val="tx1">
                    <a:lumMod val="50000"/>
                  </a:schemeClr>
                </a:solidFill>
              </a:rPr>
              <a:t>A Dell Netbook valued at R4,000</a:t>
            </a:r>
            <a:endParaRPr lang="en-ZA" dirty="0">
              <a:solidFill>
                <a:schemeClr val="tx1">
                  <a:lumMod val="50000"/>
                </a:schemeClr>
              </a:solidFill>
            </a:endParaRPr>
          </a:p>
        </p:txBody>
      </p:sp>
      <p:pic>
        <p:nvPicPr>
          <p:cNvPr id="6" name="Picture 5" descr="http://ecx.images-amazon.com/images/I/31Ngz9zGgsL._SS400_.jpg"/>
          <p:cNvPicPr>
            <a:picLocks noChangeAspect="1" noChangeArrowheads="1"/>
          </p:cNvPicPr>
          <p:nvPr/>
        </p:nvPicPr>
        <p:blipFill>
          <a:blip r:embed="rId2"/>
          <a:srcRect/>
          <a:stretch>
            <a:fillRect/>
          </a:stretch>
        </p:blipFill>
        <p:spPr bwMode="auto">
          <a:xfrm>
            <a:off x="1475656" y="2564904"/>
            <a:ext cx="2743200" cy="2743200"/>
          </a:xfrm>
          <a:prstGeom prst="rect">
            <a:avLst/>
          </a:prstGeom>
          <a:noFill/>
        </p:spPr>
      </p:pic>
      <p:pic>
        <p:nvPicPr>
          <p:cNvPr id="7" name="Picture 6" descr="C:\Users\bbdnet0372\Documents\Marketing\BBD Logos 2010\BB&amp;D CI Glyph_Top 25 Years_Top\BB&amp;D CI Glyph_Top 25 Years_Top Large.png"/>
          <p:cNvPicPr>
            <a:picLocks noChangeAspect="1" noChangeArrowheads="1"/>
          </p:cNvPicPr>
          <p:nvPr/>
        </p:nvPicPr>
        <p:blipFill>
          <a:blip r:embed="rId3"/>
          <a:srcRect/>
          <a:stretch>
            <a:fillRect/>
          </a:stretch>
        </p:blipFill>
        <p:spPr bwMode="auto">
          <a:xfrm>
            <a:off x="357325" y="5589240"/>
            <a:ext cx="3570143" cy="1080775"/>
          </a:xfrm>
          <a:prstGeom prst="rect">
            <a:avLst/>
          </a:prstGeom>
          <a:noFill/>
        </p:spPr>
      </p:pic>
      <p:pic>
        <p:nvPicPr>
          <p:cNvPr id="8" name="Picture 7" descr="Dell Inspiron Mini IM10-2864 10.1-Inch Red Netbook">
            <a:hlinkClick r:id="rId4"/>
          </p:cNvPr>
          <p:cNvPicPr>
            <a:picLocks noChangeAspect="1" noChangeArrowheads="1"/>
          </p:cNvPicPr>
          <p:nvPr/>
        </p:nvPicPr>
        <p:blipFill>
          <a:blip r:embed="rId5"/>
          <a:srcRect/>
          <a:stretch>
            <a:fillRect/>
          </a:stretch>
        </p:blipFill>
        <p:spPr bwMode="auto">
          <a:xfrm>
            <a:off x="5220072" y="2802787"/>
            <a:ext cx="2438400" cy="2438400"/>
          </a:xfrm>
          <a:prstGeom prst="rect">
            <a:avLst/>
          </a:prstGeom>
          <a:noFill/>
        </p:spPr>
      </p:pic>
    </p:spTree>
    <p:extLst>
      <p:ext uri="{BB962C8B-B14F-4D97-AF65-F5344CB8AC3E}">
        <p14:creationId xmlns:p14="http://schemas.microsoft.com/office/powerpoint/2010/main" val="217172569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Win an Xbox 360 with DVT!</a:t>
            </a:r>
            <a:endParaRPr lang="en-ZA" dirty="0"/>
          </a:p>
        </p:txBody>
      </p:sp>
      <p:pic>
        <p:nvPicPr>
          <p:cNvPr id="9" name="Picture 8"/>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398268" y="1213405"/>
            <a:ext cx="8361400" cy="4989685"/>
          </a:xfrm>
          <a:prstGeom prst="rect">
            <a:avLst/>
          </a:prstGeom>
        </p:spPr>
      </p:pic>
      <p:sp>
        <p:nvSpPr>
          <p:cNvPr id="6" name="Text Placeholder 5"/>
          <p:cNvSpPr>
            <a:spLocks noGrp="1"/>
          </p:cNvSpPr>
          <p:nvPr>
            <p:ph type="body" sz="quarter" idx="10"/>
          </p:nvPr>
        </p:nvSpPr>
        <p:spPr/>
        <p:txBody>
          <a:bodyPr/>
          <a:lstStyle/>
          <a:p>
            <a:endParaRPr lang="en-ZA" dirty="0"/>
          </a:p>
        </p:txBody>
      </p:sp>
      <p:sp>
        <p:nvSpPr>
          <p:cNvPr id="7" name="TextBox 6"/>
          <p:cNvSpPr txBox="1"/>
          <p:nvPr/>
        </p:nvSpPr>
        <p:spPr>
          <a:xfrm>
            <a:off x="398268" y="1213405"/>
            <a:ext cx="8361400" cy="615553"/>
          </a:xfrm>
          <a:prstGeom prst="rect">
            <a:avLst/>
          </a:prstGeom>
          <a:noFill/>
        </p:spPr>
        <p:txBody>
          <a:bodyPr wrap="square" lIns="0" tIns="0" rIns="0" bIns="0" rtlCol="0">
            <a:spAutoFit/>
          </a:bodyPr>
          <a:lstStyle/>
          <a:p>
            <a:pPr algn="ctr"/>
            <a:r>
              <a:rPr lang="en-ZA" sz="4000" b="1" dirty="0" smtClean="0">
                <a:solidFill>
                  <a:schemeClr val="bg1"/>
                </a:solidFill>
                <a:effectLst>
                  <a:outerShdw blurRad="50800" dist="38100" dir="2700000" algn="tl" rotWithShape="0">
                    <a:prstClr val="black">
                      <a:alpha val="40000"/>
                    </a:prstClr>
                  </a:outerShdw>
                </a:effectLst>
              </a:rPr>
              <a:t>Be a winner with DVT</a:t>
            </a:r>
          </a:p>
        </p:txBody>
      </p:sp>
      <p:sp>
        <p:nvSpPr>
          <p:cNvPr id="8" name="TextBox 7"/>
          <p:cNvSpPr txBox="1"/>
          <p:nvPr/>
        </p:nvSpPr>
        <p:spPr>
          <a:xfrm>
            <a:off x="4069490" y="2026507"/>
            <a:ext cx="4423719" cy="2215991"/>
          </a:xfrm>
          <a:prstGeom prst="rect">
            <a:avLst/>
          </a:prstGeom>
          <a:noFill/>
        </p:spPr>
        <p:txBody>
          <a:bodyPr wrap="square" lIns="0" tIns="0" rIns="0" bIns="0" rtlCol="0">
            <a:spAutoFit/>
          </a:bodyPr>
          <a:lstStyle/>
          <a:p>
            <a:pPr lvl="0" algn="ctr" defTabSz="914400" fontAlgn="base">
              <a:spcBef>
                <a:spcPct val="0"/>
              </a:spcBef>
              <a:spcAft>
                <a:spcPct val="0"/>
              </a:spcAft>
              <a:defRPr/>
            </a:pPr>
            <a:r>
              <a:rPr lang="en-US" sz="2800" dirty="0">
                <a:solidFill>
                  <a:srgbClr xmlns:mc="http://schemas.openxmlformats.org/markup-compatibility/2006" xmlns:a14="http://schemas.microsoft.com/office/drawing/2010/main" val="000000" mc:Ignorable=""/>
                </a:solidFill>
                <a:latin typeface="Arial" charset="0"/>
                <a:cs typeface="Arial" charset="0"/>
              </a:rPr>
              <a:t>Enter your details at the </a:t>
            </a:r>
            <a:r>
              <a:rPr lang="en-US" sz="3600" b="1" dirty="0">
                <a:solidFill>
                  <a:srgbClr xmlns:mc="http://schemas.openxmlformats.org/markup-compatibility/2006" xmlns:a14="http://schemas.microsoft.com/office/drawing/2010/main" val="FFC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rial Black" pitchFamily="34" charset="0"/>
                <a:cs typeface="Arial" charset="0"/>
              </a:rPr>
              <a:t>DVT</a:t>
            </a:r>
            <a:r>
              <a:rPr lang="en-US" sz="2800" b="1" dirty="0">
                <a:solidFill>
                  <a:srgbClr xmlns:mc="http://schemas.openxmlformats.org/markup-compatibility/2006" xmlns:a14="http://schemas.microsoft.com/office/drawing/2010/main" val="000000" mc:Ignorable=""/>
                </a:solidFill>
                <a:latin typeface="Arial" charset="0"/>
                <a:cs typeface="Arial" charset="0"/>
              </a:rPr>
              <a:t> </a:t>
            </a:r>
            <a:r>
              <a:rPr lang="en-US" sz="2800" dirty="0">
                <a:solidFill>
                  <a:srgbClr xmlns:mc="http://schemas.openxmlformats.org/markup-compatibility/2006" xmlns:a14="http://schemas.microsoft.com/office/drawing/2010/main" val="000000" mc:Ignorable=""/>
                </a:solidFill>
                <a:latin typeface="Arial" charset="0"/>
                <a:cs typeface="Arial" charset="0"/>
              </a:rPr>
              <a:t>stand</a:t>
            </a:r>
            <a:r>
              <a:rPr lang="en-US" sz="2800" b="1" dirty="0">
                <a:solidFill>
                  <a:srgbClr xmlns:mc="http://schemas.openxmlformats.org/markup-compatibility/2006" xmlns:a14="http://schemas.microsoft.com/office/drawing/2010/main" val="000000" mc:Ignorable=""/>
                </a:solidFill>
                <a:latin typeface="Arial" charset="0"/>
                <a:cs typeface="Arial" charset="0"/>
              </a:rPr>
              <a:t> </a:t>
            </a:r>
            <a:r>
              <a:rPr lang="en-US" sz="2800" dirty="0">
                <a:solidFill>
                  <a:srgbClr xmlns:mc="http://schemas.openxmlformats.org/markup-compatibility/2006" xmlns:a14="http://schemas.microsoft.com/office/drawing/2010/main" val="000000" mc:Ignorable=""/>
                </a:solidFill>
                <a:latin typeface="Arial" charset="0"/>
                <a:cs typeface="Arial" charset="0"/>
              </a:rPr>
              <a:t>and you could </a:t>
            </a:r>
            <a:r>
              <a:rPr lang="en-US" sz="4000" b="1" dirty="0">
                <a:solidFill>
                  <a:srgbClr xmlns:mc="http://schemas.openxmlformats.org/markup-compatibility/2006" xmlns:a14="http://schemas.microsoft.com/office/drawing/2010/main" val="CACAFF" mc:Ignorable="">
                    <a:lumMod val="75000"/>
                  </a:srgbClr>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rial" charset="0"/>
                <a:cs typeface="Arial" charset="0"/>
              </a:rPr>
              <a:t>WIN</a:t>
            </a:r>
            <a:r>
              <a:rPr lang="en-US" sz="2800" dirty="0">
                <a:solidFill>
                  <a:srgbClr xmlns:mc="http://schemas.openxmlformats.org/markup-compatibility/2006" xmlns:a14="http://schemas.microsoft.com/office/drawing/2010/main" val="00000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rial" charset="0"/>
                <a:cs typeface="Arial" charset="0"/>
              </a:rPr>
              <a:t> </a:t>
            </a:r>
            <a:r>
              <a:rPr lang="en-US" sz="2800" dirty="0" smtClean="0">
                <a:solidFill>
                  <a:srgbClr xmlns:mc="http://schemas.openxmlformats.org/markup-compatibility/2006" xmlns:a14="http://schemas.microsoft.com/office/drawing/2010/main" val="000000" mc:Ignorable=""/>
                </a:solidFill>
                <a:latin typeface="Arial" charset="0"/>
                <a:cs typeface="Arial" charset="0"/>
              </a:rPr>
              <a:t>an </a:t>
            </a:r>
            <a:r>
              <a:rPr lang="en-US" sz="3600" b="1" dirty="0" smtClean="0">
                <a:solidFill>
                  <a:srgbClr xmlns:mc="http://schemas.openxmlformats.org/markup-compatibility/2006" xmlns:a14="http://schemas.microsoft.com/office/drawing/2010/main" val="92D050" mc:Ignorable=""/>
                </a:solidFill>
                <a:effectLst>
                  <a:outerShdw blurRad="38100" dist="38100" dir="2700000" algn="tl">
                    <a:srgbClr xmlns:mc="http://schemas.openxmlformats.org/markup-compatibility/2006" xmlns:a14="http://schemas.microsoft.com/office/drawing/2010/main" val="000000" mc:Ignorable="">
                      <a:alpha val="43137"/>
                    </a:srgbClr>
                  </a:outerShdw>
                </a:effectLst>
                <a:latin typeface="Arial" charset="0"/>
                <a:cs typeface="Arial" charset="0"/>
              </a:rPr>
              <a:t>XBOX 360 ARCADE!</a:t>
            </a:r>
            <a:endParaRPr lang="en-ZA" sz="2800" dirty="0" err="1">
              <a:solidFill>
                <a:srgbClr xmlns:mc="http://schemas.openxmlformats.org/markup-compatibility/2006" xmlns:a14="http://schemas.microsoft.com/office/drawing/2010/main" val="000000" mc:Ignorable=""/>
              </a:solidFill>
              <a:latin typeface="Arial" charset="0"/>
              <a:cs typeface="Arial" charset="0"/>
            </a:endParaRPr>
          </a:p>
        </p:txBody>
      </p:sp>
      <p:pic>
        <p:nvPicPr>
          <p:cNvPr id="10" name="Picture 9" descr="DVT_A4_RGB_300dpi.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6255" y="4242499"/>
            <a:ext cx="2051254" cy="711039"/>
          </a:xfrm>
          <a:prstGeom prst="rect">
            <a:avLst/>
          </a:prstGeom>
        </p:spPr>
      </p:pic>
      <p:pic>
        <p:nvPicPr>
          <p:cNvPr id="11" name="Picture 10" descr="Microsoft"/>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4681517" y="5096404"/>
            <a:ext cx="2820731" cy="496694"/>
          </a:xfrm>
          <a:prstGeom prst="rect">
            <a:avLst/>
          </a:prstGeom>
          <a:noFill/>
          <a:ln w="9525">
            <a:noFill/>
            <a:miter lim="800000"/>
            <a:headEnd/>
            <a:tailEnd/>
          </a:ln>
        </p:spPr>
      </p:pic>
      <p:sp>
        <p:nvSpPr>
          <p:cNvPr id="12" name="TextBox 11"/>
          <p:cNvSpPr txBox="1"/>
          <p:nvPr/>
        </p:nvSpPr>
        <p:spPr>
          <a:xfrm>
            <a:off x="-1959364" y="0"/>
            <a:ext cx="1800000" cy="495108"/>
          </a:xfrm>
          <a:prstGeom prst="rect">
            <a:avLst/>
          </a:prstGeom>
        </p:spPr>
        <p:style>
          <a:lnRef idx="2">
            <a:schemeClr val="accent4"/>
          </a:lnRef>
          <a:fillRef idx="1">
            <a:schemeClr val="lt1"/>
          </a:fillRef>
          <a:effectRef idx="0">
            <a:schemeClr val="accent4"/>
          </a:effectRef>
          <a:fontRef idx="minor">
            <a:schemeClr val="dk1"/>
          </a:fontRef>
        </p:style>
        <p:txBody>
          <a:bodyPr wrap="square" lIns="108000" tIns="108000" rIns="108000" bIns="108000" rtlCol="0" anchor="ctr" anchorCtr="0">
            <a:spAutoFit/>
          </a:bodyPr>
          <a:lstStyle/>
          <a:p>
            <a:r>
              <a:rPr lang="en-ZA" dirty="0" smtClean="0">
                <a:solidFill>
                  <a:schemeClr val="accent2"/>
                </a:solidFill>
              </a:rPr>
              <a:t>Required Slide</a:t>
            </a:r>
          </a:p>
        </p:txBody>
      </p:sp>
    </p:spTree>
    <p:extLst>
      <p:ext uri="{BB962C8B-B14F-4D97-AF65-F5344CB8AC3E}">
        <p14:creationId xmlns:p14="http://schemas.microsoft.com/office/powerpoint/2010/main" val="27013052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ZA" dirty="0" smtClean="0"/>
              <a:t>Questions and Answers</a:t>
            </a:r>
            <a:endParaRPr lang="en-ZA" dirty="0"/>
          </a:p>
        </p:txBody>
      </p:sp>
      <p:sp>
        <p:nvSpPr>
          <p:cNvPr id="6" name="Text Placeholder 5"/>
          <p:cNvSpPr>
            <a:spLocks noGrp="1"/>
          </p:cNvSpPr>
          <p:nvPr>
            <p:ph type="body" sz="quarter" idx="10"/>
          </p:nvPr>
        </p:nvSpPr>
        <p:spPr/>
        <p:txBody>
          <a:bodyPr/>
          <a:lstStyle/>
          <a:p>
            <a:r>
              <a:rPr lang="en-ZA" dirty="0" smtClean="0"/>
              <a:t>&lt;questions/&gt;</a:t>
            </a:r>
            <a:endParaRPr lang="en-ZA" dirty="0"/>
          </a:p>
        </p:txBody>
      </p:sp>
      <p:sp>
        <p:nvSpPr>
          <p:cNvPr id="5" name="TextBox 4"/>
          <p:cNvSpPr txBox="1"/>
          <p:nvPr/>
        </p:nvSpPr>
        <p:spPr>
          <a:xfrm>
            <a:off x="214282" y="4429132"/>
            <a:ext cx="8715436" cy="369332"/>
          </a:xfrm>
          <a:prstGeom prst="rect">
            <a:avLst/>
          </a:prstGeom>
          <a:noFill/>
        </p:spPr>
        <p:txBody>
          <a:bodyPr wrap="square" lIns="0" tIns="0" rIns="0" bIns="0" rtlCol="0">
            <a:spAutoFit/>
          </a:bodyPr>
          <a:lstStyle/>
          <a:p>
            <a:pPr algn="ctr"/>
            <a:r>
              <a:rPr lang="en-ZA" sz="2400" b="1" smtClean="0">
                <a:gradFill>
                  <a:gsLst>
                    <a:gs pos="0">
                      <a:schemeClr val="tx1"/>
                    </a:gs>
                    <a:gs pos="100000">
                      <a:schemeClr val="tx1"/>
                    </a:gs>
                  </a:gsLst>
                  <a:lin ang="5400000" scaled="0"/>
                </a:gradFill>
              </a:rPr>
              <a:t>Slides</a:t>
            </a:r>
            <a:r>
              <a:rPr lang="en-ZA" sz="2000" smtClean="0">
                <a:gradFill>
                  <a:gsLst>
                    <a:gs pos="0">
                      <a:schemeClr val="tx1"/>
                    </a:gs>
                    <a:gs pos="100000">
                      <a:schemeClr val="tx1"/>
                    </a:gs>
                  </a:gsLst>
                  <a:lin ang="5400000" scaled="0"/>
                </a:gradFill>
              </a:rPr>
              <a:t> are </a:t>
            </a:r>
            <a:r>
              <a:rPr lang="en-ZA" sz="2000" dirty="0" smtClean="0">
                <a:gradFill>
                  <a:gsLst>
                    <a:gs pos="0">
                      <a:schemeClr val="tx1"/>
                    </a:gs>
                    <a:gs pos="100000">
                      <a:schemeClr val="tx1"/>
                    </a:gs>
                  </a:gsLst>
                  <a:lin ang="5400000" scaled="0"/>
                </a:gradFill>
              </a:rPr>
              <a:t>available on my </a:t>
            </a:r>
            <a:r>
              <a:rPr lang="en-ZA" sz="2400" b="1" dirty="0" smtClean="0">
                <a:gradFill>
                  <a:gsLst>
                    <a:gs pos="0">
                      <a:schemeClr val="tx1"/>
                    </a:gs>
                    <a:gs pos="100000">
                      <a:schemeClr val="tx1"/>
                    </a:gs>
                  </a:gsLst>
                  <a:lin ang="5400000" scaled="0"/>
                </a:gradFill>
              </a:rPr>
              <a:t>blog</a:t>
            </a:r>
            <a:r>
              <a:rPr lang="en-ZA" sz="2000" dirty="0" smtClean="0">
                <a:gradFill>
                  <a:gsLst>
                    <a:gs pos="0">
                      <a:schemeClr val="tx1"/>
                    </a:gs>
                    <a:gs pos="100000">
                      <a:schemeClr val="tx1"/>
                    </a:gs>
                  </a:gsLst>
                  <a:lin ang="5400000" scaled="0"/>
                </a:gradFill>
              </a:rPr>
              <a:t> @ http://www.rudigrobler.net/speaking</a:t>
            </a:r>
          </a:p>
        </p:txBody>
      </p:sp>
    </p:spTree>
    <p:extLst>
      <p:ext uri="{BB962C8B-B14F-4D97-AF65-F5344CB8AC3E}">
        <p14:creationId xmlns:p14="http://schemas.microsoft.com/office/powerpoint/2010/main" val="360416972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381000" y="251184"/>
            <a:ext cx="8382000" cy="630928"/>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2010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a:t>
            </a:r>
            <a:r>
              <a:rPr lang="en-US" sz="700" dirty="0" smtClean="0">
                <a:gradFill>
                  <a:gsLst>
                    <a:gs pos="0">
                      <a:schemeClr val="tx1"/>
                    </a:gs>
                    <a:gs pos="100000">
                      <a:schemeClr val="tx1"/>
                    </a:gs>
                  </a:gsLst>
                  <a:lin ang="5400000" scaled="0"/>
                </a:gradFill>
                <a:latin typeface="Segoe UI" pitchFamily="34" charset="0"/>
                <a:cs typeface="Arial" charset="0"/>
              </a:rPr>
              <a:t/>
            </a:r>
            <a:br>
              <a:rPr lang="en-US" sz="700" dirty="0" smtClean="0">
                <a:gradFill>
                  <a:gsLst>
                    <a:gs pos="0">
                      <a:schemeClr val="tx1"/>
                    </a:gs>
                    <a:gs pos="100000">
                      <a:schemeClr val="tx1"/>
                    </a:gs>
                  </a:gsLst>
                  <a:lin ang="5400000" scaled="0"/>
                </a:gradFill>
                <a:latin typeface="Segoe UI" pitchFamily="34" charset="0"/>
                <a:cs typeface="Arial" charset="0"/>
              </a:rPr>
            </a:br>
            <a:r>
              <a:rPr lang="en-US" sz="700" dirty="0" smtClean="0">
                <a:gradFill>
                  <a:gsLst>
                    <a:gs pos="0">
                      <a:schemeClr val="tx1"/>
                    </a:gs>
                    <a:gs pos="100000">
                      <a:schemeClr val="tx1"/>
                    </a:gs>
                  </a:gsLst>
                  <a:lin ang="5400000" scaled="0"/>
                </a:gradFill>
                <a:latin typeface="Segoe UI" pitchFamily="34" charset="0"/>
                <a:cs typeface="Arial" charset="0"/>
              </a:rPr>
              <a:t>it </a:t>
            </a:r>
            <a:r>
              <a:rPr lang="en-US" sz="700" dirty="0">
                <a:gradFill>
                  <a:gsLst>
                    <a:gs pos="0">
                      <a:schemeClr val="tx1"/>
                    </a:gs>
                    <a:gs pos="100000">
                      <a:schemeClr val="tx1"/>
                    </a:gs>
                  </a:gsLst>
                  <a:lin ang="5400000" scaled="0"/>
                </a:gradFill>
                <a:latin typeface="Segoe UI" pitchFamily="34" charset="0"/>
                <a:cs typeface="Arial" charset="0"/>
              </a:rPr>
              <a:t>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pic>
        <p:nvPicPr>
          <p:cNvPr id="4" name="Picture 2" descr="Microsoft logo and tagline"/>
          <p:cNvPicPr>
            <a:picLocks noChangeAspect="1" noChangeArrowheads="1"/>
          </p:cNvPicPr>
          <p:nvPr/>
        </p:nvPicPr>
        <p:blipFill>
          <a:blip r:embed="rId3" cstate="email">
            <a:extLst>
              <a:ext uri="{28A0092B-C50C-407E-A947-70E740481C1C}">
                <a14:useLocalDpi xmlns:a14="http://schemas.microsoft.com/office/drawing/2010/main"/>
              </a:ext>
            </a:extLst>
          </a:blip>
          <a:stretch>
            <a:fillRect/>
          </a:stretch>
        </p:blipFill>
        <p:spPr bwMode="black">
          <a:xfrm>
            <a:off x="2608918" y="3017127"/>
            <a:ext cx="3926164" cy="652329"/>
          </a:xfrm>
          <a:prstGeom prst="rect">
            <a:avLst/>
          </a:prstGeom>
          <a:noFill/>
          <a:ln>
            <a:noFill/>
          </a:ln>
        </p:spPr>
      </p:pic>
    </p:spTree>
    <p:extLst>
      <p:ext uri="{BB962C8B-B14F-4D97-AF65-F5344CB8AC3E}">
        <p14:creationId xmlns:p14="http://schemas.microsoft.com/office/powerpoint/2010/main" val="337306061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dirty="0" smtClean="0"/>
              <a:t>&lt;demo/&gt;</a:t>
            </a:r>
            <a:endParaRPr lang="en-US" dirty="0"/>
          </a:p>
        </p:txBody>
      </p:sp>
      <p:pic>
        <p:nvPicPr>
          <p:cNvPr id="6" name="Picture 5" descr="fishbowlsplash"/>
          <p:cNvPicPr>
            <a:picLocks noChangeAspect="1"/>
          </p:cNvPicPr>
          <p:nvPr/>
        </p:nvPicPr>
        <p:blipFill>
          <a:blip r:embed="rId3" cstate="print"/>
          <a:stretch>
            <a:fillRect/>
          </a:stretch>
        </p:blipFill>
        <p:spPr>
          <a:xfrm>
            <a:off x="5429256" y="1857364"/>
            <a:ext cx="1977187" cy="2971808"/>
          </a:xfrm>
          <a:prstGeom prst="rect">
            <a:avLst/>
          </a:prstGeom>
        </p:spPr>
      </p:pic>
      <p:pic>
        <p:nvPicPr>
          <p:cNvPr id="5" name="Picture 4" descr="seesmiclooklogo.png"/>
          <p:cNvPicPr>
            <a:picLocks noChangeAspect="1"/>
          </p:cNvPicPr>
          <p:nvPr/>
        </p:nvPicPr>
        <p:blipFill>
          <a:blip r:embed="rId4" cstate="print"/>
          <a:stretch>
            <a:fillRect/>
          </a:stretch>
        </p:blipFill>
        <p:spPr>
          <a:xfrm>
            <a:off x="1071538" y="2214554"/>
            <a:ext cx="3556810" cy="2070572"/>
          </a:xfrm>
          <a:prstGeom prst="rect">
            <a:avLst/>
          </a:prstGeom>
        </p:spPr>
      </p:pic>
    </p:spTree>
    <p:extLst>
      <p:ext uri="{BB962C8B-B14F-4D97-AF65-F5344CB8AC3E}">
        <p14:creationId xmlns:p14="http://schemas.microsoft.com/office/powerpoint/2010/main" val="143172037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smtClean="0"/>
              <a:t>Multi-touch</a:t>
            </a:r>
            <a:endParaRPr lang="en-ZA" dirty="0"/>
          </a:p>
        </p:txBody>
      </p:sp>
      <p:sp>
        <p:nvSpPr>
          <p:cNvPr id="3" name="Text Placeholder 2"/>
          <p:cNvSpPr>
            <a:spLocks noGrp="1"/>
          </p:cNvSpPr>
          <p:nvPr>
            <p:ph type="body" sz="quarter" idx="10"/>
          </p:nvPr>
        </p:nvSpPr>
        <p:spPr/>
        <p:txBody>
          <a:bodyPr>
            <a:normAutofit/>
          </a:bodyPr>
          <a:lstStyle/>
          <a:p>
            <a:r>
              <a:rPr lang="en-US" sz="2400" dirty="0" err="1" smtClean="0"/>
              <a:t>UIElement</a:t>
            </a:r>
            <a:r>
              <a:rPr lang="en-US" sz="2400" dirty="0" smtClean="0"/>
              <a:t> changes</a:t>
            </a:r>
          </a:p>
          <a:p>
            <a:pPr lvl="1"/>
            <a:r>
              <a:rPr lang="en-US" sz="2000" dirty="0" smtClean="0"/>
              <a:t>Manipulation events (tracking and interpreter)</a:t>
            </a:r>
          </a:p>
          <a:p>
            <a:pPr lvl="1"/>
            <a:r>
              <a:rPr lang="en-US" sz="2000" dirty="0" smtClean="0"/>
              <a:t>Touch system gesture events (double-tap and rollover)</a:t>
            </a:r>
          </a:p>
          <a:p>
            <a:pPr lvl="1"/>
            <a:r>
              <a:rPr lang="en-US" sz="2000" dirty="0" smtClean="0"/>
              <a:t>Raw touch input events (for going to the metal)</a:t>
            </a:r>
          </a:p>
          <a:p>
            <a:r>
              <a:rPr lang="en-US" sz="2400" dirty="0" smtClean="0"/>
              <a:t>Multi-touch support in controls:</a:t>
            </a:r>
          </a:p>
          <a:p>
            <a:pPr lvl="1"/>
            <a:r>
              <a:rPr lang="en-US" sz="2000" dirty="0" err="1" smtClean="0"/>
              <a:t>ScrollViewer</a:t>
            </a:r>
            <a:r>
              <a:rPr lang="en-US" sz="2000" dirty="0" smtClean="0"/>
              <a:t> update to accept pan gestures</a:t>
            </a:r>
          </a:p>
          <a:p>
            <a:pPr lvl="1"/>
            <a:r>
              <a:rPr lang="en-US" sz="2000" dirty="0" smtClean="0"/>
              <a:t>Base controls updated to be multi-touch aware</a:t>
            </a:r>
          </a:p>
          <a:p>
            <a:pPr lvl="1"/>
            <a:r>
              <a:rPr lang="en-US" sz="2000" dirty="0" smtClean="0"/>
              <a:t>Multi-capture support (for more than one contact point at time)</a:t>
            </a:r>
          </a:p>
          <a:p>
            <a:pPr lvl="1"/>
            <a:r>
              <a:rPr lang="en-US" sz="2000" dirty="0" smtClean="0"/>
              <a:t>New multi-touch specific controls (e.g. </a:t>
            </a:r>
            <a:r>
              <a:rPr lang="en-US" sz="2000" dirty="0" err="1" smtClean="0"/>
              <a:t>ScatterView</a:t>
            </a:r>
            <a:r>
              <a:rPr lang="en-US" sz="2000" dirty="0" smtClean="0"/>
              <a:t>)</a:t>
            </a:r>
          </a:p>
          <a:p>
            <a:r>
              <a:rPr lang="en-US" sz="2400" dirty="0" smtClean="0"/>
              <a:t>Compatible with Surface SDK 2.0</a:t>
            </a:r>
          </a:p>
          <a:p>
            <a:endParaRPr lang="en-ZA" sz="2400" dirty="0"/>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Multi-touch</a:t>
            </a:r>
            <a:br>
              <a:rPr lang="en-US" dirty="0" smtClean="0"/>
            </a:br>
            <a:r>
              <a:rPr lang="en-US" sz="2800" dirty="0" smtClean="0">
                <a:solidFill>
                  <a:schemeClr val="tx1">
                    <a:lumMod val="75000"/>
                  </a:schemeClr>
                </a:solidFill>
                <a:latin typeface="Segoe UI Light" pitchFamily="34" charset="0"/>
              </a:rPr>
              <a:t>      In 20 lines of code</a:t>
            </a:r>
            <a:endParaRPr lang="en-US" sz="2800" dirty="0">
              <a:solidFill>
                <a:schemeClr val="tx1">
                  <a:lumMod val="75000"/>
                </a:schemeClr>
              </a:solidFill>
              <a:latin typeface="Segoe UI Light" pitchFamily="34" charset="0"/>
            </a:endParaRPr>
          </a:p>
        </p:txBody>
      </p:sp>
      <p:sp>
        <p:nvSpPr>
          <p:cNvPr id="4" name="Text Placeholder 3"/>
          <p:cNvSpPr>
            <a:spLocks noGrp="1"/>
          </p:cNvSpPr>
          <p:nvPr>
            <p:ph type="body" sz="quarter" idx="10"/>
          </p:nvPr>
        </p:nvSpPr>
        <p:spPr/>
        <p:txBody>
          <a:bodyPr/>
          <a:lstStyle/>
          <a:p>
            <a:r>
              <a:rPr lang="en-US" dirty="0" smtClean="0"/>
              <a:t>&lt;demo/&gt;</a:t>
            </a:r>
            <a:endParaRPr lang="en-US" dirty="0"/>
          </a:p>
        </p:txBody>
      </p:sp>
      <p:pic>
        <p:nvPicPr>
          <p:cNvPr id="7" name="Picture 6" descr="Finger.png"/>
          <p:cNvPicPr>
            <a:picLocks noChangeAspect="1"/>
          </p:cNvPicPr>
          <p:nvPr/>
        </p:nvPicPr>
        <p:blipFill>
          <a:blip r:embed="rId3" cstate="print"/>
          <a:stretch>
            <a:fillRect/>
          </a:stretch>
        </p:blipFill>
        <p:spPr>
          <a:xfrm>
            <a:off x="1500166" y="428604"/>
            <a:ext cx="2267267" cy="1333686"/>
          </a:xfrm>
          <a:prstGeom prst="rect">
            <a:avLst/>
          </a:prstGeom>
        </p:spPr>
      </p:pic>
      <p:pic>
        <p:nvPicPr>
          <p:cNvPr id="8" name="Picture 7" descr="Finger2.png"/>
          <p:cNvPicPr>
            <a:picLocks noChangeAspect="1"/>
          </p:cNvPicPr>
          <p:nvPr/>
        </p:nvPicPr>
        <p:blipFill>
          <a:blip r:embed="rId4" cstate="print"/>
          <a:stretch>
            <a:fillRect/>
          </a:stretch>
        </p:blipFill>
        <p:spPr>
          <a:xfrm>
            <a:off x="2285984" y="4000504"/>
            <a:ext cx="2276793" cy="2000529"/>
          </a:xfrm>
          <a:prstGeom prst="rect">
            <a:avLst/>
          </a:prstGeom>
        </p:spPr>
      </p:pic>
      <p:pic>
        <p:nvPicPr>
          <p:cNvPr id="9" name="Picture 8" descr="Finger3.png"/>
          <p:cNvPicPr>
            <a:picLocks noChangeAspect="1"/>
          </p:cNvPicPr>
          <p:nvPr/>
        </p:nvPicPr>
        <p:blipFill>
          <a:blip r:embed="rId5" cstate="print"/>
          <a:stretch>
            <a:fillRect/>
          </a:stretch>
        </p:blipFill>
        <p:spPr>
          <a:xfrm>
            <a:off x="5929322" y="2285992"/>
            <a:ext cx="1752845" cy="2019582"/>
          </a:xfrm>
          <a:prstGeom prst="rect">
            <a:avLst/>
          </a:prstGeom>
        </p:spPr>
      </p:pic>
    </p:spTree>
    <p:extLst>
      <p:ext uri="{BB962C8B-B14F-4D97-AF65-F5344CB8AC3E}">
        <p14:creationId xmlns:p14="http://schemas.microsoft.com/office/powerpoint/2010/main" val="143172037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Fundamentals</a:t>
            </a:r>
            <a:endParaRPr lang="en-ZA" dirty="0"/>
          </a:p>
        </p:txBody>
      </p:sp>
      <p:sp>
        <p:nvSpPr>
          <p:cNvPr id="6" name="Text Placeholder 5"/>
          <p:cNvSpPr>
            <a:spLocks noGrp="1"/>
          </p:cNvSpPr>
          <p:nvPr>
            <p:ph type="body" sz="quarter" idx="10"/>
          </p:nvPr>
        </p:nvSpPr>
        <p:spPr/>
        <p:txBody>
          <a:bodyPr/>
          <a:lstStyle/>
          <a:p>
            <a:r>
              <a:rPr lang="en-ZA" dirty="0" smtClean="0"/>
              <a:t>Framework Deployment</a:t>
            </a:r>
          </a:p>
          <a:p>
            <a:r>
              <a:rPr lang="en-ZA" dirty="0" smtClean="0"/>
              <a:t>Application Deployment</a:t>
            </a:r>
          </a:p>
          <a:p>
            <a:r>
              <a:rPr lang="en-ZA" dirty="0" smtClean="0"/>
              <a:t>Improved </a:t>
            </a:r>
            <a:r>
              <a:rPr lang="en-ZA" dirty="0" err="1" smtClean="0"/>
              <a:t>interop</a:t>
            </a:r>
            <a:endParaRPr lang="en-ZA" dirty="0" smtClean="0"/>
          </a:p>
          <a:p>
            <a:r>
              <a:rPr lang="en-ZA" dirty="0" smtClean="0"/>
              <a:t>Text Clarity</a:t>
            </a:r>
          </a:p>
          <a:p>
            <a:r>
              <a:rPr lang="en-ZA" dirty="0" smtClean="0"/>
              <a:t>Layout Rounding / Snapping</a:t>
            </a:r>
          </a:p>
          <a:p>
            <a:r>
              <a:rPr lang="en-ZA" dirty="0" smtClean="0"/>
              <a:t>Graphics Performance</a:t>
            </a:r>
          </a:p>
          <a:p>
            <a:endParaRPr lang="en-ZA" dirty="0"/>
          </a:p>
        </p:txBody>
      </p:sp>
      <p:pic>
        <p:nvPicPr>
          <p:cNvPr id="8" name="Picture 1" descr="Hydrogen 3.03 (sapphire) - inactive.png"/>
          <p:cNvPicPr>
            <a:picLocks noChangeAspect="1" noChangeArrowheads="1"/>
          </p:cNvPicPr>
          <p:nvPr/>
        </p:nvPicPr>
        <p:blipFill>
          <a:blip r:embed="rId2" cstate="print"/>
          <a:srcRect/>
          <a:stretch>
            <a:fillRect/>
          </a:stretch>
        </p:blipFill>
        <p:spPr bwMode="auto">
          <a:xfrm>
            <a:off x="6000760" y="357166"/>
            <a:ext cx="2768223" cy="2214578"/>
          </a:xfrm>
          <a:prstGeom prst="rect">
            <a:avLst/>
          </a:prstGeom>
          <a:noFill/>
          <a:ln w="9525">
            <a:noFill/>
            <a:miter lim="800000"/>
            <a:headEnd/>
            <a:tailEnd/>
          </a:ln>
          <a:effectLst>
            <a:reflection blurRad="6350" stA="50000" endA="300" endPos="38500" dist="50800" dir="5400000" sy="-100000" algn="bl" rotWithShape="0"/>
          </a:effectLst>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smtClean="0"/>
              <a:t>Framework Deployment</a:t>
            </a:r>
            <a:endParaRPr lang="en-US" dirty="0"/>
          </a:p>
        </p:txBody>
      </p:sp>
      <p:sp>
        <p:nvSpPr>
          <p:cNvPr id="2" name="Text Placeholder 1"/>
          <p:cNvSpPr>
            <a:spLocks noGrp="1"/>
          </p:cNvSpPr>
          <p:nvPr>
            <p:ph type="body" sz="quarter" idx="10"/>
          </p:nvPr>
        </p:nvSpPr>
        <p:spPr>
          <a:prstGeom prst="rect">
            <a:avLst/>
          </a:prstGeom>
        </p:spPr>
        <p:txBody>
          <a:bodyPr>
            <a:normAutofit/>
          </a:bodyPr>
          <a:lstStyle/>
          <a:p>
            <a:r>
              <a:rPr lang="en-US" b="1" dirty="0" smtClean="0"/>
              <a:t>.NET 4 is a Side by Side release!</a:t>
            </a:r>
          </a:p>
          <a:p>
            <a:r>
              <a:rPr lang="en-US" dirty="0" smtClean="0"/>
              <a:t>Visual Studio and .NET support multi-targeting</a:t>
            </a:r>
          </a:p>
          <a:p>
            <a:r>
              <a:rPr lang="en-US" dirty="0" smtClean="0"/>
              <a:t>Client Profile SKU</a:t>
            </a:r>
          </a:p>
          <a:p>
            <a:r>
              <a:rPr lang="en-US" dirty="0" smtClean="0"/>
              <a:t>Setup improvements</a:t>
            </a:r>
            <a:endParaRPr lang="en-US" dirty="0"/>
          </a:p>
        </p:txBody>
      </p:sp>
      <p:pic>
        <p:nvPicPr>
          <p:cNvPr id="43010" name="Picture 2" descr="http://www.photosuru.com/default_files/image003.jpg"/>
          <p:cNvPicPr>
            <a:picLocks noChangeAspect="1" noChangeArrowheads="1"/>
          </p:cNvPicPr>
          <p:nvPr/>
        </p:nvPicPr>
        <p:blipFill>
          <a:blip r:embed="rId3" cstate="print"/>
          <a:srcRect/>
          <a:stretch>
            <a:fillRect/>
          </a:stretch>
        </p:blipFill>
        <p:spPr bwMode="auto">
          <a:xfrm>
            <a:off x="5000628" y="3786190"/>
            <a:ext cx="3000396" cy="987936"/>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xmlns:p14="http://schemas.microsoft.com/office/powerpoint/2010/main">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70|10.5"/>
</p:tagLst>
</file>

<file path=ppt/tags/tag2.xml><?xml version="1.0" encoding="utf-8"?>
<p:tagLst xmlns:a="http://schemas.openxmlformats.org/drawingml/2006/main" xmlns:r="http://schemas.openxmlformats.org/officeDocument/2006/relationships" xmlns:p="http://schemas.openxmlformats.org/presentationml/2006/main">
  <p:tag name="TIMING" val="|.8"/>
</p:tagLst>
</file>

<file path=ppt/theme/theme1.xml><?xml version="1.0" encoding="utf-8"?>
<a:theme xmlns:a="http://schemas.openxmlformats.org/drawingml/2006/main" name="DevDays2010">
  <a:themeElements>
    <a:clrScheme name="Custom 3">
      <a:dk1>
        <a:sysClr val="windowText" lastClr="000000"/>
      </a:dk1>
      <a:lt1>
        <a:sysClr val="window" lastClr="FFFFFF"/>
      </a:lt1>
      <a:dk2>
        <a:srgbClr xmlns:mc="http://schemas.openxmlformats.org/markup-compatibility/2006" xmlns:a14="http://schemas.microsoft.com/office/drawing/2010/main" val="4E5B6F" mc:Ignorable=""/>
      </a:dk2>
      <a:lt2>
        <a:srgbClr xmlns:mc="http://schemas.openxmlformats.org/markup-compatibility/2006" xmlns:a14="http://schemas.microsoft.com/office/drawing/2010/main" val="D6ECFF" mc:Ignorable=""/>
      </a:lt2>
      <a:accent1>
        <a:srgbClr xmlns:mc="http://schemas.openxmlformats.org/markup-compatibility/2006" xmlns:a14="http://schemas.microsoft.com/office/drawing/2010/main" val="7FD13B" mc:Ignorable=""/>
      </a:accent1>
      <a:accent2>
        <a:srgbClr xmlns:mc="http://schemas.openxmlformats.org/markup-compatibility/2006" xmlns:a14="http://schemas.microsoft.com/office/drawing/2010/main" val="C00000" mc:Ignorable=""/>
      </a:accent2>
      <a:accent3>
        <a:srgbClr xmlns:mc="http://schemas.openxmlformats.org/markup-compatibility/2006" xmlns:a14="http://schemas.microsoft.com/office/drawing/2010/main" val="FEB80A" mc:Ignorable=""/>
      </a:accent3>
      <a:accent4>
        <a:srgbClr xmlns:mc="http://schemas.openxmlformats.org/markup-compatibility/2006" xmlns:a14="http://schemas.microsoft.com/office/drawing/2010/main" val="00ADDC" mc:Ignorable=""/>
      </a:accent4>
      <a:accent5>
        <a:srgbClr xmlns:mc="http://schemas.openxmlformats.org/markup-compatibility/2006" xmlns:a14="http://schemas.microsoft.com/office/drawing/2010/main" val="425EA9" mc:Ignorable=""/>
      </a:accent5>
      <a:accent6>
        <a:srgbClr xmlns:mc="http://schemas.openxmlformats.org/markup-compatibility/2006" xmlns:a14="http://schemas.microsoft.com/office/drawing/2010/main" val="1AB39F" mc:Ignorable=""/>
      </a:accent6>
      <a:hlink>
        <a:srgbClr xmlns:mc="http://schemas.openxmlformats.org/markup-compatibility/2006" xmlns:a14="http://schemas.microsoft.com/office/drawing/2010/main" val="FEB80A" mc:Ignorable=""/>
      </a:hlink>
      <a:folHlink>
        <a:srgbClr xmlns:mc="http://schemas.openxmlformats.org/markup-compatibility/2006" xmlns:a14="http://schemas.microsoft.com/office/drawing/2010/main" val="FEB80A" mc:Ignorable=""/>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effectStyle>
        <a:effectStyle>
          <a:effectLst>
            <a:outerShdw blurRad="50800" dist="38100" dir="5400000" rotWithShape="0">
              <a:srgbClr xmlns:mc="http://schemas.openxmlformats.org/markup-compatibility/2006" xmlns:a14="http://schemas.microsoft.com/office/drawing/2010/main" val="000000" mc:Ignorable="">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400" dirty="0" smtClean="0">
            <a:gradFill>
              <a:gsLst>
                <a:gs pos="0">
                  <a:srgbClr xmlns:mc="http://schemas.openxmlformats.org/markup-compatibility/2006" xmlns:a14="http://schemas.microsoft.com/office/drawing/2010/main" val="FFFFFF" mc:Ignorable=""/>
                </a:gs>
                <a:gs pos="100000">
                  <a:srgbClr xmlns:mc="http://schemas.openxmlformats.org/markup-compatibility/2006" xmlns:a14="http://schemas.microsoft.com/office/drawing/2010/main" val="FFFFFF" mc:Ignorable=""/>
                </a:gs>
              </a:gsLst>
              <a:lin ang="5400000" scaled="0"/>
            </a:gradFill>
            <a:latin typeface="Segoe UI" pitchFamily="34" charset="0"/>
          </a:defRPr>
        </a:defPPr>
      </a:lstStyle>
      <a:style>
        <a:lnRef idx="0">
          <a:schemeClr val="accent2"/>
        </a:lnRef>
        <a:fillRef idx="3">
          <a:schemeClr val="accent2"/>
        </a:fillRef>
        <a:effectRef idx="3">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100000">
                  <a:schemeClr val="tx1"/>
                </a:gs>
              </a:gsLst>
              <a:lin ang="5400000" scaled="0"/>
            </a:gradFill>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xmlns:mc="http://schemas.openxmlformats.org/markup-compatibility/2006" xmlns:a14="http://schemas.microsoft.com/office/drawing/2010/main" val="1F497D" mc:Ignorable=""/>
      </a:dk2>
      <a:lt2>
        <a:srgbClr xmlns:mc="http://schemas.openxmlformats.org/markup-compatibility/2006" xmlns:a14="http://schemas.microsoft.com/office/drawing/2010/main" val="EEECE1" mc:Ignorable=""/>
      </a:lt2>
      <a:accent1>
        <a:srgbClr xmlns:mc="http://schemas.openxmlformats.org/markup-compatibility/2006" xmlns:a14="http://schemas.microsoft.com/office/drawing/2010/main" val="4F81BD" mc:Ignorable=""/>
      </a:accent1>
      <a:accent2>
        <a:srgbClr xmlns:mc="http://schemas.openxmlformats.org/markup-compatibility/2006" xmlns:a14="http://schemas.microsoft.com/office/drawing/2010/main" val="C0504D" mc:Ignorable=""/>
      </a:accent2>
      <a:accent3>
        <a:srgbClr xmlns:mc="http://schemas.openxmlformats.org/markup-compatibility/2006" xmlns:a14="http://schemas.microsoft.com/office/drawing/2010/main" val="9BBB59" mc:Ignorable=""/>
      </a:accent3>
      <a:accent4>
        <a:srgbClr xmlns:mc="http://schemas.openxmlformats.org/markup-compatibility/2006" xmlns:a14="http://schemas.microsoft.com/office/drawing/2010/main" val="8064A2" mc:Ignorable=""/>
      </a:accent4>
      <a:accent5>
        <a:srgbClr xmlns:mc="http://schemas.openxmlformats.org/markup-compatibility/2006" xmlns:a14="http://schemas.microsoft.com/office/drawing/2010/main" val="4BACC6" mc:Ignorable=""/>
      </a:accent5>
      <a:accent6>
        <a:srgbClr xmlns:mc="http://schemas.openxmlformats.org/markup-compatibility/2006" xmlns:a14="http://schemas.microsoft.com/office/drawing/2010/main" val="F79646" mc:Ignorable=""/>
      </a:accent6>
      <a:hlink>
        <a:srgbClr xmlns:mc="http://schemas.openxmlformats.org/markup-compatibility/2006" xmlns:a14="http://schemas.microsoft.com/office/drawing/2010/main" val="0000FF" mc:Ignorable=""/>
      </a:hlink>
      <a:folHlink>
        <a:srgbClr xmlns:mc="http://schemas.openxmlformats.org/markup-compatibility/2006" xmlns:a14="http://schemas.microsoft.com/office/drawing/2010/main" val="800080" mc:Ignorabl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xmlns:mc="http://schemas.openxmlformats.org/markup-compatibility/2006" xmlns:a14="http://schemas.microsoft.com/office/drawing/2010/main" val="000000" mc:Ignorable="">
                <a:alpha val="38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effectStyle>
        <a:effectStyle>
          <a:effectLst>
            <a:outerShdw blurRad="40000" dist="23000" dir="5400000" rotWithShape="0">
              <a:srgbClr xmlns:mc="http://schemas.openxmlformats.org/markup-compatibility/2006" xmlns:a14="http://schemas.microsoft.com/office/drawing/2010/main" val="000000" mc:Ignorable="">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DevDays2010</Template>
  <TotalTime>587</TotalTime>
  <Words>4349</Words>
  <Application>Microsoft Office PowerPoint</Application>
  <PresentationFormat>On-screen Show (4:3)</PresentationFormat>
  <Paragraphs>503</Paragraphs>
  <Slides>49</Slides>
  <Notes>33</Notes>
  <HiddenSlides>1</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DevDays2010</vt:lpstr>
      <vt:lpstr>What’s new in WPF and Smart Clients in .NET 4.0</vt:lpstr>
      <vt:lpstr>What’s new...</vt:lpstr>
      <vt:lpstr>Agenda</vt:lpstr>
      <vt:lpstr>Light up Windows 7</vt:lpstr>
      <vt:lpstr>PowerPoint Presentation</vt:lpstr>
      <vt:lpstr>Multi-touch</vt:lpstr>
      <vt:lpstr>Multi-touch       In 20 lines of code</vt:lpstr>
      <vt:lpstr>Fundamentals</vt:lpstr>
      <vt:lpstr>Framework Deployment</vt:lpstr>
      <vt:lpstr>Client Profile SKU</vt:lpstr>
      <vt:lpstr>Setup and Size</vt:lpstr>
      <vt:lpstr>Application Deployment</vt:lpstr>
      <vt:lpstr>ClickOnce Background Update</vt:lpstr>
      <vt:lpstr>Graphics</vt:lpstr>
      <vt:lpstr>Graphics</vt:lpstr>
      <vt:lpstr>Cached Composition</vt:lpstr>
      <vt:lpstr>Cached Composition</vt:lpstr>
      <vt:lpstr>Cached Composition</vt:lpstr>
      <vt:lpstr>Cached Compositions</vt:lpstr>
      <vt:lpstr>Cached Composition</vt:lpstr>
      <vt:lpstr>Animation Easing Functions</vt:lpstr>
      <vt:lpstr>Animation Easing Functions</vt:lpstr>
      <vt:lpstr>Animation Easing Functions Built-In Easing Functions</vt:lpstr>
      <vt:lpstr>Animation Easing</vt:lpstr>
      <vt:lpstr>Why a New Text Stack?</vt:lpstr>
      <vt:lpstr>Font Rendering History</vt:lpstr>
      <vt:lpstr>Improved Text Rendering  </vt:lpstr>
      <vt:lpstr>WPF 4.0 &lt;left&gt; vs. GDI &lt;right&gt;</vt:lpstr>
      <vt:lpstr>Text Rendering API</vt:lpstr>
      <vt:lpstr>Text Rendering API</vt:lpstr>
      <vt:lpstr>Text Rendering</vt:lpstr>
      <vt:lpstr>Text in WPF 4.0 </vt:lpstr>
      <vt:lpstr>Layout Rounding</vt:lpstr>
      <vt:lpstr>Layout Rounding</vt:lpstr>
      <vt:lpstr>Layout Rounding</vt:lpstr>
      <vt:lpstr>Pixel Shader 3.0 Support</vt:lpstr>
      <vt:lpstr>Support for Dynamic Objects</vt:lpstr>
      <vt:lpstr>Dynamic objects</vt:lpstr>
      <vt:lpstr>New Controls</vt:lpstr>
      <vt:lpstr>Visual State Manager (VSM)</vt:lpstr>
      <vt:lpstr>New Controls</vt:lpstr>
      <vt:lpstr>Resources</vt:lpstr>
      <vt:lpstr>We Want To Hear From You!</vt:lpstr>
      <vt:lpstr>PowerPoint Presentation</vt:lpstr>
      <vt:lpstr>Win a Wireless Entertainment Desktop 8000!</vt:lpstr>
      <vt:lpstr>PowerPoint Presentation</vt:lpstr>
      <vt:lpstr>Win an Xbox 360 with DVT!</vt:lpstr>
      <vt:lpstr>Questions and Answers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bbdnet0835</dc:creator>
  <cp:lastModifiedBy>Rudi Grobler</cp:lastModifiedBy>
  <cp:revision>44</cp:revision>
  <dcterms:created xsi:type="dcterms:W3CDTF">2010-03-10T15:40:37Z</dcterms:created>
  <dcterms:modified xsi:type="dcterms:W3CDTF">2010-03-21T14:30:40Z</dcterms:modified>
</cp:coreProperties>
</file>