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T Interphases" charset="1" panose="02000503020000020004"/>
      <p:regular r:id="rId17"/>
    </p:embeddedFont>
    <p:embeddedFont>
      <p:font typeface="TT Interphases Bold" charset="1" panose="02000803060000020004"/>
      <p:regular r:id="rId18"/>
    </p:embeddedFont>
    <p:embeddedFont>
      <p:font typeface="TT Interphases Italics" charset="1" panose="0200050302000009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5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5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5.png" Type="http://schemas.openxmlformats.org/officeDocument/2006/relationships/image"/><Relationship Id="rId6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5.png" Type="http://schemas.openxmlformats.org/officeDocument/2006/relationships/image"/><Relationship Id="rId9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5.pn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5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5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8068" y="676612"/>
            <a:ext cx="7571232" cy="8229600"/>
          </a:xfrm>
          <a:custGeom>
            <a:avLst/>
            <a:gdLst/>
            <a:ahLst/>
            <a:cxnLst/>
            <a:rect r="r" b="b" t="t" l="l"/>
            <a:pathLst>
              <a:path h="8229600" w="7571232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1100" y="3950144"/>
            <a:ext cx="6915603" cy="2634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4"/>
              </a:lnSpc>
            </a:pPr>
            <a:r>
              <a:rPr lang="en-US" sz="7763" spc="-38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Grocery Store Oper</a:t>
            </a:r>
            <a:r>
              <a:rPr lang="en-US" sz="7763" spc="-38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ational Analysis using AI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994211" y="3112322"/>
            <a:ext cx="1543050" cy="1543050"/>
          </a:xfrm>
          <a:custGeom>
            <a:avLst/>
            <a:gdLst/>
            <a:ahLst/>
            <a:cxnLst/>
            <a:rect r="r" b="b" t="t" l="l"/>
            <a:pathLst>
              <a:path h="1543050" w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632292" y="9091951"/>
            <a:ext cx="4965511" cy="787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Capstone Project – Customer &amp; Location Intelligence</a:t>
            </a:r>
          </a:p>
          <a:p>
            <a:pPr algn="r">
              <a:lnSpc>
                <a:spcPts val="1904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Rudi Rahayu</a:t>
            </a:r>
          </a:p>
          <a:p>
            <a:pPr algn="r">
              <a:lnSpc>
                <a:spcPts val="1904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July 2025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48331" y="-54380"/>
            <a:ext cx="3505949" cy="1655267"/>
            <a:chOff x="0" y="0"/>
            <a:chExt cx="4674598" cy="22070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467576" y="0"/>
              <a:ext cx="2207022" cy="2207022"/>
            </a:xfrm>
            <a:custGeom>
              <a:avLst/>
              <a:gdLst/>
              <a:ahLst/>
              <a:cxnLst/>
              <a:rect r="r" b="b" t="t" l="l"/>
              <a:pathLst>
                <a:path h="2207022" w="2207022">
                  <a:moveTo>
                    <a:pt x="0" y="0"/>
                  </a:moveTo>
                  <a:lnTo>
                    <a:pt x="2207022" y="0"/>
                  </a:lnTo>
                  <a:lnTo>
                    <a:pt x="2207022" y="2207022"/>
                  </a:lnTo>
                  <a:lnTo>
                    <a:pt x="0" y="2207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762916"/>
              <a:ext cx="2339877" cy="681190"/>
            </a:xfrm>
            <a:custGeom>
              <a:avLst/>
              <a:gdLst/>
              <a:ahLst/>
              <a:cxnLst/>
              <a:rect r="r" b="b" t="t" l="l"/>
              <a:pathLst>
                <a:path h="681190" w="2339877">
                  <a:moveTo>
                    <a:pt x="0" y="0"/>
                  </a:moveTo>
                  <a:lnTo>
                    <a:pt x="2339877" y="0"/>
                  </a:lnTo>
                  <a:lnTo>
                    <a:pt x="2339877" y="681190"/>
                  </a:lnTo>
                  <a:lnTo>
                    <a:pt x="0" y="681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5665" r="0" b="-116759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451375" y="867691"/>
              <a:ext cx="391901" cy="576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3368" spc="-165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52749" y="1051112"/>
            <a:ext cx="6841804" cy="5174892"/>
          </a:xfrm>
          <a:custGeom>
            <a:avLst/>
            <a:gdLst/>
            <a:ahLst/>
            <a:cxnLst/>
            <a:rect r="r" b="b" t="t" l="l"/>
            <a:pathLst>
              <a:path h="5174892" w="6841804">
                <a:moveTo>
                  <a:pt x="0" y="0"/>
                </a:moveTo>
                <a:lnTo>
                  <a:pt x="6841803" y="0"/>
                </a:lnTo>
                <a:lnTo>
                  <a:pt x="6841803" y="5174892"/>
                </a:lnTo>
                <a:lnTo>
                  <a:pt x="0" y="5174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90135" y="2309219"/>
            <a:ext cx="8892000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Conclusion &amp; Recommendations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90135" y="4426355"/>
            <a:ext cx="10602311" cy="2289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7"/>
              </a:lnSpc>
            </a:pPr>
            <a:r>
              <a:rPr lang="en-US" sz="2648" spc="-129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• Verify closed stores in the field</a:t>
            </a:r>
          </a:p>
          <a:p>
            <a:pPr algn="l">
              <a:lnSpc>
                <a:spcPts val="3707"/>
              </a:lnSpc>
            </a:pPr>
            <a:r>
              <a:rPr lang="en-US" sz="2648" spc="-129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• Expand to underserved ZIP areas</a:t>
            </a:r>
          </a:p>
          <a:p>
            <a:pPr algn="l">
              <a:lnSpc>
                <a:spcPts val="3707"/>
              </a:lnSpc>
            </a:pPr>
            <a:r>
              <a:rPr lang="en-US" sz="2648" spc="-129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• Improve coordinate &amp; contact data</a:t>
            </a:r>
          </a:p>
          <a:p>
            <a:pPr algn="l">
              <a:lnSpc>
                <a:spcPts val="3707"/>
              </a:lnSpc>
            </a:pPr>
            <a:r>
              <a:rPr lang="en-US" sz="2648" spc="-129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• Use AI for ongoing status monitoring</a:t>
            </a:r>
          </a:p>
          <a:p>
            <a:pPr algn="l">
              <a:lnSpc>
                <a:spcPts val="3707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348331" y="-54380"/>
            <a:ext cx="3505949" cy="1655267"/>
            <a:chOff x="0" y="0"/>
            <a:chExt cx="4674598" cy="22070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67576" y="0"/>
              <a:ext cx="2207022" cy="2207022"/>
            </a:xfrm>
            <a:custGeom>
              <a:avLst/>
              <a:gdLst/>
              <a:ahLst/>
              <a:cxnLst/>
              <a:rect r="r" b="b" t="t" l="l"/>
              <a:pathLst>
                <a:path h="2207022" w="2207022">
                  <a:moveTo>
                    <a:pt x="0" y="0"/>
                  </a:moveTo>
                  <a:lnTo>
                    <a:pt x="2207022" y="0"/>
                  </a:lnTo>
                  <a:lnTo>
                    <a:pt x="2207022" y="2207022"/>
                  </a:lnTo>
                  <a:lnTo>
                    <a:pt x="0" y="2207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62916"/>
              <a:ext cx="2339877" cy="681190"/>
            </a:xfrm>
            <a:custGeom>
              <a:avLst/>
              <a:gdLst/>
              <a:ahLst/>
              <a:cxnLst/>
              <a:rect r="r" b="b" t="t" l="l"/>
              <a:pathLst>
                <a:path h="681190" w="2339877">
                  <a:moveTo>
                    <a:pt x="0" y="0"/>
                  </a:moveTo>
                  <a:lnTo>
                    <a:pt x="2339877" y="0"/>
                  </a:lnTo>
                  <a:lnTo>
                    <a:pt x="2339877" y="681190"/>
                  </a:lnTo>
                  <a:lnTo>
                    <a:pt x="0" y="681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5665" r="0" b="-116759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2451375" y="867691"/>
              <a:ext cx="391901" cy="576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3368" spc="-165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99665" y="1028700"/>
            <a:ext cx="8259635" cy="8229600"/>
          </a:xfrm>
          <a:custGeom>
            <a:avLst/>
            <a:gdLst/>
            <a:ahLst/>
            <a:cxnLst/>
            <a:rect r="r" b="b" t="t" l="l"/>
            <a:pathLst>
              <a:path h="8229600" w="8259635">
                <a:moveTo>
                  <a:pt x="0" y="0"/>
                </a:moveTo>
                <a:lnTo>
                  <a:pt x="8259635" y="0"/>
                </a:lnTo>
                <a:lnTo>
                  <a:pt x="825963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718033"/>
            <a:ext cx="228600" cy="2286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498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000357"/>
            <a:ext cx="8332616" cy="174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24"/>
              </a:lnSpc>
            </a:pPr>
            <a:r>
              <a:rPr lang="en-US" sz="14395" spc="-7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219" y="7708508"/>
            <a:ext cx="2411694" cy="26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0821 2684 3636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6219" y="8991981"/>
            <a:ext cx="4359015" cy="26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https://www.linkedin.com/in/rudirahayu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6219" y="8350245"/>
            <a:ext cx="2790756" cy="26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rudyrahayu19@gmail.com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8373867"/>
            <a:ext cx="228600" cy="2286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79E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9029700"/>
            <a:ext cx="228600" cy="2286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984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48331" y="-54380"/>
            <a:ext cx="3505949" cy="1655267"/>
            <a:chOff x="0" y="0"/>
            <a:chExt cx="4674598" cy="220702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467576" y="0"/>
              <a:ext cx="2207022" cy="2207022"/>
            </a:xfrm>
            <a:custGeom>
              <a:avLst/>
              <a:gdLst/>
              <a:ahLst/>
              <a:cxnLst/>
              <a:rect r="r" b="b" t="t" l="l"/>
              <a:pathLst>
                <a:path h="2207022" w="2207022">
                  <a:moveTo>
                    <a:pt x="0" y="0"/>
                  </a:moveTo>
                  <a:lnTo>
                    <a:pt x="2207022" y="0"/>
                  </a:lnTo>
                  <a:lnTo>
                    <a:pt x="2207022" y="2207022"/>
                  </a:lnTo>
                  <a:lnTo>
                    <a:pt x="0" y="2207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762916"/>
              <a:ext cx="2339877" cy="681190"/>
            </a:xfrm>
            <a:custGeom>
              <a:avLst/>
              <a:gdLst/>
              <a:ahLst/>
              <a:cxnLst/>
              <a:rect r="r" b="b" t="t" l="l"/>
              <a:pathLst>
                <a:path h="681190" w="2339877">
                  <a:moveTo>
                    <a:pt x="0" y="0"/>
                  </a:moveTo>
                  <a:lnTo>
                    <a:pt x="2339877" y="0"/>
                  </a:lnTo>
                  <a:lnTo>
                    <a:pt x="2339877" y="681190"/>
                  </a:lnTo>
                  <a:lnTo>
                    <a:pt x="0" y="681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5665" r="0" b="-116759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2451375" y="867691"/>
              <a:ext cx="391901" cy="576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3368" spc="-165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035449" y="1028700"/>
            <a:ext cx="1223851" cy="847795"/>
          </a:xfrm>
          <a:custGeom>
            <a:avLst/>
            <a:gdLst/>
            <a:ahLst/>
            <a:cxnLst/>
            <a:rect r="r" b="b" t="t" l="l"/>
            <a:pathLst>
              <a:path h="847795" w="1223851">
                <a:moveTo>
                  <a:pt x="1223851" y="0"/>
                </a:moveTo>
                <a:lnTo>
                  <a:pt x="0" y="0"/>
                </a:lnTo>
                <a:lnTo>
                  <a:pt x="0" y="847795"/>
                </a:lnTo>
                <a:lnTo>
                  <a:pt x="1223851" y="847795"/>
                </a:lnTo>
                <a:lnTo>
                  <a:pt x="12238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9418" y="1876495"/>
            <a:ext cx="7454307" cy="7454307"/>
          </a:xfrm>
          <a:custGeom>
            <a:avLst/>
            <a:gdLst/>
            <a:ahLst/>
            <a:cxnLst/>
            <a:rect r="r" b="b" t="t" l="l"/>
            <a:pathLst>
              <a:path h="7454307" w="7454307">
                <a:moveTo>
                  <a:pt x="0" y="0"/>
                </a:moveTo>
                <a:lnTo>
                  <a:pt x="7454306" y="0"/>
                </a:lnTo>
                <a:lnTo>
                  <a:pt x="7454306" y="7454307"/>
                </a:lnTo>
                <a:lnTo>
                  <a:pt x="0" y="74543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52294" y="2750290"/>
            <a:ext cx="6234058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Raw Dataset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70695" y="4895794"/>
            <a:ext cx="8298998" cy="138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4707" indent="-217354" lvl="1">
              <a:lnSpc>
                <a:spcPts val="2818"/>
              </a:lnSpc>
              <a:buFont typeface="Arial"/>
              <a:buChar char="•"/>
            </a:pPr>
            <a:r>
              <a:rPr lang="en-US" b="true" sz="2013" spc="-98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Dataset Name: Grocery_Stores.csv</a:t>
            </a:r>
          </a:p>
          <a:p>
            <a:pPr algn="l" marL="434707" indent="-217354" lvl="1">
              <a:lnSpc>
                <a:spcPts val="2818"/>
              </a:lnSpc>
              <a:buFont typeface="Arial"/>
              <a:buChar char="•"/>
            </a:pPr>
            <a:r>
              <a:rPr lang="en-US" b="true" sz="2013" spc="-98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Source: Capstone public dataset</a:t>
            </a:r>
          </a:p>
          <a:p>
            <a:pPr algn="l" marL="434707" indent="-217354" lvl="1">
              <a:lnSpc>
                <a:spcPts val="2818"/>
              </a:lnSpc>
              <a:buFont typeface="Arial"/>
              <a:buChar char="•"/>
            </a:pPr>
            <a:r>
              <a:rPr lang="en-US" b="true" sz="2013" spc="-98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Fields: Address, City,</a:t>
            </a:r>
            <a:r>
              <a:rPr lang="en-US" b="true" sz="2013" spc="-98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ZIP, SquareFeet, Notes, Coordinates, etc.</a:t>
            </a:r>
          </a:p>
          <a:p>
            <a:pPr algn="l">
              <a:lnSpc>
                <a:spcPts val="2818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348331" y="-54380"/>
            <a:ext cx="3505949" cy="1655267"/>
            <a:chOff x="0" y="0"/>
            <a:chExt cx="4674598" cy="22070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467576" y="0"/>
              <a:ext cx="2207022" cy="2207022"/>
            </a:xfrm>
            <a:custGeom>
              <a:avLst/>
              <a:gdLst/>
              <a:ahLst/>
              <a:cxnLst/>
              <a:rect r="r" b="b" t="t" l="l"/>
              <a:pathLst>
                <a:path h="2207022" w="2207022">
                  <a:moveTo>
                    <a:pt x="0" y="0"/>
                  </a:moveTo>
                  <a:lnTo>
                    <a:pt x="2207022" y="0"/>
                  </a:lnTo>
                  <a:lnTo>
                    <a:pt x="2207022" y="2207022"/>
                  </a:lnTo>
                  <a:lnTo>
                    <a:pt x="0" y="2207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762916"/>
              <a:ext cx="2339877" cy="681190"/>
            </a:xfrm>
            <a:custGeom>
              <a:avLst/>
              <a:gdLst/>
              <a:ahLst/>
              <a:cxnLst/>
              <a:rect r="r" b="b" t="t" l="l"/>
              <a:pathLst>
                <a:path h="681190" w="2339877">
                  <a:moveTo>
                    <a:pt x="0" y="0"/>
                  </a:moveTo>
                  <a:lnTo>
                    <a:pt x="2339877" y="0"/>
                  </a:lnTo>
                  <a:lnTo>
                    <a:pt x="2339877" y="681190"/>
                  </a:lnTo>
                  <a:lnTo>
                    <a:pt x="0" y="681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25665" r="0" b="-116759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451375" y="867691"/>
              <a:ext cx="391901" cy="576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3368" spc="-165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6892" y="2087983"/>
            <a:ext cx="6629326" cy="6111033"/>
          </a:xfrm>
          <a:custGeom>
            <a:avLst/>
            <a:gdLst/>
            <a:ahLst/>
            <a:cxnLst/>
            <a:rect r="r" b="b" t="t" l="l"/>
            <a:pathLst>
              <a:path h="6111033" w="6629326">
                <a:moveTo>
                  <a:pt x="0" y="0"/>
                </a:moveTo>
                <a:lnTo>
                  <a:pt x="6629326" y="0"/>
                </a:lnTo>
                <a:lnTo>
                  <a:pt x="6629326" y="6111034"/>
                </a:lnTo>
                <a:lnTo>
                  <a:pt x="0" y="6111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34845"/>
            <a:ext cx="9601274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48752"/>
            <a:ext cx="8762908" cy="1763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1981" indent="-220991" lvl="1">
              <a:lnSpc>
                <a:spcPts val="2866"/>
              </a:lnSpc>
              <a:buFont typeface="Arial"/>
              <a:buChar char="•"/>
            </a:pPr>
            <a:r>
              <a:rPr lang="en-US" b="true" sz="2047" spc="-1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Analyze grocery store distribution, size, and operational status in Detroit.</a:t>
            </a:r>
          </a:p>
          <a:p>
            <a:pPr algn="l" marL="441981" indent="-220991" lvl="1">
              <a:lnSpc>
                <a:spcPts val="2866"/>
              </a:lnSpc>
              <a:buFont typeface="Arial"/>
              <a:buChar char="•"/>
            </a:pPr>
            <a:r>
              <a:rPr lang="en-US" b="true" sz="2047" spc="-1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Leverage AI (IBM Granite) to extract insights from unstructured 'Notes' data.</a:t>
            </a:r>
          </a:p>
          <a:p>
            <a:pPr algn="l" marL="441981" indent="-220991" lvl="1">
              <a:lnSpc>
                <a:spcPts val="2866"/>
              </a:lnSpc>
              <a:buFont typeface="Arial"/>
              <a:buChar char="•"/>
            </a:pPr>
            <a:r>
              <a:rPr lang="en-US" b="true" sz="2047" spc="-1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Support business decisions: expansion, validation, digital readiness.</a:t>
            </a:r>
          </a:p>
          <a:p>
            <a:pPr algn="l">
              <a:lnSpc>
                <a:spcPts val="2866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348331" y="-54380"/>
            <a:ext cx="3505949" cy="1655267"/>
            <a:chOff x="0" y="0"/>
            <a:chExt cx="4674598" cy="22070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67576" y="0"/>
              <a:ext cx="2207022" cy="2207022"/>
            </a:xfrm>
            <a:custGeom>
              <a:avLst/>
              <a:gdLst/>
              <a:ahLst/>
              <a:cxnLst/>
              <a:rect r="r" b="b" t="t" l="l"/>
              <a:pathLst>
                <a:path h="2207022" w="2207022">
                  <a:moveTo>
                    <a:pt x="0" y="0"/>
                  </a:moveTo>
                  <a:lnTo>
                    <a:pt x="2207022" y="0"/>
                  </a:lnTo>
                  <a:lnTo>
                    <a:pt x="2207022" y="2207022"/>
                  </a:lnTo>
                  <a:lnTo>
                    <a:pt x="0" y="2207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62916"/>
              <a:ext cx="2339877" cy="681190"/>
            </a:xfrm>
            <a:custGeom>
              <a:avLst/>
              <a:gdLst/>
              <a:ahLst/>
              <a:cxnLst/>
              <a:rect r="r" b="b" t="t" l="l"/>
              <a:pathLst>
                <a:path h="681190" w="2339877">
                  <a:moveTo>
                    <a:pt x="0" y="0"/>
                  </a:moveTo>
                  <a:lnTo>
                    <a:pt x="2339877" y="0"/>
                  </a:lnTo>
                  <a:lnTo>
                    <a:pt x="2339877" y="681190"/>
                  </a:lnTo>
                  <a:lnTo>
                    <a:pt x="0" y="681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5665" r="0" b="-116759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2451375" y="867691"/>
              <a:ext cx="391901" cy="576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3368" spc="-165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506416"/>
            <a:ext cx="6730928" cy="5751884"/>
          </a:xfrm>
          <a:custGeom>
            <a:avLst/>
            <a:gdLst/>
            <a:ahLst/>
            <a:cxnLst/>
            <a:rect r="r" b="b" t="t" l="l"/>
            <a:pathLst>
              <a:path h="5751884" w="6730928">
                <a:moveTo>
                  <a:pt x="0" y="0"/>
                </a:moveTo>
                <a:lnTo>
                  <a:pt x="6730928" y="0"/>
                </a:lnTo>
                <a:lnTo>
                  <a:pt x="6730928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14695" y="2917042"/>
            <a:ext cx="729305" cy="566206"/>
          </a:xfrm>
          <a:custGeom>
            <a:avLst/>
            <a:gdLst/>
            <a:ahLst/>
            <a:cxnLst/>
            <a:rect r="r" b="b" t="t" l="l"/>
            <a:pathLst>
              <a:path h="566206" w="729305">
                <a:moveTo>
                  <a:pt x="0" y="0"/>
                </a:moveTo>
                <a:lnTo>
                  <a:pt x="729305" y="0"/>
                </a:lnTo>
                <a:lnTo>
                  <a:pt x="729305" y="566206"/>
                </a:lnTo>
                <a:lnTo>
                  <a:pt x="0" y="566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70932" y="1862432"/>
            <a:ext cx="7639639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Analysis Process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79347" y="3907800"/>
            <a:ext cx="9918191" cy="242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4564" indent="-252282" lvl="1">
              <a:lnSpc>
                <a:spcPts val="3271"/>
              </a:lnSpc>
              <a:buFont typeface="Arial"/>
              <a:buChar char="•"/>
            </a:pPr>
            <a:r>
              <a:rPr lang="en-US" b="true" sz="2337" spc="-114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Data cleaning &amp; missing value check</a:t>
            </a:r>
          </a:p>
          <a:p>
            <a:pPr algn="l" marL="504564" indent="-252282" lvl="1">
              <a:lnSpc>
                <a:spcPts val="3271"/>
              </a:lnSpc>
              <a:buFont typeface="Arial"/>
              <a:buChar char="•"/>
            </a:pPr>
            <a:r>
              <a:rPr lang="en-US" b="true" sz="2337" spc="-114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Mapping store locations with Folium</a:t>
            </a:r>
          </a:p>
          <a:p>
            <a:pPr algn="l" marL="504564" indent="-252282" lvl="1">
              <a:lnSpc>
                <a:spcPts val="3271"/>
              </a:lnSpc>
              <a:buFont typeface="Arial"/>
              <a:buChar char="•"/>
            </a:pPr>
            <a:r>
              <a:rPr lang="en-US" b="true" sz="2337" spc="-114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Distribution charts by city and ZIP code</a:t>
            </a:r>
          </a:p>
          <a:p>
            <a:pPr algn="l" marL="504564" indent="-252282" lvl="1">
              <a:lnSpc>
                <a:spcPts val="3271"/>
              </a:lnSpc>
              <a:buFont typeface="Arial"/>
              <a:buChar char="•"/>
            </a:pPr>
            <a:r>
              <a:rPr lang="en-US" b="true" sz="2337" spc="-114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Store size classification</a:t>
            </a:r>
          </a:p>
          <a:p>
            <a:pPr algn="l" marL="504564" indent="-252282" lvl="1">
              <a:lnSpc>
                <a:spcPts val="3271"/>
              </a:lnSpc>
              <a:buFont typeface="Arial"/>
              <a:buChar char="•"/>
            </a:pPr>
            <a:r>
              <a:rPr lang="en-US" b="true" sz="2337" spc="-114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AI-based note classification using IBM Granite</a:t>
            </a:r>
          </a:p>
          <a:p>
            <a:pPr algn="l">
              <a:lnSpc>
                <a:spcPts val="3271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true" flipV="true" rot="0">
            <a:off x="16173890" y="1367723"/>
            <a:ext cx="436681" cy="339023"/>
          </a:xfrm>
          <a:custGeom>
            <a:avLst/>
            <a:gdLst/>
            <a:ahLst/>
            <a:cxnLst/>
            <a:rect r="r" b="b" t="t" l="l"/>
            <a:pathLst>
              <a:path h="339023" w="436681">
                <a:moveTo>
                  <a:pt x="436680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0" y="0"/>
                </a:lnTo>
                <a:lnTo>
                  <a:pt x="436680" y="339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48331" y="-54380"/>
            <a:ext cx="3505949" cy="1655267"/>
            <a:chOff x="0" y="0"/>
            <a:chExt cx="4674598" cy="22070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467576" y="0"/>
              <a:ext cx="2207022" cy="2207022"/>
            </a:xfrm>
            <a:custGeom>
              <a:avLst/>
              <a:gdLst/>
              <a:ahLst/>
              <a:cxnLst/>
              <a:rect r="r" b="b" t="t" l="l"/>
              <a:pathLst>
                <a:path h="2207022" w="2207022">
                  <a:moveTo>
                    <a:pt x="0" y="0"/>
                  </a:moveTo>
                  <a:lnTo>
                    <a:pt x="2207022" y="0"/>
                  </a:lnTo>
                  <a:lnTo>
                    <a:pt x="2207022" y="2207022"/>
                  </a:lnTo>
                  <a:lnTo>
                    <a:pt x="0" y="2207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762916"/>
              <a:ext cx="2339877" cy="681190"/>
            </a:xfrm>
            <a:custGeom>
              <a:avLst/>
              <a:gdLst/>
              <a:ahLst/>
              <a:cxnLst/>
              <a:rect r="r" b="b" t="t" l="l"/>
              <a:pathLst>
                <a:path h="681190" w="2339877">
                  <a:moveTo>
                    <a:pt x="0" y="0"/>
                  </a:moveTo>
                  <a:lnTo>
                    <a:pt x="2339877" y="0"/>
                  </a:lnTo>
                  <a:lnTo>
                    <a:pt x="2339877" y="681190"/>
                  </a:lnTo>
                  <a:lnTo>
                    <a:pt x="0" y="681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125665" r="0" b="-116759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2451375" y="867691"/>
              <a:ext cx="391901" cy="576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3368" spc="-165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5906" y="2336023"/>
            <a:ext cx="7434401" cy="4636363"/>
          </a:xfrm>
          <a:custGeom>
            <a:avLst/>
            <a:gdLst/>
            <a:ahLst/>
            <a:cxnLst/>
            <a:rect r="r" b="b" t="t" l="l"/>
            <a:pathLst>
              <a:path h="4636363" w="7434401">
                <a:moveTo>
                  <a:pt x="0" y="0"/>
                </a:moveTo>
                <a:lnTo>
                  <a:pt x="7434401" y="0"/>
                </a:lnTo>
                <a:lnTo>
                  <a:pt x="7434401" y="4636364"/>
                </a:lnTo>
                <a:lnTo>
                  <a:pt x="0" y="463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08546" y="6972387"/>
            <a:ext cx="735454" cy="437261"/>
          </a:xfrm>
          <a:custGeom>
            <a:avLst/>
            <a:gdLst/>
            <a:ahLst/>
            <a:cxnLst/>
            <a:rect r="r" b="b" t="t" l="l"/>
            <a:pathLst>
              <a:path h="437261" w="735454">
                <a:moveTo>
                  <a:pt x="0" y="0"/>
                </a:moveTo>
                <a:lnTo>
                  <a:pt x="735454" y="0"/>
                </a:lnTo>
                <a:lnTo>
                  <a:pt x="735454" y="437260"/>
                </a:lnTo>
                <a:lnTo>
                  <a:pt x="0" y="437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983979" y="3220666"/>
            <a:ext cx="6234058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Insights &amp; Findings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34622" y="5647633"/>
            <a:ext cx="8074584" cy="303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550" indent="-271275" lvl="1">
              <a:lnSpc>
                <a:spcPts val="3518"/>
              </a:lnSpc>
              <a:buFont typeface="Arial"/>
              <a:buChar char="•"/>
            </a:pPr>
            <a:r>
              <a:rPr lang="en-US" b="true" sz="2512" spc="-123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🔵 Most stores are located in ZIPs 48204, 48238, 48214</a:t>
            </a:r>
          </a:p>
          <a:p>
            <a:pPr algn="l" marL="542550" indent="-271275" lvl="1">
              <a:lnSpc>
                <a:spcPts val="3518"/>
              </a:lnSpc>
              <a:buFont typeface="Arial"/>
              <a:buChar char="•"/>
            </a:pPr>
            <a:r>
              <a:rPr lang="en-US" b="true" sz="2512" spc="-123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🏪 55% are medium-sized stores (10k–20k sq ft)</a:t>
            </a:r>
          </a:p>
          <a:p>
            <a:pPr algn="l" marL="542550" indent="-271275" lvl="1">
              <a:lnSpc>
                <a:spcPts val="3518"/>
              </a:lnSpc>
              <a:buFont typeface="Arial"/>
              <a:buChar char="•"/>
            </a:pPr>
            <a:r>
              <a:rPr lang="en-US" b="true" sz="2512" spc="-123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⚠️ 50% stores lack complete geolocation</a:t>
            </a:r>
          </a:p>
          <a:p>
            <a:pPr algn="l" marL="542550" indent="-271275" lvl="1">
              <a:lnSpc>
                <a:spcPts val="3518"/>
              </a:lnSpc>
              <a:buFont typeface="Arial"/>
              <a:buChar char="•"/>
            </a:pPr>
            <a:r>
              <a:rPr lang="en-US" b="true" sz="2512" spc="-123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❌ AI identified multiple stores as likely closed based on notes</a:t>
            </a:r>
          </a:p>
          <a:p>
            <a:pPr algn="l">
              <a:lnSpc>
                <a:spcPts val="3518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348331" y="-54380"/>
            <a:ext cx="3505949" cy="1655267"/>
            <a:chOff x="0" y="0"/>
            <a:chExt cx="4674598" cy="22070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467576" y="0"/>
              <a:ext cx="2207022" cy="2207022"/>
            </a:xfrm>
            <a:custGeom>
              <a:avLst/>
              <a:gdLst/>
              <a:ahLst/>
              <a:cxnLst/>
              <a:rect r="r" b="b" t="t" l="l"/>
              <a:pathLst>
                <a:path h="2207022" w="2207022">
                  <a:moveTo>
                    <a:pt x="0" y="0"/>
                  </a:moveTo>
                  <a:lnTo>
                    <a:pt x="2207022" y="0"/>
                  </a:lnTo>
                  <a:lnTo>
                    <a:pt x="2207022" y="2207022"/>
                  </a:lnTo>
                  <a:lnTo>
                    <a:pt x="0" y="2207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762916"/>
              <a:ext cx="2339877" cy="681190"/>
            </a:xfrm>
            <a:custGeom>
              <a:avLst/>
              <a:gdLst/>
              <a:ahLst/>
              <a:cxnLst/>
              <a:rect r="r" b="b" t="t" l="l"/>
              <a:pathLst>
                <a:path h="681190" w="2339877">
                  <a:moveTo>
                    <a:pt x="0" y="0"/>
                  </a:moveTo>
                  <a:lnTo>
                    <a:pt x="2339877" y="0"/>
                  </a:lnTo>
                  <a:lnTo>
                    <a:pt x="2339877" y="681190"/>
                  </a:lnTo>
                  <a:lnTo>
                    <a:pt x="0" y="681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5665" r="0" b="-116759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2451375" y="867691"/>
              <a:ext cx="391901" cy="576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3368" spc="-165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6743" y="2308224"/>
            <a:ext cx="11976943" cy="6950076"/>
          </a:xfrm>
          <a:custGeom>
            <a:avLst/>
            <a:gdLst/>
            <a:ahLst/>
            <a:cxnLst/>
            <a:rect r="r" b="b" t="t" l="l"/>
            <a:pathLst>
              <a:path h="6950076" w="11976943">
                <a:moveTo>
                  <a:pt x="0" y="0"/>
                </a:moveTo>
                <a:lnTo>
                  <a:pt x="11976943" y="0"/>
                </a:lnTo>
                <a:lnTo>
                  <a:pt x="11976943" y="6950076"/>
                </a:lnTo>
                <a:lnTo>
                  <a:pt x="0" y="695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93323" y="1163612"/>
            <a:ext cx="7193539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Visualization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48331" y="-54380"/>
            <a:ext cx="3505949" cy="1655267"/>
            <a:chOff x="0" y="0"/>
            <a:chExt cx="4674598" cy="22070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467576" y="0"/>
              <a:ext cx="2207022" cy="2207022"/>
            </a:xfrm>
            <a:custGeom>
              <a:avLst/>
              <a:gdLst/>
              <a:ahLst/>
              <a:cxnLst/>
              <a:rect r="r" b="b" t="t" l="l"/>
              <a:pathLst>
                <a:path h="2207022" w="2207022">
                  <a:moveTo>
                    <a:pt x="0" y="0"/>
                  </a:moveTo>
                  <a:lnTo>
                    <a:pt x="2207022" y="0"/>
                  </a:lnTo>
                  <a:lnTo>
                    <a:pt x="2207022" y="2207022"/>
                  </a:lnTo>
                  <a:lnTo>
                    <a:pt x="0" y="2207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762916"/>
              <a:ext cx="2339877" cy="681190"/>
            </a:xfrm>
            <a:custGeom>
              <a:avLst/>
              <a:gdLst/>
              <a:ahLst/>
              <a:cxnLst/>
              <a:rect r="r" b="b" t="t" l="l"/>
              <a:pathLst>
                <a:path h="681190" w="2339877">
                  <a:moveTo>
                    <a:pt x="0" y="0"/>
                  </a:moveTo>
                  <a:lnTo>
                    <a:pt x="2339877" y="0"/>
                  </a:lnTo>
                  <a:lnTo>
                    <a:pt x="2339877" y="681190"/>
                  </a:lnTo>
                  <a:lnTo>
                    <a:pt x="0" y="681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5665" r="0" b="-116759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451375" y="867691"/>
              <a:ext cx="391901" cy="576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3368" spc="-165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53529" y="3167735"/>
            <a:ext cx="7405771" cy="5481107"/>
          </a:xfrm>
          <a:custGeom>
            <a:avLst/>
            <a:gdLst/>
            <a:ahLst/>
            <a:cxnLst/>
            <a:rect r="r" b="b" t="t" l="l"/>
            <a:pathLst>
              <a:path h="5481107" w="7405771">
                <a:moveTo>
                  <a:pt x="0" y="0"/>
                </a:moveTo>
                <a:lnTo>
                  <a:pt x="7405771" y="0"/>
                </a:lnTo>
                <a:lnTo>
                  <a:pt x="7405771" y="5481107"/>
                </a:lnTo>
                <a:lnTo>
                  <a:pt x="0" y="5481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75571" y="3368736"/>
            <a:ext cx="7201099" cy="5280106"/>
          </a:xfrm>
          <a:custGeom>
            <a:avLst/>
            <a:gdLst/>
            <a:ahLst/>
            <a:cxnLst/>
            <a:rect r="r" b="b" t="t" l="l"/>
            <a:pathLst>
              <a:path h="5280106" w="7201099">
                <a:moveTo>
                  <a:pt x="0" y="0"/>
                </a:moveTo>
                <a:lnTo>
                  <a:pt x="7201098" y="0"/>
                </a:lnTo>
                <a:lnTo>
                  <a:pt x="7201098" y="5280106"/>
                </a:lnTo>
                <a:lnTo>
                  <a:pt x="0" y="5280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13507" y="1707584"/>
            <a:ext cx="5718244" cy="846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5"/>
              </a:lnSpc>
            </a:pPr>
            <a:r>
              <a:rPr lang="en-US" sz="6995" spc="-3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Visualization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48331" y="-54380"/>
            <a:ext cx="3505949" cy="1655267"/>
            <a:chOff x="0" y="0"/>
            <a:chExt cx="4674598" cy="22070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67576" y="0"/>
              <a:ext cx="2207022" cy="2207022"/>
            </a:xfrm>
            <a:custGeom>
              <a:avLst/>
              <a:gdLst/>
              <a:ahLst/>
              <a:cxnLst/>
              <a:rect r="r" b="b" t="t" l="l"/>
              <a:pathLst>
                <a:path h="2207022" w="2207022">
                  <a:moveTo>
                    <a:pt x="0" y="0"/>
                  </a:moveTo>
                  <a:lnTo>
                    <a:pt x="2207022" y="0"/>
                  </a:lnTo>
                  <a:lnTo>
                    <a:pt x="2207022" y="2207022"/>
                  </a:lnTo>
                  <a:lnTo>
                    <a:pt x="0" y="2207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62916"/>
              <a:ext cx="2339877" cy="681190"/>
            </a:xfrm>
            <a:custGeom>
              <a:avLst/>
              <a:gdLst/>
              <a:ahLst/>
              <a:cxnLst/>
              <a:rect r="r" b="b" t="t" l="l"/>
              <a:pathLst>
                <a:path h="681190" w="2339877">
                  <a:moveTo>
                    <a:pt x="0" y="0"/>
                  </a:moveTo>
                  <a:lnTo>
                    <a:pt x="2339877" y="0"/>
                  </a:lnTo>
                  <a:lnTo>
                    <a:pt x="2339877" y="681190"/>
                  </a:lnTo>
                  <a:lnTo>
                    <a:pt x="0" y="681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5665" r="0" b="-116759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2451375" y="867691"/>
              <a:ext cx="391901" cy="576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3368" spc="-165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8899" y="3025091"/>
            <a:ext cx="7285101" cy="5391798"/>
          </a:xfrm>
          <a:custGeom>
            <a:avLst/>
            <a:gdLst/>
            <a:ahLst/>
            <a:cxnLst/>
            <a:rect r="r" b="b" t="t" l="l"/>
            <a:pathLst>
              <a:path h="5391798" w="7285101">
                <a:moveTo>
                  <a:pt x="0" y="0"/>
                </a:moveTo>
                <a:lnTo>
                  <a:pt x="7285101" y="0"/>
                </a:lnTo>
                <a:lnTo>
                  <a:pt x="7285101" y="5391798"/>
                </a:lnTo>
                <a:lnTo>
                  <a:pt x="0" y="5391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97082" y="3025091"/>
            <a:ext cx="8115300" cy="5004041"/>
          </a:xfrm>
          <a:custGeom>
            <a:avLst/>
            <a:gdLst/>
            <a:ahLst/>
            <a:cxnLst/>
            <a:rect r="r" b="b" t="t" l="l"/>
            <a:pathLst>
              <a:path h="5004041" w="8115300">
                <a:moveTo>
                  <a:pt x="0" y="0"/>
                </a:moveTo>
                <a:lnTo>
                  <a:pt x="8115300" y="0"/>
                </a:lnTo>
                <a:lnTo>
                  <a:pt x="8115300" y="5004041"/>
                </a:lnTo>
                <a:lnTo>
                  <a:pt x="0" y="50040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13507" y="1707584"/>
            <a:ext cx="5718244" cy="846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5"/>
              </a:lnSpc>
            </a:pPr>
            <a:r>
              <a:rPr lang="en-US" sz="6995" spc="-3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Visualization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48331" y="-54380"/>
            <a:ext cx="3505949" cy="1655267"/>
            <a:chOff x="0" y="0"/>
            <a:chExt cx="4674598" cy="22070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67576" y="0"/>
              <a:ext cx="2207022" cy="2207022"/>
            </a:xfrm>
            <a:custGeom>
              <a:avLst/>
              <a:gdLst/>
              <a:ahLst/>
              <a:cxnLst/>
              <a:rect r="r" b="b" t="t" l="l"/>
              <a:pathLst>
                <a:path h="2207022" w="2207022">
                  <a:moveTo>
                    <a:pt x="0" y="0"/>
                  </a:moveTo>
                  <a:lnTo>
                    <a:pt x="2207022" y="0"/>
                  </a:lnTo>
                  <a:lnTo>
                    <a:pt x="2207022" y="2207022"/>
                  </a:lnTo>
                  <a:lnTo>
                    <a:pt x="0" y="2207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762916"/>
              <a:ext cx="2339877" cy="681190"/>
            </a:xfrm>
            <a:custGeom>
              <a:avLst/>
              <a:gdLst/>
              <a:ahLst/>
              <a:cxnLst/>
              <a:rect r="r" b="b" t="t" l="l"/>
              <a:pathLst>
                <a:path h="681190" w="2339877">
                  <a:moveTo>
                    <a:pt x="0" y="0"/>
                  </a:moveTo>
                  <a:lnTo>
                    <a:pt x="2339877" y="0"/>
                  </a:lnTo>
                  <a:lnTo>
                    <a:pt x="2339877" y="681190"/>
                  </a:lnTo>
                  <a:lnTo>
                    <a:pt x="0" y="681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5665" r="0" b="-116759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2451375" y="867691"/>
              <a:ext cx="391901" cy="576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3368" spc="-165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79829" y="1028700"/>
            <a:ext cx="5779471" cy="4550020"/>
          </a:xfrm>
          <a:custGeom>
            <a:avLst/>
            <a:gdLst/>
            <a:ahLst/>
            <a:cxnLst/>
            <a:rect r="r" b="b" t="t" l="l"/>
            <a:pathLst>
              <a:path h="4550020" w="5779471">
                <a:moveTo>
                  <a:pt x="0" y="0"/>
                </a:moveTo>
                <a:lnTo>
                  <a:pt x="5779471" y="0"/>
                </a:lnTo>
                <a:lnTo>
                  <a:pt x="5779471" y="4550020"/>
                </a:lnTo>
                <a:lnTo>
                  <a:pt x="0" y="455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20190"/>
            <a:ext cx="8473720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AI Support – IBM Granite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96100" y="7535855"/>
            <a:ext cx="10528681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i="true" spc="-83">
                <a:solidFill>
                  <a:srgbClr val="000000"/>
                </a:solidFill>
                <a:latin typeface="TT Interphases Italics"/>
                <a:ea typeface="TT Interphases Italics"/>
                <a:cs typeface="TT Interphases Italics"/>
                <a:sym typeface="TT Interphases Italics"/>
              </a:rPr>
              <a:t>Step 1:  Classify store status</a:t>
            </a:r>
          </a:p>
          <a:p>
            <a:pPr algn="l">
              <a:lnSpc>
                <a:spcPts val="2380"/>
              </a:lnSpc>
            </a:pPr>
            <a:r>
              <a:rPr lang="en-US" sz="1700" i="true" spc="-83">
                <a:solidFill>
                  <a:srgbClr val="000000"/>
                </a:solidFill>
                <a:latin typeface="TT Interphases Italics"/>
                <a:ea typeface="TT Interphases Italics"/>
                <a:cs typeface="TT Interphases Italics"/>
                <a:sym typeface="TT Interphases Italics"/>
              </a:rPr>
              <a:t>S</a:t>
            </a:r>
            <a:r>
              <a:rPr lang="en-US" sz="1700" i="true" spc="-83">
                <a:solidFill>
                  <a:srgbClr val="000000"/>
                </a:solidFill>
                <a:latin typeface="TT Interphases Italics"/>
                <a:ea typeface="TT Interphases Italics"/>
                <a:cs typeface="TT Interphases Italics"/>
                <a:sym typeface="TT Interphases Italics"/>
              </a:rPr>
              <a:t>tep 2:  Extract reason (keywords)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825052"/>
            <a:ext cx="7067400" cy="2601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354" indent="-271177" lvl="1">
              <a:lnSpc>
                <a:spcPts val="3516"/>
              </a:lnSpc>
              <a:buFont typeface="Arial"/>
              <a:buChar char="•"/>
            </a:pPr>
            <a:r>
              <a:rPr lang="en-US" b="true" sz="2512" spc="-123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Model used: ibm-granite/granite-3.3-8b-instruct</a:t>
            </a:r>
          </a:p>
          <a:p>
            <a:pPr algn="l" marL="542354" indent="-271177" lvl="1">
              <a:lnSpc>
                <a:spcPts val="3516"/>
              </a:lnSpc>
              <a:buFont typeface="Arial"/>
              <a:buChar char="•"/>
            </a:pPr>
            <a:r>
              <a:rPr lang="en-US" b="true" sz="2512" spc="-123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Powered via Replicate API</a:t>
            </a:r>
          </a:p>
          <a:p>
            <a:pPr algn="l" marL="542354" indent="-271177" lvl="1">
              <a:lnSpc>
                <a:spcPts val="3516"/>
              </a:lnSpc>
              <a:buFont typeface="Arial"/>
              <a:buChar char="•"/>
            </a:pPr>
            <a:r>
              <a:rPr lang="en-US" b="true" sz="2512" spc="-123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Task: Classify Notes → Status (Active/Closed/Unclear) + Reason</a:t>
            </a:r>
          </a:p>
          <a:p>
            <a:pPr algn="l">
              <a:lnSpc>
                <a:spcPts val="351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8253798" y="-184836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096100" y="6981656"/>
            <a:ext cx="7067400" cy="856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6"/>
              </a:lnSpc>
            </a:pPr>
            <a:r>
              <a:rPr lang="en-US" sz="2512" spc="-12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Prompt Format :</a:t>
            </a:r>
          </a:p>
          <a:p>
            <a:pPr algn="l">
              <a:lnSpc>
                <a:spcPts val="351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096100" y="8401841"/>
            <a:ext cx="7067400" cy="856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6"/>
              </a:lnSpc>
            </a:pPr>
            <a:r>
              <a:rPr lang="en-US" sz="2512" spc="-12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Sample Output :</a:t>
            </a:r>
          </a:p>
          <a:p>
            <a:pPr algn="l">
              <a:lnSpc>
                <a:spcPts val="351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096100" y="6455860"/>
            <a:ext cx="7067400" cy="420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6"/>
              </a:lnSpc>
            </a:pPr>
            <a:r>
              <a:rPr lang="en-US" sz="2512" spc="-12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Example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96100" y="8956040"/>
            <a:ext cx="10528681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i="true" spc="-83">
                <a:solidFill>
                  <a:srgbClr val="000000"/>
                </a:solidFill>
                <a:latin typeface="TT Interphases Italics"/>
                <a:ea typeface="TT Interphases Italics"/>
                <a:cs typeface="TT Interphases Italics"/>
                <a:sym typeface="TT Interphases Italics"/>
              </a:rPr>
              <a:t>Note 3:</a:t>
            </a:r>
          </a:p>
          <a:p>
            <a:pPr algn="l">
              <a:lnSpc>
                <a:spcPts val="2380"/>
              </a:lnSpc>
            </a:pPr>
            <a:r>
              <a:rPr lang="en-US" sz="1700" i="true" spc="-83">
                <a:solidFill>
                  <a:srgbClr val="000000"/>
                </a:solidFill>
                <a:latin typeface="TT Interphases Italics"/>
                <a:ea typeface="TT Interphases Italics"/>
                <a:cs typeface="TT Interphases Italics"/>
                <a:sym typeface="TT Interphases Italics"/>
              </a:rPr>
              <a:t>- Status</a:t>
            </a:r>
            <a:r>
              <a:rPr lang="en-US" sz="1700" i="true" spc="-83">
                <a:solidFill>
                  <a:srgbClr val="000000"/>
                </a:solidFill>
                <a:latin typeface="TT Interphases Italics"/>
                <a:ea typeface="TT Interphases Italics"/>
                <a:cs typeface="TT Interphases Italics"/>
                <a:sym typeface="TT Interphases Italics"/>
              </a:rPr>
              <a:t>: Closed</a:t>
            </a:r>
          </a:p>
          <a:p>
            <a:pPr algn="l">
              <a:lnSpc>
                <a:spcPts val="2380"/>
              </a:lnSpc>
            </a:pPr>
            <a:r>
              <a:rPr lang="en-US" sz="1700" i="true" spc="-83">
                <a:solidFill>
                  <a:srgbClr val="000000"/>
                </a:solidFill>
                <a:latin typeface="TT Interphases Italics"/>
                <a:ea typeface="TT Interphases Italics"/>
                <a:cs typeface="TT Interphases Italics"/>
                <a:sym typeface="TT Interphases Italics"/>
              </a:rPr>
              <a:t>- Reason: “phone off”, “for sale”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48331" y="-54380"/>
            <a:ext cx="3505949" cy="1655267"/>
            <a:chOff x="0" y="0"/>
            <a:chExt cx="4674598" cy="22070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467576" y="0"/>
              <a:ext cx="2207022" cy="2207022"/>
            </a:xfrm>
            <a:custGeom>
              <a:avLst/>
              <a:gdLst/>
              <a:ahLst/>
              <a:cxnLst/>
              <a:rect r="r" b="b" t="t" l="l"/>
              <a:pathLst>
                <a:path h="2207022" w="2207022">
                  <a:moveTo>
                    <a:pt x="0" y="0"/>
                  </a:moveTo>
                  <a:lnTo>
                    <a:pt x="2207022" y="0"/>
                  </a:lnTo>
                  <a:lnTo>
                    <a:pt x="2207022" y="2207022"/>
                  </a:lnTo>
                  <a:lnTo>
                    <a:pt x="0" y="2207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762916"/>
              <a:ext cx="2339877" cy="681190"/>
            </a:xfrm>
            <a:custGeom>
              <a:avLst/>
              <a:gdLst/>
              <a:ahLst/>
              <a:cxnLst/>
              <a:rect r="r" b="b" t="t" l="l"/>
              <a:pathLst>
                <a:path h="681190" w="2339877">
                  <a:moveTo>
                    <a:pt x="0" y="0"/>
                  </a:moveTo>
                  <a:lnTo>
                    <a:pt x="2339877" y="0"/>
                  </a:lnTo>
                  <a:lnTo>
                    <a:pt x="2339877" y="681190"/>
                  </a:lnTo>
                  <a:lnTo>
                    <a:pt x="0" y="681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5665" r="0" b="-116759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2451375" y="867691"/>
              <a:ext cx="391901" cy="576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0"/>
                </a:lnSpc>
              </a:pPr>
              <a:r>
                <a:rPr lang="en-US" sz="3368" spc="-165">
                  <a:solidFill>
                    <a:srgbClr val="000000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X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DAGr-cJN4eI</dc:identifier>
  <dcterms:modified xsi:type="dcterms:W3CDTF">2011-08-01T06:04:30Z</dcterms:modified>
  <cp:revision>1</cp:revision>
  <dc:title>X</dc:title>
</cp:coreProperties>
</file>