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6" r:id="rId3"/>
    <p:sldId id="297" r:id="rId4"/>
    <p:sldId id="258" r:id="rId5"/>
    <p:sldId id="279" r:id="rId6"/>
    <p:sldId id="261" r:id="rId7"/>
    <p:sldId id="262" r:id="rId8"/>
    <p:sldId id="263" r:id="rId9"/>
    <p:sldId id="265" r:id="rId10"/>
    <p:sldId id="266" r:id="rId11"/>
    <p:sldId id="277" r:id="rId12"/>
    <p:sldId id="275" r:id="rId13"/>
    <p:sldId id="276" r:id="rId14"/>
    <p:sldId id="298" r:id="rId15"/>
    <p:sldId id="26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2" orient="horz" pos="2928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8" roundtripDataSignature="AMtx7mjc0IiUAerUTcf8M4ITKc4OOLv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6E7"/>
    <a:srgbClr val="C3DEB0"/>
    <a:srgbClr val="F9D6BF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D398-9362-7713-F32A-A5576DE1FE8D}" v="57" dt="2023-03-31T15:54:18.301"/>
    <p1510:client id="{844288FC-966C-9CC1-79B2-419A25CB9752}" v="106" dt="2023-03-31T17:50:33.466"/>
    <p1510:client id="{913EF43C-FFD2-527B-D239-D94902A6EBE9}" v="122" dt="2023-03-31T15:14:13.873"/>
    <p1510:client id="{99D8B38A-14AE-7C4A-DA23-6B6929EC2B25}" v="7" dt="2023-03-31T14:48:41.081"/>
    <p1510:client id="{AC6C256E-1713-12B8-9147-5D3D48BC12A9}" v="41" dt="2023-03-31T20:09:13.692"/>
    <p1510:client id="{BFE70993-D141-68DA-4350-337A40D99476}" v="390" dt="2023-03-30T11:33:57.452"/>
    <p1510:client id="{FBBB63A5-AD76-1044-ACF1-A9A6C06D8779}" v="15" dt="2023-03-30T10:13:02.721"/>
  </p1510:revLst>
</p1510:revInfo>
</file>

<file path=ppt/tableStyles.xml><?xml version="1.0" encoding="utf-8"?>
<a:tblStyleLst xmlns:a="http://schemas.openxmlformats.org/drawingml/2006/main" def="{040938F7-9763-481F-BBCA-995C50FC980A}">
  <a:tblStyle styleId="{040938F7-9763-481F-BBCA-995C50FC98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5" y="3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63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0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6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01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49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01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Computer Architectures Session 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" name="Google Shape;300;p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Pipelined implementation of microprocessor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Digital backend flow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1" name="Google Shape;301;p1"/>
          <p:cNvSpPr txBox="1"/>
          <p:nvPr/>
        </p:nvSpPr>
        <p:spPr>
          <a:xfrm>
            <a:off x="233510" y="3841561"/>
            <a:ext cx="58299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TAs :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Jun Yin (jun.yin@kuleuven.be)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Yuanyang Guo (yuanyang.guo@imec.be)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Linyan Mei (linyan.mei@kuleuven.be)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Yunzhu</a:t>
            </a:r>
            <a:r>
              <a:rPr lang="de-DE"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Chen (yunzhu.chen@imec.be)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>
            <a:spLocks noGrp="1"/>
          </p:cNvSpPr>
          <p:nvPr>
            <p:ph type="title"/>
          </p:nvPr>
        </p:nvSpPr>
        <p:spPr>
          <a:xfrm>
            <a:off x="750184" y="28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556" name="Google Shape;55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57" name="Google Shape;557;p11"/>
          <p:cNvSpPr txBox="1">
            <a:spLocks noGrp="1"/>
          </p:cNvSpPr>
          <p:nvPr>
            <p:ph type="body" idx="2"/>
          </p:nvPr>
        </p:nvSpPr>
        <p:spPr>
          <a:xfrm>
            <a:off x="4988700" y="104075"/>
            <a:ext cx="4054200" cy="48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 STAGE</a:t>
            </a:r>
            <a:b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wire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[      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31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instruction_MEM_WB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569CD6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69CD6"/>
              </a:buClr>
              <a:buSzPct val="100000"/>
              <a:buNone/>
            </a:pPr>
            <a:r>
              <a:rPr lang="en-US" b="0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sram_BW32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#(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.ADDR_W(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.DATA_W(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32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b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instruction_memory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current_pc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.wen      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1'b0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.ren      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1'b1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32'b0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rdata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   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), </a:t>
            </a: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Wiring component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), </a:t>
            </a: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to appropriate stage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), 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)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endParaRPr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endParaRPr lang="en-US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 b="1">
              <a:solidFill>
                <a:srgbClr val="A8D08C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IF_ID Pipeline register for instruction signal</a:t>
            </a:r>
            <a:br>
              <a:rPr lang="en-US" altLang="zh-CN" b="0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reg_arstn</a:t>
            </a:r>
            <a:r>
              <a:rPr lang="en-US" altLang="zh-CN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_en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#(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.DATA_W(</a:t>
            </a:r>
            <a:r>
              <a:rPr lang="en-US" altLang="zh-CN" b="1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32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width of the forwarded signal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altLang="zh-CN" b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signal_pipe_IF_ID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(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(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.din     (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   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(enable        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dout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 b="0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ID STAGE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altLang="zh-CN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register_file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#(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.DATA_W(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64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altLang="zh-CN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register_file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 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 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reg_write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reg_write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.raddr_1  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19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15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]), 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Wiring component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.raddr_2  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24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]), 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to appropriate stage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waddr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instruction_MEM_WB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7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 ),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altLang="zh-CN" b="1" err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Reg_write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altLang="zh-CN" b="1" err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regfile_wdata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 .rdata_1  (regfile_rdata_1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.rdata_2  (regfile_rdata_2   )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endParaRPr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58" name="Google Shape;558;p11"/>
          <p:cNvGraphicFramePr/>
          <p:nvPr>
            <p:extLst>
              <p:ext uri="{D42A27DB-BD31-4B8C-83A1-F6EECF244321}">
                <p14:modId xmlns:p14="http://schemas.microsoft.com/office/powerpoint/2010/main" val="2650225209"/>
              </p:ext>
            </p:extLst>
          </p:nvPr>
        </p:nvGraphicFramePr>
        <p:xfrm>
          <a:off x="425921" y="1350121"/>
          <a:ext cx="4385418" cy="973874"/>
        </p:xfrm>
        <a:graphic>
          <a:graphicData uri="http://schemas.openxmlformats.org/drawingml/2006/table">
            <a:tbl>
              <a:tblPr firstRow="1" bandRow="1">
                <a:noFill/>
                <a:tableStyleId>{040938F7-9763-481F-BBCA-995C50FC980A}</a:tableStyleId>
              </a:tblPr>
              <a:tblGrid>
                <a:gridCol w="73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2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Stage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EXE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MEM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WB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Path resources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900" b="1" err="1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Instruction_memory</a:t>
                      </a:r>
                      <a:endParaRPr sz="1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err="1">
                          <a:solidFill>
                            <a:srgbClr val="0070C0"/>
                          </a:solidFill>
                        </a:rPr>
                        <a:t>register_file</a:t>
                      </a:r>
                      <a:endParaRPr sz="800" b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9" name="Google Shape;559;p11"/>
          <p:cNvGraphicFramePr/>
          <p:nvPr>
            <p:extLst>
              <p:ext uri="{D42A27DB-BD31-4B8C-83A1-F6EECF244321}">
                <p14:modId xmlns:p14="http://schemas.microsoft.com/office/powerpoint/2010/main" val="3587960851"/>
              </p:ext>
            </p:extLst>
          </p:nvPr>
        </p:nvGraphicFramePr>
        <p:xfrm>
          <a:off x="425922" y="2617372"/>
          <a:ext cx="4405350" cy="1310660"/>
        </p:xfrm>
        <a:graphic>
          <a:graphicData uri="http://schemas.openxmlformats.org/drawingml/2006/table">
            <a:tbl>
              <a:tblPr firstRow="1" bandRow="1">
                <a:noFill/>
                <a:tableStyleId>{040938F7-9763-481F-BBCA-995C50FC980A}</a:tableStyleId>
              </a:tblPr>
              <a:tblGrid>
                <a:gridCol w="8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Pipe. Reg.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IF/ID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ID/EXE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/>
                        <a:t>EXE/MEM</a:t>
                      </a: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MEM/WB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Signals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b="1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Instruction_IF_ID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b="1" i="0" u="none" strike="noStrike" cap="none" err="1">
                          <a:solidFill>
                            <a:srgbClr val="FF0000"/>
                          </a:solidFill>
                          <a:latin typeface="Calibri"/>
                          <a:cs typeface="Calibri"/>
                          <a:sym typeface="Arial"/>
                        </a:rPr>
                        <a:t>Instruction_MEM_WB</a:t>
                      </a:r>
                      <a:endParaRPr lang="en-US" sz="1000" b="1" i="0" u="none" strike="noStrike" cap="none">
                        <a:solidFill>
                          <a:srgbClr val="FF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0" name="Google Shape;560;p11"/>
          <p:cNvSpPr txBox="1"/>
          <p:nvPr/>
        </p:nvSpPr>
        <p:spPr>
          <a:xfrm>
            <a:off x="135566" y="4642562"/>
            <a:ext cx="98616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1"/>
          <p:cNvSpPr txBox="1"/>
          <p:nvPr/>
        </p:nvSpPr>
        <p:spPr>
          <a:xfrm>
            <a:off x="5402100" y="4379300"/>
            <a:ext cx="3640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>
                <a:solidFill>
                  <a:schemeClr val="accent4"/>
                </a:solidFill>
              </a:rPr>
              <a:t>Tips:</a:t>
            </a:r>
            <a:endParaRPr sz="1100" b="1" i="1">
              <a:solidFill>
                <a:schemeClr val="accent4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en-US" sz="1000">
                <a:solidFill>
                  <a:schemeClr val="accent4"/>
                </a:solidFill>
              </a:rPr>
              <a:t>Be careful with each register’s DATA_WIDTH.</a:t>
            </a:r>
            <a:endParaRPr sz="1000">
              <a:solidFill>
                <a:schemeClr val="accent4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en-US" sz="1000">
                <a:solidFill>
                  <a:schemeClr val="accent4"/>
                </a:solidFill>
              </a:rPr>
              <a:t>Always put the signal definition before usage.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562" name="Google Shape;562;p11"/>
          <p:cNvSpPr txBox="1"/>
          <p:nvPr/>
        </p:nvSpPr>
        <p:spPr>
          <a:xfrm>
            <a:off x="5807239" y="1655979"/>
            <a:ext cx="317191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>
                <a:solidFill>
                  <a:schemeClr val="accent4"/>
                </a:solidFill>
              </a:rPr>
              <a:t>*_</a:t>
            </a:r>
            <a:r>
              <a:rPr lang="en-US" sz="1000" b="1" i="1" err="1">
                <a:solidFill>
                  <a:schemeClr val="accent4"/>
                </a:solidFill>
              </a:rPr>
              <a:t>ext</a:t>
            </a:r>
            <a:r>
              <a:rPr lang="en-US" sz="1000" b="1" i="1">
                <a:solidFill>
                  <a:schemeClr val="accent4"/>
                </a:solidFill>
              </a:rPr>
              <a:t> wires are only for the </a:t>
            </a:r>
            <a:r>
              <a:rPr lang="en-US" sz="1000" b="1" i="1" err="1">
                <a:solidFill>
                  <a:schemeClr val="accent4"/>
                </a:solidFill>
              </a:rPr>
              <a:t>cpu_tb.v</a:t>
            </a:r>
            <a:r>
              <a:rPr lang="en-US" sz="1000" b="1" i="1">
                <a:solidFill>
                  <a:schemeClr val="accent4"/>
                </a:solidFill>
              </a:rPr>
              <a:t> initialization.</a:t>
            </a:r>
            <a:endParaRPr b="1" i="1"/>
          </a:p>
        </p:txBody>
      </p:sp>
      <p:sp>
        <p:nvSpPr>
          <p:cNvPr id="563" name="Google Shape;563;p11"/>
          <p:cNvSpPr txBox="1"/>
          <p:nvPr/>
        </p:nvSpPr>
        <p:spPr>
          <a:xfrm>
            <a:off x="7216075" y="466950"/>
            <a:ext cx="192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chemeClr val="lt1"/>
                </a:solidFill>
              </a:rPr>
              <a:t>Sample Code Snippet</a:t>
            </a:r>
            <a:endParaRPr sz="1700" i="1">
              <a:solidFill>
                <a:schemeClr val="lt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973A135-DA21-41A8-AD7C-981423DFCA68}"/>
              </a:ext>
            </a:extLst>
          </p:cNvPr>
          <p:cNvCxnSpPr/>
          <p:nvPr/>
        </p:nvCxnSpPr>
        <p:spPr>
          <a:xfrm flipH="1">
            <a:off x="1524000" y="723014"/>
            <a:ext cx="3551274" cy="104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5EB3D4-76CE-4514-AD42-A44CBB22D9A3}"/>
              </a:ext>
            </a:extLst>
          </p:cNvPr>
          <p:cNvCxnSpPr>
            <a:cxnSpLocks/>
          </p:cNvCxnSpPr>
          <p:nvPr/>
        </p:nvCxnSpPr>
        <p:spPr>
          <a:xfrm flipH="1" flipV="1">
            <a:off x="2301240" y="1931545"/>
            <a:ext cx="2709771" cy="11272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A6B966F-F04D-43C6-845D-941FC7269450}"/>
              </a:ext>
            </a:extLst>
          </p:cNvPr>
          <p:cNvGrpSpPr/>
          <p:nvPr/>
        </p:nvGrpSpPr>
        <p:grpSpPr>
          <a:xfrm>
            <a:off x="5008633" y="1955273"/>
            <a:ext cx="4034267" cy="1014038"/>
            <a:chOff x="5008633" y="1955273"/>
            <a:chExt cx="4034267" cy="10140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F73B14-C6FD-4423-955E-E2CFE176B444}"/>
                </a:ext>
              </a:extLst>
            </p:cNvPr>
            <p:cNvSpPr/>
            <p:nvPr/>
          </p:nvSpPr>
          <p:spPr>
            <a:xfrm>
              <a:off x="5008633" y="1955273"/>
              <a:ext cx="3904389" cy="968749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Google Shape;562;p11">
              <a:extLst>
                <a:ext uri="{FF2B5EF4-FFF2-40B4-BE49-F238E27FC236}">
                  <a16:creationId xmlns:a16="http://schemas.microsoft.com/office/drawing/2014/main" id="{6F981331-2035-4642-B229-754750773C61}"/>
                </a:ext>
              </a:extLst>
            </p:cNvPr>
            <p:cNvSpPr txBox="1"/>
            <p:nvPr/>
          </p:nvSpPr>
          <p:spPr>
            <a:xfrm>
              <a:off x="7105473" y="2630787"/>
              <a:ext cx="1937427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 b="1" i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The IF_ID Pipeline Register.</a:t>
              </a:r>
              <a:endParaRPr b="1" i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556" name="Google Shape;55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57" name="Google Shape;557;p11"/>
          <p:cNvSpPr txBox="1">
            <a:spLocks noGrp="1"/>
          </p:cNvSpPr>
          <p:nvPr>
            <p:ph type="body" idx="2"/>
          </p:nvPr>
        </p:nvSpPr>
        <p:spPr>
          <a:xfrm>
            <a:off x="4988700" y="104075"/>
            <a:ext cx="4054200" cy="48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 STAGE</a:t>
            </a:r>
            <a:b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wire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[      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31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instruction_MEM_WB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569CD6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69CD6"/>
              </a:buClr>
              <a:buSzPct val="100000"/>
              <a:buNone/>
            </a:pPr>
            <a:r>
              <a:rPr lang="en-US" b="0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sram_BW32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#(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.ADDR_W(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.DATA_W(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32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b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instruction_memory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current_pc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.wen      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1'b0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.ren      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1'b1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b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32'b0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rdata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   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), </a:t>
            </a: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Wiring component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), </a:t>
            </a: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to appropriate stage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), 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ren_ext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),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rdata_ext</a:t>
            </a: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)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br>
              <a:rPr lang="en-US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endParaRPr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endParaRPr lang="en-US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 b="1">
              <a:solidFill>
                <a:srgbClr val="A8D08C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IF_ID Pipeline register for instruction signal</a:t>
            </a:r>
            <a:br>
              <a:rPr lang="en-US" altLang="zh-CN" b="0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reg_arstn</a:t>
            </a:r>
            <a:r>
              <a:rPr lang="en-US" altLang="zh-CN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_en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#(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.DATA_W(</a:t>
            </a:r>
            <a:r>
              <a:rPr lang="en-US" altLang="zh-CN" b="1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32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width of the forwarded signal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altLang="zh-CN" b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signal_pipe_IF_ID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(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(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.din     (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   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(enable        ),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b="0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dout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b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 b="0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ID STAGE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altLang="zh-CN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register_file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#(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.DATA_W(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64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altLang="zh-CN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register_file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clk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 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arst_n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   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reg_write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reg_write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 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.raddr_1  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19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15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]), 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Wiring component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.raddr_2  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instruction_IF_ID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24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]), 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to appropriate stage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waddr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altLang="zh-CN" b="1" err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instruction_MEM_WB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7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 ),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altLang="zh-CN" b="1" err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Reg_write</a:t>
            </a: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altLang="zh-CN" b="1" err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addr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wdata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(</a:t>
            </a:r>
            <a:r>
              <a:rPr lang="en-US" altLang="zh-CN" err="1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regfile_wdata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 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 .rdata_1  (regfile_rdata_1   ),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   .rdata_2  (regfile_rdata_2   )</a:t>
            </a:r>
            <a:b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endParaRPr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11"/>
          <p:cNvSpPr txBox="1"/>
          <p:nvPr/>
        </p:nvSpPr>
        <p:spPr>
          <a:xfrm>
            <a:off x="135566" y="4642562"/>
            <a:ext cx="98616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1"/>
          <p:cNvSpPr txBox="1"/>
          <p:nvPr/>
        </p:nvSpPr>
        <p:spPr>
          <a:xfrm>
            <a:off x="5402100" y="4379300"/>
            <a:ext cx="3640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>
                <a:solidFill>
                  <a:schemeClr val="accent4"/>
                </a:solidFill>
              </a:rPr>
              <a:t>Tips:</a:t>
            </a:r>
            <a:endParaRPr sz="1100" b="1" i="1">
              <a:solidFill>
                <a:schemeClr val="accent4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en-US" sz="1000">
                <a:solidFill>
                  <a:schemeClr val="accent4"/>
                </a:solidFill>
              </a:rPr>
              <a:t>Be careful with each register’s DATA_WIDTH.</a:t>
            </a:r>
            <a:endParaRPr sz="1000">
              <a:solidFill>
                <a:schemeClr val="accent4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en-US" sz="1000">
                <a:solidFill>
                  <a:schemeClr val="accent4"/>
                </a:solidFill>
              </a:rPr>
              <a:t>Always put the signal definition before usage.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562" name="Google Shape;562;p11"/>
          <p:cNvSpPr txBox="1"/>
          <p:nvPr/>
        </p:nvSpPr>
        <p:spPr>
          <a:xfrm>
            <a:off x="5807239" y="1655979"/>
            <a:ext cx="317191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>
                <a:solidFill>
                  <a:schemeClr val="accent4"/>
                </a:solidFill>
              </a:rPr>
              <a:t>*_</a:t>
            </a:r>
            <a:r>
              <a:rPr lang="en-US" sz="1000" b="1" i="1" err="1">
                <a:solidFill>
                  <a:schemeClr val="accent4"/>
                </a:solidFill>
              </a:rPr>
              <a:t>ext</a:t>
            </a:r>
            <a:r>
              <a:rPr lang="en-US" sz="1000" b="1" i="1">
                <a:solidFill>
                  <a:schemeClr val="accent4"/>
                </a:solidFill>
              </a:rPr>
              <a:t> wires are only for the </a:t>
            </a:r>
            <a:r>
              <a:rPr lang="en-US" sz="1000" b="1" i="1" err="1">
                <a:solidFill>
                  <a:schemeClr val="accent4"/>
                </a:solidFill>
              </a:rPr>
              <a:t>cpu_tb.v</a:t>
            </a:r>
            <a:r>
              <a:rPr lang="en-US" sz="1000" b="1" i="1">
                <a:solidFill>
                  <a:schemeClr val="accent4"/>
                </a:solidFill>
              </a:rPr>
              <a:t> initialization.</a:t>
            </a:r>
            <a:endParaRPr b="1" i="1"/>
          </a:p>
        </p:txBody>
      </p:sp>
      <p:sp>
        <p:nvSpPr>
          <p:cNvPr id="563" name="Google Shape;563;p11"/>
          <p:cNvSpPr txBox="1"/>
          <p:nvPr/>
        </p:nvSpPr>
        <p:spPr>
          <a:xfrm>
            <a:off x="7216075" y="466950"/>
            <a:ext cx="192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chemeClr val="lt1"/>
                </a:solidFill>
              </a:rPr>
              <a:t>Sample Code Snippet</a:t>
            </a:r>
            <a:endParaRPr sz="1700" i="1">
              <a:solidFill>
                <a:schemeClr val="lt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CB3D56-154E-43F6-BF1F-18057918E4EC}"/>
              </a:ext>
            </a:extLst>
          </p:cNvPr>
          <p:cNvGrpSpPr/>
          <p:nvPr/>
        </p:nvGrpSpPr>
        <p:grpSpPr>
          <a:xfrm>
            <a:off x="5008633" y="1955273"/>
            <a:ext cx="4034267" cy="1014038"/>
            <a:chOff x="5008633" y="1955273"/>
            <a:chExt cx="4034267" cy="10140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F73B14-C6FD-4423-955E-E2CFE176B444}"/>
                </a:ext>
              </a:extLst>
            </p:cNvPr>
            <p:cNvSpPr/>
            <p:nvPr/>
          </p:nvSpPr>
          <p:spPr>
            <a:xfrm>
              <a:off x="5008633" y="1955273"/>
              <a:ext cx="3904389" cy="968749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Google Shape;562;p11">
              <a:extLst>
                <a:ext uri="{FF2B5EF4-FFF2-40B4-BE49-F238E27FC236}">
                  <a16:creationId xmlns:a16="http://schemas.microsoft.com/office/drawing/2014/main" id="{6F981331-2035-4642-B229-754750773C61}"/>
                </a:ext>
              </a:extLst>
            </p:cNvPr>
            <p:cNvSpPr txBox="1"/>
            <p:nvPr/>
          </p:nvSpPr>
          <p:spPr>
            <a:xfrm>
              <a:off x="7105473" y="2630787"/>
              <a:ext cx="1937427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 b="1" i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The IF_ID Pipeline Register.</a:t>
              </a:r>
              <a:endParaRPr b="1" i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AE3325B-7EBF-4326-B072-7C6C89CA0096}"/>
              </a:ext>
            </a:extLst>
          </p:cNvPr>
          <p:cNvGrpSpPr/>
          <p:nvPr/>
        </p:nvGrpSpPr>
        <p:grpSpPr>
          <a:xfrm>
            <a:off x="2008888" y="1268016"/>
            <a:ext cx="2192709" cy="3029179"/>
            <a:chOff x="425921" y="1350121"/>
            <a:chExt cx="2192709" cy="3029179"/>
          </a:xfrm>
        </p:grpSpPr>
        <p:graphicFrame>
          <p:nvGraphicFramePr>
            <p:cNvPr id="558" name="Google Shape;558;p11"/>
            <p:cNvGraphicFramePr/>
            <p:nvPr>
              <p:extLst>
                <p:ext uri="{D42A27DB-BD31-4B8C-83A1-F6EECF244321}">
                  <p14:modId xmlns:p14="http://schemas.microsoft.com/office/powerpoint/2010/main" val="4078152782"/>
                </p:ext>
              </p:extLst>
            </p:nvPr>
          </p:nvGraphicFramePr>
          <p:xfrm>
            <a:off x="425921" y="1350121"/>
            <a:ext cx="2192709" cy="973874"/>
          </p:xfrm>
          <a:graphic>
            <a:graphicData uri="http://schemas.openxmlformats.org/drawingml/2006/table">
              <a:tbl>
                <a:tblPr firstRow="1" bandRow="1">
                  <a:noFill/>
                  <a:tableStyleId>{040938F7-9763-481F-BBCA-995C50FC980A}</a:tableStyleId>
                </a:tblPr>
                <a:tblGrid>
                  <a:gridCol w="7309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09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09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122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50"/>
                          <a:t>Stage</a:t>
                        </a:r>
                        <a:endParaRPr sz="135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50"/>
                          <a:t>IF</a:t>
                        </a:r>
                        <a:endParaRPr sz="135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50"/>
                          <a:t>ID</a:t>
                        </a:r>
                        <a:endParaRPr sz="135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92648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/>
                          <a:t>Data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/>
                          <a:t>Path resources</a:t>
                        </a:r>
                        <a:endParaRPr sz="10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B050"/>
                          </a:buClr>
                          <a:buSzPts val="800"/>
                          <a:buFont typeface="Calibri"/>
                          <a:buNone/>
                        </a:pPr>
                        <a:r>
                          <a:rPr lang="en-US" sz="900" b="1" err="1">
                            <a:solidFill>
                              <a:schemeClr val="accen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Instruction_memory</a:t>
                        </a:r>
                        <a:endParaRPr sz="1400">
                          <a:solidFill>
                            <a:schemeClr val="accent1"/>
                          </a:solidFill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800" b="1" err="1">
                            <a:solidFill>
                              <a:srgbClr val="0070C0"/>
                            </a:solidFill>
                          </a:rPr>
                          <a:t>register_file</a:t>
                        </a:r>
                        <a:endParaRPr sz="800" b="1">
                          <a:solidFill>
                            <a:srgbClr val="0070C0"/>
                          </a:solidFill>
                        </a:endParaRPr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559" name="Google Shape;559;p11"/>
            <p:cNvGraphicFramePr/>
            <p:nvPr>
              <p:extLst>
                <p:ext uri="{D42A27DB-BD31-4B8C-83A1-F6EECF244321}">
                  <p14:modId xmlns:p14="http://schemas.microsoft.com/office/powerpoint/2010/main" val="784282062"/>
                </p:ext>
              </p:extLst>
            </p:nvPr>
          </p:nvGraphicFramePr>
          <p:xfrm>
            <a:off x="425921" y="3082620"/>
            <a:ext cx="1713975" cy="1296680"/>
          </p:xfrm>
          <a:graphic>
            <a:graphicData uri="http://schemas.openxmlformats.org/drawingml/2006/table">
              <a:tbl>
                <a:tblPr firstRow="1" bandRow="1">
                  <a:noFill/>
                  <a:tableStyleId>{040938F7-9763-481F-BBCA-995C50FC980A}</a:tableStyleId>
                </a:tblPr>
                <a:tblGrid>
                  <a:gridCol w="816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71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50"/>
                          <a:t>Pipe. Reg.</a:t>
                        </a:r>
                        <a:endParaRPr sz="135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50"/>
                          <a:t>IF/ID</a:t>
                        </a:r>
                        <a:endParaRPr sz="135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93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/>
                          <a:t>Signals</a:t>
                        </a:r>
                        <a:endParaRPr sz="10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0000"/>
                          </a:buClr>
                          <a:buSzPts val="1000"/>
                          <a:buFont typeface="Calibri"/>
                          <a:buNone/>
                        </a:pPr>
                        <a:r>
                          <a:rPr lang="en-US" sz="1000" b="1" err="1">
                            <a:solidFill>
                              <a:srgbClr val="FF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Instruction_IF_ID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B453FFE-E05A-41A9-A87A-CBCE2FBAC7E4}"/>
                </a:ext>
              </a:extLst>
            </p:cNvPr>
            <p:cNvCxnSpPr/>
            <p:nvPr/>
          </p:nvCxnSpPr>
          <p:spPr>
            <a:xfrm>
              <a:off x="1391478" y="2445488"/>
              <a:ext cx="119270" cy="52382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B70D44A-81B6-4F9D-902A-1D2FB0315AA0}"/>
                </a:ext>
              </a:extLst>
            </p:cNvPr>
            <p:cNvCxnSpPr/>
            <p:nvPr/>
          </p:nvCxnSpPr>
          <p:spPr>
            <a:xfrm flipV="1">
              <a:off x="1820849" y="2445488"/>
              <a:ext cx="199777" cy="478534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1A2947A-C652-46BA-9549-CAD40A4A4009}"/>
                </a:ext>
              </a:extLst>
            </p:cNvPr>
            <p:cNvSpPr txBox="1"/>
            <p:nvPr/>
          </p:nvSpPr>
          <p:spPr>
            <a:xfrm>
              <a:off x="923112" y="245392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D05673-ED79-405F-8084-1BD392FE12F0}"/>
                </a:ext>
              </a:extLst>
            </p:cNvPr>
            <p:cNvSpPr txBox="1"/>
            <p:nvPr/>
          </p:nvSpPr>
          <p:spPr>
            <a:xfrm>
              <a:off x="1920737" y="2476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②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272EF9-9D6A-4630-A856-728BE2F88ED2}"/>
              </a:ext>
            </a:extLst>
          </p:cNvPr>
          <p:cNvGrpSpPr/>
          <p:nvPr/>
        </p:nvGrpSpPr>
        <p:grpSpPr>
          <a:xfrm>
            <a:off x="4164589" y="1212112"/>
            <a:ext cx="804360" cy="2445488"/>
            <a:chOff x="4164589" y="1212112"/>
            <a:chExt cx="804360" cy="24454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C2849AA-20A6-410F-BD81-475AA377366F}"/>
                </a:ext>
              </a:extLst>
            </p:cNvPr>
            <p:cNvSpPr/>
            <p:nvPr/>
          </p:nvSpPr>
          <p:spPr>
            <a:xfrm>
              <a:off x="4657032" y="1212112"/>
              <a:ext cx="297740" cy="1233376"/>
            </a:xfrm>
            <a:custGeom>
              <a:avLst/>
              <a:gdLst>
                <a:gd name="connsiteX0" fmla="*/ 283563 w 297740"/>
                <a:gd name="connsiteY0" fmla="*/ 0 h 1233376"/>
                <a:gd name="connsiteX1" fmla="*/ 28 w 297740"/>
                <a:gd name="connsiteY1" fmla="*/ 623776 h 1233376"/>
                <a:gd name="connsiteX2" fmla="*/ 297740 w 297740"/>
                <a:gd name="connsiteY2" fmla="*/ 1233376 h 12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40" h="1233376">
                  <a:moveTo>
                    <a:pt x="283563" y="0"/>
                  </a:moveTo>
                  <a:cubicBezTo>
                    <a:pt x="140614" y="209106"/>
                    <a:pt x="-2335" y="418213"/>
                    <a:pt x="28" y="623776"/>
                  </a:cubicBezTo>
                  <a:cubicBezTo>
                    <a:pt x="2391" y="829339"/>
                    <a:pt x="150065" y="1031357"/>
                    <a:pt x="297740" y="1233376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8E102A-751F-4F4C-AB6A-4A24ACCED7C8}"/>
                </a:ext>
              </a:extLst>
            </p:cNvPr>
            <p:cNvSpPr/>
            <p:nvPr/>
          </p:nvSpPr>
          <p:spPr>
            <a:xfrm>
              <a:off x="4578999" y="2757377"/>
              <a:ext cx="389950" cy="900223"/>
            </a:xfrm>
            <a:custGeom>
              <a:avLst/>
              <a:gdLst>
                <a:gd name="connsiteX0" fmla="*/ 389950 w 389950"/>
                <a:gd name="connsiteY0" fmla="*/ 0 h 900223"/>
                <a:gd name="connsiteX1" fmla="*/ 89 w 389950"/>
                <a:gd name="connsiteY1" fmla="*/ 595423 h 900223"/>
                <a:gd name="connsiteX2" fmla="*/ 361596 w 389950"/>
                <a:gd name="connsiteY2" fmla="*/ 900223 h 90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950" h="900223">
                  <a:moveTo>
                    <a:pt x="389950" y="0"/>
                  </a:moveTo>
                  <a:cubicBezTo>
                    <a:pt x="197382" y="222693"/>
                    <a:pt x="4815" y="445386"/>
                    <a:pt x="89" y="595423"/>
                  </a:cubicBezTo>
                  <a:cubicBezTo>
                    <a:pt x="-4637" y="745460"/>
                    <a:pt x="178479" y="822841"/>
                    <a:pt x="361596" y="900223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74B726D-3D66-4FAE-801B-8E9111F47558}"/>
                </a:ext>
              </a:extLst>
            </p:cNvPr>
            <p:cNvSpPr txBox="1"/>
            <p:nvPr/>
          </p:nvSpPr>
          <p:spPr>
            <a:xfrm>
              <a:off x="4165058" y="15077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A6B19B-E84C-47BD-A88B-D46673FAA10C}"/>
                </a:ext>
              </a:extLst>
            </p:cNvPr>
            <p:cNvSpPr txBox="1"/>
            <p:nvPr/>
          </p:nvSpPr>
          <p:spPr>
            <a:xfrm>
              <a:off x="4164589" y="308262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6"/>
                  </a:solidFill>
                </a:rPr>
                <a:t>②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CAFF46-C801-44BE-9E28-FE5476D24FE8}"/>
              </a:ext>
            </a:extLst>
          </p:cNvPr>
          <p:cNvGrpSpPr/>
          <p:nvPr/>
        </p:nvGrpSpPr>
        <p:grpSpPr>
          <a:xfrm>
            <a:off x="47251" y="1908000"/>
            <a:ext cx="1862012" cy="1434585"/>
            <a:chOff x="74624" y="1908000"/>
            <a:chExt cx="1862012" cy="143458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2EE0F6DA-3579-4549-9064-206FD373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24" y="1908000"/>
              <a:ext cx="1862012" cy="143458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4B7E0E5-E39C-4E12-8DF3-78DF81432C33}"/>
                </a:ext>
              </a:extLst>
            </p:cNvPr>
            <p:cNvSpPr txBox="1"/>
            <p:nvPr/>
          </p:nvSpPr>
          <p:spPr>
            <a:xfrm>
              <a:off x="632118" y="273034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ED073AC-E6D8-470E-87A8-A2AA063AC7A4}"/>
                </a:ext>
              </a:extLst>
            </p:cNvPr>
            <p:cNvSpPr txBox="1"/>
            <p:nvPr/>
          </p:nvSpPr>
          <p:spPr>
            <a:xfrm>
              <a:off x="1077907" y="2695719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6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12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556" name="Google Shape;55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57" name="Google Shape;557;p11"/>
          <p:cNvSpPr txBox="1">
            <a:spLocks noGrp="1"/>
          </p:cNvSpPr>
          <p:nvPr>
            <p:ph type="body" idx="2"/>
          </p:nvPr>
        </p:nvSpPr>
        <p:spPr>
          <a:xfrm>
            <a:off x="4988700" y="1691634"/>
            <a:ext cx="4054200" cy="27933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r>
              <a:rPr lang="en-US" altLang="zh-CN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// </a:t>
            </a:r>
            <a:r>
              <a:rPr lang="en-US" altLang="zh-CN" sz="1400" b="1" err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cpu.v</a:t>
            </a:r>
            <a:endParaRPr lang="en-US" altLang="zh-CN" sz="1400" b="1">
              <a:solidFill>
                <a:srgbClr val="A8D08C"/>
              </a:solidFill>
              <a:latin typeface="Consolas"/>
              <a:ea typeface="Consolas"/>
              <a:cs typeface="Calibri" panose="020F0502020204030204" pitchFamily="34" charset="0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8D08C"/>
              </a:buClr>
              <a:buSzPct val="100000"/>
              <a:buNone/>
            </a:pPr>
            <a:br>
              <a:rPr lang="en-US" sz="1400" b="0">
                <a:solidFill>
                  <a:srgbClr val="569CD6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 err="1">
                <a:solidFill>
                  <a:srgbClr val="569CD6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reg_arstn</a:t>
            </a:r>
            <a:r>
              <a:rPr lang="en-US" sz="1400" err="1">
                <a:solidFill>
                  <a:srgbClr val="569CD6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_en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#(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   .DATA_W(</a:t>
            </a:r>
            <a:r>
              <a:rPr lang="en-US" sz="1400" b="1">
                <a:solidFill>
                  <a:srgbClr val="B5CEA8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32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)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)</a:t>
            </a:r>
            <a:r>
              <a:rPr lang="en-US" sz="1400" b="0" err="1">
                <a:solidFill>
                  <a:srgbClr val="569CD6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signal_pipe_IF_ID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(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   .</a:t>
            </a:r>
            <a:r>
              <a:rPr lang="en-US" sz="1400" b="0" err="1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clk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    (</a:t>
            </a:r>
            <a:r>
              <a:rPr lang="en-US" sz="1400" b="0" err="1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clk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          ),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   .</a:t>
            </a:r>
            <a:r>
              <a:rPr lang="en-US" sz="1400" b="0" err="1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arst_n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 (</a:t>
            </a:r>
            <a:r>
              <a:rPr lang="en-US" sz="1400" b="0" err="1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arst_n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       ),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   .din     (</a:t>
            </a:r>
            <a:r>
              <a:rPr lang="en-US" sz="1400" b="1">
                <a:solidFill>
                  <a:srgbClr val="FF0000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instruction   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),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   .</a:t>
            </a:r>
            <a:r>
              <a:rPr lang="en-US" sz="1400" b="0" err="1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en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     (enable        ),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   .</a:t>
            </a:r>
            <a:r>
              <a:rPr lang="en-US" sz="1400" b="0" err="1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dout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  (</a:t>
            </a:r>
            <a:r>
              <a:rPr lang="en-US" sz="1400" b="1" err="1">
                <a:solidFill>
                  <a:srgbClr val="FF0000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instruction_IF_ID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)</a:t>
            </a: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)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560" name="Google Shape;560;p11"/>
          <p:cNvSpPr txBox="1"/>
          <p:nvPr/>
        </p:nvSpPr>
        <p:spPr>
          <a:xfrm>
            <a:off x="135566" y="4642562"/>
            <a:ext cx="98616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60;p11">
            <a:extLst>
              <a:ext uri="{FF2B5EF4-FFF2-40B4-BE49-F238E27FC236}">
                <a16:creationId xmlns:a16="http://schemas.microsoft.com/office/drawing/2014/main" id="{BF834313-FCED-462C-9E8D-20024E9FAC0A}"/>
              </a:ext>
            </a:extLst>
          </p:cNvPr>
          <p:cNvSpPr txBox="1"/>
          <p:nvPr/>
        </p:nvSpPr>
        <p:spPr>
          <a:xfrm>
            <a:off x="628649" y="967437"/>
            <a:ext cx="39433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1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Module instantiation</a:t>
            </a:r>
            <a:endParaRPr sz="2000" b="1" i="1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560;p11">
            <a:extLst>
              <a:ext uri="{FF2B5EF4-FFF2-40B4-BE49-F238E27FC236}">
                <a16:creationId xmlns:a16="http://schemas.microsoft.com/office/drawing/2014/main" id="{B57A4720-C2AB-4971-B41B-7F375C49D176}"/>
              </a:ext>
            </a:extLst>
          </p:cNvPr>
          <p:cNvSpPr txBox="1"/>
          <p:nvPr/>
        </p:nvSpPr>
        <p:spPr>
          <a:xfrm>
            <a:off x="628648" y="1309029"/>
            <a:ext cx="394335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20" i="1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 Template</a:t>
            </a:r>
            <a:endParaRPr sz="1620" i="1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57;p11">
            <a:extLst>
              <a:ext uri="{FF2B5EF4-FFF2-40B4-BE49-F238E27FC236}">
                <a16:creationId xmlns:a16="http://schemas.microsoft.com/office/drawing/2014/main" id="{C9D10120-8737-487D-BC1B-134710040ECB}"/>
              </a:ext>
            </a:extLst>
          </p:cNvPr>
          <p:cNvSpPr txBox="1">
            <a:spLocks/>
          </p:cNvSpPr>
          <p:nvPr/>
        </p:nvSpPr>
        <p:spPr>
          <a:xfrm>
            <a:off x="628648" y="1691634"/>
            <a:ext cx="4054200" cy="27933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altLang="zh-CN" sz="16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// </a:t>
            </a:r>
            <a:r>
              <a:rPr lang="en-US" altLang="zh-CN" sz="1600" b="1" err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reg_arstn_en.v</a:t>
            </a:r>
            <a:endParaRPr lang="en-US" altLang="zh-CN" sz="1600" b="1">
              <a:solidFill>
                <a:srgbClr val="A8D08C"/>
              </a:solidFill>
              <a:latin typeface="Consolas"/>
              <a:ea typeface="Consolas"/>
              <a:cs typeface="Calibri" panose="020F0502020204030204" pitchFamily="34" charset="0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endParaRPr lang="en-US" b="1">
              <a:solidFill>
                <a:srgbClr val="A8D08C"/>
              </a:solidFill>
              <a:latin typeface="Consolas"/>
              <a:ea typeface="Consolas"/>
              <a:cs typeface="Calibri" panose="020F0502020204030204" pitchFamily="34" charset="0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module</a:t>
            </a: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</a:t>
            </a:r>
            <a:r>
              <a:rPr lang="en-US" sz="1400" b="1" err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reg_arstn_en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#(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parameter integer 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DATA_W     = 20,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parameter integer 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PRESET_VAL = 0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)(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</a:t>
            </a: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input</a:t>
            </a: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           </a:t>
            </a:r>
            <a:r>
              <a:rPr lang="en-US" sz="1400" b="1">
                <a:solidFill>
                  <a:schemeClr val="bg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</a:t>
            </a:r>
            <a:r>
              <a:rPr lang="en-US" sz="1400" b="1" err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clk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,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</a:t>
            </a: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input</a:t>
            </a: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            </a:t>
            </a:r>
            <a:r>
              <a:rPr lang="en-US" sz="1400" b="1" err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arst_n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,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</a:t>
            </a: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input</a:t>
            </a: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            </a:t>
            </a:r>
            <a:r>
              <a:rPr lang="en-US" sz="1400" b="1" err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en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,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</a:t>
            </a: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input</a:t>
            </a: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[ DATA_W-1:0]   din,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     </a:t>
            </a:r>
            <a:r>
              <a:rPr lang="en-US" sz="1400" b="1">
                <a:solidFill>
                  <a:schemeClr val="accent1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output</a:t>
            </a:r>
            <a:r>
              <a:rPr lang="en-US" sz="1400" b="1">
                <a:solidFill>
                  <a:srgbClr val="A8D08C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 </a:t>
            </a: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[ DATA_W-1:0]   </a:t>
            </a:r>
            <a:r>
              <a:rPr lang="en-US" sz="1400" b="1" err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dout</a:t>
            </a:r>
            <a:endParaRPr lang="en-US" sz="1400" b="1">
              <a:solidFill>
                <a:srgbClr val="BEBEBE"/>
              </a:solidFill>
              <a:latin typeface="Consolas"/>
              <a:ea typeface="Consolas"/>
              <a:cs typeface="Calibri" panose="020F0502020204030204" pitchFamily="34" charset="0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r>
              <a:rPr lang="en-US" sz="1400" b="1">
                <a:solidFill>
                  <a:srgbClr val="BEBEBE"/>
                </a:solidFill>
                <a:latin typeface="Consolas"/>
                <a:ea typeface="Consolas"/>
                <a:cs typeface="Calibri" panose="020F0502020204030204" pitchFamily="34" charset="0"/>
                <a:sym typeface="Consolas"/>
              </a:rPr>
              <a:t>);</a:t>
            </a:r>
            <a:endParaRPr lang="en-US" sz="1400">
              <a:solidFill>
                <a:srgbClr val="BEBEBE"/>
              </a:solidFill>
              <a:latin typeface="Consolas"/>
              <a:ea typeface="Consolas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16" name="Google Shape;560;p11">
            <a:extLst>
              <a:ext uri="{FF2B5EF4-FFF2-40B4-BE49-F238E27FC236}">
                <a16:creationId xmlns:a16="http://schemas.microsoft.com/office/drawing/2014/main" id="{BDEE0E11-081D-4992-901F-35CF0E60C055}"/>
              </a:ext>
            </a:extLst>
          </p:cNvPr>
          <p:cNvSpPr txBox="1"/>
          <p:nvPr/>
        </p:nvSpPr>
        <p:spPr>
          <a:xfrm>
            <a:off x="4988700" y="1245081"/>
            <a:ext cx="394335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20" i="1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 Instance</a:t>
            </a:r>
            <a:endParaRPr sz="1620" i="1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D98E76F-7E28-498B-A824-8B62CE7EF99D}"/>
              </a:ext>
            </a:extLst>
          </p:cNvPr>
          <p:cNvCxnSpPr/>
          <p:nvPr/>
        </p:nvCxnSpPr>
        <p:spPr>
          <a:xfrm>
            <a:off x="2886323" y="2321781"/>
            <a:ext cx="2202512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60;p11">
            <a:extLst>
              <a:ext uri="{FF2B5EF4-FFF2-40B4-BE49-F238E27FC236}">
                <a16:creationId xmlns:a16="http://schemas.microsoft.com/office/drawing/2014/main" id="{B1523A0E-A1D7-4C40-9F1F-A35424A16EBE}"/>
              </a:ext>
            </a:extLst>
          </p:cNvPr>
          <p:cNvSpPr txBox="1"/>
          <p:nvPr/>
        </p:nvSpPr>
        <p:spPr>
          <a:xfrm>
            <a:off x="6996047" y="2103934"/>
            <a:ext cx="17359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Template Name</a:t>
            </a:r>
            <a:endParaRPr b="1" i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60;p11">
            <a:extLst>
              <a:ext uri="{FF2B5EF4-FFF2-40B4-BE49-F238E27FC236}">
                <a16:creationId xmlns:a16="http://schemas.microsoft.com/office/drawing/2014/main" id="{C8AF18C5-3DAF-4D18-9AE7-5E5F624CA848}"/>
              </a:ext>
            </a:extLst>
          </p:cNvPr>
          <p:cNvSpPr txBox="1"/>
          <p:nvPr/>
        </p:nvSpPr>
        <p:spPr>
          <a:xfrm>
            <a:off x="6996047" y="2551354"/>
            <a:ext cx="17359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Instance Name</a:t>
            </a:r>
            <a:endParaRPr b="1" i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60;p11">
            <a:extLst>
              <a:ext uri="{FF2B5EF4-FFF2-40B4-BE49-F238E27FC236}">
                <a16:creationId xmlns:a16="http://schemas.microsoft.com/office/drawing/2014/main" id="{10BDAE5C-6D54-45F6-AF7F-06514E0E062B}"/>
              </a:ext>
            </a:extLst>
          </p:cNvPr>
          <p:cNvSpPr txBox="1"/>
          <p:nvPr/>
        </p:nvSpPr>
        <p:spPr>
          <a:xfrm>
            <a:off x="5378812" y="3817213"/>
            <a:ext cx="14692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Port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i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60;p11">
            <a:extLst>
              <a:ext uri="{FF2B5EF4-FFF2-40B4-BE49-F238E27FC236}">
                <a16:creationId xmlns:a16="http://schemas.microsoft.com/office/drawing/2014/main" id="{54E6A401-E995-4EBF-992F-01BA7B84F879}"/>
              </a:ext>
            </a:extLst>
          </p:cNvPr>
          <p:cNvSpPr txBox="1"/>
          <p:nvPr/>
        </p:nvSpPr>
        <p:spPr>
          <a:xfrm>
            <a:off x="6281175" y="3817213"/>
            <a:ext cx="14692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1" i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54918B-F2FF-4759-AC1D-C6B4AEA97AFB}"/>
              </a:ext>
            </a:extLst>
          </p:cNvPr>
          <p:cNvCxnSpPr/>
          <p:nvPr/>
        </p:nvCxnSpPr>
        <p:spPr>
          <a:xfrm>
            <a:off x="6170212" y="2790908"/>
            <a:ext cx="0" cy="1637969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B152E5-D089-41A0-B6D9-18007A3F6BB1}"/>
              </a:ext>
            </a:extLst>
          </p:cNvPr>
          <p:cNvCxnSpPr>
            <a:cxnSpLocks/>
          </p:cNvCxnSpPr>
          <p:nvPr/>
        </p:nvCxnSpPr>
        <p:spPr>
          <a:xfrm>
            <a:off x="4078663" y="2491037"/>
            <a:ext cx="1240760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560;p11">
            <a:extLst>
              <a:ext uri="{FF2B5EF4-FFF2-40B4-BE49-F238E27FC236}">
                <a16:creationId xmlns:a16="http://schemas.microsoft.com/office/drawing/2014/main" id="{0C1732E3-85B7-4105-B2C1-22A48CE8461F}"/>
              </a:ext>
            </a:extLst>
          </p:cNvPr>
          <p:cNvSpPr txBox="1"/>
          <p:nvPr/>
        </p:nvSpPr>
        <p:spPr>
          <a:xfrm>
            <a:off x="6996047" y="2337169"/>
            <a:ext cx="20973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altLang="zh-CN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Parameterization</a:t>
            </a:r>
            <a:endParaRPr b="1" i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89AE0A-F171-4B1D-987A-A2432CF88795}"/>
              </a:ext>
            </a:extLst>
          </p:cNvPr>
          <p:cNvGrpSpPr/>
          <p:nvPr/>
        </p:nvGrpSpPr>
        <p:grpSpPr>
          <a:xfrm>
            <a:off x="4310851" y="2951928"/>
            <a:ext cx="1008572" cy="999867"/>
            <a:chOff x="4310851" y="2951928"/>
            <a:chExt cx="1008572" cy="999867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5E3993A-815B-4534-8F9B-F4753E41B78F}"/>
                </a:ext>
              </a:extLst>
            </p:cNvPr>
            <p:cNvCxnSpPr>
              <a:cxnSpLocks/>
            </p:cNvCxnSpPr>
            <p:nvPr/>
          </p:nvCxnSpPr>
          <p:spPr>
            <a:xfrm>
              <a:off x="4468455" y="3453144"/>
              <a:ext cx="850968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97DD5AF3-A1F3-4241-BF00-020E6B7663D0}"/>
                </a:ext>
              </a:extLst>
            </p:cNvPr>
            <p:cNvSpPr/>
            <p:nvPr/>
          </p:nvSpPr>
          <p:spPr>
            <a:xfrm>
              <a:off x="4310851" y="2951928"/>
              <a:ext cx="168970" cy="999867"/>
            </a:xfrm>
            <a:prstGeom prst="rightBrac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38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6" name="Google Shape;55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58" name="Google Shape;558;p11"/>
          <p:cNvGraphicFramePr/>
          <p:nvPr>
            <p:extLst>
              <p:ext uri="{D42A27DB-BD31-4B8C-83A1-F6EECF244321}">
                <p14:modId xmlns:p14="http://schemas.microsoft.com/office/powerpoint/2010/main" val="3200369884"/>
              </p:ext>
            </p:extLst>
          </p:nvPr>
        </p:nvGraphicFramePr>
        <p:xfrm>
          <a:off x="934804" y="1350121"/>
          <a:ext cx="6102102" cy="1143236"/>
        </p:xfrm>
        <a:graphic>
          <a:graphicData uri="http://schemas.openxmlformats.org/drawingml/2006/table">
            <a:tbl>
              <a:tblPr firstRow="1" bandRow="1">
                <a:noFill/>
                <a:tableStyleId>{040938F7-9763-481F-BBCA-995C50FC980A}</a:tableStyleId>
              </a:tblPr>
              <a:tblGrid>
                <a:gridCol w="101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2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Stage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EXE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MEM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WB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Path resources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1200" b="1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IMEM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800"/>
                        <a:buFont typeface="Calibri"/>
                        <a:buNone/>
                      </a:pPr>
                      <a:endParaRPr lang="en-US" sz="1200" b="1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1200" b="1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Calibri"/>
                        </a:rPr>
                        <a:t>PC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Control Unit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Register File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accent1"/>
                          </a:solidFill>
                        </a:rPr>
                        <a:t>…</a:t>
                      </a:r>
                      <a:endParaRPr sz="11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</a:rPr>
                        <a:t>ALU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…</a:t>
                      </a:r>
                      <a:endParaRPr sz="20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…</a:t>
                      </a:r>
                      <a:endParaRPr sz="20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…</a:t>
                      </a:r>
                      <a:endParaRPr sz="20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9" name="Google Shape;559;p11"/>
          <p:cNvGraphicFramePr/>
          <p:nvPr>
            <p:extLst>
              <p:ext uri="{D42A27DB-BD31-4B8C-83A1-F6EECF244321}">
                <p14:modId xmlns:p14="http://schemas.microsoft.com/office/powerpoint/2010/main" val="2200115270"/>
              </p:ext>
            </p:extLst>
          </p:nvPr>
        </p:nvGraphicFramePr>
        <p:xfrm>
          <a:off x="934804" y="2617372"/>
          <a:ext cx="6102101" cy="1356380"/>
        </p:xfrm>
        <a:graphic>
          <a:graphicData uri="http://schemas.openxmlformats.org/drawingml/2006/table">
            <a:tbl>
              <a:tblPr firstRow="1" bandRow="1">
                <a:noFill/>
                <a:tableStyleId>{040938F7-9763-481F-BBCA-995C50FC980A}</a:tableStyleId>
              </a:tblPr>
              <a:tblGrid>
                <a:gridCol w="91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Pipe. Reg.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IF/ID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ID/EXE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/>
                        <a:t>EXE/MEM</a:t>
                      </a: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MEM/WB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Signals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b="1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Instruction_IF_ID</a:t>
                      </a:r>
                      <a:endParaRPr lang="en-US" sz="10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endParaRPr lang="en-US" sz="10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b="1" err="1">
                          <a:solidFill>
                            <a:srgbClr val="FF0000"/>
                          </a:solidFill>
                          <a:latin typeface="Calibri"/>
                          <a:cs typeface="Calibri"/>
                          <a:sym typeface="Calibri"/>
                        </a:rPr>
                        <a:t>Updated_pc_IF_ID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 err="1">
                          <a:solidFill>
                            <a:srgbClr val="FF0000"/>
                          </a:solidFill>
                          <a:latin typeface="Calibri"/>
                          <a:cs typeface="Calibri"/>
                          <a:sym typeface="Arial"/>
                        </a:rPr>
                        <a:t>ControlSignals_ID_EX</a:t>
                      </a:r>
                      <a:endParaRPr lang="en-US" sz="1000" b="1" i="0" u="none" strike="noStrike" cap="none">
                        <a:solidFill>
                          <a:srgbClr val="FF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cap="none">
                        <a:solidFill>
                          <a:srgbClr val="FF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Calibri"/>
                          <a:cs typeface="Calibri"/>
                          <a:sym typeface="Arial"/>
                        </a:rPr>
                        <a:t>RegFile_data_1_ID_EX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cap="none">
                        <a:solidFill>
                          <a:srgbClr val="FF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Calibri"/>
                          <a:cs typeface="Calibri"/>
                          <a:sym typeface="Arial"/>
                        </a:rPr>
                        <a:t>…</a:t>
                      </a:r>
                      <a:endParaRPr sz="1000" b="1" i="0" u="none" strike="noStrike" cap="none">
                        <a:solidFill>
                          <a:srgbClr val="FF000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FF0000"/>
                          </a:solidFill>
                        </a:rPr>
                        <a:t>…</a:t>
                      </a:r>
                      <a:endParaRPr sz="135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FF0000"/>
                          </a:solidFill>
                        </a:rPr>
                        <a:t>…</a:t>
                      </a:r>
                      <a:endParaRPr sz="135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0" name="Google Shape;560;p11"/>
          <p:cNvSpPr txBox="1"/>
          <p:nvPr/>
        </p:nvSpPr>
        <p:spPr>
          <a:xfrm>
            <a:off x="135566" y="4642562"/>
            <a:ext cx="98616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EXAMPLE</a:t>
            </a:r>
            <a:endParaRPr sz="162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63" name="Google Shape;563;p11"/>
          <p:cNvSpPr txBox="1"/>
          <p:nvPr/>
        </p:nvSpPr>
        <p:spPr>
          <a:xfrm>
            <a:off x="7216075" y="466950"/>
            <a:ext cx="192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Code Snippet</a:t>
            </a:r>
            <a:endParaRPr sz="1700" i="1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560;p11">
            <a:extLst>
              <a:ext uri="{FF2B5EF4-FFF2-40B4-BE49-F238E27FC236}">
                <a16:creationId xmlns:a16="http://schemas.microsoft.com/office/drawing/2014/main" id="{BF834313-FCED-462C-9E8D-20024E9FAC0A}"/>
              </a:ext>
            </a:extLst>
          </p:cNvPr>
          <p:cNvSpPr txBox="1"/>
          <p:nvPr/>
        </p:nvSpPr>
        <p:spPr>
          <a:xfrm>
            <a:off x="628649" y="967437"/>
            <a:ext cx="394335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20" i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</a:t>
            </a:r>
            <a:r>
              <a:rPr lang="en-US" altLang="zh-CN" sz="1620" i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should the</a:t>
            </a:r>
            <a:r>
              <a:rPr lang="en-US" sz="1620" i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final table be like?</a:t>
            </a:r>
            <a:endParaRPr sz="1620" i="1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Google Shape;560;p11">
            <a:extLst>
              <a:ext uri="{FF2B5EF4-FFF2-40B4-BE49-F238E27FC236}">
                <a16:creationId xmlns:a16="http://schemas.microsoft.com/office/drawing/2014/main" id="{A3CF13D2-4C3B-4E5B-ACDD-A78D6A9D31BD}"/>
              </a:ext>
            </a:extLst>
          </p:cNvPr>
          <p:cNvSpPr txBox="1"/>
          <p:nvPr/>
        </p:nvSpPr>
        <p:spPr>
          <a:xfrm>
            <a:off x="628649" y="4097767"/>
            <a:ext cx="436005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20" i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it as a checklist to avoid coding mistakes!</a:t>
            </a:r>
            <a:endParaRPr sz="1620" i="1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557;p11">
            <a:extLst>
              <a:ext uri="{FF2B5EF4-FFF2-40B4-BE49-F238E27FC236}">
                <a16:creationId xmlns:a16="http://schemas.microsoft.com/office/drawing/2014/main" id="{791EF06D-9D55-4FA6-B8CF-C7DEE9E2C3A2}"/>
              </a:ext>
            </a:extLst>
          </p:cNvPr>
          <p:cNvSpPr txBox="1">
            <a:spLocks/>
          </p:cNvSpPr>
          <p:nvPr/>
        </p:nvSpPr>
        <p:spPr>
          <a:xfrm>
            <a:off x="7130902" y="263400"/>
            <a:ext cx="1635552" cy="48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 STAGE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 STAGE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IF_ID REG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IF_ID REG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ID STAGE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ID STAGE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ID_EX REG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ID_EX REG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EX STAGE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EX STAGE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EX_MEM REG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EX_MEM REG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MEM STAGE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MEM STAGE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MEM_WB REG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MEM_WB REG END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 b="1">
              <a:solidFill>
                <a:srgbClr val="A8D08C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 b="1">
              <a:solidFill>
                <a:srgbClr val="A8D08C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WB STAGE BEGIN</a:t>
            </a: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r>
              <a:rPr lang="en-US" altLang="zh-CN" b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</a:t>
            </a:r>
            <a:b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en-US" altLang="zh-CN" b="1">
                <a:solidFill>
                  <a:srgbClr val="A8D08C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WB STAGE END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None/>
            </a:pPr>
            <a:endParaRPr lang="en-US" altLang="zh-CN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A8D08C"/>
              </a:buClr>
              <a:buSzPct val="100000"/>
              <a:buFont typeface="Arial"/>
              <a:buNone/>
            </a:pPr>
            <a:endParaRPr lang="en-US">
              <a:solidFill>
                <a:srgbClr val="D4D4D4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8D4E4E-D68C-4807-B775-FA005D534EBE}"/>
              </a:ext>
            </a:extLst>
          </p:cNvPr>
          <p:cNvSpPr txBox="1"/>
          <p:nvPr/>
        </p:nvSpPr>
        <p:spPr>
          <a:xfrm>
            <a:off x="7130902" y="0"/>
            <a:ext cx="1635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Linting your code.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6">
            <a:extLst>
              <a:ext uri="{FF2B5EF4-FFF2-40B4-BE49-F238E27FC236}">
                <a16:creationId xmlns:a16="http://schemas.microsoft.com/office/drawing/2014/main" id="{8E6E6412-8975-8815-BCB1-8B4725E8135B}"/>
              </a:ext>
            </a:extLst>
          </p:cNvPr>
          <p:cNvSpPr txBox="1">
            <a:spLocks/>
          </p:cNvSpPr>
          <p:nvPr/>
        </p:nvSpPr>
        <p:spPr>
          <a:xfrm>
            <a:off x="582930" y="171251"/>
            <a:ext cx="489585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GB" sz="3000"/>
              <a:t>Digital Backend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BB0A0-A201-8691-5CB1-FB5382F7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49" y="1268016"/>
            <a:ext cx="2815421" cy="3151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7D47B3-69D4-5972-DCFB-2F08D2660193}"/>
              </a:ext>
            </a:extLst>
          </p:cNvPr>
          <p:cNvSpPr txBox="1"/>
          <p:nvPr/>
        </p:nvSpPr>
        <p:spPr>
          <a:xfrm>
            <a:off x="3912870" y="1351836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/>
              <a:t>The RTL design is synthesized into a gate-level netlist.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B9AE2-76CF-D0EC-B505-4760E2DF389D}"/>
              </a:ext>
            </a:extLst>
          </p:cNvPr>
          <p:cNvSpPr txBox="1"/>
          <p:nvPr/>
        </p:nvSpPr>
        <p:spPr>
          <a:xfrm>
            <a:off x="3912870" y="1850291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Decide on the chip area and set memory macros location in the chip.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A2401-DD93-6380-9208-5D36795671C4}"/>
              </a:ext>
            </a:extLst>
          </p:cNvPr>
          <p:cNvSpPr txBox="1"/>
          <p:nvPr/>
        </p:nvSpPr>
        <p:spPr>
          <a:xfrm>
            <a:off x="3912870" y="2303114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/>
              <a:t>The synthesized gates are placed in the chip according to the floorplan.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85E9F-5285-0E81-847D-438761E77A00}"/>
              </a:ext>
            </a:extLst>
          </p:cNvPr>
          <p:cNvSpPr txBox="1"/>
          <p:nvPr/>
        </p:nvSpPr>
        <p:spPr>
          <a:xfrm>
            <a:off x="3912870" y="2693626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/>
              <a:t>A clock tree is generated to distribute the clock signal throughout the chip, while minimizing skew and ensuring timing requirements are met.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CEAA9-B422-4CCC-E5FE-45A861337A70}"/>
              </a:ext>
            </a:extLst>
          </p:cNvPr>
          <p:cNvSpPr txBox="1"/>
          <p:nvPr/>
        </p:nvSpPr>
        <p:spPr>
          <a:xfrm>
            <a:off x="3912870" y="3174568"/>
            <a:ext cx="4572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/>
              <a:t>The global routing involves determining the overall routing paths between the blocks and macros; The detailed routing creates the actual metal interconnects between the gates.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BC22D-0EF1-9970-371B-B2B2DB4A4BE1}"/>
              </a:ext>
            </a:extLst>
          </p:cNvPr>
          <p:cNvSpPr txBox="1"/>
          <p:nvPr/>
        </p:nvSpPr>
        <p:spPr>
          <a:xfrm>
            <a:off x="3912870" y="3853282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/>
              <a:t>Design rule checking: Once the routing is complete, the design is checked against a set of design rules to ensure that it is manufacturable.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Session Objectives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7" name="Google Shape;527;p9"/>
          <p:cNvSpPr txBox="1">
            <a:spLocks noGrp="1"/>
          </p:cNvSpPr>
          <p:nvPr>
            <p:ph type="body" idx="1"/>
          </p:nvPr>
        </p:nvSpPr>
        <p:spPr>
          <a:xfrm>
            <a:off x="348712" y="1369219"/>
            <a:ext cx="416613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Pipelined processor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Introduce the relevant pipeline registers to </a:t>
            </a:r>
            <a:r>
              <a:rPr lang="en-US" sz="1425" dirty="0" err="1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cpu.v</a:t>
            </a:r>
            <a:r>
              <a:rPr lang="en-US" sz="1425" dirty="0"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support pipelined execution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6572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0000A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US" dirty="0">
                <a:solidFill>
                  <a:srgbClr val="00000A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Run </a:t>
            </a:r>
            <a:r>
              <a:rPr lang="en-US" dirty="0">
                <a:solidFill>
                  <a:srgbClr val="00000A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MULT2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US" dirty="0">
                <a:solidFill>
                  <a:srgbClr val="00000A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Run backend flow, track the timing and area change along the steps. Also, visualize the chip formation along the steps.</a:t>
            </a:r>
          </a:p>
        </p:txBody>
      </p:sp>
      <p:sp>
        <p:nvSpPr>
          <p:cNvPr id="528" name="Google Shape;528;p9"/>
          <p:cNvSpPr txBox="1">
            <a:spLocks noGrp="1"/>
          </p:cNvSpPr>
          <p:nvPr>
            <p:ph type="body" idx="2"/>
          </p:nvPr>
        </p:nvSpPr>
        <p:spPr>
          <a:xfrm>
            <a:off x="4629150" y="671629"/>
            <a:ext cx="4117706" cy="29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MULT2</a:t>
            </a:r>
            <a:endParaRPr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9" name="Google Shape;529;p9"/>
          <p:cNvSpPr/>
          <p:nvPr/>
        </p:nvSpPr>
        <p:spPr>
          <a:xfrm>
            <a:off x="4868628" y="1545956"/>
            <a:ext cx="2718014" cy="292591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# load operands 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x8, 0(x0)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x9, 8(x0)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x10, 16(x0)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x11, 24(x0)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x12, 32(x0)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x13, 40(x0)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x14, 48(x0)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x15, 56(x0)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x16, 64(x0)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ld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x17, 72(x0)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# multiplication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x18, x8, x9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x19, x10, x11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x20, x12, x13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x21, x14, x15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mul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x22, x16, x17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#sums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addi</a:t>
            </a: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 x23, x0, 0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err="1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add x23, x23, x18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30" name="Google Shape;530;p9"/>
          <p:cNvSpPr/>
          <p:nvPr/>
        </p:nvSpPr>
        <p:spPr>
          <a:xfrm>
            <a:off x="6720454" y="1545956"/>
            <a:ext cx="1573076" cy="292591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add x23, x23, x19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add x23, x23, x20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add x23, x23, x21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add x23, x23, x22</a:t>
            </a:r>
            <a:endParaRPr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alibri" panose="020F0502020204030204" pitchFamily="34" charset="0"/>
                <a:sym typeface="Consolas"/>
              </a:rPr>
              <a:t>nop</a:t>
            </a:r>
            <a:endParaRPr sz="750">
              <a:solidFill>
                <a:schemeClr val="lt1"/>
              </a:solidFill>
              <a:latin typeface="Consolas" panose="020B0609020204030204" pitchFamily="49" charset="0"/>
              <a:ea typeface="Consolas"/>
              <a:cs typeface="Calibri" panose="020F0502020204030204" pitchFamily="34" charset="0"/>
              <a:sym typeface="Consolas"/>
            </a:endParaRPr>
          </a:p>
        </p:txBody>
      </p:sp>
      <p:sp>
        <p:nvSpPr>
          <p:cNvPr id="531" name="Google Shape;531;p9"/>
          <p:cNvSpPr/>
          <p:nvPr/>
        </p:nvSpPr>
        <p:spPr>
          <a:xfrm>
            <a:off x="6009468" y="1714501"/>
            <a:ext cx="726483" cy="2676476"/>
          </a:xfrm>
          <a:custGeom>
            <a:avLst/>
            <a:gdLst/>
            <a:ahLst/>
            <a:cxnLst/>
            <a:rect l="l" t="t" r="r" b="b"/>
            <a:pathLst>
              <a:path w="968644" h="2892495" extrusionOk="0">
                <a:moveTo>
                  <a:pt x="0" y="2890434"/>
                </a:moveTo>
                <a:cubicBezTo>
                  <a:pt x="667073" y="2913035"/>
                  <a:pt x="719381" y="2750949"/>
                  <a:pt x="759418" y="2347993"/>
                </a:cubicBezTo>
                <a:cubicBezTo>
                  <a:pt x="799455" y="1945037"/>
                  <a:pt x="215685" y="951854"/>
                  <a:pt x="240224" y="472698"/>
                </a:cubicBezTo>
                <a:cubicBezTo>
                  <a:pt x="264763" y="-6458"/>
                  <a:pt x="774915" y="73617"/>
                  <a:pt x="968644" y="0"/>
                </a:cubicBezTo>
              </a:path>
            </a:pathLst>
          </a:cu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15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532" name="Google Shape;532;p9"/>
          <p:cNvGrpSpPr/>
          <p:nvPr/>
        </p:nvGrpSpPr>
        <p:grpSpPr>
          <a:xfrm>
            <a:off x="7307693" y="391999"/>
            <a:ext cx="985837" cy="757862"/>
            <a:chOff x="4140517" y="887013"/>
            <a:chExt cx="985837" cy="757862"/>
          </a:xfrm>
        </p:grpSpPr>
        <p:sp>
          <p:nvSpPr>
            <p:cNvPr id="533" name="Google Shape;533;p9"/>
            <p:cNvSpPr/>
            <p:nvPr/>
          </p:nvSpPr>
          <p:spPr>
            <a:xfrm>
              <a:off x="4140517" y="887013"/>
              <a:ext cx="985837" cy="75786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Google Shape;534;p9"/>
            <p:cNvSpPr txBox="1"/>
            <p:nvPr/>
          </p:nvSpPr>
          <p:spPr>
            <a:xfrm>
              <a:off x="4162714" y="909210"/>
              <a:ext cx="941443" cy="713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lt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Pipelined processor</a:t>
              </a:r>
              <a:endParaRPr sz="11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55;p4">
            <a:extLst>
              <a:ext uri="{FF2B5EF4-FFF2-40B4-BE49-F238E27FC236}">
                <a16:creationId xmlns:a16="http://schemas.microsoft.com/office/drawing/2014/main" id="{5DBCD802-3183-4242-743A-8316A2EBEA9E}"/>
              </a:ext>
            </a:extLst>
          </p:cNvPr>
          <p:cNvCxnSpPr>
            <a:cxnSpLocks/>
          </p:cNvCxnSpPr>
          <p:nvPr/>
        </p:nvCxnSpPr>
        <p:spPr>
          <a:xfrm>
            <a:off x="4020407" y="3333226"/>
            <a:ext cx="0" cy="65982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" name="Google Shape;168;p4">
            <a:extLst>
              <a:ext uri="{FF2B5EF4-FFF2-40B4-BE49-F238E27FC236}">
                <a16:creationId xmlns:a16="http://schemas.microsoft.com/office/drawing/2014/main" id="{AA82FADC-32C6-0FBF-6424-818D44755AF6}"/>
              </a:ext>
            </a:extLst>
          </p:cNvPr>
          <p:cNvCxnSpPr>
            <a:cxnSpLocks/>
          </p:cNvCxnSpPr>
          <p:nvPr/>
        </p:nvCxnSpPr>
        <p:spPr>
          <a:xfrm>
            <a:off x="3839339" y="3660371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cxnSpLocks/>
          </p:cNvCxnSpPr>
          <p:nvPr/>
        </p:nvCxnSpPr>
        <p:spPr>
          <a:xfrm>
            <a:off x="5247468" y="3355893"/>
            <a:ext cx="0" cy="56883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4"/>
          <p:cNvCxnSpPr>
            <a:cxnSpLocks/>
          </p:cNvCxnSpPr>
          <p:nvPr/>
        </p:nvCxnSpPr>
        <p:spPr>
          <a:xfrm>
            <a:off x="6789851" y="3343255"/>
            <a:ext cx="0" cy="64979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4"/>
          <p:cNvCxnSpPr>
            <a:cxnSpLocks/>
          </p:cNvCxnSpPr>
          <p:nvPr/>
        </p:nvCxnSpPr>
        <p:spPr>
          <a:xfrm>
            <a:off x="8181490" y="3355892"/>
            <a:ext cx="0" cy="637158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21920" y="528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GB"/>
              <a:t>Objective</a:t>
            </a:r>
            <a:endParaRPr/>
          </a:p>
        </p:txBody>
      </p:sp>
      <p:cxnSp>
        <p:nvCxnSpPr>
          <p:cNvPr id="145" name="Google Shape;145;p4"/>
          <p:cNvCxnSpPr>
            <a:cxnSpLocks/>
          </p:cNvCxnSpPr>
          <p:nvPr/>
        </p:nvCxnSpPr>
        <p:spPr>
          <a:xfrm>
            <a:off x="1784903" y="86117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>
            <a:cxnSpLocks/>
          </p:cNvCxnSpPr>
          <p:nvPr/>
        </p:nvCxnSpPr>
        <p:spPr>
          <a:xfrm>
            <a:off x="4527515" y="86117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5939037" y="86117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277283" y="86998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44453" y="86998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407538" y="86998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294" y="4131900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015" y="4131900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745" y="4139520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686" y="4131899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>
            <a:cxnSpLocks/>
          </p:cNvCxnSpPr>
          <p:nvPr/>
        </p:nvCxnSpPr>
        <p:spPr>
          <a:xfrm>
            <a:off x="2553838" y="3333332"/>
            <a:ext cx="0" cy="65982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6041" y="4138502"/>
            <a:ext cx="590220" cy="5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/>
          <p:nvPr/>
        </p:nvSpPr>
        <p:spPr>
          <a:xfrm>
            <a:off x="2129689" y="2938126"/>
            <a:ext cx="6494467" cy="3952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135180" y="3274100"/>
            <a:ext cx="6488978" cy="39139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Backend flow (synthesis only)</a:t>
            </a:r>
            <a:endParaRPr lang="en-US" sz="13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2503299" y="2564130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845975" y="2564130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5247468" y="2564129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6633461" y="2564129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8059385" y="2564128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4"/>
          <p:cNvCxnSpPr>
            <a:cxnSpLocks/>
          </p:cNvCxnSpPr>
          <p:nvPr/>
        </p:nvCxnSpPr>
        <p:spPr>
          <a:xfrm>
            <a:off x="5055677" y="3669307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4"/>
          <p:cNvCxnSpPr>
            <a:cxnSpLocks/>
          </p:cNvCxnSpPr>
          <p:nvPr/>
        </p:nvCxnSpPr>
        <p:spPr>
          <a:xfrm>
            <a:off x="6598059" y="3656669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4"/>
          <p:cNvCxnSpPr>
            <a:cxnSpLocks/>
          </p:cNvCxnSpPr>
          <p:nvPr/>
        </p:nvCxnSpPr>
        <p:spPr>
          <a:xfrm>
            <a:off x="7989698" y="3669307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21" name="Google Shape;121;p4"/>
          <p:cNvGrpSpPr/>
          <p:nvPr/>
        </p:nvGrpSpPr>
        <p:grpSpPr>
          <a:xfrm>
            <a:off x="609600" y="1613973"/>
            <a:ext cx="7886699" cy="951949"/>
            <a:chOff x="0" y="1053293"/>
            <a:chExt cx="10515598" cy="126926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 with data hazard resolution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58;p4">
            <a:extLst>
              <a:ext uri="{FF2B5EF4-FFF2-40B4-BE49-F238E27FC236}">
                <a16:creationId xmlns:a16="http://schemas.microsoft.com/office/drawing/2014/main" id="{B9799D4A-7519-D0BE-734D-C497A009B675}"/>
              </a:ext>
            </a:extLst>
          </p:cNvPr>
          <p:cNvSpPr/>
          <p:nvPr/>
        </p:nvSpPr>
        <p:spPr>
          <a:xfrm>
            <a:off x="4573580" y="3601760"/>
            <a:ext cx="1349288" cy="39139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flow (complete)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68;p4">
            <a:extLst>
              <a:ext uri="{FF2B5EF4-FFF2-40B4-BE49-F238E27FC236}">
                <a16:creationId xmlns:a16="http://schemas.microsoft.com/office/drawing/2014/main" id="{3BBB548C-1DFE-8DC0-A945-EA5B69E217E1}"/>
              </a:ext>
            </a:extLst>
          </p:cNvPr>
          <p:cNvCxnSpPr>
            <a:cxnSpLocks/>
          </p:cNvCxnSpPr>
          <p:nvPr/>
        </p:nvCxnSpPr>
        <p:spPr>
          <a:xfrm>
            <a:off x="2372769" y="3660478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4167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06;p13">
            <a:extLst>
              <a:ext uri="{FF2B5EF4-FFF2-40B4-BE49-F238E27FC236}">
                <a16:creationId xmlns:a16="http://schemas.microsoft.com/office/drawing/2014/main" id="{072BAAFC-F921-EEAF-5765-6D9AFB8AFF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8324" y="413189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6;p13">
            <a:extLst>
              <a:ext uri="{FF2B5EF4-FFF2-40B4-BE49-F238E27FC236}">
                <a16:creationId xmlns:a16="http://schemas.microsoft.com/office/drawing/2014/main" id="{800F6E86-21E1-20D7-7358-5597613B1E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247" y="413189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6;p13">
            <a:extLst>
              <a:ext uri="{FF2B5EF4-FFF2-40B4-BE49-F238E27FC236}">
                <a16:creationId xmlns:a16="http://schemas.microsoft.com/office/drawing/2014/main" id="{D7D0A2BC-C455-F0E7-7BA7-4BAA7E5D65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7916" y="4131899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55;p4">
            <a:extLst>
              <a:ext uri="{FF2B5EF4-FFF2-40B4-BE49-F238E27FC236}">
                <a16:creationId xmlns:a16="http://schemas.microsoft.com/office/drawing/2014/main" id="{5DBCD802-3183-4242-743A-8316A2EBEA9E}"/>
              </a:ext>
            </a:extLst>
          </p:cNvPr>
          <p:cNvCxnSpPr>
            <a:cxnSpLocks/>
          </p:cNvCxnSpPr>
          <p:nvPr/>
        </p:nvCxnSpPr>
        <p:spPr>
          <a:xfrm>
            <a:off x="4020407" y="3333226"/>
            <a:ext cx="0" cy="65982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" name="Google Shape;168;p4">
            <a:extLst>
              <a:ext uri="{FF2B5EF4-FFF2-40B4-BE49-F238E27FC236}">
                <a16:creationId xmlns:a16="http://schemas.microsoft.com/office/drawing/2014/main" id="{AA82FADC-32C6-0FBF-6424-818D44755AF6}"/>
              </a:ext>
            </a:extLst>
          </p:cNvPr>
          <p:cNvCxnSpPr>
            <a:cxnSpLocks/>
          </p:cNvCxnSpPr>
          <p:nvPr/>
        </p:nvCxnSpPr>
        <p:spPr>
          <a:xfrm>
            <a:off x="3839339" y="3660371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cxnSpLocks/>
          </p:cNvCxnSpPr>
          <p:nvPr/>
        </p:nvCxnSpPr>
        <p:spPr>
          <a:xfrm>
            <a:off x="5247468" y="3355893"/>
            <a:ext cx="0" cy="56883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4"/>
          <p:cNvCxnSpPr>
            <a:cxnSpLocks/>
          </p:cNvCxnSpPr>
          <p:nvPr/>
        </p:nvCxnSpPr>
        <p:spPr>
          <a:xfrm>
            <a:off x="6789851" y="3343255"/>
            <a:ext cx="0" cy="649796"/>
          </a:xfrm>
          <a:prstGeom prst="straightConnector1">
            <a:avLst/>
          </a:prstGeom>
          <a:noFill/>
          <a:ln w="57150" cap="flat" cmpd="sng">
            <a:solidFill>
              <a:schemeClr val="accent2">
                <a:alpha val="54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4"/>
          <p:cNvCxnSpPr>
            <a:cxnSpLocks/>
          </p:cNvCxnSpPr>
          <p:nvPr/>
        </p:nvCxnSpPr>
        <p:spPr>
          <a:xfrm>
            <a:off x="8181490" y="3355892"/>
            <a:ext cx="0" cy="637158"/>
          </a:xfrm>
          <a:prstGeom prst="straightConnector1">
            <a:avLst/>
          </a:prstGeom>
          <a:noFill/>
          <a:ln w="57150" cap="flat" cmpd="sng">
            <a:solidFill>
              <a:schemeClr val="accent2">
                <a:alpha val="54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21920" y="528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GB"/>
              <a:t>Objective</a:t>
            </a:r>
            <a:endParaRPr/>
          </a:p>
        </p:txBody>
      </p:sp>
      <p:cxnSp>
        <p:nvCxnSpPr>
          <p:cNvPr id="145" name="Google Shape;145;p4"/>
          <p:cNvCxnSpPr>
            <a:cxnSpLocks/>
          </p:cNvCxnSpPr>
          <p:nvPr/>
        </p:nvCxnSpPr>
        <p:spPr>
          <a:xfrm>
            <a:off x="1784903" y="86117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>
            <a:cxnSpLocks/>
          </p:cNvCxnSpPr>
          <p:nvPr/>
        </p:nvCxnSpPr>
        <p:spPr>
          <a:xfrm>
            <a:off x="4527515" y="86117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5939037" y="86117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277283" y="86998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44453" y="86998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407538" y="86998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3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294" y="4131900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8015" y="4131900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>
            <a:cxnSpLocks/>
          </p:cNvCxnSpPr>
          <p:nvPr/>
        </p:nvCxnSpPr>
        <p:spPr>
          <a:xfrm>
            <a:off x="2553838" y="3333332"/>
            <a:ext cx="0" cy="65982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4"/>
          <p:cNvSpPr/>
          <p:nvPr/>
        </p:nvSpPr>
        <p:spPr>
          <a:xfrm>
            <a:off x="2129689" y="2938126"/>
            <a:ext cx="6494467" cy="3952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135180" y="3274100"/>
            <a:ext cx="6488978" cy="39139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Backend flow (synthesis only)</a:t>
            </a:r>
            <a:endParaRPr lang="en-US" sz="13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2503299" y="2564130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845975" y="2564130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5247468" y="2564129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6633461" y="2564129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8059385" y="2564128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4"/>
          <p:cNvCxnSpPr>
            <a:cxnSpLocks/>
          </p:cNvCxnSpPr>
          <p:nvPr/>
        </p:nvCxnSpPr>
        <p:spPr>
          <a:xfrm>
            <a:off x="5055677" y="3669307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4"/>
          <p:cNvCxnSpPr>
            <a:cxnSpLocks/>
          </p:cNvCxnSpPr>
          <p:nvPr/>
        </p:nvCxnSpPr>
        <p:spPr>
          <a:xfrm>
            <a:off x="6598059" y="3656669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>
                <a:alpha val="42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4"/>
          <p:cNvCxnSpPr>
            <a:cxnSpLocks/>
          </p:cNvCxnSpPr>
          <p:nvPr/>
        </p:nvCxnSpPr>
        <p:spPr>
          <a:xfrm>
            <a:off x="7989698" y="3669307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>
                <a:alpha val="42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4"/>
          <p:cNvSpPr/>
          <p:nvPr/>
        </p:nvSpPr>
        <p:spPr>
          <a:xfrm>
            <a:off x="609600" y="1613973"/>
            <a:ext cx="985837" cy="951949"/>
          </a:xfrm>
          <a:prstGeom prst="roundRect">
            <a:avLst>
              <a:gd name="adj" fmla="val 10000"/>
            </a:avLst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3" name="Google Shape;123;p4"/>
          <p:cNvSpPr txBox="1"/>
          <p:nvPr/>
        </p:nvSpPr>
        <p:spPr>
          <a:xfrm>
            <a:off x="637482" y="1641855"/>
            <a:ext cx="930073" cy="8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63" tIns="42863" rIns="42863" bIns="4286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500"/>
            </a:pPr>
            <a:r>
              <a:rPr lang="en-GB"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cycle processor skeleton</a:t>
            </a:r>
            <a:endParaRPr sz="11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694021" y="1967704"/>
            <a:ext cx="208997" cy="24448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BAD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5" name="Google Shape;125;p4"/>
          <p:cNvSpPr txBox="1"/>
          <p:nvPr/>
        </p:nvSpPr>
        <p:spPr>
          <a:xfrm>
            <a:off x="1694021" y="2016602"/>
            <a:ext cx="146298" cy="14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200"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989773" y="1613973"/>
            <a:ext cx="985837" cy="951949"/>
          </a:xfrm>
          <a:prstGeom prst="roundRect">
            <a:avLst>
              <a:gd name="adj" fmla="val 10000"/>
            </a:avLst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7" name="Google Shape;127;p4"/>
          <p:cNvSpPr txBox="1"/>
          <p:nvPr/>
        </p:nvSpPr>
        <p:spPr>
          <a:xfrm>
            <a:off x="2017655" y="1641855"/>
            <a:ext cx="930073" cy="8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63" tIns="42863" rIns="42863" bIns="4286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500"/>
            </a:pPr>
            <a:r>
              <a:rPr lang="en-GB"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single cycle processor</a:t>
            </a:r>
            <a:endParaRPr sz="11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074194" y="1967704"/>
            <a:ext cx="208997" cy="24448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BAD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9" name="Google Shape;129;p4"/>
          <p:cNvSpPr txBox="1"/>
          <p:nvPr/>
        </p:nvSpPr>
        <p:spPr>
          <a:xfrm>
            <a:off x="3074194" y="2016602"/>
            <a:ext cx="146298" cy="14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200"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369945" y="1613973"/>
            <a:ext cx="985837" cy="951949"/>
          </a:xfrm>
          <a:prstGeom prst="roundRect">
            <a:avLst>
              <a:gd name="adj" fmla="val 10000"/>
            </a:avLst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1" name="Google Shape;131;p4"/>
          <p:cNvSpPr txBox="1"/>
          <p:nvPr/>
        </p:nvSpPr>
        <p:spPr>
          <a:xfrm>
            <a:off x="3397827" y="1641855"/>
            <a:ext cx="930073" cy="8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63" tIns="42863" rIns="42863" bIns="4286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500"/>
            </a:pPr>
            <a:r>
              <a:rPr lang="en-GB"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cycle processor with multiplication</a:t>
            </a:r>
            <a:endParaRPr sz="11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454366" y="1967704"/>
            <a:ext cx="208997" cy="24448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BAD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3" name="Google Shape;133;p4"/>
          <p:cNvSpPr txBox="1"/>
          <p:nvPr/>
        </p:nvSpPr>
        <p:spPr>
          <a:xfrm>
            <a:off x="4454366" y="2016602"/>
            <a:ext cx="146298" cy="14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200"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750118" y="1613973"/>
            <a:ext cx="985837" cy="951949"/>
          </a:xfrm>
          <a:prstGeom prst="roundRect">
            <a:avLst>
              <a:gd name="adj" fmla="val 10000"/>
            </a:avLst>
          </a:prstGeom>
          <a:solidFill>
            <a:srgbClr val="B3C6E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5" name="Google Shape;135;p4"/>
          <p:cNvSpPr txBox="1"/>
          <p:nvPr/>
        </p:nvSpPr>
        <p:spPr>
          <a:xfrm>
            <a:off x="4778000" y="1641855"/>
            <a:ext cx="930073" cy="8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63" tIns="42863" rIns="42863" bIns="4286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500"/>
            </a:pPr>
            <a:r>
              <a:rPr lang="en-GB"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Pipelined processor</a:t>
            </a:r>
            <a:endParaRPr sz="11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834539" y="1967704"/>
            <a:ext cx="208997" cy="24448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BAD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7" name="Google Shape;137;p4"/>
          <p:cNvSpPr txBox="1"/>
          <p:nvPr/>
        </p:nvSpPr>
        <p:spPr>
          <a:xfrm>
            <a:off x="5834539" y="2016602"/>
            <a:ext cx="146298" cy="14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200"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6130290" y="1613973"/>
            <a:ext cx="985837" cy="951949"/>
          </a:xfrm>
          <a:prstGeom prst="roundRect">
            <a:avLst>
              <a:gd name="adj" fmla="val 10000"/>
            </a:avLst>
          </a:prstGeom>
          <a:solidFill>
            <a:srgbClr val="B3C6E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9" name="Google Shape;139;p4"/>
          <p:cNvSpPr txBox="1"/>
          <p:nvPr/>
        </p:nvSpPr>
        <p:spPr>
          <a:xfrm>
            <a:off x="6158172" y="1641855"/>
            <a:ext cx="930073" cy="8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63" tIns="42863" rIns="42863" bIns="4286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500"/>
            </a:pPr>
            <a:r>
              <a:rPr lang="en-GB"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Pipelined processor with data hazard resolution</a:t>
            </a:r>
            <a:endParaRPr sz="11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214711" y="1967704"/>
            <a:ext cx="208997" cy="24448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BAD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1" name="Google Shape;141;p4"/>
          <p:cNvSpPr txBox="1"/>
          <p:nvPr/>
        </p:nvSpPr>
        <p:spPr>
          <a:xfrm>
            <a:off x="7214711" y="2016602"/>
            <a:ext cx="146298" cy="14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200"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10462" y="1613973"/>
            <a:ext cx="985837" cy="951949"/>
          </a:xfrm>
          <a:prstGeom prst="roundRect">
            <a:avLst>
              <a:gd name="adj" fmla="val 10000"/>
            </a:avLst>
          </a:prstGeom>
          <a:solidFill>
            <a:srgbClr val="B3C6E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3" name="Google Shape;143;p4"/>
          <p:cNvSpPr txBox="1"/>
          <p:nvPr/>
        </p:nvSpPr>
        <p:spPr>
          <a:xfrm>
            <a:off x="7538344" y="1641855"/>
            <a:ext cx="930073" cy="8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63" tIns="42863" rIns="42863" bIns="4286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500"/>
            </a:pPr>
            <a:r>
              <a:rPr lang="en-GB"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acceleration </a:t>
            </a:r>
            <a:endParaRPr sz="11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8;p4">
            <a:extLst>
              <a:ext uri="{FF2B5EF4-FFF2-40B4-BE49-F238E27FC236}">
                <a16:creationId xmlns:a16="http://schemas.microsoft.com/office/drawing/2014/main" id="{B9799D4A-7519-D0BE-734D-C497A009B675}"/>
              </a:ext>
            </a:extLst>
          </p:cNvPr>
          <p:cNvSpPr/>
          <p:nvPr/>
        </p:nvSpPr>
        <p:spPr>
          <a:xfrm>
            <a:off x="4573580" y="3601760"/>
            <a:ext cx="1349288" cy="39139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flow (complete)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68;p4">
            <a:extLst>
              <a:ext uri="{FF2B5EF4-FFF2-40B4-BE49-F238E27FC236}">
                <a16:creationId xmlns:a16="http://schemas.microsoft.com/office/drawing/2014/main" id="{3BBB548C-1DFE-8DC0-A945-EA5B69E217E1}"/>
              </a:ext>
            </a:extLst>
          </p:cNvPr>
          <p:cNvCxnSpPr>
            <a:cxnSpLocks/>
          </p:cNvCxnSpPr>
          <p:nvPr/>
        </p:nvCxnSpPr>
        <p:spPr>
          <a:xfrm>
            <a:off x="2372769" y="3660478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000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>
            <a:spLocks noGrp="1"/>
          </p:cNvSpPr>
          <p:nvPr>
            <p:ph type="body" idx="1"/>
          </p:nvPr>
        </p:nvSpPr>
        <p:spPr>
          <a:xfrm>
            <a:off x="607741" y="125770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n-US" b="0" strike="noStrik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Single Cycle Processor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✔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Simple_program</a:t>
            </a:r>
            <a:endParaRPr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✔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Mult1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✔"/>
            </a:pPr>
            <a:r>
              <a:rPr lang="en-US" b="0" strike="noStrik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Mult2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Google Shape;36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6" name="Google Shape;366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45097" y="693538"/>
            <a:ext cx="4825705" cy="37564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"/>
          <p:cNvSpPr txBox="1"/>
          <p:nvPr/>
        </p:nvSpPr>
        <p:spPr>
          <a:xfrm>
            <a:off x="704475" y="4093652"/>
            <a:ext cx="30615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b="1" i="1">
                <a:solidFill>
                  <a:srgbClr val="E0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Prerequisite for this session!</a:t>
            </a:r>
            <a:endParaRPr sz="1920" b="1" i="1">
              <a:solidFill>
                <a:srgbClr val="E0666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24755941-140E-6427-1712-D143E16D16AE}"/>
              </a:ext>
            </a:extLst>
          </p:cNvPr>
          <p:cNvSpPr txBox="1">
            <a:spLocks/>
          </p:cNvSpPr>
          <p:nvPr/>
        </p:nvSpPr>
        <p:spPr>
          <a:xfrm>
            <a:off x="313840" y="342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Last session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18;p4">
            <a:extLst>
              <a:ext uri="{FF2B5EF4-FFF2-40B4-BE49-F238E27FC236}">
                <a16:creationId xmlns:a16="http://schemas.microsoft.com/office/drawing/2014/main" id="{AC3742F4-C974-311D-1203-63CA6BD759A3}"/>
              </a:ext>
            </a:extLst>
          </p:cNvPr>
          <p:cNvCxnSpPr>
            <a:cxnSpLocks/>
          </p:cNvCxnSpPr>
          <p:nvPr/>
        </p:nvCxnSpPr>
        <p:spPr>
          <a:xfrm>
            <a:off x="8176250" y="3585414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168;p4">
            <a:extLst>
              <a:ext uri="{FF2B5EF4-FFF2-40B4-BE49-F238E27FC236}">
                <a16:creationId xmlns:a16="http://schemas.microsoft.com/office/drawing/2014/main" id="{CD9D2FBF-8551-FC79-278F-D3C861C81DEA}"/>
              </a:ext>
            </a:extLst>
          </p:cNvPr>
          <p:cNvCxnSpPr>
            <a:cxnSpLocks/>
          </p:cNvCxnSpPr>
          <p:nvPr/>
        </p:nvCxnSpPr>
        <p:spPr>
          <a:xfrm>
            <a:off x="7998632" y="3849976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168;p4">
            <a:extLst>
              <a:ext uri="{FF2B5EF4-FFF2-40B4-BE49-F238E27FC236}">
                <a16:creationId xmlns:a16="http://schemas.microsoft.com/office/drawing/2014/main" id="{F3E96946-751D-7672-8B8C-7A2A4586692E}"/>
              </a:ext>
            </a:extLst>
          </p:cNvPr>
          <p:cNvCxnSpPr>
            <a:cxnSpLocks/>
          </p:cNvCxnSpPr>
          <p:nvPr/>
        </p:nvCxnSpPr>
        <p:spPr>
          <a:xfrm>
            <a:off x="6588753" y="3846046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118;p4">
            <a:extLst>
              <a:ext uri="{FF2B5EF4-FFF2-40B4-BE49-F238E27FC236}">
                <a16:creationId xmlns:a16="http://schemas.microsoft.com/office/drawing/2014/main" id="{0622471C-297A-2A15-3075-B4A1C60F5C0D}"/>
              </a:ext>
            </a:extLst>
          </p:cNvPr>
          <p:cNvCxnSpPr>
            <a:cxnSpLocks/>
          </p:cNvCxnSpPr>
          <p:nvPr/>
        </p:nvCxnSpPr>
        <p:spPr>
          <a:xfrm>
            <a:off x="6766371" y="3581484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18;p4">
            <a:extLst>
              <a:ext uri="{FF2B5EF4-FFF2-40B4-BE49-F238E27FC236}">
                <a16:creationId xmlns:a16="http://schemas.microsoft.com/office/drawing/2014/main" id="{F514CC30-D096-89A9-B80A-0AF9B7BC5B60}"/>
              </a:ext>
            </a:extLst>
          </p:cNvPr>
          <p:cNvCxnSpPr>
            <a:cxnSpLocks/>
          </p:cNvCxnSpPr>
          <p:nvPr/>
        </p:nvCxnSpPr>
        <p:spPr>
          <a:xfrm>
            <a:off x="3980641" y="3583512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168;p4">
            <a:extLst>
              <a:ext uri="{FF2B5EF4-FFF2-40B4-BE49-F238E27FC236}">
                <a16:creationId xmlns:a16="http://schemas.microsoft.com/office/drawing/2014/main" id="{85A8DDE0-6C22-AC0D-055C-1C7F80466646}"/>
              </a:ext>
            </a:extLst>
          </p:cNvPr>
          <p:cNvCxnSpPr>
            <a:cxnSpLocks/>
          </p:cNvCxnSpPr>
          <p:nvPr/>
        </p:nvCxnSpPr>
        <p:spPr>
          <a:xfrm>
            <a:off x="3803023" y="3848074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118;p4">
            <a:extLst>
              <a:ext uri="{FF2B5EF4-FFF2-40B4-BE49-F238E27FC236}">
                <a16:creationId xmlns:a16="http://schemas.microsoft.com/office/drawing/2014/main" id="{09798CD2-527A-4257-060D-654E1D66C22C}"/>
              </a:ext>
            </a:extLst>
          </p:cNvPr>
          <p:cNvCxnSpPr>
            <a:cxnSpLocks/>
          </p:cNvCxnSpPr>
          <p:nvPr/>
        </p:nvCxnSpPr>
        <p:spPr>
          <a:xfrm>
            <a:off x="2661092" y="3578326"/>
            <a:ext cx="0" cy="581474"/>
          </a:xfrm>
          <a:prstGeom prst="straightConnector1">
            <a:avLst/>
          </a:prstGeom>
          <a:noFill/>
          <a:ln w="57150" cap="flat" cmpd="sng">
            <a:solidFill>
              <a:srgbClr val="F9D6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68;p4">
            <a:extLst>
              <a:ext uri="{FF2B5EF4-FFF2-40B4-BE49-F238E27FC236}">
                <a16:creationId xmlns:a16="http://schemas.microsoft.com/office/drawing/2014/main" id="{7B476ECD-004F-A9C9-726F-0548E5BC28F9}"/>
              </a:ext>
            </a:extLst>
          </p:cNvPr>
          <p:cNvCxnSpPr>
            <a:cxnSpLocks/>
          </p:cNvCxnSpPr>
          <p:nvPr/>
        </p:nvCxnSpPr>
        <p:spPr>
          <a:xfrm>
            <a:off x="2483474" y="3842888"/>
            <a:ext cx="0" cy="324000"/>
          </a:xfrm>
          <a:prstGeom prst="straightConnector1">
            <a:avLst/>
          </a:prstGeom>
          <a:noFill/>
          <a:ln w="57150" cap="flat" cmpd="sng">
            <a:solidFill>
              <a:srgbClr val="C3DEB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cxnSpLocks/>
          </p:cNvCxnSpPr>
          <p:nvPr/>
        </p:nvCxnSpPr>
        <p:spPr>
          <a:xfrm>
            <a:off x="5266518" y="3534963"/>
            <a:ext cx="0" cy="56883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4"/>
          <p:cNvCxnSpPr>
            <a:cxnSpLocks/>
          </p:cNvCxnSpPr>
          <p:nvPr/>
        </p:nvCxnSpPr>
        <p:spPr>
          <a:xfrm>
            <a:off x="1803953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>
            <a:cxnSpLocks/>
          </p:cNvCxnSpPr>
          <p:nvPr/>
        </p:nvCxnSpPr>
        <p:spPr>
          <a:xfrm>
            <a:off x="4546565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5958087" y="1040240"/>
            <a:ext cx="0" cy="3807000"/>
          </a:xfrm>
          <a:prstGeom prst="straightConnector1">
            <a:avLst/>
          </a:prstGeom>
          <a:noFill/>
          <a:ln w="57150" cap="flat" cmpd="sng">
            <a:solidFill>
              <a:srgbClr val="FB993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29633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1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363503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426588" y="1049059"/>
            <a:ext cx="178583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GB" sz="1800" b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Session 3</a:t>
            </a:r>
            <a:endParaRPr sz="1800" b="1">
              <a:solidFill>
                <a:srgbClr val="A5A5A5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645" y="4177620"/>
            <a:ext cx="590220" cy="590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"/>
          <p:cNvCxnSpPr/>
          <p:nvPr/>
        </p:nvCxnSpPr>
        <p:spPr>
          <a:xfrm>
            <a:off x="2522349" y="274320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865025" y="2743200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5266518" y="2743199"/>
            <a:ext cx="0" cy="3739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6652511" y="2743199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8078435" y="2743198"/>
            <a:ext cx="0" cy="373996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4"/>
          <p:cNvCxnSpPr>
            <a:cxnSpLocks/>
          </p:cNvCxnSpPr>
          <p:nvPr/>
        </p:nvCxnSpPr>
        <p:spPr>
          <a:xfrm>
            <a:off x="5074727" y="3848377"/>
            <a:ext cx="0" cy="32400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21" name="Google Shape;121;p4"/>
          <p:cNvGrpSpPr/>
          <p:nvPr/>
        </p:nvGrpSpPr>
        <p:grpSpPr>
          <a:xfrm>
            <a:off x="628650" y="1793043"/>
            <a:ext cx="7886699" cy="951949"/>
            <a:chOff x="0" y="1053293"/>
            <a:chExt cx="10515598" cy="126926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 with data hazard resolution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200"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63" tIns="42863" rIns="42863" bIns="428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-GB"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0640557-9388-70C0-88D4-1CAD76091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840" y="342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This session</a:t>
            </a:r>
            <a:endParaRPr/>
          </a:p>
        </p:txBody>
      </p:sp>
      <p:pic>
        <p:nvPicPr>
          <p:cNvPr id="6" name="Google Shape;306;p13">
            <a:extLst>
              <a:ext uri="{FF2B5EF4-FFF2-40B4-BE49-F238E27FC236}">
                <a16:creationId xmlns:a16="http://schemas.microsoft.com/office/drawing/2014/main" id="{39E0616F-6F9A-8325-F065-2ADFD0AFBC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2586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8;p13">
            <a:extLst>
              <a:ext uri="{FF2B5EF4-FFF2-40B4-BE49-F238E27FC236}">
                <a16:creationId xmlns:a16="http://schemas.microsoft.com/office/drawing/2014/main" id="{40967564-CCF6-984E-DBA5-7A2A286D53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7941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6;p13">
            <a:extLst>
              <a:ext uri="{FF2B5EF4-FFF2-40B4-BE49-F238E27FC236}">
                <a16:creationId xmlns:a16="http://schemas.microsoft.com/office/drawing/2014/main" id="{06C1CB36-7AB1-8950-6092-20F0000BAF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9590" y="4177619"/>
            <a:ext cx="590220" cy="5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8;p13">
            <a:extLst>
              <a:ext uri="{FF2B5EF4-FFF2-40B4-BE49-F238E27FC236}">
                <a16:creationId xmlns:a16="http://schemas.microsoft.com/office/drawing/2014/main" id="{1C1A0C3C-3CD7-6765-6376-BA639DFE2A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6266" y="4184222"/>
            <a:ext cx="590220" cy="5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7;p4">
            <a:extLst>
              <a:ext uri="{FF2B5EF4-FFF2-40B4-BE49-F238E27FC236}">
                <a16:creationId xmlns:a16="http://schemas.microsoft.com/office/drawing/2014/main" id="{28EF2A59-FD1C-E28E-FA1D-C0E2DF93018A}"/>
              </a:ext>
            </a:extLst>
          </p:cNvPr>
          <p:cNvSpPr/>
          <p:nvPr/>
        </p:nvSpPr>
        <p:spPr>
          <a:xfrm>
            <a:off x="2144534" y="3129370"/>
            <a:ext cx="6494467" cy="3952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8;p4">
            <a:extLst>
              <a:ext uri="{FF2B5EF4-FFF2-40B4-BE49-F238E27FC236}">
                <a16:creationId xmlns:a16="http://schemas.microsoft.com/office/drawing/2014/main" id="{6DE00F74-6D5F-9A5B-8FF2-BD40F72D77E9}"/>
              </a:ext>
            </a:extLst>
          </p:cNvPr>
          <p:cNvSpPr/>
          <p:nvPr/>
        </p:nvSpPr>
        <p:spPr>
          <a:xfrm>
            <a:off x="2150023" y="3451491"/>
            <a:ext cx="6488978" cy="39139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Backend flow (synthesis only)</a:t>
            </a:r>
            <a:endParaRPr lang="en-US" sz="135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58;p4">
            <a:extLst>
              <a:ext uri="{FF2B5EF4-FFF2-40B4-BE49-F238E27FC236}">
                <a16:creationId xmlns:a16="http://schemas.microsoft.com/office/drawing/2014/main" id="{FC6F5651-11B9-66D2-B213-A23CC655703E}"/>
              </a:ext>
            </a:extLst>
          </p:cNvPr>
          <p:cNvSpPr/>
          <p:nvPr/>
        </p:nvSpPr>
        <p:spPr>
          <a:xfrm>
            <a:off x="4588423" y="3768403"/>
            <a:ext cx="1349288" cy="39139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GB"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flow (complete)</a:t>
            </a:r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16819" y="202029"/>
            <a:ext cx="5951966" cy="413054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Pipelining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8" name="Google Shape;48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9" name="Google Shape;489;p6"/>
          <p:cNvSpPr txBox="1"/>
          <p:nvPr/>
        </p:nvSpPr>
        <p:spPr>
          <a:xfrm>
            <a:off x="2794051" y="4420620"/>
            <a:ext cx="7175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Fetch</a:t>
            </a:r>
            <a:endParaRPr sz="1400" b="1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90" name="Google Shape;490;p6"/>
          <p:cNvSpPr txBox="1"/>
          <p:nvPr/>
        </p:nvSpPr>
        <p:spPr>
          <a:xfrm>
            <a:off x="4395987" y="4420620"/>
            <a:ext cx="7448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Decode</a:t>
            </a:r>
            <a:endParaRPr sz="1400" b="1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91" name="Google Shape;491;p6"/>
          <p:cNvSpPr txBox="1"/>
          <p:nvPr/>
        </p:nvSpPr>
        <p:spPr>
          <a:xfrm>
            <a:off x="5736164" y="4420620"/>
            <a:ext cx="7616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Execute</a:t>
            </a:r>
            <a:endParaRPr sz="1400" b="1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92" name="Google Shape;492;p6"/>
          <p:cNvSpPr txBox="1"/>
          <p:nvPr/>
        </p:nvSpPr>
        <p:spPr>
          <a:xfrm>
            <a:off x="6870998" y="4420620"/>
            <a:ext cx="8234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Memory</a:t>
            </a:r>
            <a:endParaRPr sz="1400" b="1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956632" y="4420661"/>
            <a:ext cx="10098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</a:t>
            </a:r>
            <a:r>
              <a:rPr lang="en-US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Back</a:t>
            </a:r>
            <a:endParaRPr sz="1400" b="1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494" name="Google Shape;494;p6"/>
          <p:cNvCxnSpPr/>
          <p:nvPr/>
        </p:nvCxnSpPr>
        <p:spPr>
          <a:xfrm>
            <a:off x="3935691" y="122549"/>
            <a:ext cx="0" cy="45625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none" w="sm" len="sm"/>
          </a:ln>
        </p:spPr>
      </p:cxnSp>
      <p:cxnSp>
        <p:nvCxnSpPr>
          <p:cNvPr id="495" name="Google Shape;495;p6"/>
          <p:cNvCxnSpPr/>
          <p:nvPr/>
        </p:nvCxnSpPr>
        <p:spPr>
          <a:xfrm>
            <a:off x="5492685" y="122548"/>
            <a:ext cx="0" cy="45625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none" w="sm" len="sm"/>
          </a:ln>
        </p:spPr>
      </p:cxnSp>
      <p:cxnSp>
        <p:nvCxnSpPr>
          <p:cNvPr id="496" name="Google Shape;496;p6"/>
          <p:cNvCxnSpPr/>
          <p:nvPr/>
        </p:nvCxnSpPr>
        <p:spPr>
          <a:xfrm>
            <a:off x="6722882" y="122548"/>
            <a:ext cx="0" cy="45625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none" w="sm" len="sm"/>
          </a:ln>
        </p:spPr>
      </p:cxnSp>
      <p:cxnSp>
        <p:nvCxnSpPr>
          <p:cNvPr id="497" name="Google Shape;497;p6"/>
          <p:cNvCxnSpPr/>
          <p:nvPr/>
        </p:nvCxnSpPr>
        <p:spPr>
          <a:xfrm>
            <a:off x="7844673" y="122548"/>
            <a:ext cx="0" cy="45625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none" w="sm" len="sm"/>
          </a:ln>
        </p:spPr>
      </p:cxnSp>
      <p:sp>
        <p:nvSpPr>
          <p:cNvPr id="498" name="Google Shape;498;p6"/>
          <p:cNvSpPr txBox="1">
            <a:spLocks noGrp="1"/>
          </p:cNvSpPr>
          <p:nvPr>
            <p:ph type="body" idx="1"/>
          </p:nvPr>
        </p:nvSpPr>
        <p:spPr>
          <a:xfrm>
            <a:off x="745870" y="3377416"/>
            <a:ext cx="2645546" cy="72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Executing instructions in steps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"/>
          <p:cNvSpPr txBox="1">
            <a:spLocks noGrp="1"/>
          </p:cNvSpPr>
          <p:nvPr>
            <p:ph type="title"/>
          </p:nvPr>
        </p:nvSpPr>
        <p:spPr>
          <a:xfrm>
            <a:off x="628650" y="4261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Pipelining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5" name="Google Shape;50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2318" y="972207"/>
            <a:ext cx="5824016" cy="365853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7"/>
          <p:cNvSpPr/>
          <p:nvPr/>
        </p:nvSpPr>
        <p:spPr>
          <a:xfrm>
            <a:off x="3787565" y="1108732"/>
            <a:ext cx="547952" cy="3625726"/>
          </a:xfrm>
          <a:prstGeom prst="rect">
            <a:avLst/>
          </a:prstGeom>
          <a:noFill/>
          <a:ln w="381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07" name="Google Shape;507;p7"/>
          <p:cNvSpPr txBox="1"/>
          <p:nvPr/>
        </p:nvSpPr>
        <p:spPr>
          <a:xfrm>
            <a:off x="6503338" y="2107962"/>
            <a:ext cx="2073260" cy="158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 clock cycle 5: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 1 -&gt; write back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 2 -&gt; data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 3 -&gt; execute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 4 -&gt; decode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62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 5 -&gt; fetch</a:t>
            </a:r>
            <a:endParaRPr sz="162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E0110B-7D0F-471B-9CD6-B4C687D2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2" y="3640932"/>
            <a:ext cx="3943350" cy="1400175"/>
          </a:xfrm>
          <a:prstGeom prst="rect">
            <a:avLst/>
          </a:prstGeom>
        </p:spPr>
      </p:pic>
      <p:sp>
        <p:nvSpPr>
          <p:cNvPr id="512" name="Google Shape;512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Pipelining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3" name="Google Shape;51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5" name="Google Shape;515;p8"/>
          <p:cNvSpPr/>
          <p:nvPr/>
        </p:nvSpPr>
        <p:spPr>
          <a:xfrm>
            <a:off x="4222365" y="1654887"/>
            <a:ext cx="159135" cy="26118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16" name="Google Shape;516;p8"/>
          <p:cNvSpPr/>
          <p:nvPr/>
        </p:nvSpPr>
        <p:spPr>
          <a:xfrm>
            <a:off x="5766399" y="862013"/>
            <a:ext cx="159135" cy="34046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17" name="Google Shape;517;p8"/>
          <p:cNvSpPr/>
          <p:nvPr/>
        </p:nvSpPr>
        <p:spPr>
          <a:xfrm>
            <a:off x="6981739" y="1114425"/>
            <a:ext cx="159135" cy="31596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18" name="Google Shape;518;p8"/>
          <p:cNvSpPr/>
          <p:nvPr/>
        </p:nvSpPr>
        <p:spPr>
          <a:xfrm>
            <a:off x="8117511" y="1376363"/>
            <a:ext cx="159135" cy="289773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19" name="Google Shape;519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7255" y="448864"/>
            <a:ext cx="5939578" cy="412194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"/>
          <p:cNvSpPr txBox="1"/>
          <p:nvPr/>
        </p:nvSpPr>
        <p:spPr>
          <a:xfrm>
            <a:off x="2986315" y="696007"/>
            <a:ext cx="13156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Pipeline registers </a:t>
            </a:r>
            <a:endParaRPr sz="1200" b="1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latin typeface="Consolas" panose="020B0609020204030204" pitchFamily="49" charset="0"/>
              </a:rPr>
              <a:t>Method</a:t>
            </a:r>
            <a:endParaRPr>
              <a:latin typeface="Consolas" panose="020B0609020204030204" pitchFamily="49" charset="0"/>
            </a:endParaRPr>
          </a:p>
        </p:txBody>
      </p:sp>
      <p:graphicFrame>
        <p:nvGraphicFramePr>
          <p:cNvPr id="540" name="Google Shape;540;p10"/>
          <p:cNvGraphicFramePr/>
          <p:nvPr/>
        </p:nvGraphicFramePr>
        <p:xfrm>
          <a:off x="4786312" y="1004809"/>
          <a:ext cx="4146150" cy="954775"/>
        </p:xfrm>
        <a:graphic>
          <a:graphicData uri="http://schemas.openxmlformats.org/drawingml/2006/table">
            <a:tbl>
              <a:tblPr firstRow="1" bandRow="1">
                <a:noFill/>
                <a:tableStyleId>{040938F7-9763-481F-BBCA-995C50FC980A}</a:tableStyleId>
              </a:tblPr>
              <a:tblGrid>
                <a:gridCol w="69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Stage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IF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EXE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MEM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WB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Path resources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instruction_memory</a:t>
                      </a:r>
                      <a:endParaRPr sz="800" b="1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0070C0"/>
                          </a:solidFill>
                        </a:rPr>
                        <a:t>register_file</a:t>
                      </a:r>
                      <a:endParaRPr sz="800" b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1" name="Google Shape;54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nsolas" panose="020B0609020204030204" pitchFamily="49" charset="0"/>
              </a:rPr>
              <a:t>9</a:t>
            </a:fld>
            <a:endParaRPr>
              <a:latin typeface="Consolas" panose="020B0609020204030204" pitchFamily="49" charset="0"/>
            </a:endParaRPr>
          </a:p>
        </p:txBody>
      </p:sp>
      <p:pic>
        <p:nvPicPr>
          <p:cNvPr id="542" name="Google Shape;542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924" y="1123256"/>
            <a:ext cx="4410076" cy="30605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3" name="Google Shape;543;p10"/>
          <p:cNvGraphicFramePr/>
          <p:nvPr/>
        </p:nvGraphicFramePr>
        <p:xfrm>
          <a:off x="4643438" y="2571750"/>
          <a:ext cx="4405350" cy="1296680"/>
        </p:xfrm>
        <a:graphic>
          <a:graphicData uri="http://schemas.openxmlformats.org/drawingml/2006/table">
            <a:tbl>
              <a:tblPr firstRow="1" bandRow="1">
                <a:noFill/>
                <a:tableStyleId>{040938F7-9763-481F-BBCA-995C50FC980A}</a:tableStyleId>
              </a:tblPr>
              <a:tblGrid>
                <a:gridCol w="8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Pipe. Reg.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IF/ID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ID/EXE</a:t>
                      </a: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/>
                        <a:t>EXE/MEM</a:t>
                      </a: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MEM/WB</a:t>
                      </a: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Signals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4" name="Google Shape;544;p10"/>
          <p:cNvSpPr/>
          <p:nvPr/>
        </p:nvSpPr>
        <p:spPr>
          <a:xfrm>
            <a:off x="661988" y="2695575"/>
            <a:ext cx="509587" cy="519113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1769268" y="2695575"/>
            <a:ext cx="509587" cy="542925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10"/>
          <p:cNvCxnSpPr>
            <a:stCxn id="544" idx="0"/>
          </p:cNvCxnSpPr>
          <p:nvPr/>
        </p:nvCxnSpPr>
        <p:spPr>
          <a:xfrm rot="-5400000">
            <a:off x="2626632" y="-173475"/>
            <a:ext cx="1159200" cy="4578900"/>
          </a:xfrm>
          <a:prstGeom prst="curvedConnector2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7" name="Google Shape;547;p10"/>
          <p:cNvSpPr/>
          <p:nvPr/>
        </p:nvSpPr>
        <p:spPr>
          <a:xfrm>
            <a:off x="2283679" y="1582794"/>
            <a:ext cx="4191387" cy="1378562"/>
          </a:xfrm>
          <a:custGeom>
            <a:avLst/>
            <a:gdLst/>
            <a:ahLst/>
            <a:cxnLst/>
            <a:rect l="l" t="t" r="r" b="b"/>
            <a:pathLst>
              <a:path w="4191387" h="1378562" extrusionOk="0">
                <a:moveTo>
                  <a:pt x="0" y="1378562"/>
                </a:moveTo>
                <a:cubicBezTo>
                  <a:pt x="818086" y="1259040"/>
                  <a:pt x="1636173" y="1139518"/>
                  <a:pt x="2334737" y="909758"/>
                </a:cubicBezTo>
                <a:cubicBezTo>
                  <a:pt x="3033302" y="679998"/>
                  <a:pt x="3612344" y="339999"/>
                  <a:pt x="4191387" y="0"/>
                </a:cubicBezTo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0"/>
          <p:cNvSpPr/>
          <p:nvPr/>
        </p:nvSpPr>
        <p:spPr>
          <a:xfrm>
            <a:off x="1448187" y="2695575"/>
            <a:ext cx="74266" cy="26578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0"/>
          <p:cNvSpPr/>
          <p:nvPr/>
        </p:nvSpPr>
        <p:spPr>
          <a:xfrm>
            <a:off x="1485320" y="2965997"/>
            <a:ext cx="4335276" cy="1230637"/>
          </a:xfrm>
          <a:custGeom>
            <a:avLst/>
            <a:gdLst/>
            <a:ahLst/>
            <a:cxnLst/>
            <a:rect l="l" t="t" r="r" b="b"/>
            <a:pathLst>
              <a:path w="4335276" h="1230637" extrusionOk="0">
                <a:moveTo>
                  <a:pt x="0" y="0"/>
                </a:moveTo>
                <a:cubicBezTo>
                  <a:pt x="103663" y="1228483"/>
                  <a:pt x="2723086" y="1848913"/>
                  <a:pt x="4335276" y="35740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lt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0"/>
          <p:cNvSpPr txBox="1"/>
          <p:nvPr/>
        </p:nvSpPr>
        <p:spPr>
          <a:xfrm>
            <a:off x="135566" y="4642562"/>
            <a:ext cx="98616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EXAMPLE</a:t>
            </a:r>
            <a:endParaRPr sz="162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1909</Words>
  <Application>Microsoft Office PowerPoint</Application>
  <PresentationFormat>On-screen Show (16:9)</PresentationFormat>
  <Paragraphs>332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Calibri</vt:lpstr>
      <vt:lpstr>Consolas</vt:lpstr>
      <vt:lpstr>Office Theme</vt:lpstr>
      <vt:lpstr>Computer Architectures Session 2</vt:lpstr>
      <vt:lpstr>Objective</vt:lpstr>
      <vt:lpstr>Objective</vt:lpstr>
      <vt:lpstr>PowerPoint Presentation</vt:lpstr>
      <vt:lpstr>This session</vt:lpstr>
      <vt:lpstr>Pipelining</vt:lpstr>
      <vt:lpstr>Pipelining</vt:lpstr>
      <vt:lpstr>Pipelining</vt:lpstr>
      <vt:lpstr>Method</vt:lpstr>
      <vt:lpstr>Method</vt:lpstr>
      <vt:lpstr>Method</vt:lpstr>
      <vt:lpstr>Method</vt:lpstr>
      <vt:lpstr>Method</vt:lpstr>
      <vt:lpstr>PowerPoint Presentation</vt:lpstr>
      <vt:lpstr>Session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Architectures Session 2</dc:title>
  <dc:creator>Jasper Marien (----)</dc:creator>
  <cp:lastModifiedBy>Linyan Mei</cp:lastModifiedBy>
  <cp:revision>10</cp:revision>
  <dcterms:created xsi:type="dcterms:W3CDTF">2020-04-01T15:40:31Z</dcterms:created>
  <dcterms:modified xsi:type="dcterms:W3CDTF">2023-04-02T18:15:11Z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2021-03-26T14:30:44Z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ff792f6c-ffa1-44e7-b580-d7a3f3f5e9a6</vt:lpwstr>
  </property>
  <property fmtid="{D5CDD505-2E9C-101B-9397-08002B2CF9AE}" pid="8" name="MSIP_Label_f0eba32c-0974-4663-a3a1-3cd8c30938e9_ContentBits">
    <vt:lpwstr>0</vt:lpwstr>
  </property>
</Properties>
</file>