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8" r:id="rId4"/>
    <p:sldId id="259" r:id="rId5"/>
    <p:sldId id="277" r:id="rId6"/>
    <p:sldId id="284" r:id="rId7"/>
    <p:sldId id="283" r:id="rId8"/>
    <p:sldId id="282" r:id="rId9"/>
    <p:sldId id="281" r:id="rId10"/>
    <p:sldId id="280" r:id="rId11"/>
    <p:sldId id="279" r:id="rId12"/>
    <p:sldId id="278" r:id="rId13"/>
    <p:sldId id="287" r:id="rId14"/>
    <p:sldId id="261" r:id="rId15"/>
    <p:sldId id="262" r:id="rId16"/>
    <p:sldId id="263" r:id="rId17"/>
    <p:sldId id="264" r:id="rId18"/>
    <p:sldId id="257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2" orient="horz" pos="2928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3" roundtripDataSignature="AMtx7mgIVT1w/0oy8SH6s5oqOn4MdSs7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D32B4-C1EE-68CC-7A3E-D0445E2110FB}" v="25" dt="2023-03-31T15:24:09.002"/>
    <p1510:client id="{F792BEA2-87AE-4C30-B03E-9401A5CA7EB7}" v="48" dt="2023-03-30T10:18:28.906"/>
  </p1510:revLst>
</p1510:revInfo>
</file>

<file path=ppt/tableStyles.xml><?xml version="1.0" encoding="utf-8"?>
<a:tblStyleLst xmlns:a="http://schemas.openxmlformats.org/drawingml/2006/main" def="{CE7E8FC3-4963-435C-82D0-51C3FBD32D88}">
  <a:tblStyle styleId="{CE7E8FC3-4963-435C-82D0-51C3FBD32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C8EDD-E9B9-40A0-AE02-E7578FD211A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15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71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[Jun-0324]: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+ dmem addr index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+ dmem data layout</a:t>
            </a:r>
            <a:endParaRPr/>
          </a:p>
        </p:txBody>
      </p:sp>
      <p:sp>
        <p:nvSpPr>
          <p:cNvPr id="224" name="Google Shape;224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[Jun-0324]: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+ diagram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+ todo list</a:t>
            </a:r>
            <a:endParaRPr/>
          </a:p>
        </p:txBody>
      </p:sp>
      <p:sp>
        <p:nvSpPr>
          <p:cNvPr id="249" name="Google Shape;24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[Jun-0324]: + slide order change</a:t>
            </a:r>
            <a:endParaRPr/>
          </a:p>
        </p:txBody>
      </p:sp>
      <p:sp>
        <p:nvSpPr>
          <p:cNvPr id="269" name="Google Shape;26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[Jun-0324]: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replace “Forwarding already known results”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delete the 2nd arrow: it was not covered/needed previously. Part of this session’s forwarding — the data forwarding after 1-cycle stall.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+ condition explanation</a:t>
            </a: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869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[Jun-0324]: + explanation</a:t>
            </a:r>
            <a:endParaRPr/>
          </a:p>
        </p:txBody>
      </p:sp>
      <p:sp>
        <p:nvSpPr>
          <p:cNvPr id="294" name="Google Shape;29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[Jun-0324]: + explanation</a:t>
            </a:r>
            <a:endParaRPr/>
          </a:p>
        </p:txBody>
      </p:sp>
      <p:sp>
        <p:nvSpPr>
          <p:cNvPr id="306" name="Google Shape;30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019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f00c1cdfb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1f00c1cd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f40ab9e5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11f40ab9e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rs1_ID_EX == rd_EX_MEM ?</a:t>
            </a:r>
            <a:endParaRPr/>
          </a:p>
        </p:txBody>
      </p:sp>
      <p:sp>
        <p:nvSpPr>
          <p:cNvPr id="671" name="Google Shape;6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enus.cs61c.org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Kritagya-Agarwal/Assembly-To-Machine-Code-RISC-V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Computer Architectures Session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Pipelined microprocessor with control-hazard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Advanced acceleration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33510" y="3841561"/>
            <a:ext cx="5829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 :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lvl="1" indent="0">
              <a:lnSpc>
                <a:spcPct val="100000"/>
              </a:lnSpc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 Yin (jun.yin@kuleuven.be)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11480" lvl="1"/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Yuanyang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Guo (yuanyang.guo@imec.be)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11480" lvl="1"/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Linyan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 (linyan.mei@kuleuven.be)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11480" lvl="1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Yunzhu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Chen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yunzhu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@imec.be)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Forward unit</a:t>
            </a:r>
            <a:endParaRPr/>
          </a:p>
        </p:txBody>
      </p:sp>
      <p:pic>
        <p:nvPicPr>
          <p:cNvPr id="686" name="Google Shape;68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0695" y="1056291"/>
            <a:ext cx="6552706" cy="36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88" name="Google Shape;688;p18"/>
          <p:cNvSpPr txBox="1"/>
          <p:nvPr/>
        </p:nvSpPr>
        <p:spPr>
          <a:xfrm>
            <a:off x="5691352" y="310850"/>
            <a:ext cx="3100551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Forwards operands to the ALU from wherever they are available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8"/>
          <p:cNvSpPr/>
          <p:nvPr/>
        </p:nvSpPr>
        <p:spPr>
          <a:xfrm>
            <a:off x="5097516" y="3954664"/>
            <a:ext cx="593835" cy="450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8"/>
          <p:cNvSpPr/>
          <p:nvPr/>
        </p:nvSpPr>
        <p:spPr>
          <a:xfrm>
            <a:off x="4563245" y="1806776"/>
            <a:ext cx="356877" cy="13866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59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Session Objectives</a:t>
            </a:r>
            <a:endParaRPr dirty="0"/>
          </a:p>
        </p:txBody>
      </p:sp>
      <p:sp>
        <p:nvSpPr>
          <p:cNvPr id="697" name="Google Shape;697;p19"/>
          <p:cNvSpPr txBox="1">
            <a:spLocks noGrp="1"/>
          </p:cNvSpPr>
          <p:nvPr>
            <p:ph type="body" idx="1"/>
          </p:nvPr>
        </p:nvSpPr>
        <p:spPr>
          <a:xfrm>
            <a:off x="348712" y="1369219"/>
            <a:ext cx="416613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Pipelined processor with data hazard resolution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Introduce a forwarding unit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forward_unit.v</a:t>
            </a:r>
            <a:r>
              <a:rPr lang="en-US" sz="1400" b="1" dirty="0"/>
              <a:t> </a:t>
            </a:r>
            <a:r>
              <a:rPr lang="en-US" dirty="0"/>
              <a:t>to </a:t>
            </a:r>
            <a:r>
              <a:rPr lang="en-US" sz="1425" b="1" dirty="0" err="1">
                <a:latin typeface="Consolas"/>
                <a:ea typeface="Consolas"/>
                <a:cs typeface="Consolas"/>
                <a:sym typeface="Consolas"/>
              </a:rPr>
              <a:t>cpu.v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to support pipelined execution</a:t>
            </a:r>
            <a:endParaRPr dirty="0"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A"/>
              </a:buClr>
              <a:buSzPts val="1800"/>
              <a:buChar char="•"/>
            </a:pPr>
            <a:r>
              <a:rPr lang="en-US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dirty="0">
                <a:solidFill>
                  <a:srgbClr val="00000A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MULT3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A"/>
              </a:buClr>
              <a:buSzPts val="1800"/>
              <a:buChar char="•"/>
            </a:pPr>
            <a:r>
              <a:rPr lang="en-US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 dirty="0"/>
          </a:p>
        </p:txBody>
      </p:sp>
      <p:sp>
        <p:nvSpPr>
          <p:cNvPr id="698" name="Google Shape;698;p19"/>
          <p:cNvSpPr txBox="1"/>
          <p:nvPr/>
        </p:nvSpPr>
        <p:spPr>
          <a:xfrm>
            <a:off x="4572000" y="1027587"/>
            <a:ext cx="1026450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MULT3</a:t>
            </a:r>
            <a:endParaRPr sz="162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9"/>
          <p:cNvSpPr txBox="1">
            <a:spLocks noGrp="1"/>
          </p:cNvSpPr>
          <p:nvPr>
            <p:ph type="body" idx="2"/>
          </p:nvPr>
        </p:nvSpPr>
        <p:spPr>
          <a:xfrm>
            <a:off x="4629150" y="1370013"/>
            <a:ext cx="3886200" cy="326231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load operands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x8, 0(x0)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x9, 8(x0)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x10, 16(x0)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x11, 24(x0)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x12, 32(x0)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x13, 40(x0)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x14, 48(x0)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x15, 56(x0)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x16, 64(x0)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x17, 72(x0)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multiplication 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x18, x8,x9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x19, x10, x11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x20, x12, x13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x21, x14, x15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x22, x16, x17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#sums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x23, x0, 0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x18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x19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x20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x21</a:t>
            </a:r>
            <a:b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x22</a:t>
            </a:r>
            <a:endParaRPr/>
          </a:p>
        </p:txBody>
      </p:sp>
      <p:sp>
        <p:nvSpPr>
          <p:cNvPr id="700" name="Google Shape;700;p19"/>
          <p:cNvSpPr txBox="1"/>
          <p:nvPr/>
        </p:nvSpPr>
        <p:spPr>
          <a:xfrm>
            <a:off x="5598450" y="2123850"/>
            <a:ext cx="2856300" cy="22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 b="1" i="1">
                <a:solidFill>
                  <a:schemeClr val="accent4"/>
                </a:solidFill>
                <a:latin typeface="+mj-lt"/>
                <a:ea typeface="Calibri"/>
                <a:cs typeface="Calibri"/>
                <a:sym typeface="Calibri"/>
              </a:rPr>
              <a:t>Tips:</a:t>
            </a:r>
            <a:endParaRPr sz="1620" b="1" i="1">
              <a:solidFill>
                <a:schemeClr val="accent4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sz="1200">
                <a:solidFill>
                  <a:schemeClr val="accent4"/>
                </a:solidFill>
                <a:latin typeface="+mj-lt"/>
              </a:rPr>
              <a:t>Do not forget to update </a:t>
            </a:r>
            <a:r>
              <a:rPr lang="en-US" sz="1200" err="1">
                <a:solidFill>
                  <a:schemeClr val="accent4"/>
                </a:solidFill>
                <a:latin typeface="+mj-lt"/>
              </a:rPr>
              <a:t>designlist.tcl</a:t>
            </a:r>
            <a:r>
              <a:rPr lang="en-US" sz="1200">
                <a:solidFill>
                  <a:schemeClr val="accent4"/>
                </a:solidFill>
                <a:latin typeface="+mj-lt"/>
              </a:rPr>
              <a:t> and </a:t>
            </a:r>
            <a:r>
              <a:rPr lang="en-US" sz="1200" err="1">
                <a:solidFill>
                  <a:schemeClr val="accent4"/>
                </a:solidFill>
                <a:latin typeface="+mj-lt"/>
              </a:rPr>
              <a:t>files_Verilog.f</a:t>
            </a:r>
            <a:r>
              <a:rPr lang="en-US" sz="1200">
                <a:solidFill>
                  <a:schemeClr val="accent4"/>
                </a:solidFill>
                <a:latin typeface="+mj-lt"/>
              </a:rPr>
              <a:t>, if you add new RTL source file. </a:t>
            </a:r>
            <a:endParaRPr sz="1200">
              <a:solidFill>
                <a:schemeClr val="accent4"/>
              </a:solidFill>
              <a:latin typeface="+mj-lt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-US" sz="1200">
                <a:solidFill>
                  <a:schemeClr val="accent4"/>
                </a:solidFill>
                <a:latin typeface="+mj-lt"/>
              </a:rPr>
              <a:t>Please refer to the mux-2 to customize a mux-3, if needed.</a:t>
            </a:r>
            <a:endParaRPr sz="1200">
              <a:solidFill>
                <a:schemeClr val="accent4"/>
              </a:solidFill>
              <a:latin typeface="+mj-lt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200"/>
              <a:buChar char="●"/>
            </a:pPr>
            <a:r>
              <a:rPr lang="en-US" sz="1200">
                <a:solidFill>
                  <a:schemeClr val="accent4"/>
                </a:solidFill>
                <a:latin typeface="+mj-lt"/>
              </a:rPr>
              <a:t>Do not forget to add/modify all the signal wires in the top </a:t>
            </a:r>
            <a:r>
              <a:rPr lang="en-US" sz="1200" err="1">
                <a:solidFill>
                  <a:schemeClr val="accent4"/>
                </a:solidFill>
                <a:latin typeface="+mj-lt"/>
              </a:rPr>
              <a:t>cpu.v</a:t>
            </a:r>
            <a:r>
              <a:rPr lang="en-US" sz="1200">
                <a:solidFill>
                  <a:schemeClr val="accent4"/>
                </a:solidFill>
                <a:latin typeface="+mj-lt"/>
              </a:rPr>
              <a:t> according to your new modules.</a:t>
            </a:r>
            <a:endParaRPr sz="120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308;p13">
            <a:extLst>
              <a:ext uri="{FF2B5EF4-FFF2-40B4-BE49-F238E27FC236}">
                <a16:creationId xmlns:a16="http://schemas.microsoft.com/office/drawing/2014/main" id="{BA59B366-6E60-4C93-9699-278ABF896B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5888" y="4184546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4"/>
          <p:cNvCxnSpPr>
            <a:cxnSpLocks/>
          </p:cNvCxnSpPr>
          <p:nvPr/>
        </p:nvCxnSpPr>
        <p:spPr>
          <a:xfrm>
            <a:off x="1803953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>
            <a:cxnSpLocks/>
          </p:cNvCxnSpPr>
          <p:nvPr/>
        </p:nvCxnSpPr>
        <p:spPr>
          <a:xfrm>
            <a:off x="4546565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5958087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29633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1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6350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2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426588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Session 3</a:t>
            </a:r>
            <a:endParaRPr lang="en-US" sz="1800" b="1">
              <a:solidFill>
                <a:schemeClr val="dk1"/>
              </a:solidFill>
              <a:latin typeface="Calibri"/>
              <a:cs typeface="Calibri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2522349" y="274320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865025" y="274320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5266518" y="2736849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6652511" y="2736849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8078435" y="2743198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21" name="Google Shape;121;p4"/>
          <p:cNvGrpSpPr/>
          <p:nvPr/>
        </p:nvGrpSpPr>
        <p:grpSpPr>
          <a:xfrm>
            <a:off x="628650" y="1793043"/>
            <a:ext cx="7886699" cy="951949"/>
            <a:chOff x="0" y="1053293"/>
            <a:chExt cx="10515598" cy="126926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Pipelined processor with data hazard resolution</a:t>
              </a:r>
              <a:endParaRPr sz="1125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0640557-9388-70C0-88D4-1CAD76091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840" y="342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This session: Data hazard resolution</a:t>
            </a:r>
            <a:endParaRPr dirty="0"/>
          </a:p>
        </p:txBody>
      </p:sp>
      <p:pic>
        <p:nvPicPr>
          <p:cNvPr id="8" name="Google Shape;306;p13">
            <a:extLst>
              <a:ext uri="{FF2B5EF4-FFF2-40B4-BE49-F238E27FC236}">
                <a16:creationId xmlns:a16="http://schemas.microsoft.com/office/drawing/2014/main" id="{06C1CB36-7AB1-8950-6092-20F0000BAF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9590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8;p13">
            <a:extLst>
              <a:ext uri="{FF2B5EF4-FFF2-40B4-BE49-F238E27FC236}">
                <a16:creationId xmlns:a16="http://schemas.microsoft.com/office/drawing/2014/main" id="{1C1A0C3C-3CD7-6765-6376-BA639DFE2A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266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53;p4">
            <a:extLst>
              <a:ext uri="{FF2B5EF4-FFF2-40B4-BE49-F238E27FC236}">
                <a16:creationId xmlns:a16="http://schemas.microsoft.com/office/drawing/2014/main" id="{565D727F-8B25-4DAD-9938-6EC9B7B3DF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0678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308;p13">
            <a:extLst>
              <a:ext uri="{FF2B5EF4-FFF2-40B4-BE49-F238E27FC236}">
                <a16:creationId xmlns:a16="http://schemas.microsoft.com/office/drawing/2014/main" id="{4C6E4253-75A0-4353-97EE-58D95E9CB3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067" y="4171713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168;p4">
            <a:extLst>
              <a:ext uri="{FF2B5EF4-FFF2-40B4-BE49-F238E27FC236}">
                <a16:creationId xmlns:a16="http://schemas.microsoft.com/office/drawing/2014/main" id="{774DAFCD-8ED5-AB2D-61E7-B1357D3F4C4E}"/>
              </a:ext>
            </a:extLst>
          </p:cNvPr>
          <p:cNvCxnSpPr>
            <a:cxnSpLocks/>
          </p:cNvCxnSpPr>
          <p:nvPr/>
        </p:nvCxnSpPr>
        <p:spPr>
          <a:xfrm>
            <a:off x="8027690" y="3861462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" name="Google Shape;118;p4">
            <a:extLst>
              <a:ext uri="{FF2B5EF4-FFF2-40B4-BE49-F238E27FC236}">
                <a16:creationId xmlns:a16="http://schemas.microsoft.com/office/drawing/2014/main" id="{11693BDB-BE20-3709-77BF-2D194C16EA9E}"/>
              </a:ext>
            </a:extLst>
          </p:cNvPr>
          <p:cNvCxnSpPr>
            <a:cxnSpLocks/>
          </p:cNvCxnSpPr>
          <p:nvPr/>
        </p:nvCxnSpPr>
        <p:spPr>
          <a:xfrm>
            <a:off x="8225832" y="3859501"/>
            <a:ext cx="0" cy="331898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" name="Google Shape;119;p4">
            <a:extLst>
              <a:ext uri="{FF2B5EF4-FFF2-40B4-BE49-F238E27FC236}">
                <a16:creationId xmlns:a16="http://schemas.microsoft.com/office/drawing/2014/main" id="{E7E85C32-6D95-D6AF-C676-923419266197}"/>
              </a:ext>
            </a:extLst>
          </p:cNvPr>
          <p:cNvCxnSpPr>
            <a:cxnSpLocks/>
          </p:cNvCxnSpPr>
          <p:nvPr/>
        </p:nvCxnSpPr>
        <p:spPr>
          <a:xfrm>
            <a:off x="6792139" y="3857202"/>
            <a:ext cx="0" cy="329070"/>
          </a:xfrm>
          <a:prstGeom prst="straightConnector1">
            <a:avLst/>
          </a:prstGeom>
          <a:noFill/>
          <a:ln w="5715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159;p4">
            <a:extLst>
              <a:ext uri="{FF2B5EF4-FFF2-40B4-BE49-F238E27FC236}">
                <a16:creationId xmlns:a16="http://schemas.microsoft.com/office/drawing/2014/main" id="{94FB19C9-B035-88C5-6C21-993E23724302}"/>
              </a:ext>
            </a:extLst>
          </p:cNvPr>
          <p:cNvCxnSpPr/>
          <p:nvPr/>
        </p:nvCxnSpPr>
        <p:spPr>
          <a:xfrm>
            <a:off x="4147237" y="3327502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" name="Google Shape;160;p4">
            <a:extLst>
              <a:ext uri="{FF2B5EF4-FFF2-40B4-BE49-F238E27FC236}">
                <a16:creationId xmlns:a16="http://schemas.microsoft.com/office/drawing/2014/main" id="{7960EE4B-2134-D7E0-748B-07E8CCB56839}"/>
              </a:ext>
            </a:extLst>
          </p:cNvPr>
          <p:cNvCxnSpPr/>
          <p:nvPr/>
        </p:nvCxnSpPr>
        <p:spPr>
          <a:xfrm>
            <a:off x="5489913" y="3327502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161;p4">
            <a:extLst>
              <a:ext uri="{FF2B5EF4-FFF2-40B4-BE49-F238E27FC236}">
                <a16:creationId xmlns:a16="http://schemas.microsoft.com/office/drawing/2014/main" id="{04058D58-26E0-770A-912E-53B7F2F9BCF4}"/>
              </a:ext>
            </a:extLst>
          </p:cNvPr>
          <p:cNvCxnSpPr/>
          <p:nvPr/>
        </p:nvCxnSpPr>
        <p:spPr>
          <a:xfrm>
            <a:off x="6891406" y="3327501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62;p4">
            <a:extLst>
              <a:ext uri="{FF2B5EF4-FFF2-40B4-BE49-F238E27FC236}">
                <a16:creationId xmlns:a16="http://schemas.microsoft.com/office/drawing/2014/main" id="{8E2CCE53-8809-3070-113F-FEFCB419BA17}"/>
              </a:ext>
            </a:extLst>
          </p:cNvPr>
          <p:cNvCxnSpPr/>
          <p:nvPr/>
        </p:nvCxnSpPr>
        <p:spPr>
          <a:xfrm>
            <a:off x="6916210" y="3315502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69;p4">
            <a:extLst>
              <a:ext uri="{FF2B5EF4-FFF2-40B4-BE49-F238E27FC236}">
                <a16:creationId xmlns:a16="http://schemas.microsoft.com/office/drawing/2014/main" id="{AA56EEFC-01F1-F2A0-F5AD-9A2868024EDA}"/>
              </a:ext>
            </a:extLst>
          </p:cNvPr>
          <p:cNvCxnSpPr>
            <a:cxnSpLocks/>
          </p:cNvCxnSpPr>
          <p:nvPr/>
        </p:nvCxnSpPr>
        <p:spPr>
          <a:xfrm>
            <a:off x="6616707" y="3854374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118;p4">
            <a:extLst>
              <a:ext uri="{FF2B5EF4-FFF2-40B4-BE49-F238E27FC236}">
                <a16:creationId xmlns:a16="http://schemas.microsoft.com/office/drawing/2014/main" id="{5159717B-6B45-75E1-5959-8E62512A9ABE}"/>
              </a:ext>
            </a:extLst>
          </p:cNvPr>
          <p:cNvCxnSpPr>
            <a:cxnSpLocks/>
          </p:cNvCxnSpPr>
          <p:nvPr/>
        </p:nvCxnSpPr>
        <p:spPr>
          <a:xfrm>
            <a:off x="3964995" y="3596900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168;p4">
            <a:extLst>
              <a:ext uri="{FF2B5EF4-FFF2-40B4-BE49-F238E27FC236}">
                <a16:creationId xmlns:a16="http://schemas.microsoft.com/office/drawing/2014/main" id="{3FB2EB98-9CA9-4BC8-B6FA-F27F7D728D4A}"/>
              </a:ext>
            </a:extLst>
          </p:cNvPr>
          <p:cNvCxnSpPr>
            <a:cxnSpLocks/>
          </p:cNvCxnSpPr>
          <p:nvPr/>
        </p:nvCxnSpPr>
        <p:spPr>
          <a:xfrm>
            <a:off x="3787377" y="3861462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118;p4">
            <a:extLst>
              <a:ext uri="{FF2B5EF4-FFF2-40B4-BE49-F238E27FC236}">
                <a16:creationId xmlns:a16="http://schemas.microsoft.com/office/drawing/2014/main" id="{9894DC7B-550A-3394-CB77-12D9FFEB63C8}"/>
              </a:ext>
            </a:extLst>
          </p:cNvPr>
          <p:cNvCxnSpPr>
            <a:cxnSpLocks/>
          </p:cNvCxnSpPr>
          <p:nvPr/>
        </p:nvCxnSpPr>
        <p:spPr>
          <a:xfrm>
            <a:off x="2645446" y="3591714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Google Shape;168;p4">
            <a:extLst>
              <a:ext uri="{FF2B5EF4-FFF2-40B4-BE49-F238E27FC236}">
                <a16:creationId xmlns:a16="http://schemas.microsoft.com/office/drawing/2014/main" id="{DD7203CF-A485-3B07-F214-E611C0B053BA}"/>
              </a:ext>
            </a:extLst>
          </p:cNvPr>
          <p:cNvCxnSpPr>
            <a:cxnSpLocks/>
          </p:cNvCxnSpPr>
          <p:nvPr/>
        </p:nvCxnSpPr>
        <p:spPr>
          <a:xfrm>
            <a:off x="2467828" y="3856276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57;p4">
            <a:extLst>
              <a:ext uri="{FF2B5EF4-FFF2-40B4-BE49-F238E27FC236}">
                <a16:creationId xmlns:a16="http://schemas.microsoft.com/office/drawing/2014/main" id="{64426793-2CF2-949D-79CE-A84A568EEBC8}"/>
              </a:ext>
            </a:extLst>
          </p:cNvPr>
          <p:cNvSpPr/>
          <p:nvPr/>
        </p:nvSpPr>
        <p:spPr>
          <a:xfrm>
            <a:off x="2128888" y="3142758"/>
            <a:ext cx="6494467" cy="3952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4">
            <a:extLst>
              <a:ext uri="{FF2B5EF4-FFF2-40B4-BE49-F238E27FC236}">
                <a16:creationId xmlns:a16="http://schemas.microsoft.com/office/drawing/2014/main" id="{EE2C229F-F35B-DE05-9831-BE28806B04AC}"/>
              </a:ext>
            </a:extLst>
          </p:cNvPr>
          <p:cNvSpPr/>
          <p:nvPr/>
        </p:nvSpPr>
        <p:spPr>
          <a:xfrm>
            <a:off x="2134377" y="3464879"/>
            <a:ext cx="6488978" cy="39139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Backend flow (synthesis only)</a:t>
            </a:r>
            <a:endParaRPr lang="en-US" sz="13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Google Shape;158;p4">
            <a:extLst>
              <a:ext uri="{FF2B5EF4-FFF2-40B4-BE49-F238E27FC236}">
                <a16:creationId xmlns:a16="http://schemas.microsoft.com/office/drawing/2014/main" id="{D5ABBF46-004D-E97E-B049-91C50E1E5CBA}"/>
              </a:ext>
            </a:extLst>
          </p:cNvPr>
          <p:cNvSpPr/>
          <p:nvPr/>
        </p:nvSpPr>
        <p:spPr>
          <a:xfrm>
            <a:off x="4577413" y="3747345"/>
            <a:ext cx="1349288" cy="39139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flow (complete)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15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Session Objectives</a:t>
            </a:r>
            <a:endParaRPr/>
          </a:p>
        </p:txBody>
      </p:sp>
      <p:sp>
        <p:nvSpPr>
          <p:cNvPr id="227" name="Google Shape;227;p76"/>
          <p:cNvSpPr txBox="1">
            <a:spLocks noGrp="1"/>
          </p:cNvSpPr>
          <p:nvPr>
            <p:ph type="body" idx="1"/>
          </p:nvPr>
        </p:nvSpPr>
        <p:spPr>
          <a:xfrm>
            <a:off x="375766" y="1225775"/>
            <a:ext cx="4379100" cy="3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Matrix-matrix multiplication (MULT4)</a:t>
            </a:r>
            <a:endParaRPr dirty="0"/>
          </a:p>
          <a:p>
            <a:pPr marL="514350" lvl="1" indent="-171450" algn="l" rtl="0">
              <a:lnSpc>
                <a:spcPts val="24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To calculate the multiplications of the matrices stored in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mult4_dmem_content.txt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17500" algn="l" rtl="0">
              <a:lnSpc>
                <a:spcPts val="2400"/>
              </a:lnSpc>
              <a:spcBef>
                <a:spcPts val="375"/>
              </a:spcBef>
              <a:spcAft>
                <a:spcPts val="0"/>
              </a:spcAft>
              <a:buSzPts val="1400"/>
              <a:buFont typeface="Consolas"/>
              <a:buAutoNum type="romanLcPeriod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modifying your RTL design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17500" algn="l" rtl="0">
              <a:lnSpc>
                <a:spcPts val="2400"/>
              </a:lnSpc>
              <a:spcBef>
                <a:spcPts val="375"/>
              </a:spcBef>
              <a:spcAft>
                <a:spcPts val="0"/>
              </a:spcAft>
              <a:buSzPts val="1400"/>
              <a:buFont typeface="Consolas"/>
              <a:buAutoNum type="romanLcPeriod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modifying the mult4_imem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2" indent="-317500" algn="l" rtl="0">
              <a:lnSpc>
                <a:spcPts val="2400"/>
              </a:lnSpc>
              <a:spcBef>
                <a:spcPts val="375"/>
              </a:spcBef>
              <a:spcAft>
                <a:spcPts val="0"/>
              </a:spcAft>
              <a:buSzPts val="1400"/>
              <a:buFont typeface="Consolas"/>
              <a:buAutoNum type="romanLcPeriod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or both …</a:t>
            </a:r>
            <a:endParaRPr dirty="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171450" algn="l" rtl="0">
              <a:lnSpc>
                <a:spcPts val="2400"/>
              </a:lnSpc>
              <a:spcBef>
                <a:spcPts val="375"/>
              </a:spcBef>
              <a:spcAft>
                <a:spcPts val="0"/>
              </a:spcAft>
              <a:buClr>
                <a:srgbClr val="00000A"/>
              </a:buClr>
              <a:buSzPts val="1800"/>
              <a:buChar char="•"/>
            </a:pPr>
            <a:r>
              <a:rPr lang="en-US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Run your</a:t>
            </a:r>
            <a:r>
              <a:rPr lang="en-US" dirty="0">
                <a:solidFill>
                  <a:srgbClr val="00000A"/>
                </a:solidFill>
              </a:rPr>
              <a:t>-</a:t>
            </a:r>
            <a:r>
              <a:rPr lang="en-US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version </a:t>
            </a:r>
            <a:r>
              <a:rPr lang="en-US" dirty="0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MULT4</a:t>
            </a:r>
            <a:endParaRPr dirty="0"/>
          </a:p>
          <a:p>
            <a:pPr marL="514350" lvl="1" indent="-171450" algn="l" rtl="0">
              <a:lnSpc>
                <a:spcPts val="2400"/>
              </a:lnSpc>
              <a:spcBef>
                <a:spcPts val="375"/>
              </a:spcBef>
              <a:spcAft>
                <a:spcPts val="0"/>
              </a:spcAft>
              <a:buClr>
                <a:srgbClr val="00000A"/>
              </a:buClr>
              <a:buSzPts val="1800"/>
              <a:buChar char="•"/>
            </a:pPr>
            <a:r>
              <a:rPr lang="en-US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 dirty="0"/>
          </a:p>
        </p:txBody>
      </p:sp>
      <p:graphicFrame>
        <p:nvGraphicFramePr>
          <p:cNvPr id="228" name="Google Shape;228;p76"/>
          <p:cNvGraphicFramePr/>
          <p:nvPr/>
        </p:nvGraphicFramePr>
        <p:xfrm>
          <a:off x="6649867" y="2347080"/>
          <a:ext cx="986425" cy="2194560"/>
        </p:xfrm>
        <a:graphic>
          <a:graphicData uri="http://schemas.openxmlformats.org/drawingml/2006/table">
            <a:tbl>
              <a:tblPr>
                <a:noFill/>
                <a:tableStyleId>{CE7E8FC3-4963-435C-82D0-51C3FBD32D88}</a:tableStyleId>
              </a:tblPr>
              <a:tblGrid>
                <a:gridCol w="9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20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19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18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…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7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…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600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690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780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…</a:t>
                      </a:r>
                      <a:endParaRPr sz="1200" u="none" strike="noStrike" cap="none"/>
                    </a:p>
                  </a:txBody>
                  <a:tcPr marL="0" marR="0" marT="0" marB="0"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9" name="Google Shape;229;p76"/>
          <p:cNvSpPr txBox="1"/>
          <p:nvPr/>
        </p:nvSpPr>
        <p:spPr>
          <a:xfrm>
            <a:off x="5649000" y="1887538"/>
            <a:ext cx="1927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mult4_dmem_content</a:t>
            </a:r>
            <a:r>
              <a:rPr lang="en-US" sz="1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layout:</a:t>
            </a:r>
            <a:endParaRPr sz="1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6"/>
          <p:cNvSpPr txBox="1"/>
          <p:nvPr/>
        </p:nvSpPr>
        <p:spPr>
          <a:xfrm>
            <a:off x="5899529" y="3209110"/>
            <a:ext cx="686726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W[K][C]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(given)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6"/>
          <p:cNvSpPr txBox="1"/>
          <p:nvPr/>
        </p:nvSpPr>
        <p:spPr>
          <a:xfrm>
            <a:off x="5958446" y="2513307"/>
            <a:ext cx="620988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I[B][C]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(given)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6"/>
          <p:cNvSpPr txBox="1"/>
          <p:nvPr/>
        </p:nvSpPr>
        <p:spPr>
          <a:xfrm>
            <a:off x="5769987" y="3936233"/>
            <a:ext cx="88784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O[B][K]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(expected)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76"/>
          <p:cNvGrpSpPr/>
          <p:nvPr/>
        </p:nvGrpSpPr>
        <p:grpSpPr>
          <a:xfrm>
            <a:off x="5467287" y="242419"/>
            <a:ext cx="2837149" cy="1550347"/>
            <a:chOff x="5467287" y="242419"/>
            <a:chExt cx="2837149" cy="1550347"/>
          </a:xfrm>
        </p:grpSpPr>
        <p:pic>
          <p:nvPicPr>
            <p:cNvPr id="234" name="Google Shape;234;p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67287" y="560983"/>
              <a:ext cx="2819489" cy="945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76"/>
            <p:cNvSpPr txBox="1"/>
            <p:nvPr/>
          </p:nvSpPr>
          <p:spPr>
            <a:xfrm>
              <a:off x="5467288" y="242419"/>
              <a:ext cx="1527918" cy="30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example:  </a:t>
              </a:r>
              <a:endParaRPr sz="1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6"/>
            <p:cNvSpPr txBox="1"/>
            <p:nvPr/>
          </p:nvSpPr>
          <p:spPr>
            <a:xfrm>
              <a:off x="5715779" y="1505761"/>
              <a:ext cx="579727" cy="27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I[B][C]</a:t>
              </a:r>
              <a:endParaRPr sz="135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6"/>
            <p:cNvSpPr txBox="1"/>
            <p:nvPr/>
          </p:nvSpPr>
          <p:spPr>
            <a:xfrm>
              <a:off x="6602401" y="1515797"/>
              <a:ext cx="686726" cy="27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W[K][C]</a:t>
              </a:r>
              <a:endParaRPr sz="135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6"/>
            <p:cNvSpPr txBox="1"/>
            <p:nvPr/>
          </p:nvSpPr>
          <p:spPr>
            <a:xfrm>
              <a:off x="7460258" y="1511982"/>
              <a:ext cx="648254" cy="27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O[B][K]</a:t>
              </a:r>
              <a:endParaRPr sz="135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6"/>
            <p:cNvSpPr txBox="1"/>
            <p:nvPr/>
          </p:nvSpPr>
          <p:spPr>
            <a:xfrm>
              <a:off x="6856683" y="260095"/>
              <a:ext cx="1447753" cy="27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 = 4, K = 3, C = 5)</a:t>
              </a: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76"/>
          <p:cNvSpPr txBox="1"/>
          <p:nvPr/>
        </p:nvSpPr>
        <p:spPr>
          <a:xfrm>
            <a:off x="7699937" y="2049437"/>
            <a:ext cx="849666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b="1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/8</a:t>
            </a:r>
            <a:r>
              <a:rPr lang="en-US" sz="1200" b="1" i="1"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34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35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46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6"/>
          <p:cNvSpPr txBox="1"/>
          <p:nvPr/>
        </p:nvSpPr>
        <p:spPr>
          <a:xfrm>
            <a:off x="7847950" y="2513300"/>
            <a:ext cx="1296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Row-major</a:t>
            </a:r>
            <a:endParaRPr sz="1000" b="1" i="1">
              <a:solidFill>
                <a:schemeClr val="accent4"/>
              </a:solidFill>
            </a:endParaRPr>
          </a:p>
        </p:txBody>
      </p:sp>
      <p:sp>
        <p:nvSpPr>
          <p:cNvPr id="242" name="Google Shape;242;p76"/>
          <p:cNvSpPr txBox="1"/>
          <p:nvPr/>
        </p:nvSpPr>
        <p:spPr>
          <a:xfrm>
            <a:off x="7847950" y="3248369"/>
            <a:ext cx="1296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Column-major</a:t>
            </a:r>
            <a:endParaRPr sz="1000" b="1" i="1">
              <a:solidFill>
                <a:schemeClr val="accent4"/>
              </a:solidFill>
            </a:endParaRPr>
          </a:p>
        </p:txBody>
      </p:sp>
      <p:sp>
        <p:nvSpPr>
          <p:cNvPr id="243" name="Google Shape;243;p76"/>
          <p:cNvSpPr txBox="1"/>
          <p:nvPr/>
        </p:nvSpPr>
        <p:spPr>
          <a:xfrm>
            <a:off x="7847950" y="3983450"/>
            <a:ext cx="1296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Row-major</a:t>
            </a:r>
            <a:endParaRPr sz="1000" b="1" i="1">
              <a:solidFill>
                <a:schemeClr val="accent4"/>
              </a:solidFill>
            </a:endParaRPr>
          </a:p>
        </p:txBody>
      </p:sp>
      <p:cxnSp>
        <p:nvCxnSpPr>
          <p:cNvPr id="244" name="Google Shape;244;p76"/>
          <p:cNvCxnSpPr/>
          <p:nvPr/>
        </p:nvCxnSpPr>
        <p:spPr>
          <a:xfrm rot="10800000" flipH="1">
            <a:off x="3237537" y="2219947"/>
            <a:ext cx="2173800" cy="4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76"/>
          <p:cNvSpPr/>
          <p:nvPr/>
        </p:nvSpPr>
        <p:spPr>
          <a:xfrm>
            <a:off x="5781361" y="3810123"/>
            <a:ext cx="3204000" cy="7314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6"/>
          <p:cNvSpPr txBox="1"/>
          <p:nvPr/>
        </p:nvSpPr>
        <p:spPr>
          <a:xfrm>
            <a:off x="5736556" y="4484375"/>
            <a:ext cx="2298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en-US" sz="172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check on this part!</a:t>
            </a:r>
            <a:endParaRPr sz="172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7" y="950826"/>
            <a:ext cx="3491199" cy="17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7"/>
          <p:cNvSpPr/>
          <p:nvPr/>
        </p:nvSpPr>
        <p:spPr>
          <a:xfrm>
            <a:off x="349511" y="161832"/>
            <a:ext cx="8519400" cy="5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 4: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baseline solution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7"/>
          <p:cNvSpPr txBox="1"/>
          <p:nvPr/>
        </p:nvSpPr>
        <p:spPr>
          <a:xfrm>
            <a:off x="4527702" y="67785"/>
            <a:ext cx="244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RISC-V assembly code</a:t>
            </a:r>
            <a:endParaRPr sz="1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7"/>
          <p:cNvSpPr txBox="1"/>
          <p:nvPr/>
        </p:nvSpPr>
        <p:spPr>
          <a:xfrm>
            <a:off x="349511" y="576904"/>
            <a:ext cx="97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code:</a:t>
            </a:r>
            <a:endParaRPr sz="16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7"/>
          <p:cNvSpPr txBox="1"/>
          <p:nvPr/>
        </p:nvSpPr>
        <p:spPr>
          <a:xfrm>
            <a:off x="2218583" y="950835"/>
            <a:ext cx="57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I[B][C]</a:t>
            </a:r>
            <a:endParaRPr sz="135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7"/>
          <p:cNvSpPr txBox="1"/>
          <p:nvPr/>
        </p:nvSpPr>
        <p:spPr>
          <a:xfrm>
            <a:off x="2165083" y="1123676"/>
            <a:ext cx="6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W[K][C]</a:t>
            </a:r>
            <a:endParaRPr sz="1350" b="0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7"/>
          <p:cNvSpPr txBox="1"/>
          <p:nvPr/>
        </p:nvSpPr>
        <p:spPr>
          <a:xfrm>
            <a:off x="2184318" y="1286481"/>
            <a:ext cx="64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O[B][K]</a:t>
            </a:r>
            <a:endParaRPr sz="135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7"/>
          <p:cNvSpPr txBox="1"/>
          <p:nvPr/>
        </p:nvSpPr>
        <p:spPr>
          <a:xfrm>
            <a:off x="240548" y="4357475"/>
            <a:ext cx="4386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US" b="1">
                <a:solidFill>
                  <a:srgbClr val="C00000"/>
                </a:solidFill>
              </a:rPr>
              <a:t>d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modifications to the architecture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-US" b="1">
                <a:solidFill>
                  <a:srgbClr val="C00000"/>
                </a:solidFill>
              </a:rPr>
              <a:t>Full data forwarding logic</a:t>
            </a:r>
            <a:endParaRPr b="1">
              <a:solidFill>
                <a:srgbClr val="C0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lang="en-US" b="1">
                <a:solidFill>
                  <a:srgbClr val="C00000"/>
                </a:solidFill>
              </a:rPr>
              <a:t>Hazard detection unit (control/data hazard)</a:t>
            </a:r>
            <a:endParaRPr b="1">
              <a:solidFill>
                <a:srgbClr val="C00000"/>
              </a:solidFill>
            </a:endParaRPr>
          </a:p>
        </p:txBody>
      </p:sp>
      <p:grpSp>
        <p:nvGrpSpPr>
          <p:cNvPr id="259" name="Google Shape;259;p77"/>
          <p:cNvGrpSpPr/>
          <p:nvPr/>
        </p:nvGrpSpPr>
        <p:grpSpPr>
          <a:xfrm>
            <a:off x="349512" y="2727519"/>
            <a:ext cx="2837196" cy="1550278"/>
            <a:chOff x="5467287" y="242419"/>
            <a:chExt cx="2837196" cy="1550278"/>
          </a:xfrm>
        </p:grpSpPr>
        <p:pic>
          <p:nvPicPr>
            <p:cNvPr id="260" name="Google Shape;260;p7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67287" y="560983"/>
              <a:ext cx="2819489" cy="945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77"/>
            <p:cNvSpPr txBox="1"/>
            <p:nvPr/>
          </p:nvSpPr>
          <p:spPr>
            <a:xfrm>
              <a:off x="5467288" y="242419"/>
              <a:ext cx="1527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example:  </a:t>
              </a:r>
              <a:endParaRPr sz="1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7"/>
            <p:cNvSpPr txBox="1"/>
            <p:nvPr/>
          </p:nvSpPr>
          <p:spPr>
            <a:xfrm>
              <a:off x="5715779" y="1505761"/>
              <a:ext cx="579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I[B][C]</a:t>
              </a:r>
              <a:endParaRPr sz="135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7"/>
            <p:cNvSpPr txBox="1"/>
            <p:nvPr/>
          </p:nvSpPr>
          <p:spPr>
            <a:xfrm>
              <a:off x="6602401" y="1515797"/>
              <a:ext cx="686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W[K][C]</a:t>
              </a:r>
              <a:endParaRPr sz="135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7"/>
            <p:cNvSpPr txBox="1"/>
            <p:nvPr/>
          </p:nvSpPr>
          <p:spPr>
            <a:xfrm>
              <a:off x="7460258" y="1511982"/>
              <a:ext cx="64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O[B][K]</a:t>
              </a:r>
              <a:endParaRPr sz="135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7"/>
            <p:cNvSpPr txBox="1"/>
            <p:nvPr/>
          </p:nvSpPr>
          <p:spPr>
            <a:xfrm>
              <a:off x="6856683" y="260095"/>
              <a:ext cx="1447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 = 4, K = 3, C = 5)</a:t>
              </a: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6" name="Google Shape;266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400" y="390874"/>
            <a:ext cx="3212918" cy="463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0"/>
          <p:cNvSpPr txBox="1">
            <a:spLocks noGrp="1"/>
          </p:cNvSpPr>
          <p:nvPr>
            <p:ph type="title"/>
          </p:nvPr>
        </p:nvSpPr>
        <p:spPr>
          <a:xfrm>
            <a:off x="628650" y="404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I. Full data forwarding logic (Book §4.7)</a:t>
            </a:r>
            <a:endParaRPr/>
          </a:p>
        </p:txBody>
      </p:sp>
      <p:sp>
        <p:nvSpPr>
          <p:cNvPr id="272" name="Google Shape;272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3" name="Google Shape;273;p80"/>
          <p:cNvSpPr txBox="1">
            <a:spLocks noGrp="1"/>
          </p:cNvSpPr>
          <p:nvPr>
            <p:ph type="body" idx="2"/>
          </p:nvPr>
        </p:nvSpPr>
        <p:spPr>
          <a:xfrm>
            <a:off x="5186362" y="803674"/>
            <a:ext cx="3886200" cy="410051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address starting point in dmem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weight's address starting point in dmem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output's address starting point in dmem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C loop size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K loop size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B loop size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starts with 0</a:t>
            </a:r>
            <a:b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 loop index 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accumulation result initialization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B_CHECK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B_END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K_CHECK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K_END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C_CHECK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C_END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load 1 input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load 1 weight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multiply the input with the weight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accumulate the result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weight's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restarts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store the output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accumulation result reset to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-5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output's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K_CHECK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K_END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restarts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+5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-15</a:t>
            </a:r>
            <a:b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B_CHECK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274" name="Google Shape;274;p80"/>
          <p:cNvSpPr/>
          <p:nvPr/>
        </p:nvSpPr>
        <p:spPr>
          <a:xfrm>
            <a:off x="5332132" y="2547843"/>
            <a:ext cx="872400" cy="4044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88" y="1385887"/>
            <a:ext cx="48482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80"/>
          <p:cNvSpPr txBox="1"/>
          <p:nvPr/>
        </p:nvSpPr>
        <p:spPr>
          <a:xfrm>
            <a:off x="204811" y="905854"/>
            <a:ext cx="97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MULT4:</a:t>
            </a:r>
            <a:endParaRPr sz="16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80"/>
          <p:cNvCxnSpPr/>
          <p:nvPr/>
        </p:nvCxnSpPr>
        <p:spPr>
          <a:xfrm>
            <a:off x="489477" y="2704152"/>
            <a:ext cx="329100" cy="38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title"/>
          </p:nvPr>
        </p:nvSpPr>
        <p:spPr>
          <a:xfrm>
            <a:off x="231410" y="6467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Previous session’s data Hazard Example</a:t>
            </a:r>
            <a:endParaRPr dirty="0"/>
          </a:p>
        </p:txBody>
      </p:sp>
      <p:sp>
        <p:nvSpPr>
          <p:cNvPr id="283" name="Google Shape;2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4" name="Google Shape;28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3764" y="1025527"/>
            <a:ext cx="5956500" cy="374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17"/>
          <p:cNvCxnSpPr/>
          <p:nvPr/>
        </p:nvCxnSpPr>
        <p:spPr>
          <a:xfrm>
            <a:off x="4343400" y="1898650"/>
            <a:ext cx="50800" cy="5524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7"/>
          <p:cNvCxnSpPr/>
          <p:nvPr/>
        </p:nvCxnSpPr>
        <p:spPr>
          <a:xfrm>
            <a:off x="5092700" y="1968500"/>
            <a:ext cx="146050" cy="177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17"/>
          <p:cNvSpPr txBox="1"/>
          <p:nvPr/>
        </p:nvSpPr>
        <p:spPr>
          <a:xfrm>
            <a:off x="5658156" y="1377500"/>
            <a:ext cx="2298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en-US" sz="172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Necessity for MULT3</a:t>
            </a:r>
            <a:endParaRPr sz="172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1593772" y="4813900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Patterson Book. FIGURE 4.51</a:t>
            </a:r>
            <a:endParaRPr sz="122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17"/>
          <p:cNvCxnSpPr>
            <a:endCxn id="287" idx="1"/>
          </p:cNvCxnSpPr>
          <p:nvPr/>
        </p:nvCxnSpPr>
        <p:spPr>
          <a:xfrm rot="10800000" flipH="1">
            <a:off x="4385256" y="1556000"/>
            <a:ext cx="1272900" cy="473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90" name="Google Shape;290;p17"/>
          <p:cNvCxnSpPr/>
          <p:nvPr/>
        </p:nvCxnSpPr>
        <p:spPr>
          <a:xfrm rot="10800000" flipH="1">
            <a:off x="5185056" y="2029700"/>
            <a:ext cx="1272900" cy="473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91" name="Google Shape;291;p17"/>
          <p:cNvSpPr txBox="1"/>
          <p:nvPr/>
        </p:nvSpPr>
        <p:spPr>
          <a:xfrm>
            <a:off x="6457949" y="1843975"/>
            <a:ext cx="26271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en-US" sz="172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72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register_file.v</a:t>
            </a:r>
            <a:endParaRPr sz="172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en-US" sz="132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(we write it for you, next slide)</a:t>
            </a:r>
            <a:endParaRPr sz="132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>
            <a:spLocks noGrp="1"/>
          </p:cNvSpPr>
          <p:nvPr>
            <p:ph type="title"/>
          </p:nvPr>
        </p:nvSpPr>
        <p:spPr>
          <a:xfrm>
            <a:off x="674546" y="146746"/>
            <a:ext cx="7886700" cy="56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Update the </a:t>
            </a:r>
            <a:r>
              <a:rPr lang="en-US" dirty="0" err="1">
                <a:solidFill>
                  <a:srgbClr val="FF0000"/>
                </a:solidFill>
              </a:rPr>
              <a:t>register_file.v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7" name="Google Shape;97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5712-6872-2921-FC0B-A53171BC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457"/>
            <a:ext cx="9144000" cy="2704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25F22-7623-681F-6458-82F2B54235E2}"/>
              </a:ext>
            </a:extLst>
          </p:cNvPr>
          <p:cNvSpPr txBox="1"/>
          <p:nvPr/>
        </p:nvSpPr>
        <p:spPr>
          <a:xfrm>
            <a:off x="3754482" y="801602"/>
            <a:ext cx="17268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Line 40 and 41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9B6F9-22FA-AC25-6F2F-74DBE150DDFC}"/>
              </a:ext>
            </a:extLst>
          </p:cNvPr>
          <p:cNvSpPr txBox="1"/>
          <p:nvPr/>
        </p:nvSpPr>
        <p:spPr>
          <a:xfrm>
            <a:off x="3387898" y="1440910"/>
            <a:ext cx="1025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Original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BDE9D-25B4-A36E-EF4D-1A556E7526FB}"/>
              </a:ext>
            </a:extLst>
          </p:cNvPr>
          <p:cNvSpPr txBox="1"/>
          <p:nvPr/>
        </p:nvSpPr>
        <p:spPr>
          <a:xfrm>
            <a:off x="7885758" y="1440910"/>
            <a:ext cx="1025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New</a:t>
            </a:r>
            <a:endParaRPr lang="en-US" sz="1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37280-97C3-E1A3-EE57-82074CE012B3}"/>
              </a:ext>
            </a:extLst>
          </p:cNvPr>
          <p:cNvCxnSpPr>
            <a:cxnSpLocks/>
          </p:cNvCxnSpPr>
          <p:nvPr/>
        </p:nvCxnSpPr>
        <p:spPr>
          <a:xfrm>
            <a:off x="2266582" y="3855308"/>
            <a:ext cx="29444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47FF12-5C1A-797F-9ACA-DB6D098905ED}"/>
              </a:ext>
            </a:extLst>
          </p:cNvPr>
          <p:cNvSpPr txBox="1"/>
          <p:nvPr/>
        </p:nvSpPr>
        <p:spPr>
          <a:xfrm>
            <a:off x="5275466" y="4086471"/>
            <a:ext cx="35905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To enable data forwarding from WB stage to ID stage</a:t>
            </a:r>
            <a:endParaRPr lang="en-US" sz="1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253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This session’s data Hazard Example</a:t>
            </a:r>
            <a:endParaRPr/>
          </a:p>
        </p:txBody>
      </p:sp>
      <p:sp>
        <p:nvSpPr>
          <p:cNvPr id="297" name="Google Shape;297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98" name="Google Shape;298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325" y="1181108"/>
            <a:ext cx="54673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78"/>
          <p:cNvSpPr txBox="1"/>
          <p:nvPr/>
        </p:nvSpPr>
        <p:spPr>
          <a:xfrm>
            <a:off x="1593772" y="4813900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 Book. FIGURE 4.56</a:t>
            </a:r>
            <a:endParaRPr sz="1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78"/>
          <p:cNvCxnSpPr/>
          <p:nvPr/>
        </p:nvCxnSpPr>
        <p:spPr>
          <a:xfrm flipH="1">
            <a:off x="4410075" y="1943100"/>
            <a:ext cx="461963" cy="4476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301" name="Google Shape;301;p78"/>
          <p:cNvSpPr txBox="1"/>
          <p:nvPr/>
        </p:nvSpPr>
        <p:spPr>
          <a:xfrm>
            <a:off x="381298" y="2043825"/>
            <a:ext cx="139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Load and use</a:t>
            </a:r>
            <a:endParaRPr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8"/>
          <p:cNvSpPr txBox="1"/>
          <p:nvPr/>
        </p:nvSpPr>
        <p:spPr>
          <a:xfrm>
            <a:off x="5579900" y="1696900"/>
            <a:ext cx="356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Can’t get data from the future.</a:t>
            </a:r>
            <a:endParaRPr sz="1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 b="1" dirty="0">
                <a:solidFill>
                  <a:srgbClr val="FF0000"/>
                </a:solidFill>
              </a:rPr>
              <a:t>We need to stall the “and” instruction.</a:t>
            </a:r>
            <a:endParaRPr sz="1200" b="1" dirty="0">
              <a:solidFill>
                <a:srgbClr val="FF0000"/>
              </a:solidFill>
            </a:endParaRPr>
          </a:p>
        </p:txBody>
      </p:sp>
      <p:cxnSp>
        <p:nvCxnSpPr>
          <p:cNvPr id="303" name="Google Shape;303;p78"/>
          <p:cNvCxnSpPr/>
          <p:nvPr/>
        </p:nvCxnSpPr>
        <p:spPr>
          <a:xfrm>
            <a:off x="2174551" y="1960940"/>
            <a:ext cx="240900" cy="42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This session’s data Hazard Example</a:t>
            </a:r>
            <a:endParaRPr/>
          </a:p>
        </p:txBody>
      </p:sp>
      <p:sp>
        <p:nvSpPr>
          <p:cNvPr id="309" name="Google Shape;309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10" name="Google Shape;31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9678" y="1081089"/>
            <a:ext cx="5988518" cy="337186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9"/>
          <p:cNvSpPr txBox="1"/>
          <p:nvPr/>
        </p:nvSpPr>
        <p:spPr>
          <a:xfrm>
            <a:off x="5579900" y="1696900"/>
            <a:ext cx="306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 b="1">
                <a:solidFill>
                  <a:srgbClr val="FF0000"/>
                </a:solidFill>
              </a:rPr>
              <a:t>After 1-cycle stall, the hazard between [ld] and [and] becomes a normal WB-&gt;EX forwarding.</a:t>
            </a:r>
            <a:endParaRPr sz="1200" b="1">
              <a:solidFill>
                <a:srgbClr val="FF0000"/>
              </a:solidFill>
            </a:endParaRPr>
          </a:p>
        </p:txBody>
      </p:sp>
      <p:cxnSp>
        <p:nvCxnSpPr>
          <p:cNvPr id="312" name="Google Shape;312;p79"/>
          <p:cNvCxnSpPr/>
          <p:nvPr/>
        </p:nvCxnSpPr>
        <p:spPr>
          <a:xfrm>
            <a:off x="4865475" y="1870375"/>
            <a:ext cx="75900" cy="1061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313" name="Google Shape;313;p79"/>
          <p:cNvSpPr/>
          <p:nvPr/>
        </p:nvSpPr>
        <p:spPr>
          <a:xfrm>
            <a:off x="1839679" y="2316303"/>
            <a:ext cx="1067100" cy="2739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9"/>
          <p:cNvSpPr txBox="1"/>
          <p:nvPr/>
        </p:nvSpPr>
        <p:spPr>
          <a:xfrm>
            <a:off x="381298" y="2043825"/>
            <a:ext cx="139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Load and use</a:t>
            </a:r>
            <a:endParaRPr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79"/>
          <p:cNvCxnSpPr/>
          <p:nvPr/>
        </p:nvCxnSpPr>
        <p:spPr>
          <a:xfrm>
            <a:off x="2118375" y="1957900"/>
            <a:ext cx="264600" cy="97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18;p4">
            <a:extLst>
              <a:ext uri="{FF2B5EF4-FFF2-40B4-BE49-F238E27FC236}">
                <a16:creationId xmlns:a16="http://schemas.microsoft.com/office/drawing/2014/main" id="{AC3742F4-C974-311D-1203-63CA6BD759A3}"/>
              </a:ext>
            </a:extLst>
          </p:cNvPr>
          <p:cNvCxnSpPr>
            <a:cxnSpLocks/>
          </p:cNvCxnSpPr>
          <p:nvPr/>
        </p:nvCxnSpPr>
        <p:spPr>
          <a:xfrm>
            <a:off x="8176250" y="3585414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168;p4">
            <a:extLst>
              <a:ext uri="{FF2B5EF4-FFF2-40B4-BE49-F238E27FC236}">
                <a16:creationId xmlns:a16="http://schemas.microsoft.com/office/drawing/2014/main" id="{CD9D2FBF-8551-FC79-278F-D3C861C81DEA}"/>
              </a:ext>
            </a:extLst>
          </p:cNvPr>
          <p:cNvCxnSpPr>
            <a:cxnSpLocks/>
          </p:cNvCxnSpPr>
          <p:nvPr/>
        </p:nvCxnSpPr>
        <p:spPr>
          <a:xfrm>
            <a:off x="7998632" y="3849976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168;p4">
            <a:extLst>
              <a:ext uri="{FF2B5EF4-FFF2-40B4-BE49-F238E27FC236}">
                <a16:creationId xmlns:a16="http://schemas.microsoft.com/office/drawing/2014/main" id="{F3E96946-751D-7672-8B8C-7A2A4586692E}"/>
              </a:ext>
            </a:extLst>
          </p:cNvPr>
          <p:cNvCxnSpPr>
            <a:cxnSpLocks/>
          </p:cNvCxnSpPr>
          <p:nvPr/>
        </p:nvCxnSpPr>
        <p:spPr>
          <a:xfrm>
            <a:off x="6588753" y="3846046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118;p4">
            <a:extLst>
              <a:ext uri="{FF2B5EF4-FFF2-40B4-BE49-F238E27FC236}">
                <a16:creationId xmlns:a16="http://schemas.microsoft.com/office/drawing/2014/main" id="{0622471C-297A-2A15-3075-B4A1C60F5C0D}"/>
              </a:ext>
            </a:extLst>
          </p:cNvPr>
          <p:cNvCxnSpPr>
            <a:cxnSpLocks/>
          </p:cNvCxnSpPr>
          <p:nvPr/>
        </p:nvCxnSpPr>
        <p:spPr>
          <a:xfrm>
            <a:off x="6766371" y="3581484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18;p4">
            <a:extLst>
              <a:ext uri="{FF2B5EF4-FFF2-40B4-BE49-F238E27FC236}">
                <a16:creationId xmlns:a16="http://schemas.microsoft.com/office/drawing/2014/main" id="{F514CC30-D096-89A9-B80A-0AF9B7BC5B60}"/>
              </a:ext>
            </a:extLst>
          </p:cNvPr>
          <p:cNvCxnSpPr>
            <a:cxnSpLocks/>
          </p:cNvCxnSpPr>
          <p:nvPr/>
        </p:nvCxnSpPr>
        <p:spPr>
          <a:xfrm>
            <a:off x="3980641" y="3583512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168;p4">
            <a:extLst>
              <a:ext uri="{FF2B5EF4-FFF2-40B4-BE49-F238E27FC236}">
                <a16:creationId xmlns:a16="http://schemas.microsoft.com/office/drawing/2014/main" id="{85A8DDE0-6C22-AC0D-055C-1C7F80466646}"/>
              </a:ext>
            </a:extLst>
          </p:cNvPr>
          <p:cNvCxnSpPr>
            <a:cxnSpLocks/>
          </p:cNvCxnSpPr>
          <p:nvPr/>
        </p:nvCxnSpPr>
        <p:spPr>
          <a:xfrm>
            <a:off x="3803023" y="3848074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118;p4">
            <a:extLst>
              <a:ext uri="{FF2B5EF4-FFF2-40B4-BE49-F238E27FC236}">
                <a16:creationId xmlns:a16="http://schemas.microsoft.com/office/drawing/2014/main" id="{09798CD2-527A-4257-060D-654E1D66C22C}"/>
              </a:ext>
            </a:extLst>
          </p:cNvPr>
          <p:cNvCxnSpPr>
            <a:cxnSpLocks/>
          </p:cNvCxnSpPr>
          <p:nvPr/>
        </p:nvCxnSpPr>
        <p:spPr>
          <a:xfrm>
            <a:off x="2661092" y="3578326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68;p4">
            <a:extLst>
              <a:ext uri="{FF2B5EF4-FFF2-40B4-BE49-F238E27FC236}">
                <a16:creationId xmlns:a16="http://schemas.microsoft.com/office/drawing/2014/main" id="{7B476ECD-004F-A9C9-726F-0548E5BC28F9}"/>
              </a:ext>
            </a:extLst>
          </p:cNvPr>
          <p:cNvCxnSpPr>
            <a:cxnSpLocks/>
          </p:cNvCxnSpPr>
          <p:nvPr/>
        </p:nvCxnSpPr>
        <p:spPr>
          <a:xfrm>
            <a:off x="2483474" y="3842888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cxnSpLocks/>
          </p:cNvCxnSpPr>
          <p:nvPr/>
        </p:nvCxnSpPr>
        <p:spPr>
          <a:xfrm>
            <a:off x="5266518" y="3534963"/>
            <a:ext cx="0" cy="56883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4"/>
          <p:cNvCxnSpPr>
            <a:cxnSpLocks/>
          </p:cNvCxnSpPr>
          <p:nvPr/>
        </p:nvCxnSpPr>
        <p:spPr>
          <a:xfrm>
            <a:off x="1803953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>
            <a:cxnSpLocks/>
          </p:cNvCxnSpPr>
          <p:nvPr/>
        </p:nvCxnSpPr>
        <p:spPr>
          <a:xfrm>
            <a:off x="4546565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5958087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29633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1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6350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426588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3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645" y="4177620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"/>
          <p:cNvCxnSpPr/>
          <p:nvPr/>
        </p:nvCxnSpPr>
        <p:spPr>
          <a:xfrm>
            <a:off x="2522349" y="274320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865025" y="274320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5266518" y="2743199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6652511" y="2743199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8078435" y="2743198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4"/>
          <p:cNvCxnSpPr>
            <a:cxnSpLocks/>
          </p:cNvCxnSpPr>
          <p:nvPr/>
        </p:nvCxnSpPr>
        <p:spPr>
          <a:xfrm>
            <a:off x="5074727" y="3848377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21" name="Google Shape;121;p4"/>
          <p:cNvGrpSpPr/>
          <p:nvPr/>
        </p:nvGrpSpPr>
        <p:grpSpPr>
          <a:xfrm>
            <a:off x="628650" y="1793043"/>
            <a:ext cx="7886699" cy="951949"/>
            <a:chOff x="0" y="1053293"/>
            <a:chExt cx="10515598" cy="126926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 with data hazard resolution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0640557-9388-70C0-88D4-1CAD76091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840" y="342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session</a:t>
            </a:r>
            <a:endParaRPr dirty="0"/>
          </a:p>
        </p:txBody>
      </p:sp>
      <p:pic>
        <p:nvPicPr>
          <p:cNvPr id="6" name="Google Shape;306;p13">
            <a:extLst>
              <a:ext uri="{FF2B5EF4-FFF2-40B4-BE49-F238E27FC236}">
                <a16:creationId xmlns:a16="http://schemas.microsoft.com/office/drawing/2014/main" id="{39E0616F-6F9A-8325-F065-2ADFD0AFBC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2586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8;p13">
            <a:extLst>
              <a:ext uri="{FF2B5EF4-FFF2-40B4-BE49-F238E27FC236}">
                <a16:creationId xmlns:a16="http://schemas.microsoft.com/office/drawing/2014/main" id="{40967564-CCF6-984E-DBA5-7A2A286D53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7941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6;p13">
            <a:extLst>
              <a:ext uri="{FF2B5EF4-FFF2-40B4-BE49-F238E27FC236}">
                <a16:creationId xmlns:a16="http://schemas.microsoft.com/office/drawing/2014/main" id="{06C1CB36-7AB1-8950-6092-20F0000BAF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9590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8;p13">
            <a:extLst>
              <a:ext uri="{FF2B5EF4-FFF2-40B4-BE49-F238E27FC236}">
                <a16:creationId xmlns:a16="http://schemas.microsoft.com/office/drawing/2014/main" id="{1C1A0C3C-3CD7-6765-6376-BA639DFE2A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6266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7;p4">
            <a:extLst>
              <a:ext uri="{FF2B5EF4-FFF2-40B4-BE49-F238E27FC236}">
                <a16:creationId xmlns:a16="http://schemas.microsoft.com/office/drawing/2014/main" id="{28EF2A59-FD1C-E28E-FA1D-C0E2DF93018A}"/>
              </a:ext>
            </a:extLst>
          </p:cNvPr>
          <p:cNvSpPr/>
          <p:nvPr/>
        </p:nvSpPr>
        <p:spPr>
          <a:xfrm>
            <a:off x="2144534" y="3129370"/>
            <a:ext cx="6494467" cy="3952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8;p4">
            <a:extLst>
              <a:ext uri="{FF2B5EF4-FFF2-40B4-BE49-F238E27FC236}">
                <a16:creationId xmlns:a16="http://schemas.microsoft.com/office/drawing/2014/main" id="{6DE00F74-6D5F-9A5B-8FF2-BD40F72D77E9}"/>
              </a:ext>
            </a:extLst>
          </p:cNvPr>
          <p:cNvSpPr/>
          <p:nvPr/>
        </p:nvSpPr>
        <p:spPr>
          <a:xfrm>
            <a:off x="2150023" y="3451491"/>
            <a:ext cx="6488978" cy="39139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Backend flow (synthesis only)</a:t>
            </a:r>
            <a:endParaRPr lang="en-US" sz="13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58;p4">
            <a:extLst>
              <a:ext uri="{FF2B5EF4-FFF2-40B4-BE49-F238E27FC236}">
                <a16:creationId xmlns:a16="http://schemas.microsoft.com/office/drawing/2014/main" id="{FC6F5651-11B9-66D2-B213-A23CC655703E}"/>
              </a:ext>
            </a:extLst>
          </p:cNvPr>
          <p:cNvSpPr/>
          <p:nvPr/>
        </p:nvSpPr>
        <p:spPr>
          <a:xfrm>
            <a:off x="4588423" y="3749312"/>
            <a:ext cx="1349288" cy="39139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flow (complete)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2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Stalling with Hazard detection unit</a:t>
            </a:r>
            <a:endParaRPr/>
          </a:p>
        </p:txBody>
      </p:sp>
      <p:sp>
        <p:nvSpPr>
          <p:cNvPr id="321" name="Google Shape;321;p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22" name="Google Shape;322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087" y="1433513"/>
            <a:ext cx="54578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1"/>
          <p:cNvSpPr txBox="1"/>
          <p:nvPr/>
        </p:nvSpPr>
        <p:spPr>
          <a:xfrm>
            <a:off x="495301" y="1347787"/>
            <a:ext cx="14811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Prevent PC and IF/ID register update</a:t>
            </a:r>
            <a:r>
              <a:rPr lang="en-US" altLang="zh-CN" sz="1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if hazard is detected</a:t>
            </a:r>
            <a:endParaRPr sz="1000" b="0" i="0" u="none" strike="noStrike" cap="none" dirty="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1"/>
          <p:cNvSpPr txBox="1"/>
          <p:nvPr/>
        </p:nvSpPr>
        <p:spPr>
          <a:xfrm>
            <a:off x="3595689" y="959614"/>
            <a:ext cx="1481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Stop control signal propagation if stall</a:t>
            </a:r>
            <a:endParaRPr sz="1000" b="0" i="0" u="none" strike="noStrike" cap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1"/>
          <p:cNvSpPr/>
          <p:nvPr/>
        </p:nvSpPr>
        <p:spPr>
          <a:xfrm>
            <a:off x="2938463" y="1341805"/>
            <a:ext cx="800100" cy="51080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81"/>
          <p:cNvCxnSpPr/>
          <p:nvPr/>
        </p:nvCxnSpPr>
        <p:spPr>
          <a:xfrm rot="-5400000" flipH="1">
            <a:off x="3835525" y="1573350"/>
            <a:ext cx="581400" cy="164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7" name="Google Shape;327;p81"/>
          <p:cNvCxnSpPr/>
          <p:nvPr/>
        </p:nvCxnSpPr>
        <p:spPr>
          <a:xfrm rot="-5400000" flipH="1">
            <a:off x="1535175" y="1876975"/>
            <a:ext cx="505800" cy="18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8" name="Google Shape;328;p81"/>
          <p:cNvCxnSpPr/>
          <p:nvPr/>
        </p:nvCxnSpPr>
        <p:spPr>
          <a:xfrm>
            <a:off x="1668150" y="1693425"/>
            <a:ext cx="922500" cy="227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9" name="Google Shape;329;p81"/>
          <p:cNvSpPr txBox="1"/>
          <p:nvPr/>
        </p:nvSpPr>
        <p:spPr>
          <a:xfrm>
            <a:off x="5541975" y="959625"/>
            <a:ext cx="306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To be implemented:</a:t>
            </a:r>
            <a:endParaRPr sz="1200" b="1">
              <a:solidFill>
                <a:srgbClr val="FF0000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-US" sz="1200" b="1">
                <a:solidFill>
                  <a:srgbClr val="FF0000"/>
                </a:solidFill>
              </a:rPr>
              <a:t>Stall </a:t>
            </a:r>
            <a:endParaRPr sz="1200" b="1">
              <a:solidFill>
                <a:srgbClr val="FF0000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lang="en-US" sz="1200" b="1">
                <a:solidFill>
                  <a:srgbClr val="FF0000"/>
                </a:solidFill>
              </a:rPr>
              <a:t>WB-&gt;EX forwarding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330" name="Google Shape;330;p81"/>
          <p:cNvSpPr/>
          <p:nvPr/>
        </p:nvSpPr>
        <p:spPr>
          <a:xfrm>
            <a:off x="5263788" y="4137380"/>
            <a:ext cx="800100" cy="510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1"/>
          <p:cNvSpPr txBox="1"/>
          <p:nvPr/>
        </p:nvSpPr>
        <p:spPr>
          <a:xfrm>
            <a:off x="2838775" y="1047675"/>
            <a:ext cx="34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1.</a:t>
            </a:r>
            <a:endParaRPr/>
          </a:p>
        </p:txBody>
      </p:sp>
      <p:sp>
        <p:nvSpPr>
          <p:cNvPr id="332" name="Google Shape;332;p81"/>
          <p:cNvSpPr txBox="1"/>
          <p:nvPr/>
        </p:nvSpPr>
        <p:spPr>
          <a:xfrm>
            <a:off x="5199075" y="3828700"/>
            <a:ext cx="34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2.</a:t>
            </a:r>
            <a:endParaRPr/>
          </a:p>
        </p:txBody>
      </p:sp>
      <p:sp>
        <p:nvSpPr>
          <p:cNvPr id="333" name="Google Shape;333;p81"/>
          <p:cNvSpPr txBox="1"/>
          <p:nvPr/>
        </p:nvSpPr>
        <p:spPr>
          <a:xfrm>
            <a:off x="1593772" y="4813900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 Book. FIGURE 4.</a:t>
            </a:r>
            <a:r>
              <a:rPr lang="en-US" sz="122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sz="1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f00c1cdfb_0_58"/>
          <p:cNvSpPr txBox="1">
            <a:spLocks noGrp="1"/>
          </p:cNvSpPr>
          <p:nvPr>
            <p:ph type="title"/>
          </p:nvPr>
        </p:nvSpPr>
        <p:spPr>
          <a:xfrm>
            <a:off x="628650" y="404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II. Control Hazard solution (Book §4.8)</a:t>
            </a:r>
            <a:endParaRPr/>
          </a:p>
        </p:txBody>
      </p:sp>
      <p:sp>
        <p:nvSpPr>
          <p:cNvPr id="339" name="Google Shape;339;g11f00c1cdfb_0_58"/>
          <p:cNvSpPr txBox="1">
            <a:spLocks noGrp="1"/>
          </p:cNvSpPr>
          <p:nvPr>
            <p:ph type="sldNum" idx="12"/>
          </p:nvPr>
        </p:nvSpPr>
        <p:spPr>
          <a:xfrm>
            <a:off x="6457950" y="48434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0" name="Google Shape;340;g11f00c1cdfb_0_58"/>
          <p:cNvSpPr txBox="1">
            <a:spLocks noGrp="1"/>
          </p:cNvSpPr>
          <p:nvPr>
            <p:ph type="body" idx="2"/>
          </p:nvPr>
        </p:nvSpPr>
        <p:spPr>
          <a:xfrm>
            <a:off x="5186362" y="1032274"/>
            <a:ext cx="3886200" cy="4100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address starting point in dmem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weight's address starting point in dmem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output's address starting point in dmem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C loop size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K loop size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B loop size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starts with 0</a:t>
            </a:r>
            <a:b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 loop index 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accumulation result initialization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B_CHECK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B_END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K_CHECK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K_END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C_CHECK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C_END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load 1 input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load 1 weight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multiply the input with the weight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accumulate the result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weight's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restarts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store the output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accumulation result reset to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-5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output's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K_CHECK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K_END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restarts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+5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-15</a:t>
            </a:r>
            <a:b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B_CHECK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341" name="Google Shape;341;g11f00c1cdfb_0_58"/>
          <p:cNvSpPr txBox="1"/>
          <p:nvPr/>
        </p:nvSpPr>
        <p:spPr>
          <a:xfrm>
            <a:off x="204793" y="905850"/>
            <a:ext cx="160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Hazard: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1f00c1cdfb_0_58"/>
          <p:cNvSpPr/>
          <p:nvPr/>
        </p:nvSpPr>
        <p:spPr>
          <a:xfrm>
            <a:off x="5363625" y="2400625"/>
            <a:ext cx="1426800" cy="311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1f00c1cdfb_0_58"/>
          <p:cNvSpPr/>
          <p:nvPr/>
        </p:nvSpPr>
        <p:spPr>
          <a:xfrm>
            <a:off x="5363625" y="3471875"/>
            <a:ext cx="1426800" cy="110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1f00c1cdfb_0_58"/>
          <p:cNvSpPr/>
          <p:nvPr/>
        </p:nvSpPr>
        <p:spPr>
          <a:xfrm>
            <a:off x="5363625" y="4225725"/>
            <a:ext cx="1426800" cy="110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1f00c1cdfb_0_58"/>
          <p:cNvSpPr/>
          <p:nvPr/>
        </p:nvSpPr>
        <p:spPr>
          <a:xfrm>
            <a:off x="5363625" y="4900312"/>
            <a:ext cx="1426800" cy="1101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11f00c1cdfb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" y="1271304"/>
            <a:ext cx="4881561" cy="33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1f00c1cdfb_0_58"/>
          <p:cNvSpPr txBox="1"/>
          <p:nvPr/>
        </p:nvSpPr>
        <p:spPr>
          <a:xfrm>
            <a:off x="5136943" y="695975"/>
            <a:ext cx="160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MULT4: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1f00c1cdfb_0_58"/>
          <p:cNvSpPr/>
          <p:nvPr/>
        </p:nvSpPr>
        <p:spPr>
          <a:xfrm>
            <a:off x="4988802" y="2686532"/>
            <a:ext cx="147650" cy="795225"/>
          </a:xfrm>
          <a:custGeom>
            <a:avLst/>
            <a:gdLst/>
            <a:ahLst/>
            <a:cxnLst/>
            <a:rect l="l" t="t" r="r" b="b"/>
            <a:pathLst>
              <a:path w="5906" h="31809" extrusionOk="0">
                <a:moveTo>
                  <a:pt x="5906" y="31668"/>
                </a:moveTo>
                <a:cubicBezTo>
                  <a:pt x="5012" y="31151"/>
                  <a:pt x="1391" y="33268"/>
                  <a:pt x="544" y="28564"/>
                </a:cubicBezTo>
                <a:cubicBezTo>
                  <a:pt x="-303" y="23860"/>
                  <a:pt x="-68" y="8197"/>
                  <a:pt x="826" y="3446"/>
                </a:cubicBezTo>
                <a:cubicBezTo>
                  <a:pt x="1720" y="-1305"/>
                  <a:pt x="5059" y="624"/>
                  <a:pt x="5906" y="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49" name="Google Shape;349;g11f00c1cdfb_0_58"/>
          <p:cNvSpPr/>
          <p:nvPr/>
        </p:nvSpPr>
        <p:spPr>
          <a:xfrm>
            <a:off x="4910667" y="2561000"/>
            <a:ext cx="246945" cy="1738123"/>
          </a:xfrm>
          <a:custGeom>
            <a:avLst/>
            <a:gdLst/>
            <a:ahLst/>
            <a:cxnLst/>
            <a:rect l="l" t="t" r="r" b="b"/>
            <a:pathLst>
              <a:path w="5906" h="31809" extrusionOk="0">
                <a:moveTo>
                  <a:pt x="5906" y="31668"/>
                </a:moveTo>
                <a:cubicBezTo>
                  <a:pt x="5012" y="31151"/>
                  <a:pt x="1391" y="33268"/>
                  <a:pt x="544" y="28564"/>
                </a:cubicBezTo>
                <a:cubicBezTo>
                  <a:pt x="-303" y="23860"/>
                  <a:pt x="-68" y="8197"/>
                  <a:pt x="826" y="3446"/>
                </a:cubicBezTo>
                <a:cubicBezTo>
                  <a:pt x="1720" y="-1305"/>
                  <a:pt x="5059" y="624"/>
                  <a:pt x="5906" y="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0" name="Google Shape;350;g11f00c1cdfb_0_58"/>
          <p:cNvSpPr/>
          <p:nvPr/>
        </p:nvSpPr>
        <p:spPr>
          <a:xfrm>
            <a:off x="4810483" y="2440606"/>
            <a:ext cx="345722" cy="2550843"/>
          </a:xfrm>
          <a:custGeom>
            <a:avLst/>
            <a:gdLst/>
            <a:ahLst/>
            <a:cxnLst/>
            <a:rect l="l" t="t" r="r" b="b"/>
            <a:pathLst>
              <a:path w="5906" h="31809" extrusionOk="0">
                <a:moveTo>
                  <a:pt x="5906" y="31668"/>
                </a:moveTo>
                <a:cubicBezTo>
                  <a:pt x="5012" y="31151"/>
                  <a:pt x="1391" y="33268"/>
                  <a:pt x="544" y="28564"/>
                </a:cubicBezTo>
                <a:cubicBezTo>
                  <a:pt x="-303" y="23860"/>
                  <a:pt x="-68" y="8197"/>
                  <a:pt x="826" y="3446"/>
                </a:cubicBezTo>
                <a:cubicBezTo>
                  <a:pt x="1720" y="-1305"/>
                  <a:pt x="5059" y="624"/>
                  <a:pt x="5906" y="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1" name="Google Shape;351;g11f00c1cdfb_0_58"/>
          <p:cNvSpPr/>
          <p:nvPr/>
        </p:nvSpPr>
        <p:spPr>
          <a:xfrm>
            <a:off x="6836825" y="2646725"/>
            <a:ext cx="143700" cy="1071353"/>
          </a:xfrm>
          <a:custGeom>
            <a:avLst/>
            <a:gdLst/>
            <a:ahLst/>
            <a:cxnLst/>
            <a:rect l="l" t="t" r="r" b="b"/>
            <a:pathLst>
              <a:path w="5748" h="41445" extrusionOk="0">
                <a:moveTo>
                  <a:pt x="565" y="522"/>
                </a:moveTo>
                <a:cubicBezTo>
                  <a:pt x="1365" y="1040"/>
                  <a:pt x="4658" y="-2394"/>
                  <a:pt x="5363" y="3627"/>
                </a:cubicBezTo>
                <a:cubicBezTo>
                  <a:pt x="6069" y="9648"/>
                  <a:pt x="5692" y="30344"/>
                  <a:pt x="4798" y="36647"/>
                </a:cubicBezTo>
                <a:cubicBezTo>
                  <a:pt x="3904" y="42950"/>
                  <a:pt x="800" y="40645"/>
                  <a:pt x="0" y="4144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2" name="Google Shape;352;g11f00c1cdfb_0_58"/>
          <p:cNvSpPr/>
          <p:nvPr/>
        </p:nvSpPr>
        <p:spPr>
          <a:xfrm>
            <a:off x="6836825" y="2545850"/>
            <a:ext cx="246920" cy="1948329"/>
          </a:xfrm>
          <a:custGeom>
            <a:avLst/>
            <a:gdLst/>
            <a:ahLst/>
            <a:cxnLst/>
            <a:rect l="l" t="t" r="r" b="b"/>
            <a:pathLst>
              <a:path w="5748" h="41445" extrusionOk="0">
                <a:moveTo>
                  <a:pt x="565" y="522"/>
                </a:moveTo>
                <a:cubicBezTo>
                  <a:pt x="1365" y="1040"/>
                  <a:pt x="4658" y="-2394"/>
                  <a:pt x="5363" y="3627"/>
                </a:cubicBezTo>
                <a:cubicBezTo>
                  <a:pt x="6069" y="9648"/>
                  <a:pt x="5692" y="30344"/>
                  <a:pt x="4798" y="36647"/>
                </a:cubicBezTo>
                <a:cubicBezTo>
                  <a:pt x="3904" y="42950"/>
                  <a:pt x="800" y="40645"/>
                  <a:pt x="0" y="4144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3" name="Google Shape;353;g11f00c1cdfb_0_58"/>
          <p:cNvSpPr/>
          <p:nvPr/>
        </p:nvSpPr>
        <p:spPr>
          <a:xfrm>
            <a:off x="6836825" y="2440600"/>
            <a:ext cx="345728" cy="2632172"/>
          </a:xfrm>
          <a:custGeom>
            <a:avLst/>
            <a:gdLst/>
            <a:ahLst/>
            <a:cxnLst/>
            <a:rect l="l" t="t" r="r" b="b"/>
            <a:pathLst>
              <a:path w="5748" h="41445" extrusionOk="0">
                <a:moveTo>
                  <a:pt x="565" y="522"/>
                </a:moveTo>
                <a:cubicBezTo>
                  <a:pt x="1365" y="1040"/>
                  <a:pt x="4658" y="-2394"/>
                  <a:pt x="5363" y="3627"/>
                </a:cubicBezTo>
                <a:cubicBezTo>
                  <a:pt x="6069" y="9648"/>
                  <a:pt x="5692" y="30344"/>
                  <a:pt x="4798" y="36647"/>
                </a:cubicBezTo>
                <a:cubicBezTo>
                  <a:pt x="3904" y="42950"/>
                  <a:pt x="800" y="40645"/>
                  <a:pt x="0" y="4144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16819" y="587799"/>
            <a:ext cx="5951966" cy="413054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9" name="Google Shape;359;p6"/>
          <p:cNvSpPr txBox="1">
            <a:spLocks noGrp="1"/>
          </p:cNvSpPr>
          <p:nvPr>
            <p:ph type="title"/>
          </p:nvPr>
        </p:nvSpPr>
        <p:spPr>
          <a:xfrm>
            <a:off x="0" y="-12339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Control Hazard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22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2495550" y="676283"/>
            <a:ext cx="4781550" cy="1881187"/>
          </a:xfrm>
          <a:custGeom>
            <a:avLst/>
            <a:gdLst/>
            <a:ahLst/>
            <a:cxnLst/>
            <a:rect l="l" t="t" r="r" b="b"/>
            <a:pathLst>
              <a:path w="4781550" h="1881187" extrusionOk="0">
                <a:moveTo>
                  <a:pt x="4676775" y="1809750"/>
                </a:moveTo>
                <a:lnTo>
                  <a:pt x="4781550" y="1809750"/>
                </a:lnTo>
                <a:cubicBezTo>
                  <a:pt x="4779963" y="1206500"/>
                  <a:pt x="4778375" y="603250"/>
                  <a:pt x="4776788" y="0"/>
                </a:cubicBezTo>
                <a:lnTo>
                  <a:pt x="4763" y="4762"/>
                </a:lnTo>
                <a:cubicBezTo>
                  <a:pt x="3175" y="630237"/>
                  <a:pt x="1588" y="1255712"/>
                  <a:pt x="0" y="1881187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 txBox="1"/>
          <p:nvPr/>
        </p:nvSpPr>
        <p:spPr>
          <a:xfrm>
            <a:off x="134750" y="3621829"/>
            <a:ext cx="2933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</a:rPr>
              <a:t>Recall §4.6:</a:t>
            </a:r>
            <a:endParaRPr sz="1300" b="1">
              <a:solidFill>
                <a:srgbClr val="FF0000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US" sz="1300" b="1" i="0" u="none" strike="noStrike" cap="none">
                <a:solidFill>
                  <a:srgbClr val="FF0000"/>
                </a:solidFill>
              </a:rPr>
              <a:t>We know if the branch was taken at the </a:t>
            </a:r>
            <a:r>
              <a:rPr lang="en-US" sz="1300" b="1">
                <a:solidFill>
                  <a:srgbClr val="FF0000"/>
                </a:solidFill>
              </a:rPr>
              <a:t>MEM </a:t>
            </a:r>
            <a:r>
              <a:rPr lang="en-US" sz="1300" b="1" i="0" u="none" strike="noStrike" cap="none">
                <a:solidFill>
                  <a:srgbClr val="FF0000"/>
                </a:solidFill>
              </a:rPr>
              <a:t>stage.</a:t>
            </a:r>
            <a:endParaRPr sz="1300" b="1" i="0" u="none" strike="noStrike" cap="none">
              <a:solidFill>
                <a:srgbClr val="FF0000"/>
              </a:solidFill>
            </a:endParaRPr>
          </a:p>
        </p:txBody>
      </p:sp>
      <p:sp>
        <p:nvSpPr>
          <p:cNvPr id="363" name="Google Shape;363;p6"/>
          <p:cNvSpPr txBox="1"/>
          <p:nvPr/>
        </p:nvSpPr>
        <p:spPr>
          <a:xfrm>
            <a:off x="2316822" y="4844650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 Book. FIGURE 4.</a:t>
            </a:r>
            <a:r>
              <a:rPr lang="en-US" sz="122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sz="1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6688988" y="2218280"/>
            <a:ext cx="800100" cy="5109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Hazard</a:t>
            </a:r>
            <a:endParaRPr/>
          </a:p>
        </p:txBody>
      </p:sp>
      <p:sp>
        <p:nvSpPr>
          <p:cNvPr id="370" name="Google Shape;370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71" name="Google Shape;371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3562" y="1319212"/>
            <a:ext cx="54768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82"/>
          <p:cNvSpPr/>
          <p:nvPr/>
        </p:nvSpPr>
        <p:spPr>
          <a:xfrm>
            <a:off x="1833562" y="4224337"/>
            <a:ext cx="309563" cy="24765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82"/>
          <p:cNvSpPr txBox="1"/>
          <p:nvPr/>
        </p:nvSpPr>
        <p:spPr>
          <a:xfrm>
            <a:off x="563663" y="4174867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Branch was taken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2"/>
          <p:cNvSpPr/>
          <p:nvPr/>
        </p:nvSpPr>
        <p:spPr>
          <a:xfrm>
            <a:off x="1730476" y="2466975"/>
            <a:ext cx="1269899" cy="1485543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2"/>
          <p:cNvSpPr txBox="1"/>
          <p:nvPr/>
        </p:nvSpPr>
        <p:spPr>
          <a:xfrm>
            <a:off x="3039896" y="3218210"/>
            <a:ext cx="10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These should be discarded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2"/>
          <p:cNvSpPr txBox="1"/>
          <p:nvPr/>
        </p:nvSpPr>
        <p:spPr>
          <a:xfrm>
            <a:off x="6019800" y="1890013"/>
            <a:ext cx="293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</a:rPr>
              <a:t>Recall §4.6:</a:t>
            </a:r>
            <a:endParaRPr sz="1200" b="1" dirty="0">
              <a:solidFill>
                <a:srgbClr val="FF0000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 b="1" i="0" u="none" strike="noStrike" cap="none" dirty="0">
                <a:solidFill>
                  <a:srgbClr val="FF0000"/>
                </a:solidFill>
              </a:rPr>
              <a:t>By that time, 3 instructions are already in the pipeline.</a:t>
            </a:r>
            <a:endParaRPr sz="1200" b="1" i="0" u="none" strike="noStrike" cap="none" dirty="0">
              <a:solidFill>
                <a:srgbClr val="FF0000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 b="1" dirty="0">
                <a:solidFill>
                  <a:srgbClr val="FF0000"/>
                </a:solidFill>
              </a:rPr>
              <a:t>They should be discarded, hence 3 cycles are wasted (§4.8.1).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377" name="Google Shape;377;p82"/>
          <p:cNvSpPr/>
          <p:nvPr/>
        </p:nvSpPr>
        <p:spPr>
          <a:xfrm rot="10800000">
            <a:off x="3203300" y="2356600"/>
            <a:ext cx="1636800" cy="1841100"/>
          </a:xfrm>
          <a:prstGeom prst="rtTriangl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Control Hazard - Our baseline</a:t>
            </a:r>
            <a:endParaRPr dirty="0"/>
          </a:p>
        </p:txBody>
      </p:sp>
      <p:sp>
        <p:nvSpPr>
          <p:cNvPr id="383" name="Google Shape;383;p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84" name="Google Shape;384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61" y="1220387"/>
            <a:ext cx="5705079" cy="349924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83"/>
          <p:cNvSpPr/>
          <p:nvPr/>
        </p:nvSpPr>
        <p:spPr>
          <a:xfrm>
            <a:off x="1962150" y="2447921"/>
            <a:ext cx="214200" cy="371400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83"/>
          <p:cNvSpPr/>
          <p:nvPr/>
        </p:nvSpPr>
        <p:spPr>
          <a:xfrm>
            <a:off x="2238375" y="2095496"/>
            <a:ext cx="176100" cy="4905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3"/>
          <p:cNvSpPr/>
          <p:nvPr/>
        </p:nvSpPr>
        <p:spPr>
          <a:xfrm>
            <a:off x="2700338" y="2781296"/>
            <a:ext cx="162000" cy="371400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3"/>
          <p:cNvSpPr txBox="1"/>
          <p:nvPr/>
        </p:nvSpPr>
        <p:spPr>
          <a:xfrm>
            <a:off x="2338273" y="2339700"/>
            <a:ext cx="161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C00000"/>
                </a:solidFill>
              </a:rPr>
              <a:t>branch_unit (pc value)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3"/>
          <p:cNvSpPr txBox="1"/>
          <p:nvPr/>
        </p:nvSpPr>
        <p:spPr>
          <a:xfrm>
            <a:off x="11809" y="4217614"/>
            <a:ext cx="127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Flush instruction if branch is taken (§4.8.2)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3"/>
          <p:cNvSpPr txBox="1"/>
          <p:nvPr/>
        </p:nvSpPr>
        <p:spPr>
          <a:xfrm>
            <a:off x="5609850" y="1066200"/>
            <a:ext cx="34221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</a:rPr>
              <a:t>To save this overhead:</a:t>
            </a:r>
            <a:endParaRPr sz="1200" b="1" dirty="0">
              <a:solidFill>
                <a:srgbClr val="FF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 b="1" dirty="0">
                <a:solidFill>
                  <a:srgbClr val="FF0000"/>
                </a:solidFill>
              </a:rPr>
              <a:t>Make branch/jump decision </a:t>
            </a:r>
            <a:r>
              <a:rPr lang="en-US" sz="1200" b="1" i="1" dirty="0">
                <a:solidFill>
                  <a:srgbClr val="FF0000"/>
                </a:solidFill>
              </a:rPr>
              <a:t>ASAP </a:t>
            </a:r>
            <a:r>
              <a:rPr lang="en-US" sz="1200" b="1" dirty="0">
                <a:solidFill>
                  <a:srgbClr val="FF0000"/>
                </a:solidFill>
              </a:rPr>
              <a:t>(at</a:t>
            </a:r>
            <a:r>
              <a:rPr lang="en-US" sz="1200" b="1" i="1" dirty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the ID stage, §4.8.2).</a:t>
            </a:r>
            <a:endParaRPr sz="1200" b="1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US" sz="1200" b="1" dirty="0">
                <a:solidFill>
                  <a:srgbClr val="FF0000"/>
                </a:solidFill>
              </a:rPr>
              <a:t>This is our baseline architecture for MULT4 （in terms of saving the total cycle amount).</a:t>
            </a:r>
            <a:endParaRPr sz="12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FF0000"/>
              </a:solidFill>
            </a:endParaRPr>
          </a:p>
        </p:txBody>
      </p:sp>
      <p:sp>
        <p:nvSpPr>
          <p:cNvPr id="391" name="Google Shape;391;p83"/>
          <p:cNvSpPr txBox="1"/>
          <p:nvPr/>
        </p:nvSpPr>
        <p:spPr>
          <a:xfrm>
            <a:off x="617847" y="4764088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 Book. FIGURE 4.</a:t>
            </a:r>
            <a:r>
              <a:rPr lang="en-US" sz="122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sz="1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83"/>
          <p:cNvSpPr txBox="1"/>
          <p:nvPr/>
        </p:nvSpPr>
        <p:spPr>
          <a:xfrm>
            <a:off x="2802074" y="2766900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C00000"/>
                </a:solidFill>
              </a:rPr>
              <a:t>branch</a:t>
            </a:r>
            <a:endParaRPr sz="1000" b="1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C00000"/>
                </a:solidFill>
              </a:rPr>
              <a:t>taken?</a:t>
            </a:r>
            <a:endParaRPr sz="1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3"/>
          <p:cNvSpPr/>
          <p:nvPr/>
        </p:nvSpPr>
        <p:spPr>
          <a:xfrm>
            <a:off x="1910650" y="1715359"/>
            <a:ext cx="903100" cy="1071591"/>
          </a:xfrm>
          <a:custGeom>
            <a:avLst/>
            <a:gdLst/>
            <a:ahLst/>
            <a:cxnLst/>
            <a:rect l="l" t="t" r="r" b="b"/>
            <a:pathLst>
              <a:path w="36124" h="69991" extrusionOk="0">
                <a:moveTo>
                  <a:pt x="36124" y="69991"/>
                </a:moveTo>
                <a:lnTo>
                  <a:pt x="36124" y="0"/>
                </a:lnTo>
                <a:lnTo>
                  <a:pt x="0" y="0"/>
                </a:lnTo>
                <a:lnTo>
                  <a:pt x="0" y="13829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4" name="Google Shape;394;p83"/>
          <p:cNvSpPr txBox="1"/>
          <p:nvPr/>
        </p:nvSpPr>
        <p:spPr>
          <a:xfrm>
            <a:off x="5609850" y="2603025"/>
            <a:ext cx="3534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Char char="●"/>
            </a:pPr>
            <a:r>
              <a:rPr lang="en-US" sz="1200" b="1" dirty="0">
                <a:solidFill>
                  <a:srgbClr val="2E75B5"/>
                </a:solidFill>
              </a:rPr>
              <a:t>We still use the branch-not-taken prediction (in our baseline). </a:t>
            </a:r>
            <a:endParaRPr sz="1200" b="1" dirty="0">
              <a:solidFill>
                <a:srgbClr val="2E75B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AutoNum type="alphaLcPeriod"/>
            </a:pPr>
            <a:r>
              <a:rPr lang="en-US" sz="1200" b="1" dirty="0">
                <a:solidFill>
                  <a:srgbClr val="2E75B5"/>
                </a:solidFill>
              </a:rPr>
              <a:t>ID judges the branch/jump.</a:t>
            </a:r>
            <a:endParaRPr sz="1200" b="1" dirty="0">
              <a:solidFill>
                <a:srgbClr val="2E75B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AutoNum type="alphaLcPeriod"/>
            </a:pPr>
            <a:r>
              <a:rPr lang="en-US" sz="1200" b="1" dirty="0">
                <a:solidFill>
                  <a:srgbClr val="2E75B5"/>
                </a:solidFill>
              </a:rPr>
              <a:t>IF basically fetches imem[PC+4].</a:t>
            </a:r>
            <a:endParaRPr sz="1200" b="1" dirty="0">
              <a:solidFill>
                <a:srgbClr val="2E75B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AutoNum type="alphaLcPeriod"/>
            </a:pPr>
            <a:r>
              <a:rPr lang="en-US" sz="1200" b="1" dirty="0">
                <a:solidFill>
                  <a:srgbClr val="2E75B5"/>
                </a:solidFill>
              </a:rPr>
              <a:t>If branch-taken/jump, next PC is overwritten and the false IF instruction is flushed before next clock edge comes.</a:t>
            </a:r>
            <a:endParaRPr sz="1200" b="1" dirty="0">
              <a:solidFill>
                <a:srgbClr val="2E75B5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2E75B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Char char="●"/>
            </a:pPr>
            <a:r>
              <a:rPr lang="en-US" sz="1200" b="1" dirty="0">
                <a:solidFill>
                  <a:srgbClr val="2E75B5"/>
                </a:solidFill>
              </a:rPr>
              <a:t>Feel free to use different prediction scheme if you find it valuable(§4.8.3).</a:t>
            </a:r>
            <a:endParaRPr sz="1200" b="1" dirty="0">
              <a:solidFill>
                <a:srgbClr val="2E75B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1" name="Google Shape;401;p84"/>
          <p:cNvSpPr txBox="1">
            <a:spLocks noGrp="1"/>
          </p:cNvSpPr>
          <p:nvPr>
            <p:ph type="body" idx="2"/>
          </p:nvPr>
        </p:nvSpPr>
        <p:spPr>
          <a:xfrm>
            <a:off x="4910150" y="1236250"/>
            <a:ext cx="3886200" cy="3509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load 1 input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load 1 weight data</a:t>
            </a:r>
            <a:b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x4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multiply the input with the weight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accumulate the result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weight's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C_CHECK</a:t>
            </a:r>
            <a:br>
              <a:rPr lang="en-US" sz="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restarts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   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store the output data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accumulation result reset to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-5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output's 64-bit word address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K_CHECK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K_END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restarts with 0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 loop index +1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+5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7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 sz="7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64-bit word address -15</a:t>
            </a:r>
            <a:br>
              <a:rPr lang="en-US" sz="7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B_CHECK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B_END</a:t>
            </a:r>
            <a:r>
              <a:rPr lang="en-US" sz="7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402" name="Google Shape;402;p84"/>
          <p:cNvSpPr txBox="1"/>
          <p:nvPr/>
        </p:nvSpPr>
        <p:spPr>
          <a:xfrm>
            <a:off x="338150" y="1230300"/>
            <a:ext cx="4572000" cy="35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x25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input's address starting point in dmem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x26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weight's address starting point in dmem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x27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output's address starting point in dmem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x11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C loop size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K loop size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x13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total B loop size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C loop index starts with 0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K loop index starts with 0</a:t>
            </a:r>
            <a:b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 loop index starts with 0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x7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</a:t>
            </a:r>
            <a:r>
              <a:rPr lang="en-US" sz="800" b="0" i="0" u="none" strike="noStrike" cap="non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accumulation result initialization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B_CHECK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x23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x13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B_END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K_CHECK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x22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K_END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C_CHECK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beq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x21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x11</a:t>
            </a: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C_END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8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4"/>
          <p:cNvSpPr txBox="1"/>
          <p:nvPr/>
        </p:nvSpPr>
        <p:spPr>
          <a:xfrm>
            <a:off x="4910150" y="753150"/>
            <a:ext cx="388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accent1"/>
                </a:solidFill>
              </a:rPr>
              <a:t>Understand the program, locate the hazard, understand your design, upgrade the imem…</a:t>
            </a:r>
            <a:endParaRPr sz="1300" b="1"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404" name="Google Shape;404;p84"/>
          <p:cNvSpPr txBox="1"/>
          <p:nvPr/>
        </p:nvSpPr>
        <p:spPr>
          <a:xfrm>
            <a:off x="1887700" y="2797175"/>
            <a:ext cx="30573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 b="1">
                <a:solidFill>
                  <a:srgbClr val="FF9900"/>
                </a:solidFill>
              </a:rPr>
              <a:t>Don’t just copy and paste this one! </a:t>
            </a:r>
            <a:endParaRPr sz="1100" b="1">
              <a:solidFill>
                <a:srgbClr val="FF9900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 b="1">
                <a:solidFill>
                  <a:srgbClr val="FF9900"/>
                </a:solidFill>
              </a:rPr>
              <a:t>Understand your architecture and insert the necessary nops.</a:t>
            </a:r>
            <a:endParaRPr sz="1100" b="1">
              <a:solidFill>
                <a:srgbClr val="FF9900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●"/>
            </a:pPr>
            <a:r>
              <a:rPr lang="en-US" sz="1100" b="1">
                <a:solidFill>
                  <a:srgbClr val="FF9900"/>
                </a:solidFill>
              </a:rPr>
              <a:t>Hazard control and nop insertion are related</a:t>
            </a:r>
            <a:endParaRPr sz="1100" b="1">
              <a:solidFill>
                <a:srgbClr val="FF9900"/>
              </a:solidFill>
            </a:endParaRPr>
          </a:p>
          <a:p>
            <a:pPr marL="5715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○"/>
            </a:pPr>
            <a:r>
              <a:rPr lang="en-US" sz="1100" b="1">
                <a:solidFill>
                  <a:srgbClr val="FF9900"/>
                </a:solidFill>
              </a:rPr>
              <a:t>The better hazard control logic you have,</a:t>
            </a:r>
            <a:endParaRPr sz="1100" b="1">
              <a:solidFill>
                <a:srgbClr val="FF9900"/>
              </a:solidFill>
            </a:endParaRPr>
          </a:p>
          <a:p>
            <a:pPr marL="5715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○"/>
            </a:pPr>
            <a:r>
              <a:rPr lang="en-US" sz="1100" b="1">
                <a:solidFill>
                  <a:srgbClr val="FF9900"/>
                </a:solidFill>
              </a:rPr>
              <a:t>The fewer nops you will need,</a:t>
            </a:r>
            <a:endParaRPr sz="1100" b="1">
              <a:solidFill>
                <a:srgbClr val="FF9900"/>
              </a:solidFill>
            </a:endParaRPr>
          </a:p>
          <a:p>
            <a:pPr marL="5715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Char char="○"/>
            </a:pPr>
            <a:r>
              <a:rPr lang="en-US" sz="1100" b="1">
                <a:solidFill>
                  <a:srgbClr val="FF9900"/>
                </a:solidFill>
              </a:rPr>
              <a:t>The better performance you will achieve.</a:t>
            </a:r>
            <a:endParaRPr sz="1100" b="1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9900"/>
              </a:solidFill>
            </a:endParaRPr>
          </a:p>
        </p:txBody>
      </p:sp>
      <p:sp>
        <p:nvSpPr>
          <p:cNvPr id="405" name="Google Shape;405;p84"/>
          <p:cNvSpPr txBox="1"/>
          <p:nvPr/>
        </p:nvSpPr>
        <p:spPr>
          <a:xfrm>
            <a:off x="447800" y="753150"/>
            <a:ext cx="435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accent1"/>
                </a:solidFill>
              </a:rPr>
              <a:t>[Fail-Safe] If the deadline is right ahead,</a:t>
            </a:r>
            <a:endParaRPr sz="13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accent1"/>
                </a:solidFill>
              </a:rPr>
              <a:t>at least make your processor </a:t>
            </a:r>
            <a:r>
              <a:rPr lang="en-US" sz="1300" b="1">
                <a:solidFill>
                  <a:schemeClr val="accent1"/>
                </a:solidFill>
                <a:highlight>
                  <a:srgbClr val="FFFF00"/>
                </a:highlight>
              </a:rPr>
              <a:t>functional</a:t>
            </a:r>
            <a:r>
              <a:rPr lang="en-US" sz="1300" b="1">
                <a:solidFill>
                  <a:schemeClr val="accent1"/>
                </a:solidFill>
              </a:rPr>
              <a:t> on MULT4!</a:t>
            </a:r>
            <a:endParaRPr sz="1300" b="1"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11" name="Google Shape;410;g11f40ab9e5b_0_14">
            <a:extLst>
              <a:ext uri="{FF2B5EF4-FFF2-40B4-BE49-F238E27FC236}">
                <a16:creationId xmlns:a16="http://schemas.microsoft.com/office/drawing/2014/main" id="{25CD3369-ADE2-4A59-ADF1-98F5EA11E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200" y="40475"/>
            <a:ext cx="8906250" cy="72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606"/>
              <a:buNone/>
            </a:pPr>
            <a:r>
              <a:rPr lang="en-US"/>
              <a:t>III. PLAN B – hazards can be solved with </a:t>
            </a:r>
            <a:r>
              <a:rPr lang="en-US" err="1"/>
              <a:t>nop</a:t>
            </a:r>
            <a:r>
              <a:rPr lang="en-US"/>
              <a:t> insertion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f40ab9e5b_0_14"/>
          <p:cNvSpPr txBox="1">
            <a:spLocks noGrp="1"/>
          </p:cNvSpPr>
          <p:nvPr>
            <p:ph type="title"/>
          </p:nvPr>
        </p:nvSpPr>
        <p:spPr>
          <a:xfrm>
            <a:off x="160200" y="40475"/>
            <a:ext cx="8906250" cy="72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606"/>
              <a:buNone/>
            </a:pPr>
            <a:r>
              <a:rPr lang="en-US"/>
              <a:t>III. PLAN B – hazards can be solved with </a:t>
            </a:r>
            <a:r>
              <a:rPr lang="en-US" err="1"/>
              <a:t>nop</a:t>
            </a:r>
            <a:r>
              <a:rPr lang="en-US"/>
              <a:t> insertion </a:t>
            </a:r>
            <a:endParaRPr/>
          </a:p>
        </p:txBody>
      </p:sp>
      <p:sp>
        <p:nvSpPr>
          <p:cNvPr id="411" name="Google Shape;411;g11f40ab9e5b_0_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12" name="Google Shape;412;g11f40ab9e5b_0_14"/>
          <p:cNvSpPr txBox="1"/>
          <p:nvPr/>
        </p:nvSpPr>
        <p:spPr>
          <a:xfrm>
            <a:off x="96000" y="737700"/>
            <a:ext cx="888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300" b="1">
                <a:solidFill>
                  <a:schemeClr val="accent1"/>
                </a:solidFill>
              </a:rPr>
              <a:t>Whenever you change the program, DO NOT FORGET to regenerate the machine code (</a:t>
            </a:r>
            <a:r>
              <a:rPr lang="en-US" sz="1300" b="1" err="1">
                <a:solidFill>
                  <a:schemeClr val="accent1"/>
                </a:solidFill>
              </a:rPr>
              <a:t>imem_content</a:t>
            </a:r>
            <a:r>
              <a:rPr lang="en-US" sz="1300" b="1">
                <a:solidFill>
                  <a:schemeClr val="accent1"/>
                </a:solidFill>
              </a:rPr>
              <a:t>)!</a:t>
            </a:r>
            <a:endParaRPr sz="1300" b="1">
              <a:solidFill>
                <a:schemeClr val="accent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300" b="1">
                <a:solidFill>
                  <a:schemeClr val="accent1"/>
                </a:solidFill>
              </a:rPr>
              <a:t>Make use of the online tool we mentioned in session-1 (</a:t>
            </a:r>
            <a:r>
              <a:rPr lang="en-US" sz="1300" b="1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link-online-converter</a:t>
            </a:r>
            <a:r>
              <a:rPr lang="en-US" sz="1300" b="1">
                <a:solidFill>
                  <a:schemeClr val="accent1"/>
                </a:solidFill>
              </a:rPr>
              <a:t>, </a:t>
            </a:r>
            <a:r>
              <a:rPr lang="en-US" sz="13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link-</a:t>
            </a:r>
            <a:r>
              <a:rPr lang="en-US" sz="1300" b="1" u="sng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300" b="1">
                <a:solidFill>
                  <a:schemeClr val="accent1"/>
                </a:solidFill>
              </a:rPr>
              <a:t>).</a:t>
            </a:r>
            <a:endParaRPr sz="1300" b="1">
              <a:solidFill>
                <a:schemeClr val="accent1"/>
              </a:solidFill>
            </a:endParaRPr>
          </a:p>
        </p:txBody>
      </p:sp>
      <p:pic>
        <p:nvPicPr>
          <p:cNvPr id="413" name="Google Shape;413;g11f40ab9e5b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527" y="1442063"/>
            <a:ext cx="2645075" cy="1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1f40ab9e5b_0_14"/>
          <p:cNvSpPr txBox="1"/>
          <p:nvPr/>
        </p:nvSpPr>
        <p:spPr>
          <a:xfrm>
            <a:off x="493775" y="1120713"/>
            <a:ext cx="32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1. Paste your assembly code in Editor.</a:t>
            </a:r>
            <a:endParaRPr/>
          </a:p>
        </p:txBody>
      </p:sp>
      <p:sp>
        <p:nvSpPr>
          <p:cNvPr id="415" name="Google Shape;415;g11f40ab9e5b_0_14"/>
          <p:cNvSpPr/>
          <p:nvPr/>
        </p:nvSpPr>
        <p:spPr>
          <a:xfrm>
            <a:off x="1754630" y="1442075"/>
            <a:ext cx="769200" cy="492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11f40ab9e5b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5675" y="1413825"/>
            <a:ext cx="4181507" cy="323216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1f40ab9e5b_0_14"/>
          <p:cNvSpPr txBox="1"/>
          <p:nvPr/>
        </p:nvSpPr>
        <p:spPr>
          <a:xfrm>
            <a:off x="4572000" y="1120725"/>
            <a:ext cx="378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2. Go to Simulator and click the Green button.</a:t>
            </a:r>
            <a:endParaRPr/>
          </a:p>
        </p:txBody>
      </p:sp>
      <p:sp>
        <p:nvSpPr>
          <p:cNvPr id="418" name="Google Shape;418;g11f40ab9e5b_0_14"/>
          <p:cNvSpPr/>
          <p:nvPr/>
        </p:nvSpPr>
        <p:spPr>
          <a:xfrm>
            <a:off x="6647450" y="1425150"/>
            <a:ext cx="841500" cy="369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1f40ab9e5b_0_14"/>
          <p:cNvSpPr/>
          <p:nvPr/>
        </p:nvSpPr>
        <p:spPr>
          <a:xfrm>
            <a:off x="5289650" y="1905200"/>
            <a:ext cx="2322600" cy="426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1f40ab9e5b_0_14"/>
          <p:cNvSpPr/>
          <p:nvPr/>
        </p:nvSpPr>
        <p:spPr>
          <a:xfrm>
            <a:off x="5042750" y="2483700"/>
            <a:ext cx="964800" cy="21645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1f40ab9e5b_0_14"/>
          <p:cNvSpPr txBox="1"/>
          <p:nvPr/>
        </p:nvSpPr>
        <p:spPr>
          <a:xfrm>
            <a:off x="384000" y="3352100"/>
            <a:ext cx="378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3. Upgrade the imem_content (remove “0x”!).</a:t>
            </a:r>
            <a:endParaRPr sz="12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4. Never forget to add the finishing line.</a:t>
            </a:r>
            <a:endParaRPr sz="1200" b="1">
              <a:solidFill>
                <a:srgbClr val="FF0000"/>
              </a:solidFill>
            </a:endParaRPr>
          </a:p>
        </p:txBody>
      </p:sp>
      <p:pic>
        <p:nvPicPr>
          <p:cNvPr id="422" name="Google Shape;422;g11f40ab9e5b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550" y="3863345"/>
            <a:ext cx="3289800" cy="117782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1f40ab9e5b_0_14"/>
          <p:cNvSpPr/>
          <p:nvPr/>
        </p:nvSpPr>
        <p:spPr>
          <a:xfrm>
            <a:off x="1041385" y="4048125"/>
            <a:ext cx="2877900" cy="994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>
            <a:spLocks noGrp="1"/>
          </p:cNvSpPr>
          <p:nvPr>
            <p:ph type="title"/>
          </p:nvPr>
        </p:nvSpPr>
        <p:spPr>
          <a:xfrm>
            <a:off x="38228" y="-19315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Session 3 Summary &amp; Overall Grading Criterion</a:t>
            </a:r>
            <a:endParaRPr dirty="0"/>
          </a:p>
        </p:txBody>
      </p:sp>
      <p:sp>
        <p:nvSpPr>
          <p:cNvPr id="429" name="Google Shape;429;p85"/>
          <p:cNvSpPr txBox="1">
            <a:spLocks noGrp="1"/>
          </p:cNvSpPr>
          <p:nvPr>
            <p:ph type="body" idx="1"/>
          </p:nvPr>
        </p:nvSpPr>
        <p:spPr>
          <a:xfrm>
            <a:off x="248670" y="801018"/>
            <a:ext cx="38862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u="sng" dirty="0"/>
              <a:t>Objective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You are competing against our baseline implementation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u="sng" dirty="0"/>
              <a:t>Rules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modify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mult4_dmem_content.txt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cpu_tb.v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Feel free to modify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All other RTL files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mult4_imem_content.txt</a:t>
            </a:r>
            <a:endParaRPr dirty="0"/>
          </a:p>
        </p:txBody>
      </p:sp>
      <p:sp>
        <p:nvSpPr>
          <p:cNvPr id="430" name="Google Shape;430;p85"/>
          <p:cNvSpPr txBox="1">
            <a:spLocks noGrp="1"/>
          </p:cNvSpPr>
          <p:nvPr>
            <p:ph type="body" idx="2"/>
          </p:nvPr>
        </p:nvSpPr>
        <p:spPr>
          <a:xfrm>
            <a:off x="4686035" y="354744"/>
            <a:ext cx="3943350" cy="4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r>
              <a:rPr lang="en-US" b="1" u="sng" dirty="0">
                <a:solidFill>
                  <a:srgbClr val="FF0000"/>
                </a:solidFill>
              </a:rPr>
              <a:t>Grading</a:t>
            </a:r>
            <a:endParaRPr b="1" dirty="0">
              <a:solidFill>
                <a:srgbClr val="FF0000"/>
              </a:solidFill>
            </a:endParaRPr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endParaRPr dirty="0"/>
          </a:p>
        </p:txBody>
      </p:sp>
      <p:sp>
        <p:nvSpPr>
          <p:cNvPr id="431" name="Google Shape;431;p8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graphicFrame>
        <p:nvGraphicFramePr>
          <p:cNvPr id="432" name="Google Shape;432;p85"/>
          <p:cNvGraphicFramePr/>
          <p:nvPr>
            <p:extLst>
              <p:ext uri="{D42A27DB-BD31-4B8C-83A1-F6EECF244321}">
                <p14:modId xmlns:p14="http://schemas.microsoft.com/office/powerpoint/2010/main" val="1707454767"/>
              </p:ext>
            </p:extLst>
          </p:nvPr>
        </p:nvGraphicFramePr>
        <p:xfrm>
          <a:off x="4686035" y="849235"/>
          <a:ext cx="3943350" cy="3267795"/>
        </p:xfrm>
        <a:graphic>
          <a:graphicData uri="http://schemas.openxmlformats.org/drawingml/2006/table">
            <a:tbl>
              <a:tblPr firstRow="1" lastRow="1" bandRow="1">
                <a:noFill/>
                <a:tableStyleId>{DAEC8EDD-E9B9-40A0-AE02-E7578FD211AE}</a:tableStyleId>
              </a:tblPr>
              <a:tblGrid>
                <a:gridCol w="283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Points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Functional pipelined MULT2                  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1.0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100367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Functional pipelined MULT3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0.5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Functional MULT4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Functional </a:t>
                      </a:r>
                      <a:r>
                        <a:rPr lang="en-US" dirty="0"/>
                        <a:t>MULT4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#cycles = baseline </a:t>
                      </a:r>
                      <a:r>
                        <a:rPr lang="en-US" sz="1400" u="none" strike="noStrike" cap="none" dirty="0" err="1"/>
                        <a:t>impl</a:t>
                      </a:r>
                      <a:r>
                        <a:rPr lang="en-US" sz="1400" u="none" strike="noStrike" cap="none" dirty="0"/>
                        <a:t> (844 cc)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Functional </a:t>
                      </a:r>
                      <a:r>
                        <a:rPr lang="en-US" dirty="0"/>
                        <a:t>MULT4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#cycles &lt; baseline </a:t>
                      </a:r>
                      <a:r>
                        <a:rPr lang="en-US" sz="1400" u="none" strike="noStrike" cap="none" dirty="0" err="1"/>
                        <a:t>impl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dirty="0"/>
                        <a:t>(844 cc)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Report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Total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4.0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189523-2D46-0DEF-B216-DAD0CBFB40E3}"/>
              </a:ext>
            </a:extLst>
          </p:cNvPr>
          <p:cNvSpPr txBox="1"/>
          <p:nvPr/>
        </p:nvSpPr>
        <p:spPr>
          <a:xfrm>
            <a:off x="4686035" y="4206032"/>
            <a:ext cx="3943350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r>
              <a:rPr lang="en-GB" u="sng" dirty="0"/>
              <a:t>Project handover</a:t>
            </a:r>
          </a:p>
          <a:p>
            <a:pPr marL="11430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2664"/>
              <a:buNone/>
            </a:pPr>
            <a:r>
              <a:rPr lang="en-GB" dirty="0"/>
              <a:t>Deadline: </a:t>
            </a:r>
            <a:r>
              <a:rPr lang="en-GB" b="1" dirty="0">
                <a:solidFill>
                  <a:srgbClr val="FF0000"/>
                </a:solidFill>
              </a:rPr>
              <a:t>May 19</a:t>
            </a:r>
            <a:r>
              <a:rPr lang="en-US" altLang="zh-CN" b="1" baseline="30000" dirty="0" err="1">
                <a:solidFill>
                  <a:srgbClr val="FF0000"/>
                </a:solidFill>
              </a:rPr>
              <a:t>th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Remarks</a:t>
            </a:r>
            <a:endParaRPr/>
          </a:p>
        </p:txBody>
      </p:sp>
      <p:sp>
        <p:nvSpPr>
          <p:cNvPr id="438" name="Google Shape;438;p8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Useful resources to make it go faster!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Patterson Book. End of section 4.8 on branch prediction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Patterson Book. Section 4.10 on instruction parallelism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RISC-V specification. Chapter 17 on the “V” Standard Extension for Vector Operations</a:t>
            </a:r>
            <a:endParaRPr/>
          </a:p>
        </p:txBody>
      </p:sp>
      <p:sp>
        <p:nvSpPr>
          <p:cNvPr id="439" name="Google Shape;439;p8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40" name="Google Shape;440;p86"/>
          <p:cNvSpPr txBox="1"/>
          <p:nvPr/>
        </p:nvSpPr>
        <p:spPr>
          <a:xfrm>
            <a:off x="3628741" y="3328688"/>
            <a:ext cx="1725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0" u="none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2400" b="0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Last session</a:t>
            </a:r>
            <a:endParaRPr/>
          </a:p>
        </p:txBody>
      </p:sp>
      <p:pic>
        <p:nvPicPr>
          <p:cNvPr id="160" name="Google Shape;16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53064" y="681145"/>
            <a:ext cx="5927328" cy="332648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Pipelined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Processor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SzPts val="2100"/>
              <a:buFont typeface="Noto Sans Symbols"/>
              <a:buChar char="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Mult2</a:t>
            </a:r>
            <a:endParaRPr/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SzPts val="2100"/>
              <a:buFont typeface="Noto Sans Symbols"/>
              <a:buChar char="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 Backend complete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704475" y="4093652"/>
            <a:ext cx="30615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920" b="1" i="1" u="none" strike="noStrike" cap="non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Prerequisite for this session!</a:t>
            </a:r>
            <a:endParaRPr sz="1920" b="1" i="1" u="none" strike="noStrike" cap="none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308;p13">
            <a:extLst>
              <a:ext uri="{FF2B5EF4-FFF2-40B4-BE49-F238E27FC236}">
                <a16:creationId xmlns:a16="http://schemas.microsoft.com/office/drawing/2014/main" id="{BA59B366-6E60-4C93-9699-278ABF896B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5888" y="4184546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53;p4">
            <a:extLst>
              <a:ext uri="{FF2B5EF4-FFF2-40B4-BE49-F238E27FC236}">
                <a16:creationId xmlns:a16="http://schemas.microsoft.com/office/drawing/2014/main" id="{72EC0B88-C31E-478A-9836-217012EDF3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8247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4"/>
          <p:cNvCxnSpPr>
            <a:cxnSpLocks/>
          </p:cNvCxnSpPr>
          <p:nvPr/>
        </p:nvCxnSpPr>
        <p:spPr>
          <a:xfrm>
            <a:off x="6596962" y="3861744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4"/>
          <p:cNvCxnSpPr>
            <a:cxnSpLocks/>
          </p:cNvCxnSpPr>
          <p:nvPr/>
        </p:nvCxnSpPr>
        <p:spPr>
          <a:xfrm>
            <a:off x="6795104" y="3859783"/>
            <a:ext cx="0" cy="331898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4"/>
          <p:cNvCxnSpPr>
            <a:cxnSpLocks/>
          </p:cNvCxnSpPr>
          <p:nvPr/>
        </p:nvCxnSpPr>
        <p:spPr>
          <a:xfrm>
            <a:off x="8151333" y="3862611"/>
            <a:ext cx="0" cy="329070"/>
          </a:xfrm>
          <a:prstGeom prst="straightConnector1">
            <a:avLst/>
          </a:prstGeom>
          <a:noFill/>
          <a:ln w="5715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4"/>
          <p:cNvCxnSpPr>
            <a:cxnSpLocks/>
          </p:cNvCxnSpPr>
          <p:nvPr/>
        </p:nvCxnSpPr>
        <p:spPr>
          <a:xfrm>
            <a:off x="1803953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>
            <a:cxnSpLocks/>
          </p:cNvCxnSpPr>
          <p:nvPr/>
        </p:nvCxnSpPr>
        <p:spPr>
          <a:xfrm>
            <a:off x="4546565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5958087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29633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1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6350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2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426588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Session 3</a:t>
            </a:r>
            <a:endParaRPr lang="en-US" sz="1800" b="1">
              <a:solidFill>
                <a:schemeClr val="dk1"/>
              </a:solidFill>
              <a:latin typeface="Calibri"/>
              <a:cs typeface="Calibri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4145242" y="3320912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5487918" y="3320912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6889411" y="3320911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8275404" y="3320911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8078435" y="2743198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4"/>
          <p:cNvCxnSpPr>
            <a:cxnSpLocks/>
          </p:cNvCxnSpPr>
          <p:nvPr/>
        </p:nvCxnSpPr>
        <p:spPr>
          <a:xfrm>
            <a:off x="7975901" y="3859783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21" name="Google Shape;121;p4"/>
          <p:cNvGrpSpPr/>
          <p:nvPr/>
        </p:nvGrpSpPr>
        <p:grpSpPr>
          <a:xfrm>
            <a:off x="628650" y="1793043"/>
            <a:ext cx="7886699" cy="951949"/>
            <a:chOff x="0" y="1053293"/>
            <a:chExt cx="10515598" cy="126926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Pipelined processor with data hazard resolution</a:t>
              </a:r>
              <a:endParaRPr sz="1125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0640557-9388-70C0-88D4-1CAD76091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840" y="342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This session: Data hazard resolution</a:t>
            </a:r>
            <a:endParaRPr dirty="0"/>
          </a:p>
        </p:txBody>
      </p:sp>
      <p:pic>
        <p:nvPicPr>
          <p:cNvPr id="8" name="Google Shape;306;p13">
            <a:extLst>
              <a:ext uri="{FF2B5EF4-FFF2-40B4-BE49-F238E27FC236}">
                <a16:creationId xmlns:a16="http://schemas.microsoft.com/office/drawing/2014/main" id="{06C1CB36-7AB1-8950-6092-20F0000BAF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9590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8;p13">
            <a:extLst>
              <a:ext uri="{FF2B5EF4-FFF2-40B4-BE49-F238E27FC236}">
                <a16:creationId xmlns:a16="http://schemas.microsoft.com/office/drawing/2014/main" id="{1C1A0C3C-3CD7-6765-6376-BA639DFE2A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266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308;p13">
            <a:extLst>
              <a:ext uri="{FF2B5EF4-FFF2-40B4-BE49-F238E27FC236}">
                <a16:creationId xmlns:a16="http://schemas.microsoft.com/office/drawing/2014/main" id="{A51C9DA1-E8A7-4219-ACC5-C1DCFAA81E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325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118;p4">
            <a:extLst>
              <a:ext uri="{FF2B5EF4-FFF2-40B4-BE49-F238E27FC236}">
                <a16:creationId xmlns:a16="http://schemas.microsoft.com/office/drawing/2014/main" id="{C2923179-674A-51B2-45C4-07548166E4D6}"/>
              </a:ext>
            </a:extLst>
          </p:cNvPr>
          <p:cNvCxnSpPr>
            <a:cxnSpLocks/>
          </p:cNvCxnSpPr>
          <p:nvPr/>
        </p:nvCxnSpPr>
        <p:spPr>
          <a:xfrm>
            <a:off x="3963000" y="3590310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" name="Google Shape;168;p4">
            <a:extLst>
              <a:ext uri="{FF2B5EF4-FFF2-40B4-BE49-F238E27FC236}">
                <a16:creationId xmlns:a16="http://schemas.microsoft.com/office/drawing/2014/main" id="{E9E27441-515B-B7A2-9941-4B720729CE95}"/>
              </a:ext>
            </a:extLst>
          </p:cNvPr>
          <p:cNvCxnSpPr>
            <a:cxnSpLocks/>
          </p:cNvCxnSpPr>
          <p:nvPr/>
        </p:nvCxnSpPr>
        <p:spPr>
          <a:xfrm>
            <a:off x="3785382" y="3854872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" name="Google Shape;118;p4">
            <a:extLst>
              <a:ext uri="{FF2B5EF4-FFF2-40B4-BE49-F238E27FC236}">
                <a16:creationId xmlns:a16="http://schemas.microsoft.com/office/drawing/2014/main" id="{8ACEEEF6-DB97-D5F4-10C2-2911A8CA0012}"/>
              </a:ext>
            </a:extLst>
          </p:cNvPr>
          <p:cNvCxnSpPr>
            <a:cxnSpLocks/>
          </p:cNvCxnSpPr>
          <p:nvPr/>
        </p:nvCxnSpPr>
        <p:spPr>
          <a:xfrm>
            <a:off x="2643451" y="3585124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168;p4">
            <a:extLst>
              <a:ext uri="{FF2B5EF4-FFF2-40B4-BE49-F238E27FC236}">
                <a16:creationId xmlns:a16="http://schemas.microsoft.com/office/drawing/2014/main" id="{1349D4A8-C591-9CE4-2D19-211F3FD7EE7E}"/>
              </a:ext>
            </a:extLst>
          </p:cNvPr>
          <p:cNvCxnSpPr>
            <a:cxnSpLocks/>
          </p:cNvCxnSpPr>
          <p:nvPr/>
        </p:nvCxnSpPr>
        <p:spPr>
          <a:xfrm>
            <a:off x="2465833" y="3849686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157;p4">
            <a:extLst>
              <a:ext uri="{FF2B5EF4-FFF2-40B4-BE49-F238E27FC236}">
                <a16:creationId xmlns:a16="http://schemas.microsoft.com/office/drawing/2014/main" id="{E337ECCF-FA40-4311-EFCE-E5017306101C}"/>
              </a:ext>
            </a:extLst>
          </p:cNvPr>
          <p:cNvSpPr/>
          <p:nvPr/>
        </p:nvSpPr>
        <p:spPr>
          <a:xfrm>
            <a:off x="2126893" y="3136168"/>
            <a:ext cx="6494467" cy="3952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8;p4">
            <a:extLst>
              <a:ext uri="{FF2B5EF4-FFF2-40B4-BE49-F238E27FC236}">
                <a16:creationId xmlns:a16="http://schemas.microsoft.com/office/drawing/2014/main" id="{40E825BA-CD66-C0B0-D6D6-7AC75C2113A9}"/>
              </a:ext>
            </a:extLst>
          </p:cNvPr>
          <p:cNvSpPr/>
          <p:nvPr/>
        </p:nvSpPr>
        <p:spPr>
          <a:xfrm>
            <a:off x="2132382" y="3458289"/>
            <a:ext cx="6488978" cy="39139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Backend flow (synthesis only)</a:t>
            </a:r>
            <a:endParaRPr lang="en-US" sz="13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58;p4">
            <a:extLst>
              <a:ext uri="{FF2B5EF4-FFF2-40B4-BE49-F238E27FC236}">
                <a16:creationId xmlns:a16="http://schemas.microsoft.com/office/drawing/2014/main" id="{79B5A40C-8ADC-7D72-C48D-9942BB23D9F9}"/>
              </a:ext>
            </a:extLst>
          </p:cNvPr>
          <p:cNvSpPr/>
          <p:nvPr/>
        </p:nvSpPr>
        <p:spPr>
          <a:xfrm>
            <a:off x="4570782" y="3740755"/>
            <a:ext cx="1349288" cy="39139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flow (complete)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59;p4">
            <a:extLst>
              <a:ext uri="{FF2B5EF4-FFF2-40B4-BE49-F238E27FC236}">
                <a16:creationId xmlns:a16="http://schemas.microsoft.com/office/drawing/2014/main" id="{96837643-7E36-2107-A6D8-647A3F12871F}"/>
              </a:ext>
            </a:extLst>
          </p:cNvPr>
          <p:cNvCxnSpPr/>
          <p:nvPr/>
        </p:nvCxnSpPr>
        <p:spPr>
          <a:xfrm>
            <a:off x="2538179" y="2743198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160;p4">
            <a:extLst>
              <a:ext uri="{FF2B5EF4-FFF2-40B4-BE49-F238E27FC236}">
                <a16:creationId xmlns:a16="http://schemas.microsoft.com/office/drawing/2014/main" id="{19C1F13D-9343-83D1-9F0F-8E8791446971}"/>
              </a:ext>
            </a:extLst>
          </p:cNvPr>
          <p:cNvCxnSpPr/>
          <p:nvPr/>
        </p:nvCxnSpPr>
        <p:spPr>
          <a:xfrm>
            <a:off x="3880855" y="2743198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Google Shape;162;p4">
            <a:extLst>
              <a:ext uri="{FF2B5EF4-FFF2-40B4-BE49-F238E27FC236}">
                <a16:creationId xmlns:a16="http://schemas.microsoft.com/office/drawing/2014/main" id="{4053D320-6E0C-9F76-F2E0-0B900C849293}"/>
              </a:ext>
            </a:extLst>
          </p:cNvPr>
          <p:cNvCxnSpPr/>
          <p:nvPr/>
        </p:nvCxnSpPr>
        <p:spPr>
          <a:xfrm>
            <a:off x="5303091" y="271711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163;p4">
            <a:extLst>
              <a:ext uri="{FF2B5EF4-FFF2-40B4-BE49-F238E27FC236}">
                <a16:creationId xmlns:a16="http://schemas.microsoft.com/office/drawing/2014/main" id="{13EF34F5-199A-D5DD-2D18-32DFF4AF3950}"/>
              </a:ext>
            </a:extLst>
          </p:cNvPr>
          <p:cNvCxnSpPr/>
          <p:nvPr/>
        </p:nvCxnSpPr>
        <p:spPr>
          <a:xfrm>
            <a:off x="8094265" y="2736846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161;p4">
            <a:extLst>
              <a:ext uri="{FF2B5EF4-FFF2-40B4-BE49-F238E27FC236}">
                <a16:creationId xmlns:a16="http://schemas.microsoft.com/office/drawing/2014/main" id="{35D9A623-C6B0-1D6D-267E-9760B0D5DD1D}"/>
              </a:ext>
            </a:extLst>
          </p:cNvPr>
          <p:cNvCxnSpPr/>
          <p:nvPr/>
        </p:nvCxnSpPr>
        <p:spPr>
          <a:xfrm>
            <a:off x="6657168" y="2717110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3077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Hazard Example</a:t>
            </a:r>
            <a:endParaRPr/>
          </a:p>
        </p:txBody>
      </p:sp>
      <p:sp>
        <p:nvSpPr>
          <p:cNvPr id="626" name="Google Shape;62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27" name="Google Shape;627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3764" y="1025527"/>
            <a:ext cx="5956472" cy="374173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4"/>
          <p:cNvSpPr txBox="1"/>
          <p:nvPr/>
        </p:nvSpPr>
        <p:spPr>
          <a:xfrm>
            <a:off x="6407281" y="1898650"/>
            <a:ext cx="2298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Forwarding already known results</a:t>
            </a:r>
            <a:endParaRPr sz="162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4"/>
          <p:cNvSpPr txBox="1"/>
          <p:nvPr/>
        </p:nvSpPr>
        <p:spPr>
          <a:xfrm>
            <a:off x="1593772" y="4813900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Patterson Book. FIGURE 4.50</a:t>
            </a:r>
            <a:endParaRPr sz="122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40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Hazard Example</a:t>
            </a:r>
            <a:endParaRPr/>
          </a:p>
        </p:txBody>
      </p:sp>
      <p:sp>
        <p:nvSpPr>
          <p:cNvPr id="635" name="Google Shape;63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636" name="Google Shape;63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3764" y="1025527"/>
            <a:ext cx="5956500" cy="374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17"/>
          <p:cNvCxnSpPr/>
          <p:nvPr/>
        </p:nvCxnSpPr>
        <p:spPr>
          <a:xfrm>
            <a:off x="4343400" y="1898650"/>
            <a:ext cx="50800" cy="5524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8" name="Google Shape;638;p17"/>
          <p:cNvCxnSpPr/>
          <p:nvPr/>
        </p:nvCxnSpPr>
        <p:spPr>
          <a:xfrm>
            <a:off x="4903375" y="1895650"/>
            <a:ext cx="81300" cy="1374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17"/>
          <p:cNvCxnSpPr/>
          <p:nvPr/>
        </p:nvCxnSpPr>
        <p:spPr>
          <a:xfrm>
            <a:off x="5092700" y="1968500"/>
            <a:ext cx="146050" cy="177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0" name="Google Shape;640;p17"/>
          <p:cNvSpPr txBox="1"/>
          <p:nvPr/>
        </p:nvSpPr>
        <p:spPr>
          <a:xfrm>
            <a:off x="6407281" y="1898650"/>
            <a:ext cx="229869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Forwarding already known results</a:t>
            </a:r>
            <a:endParaRPr sz="162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7"/>
          <p:cNvSpPr txBox="1"/>
          <p:nvPr/>
        </p:nvSpPr>
        <p:spPr>
          <a:xfrm>
            <a:off x="1593772" y="4813900"/>
            <a:ext cx="3360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Patterson Book. FIGURE 4.51</a:t>
            </a:r>
            <a:endParaRPr sz="122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4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Data Hazard resolution</a:t>
            </a:r>
            <a:endParaRPr dirty="0"/>
          </a:p>
        </p:txBody>
      </p:sp>
      <p:sp>
        <p:nvSpPr>
          <p:cNvPr id="647" name="Google Shape;64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3886200" cy="326231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</a:pP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load operands 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x8, 0(x0)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x9, 8(x0)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x10, 16(x0)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x11, 24(x0)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x12, 32(x0)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x13, 40(x0)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x14, 48(x0)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x15, 56(x0)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x16, 64(x0)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x17, 72(x0)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multiplication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x18, x8, x9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x19, x10, x11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x20, x12, x13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x21, x14, x15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x22, x16, x17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#sums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x23, x0, 0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x18</a:t>
            </a:r>
            <a:endParaRPr/>
          </a:p>
        </p:txBody>
      </p:sp>
      <p:sp>
        <p:nvSpPr>
          <p:cNvPr id="649" name="Google Shape;649;p13"/>
          <p:cNvSpPr/>
          <p:nvPr/>
        </p:nvSpPr>
        <p:spPr>
          <a:xfrm>
            <a:off x="2618166" y="1538013"/>
            <a:ext cx="1573076" cy="292591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0" name="Google Shape;650;p13"/>
          <p:cNvSpPr/>
          <p:nvPr/>
        </p:nvSpPr>
        <p:spPr>
          <a:xfrm>
            <a:off x="1845267" y="1779373"/>
            <a:ext cx="675511" cy="2559836"/>
          </a:xfrm>
          <a:custGeom>
            <a:avLst/>
            <a:gdLst/>
            <a:ahLst/>
            <a:cxnLst/>
            <a:rect l="l" t="t" r="r" b="b"/>
            <a:pathLst>
              <a:path w="968644" h="2892495" extrusionOk="0">
                <a:moveTo>
                  <a:pt x="0" y="2890434"/>
                </a:moveTo>
                <a:cubicBezTo>
                  <a:pt x="667073" y="2913035"/>
                  <a:pt x="719381" y="2750949"/>
                  <a:pt x="759418" y="2347993"/>
                </a:cubicBezTo>
                <a:cubicBezTo>
                  <a:pt x="799455" y="1945037"/>
                  <a:pt x="215685" y="951854"/>
                  <a:pt x="240224" y="472698"/>
                </a:cubicBezTo>
                <a:cubicBezTo>
                  <a:pt x="264763" y="-6458"/>
                  <a:pt x="774915" y="73617"/>
                  <a:pt x="968644" y="0"/>
                </a:cubicBezTo>
              </a:path>
            </a:pathLst>
          </a:cu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arrow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3"/>
          <p:cNvSpPr txBox="1"/>
          <p:nvPr/>
        </p:nvSpPr>
        <p:spPr>
          <a:xfrm>
            <a:off x="552063" y="1027587"/>
            <a:ext cx="987236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MULT2</a:t>
            </a:r>
            <a:endParaRPr sz="162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3"/>
          <p:cNvSpPr txBox="1"/>
          <p:nvPr/>
        </p:nvSpPr>
        <p:spPr>
          <a:xfrm>
            <a:off x="4842471" y="1370013"/>
            <a:ext cx="3886200" cy="326231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load operands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x8, 0(x0)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x9, 8(x0)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x10, 16(x0)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x11, 24(x0)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x12, 32(x0)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x13, 40(x0)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x14, 48(x0)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x15, 56(x0)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x16, 64(x0)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x17, 72(x0)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multiplication 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x18, x8,x9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x19, x10, x11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x20, x12, x13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x21, x14, x15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x22, x16, x17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#sums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x23, x0, 0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x18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x19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x20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x21</a:t>
            </a:r>
            <a:b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7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x22</a:t>
            </a:r>
            <a:endParaRPr/>
          </a:p>
        </p:txBody>
      </p:sp>
      <p:sp>
        <p:nvSpPr>
          <p:cNvPr id="653" name="Google Shape;653;p13"/>
          <p:cNvSpPr txBox="1"/>
          <p:nvPr/>
        </p:nvSpPr>
        <p:spPr>
          <a:xfrm>
            <a:off x="4807165" y="1015496"/>
            <a:ext cx="898125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MULT3</a:t>
            </a:r>
            <a:endParaRPr sz="162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3"/>
          <p:cNvSpPr txBox="1"/>
          <p:nvPr/>
        </p:nvSpPr>
        <p:spPr>
          <a:xfrm>
            <a:off x="2618180" y="1370020"/>
            <a:ext cx="14928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Why the </a:t>
            </a:r>
            <a:r>
              <a:rPr lang="en-US" sz="1620" err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nops</a:t>
            </a:r>
            <a:r>
              <a:rPr lang="en-US" sz="162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162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3"/>
          <p:cNvSpPr/>
          <p:nvPr/>
        </p:nvSpPr>
        <p:spPr>
          <a:xfrm>
            <a:off x="2628625" y="3082688"/>
            <a:ext cx="315900" cy="3417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3"/>
          <p:cNvSpPr/>
          <p:nvPr/>
        </p:nvSpPr>
        <p:spPr>
          <a:xfrm>
            <a:off x="2628625" y="3525030"/>
            <a:ext cx="315900" cy="481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3"/>
          <p:cNvSpPr txBox="1"/>
          <p:nvPr/>
        </p:nvSpPr>
        <p:spPr>
          <a:xfrm>
            <a:off x="2960718" y="3113445"/>
            <a:ext cx="1492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x23 dependency</a:t>
            </a:r>
            <a:endParaRPr sz="122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3"/>
          <p:cNvSpPr txBox="1"/>
          <p:nvPr/>
        </p:nvSpPr>
        <p:spPr>
          <a:xfrm>
            <a:off x="2960718" y="3625520"/>
            <a:ext cx="1492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Pipeline clean up</a:t>
            </a:r>
            <a:endParaRPr sz="122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3"/>
          <p:cNvSpPr/>
          <p:nvPr/>
        </p:nvSpPr>
        <p:spPr>
          <a:xfrm>
            <a:off x="6599016" y="1662713"/>
            <a:ext cx="1573200" cy="29259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75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13"/>
          <p:cNvSpPr txBox="1"/>
          <p:nvPr/>
        </p:nvSpPr>
        <p:spPr>
          <a:xfrm>
            <a:off x="4965151" y="4339200"/>
            <a:ext cx="1633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 Hazard resolved!</a:t>
            </a:r>
            <a:endParaRPr sz="122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3"/>
          <p:cNvSpPr txBox="1"/>
          <p:nvPr/>
        </p:nvSpPr>
        <p:spPr>
          <a:xfrm>
            <a:off x="7022551" y="1711725"/>
            <a:ext cx="1334147" cy="4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2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Pipeline clean up is still required!</a:t>
            </a:r>
            <a:endParaRPr sz="122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2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Hazard Example – MULT3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668" name="Google Shape;66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6611" y="1028700"/>
            <a:ext cx="5946300" cy="373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0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Data Hazard Example – MULT3</a:t>
            </a:r>
            <a:endParaRPr dirty="0"/>
          </a:p>
        </p:txBody>
      </p:sp>
      <p:sp>
        <p:nvSpPr>
          <p:cNvPr id="674" name="Google Shape;67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675" name="Google Shape;675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6611" y="1028700"/>
            <a:ext cx="5946365" cy="3735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16"/>
          <p:cNvCxnSpPr/>
          <p:nvPr/>
        </p:nvCxnSpPr>
        <p:spPr>
          <a:xfrm>
            <a:off x="4394200" y="1892300"/>
            <a:ext cx="0" cy="5524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7" name="Google Shape;677;p16"/>
          <p:cNvCxnSpPr/>
          <p:nvPr/>
        </p:nvCxnSpPr>
        <p:spPr>
          <a:xfrm>
            <a:off x="4953000" y="2527300"/>
            <a:ext cx="0" cy="5524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8" name="Google Shape;678;p16"/>
          <p:cNvCxnSpPr/>
          <p:nvPr/>
        </p:nvCxnSpPr>
        <p:spPr>
          <a:xfrm>
            <a:off x="5524500" y="3168650"/>
            <a:ext cx="0" cy="5524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9" name="Google Shape;679;p16"/>
          <p:cNvCxnSpPr/>
          <p:nvPr/>
        </p:nvCxnSpPr>
        <p:spPr>
          <a:xfrm>
            <a:off x="6096000" y="3810000"/>
            <a:ext cx="0" cy="5524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0" name="Google Shape;680;p16"/>
          <p:cNvSpPr txBox="1"/>
          <p:nvPr/>
        </p:nvSpPr>
        <p:spPr>
          <a:xfrm>
            <a:off x="6457950" y="2385693"/>
            <a:ext cx="229869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Forwarding already known add result</a:t>
            </a:r>
            <a:endParaRPr sz="162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15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3253</Words>
  <Application>Microsoft Office PowerPoint</Application>
  <PresentationFormat>On-screen Show (16:9)</PresentationFormat>
  <Paragraphs>338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Noto Sans Symbols</vt:lpstr>
      <vt:lpstr>Arial</vt:lpstr>
      <vt:lpstr>Calibri</vt:lpstr>
      <vt:lpstr>Consolas</vt:lpstr>
      <vt:lpstr>Office Theme</vt:lpstr>
      <vt:lpstr>Office Theme</vt:lpstr>
      <vt:lpstr>Computer Architectures Session 3</vt:lpstr>
      <vt:lpstr>Last session</vt:lpstr>
      <vt:lpstr>Last session</vt:lpstr>
      <vt:lpstr>This session: Data hazard resolution</vt:lpstr>
      <vt:lpstr>Data Hazard Example</vt:lpstr>
      <vt:lpstr>Data Hazard Example</vt:lpstr>
      <vt:lpstr>Data Hazard resolution</vt:lpstr>
      <vt:lpstr>Data Hazard Example – MULT3</vt:lpstr>
      <vt:lpstr>Data Hazard Example – MULT3</vt:lpstr>
      <vt:lpstr>Forward unit</vt:lpstr>
      <vt:lpstr>Session Objectives</vt:lpstr>
      <vt:lpstr>This session: Data hazard resolution</vt:lpstr>
      <vt:lpstr>Session Objectives</vt:lpstr>
      <vt:lpstr>PowerPoint Presentation</vt:lpstr>
      <vt:lpstr>I. Full data forwarding logic (Book §4.7)</vt:lpstr>
      <vt:lpstr>Previous session’s data Hazard Example</vt:lpstr>
      <vt:lpstr>Update the register_file.v</vt:lpstr>
      <vt:lpstr>This session’s data Hazard Example</vt:lpstr>
      <vt:lpstr>This session’s data Hazard Example</vt:lpstr>
      <vt:lpstr>Stalling with Hazard detection unit</vt:lpstr>
      <vt:lpstr>II. Control Hazard solution (Book §4.8)</vt:lpstr>
      <vt:lpstr>Control Hazard</vt:lpstr>
      <vt:lpstr>Control Hazard</vt:lpstr>
      <vt:lpstr>Control Hazard - Our baseline</vt:lpstr>
      <vt:lpstr>III. PLAN B – hazards can be solved with nop insertion </vt:lpstr>
      <vt:lpstr>III. PLAN B – hazards can be solved with nop insertion </vt:lpstr>
      <vt:lpstr>Session 3 Summary &amp; Overall Grading Criterion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Architectures Session 3</dc:title>
  <dc:creator>Jasper Marien (----)</dc:creator>
  <cp:lastModifiedBy>Linyan Mei</cp:lastModifiedBy>
  <cp:revision>16</cp:revision>
  <dcterms:created xsi:type="dcterms:W3CDTF">2020-04-01T15:40:31Z</dcterms:created>
  <dcterms:modified xsi:type="dcterms:W3CDTF">2023-04-02T17:35:15Z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2021-03-26T14:30:44Z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ff792f6c-ffa1-44e7-b580-d7a3f3f5e9a6</vt:lpwstr>
  </property>
  <property fmtid="{D5CDD505-2E9C-101B-9397-08002B2CF9AE}" pid="8" name="MSIP_Label_f0eba32c-0974-4663-a3a1-3cd8c30938e9_ContentBits">
    <vt:lpwstr>0</vt:lpwstr>
  </property>
</Properties>
</file>