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02" r:id="rId1"/>
  </p:sldMasterIdLst>
  <p:notesMasterIdLst>
    <p:notesMasterId r:id="rId7"/>
  </p:notesMasterIdLst>
  <p:sldIdLst>
    <p:sldId id="300" r:id="rId2"/>
    <p:sldId id="291" r:id="rId3"/>
    <p:sldId id="295" r:id="rId4"/>
    <p:sldId id="299" r:id="rId5"/>
    <p:sldId id="294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40">
          <p15:clr>
            <a:srgbClr val="A4A3A4"/>
          </p15:clr>
        </p15:guide>
        <p15:guide id="2" orient="horz" pos="2928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38" roundtripDataSignature="AMtx7mjc0IiUAerUTcf8M4ITKc4OOLvF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C6E7"/>
    <a:srgbClr val="C3DEB0"/>
    <a:srgbClr val="F9D6BF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0938F7-9763-481F-BBCA-995C50FC980A}">
  <a:tblStyle styleId="{040938F7-9763-481F-BBCA-995C50FC980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5" y="34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38" Type="http://customschemas.google.com/relationships/presentationmetadata" Target="metadata"/><Relationship Id="rId2" Type="http://schemas.openxmlformats.org/officeDocument/2006/relationships/slide" Target="slides/slide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9329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8122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244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80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3238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marL="6858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2pPr>
            <a:lvl3pPr marL="10287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marL="1714500" lvl="4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marL="2057400" lvl="5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marL="2400300" lvl="6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marL="2743200" lvl="7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marL="3086100" lvl="8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82730-578D-377B-A292-24D9FD938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84" y="1046876"/>
            <a:ext cx="8586012" cy="37994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FE4AB3-C82F-71A6-C44C-6D7DE936399F}"/>
              </a:ext>
            </a:extLst>
          </p:cNvPr>
          <p:cNvSpPr/>
          <p:nvPr/>
        </p:nvSpPr>
        <p:spPr>
          <a:xfrm>
            <a:off x="354330" y="1203960"/>
            <a:ext cx="2842260" cy="3714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263;p12">
            <a:extLst>
              <a:ext uri="{FF2B5EF4-FFF2-40B4-BE49-F238E27FC236}">
                <a16:creationId xmlns:a16="http://schemas.microsoft.com/office/drawing/2014/main" id="{670E09A5-F3DD-99D6-DE08-ADC11AF87C4F}"/>
              </a:ext>
            </a:extLst>
          </p:cNvPr>
          <p:cNvSpPr txBox="1"/>
          <p:nvPr/>
        </p:nvSpPr>
        <p:spPr>
          <a:xfrm>
            <a:off x="679569" y="676842"/>
            <a:ext cx="5923720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Activate the </a:t>
            </a:r>
            <a:r>
              <a:rPr lang="en-US" altLang="zh-CN" sz="1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index number</a:t>
            </a:r>
            <a:endParaRPr sz="16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264;p12">
            <a:extLst>
              <a:ext uri="{FF2B5EF4-FFF2-40B4-BE49-F238E27FC236}">
                <a16:creationId xmlns:a16="http://schemas.microsoft.com/office/drawing/2014/main" id="{02AAA57E-D480-BB41-5DBC-C46A4831F335}"/>
              </a:ext>
            </a:extLst>
          </p:cNvPr>
          <p:cNvCxnSpPr>
            <a:cxnSpLocks/>
          </p:cNvCxnSpPr>
          <p:nvPr/>
        </p:nvCxnSpPr>
        <p:spPr>
          <a:xfrm flipH="1">
            <a:off x="445770" y="937690"/>
            <a:ext cx="270922" cy="92100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Google Shape;263;p12">
            <a:extLst>
              <a:ext uri="{FF2B5EF4-FFF2-40B4-BE49-F238E27FC236}">
                <a16:creationId xmlns:a16="http://schemas.microsoft.com/office/drawing/2014/main" id="{C6645C1E-0AB2-8DF0-94C4-9272794B9637}"/>
              </a:ext>
            </a:extLst>
          </p:cNvPr>
          <p:cNvSpPr txBox="1"/>
          <p:nvPr/>
        </p:nvSpPr>
        <p:spPr>
          <a:xfrm>
            <a:off x="122337" y="77905"/>
            <a:ext cx="682569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first thing after you open </a:t>
            </a:r>
            <a:r>
              <a:rPr lang="en-US" sz="24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U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Notebook</a:t>
            </a:r>
            <a:endParaRPr sz="24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962D9E-BB2E-88B5-CE3A-55712ABDFDB8}"/>
              </a:ext>
            </a:extLst>
          </p:cNvPr>
          <p:cNvSpPr/>
          <p:nvPr/>
        </p:nvSpPr>
        <p:spPr>
          <a:xfrm>
            <a:off x="875565" y="1361090"/>
            <a:ext cx="187116" cy="174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Google Shape;264;p12">
            <a:extLst>
              <a:ext uri="{FF2B5EF4-FFF2-40B4-BE49-F238E27FC236}">
                <a16:creationId xmlns:a16="http://schemas.microsoft.com/office/drawing/2014/main" id="{7F6EA3B0-5F36-3E7B-9420-FDC9BB1ED8F1}"/>
              </a:ext>
            </a:extLst>
          </p:cNvPr>
          <p:cNvCxnSpPr>
            <a:cxnSpLocks/>
          </p:cNvCxnSpPr>
          <p:nvPr/>
        </p:nvCxnSpPr>
        <p:spPr>
          <a:xfrm flipH="1">
            <a:off x="1089945" y="992283"/>
            <a:ext cx="159853" cy="456146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2166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5CD35CE-82FE-3388-974A-65C07B3B5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747485"/>
            <a:ext cx="8568690" cy="3861900"/>
          </a:xfrm>
          <a:prstGeom prst="rect">
            <a:avLst/>
          </a:prstGeom>
        </p:spPr>
      </p:pic>
      <p:sp>
        <p:nvSpPr>
          <p:cNvPr id="263" name="Google Shape;263;p12"/>
          <p:cNvSpPr txBox="1"/>
          <p:nvPr/>
        </p:nvSpPr>
        <p:spPr>
          <a:xfrm>
            <a:off x="6531170" y="4488468"/>
            <a:ext cx="1767010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Clock margin (ns)</a:t>
            </a:r>
            <a:endParaRPr sz="16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12"/>
          <p:cNvCxnSpPr>
            <a:cxnSpLocks/>
            <a:stCxn id="263" idx="1"/>
          </p:cNvCxnSpPr>
          <p:nvPr/>
        </p:nvCxnSpPr>
        <p:spPr>
          <a:xfrm flipH="1" flipV="1">
            <a:off x="6023610" y="4519198"/>
            <a:ext cx="507560" cy="12699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Google Shape;263;p12">
            <a:extLst>
              <a:ext uri="{FF2B5EF4-FFF2-40B4-BE49-F238E27FC236}">
                <a16:creationId xmlns:a16="http://schemas.microsoft.com/office/drawing/2014/main" id="{FFB8B96F-6721-AA49-E2B7-B37BB69E5AD0}"/>
              </a:ext>
            </a:extLst>
          </p:cNvPr>
          <p:cNvSpPr txBox="1"/>
          <p:nvPr/>
        </p:nvSpPr>
        <p:spPr>
          <a:xfrm>
            <a:off x="7770363" y="1889294"/>
            <a:ext cx="1206903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Critical path</a:t>
            </a:r>
            <a:endParaRPr sz="16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2D133B-3101-FBAB-6E10-B164FFB02F9F}"/>
              </a:ext>
            </a:extLst>
          </p:cNvPr>
          <p:cNvSpPr txBox="1"/>
          <p:nvPr/>
        </p:nvSpPr>
        <p:spPr>
          <a:xfrm>
            <a:off x="888837" y="4680750"/>
            <a:ext cx="46386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 </a:t>
            </a:r>
            <a:r>
              <a:rPr lang="en-US" dirty="0">
                <a:highlight>
                  <a:srgbClr val="FFFF00"/>
                </a:highlight>
              </a:rPr>
              <a:t>reports/&lt;</a:t>
            </a:r>
            <a:r>
              <a:rPr lang="en-US" altLang="zh-CN" dirty="0">
                <a:highlight>
                  <a:srgbClr val="FFFF00"/>
                </a:highlight>
              </a:rPr>
              <a:t>the</a:t>
            </a:r>
            <a:r>
              <a:rPr lang="en-US" dirty="0">
                <a:highlight>
                  <a:srgbClr val="FFFF00"/>
                </a:highlight>
              </a:rPr>
              <a:t> step&gt;/x-&lt;step name&gt;_</a:t>
            </a:r>
            <a:r>
              <a:rPr lang="en-US" dirty="0" err="1">
                <a:highlight>
                  <a:srgbClr val="FFFF00"/>
                </a:highlight>
              </a:rPr>
              <a:t>sta.rpt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2B5FD5-4AD1-E510-7596-3BC0D9246F25}"/>
              </a:ext>
            </a:extLst>
          </p:cNvPr>
          <p:cNvSpPr txBox="1"/>
          <p:nvPr/>
        </p:nvSpPr>
        <p:spPr>
          <a:xfrm>
            <a:off x="5105400" y="81293"/>
            <a:ext cx="38299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/>
              <a:t>Timing </a:t>
            </a:r>
            <a:r>
              <a:rPr lang="en-US" sz="3000" dirty="0"/>
              <a:t>[lots of steps]</a:t>
            </a:r>
            <a:endParaRPr lang="en-GB" sz="3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D9064E-9623-3C9E-BFC2-9B2CC64DFDFE}"/>
              </a:ext>
            </a:extLst>
          </p:cNvPr>
          <p:cNvSpPr/>
          <p:nvPr/>
        </p:nvSpPr>
        <p:spPr>
          <a:xfrm>
            <a:off x="3544778" y="1449631"/>
            <a:ext cx="764331" cy="1010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BBACCB-0403-C763-D2A1-75736674DFC7}"/>
              </a:ext>
            </a:extLst>
          </p:cNvPr>
          <p:cNvSpPr/>
          <p:nvPr/>
        </p:nvSpPr>
        <p:spPr>
          <a:xfrm>
            <a:off x="5449778" y="1926098"/>
            <a:ext cx="3485578" cy="13695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0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6F1A93-087B-B1EA-8101-20CF31F08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" y="630979"/>
            <a:ext cx="8168640" cy="34397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55F73F-A1DB-9AB3-2940-559C1C179F80}"/>
              </a:ext>
            </a:extLst>
          </p:cNvPr>
          <p:cNvSpPr/>
          <p:nvPr/>
        </p:nvSpPr>
        <p:spPr>
          <a:xfrm>
            <a:off x="5623561" y="754380"/>
            <a:ext cx="2918460" cy="33163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2BB352-F3E6-25F5-F7E4-894FB1D4075E}"/>
              </a:ext>
            </a:extLst>
          </p:cNvPr>
          <p:cNvSpPr txBox="1"/>
          <p:nvPr/>
        </p:nvSpPr>
        <p:spPr>
          <a:xfrm>
            <a:off x="4396740" y="4479923"/>
            <a:ext cx="435483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 </a:t>
            </a:r>
            <a:r>
              <a:rPr lang="en-US" dirty="0">
                <a:highlight>
                  <a:srgbClr val="FFFF00"/>
                </a:highlight>
              </a:rPr>
              <a:t>reports/synthesis/1-synthesis.area_breakdown.csv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AB907-D02F-D712-5643-774284AFE5D9}"/>
              </a:ext>
            </a:extLst>
          </p:cNvPr>
          <p:cNvSpPr txBox="1"/>
          <p:nvPr/>
        </p:nvSpPr>
        <p:spPr>
          <a:xfrm>
            <a:off x="2575560" y="2460"/>
            <a:ext cx="67979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/>
              <a:t>Design Area Break down [Synthesis]</a:t>
            </a:r>
          </a:p>
        </p:txBody>
      </p:sp>
      <p:cxnSp>
        <p:nvCxnSpPr>
          <p:cNvPr id="8" name="Google Shape;264;p12">
            <a:extLst>
              <a:ext uri="{FF2B5EF4-FFF2-40B4-BE49-F238E27FC236}">
                <a16:creationId xmlns:a16="http://schemas.microsoft.com/office/drawing/2014/main" id="{29106DA1-2B33-FEB4-59BF-DD3A238F3B1F}"/>
              </a:ext>
            </a:extLst>
          </p:cNvPr>
          <p:cNvCxnSpPr>
            <a:cxnSpLocks/>
          </p:cNvCxnSpPr>
          <p:nvPr/>
        </p:nvCxnSpPr>
        <p:spPr>
          <a:xfrm flipV="1">
            <a:off x="6705600" y="3962400"/>
            <a:ext cx="316230" cy="20574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" name="Google Shape;260;p12">
            <a:extLst>
              <a:ext uri="{FF2B5EF4-FFF2-40B4-BE49-F238E27FC236}">
                <a16:creationId xmlns:a16="http://schemas.microsoft.com/office/drawing/2014/main" id="{3CB67AB6-D58F-EA01-78C7-BB1BC78DE977}"/>
              </a:ext>
            </a:extLst>
          </p:cNvPr>
          <p:cNvSpPr txBox="1"/>
          <p:nvPr/>
        </p:nvSpPr>
        <p:spPr>
          <a:xfrm>
            <a:off x="4979670" y="4164482"/>
            <a:ext cx="3600451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/>
            <a:r>
              <a:rPr lang="en-GB" sz="1600" b="1" dirty="0">
                <a:solidFill>
                  <a:srgbClr val="FF0000"/>
                </a:solidFill>
                <a:sym typeface="Consolas"/>
              </a:rPr>
              <a:t>Total design area </a:t>
            </a:r>
            <a:r>
              <a:rPr lang="en-GB" sz="1600" dirty="0">
                <a:solidFill>
                  <a:srgbClr val="FF0000"/>
                </a:solidFill>
                <a:sym typeface="Consolas"/>
              </a:rPr>
              <a:t>(after synthesis)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Google Shape;263;p12">
            <a:extLst>
              <a:ext uri="{FF2B5EF4-FFF2-40B4-BE49-F238E27FC236}">
                <a16:creationId xmlns:a16="http://schemas.microsoft.com/office/drawing/2014/main" id="{2A1A3123-1F0B-B5A1-0CAE-4AADA4C6C7BA}"/>
              </a:ext>
            </a:extLst>
          </p:cNvPr>
          <p:cNvSpPr txBox="1"/>
          <p:nvPr/>
        </p:nvSpPr>
        <p:spPr>
          <a:xfrm>
            <a:off x="5572992" y="727244"/>
            <a:ext cx="2176548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Area breakdown</a:t>
            </a:r>
            <a:endParaRPr sz="16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5F40E-FD61-A0CA-5FD9-11B6DBDA0195}"/>
              </a:ext>
            </a:extLst>
          </p:cNvPr>
          <p:cNvSpPr txBox="1"/>
          <p:nvPr/>
        </p:nvSpPr>
        <p:spPr>
          <a:xfrm>
            <a:off x="0" y="4377920"/>
            <a:ext cx="226314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*You might need to rerun block 3.3 in the notebook to regenerate the table.</a:t>
            </a:r>
            <a:endParaRPr lang="en-US" i="1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0954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DDE2D75-C172-00A7-AC78-325B61B88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58" y="179321"/>
            <a:ext cx="7301260" cy="47848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55F73F-A1DB-9AB3-2940-559C1C179F80}"/>
              </a:ext>
            </a:extLst>
          </p:cNvPr>
          <p:cNvSpPr/>
          <p:nvPr/>
        </p:nvSpPr>
        <p:spPr>
          <a:xfrm>
            <a:off x="606347" y="3240823"/>
            <a:ext cx="5868329" cy="1324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Google Shape;260;p12"/>
          <p:cNvSpPr txBox="1"/>
          <p:nvPr/>
        </p:nvSpPr>
        <p:spPr>
          <a:xfrm>
            <a:off x="6377495" y="3147972"/>
            <a:ext cx="1126439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/>
            <a:r>
              <a:rPr lang="en-GB" sz="1600" b="1">
                <a:solidFill>
                  <a:srgbClr val="FF0000"/>
                </a:solidFill>
                <a:sym typeface="Consolas"/>
              </a:rPr>
              <a:t>Die area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2BB352-F3E6-25F5-F7E4-894FB1D4075E}"/>
              </a:ext>
            </a:extLst>
          </p:cNvPr>
          <p:cNvSpPr txBox="1"/>
          <p:nvPr/>
        </p:nvSpPr>
        <p:spPr>
          <a:xfrm>
            <a:off x="6202680" y="3463290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You can also get it in </a:t>
            </a:r>
            <a:r>
              <a:rPr lang="en-US" dirty="0">
                <a:highlight>
                  <a:srgbClr val="FFFF00"/>
                </a:highlight>
              </a:rPr>
              <a:t>reports/floorplan/</a:t>
            </a:r>
          </a:p>
          <a:p>
            <a:r>
              <a:rPr lang="en-US" dirty="0">
                <a:highlight>
                  <a:srgbClr val="FFFF00"/>
                </a:highlight>
              </a:rPr>
              <a:t>x-</a:t>
            </a:r>
            <a:r>
              <a:rPr lang="en-US" dirty="0" err="1">
                <a:highlight>
                  <a:srgbClr val="FFFF00"/>
                </a:highlight>
              </a:rPr>
              <a:t>initial_fp_die_area.rpt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AB907-D02F-D712-5643-774284AFE5D9}"/>
              </a:ext>
            </a:extLst>
          </p:cNvPr>
          <p:cNvSpPr txBox="1"/>
          <p:nvPr/>
        </p:nvSpPr>
        <p:spPr>
          <a:xfrm>
            <a:off x="5215890" y="81293"/>
            <a:ext cx="371946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/>
              <a:t>Die Area [Floorplan]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00EF4-01DB-56A3-144F-5A491CF2759C}"/>
              </a:ext>
            </a:extLst>
          </p:cNvPr>
          <p:cNvSpPr txBox="1"/>
          <p:nvPr/>
        </p:nvSpPr>
        <p:spPr>
          <a:xfrm>
            <a:off x="1074420" y="2914810"/>
            <a:ext cx="14516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(Floorplan step)</a:t>
            </a:r>
          </a:p>
        </p:txBody>
      </p:sp>
    </p:spTree>
    <p:extLst>
      <p:ext uri="{BB962C8B-B14F-4D97-AF65-F5344CB8AC3E}">
        <p14:creationId xmlns:p14="http://schemas.microsoft.com/office/powerpoint/2010/main" val="41982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48F04E-986D-0A35-2868-74E77959E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94" y="550715"/>
            <a:ext cx="8158510" cy="4434778"/>
          </a:xfrm>
          <a:prstGeom prst="rect">
            <a:avLst/>
          </a:prstGeom>
        </p:spPr>
      </p:pic>
      <p:sp>
        <p:nvSpPr>
          <p:cNvPr id="260" name="Google Shape;260;p12"/>
          <p:cNvSpPr txBox="1"/>
          <p:nvPr/>
        </p:nvSpPr>
        <p:spPr>
          <a:xfrm>
            <a:off x="4516635" y="3002820"/>
            <a:ext cx="2509005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FF0000"/>
                </a:solidFill>
                <a:sym typeface="Consolas"/>
              </a:rPr>
              <a:t>Sign-off area utilization 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28B18-5D7C-B509-400B-4FCC725E41CB}"/>
              </a:ext>
            </a:extLst>
          </p:cNvPr>
          <p:cNvSpPr txBox="1"/>
          <p:nvPr/>
        </p:nvSpPr>
        <p:spPr>
          <a:xfrm>
            <a:off x="4720590" y="4285008"/>
            <a:ext cx="3048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 </a:t>
            </a:r>
            <a:r>
              <a:rPr lang="en-US" dirty="0">
                <a:highlight>
                  <a:srgbClr val="FFFF00"/>
                </a:highlight>
              </a:rPr>
              <a:t>reports/signoff/x-</a:t>
            </a:r>
            <a:r>
              <a:rPr lang="en-US" dirty="0" err="1">
                <a:highlight>
                  <a:srgbClr val="FFFF00"/>
                </a:highlight>
              </a:rPr>
              <a:t>rcx_sta.area.rpt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221D4B-C140-7849-AE70-FAC8ACDCB0F7}"/>
              </a:ext>
            </a:extLst>
          </p:cNvPr>
          <p:cNvSpPr txBox="1"/>
          <p:nvPr/>
        </p:nvSpPr>
        <p:spPr>
          <a:xfrm>
            <a:off x="4545330" y="81293"/>
            <a:ext cx="43900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/>
              <a:t>Area Utilization [Sign-off]</a:t>
            </a:r>
          </a:p>
        </p:txBody>
      </p:sp>
      <p:cxnSp>
        <p:nvCxnSpPr>
          <p:cNvPr id="12" name="Google Shape;264;p12">
            <a:extLst>
              <a:ext uri="{FF2B5EF4-FFF2-40B4-BE49-F238E27FC236}">
                <a16:creationId xmlns:a16="http://schemas.microsoft.com/office/drawing/2014/main" id="{8A8D3BE7-9AD9-2FD7-5510-EF2AD9C6E985}"/>
              </a:ext>
            </a:extLst>
          </p:cNvPr>
          <p:cNvCxnSpPr>
            <a:cxnSpLocks/>
          </p:cNvCxnSpPr>
          <p:nvPr/>
        </p:nvCxnSpPr>
        <p:spPr>
          <a:xfrm flipV="1">
            <a:off x="4659630" y="1638300"/>
            <a:ext cx="293370" cy="207448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" name="Google Shape;260;p12">
            <a:extLst>
              <a:ext uri="{FF2B5EF4-FFF2-40B4-BE49-F238E27FC236}">
                <a16:creationId xmlns:a16="http://schemas.microsoft.com/office/drawing/2014/main" id="{831E9F97-B3F8-5DE0-8E63-36ED854F6A02}"/>
              </a:ext>
            </a:extLst>
          </p:cNvPr>
          <p:cNvSpPr txBox="1"/>
          <p:nvPr/>
        </p:nvSpPr>
        <p:spPr>
          <a:xfrm>
            <a:off x="1828800" y="1825239"/>
            <a:ext cx="3600451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r"/>
            <a:r>
              <a:rPr lang="en-GB" sz="1600" b="1" dirty="0">
                <a:solidFill>
                  <a:srgbClr val="FF0000"/>
                </a:solidFill>
                <a:sym typeface="Consolas"/>
              </a:rPr>
              <a:t>Total design area </a:t>
            </a:r>
          </a:p>
          <a:p>
            <a:pPr algn="r"/>
            <a:r>
              <a:rPr lang="en-GB" sz="1600" dirty="0">
                <a:solidFill>
                  <a:srgbClr val="FF0000"/>
                </a:solidFill>
                <a:sym typeface="Consolas"/>
              </a:rPr>
              <a:t>(after </a:t>
            </a:r>
            <a:r>
              <a:rPr lang="en-US" altLang="zh-CN" sz="1600" dirty="0">
                <a:solidFill>
                  <a:srgbClr val="FF0000"/>
                </a:solidFill>
                <a:sym typeface="Consolas"/>
              </a:rPr>
              <a:t>signoff</a:t>
            </a:r>
            <a:r>
              <a:rPr lang="en-GB" sz="1600" dirty="0">
                <a:solidFill>
                  <a:srgbClr val="FF0000"/>
                </a:solidFill>
                <a:sym typeface="Consolas"/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5" name="Google Shape;264;p12">
            <a:extLst>
              <a:ext uri="{FF2B5EF4-FFF2-40B4-BE49-F238E27FC236}">
                <a16:creationId xmlns:a16="http://schemas.microsoft.com/office/drawing/2014/main" id="{63F99A17-B34A-2688-45B3-F907A19ADEEF}"/>
              </a:ext>
            </a:extLst>
          </p:cNvPr>
          <p:cNvCxnSpPr>
            <a:cxnSpLocks/>
            <a:stCxn id="260" idx="0"/>
          </p:cNvCxnSpPr>
          <p:nvPr/>
        </p:nvCxnSpPr>
        <p:spPr>
          <a:xfrm flipH="1" flipV="1">
            <a:off x="5513577" y="1638300"/>
            <a:ext cx="257561" cy="136452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7088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144</Words>
  <Application>Microsoft Office PowerPoint</Application>
  <PresentationFormat>On-screen Show (16:9)</PresentationFormat>
  <Paragraphs>25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Architectures Session 2</dc:title>
  <dc:creator>Jasper Marien (----)</dc:creator>
  <cp:lastModifiedBy>Linyan Mei</cp:lastModifiedBy>
  <cp:revision>16</cp:revision>
  <dcterms:created xsi:type="dcterms:W3CDTF">2020-04-01T15:40:31Z</dcterms:created>
  <dcterms:modified xsi:type="dcterms:W3CDTF">2023-04-04T15:12:20Z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0eba32c-0974-4663-a3a1-3cd8c30938e9_Enabled">
    <vt:lpwstr>true</vt:lpwstr>
  </property>
  <property fmtid="{D5CDD505-2E9C-101B-9397-08002B2CF9AE}" pid="3" name="MSIP_Label_f0eba32c-0974-4663-a3a1-3cd8c30938e9_SetDate">
    <vt:lpwstr>2021-03-26T14:30:44Z</vt:lpwstr>
  </property>
  <property fmtid="{D5CDD505-2E9C-101B-9397-08002B2CF9AE}" pid="4" name="MSIP_Label_f0eba32c-0974-4663-a3a1-3cd8c30938e9_Method">
    <vt:lpwstr>Privileged</vt:lpwstr>
  </property>
  <property fmtid="{D5CDD505-2E9C-101B-9397-08002B2CF9AE}" pid="5" name="MSIP_Label_f0eba32c-0974-4663-a3a1-3cd8c30938e9_Name">
    <vt:lpwstr>Public - General - Unmarked</vt:lpwstr>
  </property>
  <property fmtid="{D5CDD505-2E9C-101B-9397-08002B2CF9AE}" pid="6" name="MSIP_Label_f0eba32c-0974-4663-a3a1-3cd8c30938e9_SiteId">
    <vt:lpwstr>a72d5a72-25ee-40f0-9bd1-067cb5b770d4</vt:lpwstr>
  </property>
  <property fmtid="{D5CDD505-2E9C-101B-9397-08002B2CF9AE}" pid="7" name="MSIP_Label_f0eba32c-0974-4663-a3a1-3cd8c30938e9_ActionId">
    <vt:lpwstr>ff792f6c-ffa1-44e7-b580-d7a3f3f5e9a6</vt:lpwstr>
  </property>
  <property fmtid="{D5CDD505-2E9C-101B-9397-08002B2CF9AE}" pid="8" name="MSIP_Label_f0eba32c-0974-4663-a3a1-3cd8c30938e9_ContentBits">
    <vt:lpwstr>0</vt:lpwstr>
  </property>
</Properties>
</file>