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1" r:id="rId4"/>
    <p:sldId id="265" r:id="rId5"/>
    <p:sldId id="257" r:id="rId6"/>
    <p:sldId id="258" r:id="rId7"/>
    <p:sldId id="260" r:id="rId8"/>
    <p:sldId id="263" r:id="rId9"/>
    <p:sldId id="264" r:id="rId10"/>
    <p:sldId id="266" r:id="rId1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8FC"/>
    <a:srgbClr val="E1D5E7"/>
    <a:srgbClr val="D5E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7"/>
  </p:normalViewPr>
  <p:slideViewPr>
    <p:cSldViewPr snapToGrid="0">
      <p:cViewPr varScale="1">
        <p:scale>
          <a:sx n="104" d="100"/>
          <a:sy n="104" d="100"/>
        </p:scale>
        <p:origin x="232"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F21E-95C3-53B8-2C53-531721E06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FB689F-C03C-8C90-374A-6804F3CEC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D2DB3FE-124D-5B9B-8DC7-C883D1DC5197}"/>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5" name="Footer Placeholder 4">
            <a:extLst>
              <a:ext uri="{FF2B5EF4-FFF2-40B4-BE49-F238E27FC236}">
                <a16:creationId xmlns:a16="http://schemas.microsoft.com/office/drawing/2014/main" id="{75D7618C-C588-28A6-6299-B88698310A8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4205242-3C71-EB2F-801C-1F28A418AD7C}"/>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290413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5A1E-DD90-F563-CFEF-D3F2724B4D0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7EC310C-7155-C40D-6243-7D089444D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7DDEDF3-A344-3A1B-4646-8753CE9DED93}"/>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5" name="Footer Placeholder 4">
            <a:extLst>
              <a:ext uri="{FF2B5EF4-FFF2-40B4-BE49-F238E27FC236}">
                <a16:creationId xmlns:a16="http://schemas.microsoft.com/office/drawing/2014/main" id="{E944A795-9570-78AC-AA02-B224E24D84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871E908-76A5-0A0C-5BFA-A49FE806CE91}"/>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417196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2674F-65BA-EBDC-AE24-05AF80BE8C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1491C41-8334-039B-76C7-82A01B91EA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AE9FA28-1897-0341-3243-5937D6C24FDE}"/>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5" name="Footer Placeholder 4">
            <a:extLst>
              <a:ext uri="{FF2B5EF4-FFF2-40B4-BE49-F238E27FC236}">
                <a16:creationId xmlns:a16="http://schemas.microsoft.com/office/drawing/2014/main" id="{2A7F6C6E-9507-55D6-0365-3B774DC0EDE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FFE4160-E858-3250-2B45-700C3D896917}"/>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261615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14A7-BA27-BE8D-9046-641D67901BC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A81B588-BB32-AF9A-7F0B-8D04D5BA27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67E9751-88BB-4263-1F84-24F636A4FD51}"/>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5" name="Footer Placeholder 4">
            <a:extLst>
              <a:ext uri="{FF2B5EF4-FFF2-40B4-BE49-F238E27FC236}">
                <a16:creationId xmlns:a16="http://schemas.microsoft.com/office/drawing/2014/main" id="{79B4A88B-352C-BBD2-4C53-1BA7826ABA2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30CDC4D-5833-A95B-0A91-D75574EBD261}"/>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41880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C1FE-4D41-FF69-E6B6-DCF02EB3DB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9AA2E6E7-C503-EB3A-B4DB-E52F3918C2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87E889-7FD1-251C-73C1-FA3EB0E750AF}"/>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5" name="Footer Placeholder 4">
            <a:extLst>
              <a:ext uri="{FF2B5EF4-FFF2-40B4-BE49-F238E27FC236}">
                <a16:creationId xmlns:a16="http://schemas.microsoft.com/office/drawing/2014/main" id="{903858C3-DC4D-7701-5C46-514A392857D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D30A31D-012B-E05E-5F03-C421823BD81F}"/>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54060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4E1E-90DF-1268-4F17-D1CEC479847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F1927CF-2144-0B68-43CE-18795EE85C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0EB85FC4-6CF8-084A-1C51-B85799FB45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5B8F833-F84A-40DF-D57E-ACD86C131F99}"/>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6" name="Footer Placeholder 5">
            <a:extLst>
              <a:ext uri="{FF2B5EF4-FFF2-40B4-BE49-F238E27FC236}">
                <a16:creationId xmlns:a16="http://schemas.microsoft.com/office/drawing/2014/main" id="{3258E4E6-B166-8B76-1FB0-84DD15620C6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51C1B0-0538-FCE2-8CE5-33AE37FB33A9}"/>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340819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C2DC-DC0A-4CC4-56D3-1AFF99C8F78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FD6AA52-46FE-9E98-883B-15B56A150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DA1F15-28E0-8D78-BC88-98D0EBFC5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79D4734-9A50-FF95-95E2-966AE7979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FB1B9-A15B-324F-2139-C2A323C4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064E73A-FFC9-B2BB-B2B2-6A381B740FDF}"/>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8" name="Footer Placeholder 7">
            <a:extLst>
              <a:ext uri="{FF2B5EF4-FFF2-40B4-BE49-F238E27FC236}">
                <a16:creationId xmlns:a16="http://schemas.microsoft.com/office/drawing/2014/main" id="{7373088C-DDD8-9694-D818-BF6EC2D6FB6D}"/>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B1305F1-465D-6899-71C9-65C9CDC9B862}"/>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378679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FF84-C6EC-BD33-BB5C-3CB35DC3B483}"/>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327B8C3-6C7F-712F-FE54-FD01DA2B7B27}"/>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4" name="Footer Placeholder 3">
            <a:extLst>
              <a:ext uri="{FF2B5EF4-FFF2-40B4-BE49-F238E27FC236}">
                <a16:creationId xmlns:a16="http://schemas.microsoft.com/office/drawing/2014/main" id="{1CE7DDEB-FEEE-E226-220A-FA20FAE170B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1FF2E81-6702-F29B-85DF-9A2749F789E7}"/>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224465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2A0DA-F743-F9F1-A7AC-087F75E117A1}"/>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3" name="Footer Placeholder 2">
            <a:extLst>
              <a:ext uri="{FF2B5EF4-FFF2-40B4-BE49-F238E27FC236}">
                <a16:creationId xmlns:a16="http://schemas.microsoft.com/office/drawing/2014/main" id="{9AB1AC13-53E8-A9C4-B347-62932E86380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C1F0DC7-FC7E-43A4-A509-1AA8B7B9A49B}"/>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149030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6505-33D6-014F-46CC-F0A51ECD7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2A3D8C32-6C95-8C22-4C9D-1EE5DFB91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B11B56A-07F5-C73E-AC6F-CA22F9409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29DCB-9158-2FD2-4C3A-5E923912FC03}"/>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6" name="Footer Placeholder 5">
            <a:extLst>
              <a:ext uri="{FF2B5EF4-FFF2-40B4-BE49-F238E27FC236}">
                <a16:creationId xmlns:a16="http://schemas.microsoft.com/office/drawing/2014/main" id="{BE5B13D7-8230-D2EA-CFC3-5EB15743803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31F8083-ECF5-E146-E19A-2E4F0558AD85}"/>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180805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AE79-FB56-E4A9-B395-5D00AC59A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F2727710-9D81-9044-E0FA-62BC87B62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64B1DF56-7B93-5AB7-A843-0D23B2115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3C000-BAAE-7B51-3A58-BC0C43488F03}"/>
              </a:ext>
            </a:extLst>
          </p:cNvPr>
          <p:cNvSpPr>
            <a:spLocks noGrp="1"/>
          </p:cNvSpPr>
          <p:nvPr>
            <p:ph type="dt" sz="half" idx="10"/>
          </p:nvPr>
        </p:nvSpPr>
        <p:spPr/>
        <p:txBody>
          <a:bodyPr/>
          <a:lstStyle/>
          <a:p>
            <a:fld id="{83BC351E-1548-804F-BA2E-AFACE1FA7074}" type="datetimeFigureOut">
              <a:rPr lang="en-IL" smtClean="0"/>
              <a:t>15/05/2024</a:t>
            </a:fld>
            <a:endParaRPr lang="en-IL"/>
          </a:p>
        </p:txBody>
      </p:sp>
      <p:sp>
        <p:nvSpPr>
          <p:cNvPr id="6" name="Footer Placeholder 5">
            <a:extLst>
              <a:ext uri="{FF2B5EF4-FFF2-40B4-BE49-F238E27FC236}">
                <a16:creationId xmlns:a16="http://schemas.microsoft.com/office/drawing/2014/main" id="{256E3A18-2361-B551-FDBC-8CBF9E42AF3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281123B-4879-7ED8-95D2-75C031A3971D}"/>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231047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D4E62-24EE-C08B-5993-4963E3690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32D75F3-169C-BC1E-B903-ABE8AC6B3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D3E85C-FE7A-0471-CA6F-B56AF6E24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BC351E-1548-804F-BA2E-AFACE1FA7074}" type="datetimeFigureOut">
              <a:rPr lang="en-IL" smtClean="0"/>
              <a:t>15/05/2024</a:t>
            </a:fld>
            <a:endParaRPr lang="en-IL"/>
          </a:p>
        </p:txBody>
      </p:sp>
      <p:sp>
        <p:nvSpPr>
          <p:cNvPr id="5" name="Footer Placeholder 4">
            <a:extLst>
              <a:ext uri="{FF2B5EF4-FFF2-40B4-BE49-F238E27FC236}">
                <a16:creationId xmlns:a16="http://schemas.microsoft.com/office/drawing/2014/main" id="{112EA831-4F69-01F4-4553-3BA1902B2D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464FD8F3-43EE-36A2-6ADC-A5AA7E6E8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E5F26F-7D4F-1443-854B-A8F41313BAA9}" type="slidenum">
              <a:rPr lang="en-IL" smtClean="0"/>
              <a:t>‹#›</a:t>
            </a:fld>
            <a:endParaRPr lang="en-IL"/>
          </a:p>
        </p:txBody>
      </p:sp>
    </p:spTree>
    <p:extLst>
      <p:ext uri="{BB962C8B-B14F-4D97-AF65-F5344CB8AC3E}">
        <p14:creationId xmlns:p14="http://schemas.microsoft.com/office/powerpoint/2010/main" val="974427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48550/arXiv.2103.0002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48550/arXiv.2103.0002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9F5E-9DFF-1E9D-03D9-4347CFAA95AD}"/>
              </a:ext>
            </a:extLst>
          </p:cNvPr>
          <p:cNvSpPr>
            <a:spLocks noGrp="1"/>
          </p:cNvSpPr>
          <p:nvPr>
            <p:ph type="ctrTitle"/>
          </p:nvPr>
        </p:nvSpPr>
        <p:spPr>
          <a:xfrm>
            <a:off x="1524000" y="1122363"/>
            <a:ext cx="9144000" cy="1746961"/>
          </a:xfrm>
        </p:spPr>
        <p:txBody>
          <a:bodyPr>
            <a:normAutofit/>
          </a:bodyPr>
          <a:lstStyle/>
          <a:p>
            <a:r>
              <a:rPr lang="en-US" sz="4000" dirty="0">
                <a:effectLst/>
                <a:highlight>
                  <a:srgbClr val="FFFFFF"/>
                </a:highlight>
                <a:latin typeface="ArialMT"/>
              </a:rPr>
              <a:t>Voice Face Matching system </a:t>
            </a:r>
            <a:br>
              <a:rPr lang="en-US" dirty="0">
                <a:effectLst/>
                <a:highlight>
                  <a:srgbClr val="FFFFFF"/>
                </a:highlight>
              </a:rPr>
            </a:br>
            <a:endParaRPr lang="en-IL" dirty="0"/>
          </a:p>
        </p:txBody>
      </p:sp>
      <p:sp>
        <p:nvSpPr>
          <p:cNvPr id="3" name="Subtitle 2">
            <a:extLst>
              <a:ext uri="{FF2B5EF4-FFF2-40B4-BE49-F238E27FC236}">
                <a16:creationId xmlns:a16="http://schemas.microsoft.com/office/drawing/2014/main" id="{0B7DF7E9-5AE9-FA55-545B-C0772C57527D}"/>
              </a:ext>
            </a:extLst>
          </p:cNvPr>
          <p:cNvSpPr>
            <a:spLocks noGrp="1"/>
          </p:cNvSpPr>
          <p:nvPr>
            <p:ph type="subTitle" idx="1"/>
          </p:nvPr>
        </p:nvSpPr>
        <p:spPr>
          <a:xfrm>
            <a:off x="1524000" y="2601119"/>
            <a:ext cx="9144000" cy="1655762"/>
          </a:xfrm>
        </p:spPr>
        <p:txBody>
          <a:bodyPr/>
          <a:lstStyle/>
          <a:p>
            <a:r>
              <a:rPr lang="en-IL" dirty="0"/>
              <a:t>Submitted by:</a:t>
            </a:r>
          </a:p>
          <a:p>
            <a:r>
              <a:rPr lang="en-IL" sz="2800" dirty="0"/>
              <a:t>Rudman Dmitry</a:t>
            </a:r>
          </a:p>
        </p:txBody>
      </p:sp>
      <p:pic>
        <p:nvPicPr>
          <p:cNvPr id="5" name="Picture 4" descr="A person with a face and a face&#10;&#10;Description automatically generated with medium confidence">
            <a:extLst>
              <a:ext uri="{FF2B5EF4-FFF2-40B4-BE49-F238E27FC236}">
                <a16:creationId xmlns:a16="http://schemas.microsoft.com/office/drawing/2014/main" id="{201640A5-95DE-6B9C-0215-DAAA6781DFE3}"/>
              </a:ext>
            </a:extLst>
          </p:cNvPr>
          <p:cNvPicPr>
            <a:picLocks noChangeAspect="1"/>
          </p:cNvPicPr>
          <p:nvPr/>
        </p:nvPicPr>
        <p:blipFill>
          <a:blip r:embed="rId2"/>
          <a:stretch>
            <a:fillRect/>
          </a:stretch>
        </p:blipFill>
        <p:spPr>
          <a:xfrm>
            <a:off x="2447899" y="3876980"/>
            <a:ext cx="6743700" cy="2311400"/>
          </a:xfrm>
          <a:prstGeom prst="rect">
            <a:avLst/>
          </a:prstGeom>
        </p:spPr>
      </p:pic>
    </p:spTree>
    <p:extLst>
      <p:ext uri="{BB962C8B-B14F-4D97-AF65-F5344CB8AC3E}">
        <p14:creationId xmlns:p14="http://schemas.microsoft.com/office/powerpoint/2010/main" val="328022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552E-41B7-4AF1-4B25-AAA8AE887A8D}"/>
              </a:ext>
            </a:extLst>
          </p:cNvPr>
          <p:cNvSpPr>
            <a:spLocks noGrp="1"/>
          </p:cNvSpPr>
          <p:nvPr>
            <p:ph type="title"/>
          </p:nvPr>
        </p:nvSpPr>
        <p:spPr>
          <a:xfrm>
            <a:off x="838200" y="101558"/>
            <a:ext cx="10515600" cy="1008256"/>
          </a:xfrm>
        </p:spPr>
        <p:txBody>
          <a:bodyPr/>
          <a:lstStyle/>
          <a:p>
            <a:r>
              <a:rPr lang="en-IL" dirty="0"/>
              <a:t>Advantages of CLIP Adaptation over Baseline </a:t>
            </a:r>
          </a:p>
        </p:txBody>
      </p:sp>
      <p:sp>
        <p:nvSpPr>
          <p:cNvPr id="3" name="Content Placeholder 2">
            <a:extLst>
              <a:ext uri="{FF2B5EF4-FFF2-40B4-BE49-F238E27FC236}">
                <a16:creationId xmlns:a16="http://schemas.microsoft.com/office/drawing/2014/main" id="{F936DB93-8234-9CB0-A54C-49C31A3FB744}"/>
              </a:ext>
            </a:extLst>
          </p:cNvPr>
          <p:cNvSpPr>
            <a:spLocks noGrp="1"/>
          </p:cNvSpPr>
          <p:nvPr>
            <p:ph idx="1"/>
          </p:nvPr>
        </p:nvSpPr>
        <p:spPr>
          <a:xfrm>
            <a:off x="6837408" y="1109814"/>
            <a:ext cx="5090714" cy="5241556"/>
          </a:xfrm>
        </p:spPr>
        <p:txBody>
          <a:bodyPr>
            <a:normAutofit fontScale="92500" lnSpcReduction="20000"/>
          </a:bodyPr>
          <a:lstStyle/>
          <a:p>
            <a:pPr marL="0" indent="0">
              <a:buNone/>
            </a:pPr>
            <a:r>
              <a:rPr lang="en-IL" sz="2200" dirty="0"/>
              <a:t>Even though performance metrics are comparable, there are benefits to our custom solution, like:</a:t>
            </a:r>
          </a:p>
          <a:p>
            <a:pPr marL="0" indent="0">
              <a:buNone/>
            </a:pPr>
            <a:endParaRPr lang="en-IL" sz="1900" dirty="0"/>
          </a:p>
          <a:p>
            <a:r>
              <a:rPr lang="en-IL" sz="2400" b="1" dirty="0"/>
              <a:t>Zero-Shot Learning</a:t>
            </a:r>
          </a:p>
          <a:p>
            <a:pPr marL="0" indent="0">
              <a:buNone/>
            </a:pPr>
            <a:endParaRPr lang="en-IL" sz="2400" b="1" dirty="0"/>
          </a:p>
          <a:p>
            <a:pPr marL="457200" lvl="1" indent="0">
              <a:buNone/>
            </a:pPr>
            <a:r>
              <a:rPr lang="en-US" sz="1800" dirty="0"/>
              <a:t>Allows rapid generalization to new identities without additional training. By leveraging semantic relationships learned from the training data, zero-shot models can associate a new voice with the correct face image and vice versa, even if that identity was never seen or heard before.</a:t>
            </a:r>
          </a:p>
          <a:p>
            <a:pPr marL="457200" lvl="1" indent="0">
              <a:buNone/>
            </a:pPr>
            <a:endParaRPr lang="en-US" sz="1800" dirty="0"/>
          </a:p>
          <a:p>
            <a:pPr marL="228600" lvl="1">
              <a:spcBef>
                <a:spcPts val="1000"/>
              </a:spcBef>
            </a:pPr>
            <a:r>
              <a:rPr lang="en-US" b="1" dirty="0"/>
              <a:t>Ability to provide ranked list outputs</a:t>
            </a:r>
          </a:p>
          <a:p>
            <a:pPr marL="0" lvl="1" indent="0">
              <a:spcBef>
                <a:spcPts val="1000"/>
              </a:spcBef>
              <a:buNone/>
            </a:pPr>
            <a:endParaRPr lang="en-US" b="1" dirty="0"/>
          </a:p>
          <a:p>
            <a:pPr marL="457200" lvl="1" indent="0">
              <a:buNone/>
            </a:pPr>
            <a:r>
              <a:rPr lang="en-US" sz="1800" dirty="0"/>
              <a:t>Generates a ranked list of possible face matches based on similarity scores. Provide multiple predictions, enhancing flexibility and utility in real-world applications. Useful for scenarios where the top N matches are required.</a:t>
            </a:r>
            <a:endParaRPr lang="en-IL" sz="1800" dirty="0"/>
          </a:p>
        </p:txBody>
      </p:sp>
      <p:pic>
        <p:nvPicPr>
          <p:cNvPr id="5" name="Picture 4" descr="A diagram of a diagram&#10;&#10;Description automatically generated">
            <a:extLst>
              <a:ext uri="{FF2B5EF4-FFF2-40B4-BE49-F238E27FC236}">
                <a16:creationId xmlns:a16="http://schemas.microsoft.com/office/drawing/2014/main" id="{79A3052C-B43C-041F-738D-794C8F66DE10}"/>
              </a:ext>
            </a:extLst>
          </p:cNvPr>
          <p:cNvPicPr>
            <a:picLocks noChangeAspect="1"/>
          </p:cNvPicPr>
          <p:nvPr/>
        </p:nvPicPr>
        <p:blipFill>
          <a:blip r:embed="rId2"/>
          <a:stretch>
            <a:fillRect/>
          </a:stretch>
        </p:blipFill>
        <p:spPr>
          <a:xfrm>
            <a:off x="1701112" y="3768808"/>
            <a:ext cx="4669848" cy="2150076"/>
          </a:xfrm>
          <a:prstGeom prst="rect">
            <a:avLst/>
          </a:prstGeom>
        </p:spPr>
      </p:pic>
      <p:pic>
        <p:nvPicPr>
          <p:cNvPr id="7" name="Picture 6" descr="A person with long black hair&#10;&#10;Description automatically generated">
            <a:extLst>
              <a:ext uri="{FF2B5EF4-FFF2-40B4-BE49-F238E27FC236}">
                <a16:creationId xmlns:a16="http://schemas.microsoft.com/office/drawing/2014/main" id="{D8D2A3A3-A0EA-0C57-1E90-9727C83D5EAB}"/>
              </a:ext>
            </a:extLst>
          </p:cNvPr>
          <p:cNvPicPr>
            <a:picLocks noChangeAspect="1"/>
          </p:cNvPicPr>
          <p:nvPr/>
        </p:nvPicPr>
        <p:blipFill>
          <a:blip r:embed="rId3"/>
          <a:stretch>
            <a:fillRect/>
          </a:stretch>
        </p:blipFill>
        <p:spPr>
          <a:xfrm>
            <a:off x="650958" y="4015942"/>
            <a:ext cx="924024" cy="1046485"/>
          </a:xfrm>
          <a:prstGeom prst="rect">
            <a:avLst/>
          </a:prstGeom>
        </p:spPr>
      </p:pic>
      <p:pic>
        <p:nvPicPr>
          <p:cNvPr id="9" name="Picture 8" descr="A purple triangle with black text&#10;&#10;Description automatically generated">
            <a:extLst>
              <a:ext uri="{FF2B5EF4-FFF2-40B4-BE49-F238E27FC236}">
                <a16:creationId xmlns:a16="http://schemas.microsoft.com/office/drawing/2014/main" id="{B1B4030A-4A24-1D78-246C-021296251935}"/>
              </a:ext>
            </a:extLst>
          </p:cNvPr>
          <p:cNvPicPr>
            <a:picLocks noChangeAspect="1"/>
          </p:cNvPicPr>
          <p:nvPr/>
        </p:nvPicPr>
        <p:blipFill rotWithShape="1">
          <a:blip r:embed="rId4"/>
          <a:srcRect r="39975"/>
          <a:stretch/>
        </p:blipFill>
        <p:spPr>
          <a:xfrm>
            <a:off x="263874" y="2609183"/>
            <a:ext cx="3068424" cy="1008255"/>
          </a:xfrm>
          <a:prstGeom prst="rect">
            <a:avLst/>
          </a:prstGeom>
        </p:spPr>
      </p:pic>
      <p:cxnSp>
        <p:nvCxnSpPr>
          <p:cNvPr id="11" name="Straight Arrow Connector 10">
            <a:extLst>
              <a:ext uri="{FF2B5EF4-FFF2-40B4-BE49-F238E27FC236}">
                <a16:creationId xmlns:a16="http://schemas.microsoft.com/office/drawing/2014/main" id="{124B2397-4913-6446-90DB-21310478A122}"/>
              </a:ext>
            </a:extLst>
          </p:cNvPr>
          <p:cNvCxnSpPr>
            <a:cxnSpLocks/>
          </p:cNvCxnSpPr>
          <p:nvPr/>
        </p:nvCxnSpPr>
        <p:spPr>
          <a:xfrm>
            <a:off x="4164227" y="3083013"/>
            <a:ext cx="0" cy="48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16758E98-751F-B41A-D245-51AAA8A7032A}"/>
              </a:ext>
            </a:extLst>
          </p:cNvPr>
          <p:cNvCxnSpPr>
            <a:cxnSpLocks/>
          </p:cNvCxnSpPr>
          <p:nvPr/>
        </p:nvCxnSpPr>
        <p:spPr>
          <a:xfrm>
            <a:off x="4637903" y="3083013"/>
            <a:ext cx="0" cy="48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CCE9BC26-31AB-FC11-3F3F-DAAF474C7C56}"/>
              </a:ext>
            </a:extLst>
          </p:cNvPr>
          <p:cNvCxnSpPr>
            <a:cxnSpLocks/>
          </p:cNvCxnSpPr>
          <p:nvPr/>
        </p:nvCxnSpPr>
        <p:spPr>
          <a:xfrm>
            <a:off x="5136292" y="3083013"/>
            <a:ext cx="0" cy="48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9146E230-FC94-D18A-4394-2522783BC0FE}"/>
              </a:ext>
            </a:extLst>
          </p:cNvPr>
          <p:cNvCxnSpPr>
            <a:cxnSpLocks/>
          </p:cNvCxnSpPr>
          <p:nvPr/>
        </p:nvCxnSpPr>
        <p:spPr>
          <a:xfrm>
            <a:off x="6083643" y="3083013"/>
            <a:ext cx="0" cy="48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EA2F95DE-D394-1019-EAB9-E1E410ED87AC}"/>
              </a:ext>
            </a:extLst>
          </p:cNvPr>
          <p:cNvCxnSpPr>
            <a:cxnSpLocks/>
          </p:cNvCxnSpPr>
          <p:nvPr/>
        </p:nvCxnSpPr>
        <p:spPr>
          <a:xfrm flipH="1">
            <a:off x="3216877" y="3070656"/>
            <a:ext cx="2866766" cy="0"/>
          </a:xfrm>
          <a:prstGeom prst="line">
            <a:avLst/>
          </a:prstGeom>
        </p:spPr>
        <p:style>
          <a:lnRef idx="2">
            <a:schemeClr val="dk1"/>
          </a:lnRef>
          <a:fillRef idx="0">
            <a:schemeClr val="dk1"/>
          </a:fillRef>
          <a:effectRef idx="1">
            <a:schemeClr val="dk1"/>
          </a:effectRef>
          <a:fontRef idx="minor">
            <a:schemeClr val="tx1"/>
          </a:fontRef>
        </p:style>
      </p:cxnSp>
      <p:sp>
        <p:nvSpPr>
          <p:cNvPr id="21" name="Rectangle 20">
            <a:extLst>
              <a:ext uri="{FF2B5EF4-FFF2-40B4-BE49-F238E27FC236}">
                <a16:creationId xmlns:a16="http://schemas.microsoft.com/office/drawing/2014/main" id="{E8BC350E-1138-53AF-7C9A-5AEBC5A1E99F}"/>
              </a:ext>
            </a:extLst>
          </p:cNvPr>
          <p:cNvSpPr/>
          <p:nvPr/>
        </p:nvSpPr>
        <p:spPr>
          <a:xfrm>
            <a:off x="4374292" y="5198200"/>
            <a:ext cx="1709351" cy="753760"/>
          </a:xfrm>
          <a:prstGeom prst="rect">
            <a:avLst/>
          </a:prstGeom>
          <a:solidFill>
            <a:srgbClr val="DAE8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dirty="0">
                <a:solidFill>
                  <a:sysClr val="windowText" lastClr="000000"/>
                </a:solidFill>
              </a:rPr>
              <a:t>Match</a:t>
            </a:r>
          </a:p>
        </p:txBody>
      </p:sp>
    </p:spTree>
    <p:extLst>
      <p:ext uri="{BB962C8B-B14F-4D97-AF65-F5344CB8AC3E}">
        <p14:creationId xmlns:p14="http://schemas.microsoft.com/office/powerpoint/2010/main" val="35047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1F7B-6D7E-908D-AF1D-4ABA1BE0F15F}"/>
              </a:ext>
            </a:extLst>
          </p:cNvPr>
          <p:cNvSpPr>
            <a:spLocks noGrp="1"/>
          </p:cNvSpPr>
          <p:nvPr>
            <p:ph type="title"/>
          </p:nvPr>
        </p:nvSpPr>
        <p:spPr/>
        <p:txBody>
          <a:bodyPr/>
          <a:lstStyle/>
          <a:p>
            <a:r>
              <a:rPr lang="en-IL" dirty="0"/>
              <a:t>Assignment Overview</a:t>
            </a:r>
          </a:p>
        </p:txBody>
      </p:sp>
      <p:sp>
        <p:nvSpPr>
          <p:cNvPr id="3" name="Content Placeholder 2">
            <a:extLst>
              <a:ext uri="{FF2B5EF4-FFF2-40B4-BE49-F238E27FC236}">
                <a16:creationId xmlns:a16="http://schemas.microsoft.com/office/drawing/2014/main" id="{22FA7456-2769-595C-CD57-2CC120CC17A7}"/>
              </a:ext>
            </a:extLst>
          </p:cNvPr>
          <p:cNvSpPr>
            <a:spLocks noGrp="1"/>
          </p:cNvSpPr>
          <p:nvPr>
            <p:ph idx="1"/>
          </p:nvPr>
        </p:nvSpPr>
        <p:spPr/>
        <p:txBody>
          <a:bodyPr>
            <a:normAutofit fontScale="92500" lnSpcReduction="10000"/>
          </a:bodyPr>
          <a:lstStyle/>
          <a:p>
            <a:r>
              <a:rPr lang="en-IL" dirty="0"/>
              <a:t>Objective:</a:t>
            </a:r>
          </a:p>
          <a:p>
            <a:pPr marL="457200" lvl="1" indent="0">
              <a:buNone/>
            </a:pPr>
            <a:r>
              <a:rPr lang="en-IL" sz="2100" dirty="0"/>
              <a:t>Develop a system that matches voice embeddings with corresponding face embeddings.</a:t>
            </a:r>
          </a:p>
          <a:p>
            <a:pPr marL="457200" lvl="1" indent="0">
              <a:buNone/>
            </a:pPr>
            <a:endParaRPr lang="en-IL" dirty="0"/>
          </a:p>
          <a:p>
            <a:pPr marL="228600" lvl="1">
              <a:lnSpc>
                <a:spcPct val="100000"/>
              </a:lnSpc>
              <a:spcBef>
                <a:spcPts val="1000"/>
              </a:spcBef>
            </a:pPr>
            <a:r>
              <a:rPr lang="en-IL" sz="2800" dirty="0"/>
              <a:t>Methodology:</a:t>
            </a:r>
          </a:p>
          <a:p>
            <a:pPr marL="685800" lvl="2">
              <a:lnSpc>
                <a:spcPct val="100000"/>
              </a:lnSpc>
              <a:spcBef>
                <a:spcPts val="1000"/>
              </a:spcBef>
            </a:pPr>
            <a:r>
              <a:rPr lang="en-IL" dirty="0"/>
              <a:t>Embedding concatenation (baseline from the paper)</a:t>
            </a:r>
          </a:p>
          <a:p>
            <a:pPr marL="685800" lvl="2">
              <a:lnSpc>
                <a:spcPct val="100000"/>
              </a:lnSpc>
              <a:spcBef>
                <a:spcPts val="1000"/>
              </a:spcBef>
            </a:pPr>
            <a:r>
              <a:rPr lang="en-IL" dirty="0"/>
              <a:t>CLIP architecture adaptation (custom approach)</a:t>
            </a:r>
          </a:p>
          <a:p>
            <a:pPr marL="457200" lvl="1" indent="0">
              <a:buNone/>
            </a:pPr>
            <a:endParaRPr lang="en-IL" dirty="0"/>
          </a:p>
          <a:p>
            <a:pPr marL="228600" lvl="1">
              <a:spcBef>
                <a:spcPts val="1000"/>
              </a:spcBef>
            </a:pPr>
            <a:r>
              <a:rPr lang="en-IL" sz="2800" dirty="0"/>
              <a:t>Evaluation Metrics:</a:t>
            </a:r>
          </a:p>
          <a:p>
            <a:pPr marL="457200" lvl="1" indent="0">
              <a:buNone/>
            </a:pPr>
            <a:r>
              <a:rPr lang="en-IL" sz="2100" dirty="0"/>
              <a:t>Identification accuracy 1:2 - </a:t>
            </a:r>
            <a:r>
              <a:rPr lang="en-US" sz="2100" dirty="0"/>
              <a:t>refers to the ability of the system to correctly identify the face associated with a given voice sample from a set of two face images. Since it is a 2-way forced choice, chance performance is 50%.</a:t>
            </a:r>
            <a:endParaRPr lang="en-IL" sz="2100" dirty="0"/>
          </a:p>
          <a:p>
            <a:pPr marL="457200" lvl="1" indent="0">
              <a:buNone/>
            </a:pPr>
            <a:r>
              <a:rPr lang="en-IL" dirty="0"/>
              <a:t> </a:t>
            </a:r>
          </a:p>
        </p:txBody>
      </p:sp>
    </p:spTree>
    <p:extLst>
      <p:ext uri="{BB962C8B-B14F-4D97-AF65-F5344CB8AC3E}">
        <p14:creationId xmlns:p14="http://schemas.microsoft.com/office/powerpoint/2010/main" val="292815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4AD0-F0C2-645B-1ED8-C82433434FE6}"/>
              </a:ext>
            </a:extLst>
          </p:cNvPr>
          <p:cNvSpPr>
            <a:spLocks noGrp="1"/>
          </p:cNvSpPr>
          <p:nvPr>
            <p:ph type="title"/>
          </p:nvPr>
        </p:nvSpPr>
        <p:spPr>
          <a:xfrm>
            <a:off x="294503" y="150946"/>
            <a:ext cx="10515600" cy="1325563"/>
          </a:xfrm>
        </p:spPr>
        <p:txBody>
          <a:bodyPr/>
          <a:lstStyle/>
          <a:p>
            <a:r>
              <a:rPr lang="en-IL" dirty="0"/>
              <a:t>Dataset Overview</a:t>
            </a:r>
          </a:p>
        </p:txBody>
      </p:sp>
      <p:sp>
        <p:nvSpPr>
          <p:cNvPr id="4" name="TextBox 3">
            <a:extLst>
              <a:ext uri="{FF2B5EF4-FFF2-40B4-BE49-F238E27FC236}">
                <a16:creationId xmlns:a16="http://schemas.microsoft.com/office/drawing/2014/main" id="{16A1C073-EF84-5D9D-77AB-0883E49A1B19}"/>
              </a:ext>
            </a:extLst>
          </p:cNvPr>
          <p:cNvSpPr txBox="1"/>
          <p:nvPr/>
        </p:nvSpPr>
        <p:spPr>
          <a:xfrm>
            <a:off x="2122279" y="1369409"/>
            <a:ext cx="2498124" cy="1200329"/>
          </a:xfrm>
          <a:prstGeom prst="rect">
            <a:avLst/>
          </a:prstGeom>
          <a:noFill/>
        </p:spPr>
        <p:txBody>
          <a:bodyPr wrap="square" rtlCol="0">
            <a:spAutoFit/>
          </a:bodyPr>
          <a:lstStyle/>
          <a:p>
            <a:r>
              <a:rPr lang="en-IL" b="1" dirty="0"/>
              <a:t>Image Embeddings:</a:t>
            </a:r>
          </a:p>
          <a:p>
            <a:pPr marL="285750" indent="-285750">
              <a:buFontTx/>
              <a:buChar char="-"/>
            </a:pPr>
            <a:r>
              <a:rPr lang="en-IL" dirty="0"/>
              <a:t>Total 7,129 embeddings</a:t>
            </a:r>
          </a:p>
          <a:p>
            <a:pPr marL="285750" indent="-285750">
              <a:buFontTx/>
              <a:buChar char="-"/>
            </a:pPr>
            <a:r>
              <a:rPr lang="en-IL" dirty="0"/>
              <a:t>Dimensions – (512,)</a:t>
            </a:r>
          </a:p>
        </p:txBody>
      </p:sp>
      <p:sp>
        <p:nvSpPr>
          <p:cNvPr id="5" name="TextBox 4">
            <a:extLst>
              <a:ext uri="{FF2B5EF4-FFF2-40B4-BE49-F238E27FC236}">
                <a16:creationId xmlns:a16="http://schemas.microsoft.com/office/drawing/2014/main" id="{B21A4CF3-C13B-4686-DD32-D38BF5B4DEA1}"/>
              </a:ext>
            </a:extLst>
          </p:cNvPr>
          <p:cNvSpPr txBox="1"/>
          <p:nvPr/>
        </p:nvSpPr>
        <p:spPr>
          <a:xfrm>
            <a:off x="5632626" y="1391935"/>
            <a:ext cx="2498124" cy="1200329"/>
          </a:xfrm>
          <a:prstGeom prst="rect">
            <a:avLst/>
          </a:prstGeom>
          <a:noFill/>
        </p:spPr>
        <p:txBody>
          <a:bodyPr wrap="square" rtlCol="0">
            <a:spAutoFit/>
          </a:bodyPr>
          <a:lstStyle/>
          <a:p>
            <a:r>
              <a:rPr lang="en-IL" b="1" dirty="0"/>
              <a:t>Audio Embeddings:</a:t>
            </a:r>
          </a:p>
          <a:p>
            <a:pPr marL="285750" indent="-285750">
              <a:buFontTx/>
              <a:buChar char="-"/>
            </a:pPr>
            <a:r>
              <a:rPr lang="en-IL" dirty="0"/>
              <a:t>Total 32,090 embeddings</a:t>
            </a:r>
          </a:p>
          <a:p>
            <a:pPr marL="285750" indent="-285750">
              <a:buFontTx/>
              <a:buChar char="-"/>
            </a:pPr>
            <a:r>
              <a:rPr lang="en-IL" dirty="0"/>
              <a:t>Dimensions – (192,)</a:t>
            </a:r>
          </a:p>
        </p:txBody>
      </p:sp>
      <p:sp>
        <p:nvSpPr>
          <p:cNvPr id="6" name="TextBox 5">
            <a:extLst>
              <a:ext uri="{FF2B5EF4-FFF2-40B4-BE49-F238E27FC236}">
                <a16:creationId xmlns:a16="http://schemas.microsoft.com/office/drawing/2014/main" id="{CB14756C-20FD-6D17-794C-187211C4DC3D}"/>
              </a:ext>
            </a:extLst>
          </p:cNvPr>
          <p:cNvSpPr txBox="1"/>
          <p:nvPr/>
        </p:nvSpPr>
        <p:spPr>
          <a:xfrm>
            <a:off x="628136" y="2791640"/>
            <a:ext cx="10295238" cy="3416320"/>
          </a:xfrm>
          <a:prstGeom prst="rect">
            <a:avLst/>
          </a:prstGeom>
          <a:noFill/>
        </p:spPr>
        <p:txBody>
          <a:bodyPr wrap="square" rtlCol="0">
            <a:spAutoFit/>
          </a:bodyPr>
          <a:lstStyle/>
          <a:p>
            <a:r>
              <a:rPr lang="en-IL" dirty="0"/>
              <a:t>After data exploration and cleansing we create triplets for training our models. </a:t>
            </a:r>
            <a:r>
              <a:rPr lang="en-US" dirty="0"/>
              <a:t>For each triplet we match “positive” pair (corresponding audio and image indices) with sampled negative image index. </a:t>
            </a:r>
          </a:p>
          <a:p>
            <a:endParaRPr lang="en-US" dirty="0"/>
          </a:p>
          <a:p>
            <a:r>
              <a:rPr lang="en-US" dirty="0"/>
              <a:t>Each triplet consists of: </a:t>
            </a:r>
          </a:p>
          <a:p>
            <a:r>
              <a:rPr lang="en-US" dirty="0"/>
              <a:t>- The index of the audio embedding.  </a:t>
            </a:r>
          </a:p>
          <a:p>
            <a:r>
              <a:rPr lang="en-US" dirty="0"/>
              <a:t>- The index of the positive image embedding.</a:t>
            </a:r>
          </a:p>
          <a:p>
            <a:r>
              <a:rPr lang="en-US" dirty="0"/>
              <a:t>- The index of the negative image embedding.</a:t>
            </a:r>
          </a:p>
          <a:p>
            <a:pPr marL="285750" indent="-285750">
              <a:buFontTx/>
              <a:buChar char="-"/>
            </a:pPr>
            <a:endParaRPr lang="en-US" dirty="0"/>
          </a:p>
          <a:p>
            <a:r>
              <a:rPr lang="en-US" b="1" dirty="0"/>
              <a:t>Total triplets: 70930 </a:t>
            </a:r>
          </a:p>
          <a:p>
            <a:r>
              <a:rPr lang="en-US" b="1" dirty="0"/>
              <a:t>Training triplets: 57040 </a:t>
            </a:r>
          </a:p>
          <a:p>
            <a:r>
              <a:rPr lang="en-US" b="1" dirty="0"/>
              <a:t>Validation triplets: 7160 </a:t>
            </a:r>
          </a:p>
          <a:p>
            <a:r>
              <a:rPr lang="en-US" b="1" dirty="0"/>
              <a:t>Test triplets: 6730</a:t>
            </a:r>
            <a:endParaRPr lang="en-IL" b="1" dirty="0"/>
          </a:p>
        </p:txBody>
      </p:sp>
    </p:spTree>
    <p:extLst>
      <p:ext uri="{BB962C8B-B14F-4D97-AF65-F5344CB8AC3E}">
        <p14:creationId xmlns:p14="http://schemas.microsoft.com/office/powerpoint/2010/main" val="311280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65E0-39DB-6749-BD8F-73D5ADD25544}"/>
              </a:ext>
            </a:extLst>
          </p:cNvPr>
          <p:cNvSpPr>
            <a:spLocks noGrp="1"/>
          </p:cNvSpPr>
          <p:nvPr>
            <p:ph type="title"/>
          </p:nvPr>
        </p:nvSpPr>
        <p:spPr>
          <a:xfrm>
            <a:off x="0" y="22660"/>
            <a:ext cx="10515600" cy="1325563"/>
          </a:xfrm>
        </p:spPr>
        <p:txBody>
          <a:bodyPr/>
          <a:lstStyle/>
          <a:p>
            <a:r>
              <a:rPr lang="en-IL" dirty="0"/>
              <a:t>Baseline Model – Voice-Face Triplets Clasifier</a:t>
            </a:r>
          </a:p>
        </p:txBody>
      </p:sp>
      <p:pic>
        <p:nvPicPr>
          <p:cNvPr id="5" name="Content Placeholder 4" descr="A diagram of a person and person&#10;&#10;Description automatically generated">
            <a:extLst>
              <a:ext uri="{FF2B5EF4-FFF2-40B4-BE49-F238E27FC236}">
                <a16:creationId xmlns:a16="http://schemas.microsoft.com/office/drawing/2014/main" id="{ADF631D6-0E81-C91F-71F1-772E7DA7CE1A}"/>
              </a:ext>
            </a:extLst>
          </p:cNvPr>
          <p:cNvPicPr>
            <a:picLocks noGrp="1" noChangeAspect="1"/>
          </p:cNvPicPr>
          <p:nvPr>
            <p:ph idx="1"/>
          </p:nvPr>
        </p:nvPicPr>
        <p:blipFill>
          <a:blip r:embed="rId2"/>
          <a:stretch>
            <a:fillRect/>
          </a:stretch>
        </p:blipFill>
        <p:spPr>
          <a:xfrm>
            <a:off x="240705" y="1478755"/>
            <a:ext cx="4776138" cy="4351338"/>
          </a:xfrm>
        </p:spPr>
      </p:pic>
      <p:graphicFrame>
        <p:nvGraphicFramePr>
          <p:cNvPr id="6" name="Table 5">
            <a:extLst>
              <a:ext uri="{FF2B5EF4-FFF2-40B4-BE49-F238E27FC236}">
                <a16:creationId xmlns:a16="http://schemas.microsoft.com/office/drawing/2014/main" id="{EF3AF2E3-1BEF-991F-A456-1D4F16987B18}"/>
              </a:ext>
            </a:extLst>
          </p:cNvPr>
          <p:cNvGraphicFramePr>
            <a:graphicFrameLocks noGrp="1"/>
          </p:cNvGraphicFramePr>
          <p:nvPr>
            <p:extLst>
              <p:ext uri="{D42A27DB-BD31-4B8C-83A1-F6EECF244321}">
                <p14:modId xmlns:p14="http://schemas.microsoft.com/office/powerpoint/2010/main" val="3885736581"/>
              </p:ext>
            </p:extLst>
          </p:nvPr>
        </p:nvGraphicFramePr>
        <p:xfrm>
          <a:off x="0" y="6309886"/>
          <a:ext cx="3620129" cy="518160"/>
        </p:xfrm>
        <a:graphic>
          <a:graphicData uri="http://schemas.openxmlformats.org/drawingml/2006/table">
            <a:tbl>
              <a:tblPr/>
              <a:tblGrid>
                <a:gridCol w="3620129">
                  <a:extLst>
                    <a:ext uri="{9D8B030D-6E8A-4147-A177-3AD203B41FA5}">
                      <a16:colId xmlns:a16="http://schemas.microsoft.com/office/drawing/2014/main" val="1496711901"/>
                    </a:ext>
                  </a:extLst>
                </a:gridCol>
              </a:tblGrid>
              <a:tr h="369332">
                <a:tc>
                  <a:txBody>
                    <a:bodyPr/>
                    <a:lstStyle/>
                    <a:p>
                      <a:pPr fontAlgn="t"/>
                      <a:br>
                        <a:rPr lang="en-US" sz="1400" b="0" i="1" u="none" strike="noStrike" dirty="0">
                          <a:effectLst/>
                          <a:hlinkClick r:id="rId3"/>
                        </a:rPr>
                      </a:br>
                      <a:r>
                        <a:rPr lang="en-US" sz="1400" b="0" i="1" u="none" strike="noStrike" dirty="0">
                          <a:effectLst/>
                        </a:rPr>
                        <a:t>https://</a:t>
                      </a:r>
                      <a:r>
                        <a:rPr lang="en-US" sz="1400" b="0" i="1" u="none" strike="noStrike" dirty="0" err="1">
                          <a:effectLst/>
                        </a:rPr>
                        <a:t>arxiv.org</a:t>
                      </a:r>
                      <a:r>
                        <a:rPr lang="en-US" sz="1400" b="0" i="1" u="none" strike="noStrike" dirty="0">
                          <a:effectLst/>
                        </a:rPr>
                        <a:t>/pdf/1804.00326</a:t>
                      </a:r>
                      <a:endParaRPr lang="en-US" sz="1400" i="1" dirty="0">
                        <a:effectLst/>
                      </a:endParaRPr>
                    </a:p>
                  </a:txBody>
                  <a:tcPr marR="61913">
                    <a:lnL>
                      <a:noFill/>
                    </a:lnL>
                    <a:lnR>
                      <a:noFill/>
                    </a:lnR>
                    <a:lnT>
                      <a:noFill/>
                    </a:lnT>
                    <a:lnB>
                      <a:noFill/>
                    </a:lnB>
                    <a:noFill/>
                  </a:tcPr>
                </a:tc>
                <a:extLst>
                  <a:ext uri="{0D108BD9-81ED-4DB2-BD59-A6C34878D82A}">
                    <a16:rowId xmlns:a16="http://schemas.microsoft.com/office/drawing/2014/main" val="1803878758"/>
                  </a:ext>
                </a:extLst>
              </a:tr>
            </a:tbl>
          </a:graphicData>
        </a:graphic>
      </p:graphicFrame>
      <p:sp>
        <p:nvSpPr>
          <p:cNvPr id="7" name="TextBox 6">
            <a:extLst>
              <a:ext uri="{FF2B5EF4-FFF2-40B4-BE49-F238E27FC236}">
                <a16:creationId xmlns:a16="http://schemas.microsoft.com/office/drawing/2014/main" id="{95B5ABBD-1FA1-7B1D-EE5A-0776A53FF8A3}"/>
              </a:ext>
            </a:extLst>
          </p:cNvPr>
          <p:cNvSpPr txBox="1"/>
          <p:nvPr/>
        </p:nvSpPr>
        <p:spPr>
          <a:xfrm>
            <a:off x="4806779" y="1027907"/>
            <a:ext cx="7385221" cy="5539978"/>
          </a:xfrm>
          <a:prstGeom prst="rect">
            <a:avLst/>
          </a:prstGeom>
          <a:noFill/>
        </p:spPr>
        <p:txBody>
          <a:bodyPr wrap="square" rtlCol="0">
            <a:spAutoFit/>
          </a:bodyPr>
          <a:lstStyle/>
          <a:p>
            <a:r>
              <a:rPr lang="en-US" sz="1600" dirty="0"/>
              <a:t>Classifies triplets of voice and face embeddings to determine whether a given voice matches one of two faces.</a:t>
            </a:r>
          </a:p>
          <a:p>
            <a:endParaRPr lang="en-US" sz="1600" dirty="0"/>
          </a:p>
          <a:p>
            <a:r>
              <a:rPr lang="en-US" sz="1600" b="1" dirty="0"/>
              <a:t>Architecture:</a:t>
            </a:r>
          </a:p>
          <a:p>
            <a:r>
              <a:rPr lang="en-US" sz="1600" dirty="0"/>
              <a:t>Input: Concatenated embeddings of voice, matching face, and non-matching face. </a:t>
            </a:r>
          </a:p>
          <a:p>
            <a:r>
              <a:rPr lang="en-US" sz="1600" dirty="0"/>
              <a:t>Fully Connected Layers: </a:t>
            </a:r>
          </a:p>
          <a:p>
            <a:pPr lvl="1"/>
            <a:r>
              <a:rPr lang="en-US" sz="1600" dirty="0"/>
              <a:t>fc1: Expands the concatenated embeddings. </a:t>
            </a:r>
          </a:p>
          <a:p>
            <a:pPr lvl="1"/>
            <a:r>
              <a:rPr lang="en-US" sz="1600" dirty="0"/>
              <a:t>fc2: Reduces dimensionality. </a:t>
            </a:r>
          </a:p>
          <a:p>
            <a:pPr lvl="1"/>
            <a:r>
              <a:rPr lang="en-US" sz="1600" dirty="0"/>
              <a:t>fc3: Outputs classification score. </a:t>
            </a:r>
          </a:p>
          <a:p>
            <a:r>
              <a:rPr lang="en-US" sz="1600" dirty="0"/>
              <a:t>Max Pooling Layer: Reduces dimensionality between layers. </a:t>
            </a:r>
          </a:p>
          <a:p>
            <a:r>
              <a:rPr lang="en-US" sz="1600" dirty="0"/>
              <a:t>Dropout Layer: Regularization to prevent overfitting. </a:t>
            </a:r>
          </a:p>
          <a:p>
            <a:r>
              <a:rPr lang="en-US" sz="1600" dirty="0"/>
              <a:t>Batch Normalization Layer: Standardizes inputs during training for stability.</a:t>
            </a:r>
          </a:p>
          <a:p>
            <a:endParaRPr lang="en-US" sz="1600" dirty="0"/>
          </a:p>
          <a:p>
            <a:r>
              <a:rPr lang="en-US" sz="1600" b="1" dirty="0"/>
              <a:t>Training Details:  </a:t>
            </a:r>
          </a:p>
          <a:p>
            <a:r>
              <a:rPr lang="en-US" sz="1600" dirty="0"/>
              <a:t>Swapping and Label Creation: During data preparation, faces in the triplets are randomly swapped to prevent the model from learning trivial solutions. Labels are created to indicate whether the faces were swapped (1 for original, 0 for swapped).</a:t>
            </a:r>
          </a:p>
          <a:p>
            <a:endParaRPr lang="en-US" sz="1600" dirty="0"/>
          </a:p>
          <a:p>
            <a:r>
              <a:rPr lang="en-US" sz="1600" b="1" dirty="0"/>
              <a:t>Evaluation Metrics:</a:t>
            </a:r>
          </a:p>
          <a:p>
            <a:r>
              <a:rPr lang="en-IL" sz="1600" dirty="0"/>
              <a:t>Identification accuracy 1:2</a:t>
            </a:r>
            <a:r>
              <a:rPr lang="en-US" sz="1600" dirty="0"/>
              <a:t>, accounting for possible random switches of positive and negative faces.</a:t>
            </a:r>
          </a:p>
          <a:p>
            <a:endParaRPr lang="en-IL" dirty="0"/>
          </a:p>
        </p:txBody>
      </p:sp>
    </p:spTree>
    <p:extLst>
      <p:ext uri="{BB962C8B-B14F-4D97-AF65-F5344CB8AC3E}">
        <p14:creationId xmlns:p14="http://schemas.microsoft.com/office/powerpoint/2010/main" val="10930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9B94C-D9A8-9BC1-1B7A-9F1D20E4047D}"/>
              </a:ext>
            </a:extLst>
          </p:cNvPr>
          <p:cNvSpPr>
            <a:spLocks noGrp="1"/>
          </p:cNvSpPr>
          <p:nvPr>
            <p:ph type="title"/>
          </p:nvPr>
        </p:nvSpPr>
        <p:spPr/>
        <p:txBody>
          <a:bodyPr/>
          <a:lstStyle/>
          <a:p>
            <a:r>
              <a:rPr lang="en-IL" dirty="0"/>
              <a:t>Baseline Performance</a:t>
            </a:r>
          </a:p>
        </p:txBody>
      </p:sp>
      <p:pic>
        <p:nvPicPr>
          <p:cNvPr id="5" name="Content Placeholder 4"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3E51AA90-9F5B-32BF-2F09-0DA04DB47359}"/>
              </a:ext>
            </a:extLst>
          </p:cNvPr>
          <p:cNvPicPr>
            <a:picLocks noGrp="1" noChangeAspect="1"/>
          </p:cNvPicPr>
          <p:nvPr>
            <p:ph idx="1"/>
          </p:nvPr>
        </p:nvPicPr>
        <p:blipFill>
          <a:blip r:embed="rId2"/>
          <a:stretch>
            <a:fillRect/>
          </a:stretch>
        </p:blipFill>
        <p:spPr>
          <a:xfrm>
            <a:off x="1028409" y="1690688"/>
            <a:ext cx="6527007" cy="4351338"/>
          </a:xfrm>
        </p:spPr>
      </p:pic>
      <p:sp>
        <p:nvSpPr>
          <p:cNvPr id="6" name="TextBox 5">
            <a:extLst>
              <a:ext uri="{FF2B5EF4-FFF2-40B4-BE49-F238E27FC236}">
                <a16:creationId xmlns:a16="http://schemas.microsoft.com/office/drawing/2014/main" id="{571A4179-6ABA-4418-D4BE-6BB167442E87}"/>
              </a:ext>
            </a:extLst>
          </p:cNvPr>
          <p:cNvSpPr txBox="1"/>
          <p:nvPr/>
        </p:nvSpPr>
        <p:spPr>
          <a:xfrm>
            <a:off x="7970108" y="2842054"/>
            <a:ext cx="2804984" cy="1200329"/>
          </a:xfrm>
          <a:prstGeom prst="rect">
            <a:avLst/>
          </a:prstGeom>
          <a:noFill/>
        </p:spPr>
        <p:txBody>
          <a:bodyPr wrap="square" rtlCol="0">
            <a:spAutoFit/>
          </a:bodyPr>
          <a:lstStyle/>
          <a:p>
            <a:pPr algn="ctr"/>
            <a:r>
              <a:rPr lang="en-IL" sz="2400" dirty="0"/>
              <a:t>Identification accuracy on test  82.2%</a:t>
            </a:r>
          </a:p>
        </p:txBody>
      </p:sp>
    </p:spTree>
    <p:extLst>
      <p:ext uri="{BB962C8B-B14F-4D97-AF65-F5344CB8AC3E}">
        <p14:creationId xmlns:p14="http://schemas.microsoft.com/office/powerpoint/2010/main" val="67883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250E-BB34-D120-C173-4472123F9A5C}"/>
              </a:ext>
            </a:extLst>
          </p:cNvPr>
          <p:cNvSpPr>
            <a:spLocks noGrp="1"/>
          </p:cNvSpPr>
          <p:nvPr>
            <p:ph type="title"/>
          </p:nvPr>
        </p:nvSpPr>
        <p:spPr>
          <a:xfrm>
            <a:off x="575441" y="124059"/>
            <a:ext cx="9987455" cy="1006475"/>
          </a:xfrm>
        </p:spPr>
        <p:txBody>
          <a:bodyPr/>
          <a:lstStyle/>
          <a:p>
            <a:r>
              <a:rPr lang="en-IL" b="1" dirty="0"/>
              <a:t>CLIP</a:t>
            </a:r>
            <a:r>
              <a:rPr lang="en-IL" dirty="0"/>
              <a:t> – </a:t>
            </a:r>
            <a:r>
              <a:rPr lang="en-IL" sz="3600" dirty="0"/>
              <a:t>Contrastive Language-Image Pretraining </a:t>
            </a:r>
            <a:endParaRPr lang="en-IL" dirty="0"/>
          </a:p>
        </p:txBody>
      </p:sp>
      <p:pic>
        <p:nvPicPr>
          <p:cNvPr id="7" name="Picture 6" descr="A diagram of data processing&#10;&#10;Description automatically generated">
            <a:extLst>
              <a:ext uri="{FF2B5EF4-FFF2-40B4-BE49-F238E27FC236}">
                <a16:creationId xmlns:a16="http://schemas.microsoft.com/office/drawing/2014/main" id="{4890240E-7317-7A74-0D63-AD9F69EA1081}"/>
              </a:ext>
            </a:extLst>
          </p:cNvPr>
          <p:cNvPicPr>
            <a:picLocks noChangeAspect="1"/>
          </p:cNvPicPr>
          <p:nvPr/>
        </p:nvPicPr>
        <p:blipFill>
          <a:blip r:embed="rId2"/>
          <a:stretch>
            <a:fillRect/>
          </a:stretch>
        </p:blipFill>
        <p:spPr>
          <a:xfrm>
            <a:off x="226601" y="2128344"/>
            <a:ext cx="7895897" cy="2959525"/>
          </a:xfrm>
          <a:prstGeom prst="rect">
            <a:avLst/>
          </a:prstGeom>
        </p:spPr>
      </p:pic>
      <p:graphicFrame>
        <p:nvGraphicFramePr>
          <p:cNvPr id="11" name="Table 10">
            <a:extLst>
              <a:ext uri="{FF2B5EF4-FFF2-40B4-BE49-F238E27FC236}">
                <a16:creationId xmlns:a16="http://schemas.microsoft.com/office/drawing/2014/main" id="{3503B9C1-7332-643D-0949-E0CFCF32A688}"/>
              </a:ext>
            </a:extLst>
          </p:cNvPr>
          <p:cNvGraphicFramePr>
            <a:graphicFrameLocks noGrp="1"/>
          </p:cNvGraphicFramePr>
          <p:nvPr>
            <p:extLst>
              <p:ext uri="{D42A27DB-BD31-4B8C-83A1-F6EECF244321}">
                <p14:modId xmlns:p14="http://schemas.microsoft.com/office/powerpoint/2010/main" val="4234403253"/>
              </p:ext>
            </p:extLst>
          </p:nvPr>
        </p:nvGraphicFramePr>
        <p:xfrm>
          <a:off x="0" y="6309886"/>
          <a:ext cx="3620129" cy="518160"/>
        </p:xfrm>
        <a:graphic>
          <a:graphicData uri="http://schemas.openxmlformats.org/drawingml/2006/table">
            <a:tbl>
              <a:tblPr/>
              <a:tblGrid>
                <a:gridCol w="3620129">
                  <a:extLst>
                    <a:ext uri="{9D8B030D-6E8A-4147-A177-3AD203B41FA5}">
                      <a16:colId xmlns:a16="http://schemas.microsoft.com/office/drawing/2014/main" val="1496711901"/>
                    </a:ext>
                  </a:extLst>
                </a:gridCol>
              </a:tblGrid>
              <a:tr h="369332">
                <a:tc>
                  <a:txBody>
                    <a:bodyPr/>
                    <a:lstStyle/>
                    <a:p>
                      <a:pPr fontAlgn="t"/>
                      <a:br>
                        <a:rPr lang="en-US" sz="1400" b="0" i="1" u="none" strike="noStrike" dirty="0">
                          <a:effectLst/>
                          <a:hlinkClick r:id="rId3"/>
                        </a:rPr>
                      </a:br>
                      <a:r>
                        <a:rPr lang="en-US" sz="1400" b="0" i="1" u="none" strike="noStrike" dirty="0">
                          <a:effectLst/>
                          <a:hlinkClick r:id="rId3"/>
                        </a:rPr>
                        <a:t>https://doi.org/10.48550/arXiv.2103.00020</a:t>
                      </a:r>
                      <a:endParaRPr lang="en-US" sz="1400" i="1" dirty="0">
                        <a:effectLst/>
                      </a:endParaRPr>
                    </a:p>
                  </a:txBody>
                  <a:tcPr marR="61913">
                    <a:lnL>
                      <a:noFill/>
                    </a:lnL>
                    <a:lnR>
                      <a:noFill/>
                    </a:lnR>
                    <a:lnT>
                      <a:noFill/>
                    </a:lnT>
                    <a:lnB>
                      <a:noFill/>
                    </a:lnB>
                    <a:noFill/>
                  </a:tcPr>
                </a:tc>
                <a:extLst>
                  <a:ext uri="{0D108BD9-81ED-4DB2-BD59-A6C34878D82A}">
                    <a16:rowId xmlns:a16="http://schemas.microsoft.com/office/drawing/2014/main" val="1803878758"/>
                  </a:ext>
                </a:extLst>
              </a:tr>
            </a:tbl>
          </a:graphicData>
        </a:graphic>
      </p:graphicFrame>
      <p:sp>
        <p:nvSpPr>
          <p:cNvPr id="12" name="TextBox 11">
            <a:extLst>
              <a:ext uri="{FF2B5EF4-FFF2-40B4-BE49-F238E27FC236}">
                <a16:creationId xmlns:a16="http://schemas.microsoft.com/office/drawing/2014/main" id="{2DAB4671-DCE2-8D7E-94E2-7B77EAE1575D}"/>
              </a:ext>
            </a:extLst>
          </p:cNvPr>
          <p:cNvSpPr txBox="1"/>
          <p:nvPr/>
        </p:nvSpPr>
        <p:spPr>
          <a:xfrm>
            <a:off x="8221717" y="1213945"/>
            <a:ext cx="3743682" cy="5016758"/>
          </a:xfrm>
          <a:prstGeom prst="rect">
            <a:avLst/>
          </a:prstGeom>
          <a:noFill/>
        </p:spPr>
        <p:txBody>
          <a:bodyPr wrap="square" rtlCol="0">
            <a:spAutoFit/>
          </a:bodyPr>
          <a:lstStyle/>
          <a:p>
            <a:pPr marL="285750" indent="-285750">
              <a:buFontTx/>
              <a:buChar char="-"/>
            </a:pPr>
            <a:r>
              <a:rPr lang="en-US" sz="1600" dirty="0"/>
              <a:t>CLIP uses a dual-encoder architecture with two separate encoders - one for images (e.g., a Vision Transformer) and one for text (e.g., a Transformer-based language model)</a:t>
            </a:r>
          </a:p>
          <a:p>
            <a:pPr marL="285750" indent="-285750">
              <a:buFontTx/>
              <a:buChar char="-"/>
            </a:pPr>
            <a:endParaRPr lang="en-US" sz="1600" dirty="0"/>
          </a:p>
          <a:p>
            <a:pPr marL="285750" indent="-285750">
              <a:buFontTx/>
              <a:buChar char="-"/>
            </a:pPr>
            <a:r>
              <a:rPr lang="en-US" sz="1600" dirty="0"/>
              <a:t>The objective is to learn representations that bring matching (image, text) pairs closer together in the shared vector space, while pushing non-matching pairs apart.</a:t>
            </a:r>
          </a:p>
          <a:p>
            <a:pPr marL="285750" indent="-285750">
              <a:buFontTx/>
              <a:buChar char="-"/>
            </a:pPr>
            <a:endParaRPr lang="en-US" sz="1600" dirty="0"/>
          </a:p>
          <a:p>
            <a:pPr marL="285750" indent="-285750">
              <a:buFontTx/>
              <a:buChar char="-"/>
            </a:pPr>
            <a:r>
              <a:rPr lang="en-US" sz="1600" dirty="0"/>
              <a:t>This is achieved through contrastive learning, where for each (image, text) pair, the model tries to maximize the similarity (e.g., dot product) between the image and text representations for matching pairs, while minimizing the similarity for non-matching pairs.</a:t>
            </a:r>
            <a:endParaRPr lang="en-IL" sz="1600" dirty="0"/>
          </a:p>
        </p:txBody>
      </p:sp>
    </p:spTree>
    <p:extLst>
      <p:ext uri="{BB962C8B-B14F-4D97-AF65-F5344CB8AC3E}">
        <p14:creationId xmlns:p14="http://schemas.microsoft.com/office/powerpoint/2010/main" val="330390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250E-BB34-D120-C173-4472123F9A5C}"/>
              </a:ext>
            </a:extLst>
          </p:cNvPr>
          <p:cNvSpPr>
            <a:spLocks noGrp="1"/>
          </p:cNvSpPr>
          <p:nvPr>
            <p:ph type="title"/>
          </p:nvPr>
        </p:nvSpPr>
        <p:spPr>
          <a:xfrm>
            <a:off x="575441" y="124059"/>
            <a:ext cx="9987455" cy="1006475"/>
          </a:xfrm>
        </p:spPr>
        <p:txBody>
          <a:bodyPr>
            <a:normAutofit fontScale="90000"/>
          </a:bodyPr>
          <a:lstStyle/>
          <a:p>
            <a:r>
              <a:rPr lang="en-IL" dirty="0"/>
              <a:t>Adapting CLIP for Voice-Face Matching Task</a:t>
            </a:r>
          </a:p>
        </p:txBody>
      </p:sp>
      <p:sp>
        <p:nvSpPr>
          <p:cNvPr id="12" name="TextBox 11">
            <a:extLst>
              <a:ext uri="{FF2B5EF4-FFF2-40B4-BE49-F238E27FC236}">
                <a16:creationId xmlns:a16="http://schemas.microsoft.com/office/drawing/2014/main" id="{2DAB4671-DCE2-8D7E-94E2-7B77EAE1575D}"/>
              </a:ext>
            </a:extLst>
          </p:cNvPr>
          <p:cNvSpPr txBox="1"/>
          <p:nvPr/>
        </p:nvSpPr>
        <p:spPr>
          <a:xfrm>
            <a:off x="7870449" y="1254970"/>
            <a:ext cx="3743682" cy="5016758"/>
          </a:xfrm>
          <a:prstGeom prst="rect">
            <a:avLst/>
          </a:prstGeom>
          <a:noFill/>
        </p:spPr>
        <p:txBody>
          <a:bodyPr wrap="square" rtlCol="0">
            <a:spAutoFit/>
          </a:bodyPr>
          <a:lstStyle/>
          <a:p>
            <a:pPr marL="285750" indent="-285750">
              <a:buFontTx/>
              <a:buChar char="-"/>
            </a:pPr>
            <a:r>
              <a:rPr lang="en-US" sz="1600" dirty="0"/>
              <a:t>In this task, we adapt the CLIP architecture to use a dual-encoder approach with two separate encoders: one for voice embeddings (using a projection network) and one for face embeddings (using a different projection network).  </a:t>
            </a:r>
          </a:p>
          <a:p>
            <a:pPr marL="285750" indent="-285750">
              <a:buFontTx/>
              <a:buChar char="-"/>
            </a:pPr>
            <a:endParaRPr lang="en-US" sz="1600" dirty="0"/>
          </a:p>
          <a:p>
            <a:pPr marL="285750" indent="-285750">
              <a:buFontTx/>
              <a:buChar char="-"/>
            </a:pPr>
            <a:r>
              <a:rPr lang="en-US" sz="1600" dirty="0"/>
              <a:t>The goal is to learn representations that bring matching (voice, face) pairs closer together in the shared vector space, while pushing non-matching pairs apart.  </a:t>
            </a:r>
          </a:p>
          <a:p>
            <a:pPr marL="285750" indent="-285750">
              <a:buFontTx/>
              <a:buChar char="-"/>
            </a:pPr>
            <a:endParaRPr lang="en-US" sz="1600" dirty="0"/>
          </a:p>
          <a:p>
            <a:pPr marL="285750" indent="-285750">
              <a:buFontTx/>
              <a:buChar char="-"/>
            </a:pPr>
            <a:r>
              <a:rPr lang="en-US" sz="1600" dirty="0"/>
              <a:t>For each (voice, face) pair, the model tries to maximize the similarity (e.g., cosine similarity) between representations for matching pairs, while minimizing the similarity for non-matching pairs.</a:t>
            </a:r>
            <a:endParaRPr lang="en-IL" sz="1600" dirty="0"/>
          </a:p>
        </p:txBody>
      </p:sp>
      <p:grpSp>
        <p:nvGrpSpPr>
          <p:cNvPr id="15" name="Group 14">
            <a:extLst>
              <a:ext uri="{FF2B5EF4-FFF2-40B4-BE49-F238E27FC236}">
                <a16:creationId xmlns:a16="http://schemas.microsoft.com/office/drawing/2014/main" id="{99CA6CB0-2D3F-03DA-F0FA-923D29DAF859}"/>
              </a:ext>
            </a:extLst>
          </p:cNvPr>
          <p:cNvGrpSpPr/>
          <p:nvPr/>
        </p:nvGrpSpPr>
        <p:grpSpPr>
          <a:xfrm>
            <a:off x="970861" y="2059581"/>
            <a:ext cx="6039458" cy="3454400"/>
            <a:chOff x="56542" y="1800085"/>
            <a:chExt cx="6039458" cy="3454400"/>
          </a:xfrm>
        </p:grpSpPr>
        <p:pic>
          <p:nvPicPr>
            <p:cNvPr id="4" name="Picture 3" descr="A diagram of a computer code&#10;&#10;Description automatically generated">
              <a:extLst>
                <a:ext uri="{FF2B5EF4-FFF2-40B4-BE49-F238E27FC236}">
                  <a16:creationId xmlns:a16="http://schemas.microsoft.com/office/drawing/2014/main" id="{3BD20A08-A3A5-009B-2134-241F3EDBB66B}"/>
                </a:ext>
              </a:extLst>
            </p:cNvPr>
            <p:cNvPicPr>
              <a:picLocks noChangeAspect="1"/>
            </p:cNvPicPr>
            <p:nvPr/>
          </p:nvPicPr>
          <p:blipFill rotWithShape="1">
            <a:blip r:embed="rId2"/>
            <a:srcRect l="30008"/>
            <a:stretch/>
          </p:blipFill>
          <p:spPr>
            <a:xfrm>
              <a:off x="3438190" y="1800085"/>
              <a:ext cx="2657810" cy="3454400"/>
            </a:xfrm>
            <a:prstGeom prst="rect">
              <a:avLst/>
            </a:prstGeom>
          </p:spPr>
        </p:pic>
        <p:sp>
          <p:nvSpPr>
            <p:cNvPr id="5" name="Rectangle 4">
              <a:extLst>
                <a:ext uri="{FF2B5EF4-FFF2-40B4-BE49-F238E27FC236}">
                  <a16:creationId xmlns:a16="http://schemas.microsoft.com/office/drawing/2014/main" id="{81537535-02C5-AEE1-5FAF-7D01FED24F0F}"/>
                </a:ext>
              </a:extLst>
            </p:cNvPr>
            <p:cNvSpPr/>
            <p:nvPr/>
          </p:nvSpPr>
          <p:spPr>
            <a:xfrm>
              <a:off x="56542" y="2185935"/>
              <a:ext cx="1525124" cy="655597"/>
            </a:xfrm>
            <a:prstGeom prst="rect">
              <a:avLst/>
            </a:prstGeom>
            <a:solidFill>
              <a:srgbClr val="E1D5E7"/>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dirty="0">
                  <a:solidFill>
                    <a:sysClr val="windowText" lastClr="000000"/>
                  </a:solidFill>
                </a:rPr>
                <a:t>Voice </a:t>
              </a:r>
            </a:p>
            <a:p>
              <a:pPr algn="ctr"/>
              <a:r>
                <a:rPr lang="en-IL" dirty="0">
                  <a:solidFill>
                    <a:sysClr val="windowText" lastClr="000000"/>
                  </a:solidFill>
                </a:rPr>
                <a:t>Embeddings</a:t>
              </a:r>
            </a:p>
          </p:txBody>
        </p:sp>
        <p:sp>
          <p:nvSpPr>
            <p:cNvPr id="6" name="Rectangle 5">
              <a:extLst>
                <a:ext uri="{FF2B5EF4-FFF2-40B4-BE49-F238E27FC236}">
                  <a16:creationId xmlns:a16="http://schemas.microsoft.com/office/drawing/2014/main" id="{B3F8F5D5-3715-DF62-BB1F-A71CFB4C6E74}"/>
                </a:ext>
              </a:extLst>
            </p:cNvPr>
            <p:cNvSpPr/>
            <p:nvPr/>
          </p:nvSpPr>
          <p:spPr>
            <a:xfrm>
              <a:off x="56542" y="3525255"/>
              <a:ext cx="1525124" cy="1006475"/>
            </a:xfrm>
            <a:prstGeom prst="rect">
              <a:avLst/>
            </a:prstGeom>
            <a:solidFill>
              <a:srgbClr val="D5E8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dirty="0">
                  <a:solidFill>
                    <a:sysClr val="windowText" lastClr="000000"/>
                  </a:solidFill>
                </a:rPr>
                <a:t>Face Image Embeddings</a:t>
              </a:r>
            </a:p>
          </p:txBody>
        </p:sp>
        <p:sp>
          <p:nvSpPr>
            <p:cNvPr id="8" name="Trapezoid 7">
              <a:extLst>
                <a:ext uri="{FF2B5EF4-FFF2-40B4-BE49-F238E27FC236}">
                  <a16:creationId xmlns:a16="http://schemas.microsoft.com/office/drawing/2014/main" id="{7A8CC2C0-1076-3C9B-7A8C-6737E49BBBE9}"/>
                </a:ext>
              </a:extLst>
            </p:cNvPr>
            <p:cNvSpPr/>
            <p:nvPr/>
          </p:nvSpPr>
          <p:spPr>
            <a:xfrm rot="5400000">
              <a:off x="2301450" y="3384964"/>
              <a:ext cx="914400" cy="1359080"/>
            </a:xfrm>
            <a:prstGeom prst="trapezoid">
              <a:avLst/>
            </a:prstGeom>
            <a:solidFill>
              <a:srgbClr val="D5E8D4"/>
            </a:solidFill>
          </p:spPr>
          <p:style>
            <a:lnRef idx="2">
              <a:schemeClr val="accent1">
                <a:shade val="15000"/>
              </a:schemeClr>
            </a:lnRef>
            <a:fillRef idx="1">
              <a:schemeClr val="accent1"/>
            </a:fillRef>
            <a:effectRef idx="0">
              <a:schemeClr val="accent1"/>
            </a:effectRef>
            <a:fontRef idx="minor">
              <a:schemeClr val="lt1"/>
            </a:fontRef>
          </p:style>
          <p:txBody>
            <a:bodyPr vert="vert270" wrap="square" rtlCol="0" anchor="ctr"/>
            <a:lstStyle/>
            <a:p>
              <a:pPr algn="ctr"/>
              <a:r>
                <a:rPr lang="en-IL" dirty="0">
                  <a:solidFill>
                    <a:sysClr val="windowText" lastClr="000000"/>
                  </a:solidFill>
                </a:rPr>
                <a:t>Projection Head</a:t>
              </a:r>
            </a:p>
          </p:txBody>
        </p:sp>
        <p:sp>
          <p:nvSpPr>
            <p:cNvPr id="9" name="Trapezoid 8">
              <a:extLst>
                <a:ext uri="{FF2B5EF4-FFF2-40B4-BE49-F238E27FC236}">
                  <a16:creationId xmlns:a16="http://schemas.microsoft.com/office/drawing/2014/main" id="{F9E0B9B2-0FA9-CDF0-BCB5-CEF296B5C258}"/>
                </a:ext>
              </a:extLst>
            </p:cNvPr>
            <p:cNvSpPr/>
            <p:nvPr/>
          </p:nvSpPr>
          <p:spPr>
            <a:xfrm rot="5400000">
              <a:off x="2301450" y="1781976"/>
              <a:ext cx="914400" cy="1359080"/>
            </a:xfrm>
            <a:prstGeom prst="trapezoid">
              <a:avLst/>
            </a:prstGeom>
            <a:solidFill>
              <a:srgbClr val="E1D5E7"/>
            </a:solidFill>
          </p:spPr>
          <p:style>
            <a:lnRef idx="2">
              <a:schemeClr val="accent1">
                <a:shade val="15000"/>
              </a:schemeClr>
            </a:lnRef>
            <a:fillRef idx="1">
              <a:schemeClr val="accent1"/>
            </a:fillRef>
            <a:effectRef idx="0">
              <a:schemeClr val="accent1"/>
            </a:effectRef>
            <a:fontRef idx="minor">
              <a:schemeClr val="lt1"/>
            </a:fontRef>
          </p:style>
          <p:txBody>
            <a:bodyPr vert="vert270" wrap="square" rtlCol="0" anchor="ctr"/>
            <a:lstStyle/>
            <a:p>
              <a:pPr algn="ctr"/>
              <a:r>
                <a:rPr lang="en-IL" dirty="0">
                  <a:solidFill>
                    <a:sysClr val="windowText" lastClr="000000"/>
                  </a:solidFill>
                </a:rPr>
                <a:t>Projection Head</a:t>
              </a:r>
            </a:p>
          </p:txBody>
        </p:sp>
        <p:cxnSp>
          <p:nvCxnSpPr>
            <p:cNvPr id="13" name="Straight Arrow Connector 12">
              <a:extLst>
                <a:ext uri="{FF2B5EF4-FFF2-40B4-BE49-F238E27FC236}">
                  <a16:creationId xmlns:a16="http://schemas.microsoft.com/office/drawing/2014/main" id="{412BE5C5-36E0-5E4A-8642-26B793E8BA79}"/>
                </a:ext>
              </a:extLst>
            </p:cNvPr>
            <p:cNvCxnSpPr/>
            <p:nvPr/>
          </p:nvCxnSpPr>
          <p:spPr>
            <a:xfrm>
              <a:off x="1612770" y="2461516"/>
              <a:ext cx="3833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F4ECE3D-753F-BC2B-7DAE-ADE6B2796D6C}"/>
                </a:ext>
              </a:extLst>
            </p:cNvPr>
            <p:cNvCxnSpPr/>
            <p:nvPr/>
          </p:nvCxnSpPr>
          <p:spPr>
            <a:xfrm>
              <a:off x="1612770" y="4064503"/>
              <a:ext cx="3833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6" name="TextBox 15">
            <a:extLst>
              <a:ext uri="{FF2B5EF4-FFF2-40B4-BE49-F238E27FC236}">
                <a16:creationId xmlns:a16="http://schemas.microsoft.com/office/drawing/2014/main" id="{B0DCC651-6691-672E-6E73-B220D190B174}"/>
              </a:ext>
            </a:extLst>
          </p:cNvPr>
          <p:cNvSpPr txBox="1"/>
          <p:nvPr/>
        </p:nvSpPr>
        <p:spPr>
          <a:xfrm>
            <a:off x="577869" y="1543403"/>
            <a:ext cx="3898440" cy="369332"/>
          </a:xfrm>
          <a:prstGeom prst="rect">
            <a:avLst/>
          </a:prstGeom>
          <a:noFill/>
        </p:spPr>
        <p:txBody>
          <a:bodyPr wrap="none" rtlCol="0">
            <a:spAutoFit/>
          </a:bodyPr>
          <a:lstStyle/>
          <a:p>
            <a:r>
              <a:rPr lang="en-IL" dirty="0"/>
              <a:t>Schematics of the proposed solution:</a:t>
            </a:r>
          </a:p>
        </p:txBody>
      </p:sp>
    </p:spTree>
    <p:extLst>
      <p:ext uri="{BB962C8B-B14F-4D97-AF65-F5344CB8AC3E}">
        <p14:creationId xmlns:p14="http://schemas.microsoft.com/office/powerpoint/2010/main" val="122738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379D-7060-56FB-9B69-9BDB7B0ADD03}"/>
              </a:ext>
            </a:extLst>
          </p:cNvPr>
          <p:cNvSpPr>
            <a:spLocks noGrp="1"/>
          </p:cNvSpPr>
          <p:nvPr>
            <p:ph type="title"/>
          </p:nvPr>
        </p:nvSpPr>
        <p:spPr>
          <a:xfrm>
            <a:off x="331573" y="197933"/>
            <a:ext cx="10515600" cy="1325563"/>
          </a:xfrm>
        </p:spPr>
        <p:txBody>
          <a:bodyPr/>
          <a:lstStyle/>
          <a:p>
            <a:r>
              <a:rPr lang="en-IL" dirty="0"/>
              <a:t>Cosine Similarity and Contrastive Loss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E858F1-0EA5-43D5-6462-4095D2AEE714}"/>
                  </a:ext>
                </a:extLst>
              </p:cNvPr>
              <p:cNvSpPr>
                <a:spLocks noGrp="1"/>
              </p:cNvSpPr>
              <p:nvPr>
                <p:ph idx="1"/>
              </p:nvPr>
            </p:nvSpPr>
            <p:spPr>
              <a:xfrm>
                <a:off x="815546" y="1430208"/>
                <a:ext cx="10515600" cy="5118873"/>
              </a:xfrm>
            </p:spPr>
            <p:txBody>
              <a:bodyPr>
                <a:normAutofit fontScale="92500" lnSpcReduction="20000"/>
              </a:bodyPr>
              <a:lstStyle/>
              <a:p>
                <a:r>
                  <a:rPr lang="en-IL" dirty="0"/>
                  <a:t>C</a:t>
                </a:r>
                <a:r>
                  <a:rPr lang="en-US" dirty="0"/>
                  <a:t>o</a:t>
                </a:r>
                <a:r>
                  <a:rPr lang="en-IL" dirty="0"/>
                  <a:t>sine Similarity:</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𝑠𝑖𝑚</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num>
                        <m:den>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den>
                      </m:f>
                    </m:oMath>
                  </m:oMathPara>
                </a14:m>
                <a:endParaRPr lang="en-US" b="0" i="1" dirty="0">
                  <a:latin typeface="Cambria Math" panose="02040503050406030204" pitchFamily="18" charset="0"/>
                  <a:ea typeface="Cambria Math" panose="02040503050406030204" pitchFamily="18" charset="0"/>
                </a:endParaRPr>
              </a:p>
              <a:p>
                <a:pPr marL="457200" lvl="1" indent="0">
                  <a:buNone/>
                </a:pPr>
                <a:r>
                  <a:rPr lang="en-US" sz="1800" b="0" dirty="0"/>
                  <a:t>A and B: Input Vectors (e.g., voice and face embeddings)</a:t>
                </a:r>
              </a:p>
              <a:p>
                <a:pPr marL="457200" lvl="1" indent="0">
                  <a:buNone/>
                </a:pPr>
                <a:endParaRPr lang="en-US" i="1" dirty="0">
                  <a:latin typeface="Cambria Math" panose="02040503050406030204" pitchFamily="18" charset="0"/>
                </a:endParaRPr>
              </a:p>
              <a:p>
                <a:pPr marL="228600" lvl="1">
                  <a:spcBef>
                    <a:spcPts val="1000"/>
                  </a:spcBef>
                </a:pPr>
                <a:r>
                  <a:rPr lang="en-US" sz="2800" dirty="0"/>
                  <a:t>Contrastive Loss</a:t>
                </a:r>
                <a14:m>
                  <m:oMath xmlns:m="http://schemas.openxmlformats.org/officeDocument/2006/math">
                    <m:r>
                      <a:rPr lang="en-US" sz="2800" b="0" i="0" smtClean="0">
                        <a:latin typeface="Cambria Math" panose="02040503050406030204" pitchFamily="18" charset="0"/>
                      </a:rPr>
                      <m:t>:</m:t>
                    </m:r>
                  </m:oMath>
                </a14:m>
                <a:endParaRPr lang="en-US" sz="2800" b="0" i="0" dirty="0">
                  <a:latin typeface="Cambria Math" panose="02040503050406030204" pitchFamily="18" charset="0"/>
                </a:endParaRPr>
              </a:p>
              <a:p>
                <a:pPr marL="0" lvl="1" indent="0">
                  <a:spcBef>
                    <a:spcPts val="1000"/>
                  </a:spcBef>
                  <a:buNone/>
                </a:pPr>
                <a:endParaRPr lang="en-US" sz="2800" b="0" i="0" dirty="0">
                  <a:latin typeface="Cambria Math" panose="02040503050406030204" pitchFamily="18" charset="0"/>
                </a:endParaRPr>
              </a:p>
              <a:p>
                <a:pPr marL="457200" lvl="1" indent="0">
                  <a:lnSpc>
                    <a:spcPct val="100000"/>
                  </a:lnSpc>
                  <a:buNone/>
                </a:pPr>
                <a:r>
                  <a:rPr lang="en-IL" sz="1800" dirty="0"/>
                  <a:t>Penalize pairs that are not similar enough:</a:t>
                </a:r>
                <a:endParaRPr lang="en-US" sz="1800" dirty="0"/>
              </a:p>
              <a:p>
                <a:pPr marL="457200" lvl="2" indent="0" algn="ctr">
                  <a:spcBef>
                    <a:spcPts val="1000"/>
                  </a:spcBef>
                  <a:buNone/>
                </a:pPr>
                <a:r>
                  <a:rPr lang="en-US" dirty="0"/>
                  <a:t>	</a:t>
                </a:r>
                <a14:m>
                  <m:oMath xmlns:m="http://schemas.openxmlformats.org/officeDocument/2006/math">
                    <m:r>
                      <m:rPr>
                        <m:nor/>
                      </m:rPr>
                      <a:rPr lang="en-US" sz="2400" i="1"/>
                      <m:t>Positive</m:t>
                    </m:r>
                    <m:r>
                      <m:rPr>
                        <m:nor/>
                      </m:rPr>
                      <a:rPr lang="en-US" sz="2400" i="1"/>
                      <m:t> </m:t>
                    </m:r>
                    <m:r>
                      <m:rPr>
                        <m:nor/>
                      </m:rPr>
                      <a:rPr lang="en-US" sz="2400" i="1"/>
                      <m:t>Loss</m:t>
                    </m:r>
                    <m:r>
                      <m:rPr>
                        <m:nor/>
                      </m:rPr>
                      <a:rPr lang="en-US" sz="2400" i="1"/>
                      <m:t>=</m:t>
                    </m:r>
                    <m:r>
                      <m:rPr>
                        <m:nor/>
                      </m:rPr>
                      <a:rPr lang="en-US" sz="2400" i="1"/>
                      <m:t>labels</m:t>
                    </m:r>
                    <m:r>
                      <m:rPr>
                        <m:nor/>
                      </m:rPr>
                      <a:rPr lang="en-US" sz="2400" i="1"/>
                      <m:t>×</m:t>
                    </m:r>
                    <m:r>
                      <m:rPr>
                        <m:nor/>
                      </m:rPr>
                      <a:rPr lang="en-US" sz="2400" i="1"/>
                      <m:t>ReLU</m:t>
                    </m:r>
                    <m:r>
                      <m:rPr>
                        <m:nor/>
                      </m:rPr>
                      <a:rPr lang="en-US" sz="2400" i="1"/>
                      <m:t>(1−</m:t>
                    </m:r>
                    <m:r>
                      <m:rPr>
                        <m:nor/>
                      </m:rPr>
                      <a:rPr lang="en-US" sz="2400" i="1"/>
                      <m:t>similarity</m:t>
                    </m:r>
                    <m:r>
                      <m:rPr>
                        <m:nor/>
                      </m:rPr>
                      <a:rPr lang="en-US" sz="2400" i="1"/>
                      <m:t>)</m:t>
                    </m:r>
                  </m:oMath>
                </a14:m>
                <a:endParaRPr lang="en-IL" sz="2400" i="1" dirty="0"/>
              </a:p>
              <a:p>
                <a:pPr marL="457200" lvl="2" indent="0">
                  <a:spcBef>
                    <a:spcPts val="1000"/>
                  </a:spcBef>
                  <a:buNone/>
                </a:pPr>
                <a:r>
                  <a:rPr lang="en-IL" sz="1800" dirty="0"/>
                  <a:t>Penalize pairs that are too similar:</a:t>
                </a:r>
              </a:p>
              <a:p>
                <a:pPr marL="457200" lvl="2" indent="0" algn="ctr">
                  <a:spcBef>
                    <a:spcPts val="1000"/>
                  </a:spcBef>
                  <a:buNone/>
                </a:pPr>
                <a:r>
                  <a:rPr lang="en-US" sz="2400" dirty="0"/>
                  <a:t>	</a:t>
                </a:r>
                <a14:m>
                  <m:oMath xmlns:m="http://schemas.openxmlformats.org/officeDocument/2006/math">
                    <m:r>
                      <m:rPr>
                        <m:nor/>
                      </m:rPr>
                      <a:rPr lang="en-US" sz="2400" i="1"/>
                      <m:t>Negative</m:t>
                    </m:r>
                    <m:r>
                      <m:rPr>
                        <m:nor/>
                      </m:rPr>
                      <a:rPr lang="en-US" sz="2400" i="1"/>
                      <m:t> </m:t>
                    </m:r>
                    <m:r>
                      <m:rPr>
                        <m:nor/>
                      </m:rPr>
                      <a:rPr lang="en-US" sz="2400" i="1"/>
                      <m:t>Loss</m:t>
                    </m:r>
                    <m:r>
                      <m:rPr>
                        <m:nor/>
                      </m:rPr>
                      <a:rPr lang="en-US" sz="2400" i="1"/>
                      <m:t>=(1−</m:t>
                    </m:r>
                    <m:r>
                      <m:rPr>
                        <m:nor/>
                      </m:rPr>
                      <a:rPr lang="en-US" sz="2400" i="1"/>
                      <m:t>labels</m:t>
                    </m:r>
                    <m:r>
                      <m:rPr>
                        <m:nor/>
                      </m:rPr>
                      <a:rPr lang="en-US" sz="2400" i="1"/>
                      <m:t>)×</m:t>
                    </m:r>
                    <m:r>
                      <m:rPr>
                        <m:nor/>
                      </m:rPr>
                      <a:rPr lang="en-US" sz="2400" i="1"/>
                      <m:t>ReLU</m:t>
                    </m:r>
                    <m:r>
                      <m:rPr>
                        <m:nor/>
                      </m:rPr>
                      <a:rPr lang="en-US" sz="2400" i="1"/>
                      <m:t>(</m:t>
                    </m:r>
                    <m:r>
                      <m:rPr>
                        <m:nor/>
                      </m:rPr>
                      <a:rPr lang="en-US" sz="2400" i="1"/>
                      <m:t>similarity</m:t>
                    </m:r>
                    <m:r>
                      <m:rPr>
                        <m:nor/>
                      </m:rPr>
                      <a:rPr lang="en-US" sz="2400" i="1"/>
                      <m:t>−</m:t>
                    </m:r>
                    <m:r>
                      <m:rPr>
                        <m:nor/>
                      </m:rPr>
                      <a:rPr lang="en-US" sz="2400" i="1"/>
                      <m:t>margin</m:t>
                    </m:r>
                    <m:r>
                      <m:rPr>
                        <m:nor/>
                      </m:rPr>
                      <a:rPr lang="en-US" sz="2400" i="1"/>
                      <m:t>)</m:t>
                    </m:r>
                  </m:oMath>
                </a14:m>
                <a:endParaRPr lang="en-IL" sz="2400" i="1" dirty="0"/>
              </a:p>
              <a:p>
                <a:pPr marL="457200" lvl="2" indent="0">
                  <a:spcBef>
                    <a:spcPts val="1000"/>
                  </a:spcBef>
                  <a:buNone/>
                </a:pPr>
                <a:r>
                  <a:rPr lang="en-IL" sz="1800" dirty="0"/>
                  <a:t>Total loss:</a:t>
                </a:r>
              </a:p>
              <a:p>
                <a:pPr marL="457200" lvl="2" indent="0" algn="ctr">
                  <a:spcBef>
                    <a:spcPts val="1000"/>
                  </a:spcBef>
                  <a:buNone/>
                </a:pPr>
                <a:r>
                  <a:rPr lang="en-US" sz="2400" dirty="0"/>
                  <a:t>	</a:t>
                </a:r>
                <a14:m>
                  <m:oMath xmlns:m="http://schemas.openxmlformats.org/officeDocument/2006/math">
                    <m:r>
                      <m:rPr>
                        <m:nor/>
                      </m:rPr>
                      <a:rPr lang="en-US" sz="2400" i="1"/>
                      <m:t>Contrastive</m:t>
                    </m:r>
                    <m:r>
                      <m:rPr>
                        <m:nor/>
                      </m:rPr>
                      <a:rPr lang="en-US" sz="2400" i="1"/>
                      <m:t> </m:t>
                    </m:r>
                    <m:r>
                      <m:rPr>
                        <m:nor/>
                      </m:rPr>
                      <a:rPr lang="en-US" sz="2400" i="1"/>
                      <m:t>Loss</m:t>
                    </m:r>
                    <m:r>
                      <m:rPr>
                        <m:nor/>
                      </m:rPr>
                      <a:rPr lang="en-US" sz="2400" i="1"/>
                      <m:t>=</m:t>
                    </m:r>
                    <m:r>
                      <m:rPr>
                        <m:nor/>
                      </m:rPr>
                      <a:rPr lang="en-US" sz="2400" i="1"/>
                      <m:t>mean</m:t>
                    </m:r>
                    <m:r>
                      <m:rPr>
                        <m:nor/>
                      </m:rPr>
                      <a:rPr lang="en-US" sz="2400" i="1"/>
                      <m:t>(</m:t>
                    </m:r>
                    <m:r>
                      <m:rPr>
                        <m:nor/>
                      </m:rPr>
                      <a:rPr lang="en-US" sz="2400" i="1"/>
                      <m:t>Positive</m:t>
                    </m:r>
                    <m:r>
                      <m:rPr>
                        <m:nor/>
                      </m:rPr>
                      <a:rPr lang="en-US" sz="2400" i="1"/>
                      <m:t> </m:t>
                    </m:r>
                    <m:r>
                      <m:rPr>
                        <m:nor/>
                      </m:rPr>
                      <a:rPr lang="en-US" sz="2400" i="1"/>
                      <m:t>Loss</m:t>
                    </m:r>
                    <m:r>
                      <m:rPr>
                        <m:nor/>
                      </m:rPr>
                      <a:rPr lang="en-US" sz="2400" i="1"/>
                      <m:t>+</m:t>
                    </m:r>
                    <m:r>
                      <m:rPr>
                        <m:nor/>
                      </m:rPr>
                      <a:rPr lang="en-US" sz="2400" i="1"/>
                      <m:t>Negative</m:t>
                    </m:r>
                    <m:r>
                      <m:rPr>
                        <m:nor/>
                      </m:rPr>
                      <a:rPr lang="en-US" sz="2400" i="1"/>
                      <m:t> </m:t>
                    </m:r>
                    <m:r>
                      <m:rPr>
                        <m:nor/>
                      </m:rPr>
                      <a:rPr lang="en-US" sz="2400" i="1"/>
                      <m:t>Loss</m:t>
                    </m:r>
                    <m:r>
                      <m:rPr>
                        <m:nor/>
                      </m:rPr>
                      <a:rPr lang="en-US" sz="2400" i="1"/>
                      <m:t>)</m:t>
                    </m:r>
                  </m:oMath>
                </a14:m>
                <a:endParaRPr lang="en-IL" sz="2400" i="1" dirty="0"/>
              </a:p>
              <a:p>
                <a:pPr marL="457200" lvl="2" indent="0">
                  <a:spcBef>
                    <a:spcPts val="1000"/>
                  </a:spcBef>
                  <a:buNone/>
                </a:pPr>
                <a:r>
                  <a:rPr lang="en-IL" sz="1800" dirty="0"/>
                  <a:t>Encourages the model to bring matching pairs closer in the shared vector space wile pushing non-matching pairs apart.</a:t>
                </a:r>
              </a:p>
            </p:txBody>
          </p:sp>
        </mc:Choice>
        <mc:Fallback>
          <p:sp>
            <p:nvSpPr>
              <p:cNvPr id="3" name="Content Placeholder 2">
                <a:extLst>
                  <a:ext uri="{FF2B5EF4-FFF2-40B4-BE49-F238E27FC236}">
                    <a16:creationId xmlns:a16="http://schemas.microsoft.com/office/drawing/2014/main" id="{7DE858F1-0EA5-43D5-6462-4095D2AEE714}"/>
                  </a:ext>
                </a:extLst>
              </p:cNvPr>
              <p:cNvSpPr>
                <a:spLocks noGrp="1" noRot="1" noChangeAspect="1" noMove="1" noResize="1" noEditPoints="1" noAdjustHandles="1" noChangeArrowheads="1" noChangeShapeType="1" noTextEdit="1"/>
              </p:cNvSpPr>
              <p:nvPr>
                <p:ph idx="1"/>
              </p:nvPr>
            </p:nvSpPr>
            <p:spPr>
              <a:xfrm>
                <a:off x="815546" y="1430208"/>
                <a:ext cx="10515600" cy="5118873"/>
              </a:xfrm>
              <a:blipFill>
                <a:blip r:embed="rId2"/>
                <a:stretch>
                  <a:fillRect l="-965" t="-2970"/>
                </a:stretch>
              </a:blipFill>
            </p:spPr>
            <p:txBody>
              <a:bodyPr/>
              <a:lstStyle/>
              <a:p>
                <a:r>
                  <a:rPr lang="en-IL">
                    <a:noFill/>
                  </a:rPr>
                  <a:t> </a:t>
                </a:r>
              </a:p>
            </p:txBody>
          </p:sp>
        </mc:Fallback>
      </mc:AlternateContent>
      <p:grpSp>
        <p:nvGrpSpPr>
          <p:cNvPr id="21" name="Group 20">
            <a:extLst>
              <a:ext uri="{FF2B5EF4-FFF2-40B4-BE49-F238E27FC236}">
                <a16:creationId xmlns:a16="http://schemas.microsoft.com/office/drawing/2014/main" id="{F1C2B95A-A26E-D95B-A892-D6D7C4561F4C}"/>
              </a:ext>
            </a:extLst>
          </p:cNvPr>
          <p:cNvGrpSpPr/>
          <p:nvPr/>
        </p:nvGrpSpPr>
        <p:grpSpPr>
          <a:xfrm>
            <a:off x="9506463" y="1643449"/>
            <a:ext cx="1824683" cy="1458097"/>
            <a:chOff x="9551771" y="2150076"/>
            <a:chExt cx="1824683" cy="1458097"/>
          </a:xfrm>
        </p:grpSpPr>
        <p:cxnSp>
          <p:nvCxnSpPr>
            <p:cNvPr id="7" name="Straight Arrow Connector 6">
              <a:extLst>
                <a:ext uri="{FF2B5EF4-FFF2-40B4-BE49-F238E27FC236}">
                  <a16:creationId xmlns:a16="http://schemas.microsoft.com/office/drawing/2014/main" id="{2A746E42-302E-C1FC-6AA8-C3F64375BBA5}"/>
                </a:ext>
              </a:extLst>
            </p:cNvPr>
            <p:cNvCxnSpPr/>
            <p:nvPr/>
          </p:nvCxnSpPr>
          <p:spPr>
            <a:xfrm flipV="1">
              <a:off x="9551773" y="2150076"/>
              <a:ext cx="0" cy="1458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3D623312-EFBE-00A2-65B1-F19C993BF200}"/>
                </a:ext>
              </a:extLst>
            </p:cNvPr>
            <p:cNvCxnSpPr>
              <a:cxnSpLocks/>
            </p:cNvCxnSpPr>
            <p:nvPr/>
          </p:nvCxnSpPr>
          <p:spPr>
            <a:xfrm>
              <a:off x="9551773" y="3608173"/>
              <a:ext cx="18246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FF1C4F5B-9091-E377-3D29-A9D422BFA2D7}"/>
                </a:ext>
              </a:extLst>
            </p:cNvPr>
            <p:cNvCxnSpPr>
              <a:cxnSpLocks/>
            </p:cNvCxnSpPr>
            <p:nvPr/>
          </p:nvCxnSpPr>
          <p:spPr>
            <a:xfrm flipV="1">
              <a:off x="9551772" y="2508422"/>
              <a:ext cx="815547" cy="1099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7C91B64-7FB1-3C74-FE10-52858534D03A}"/>
                </a:ext>
              </a:extLst>
            </p:cNvPr>
            <p:cNvCxnSpPr>
              <a:cxnSpLocks/>
            </p:cNvCxnSpPr>
            <p:nvPr/>
          </p:nvCxnSpPr>
          <p:spPr>
            <a:xfrm flipV="1">
              <a:off x="9551771" y="2879124"/>
              <a:ext cx="1087397" cy="729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Arc 16">
              <a:extLst>
                <a:ext uri="{FF2B5EF4-FFF2-40B4-BE49-F238E27FC236}">
                  <a16:creationId xmlns:a16="http://schemas.microsoft.com/office/drawing/2014/main" id="{B5A23B96-7842-85F7-EDD6-9E145F069443}"/>
                </a:ext>
              </a:extLst>
            </p:cNvPr>
            <p:cNvSpPr/>
            <p:nvPr/>
          </p:nvSpPr>
          <p:spPr>
            <a:xfrm>
              <a:off x="9910117" y="2910019"/>
              <a:ext cx="357316" cy="37070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9882E5B-F67A-D445-321A-353BE70FE71E}"/>
                    </a:ext>
                  </a:extLst>
                </p:cNvPr>
                <p:cNvSpPr txBox="1"/>
                <p:nvPr/>
              </p:nvSpPr>
              <p:spPr>
                <a:xfrm>
                  <a:off x="9899704" y="2942285"/>
                  <a:ext cx="36772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IL" dirty="0"/>
                </a:p>
              </p:txBody>
            </p:sp>
          </mc:Choice>
          <mc:Fallback>
            <p:sp>
              <p:nvSpPr>
                <p:cNvPr id="18" name="TextBox 17">
                  <a:extLst>
                    <a:ext uri="{FF2B5EF4-FFF2-40B4-BE49-F238E27FC236}">
                      <a16:creationId xmlns:a16="http://schemas.microsoft.com/office/drawing/2014/main" id="{39882E5B-F67A-D445-321A-353BE70FE71E}"/>
                    </a:ext>
                  </a:extLst>
                </p:cNvPr>
                <p:cNvSpPr txBox="1">
                  <a:spLocks noRot="1" noChangeAspect="1" noMove="1" noResize="1" noEditPoints="1" noAdjustHandles="1" noChangeArrowheads="1" noChangeShapeType="1" noTextEdit="1"/>
                </p:cNvSpPr>
                <p:nvPr/>
              </p:nvSpPr>
              <p:spPr>
                <a:xfrm>
                  <a:off x="9899704" y="2942285"/>
                  <a:ext cx="367729" cy="369332"/>
                </a:xfrm>
                <a:prstGeom prst="rect">
                  <a:avLst/>
                </a:prstGeom>
                <a:blipFill>
                  <a:blip r:embed="rId3"/>
                  <a:stretch>
                    <a:fillRect/>
                  </a:stretch>
                </a:blipFill>
              </p:spPr>
              <p:txBody>
                <a:bodyPr/>
                <a:lstStyle/>
                <a:p>
                  <a:r>
                    <a:rPr lang="en-IL">
                      <a:noFill/>
                    </a:rPr>
                    <a:t> </a:t>
                  </a:r>
                </a:p>
              </p:txBody>
            </p:sp>
          </mc:Fallback>
        </mc:AlternateContent>
        <p:sp>
          <p:nvSpPr>
            <p:cNvPr id="19" name="TextBox 18">
              <a:extLst>
                <a:ext uri="{FF2B5EF4-FFF2-40B4-BE49-F238E27FC236}">
                  <a16:creationId xmlns:a16="http://schemas.microsoft.com/office/drawing/2014/main" id="{BBB4D587-726E-A96F-408E-924CACF376B6}"/>
                </a:ext>
              </a:extLst>
            </p:cNvPr>
            <p:cNvSpPr txBox="1"/>
            <p:nvPr/>
          </p:nvSpPr>
          <p:spPr>
            <a:xfrm>
              <a:off x="10371787" y="2942285"/>
              <a:ext cx="320922" cy="369332"/>
            </a:xfrm>
            <a:prstGeom prst="rect">
              <a:avLst/>
            </a:prstGeom>
            <a:noFill/>
          </p:spPr>
          <p:txBody>
            <a:bodyPr wrap="none" rtlCol="0">
              <a:spAutoFit/>
            </a:bodyPr>
            <a:lstStyle/>
            <a:p>
              <a:r>
                <a:rPr lang="en-IL" dirty="0"/>
                <a:t>A</a:t>
              </a:r>
            </a:p>
          </p:txBody>
        </p:sp>
        <p:sp>
          <p:nvSpPr>
            <p:cNvPr id="20" name="TextBox 19">
              <a:extLst>
                <a:ext uri="{FF2B5EF4-FFF2-40B4-BE49-F238E27FC236}">
                  <a16:creationId xmlns:a16="http://schemas.microsoft.com/office/drawing/2014/main" id="{A24EB98A-BB00-BCAB-7441-2E11A6C87330}"/>
                </a:ext>
              </a:extLst>
            </p:cNvPr>
            <p:cNvSpPr txBox="1"/>
            <p:nvPr/>
          </p:nvSpPr>
          <p:spPr>
            <a:xfrm>
              <a:off x="9971404" y="2390816"/>
              <a:ext cx="324128" cy="369332"/>
            </a:xfrm>
            <a:prstGeom prst="rect">
              <a:avLst/>
            </a:prstGeom>
            <a:noFill/>
          </p:spPr>
          <p:txBody>
            <a:bodyPr wrap="none" rtlCol="0">
              <a:spAutoFit/>
            </a:bodyPr>
            <a:lstStyle/>
            <a:p>
              <a:r>
                <a:rPr lang="en-IL" dirty="0"/>
                <a:t>B</a:t>
              </a:r>
            </a:p>
          </p:txBody>
        </p:sp>
      </p:grpSp>
    </p:spTree>
    <p:extLst>
      <p:ext uri="{BB962C8B-B14F-4D97-AF65-F5344CB8AC3E}">
        <p14:creationId xmlns:p14="http://schemas.microsoft.com/office/powerpoint/2010/main" val="310186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2545-E527-9C05-CB51-4C6DBC97B982}"/>
              </a:ext>
            </a:extLst>
          </p:cNvPr>
          <p:cNvSpPr>
            <a:spLocks noGrp="1"/>
          </p:cNvSpPr>
          <p:nvPr>
            <p:ph type="title"/>
          </p:nvPr>
        </p:nvSpPr>
        <p:spPr>
          <a:xfrm>
            <a:off x="96794" y="117990"/>
            <a:ext cx="10515600" cy="1325563"/>
          </a:xfrm>
        </p:spPr>
        <p:txBody>
          <a:bodyPr/>
          <a:lstStyle/>
          <a:p>
            <a:r>
              <a:rPr lang="en-IL" dirty="0"/>
              <a:t>CLIP Adaptation Results</a:t>
            </a:r>
          </a:p>
        </p:txBody>
      </p:sp>
      <p:pic>
        <p:nvPicPr>
          <p:cNvPr id="13" name="Content Placeholder 12" descr="A graph of a graph of a graph&#10;&#10;Description automatically generated with medium confidence">
            <a:extLst>
              <a:ext uri="{FF2B5EF4-FFF2-40B4-BE49-F238E27FC236}">
                <a16:creationId xmlns:a16="http://schemas.microsoft.com/office/drawing/2014/main" id="{765A66C3-0515-BF9B-BA9D-4CA1B8D4F9D5}"/>
              </a:ext>
            </a:extLst>
          </p:cNvPr>
          <p:cNvPicPr>
            <a:picLocks noGrp="1" noChangeAspect="1"/>
          </p:cNvPicPr>
          <p:nvPr>
            <p:ph idx="1"/>
          </p:nvPr>
        </p:nvPicPr>
        <p:blipFill>
          <a:blip r:embed="rId2"/>
          <a:stretch>
            <a:fillRect/>
          </a:stretch>
        </p:blipFill>
        <p:spPr>
          <a:xfrm>
            <a:off x="534580" y="1135785"/>
            <a:ext cx="5928004" cy="5493379"/>
          </a:xfrm>
        </p:spPr>
      </p:pic>
      <p:sp>
        <p:nvSpPr>
          <p:cNvPr id="14" name="TextBox 13">
            <a:extLst>
              <a:ext uri="{FF2B5EF4-FFF2-40B4-BE49-F238E27FC236}">
                <a16:creationId xmlns:a16="http://schemas.microsoft.com/office/drawing/2014/main" id="{BE28C9BF-06FE-20B6-FA4F-810AAB0DB380}"/>
              </a:ext>
            </a:extLst>
          </p:cNvPr>
          <p:cNvSpPr txBox="1"/>
          <p:nvPr/>
        </p:nvSpPr>
        <p:spPr>
          <a:xfrm>
            <a:off x="7970108" y="2842054"/>
            <a:ext cx="2804984" cy="1200329"/>
          </a:xfrm>
          <a:prstGeom prst="rect">
            <a:avLst/>
          </a:prstGeom>
          <a:noFill/>
        </p:spPr>
        <p:txBody>
          <a:bodyPr wrap="square" rtlCol="0">
            <a:spAutoFit/>
          </a:bodyPr>
          <a:lstStyle/>
          <a:p>
            <a:pPr algn="ctr"/>
            <a:r>
              <a:rPr lang="en-IL" sz="2400" dirty="0"/>
              <a:t>Identification accuracy on test  80.4%</a:t>
            </a:r>
          </a:p>
        </p:txBody>
      </p:sp>
    </p:spTree>
    <p:extLst>
      <p:ext uri="{BB962C8B-B14F-4D97-AF65-F5344CB8AC3E}">
        <p14:creationId xmlns:p14="http://schemas.microsoft.com/office/powerpoint/2010/main" val="931053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396</TotalTime>
  <Words>868</Words>
  <Application>Microsoft Macintosh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ArialMT</vt:lpstr>
      <vt:lpstr>Cambria Math</vt:lpstr>
      <vt:lpstr>Office Theme</vt:lpstr>
      <vt:lpstr>Voice Face Matching system  </vt:lpstr>
      <vt:lpstr>Assignment Overview</vt:lpstr>
      <vt:lpstr>Dataset Overview</vt:lpstr>
      <vt:lpstr>Baseline Model – Voice-Face Triplets Clasifier</vt:lpstr>
      <vt:lpstr>Baseline Performance</vt:lpstr>
      <vt:lpstr>CLIP – Contrastive Language-Image Pretraining </vt:lpstr>
      <vt:lpstr>Adapting CLIP for Voice-Face Matching Task</vt:lpstr>
      <vt:lpstr>Cosine Similarity and Contrastive Loss </vt:lpstr>
      <vt:lpstr>CLIP Adaptation Results</vt:lpstr>
      <vt:lpstr>Advantages of CLIP Adaptation over Baseline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Face Matching system  </dc:title>
  <dc:creator>Dmitry Rudman</dc:creator>
  <cp:lastModifiedBy>Dmitry Rudman</cp:lastModifiedBy>
  <cp:revision>1</cp:revision>
  <dcterms:created xsi:type="dcterms:W3CDTF">2024-05-15T10:17:21Z</dcterms:created>
  <dcterms:modified xsi:type="dcterms:W3CDTF">2024-05-15T16:53:57Z</dcterms:modified>
</cp:coreProperties>
</file>