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a362ea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a362ea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a362ea7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a362ea7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a362ea7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a362ea7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a362ea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a362ea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a362ea7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a362ea7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a362ea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a362ea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a362ea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a362ea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9a362ea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9a362ea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a362ea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a362ea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a362ea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a362ea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a362ea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a362ea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a362ea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a362ea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a362ea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a362ea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a362ea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a362ea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a362ea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a362ea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a362ea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a362ea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1</a:t>
            </a:r>
            <a:br>
              <a:rPr lang="ru"/>
            </a:br>
            <a:r>
              <a:rPr lang="ru" sz="2800">
                <a:solidFill>
                  <a:srgbClr val="FFFFFF"/>
                </a:solidFill>
              </a:rPr>
              <a:t>Начало работы с MySQL. MySQL Workbench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Подготовил: Рудницкий Никита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2ИВТ(1)/2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2 &amp; Задание 3</a:t>
            </a:r>
            <a:endParaRPr b="1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00" y="2083575"/>
            <a:ext cx="5571600" cy="1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15500" y="1706725"/>
            <a:ext cx="3000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`users` (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`id` int NOT NULL,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`name` varchar(45) NOT NULL,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`email` varchar(45) NOT NULL,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PRIMARY KEY (`id`),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UNIQUE KEY `email_UNIQUE` (`email`)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ENGINE=InnoDB DEFAULT CHARSET=utf8;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4</a:t>
            </a:r>
            <a:endParaRPr b="1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записей:</a:t>
            </a: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`simpledb`.`users` (`id`, `name`, `email`) VALUES ('1', 'Administrator', 'admin@gmail.com');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`simpledb`.`users` (`id`, `name`, `email`) VALUES ('2', 'Ivan', 'ivan@gmail.com');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`simpledb`.`users` (`id`, `name`, `email`) VALUES ('3', 'Andrew', 'andrew@gmail.com');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Редактирование:</a:t>
            </a: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`simpledb`.`users` SET `name` = 'Alexandr', `email` = 'alex@gmail.com' WHERE (`id` = '2');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5</a:t>
            </a:r>
            <a:endParaRPr b="1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TABLE `simpledb`.`users`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COLUMN `gender` ENUM("M", "F") NULL DEFAULT NULL AFTER `email`,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COLUMN `bday` DATE NULL DEFAULT '1970-01-01' AFTER `gender`,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COLUMN `postal_code` VARCHAR(10) NULL DEFAULT NULL AFTER `bday`,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COLUMN `rating` FLOAT NOT NULL DEFAULT 0.0 AFTER `postal_code`,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COLUMN `created` TIMESTAMP NOT NULL DEFAULT CURRENT_TIMESTAMP AFTER `rating`;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b="1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CURRENT_TIMESTAMP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вернет текущую дату в формате ‘YYYY-MM-DD HH:MM:SS’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6 &amp; Задание 7</a:t>
            </a:r>
            <a:endParaRPr b="1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33350" y="2685700"/>
            <a:ext cx="88773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820">
                <a:solidFill>
                  <a:srgbClr val="FFFFFF"/>
                </a:solidFill>
              </a:rPr>
              <a:t>INSERT INTO `` (`id`,`name`,`email`,`gender`,`bday`,`postal_code`,`rating`,`created`) VALUES (1,'Administrator','admin@gmail.com',NULL,'1970-01-01',NULL,0,'2021-02-16 17:51:40');</a:t>
            </a:r>
            <a:endParaRPr sz="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820">
                <a:solidFill>
                  <a:srgbClr val="FFFFFF"/>
                </a:solidFill>
              </a:rPr>
              <a:t>INSERT INTO `` (`id`,`name`,`email`,`gender`,`bday`,`postal_code`,`rating`,`created`) VALUES (2,'Alexandr','alex@gmail.com',NULL,'1970-01-01',NULL,0,'2021-02-16 17:51:40');</a:t>
            </a:r>
            <a:endParaRPr sz="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820">
                <a:solidFill>
                  <a:srgbClr val="FFFFFF"/>
                </a:solidFill>
              </a:rPr>
              <a:t>INSERT INTO `` (`id`,`name`,`email`,`gender`,`bday`,`postal_code`,`rating`,`created`) VALUES (3,'Andrew','andrew@gmail.com',NULL,'1970-01-01',NULL,0,'2021-02-16 17:51:40');</a:t>
            </a:r>
            <a:endParaRPr sz="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820">
                <a:solidFill>
                  <a:srgbClr val="FFFFFF"/>
                </a:solidFill>
              </a:rPr>
              <a:t>INSERT INTO `` (`id`,`name`,`email`,`gender`,`bday`,`postal_code`,`rating`,`created`) VALUES (7,'Ekaterina','ekaterina.petrova@outlook.com','F','2000-02-11','145789',1.123,'2021-02-17 12:43:00');</a:t>
            </a:r>
            <a:endParaRPr sz="8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820">
                <a:solidFill>
                  <a:srgbClr val="FFFFFF"/>
                </a:solidFill>
              </a:rPr>
              <a:t>INSERT INTO `` (`id`,`name`,`email`,`gender`,`bday`,`postal_code`,`rating`,`created`) VALUES (8,'Paul','paul@superpochta.ru','M','1998-08-12','123789',1,'2021-02-17 12:43:00');</a:t>
            </a:r>
            <a:endParaRPr sz="820">
              <a:solidFill>
                <a:srgbClr val="FFFFFF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88" y="1017725"/>
            <a:ext cx="7867225" cy="14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8</a:t>
            </a:r>
            <a:endParaRPr b="1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0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`simpledb`.`resume` (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`idresume` INT NOT NULL AUTO_INCREMENT,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`userid` INT NOT NULL,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`title` VARCHAR(100) NOT NULL,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`skills` TEXT NULL,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`created` TIMESTAMP NULL DEFAULT CURRENT_TIMESTAMP(),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PRIMARY KEY (`idresume`),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INDEX `userid_idx` (`userid` ASC) VISIBLE,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CONSTRAINT `userid`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FOREIGN KEY (`userid`)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REFERENCES `simpledb`.`users` (`id`)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 DELETE CASCADE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 UPDATE CASCADE);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61300" y="1017725"/>
            <a:ext cx="40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удалять запись из таблицы </a:t>
            </a:r>
            <a:r>
              <a:rPr b="1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автоматически удаляться данные из таблицы </a:t>
            </a:r>
            <a:r>
              <a:rPr b="1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относящиеся к удалённому пользователю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9</a:t>
            </a:r>
            <a:endParaRPr b="1"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`` (`idresume`,`userid`,`title`,`skills`,`created`) VALUES (1,1,'Resume','Python, C/C++','2021-02-17 14:36:05');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`` (`idresume`,`userid`,`title`,`skills`,`created`) VALUES (2,1,'Resume 2','PHP','2021-02-17 15:24:32');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`` (`idresume`,`userid`,`title`,`skills`,`created`) VALUES (3,2,'Alexandr Resume','DevOps','2021-02-17 15:25:40');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`` (`idresume`,`userid`,`title`,`skills`,`created`) VALUES (4,3,'Andrew Resume','Java FullStack','2021-02-17 15:25:40');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9</a:t>
            </a:r>
            <a:endParaRPr b="1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 попытке добавить в </a:t>
            </a:r>
            <a:r>
              <a:rPr b="1" i="1" lang="ru">
                <a:solidFill>
                  <a:srgbClr val="FFFFFF"/>
                </a:solidFill>
              </a:rPr>
              <a:t>resume </a:t>
            </a:r>
            <a:r>
              <a:rPr lang="ru">
                <a:solidFill>
                  <a:srgbClr val="FFFFFF"/>
                </a:solidFill>
              </a:rPr>
              <a:t>запись с несуществующим </a:t>
            </a:r>
            <a:r>
              <a:rPr b="1" i="1" lang="ru">
                <a:solidFill>
                  <a:srgbClr val="FFFFFF"/>
                </a:solidFill>
              </a:rPr>
              <a:t>id</a:t>
            </a:r>
            <a:r>
              <a:rPr lang="ru">
                <a:solidFill>
                  <a:srgbClr val="FFFFFF"/>
                </a:solidFill>
              </a:rPr>
              <a:t> таблицы </a:t>
            </a:r>
            <a:r>
              <a:rPr b="1" i="1" lang="ru">
                <a:solidFill>
                  <a:srgbClr val="FFFFFF"/>
                </a:solidFill>
              </a:rPr>
              <a:t>user</a:t>
            </a:r>
            <a:r>
              <a:rPr lang="ru">
                <a:solidFill>
                  <a:srgbClr val="FFFFFF"/>
                </a:solidFill>
              </a:rPr>
              <a:t>, Workbench выдаст ошибку при обработке SQL запроса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50" y="1017725"/>
            <a:ext cx="4267200" cy="372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 10</a:t>
            </a:r>
            <a:endParaRPr b="1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`simpledb`.`users` SET `id` = '10' WHERE (`id` = '1');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FROM `simpledb`.`users` WHERE (`id` = '2');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изменении информации о пользователе в таблице </a:t>
            </a:r>
            <a:r>
              <a:rPr b="1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автоматически произойдут изменения в таблице </a:t>
            </a:r>
            <a:r>
              <a:rPr b="1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</a:t>
            </a:r>
            <a:endParaRPr b="1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Management -&gt; Server Status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567750" y="1017725"/>
            <a:ext cx="34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Подраздел 	“Server Status”. В подразделе отображается 	общая информация о сервере и подключении 	к нему. Информация логически сгруппирована. Можно выделить следующие группы:</a:t>
            </a:r>
            <a:br>
              <a:rPr lang="ru" sz="1000">
                <a:solidFill>
                  <a:srgbClr val="FFFFFF"/>
                </a:solidFill>
              </a:rPr>
            </a:br>
            <a:r>
              <a:rPr lang="ru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В шапке окна расположена общая информация о версии программы.</a:t>
            </a:r>
            <a:r>
              <a:rPr lang="ru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Доступные особенности сервера(включают в себя 		доступность SSL, валидация пароля и т.д.).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Каталоги сервера (сюда входит информация по 		доступному месту на жестком диске и логам).</a:t>
            </a:r>
            <a:r>
              <a:rPr lang="ru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Сводка по используемым ресурсам компьютера (ОЗУ, процессор и т. д.)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Информация по Master-Slave репликации.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ru" sz="1000">
                <a:solidFill>
                  <a:srgbClr val="FFFFFF"/>
                </a:solidFill>
              </a:rPr>
              <a:t>Настройки соединения SSL.</a:t>
            </a:r>
            <a:r>
              <a:rPr lang="ru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9" y="1017725"/>
            <a:ext cx="5104324" cy="337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2400" y="445025"/>
            <a:ext cx="8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Management -&gt; Client Connections &amp; Users and Privileges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01875" y="1152475"/>
            <a:ext cx="43305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	“Client Connections”. В подразделе отображается 	информация о соединённых клиентах к БД.</a:t>
            </a:r>
            <a:br>
              <a:rPr lang="ru" sz="1200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97076" cy="179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025" y="2427078"/>
            <a:ext cx="4228351" cy="248824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2400" y="3118925"/>
            <a:ext cx="43305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“Users and Privileges”. В подразделе описываются и редактируются права для пользователей БД.</a:t>
            </a:r>
            <a:br>
              <a:rPr lang="ru" sz="1200">
                <a:solidFill>
                  <a:srgbClr val="000000"/>
                </a:solidFill>
              </a:rPr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2400" y="445025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Management -&gt; Status and System Variables &amp; Data Export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796400" y="1152475"/>
            <a:ext cx="42603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	“Server Variables”. В подразделе расположена 	информация по состоянию серверных переменных и параметров.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52400" y="3777750"/>
            <a:ext cx="4267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“Data Export”. В этом подразделе можно управлять экспортом различных данных из БД.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350"/>
            <a:ext cx="4419600" cy="260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00" y="2227975"/>
            <a:ext cx="4107900" cy="241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Management -&gt; Data Import/Restore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107675" y="1170125"/>
            <a:ext cx="28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“Data Import/Restore”. В этом подразделе можно управлять импортом и восстановлением данных.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534550" cy="3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Instance -&gt; Startup / Shutdown MySQL Server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47300"/>
            <a:ext cx="38115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“Startup/Shutdown MySQL”. Здесь можно регулировать 	настройки Запуска/Остановки MySQL сервера и просмотреть логи</a:t>
            </a:r>
            <a:br>
              <a:rPr lang="ru" sz="1200">
                <a:solidFill>
                  <a:srgbClr val="000000"/>
                </a:solidFill>
              </a:rPr>
            </a:br>
            <a:endParaRPr sz="1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75" y="1047300"/>
            <a:ext cx="4419626" cy="26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412675" y="3862500"/>
            <a:ext cx="38115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“Server Logs”. Здесь содержатся логи завершенных процессов, ошибок и предупреждений сервера.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3" y="2522450"/>
            <a:ext cx="4107874" cy="241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Instance -&gt; Options File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“Options File”. Общий подраздел настроек (баз данных,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200">
                <a:solidFill>
                  <a:srgbClr val="FFFFFF"/>
                </a:solidFill>
              </a:rPr>
              <a:t>рабочей среды Workbench, логирования и т.д.).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900" y="1170125"/>
            <a:ext cx="4610699" cy="271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-&gt; Dashboard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704825" y="1152475"/>
            <a:ext cx="330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“Dashboard”.Это панель различных параметров сервера и базы данных, которые можно отслеживать в реальном времени.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218750" cy="3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-&gt; Performance Reports &amp; Schema Setup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“Performance Reports”. Здесь можно запросить отчеты по быстродействию БД и сервера.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51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3875"/>
            <a:ext cx="4419600" cy="260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27850" y="3905650"/>
            <a:ext cx="4260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Подраздел “Performance Schema Setup”. Подраздел, в котором 	можно регулировать сбор информации о производительности БД.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