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44"/>
  </p:notesMasterIdLst>
  <p:sldIdLst>
    <p:sldId id="256" r:id="rId2"/>
    <p:sldId id="300" r:id="rId3"/>
    <p:sldId id="301" r:id="rId4"/>
    <p:sldId id="258" r:id="rId5"/>
    <p:sldId id="288" r:id="rId6"/>
    <p:sldId id="290" r:id="rId7"/>
    <p:sldId id="291" r:id="rId8"/>
    <p:sldId id="275" r:id="rId9"/>
    <p:sldId id="276" r:id="rId10"/>
    <p:sldId id="257" r:id="rId11"/>
    <p:sldId id="259" r:id="rId12"/>
    <p:sldId id="260" r:id="rId13"/>
    <p:sldId id="294" r:id="rId14"/>
    <p:sldId id="261" r:id="rId15"/>
    <p:sldId id="262" r:id="rId16"/>
    <p:sldId id="293" r:id="rId17"/>
    <p:sldId id="263" r:id="rId18"/>
    <p:sldId id="264" r:id="rId19"/>
    <p:sldId id="267" r:id="rId20"/>
    <p:sldId id="269" r:id="rId21"/>
    <p:sldId id="270" r:id="rId22"/>
    <p:sldId id="266" r:id="rId23"/>
    <p:sldId id="271" r:id="rId24"/>
    <p:sldId id="272" r:id="rId25"/>
    <p:sldId id="273" r:id="rId26"/>
    <p:sldId id="274" r:id="rId27"/>
    <p:sldId id="277" r:id="rId28"/>
    <p:sldId id="295" r:id="rId29"/>
    <p:sldId id="296" r:id="rId30"/>
    <p:sldId id="297" r:id="rId31"/>
    <p:sldId id="298" r:id="rId32"/>
    <p:sldId id="299" r:id="rId33"/>
    <p:sldId id="278" r:id="rId34"/>
    <p:sldId id="279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9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30-04-2021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30-04-2021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30-04-2021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30-04-2021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30-04-2021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30-04-2021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30-04-2021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30-04-2021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30-04-2021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30-04-2021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30-04-2021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30-04-2021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30-04-2021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E1DFB8-F62C-452B-B24C-71E172F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E85A4-3D75-4A02-A130-7D268A4A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b="1" dirty="0"/>
              <a:t>Nabycie umiejętności z zakresu projektowania aplikacji wspomagającej zarządzanie produkcją </a:t>
            </a:r>
            <a:br>
              <a:rPr lang="pl-PL" b="1" dirty="0"/>
            </a:br>
            <a:r>
              <a:rPr lang="pl-PL" b="1" dirty="0"/>
              <a:t>przy pomocy poznanych narzędzi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Cele pośrednie:</a:t>
            </a:r>
          </a:p>
          <a:p>
            <a:pPr marL="0" indent="0" algn="ctr">
              <a:buNone/>
            </a:pPr>
            <a:r>
              <a:rPr lang="pl-PL" dirty="0"/>
              <a:t>Nabycie umiejętności pracy w zespole projektowym </a:t>
            </a:r>
            <a:br>
              <a:rPr lang="pl-PL" dirty="0"/>
            </a:br>
            <a:r>
              <a:rPr lang="pl-PL" dirty="0"/>
              <a:t>oraz gospodarowania czasem i zasobami ludzkimi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E4D1F3-1C56-442C-86F3-401D8425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99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dla kosztorysu ofertowego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11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DFDC8DC-5BBD-409F-B67C-B4C24A71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18" y="2019558"/>
            <a:ext cx="4913706" cy="4754466"/>
          </a:xfr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7E3FF6-6D40-4C00-A211-48AE788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materiału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7485E73-F1CB-4F56-B322-FF6CD639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3" y="2047550"/>
            <a:ext cx="4415834" cy="46611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F791FF-3DD3-4E99-8C60-579F400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410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484D4-5BD9-45F8-B4BC-C49920BF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pracowników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B2F8C11-1224-479C-875B-BE129611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04" y="2028890"/>
            <a:ext cx="4364039" cy="4731311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088FFF-A941-489C-8069-F55831C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585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AA2736-979F-407F-9F09-B4E0202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341AB-9191-4B8F-96BD-7C0938BE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Wybór firmy,</a:t>
            </a:r>
          </a:p>
          <a:p>
            <a:pPr marL="457200" indent="-457200">
              <a:buAutoNum type="arabicPeriod"/>
            </a:pPr>
            <a:r>
              <a:rPr lang="pl-PL" dirty="0"/>
              <a:t>Podział na działy oraz określenie głównych wymagań, </a:t>
            </a:r>
          </a:p>
          <a:p>
            <a:pPr marL="457200" indent="-457200">
              <a:buAutoNum type="arabicPeriod"/>
            </a:pPr>
            <a:r>
              <a:rPr lang="pl-PL" dirty="0"/>
              <a:t>Przydzielenie osób do działów,</a:t>
            </a:r>
          </a:p>
          <a:p>
            <a:pPr marL="457200" indent="-457200">
              <a:buAutoNum type="arabicPeriod"/>
            </a:pPr>
            <a:r>
              <a:rPr lang="pl-PL" dirty="0"/>
              <a:t>Zaprojektowanie tabel i modelu relacyjnego,</a:t>
            </a:r>
          </a:p>
          <a:p>
            <a:pPr marL="457200" indent="-457200">
              <a:buAutoNum type="arabicPeriod"/>
            </a:pPr>
            <a:r>
              <a:rPr lang="pl-PL" dirty="0"/>
              <a:t>Napisanie programu bazy danych,</a:t>
            </a:r>
          </a:p>
          <a:p>
            <a:pPr marL="457200" indent="-457200">
              <a:buAutoNum type="arabicPeriod"/>
            </a:pPr>
            <a:r>
              <a:rPr lang="pl-PL" dirty="0"/>
              <a:t>Utworzenie bazy danych w środowisku SQL Server 2019,</a:t>
            </a:r>
          </a:p>
          <a:p>
            <a:pPr marL="457200" indent="-457200">
              <a:buAutoNum type="arabicPeriod"/>
            </a:pPr>
            <a:r>
              <a:rPr lang="pl-PL" dirty="0"/>
              <a:t>Napisanie aplikacji interfejsu użytkownika.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4D82DC-5F65-482D-A8D2-21F0C32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15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77BA8-F4F9-43C6-82F5-5B13ADC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ofertowy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4E3E8C9-34CC-47E3-85EC-68C77CAE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72" y="2056881"/>
            <a:ext cx="3383495" cy="473546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6DF300-D08A-4229-A9A3-E1D4C200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33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33C49-1306-4CE9-B449-FDC15F5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753228"/>
            <a:ext cx="9846313" cy="1080938"/>
          </a:xfrm>
        </p:spPr>
        <p:txBody>
          <a:bodyPr/>
          <a:lstStyle/>
          <a:p>
            <a:r>
              <a:rPr lang="pl-PL" dirty="0"/>
              <a:t>Koszt maszyn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DD1EC1F-6AA5-4588-9D09-21F7A6F5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6" y="2038220"/>
            <a:ext cx="4959203" cy="4754466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2B2928-2486-40AC-9EC9-87A215A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04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F9ADA-E134-43A7-8FFC-14FB56EC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3" y="753228"/>
            <a:ext cx="10116900" cy="1080938"/>
          </a:xfrm>
        </p:spPr>
        <p:txBody>
          <a:bodyPr/>
          <a:lstStyle/>
          <a:p>
            <a:r>
              <a:rPr lang="pl-PL" dirty="0"/>
              <a:t>Koszt materiału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4F16B8A-37A4-4413-B408-0BFA9B973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97" y="2038221"/>
            <a:ext cx="4344307" cy="47129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635577-BC36-46E9-AB01-1EFD2D69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4783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3" y="753228"/>
            <a:ext cx="9985789" cy="1080938"/>
          </a:xfrm>
        </p:spPr>
        <p:txBody>
          <a:bodyPr>
            <a:normAutofit/>
          </a:bodyPr>
          <a:lstStyle/>
          <a:p>
            <a:r>
              <a:rPr lang="pl-PL" dirty="0"/>
              <a:t>Koszt pracowników dla kosztorysu powykonawczego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17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4639124-B723-46BA-A801-FE611F4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83" y="2038222"/>
            <a:ext cx="4572440" cy="4754464"/>
          </a:xfrm>
        </p:spPr>
      </p:pic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18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52CDEB0-4CCB-49B3-BC05-28EFB03F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22" y="2038222"/>
            <a:ext cx="3271649" cy="4707812"/>
          </a:xfr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19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21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22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23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Przedsiębiorstwo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24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25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26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800" dirty="0"/>
              <a:t>Forma prawna przedsiębiorstwa</a:t>
            </a:r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0028"/>
            <a:ext cx="4550229" cy="432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b="1" dirty="0"/>
              <a:t>Spółka z ograniczoną odpowiedzialnością (Sp. z o .o.) </a:t>
            </a:r>
          </a:p>
          <a:p>
            <a:pPr marL="0" indent="0">
              <a:buNone/>
            </a:pPr>
            <a:endParaRPr lang="pl-PL" sz="2000" b="1" dirty="0"/>
          </a:p>
          <a:p>
            <a:r>
              <a:rPr lang="pl-PL" sz="1800" dirty="0"/>
              <a:t>Jest najpopularniejszą spółką handlową </a:t>
            </a:r>
            <a:br>
              <a:rPr lang="pl-PL" sz="1800" dirty="0"/>
            </a:br>
            <a:r>
              <a:rPr lang="pl-PL" sz="1800" dirty="0"/>
              <a:t>w Polsce. </a:t>
            </a:r>
          </a:p>
          <a:p>
            <a:r>
              <a:rPr lang="pl-PL" sz="1800" dirty="0"/>
              <a:t>Jest odpowiednią formą działalności np. dla wspólników, którzy chcą zachować bezpośredni nadzór nad prowadzeniem spraw spółki i ograniczyć ryzyko tylko do swojego </a:t>
            </a:r>
            <a:r>
              <a:rPr lang="pl-PL" sz="1800"/>
              <a:t>wkładu </a:t>
            </a:r>
            <a:br>
              <a:rPr lang="pl-PL" sz="1800"/>
            </a:br>
            <a:r>
              <a:rPr lang="pl-PL" sz="1800"/>
              <a:t>(</a:t>
            </a:r>
            <a:r>
              <a:rPr lang="pl-PL" sz="1800" dirty="0"/>
              <a:t>brak odpowiedzialności majątkiem osobistym). </a:t>
            </a:r>
          </a:p>
          <a:p>
            <a:r>
              <a:rPr lang="pl-PL" sz="1800" dirty="0"/>
              <a:t>Posiada osobowość prawną.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F99FE350-4D15-4900-8DA5-E43B60BBD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9056" y="1662152"/>
            <a:ext cx="7552944" cy="32180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050">
                <a:solidFill>
                  <a:prstClr val="white">
                    <a:tint val="75000"/>
                  </a:prst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476</TotalTime>
  <Words>1431</Words>
  <Application>Microsoft Office PowerPoint</Application>
  <PresentationFormat>Panoramiczny</PresentationFormat>
  <Paragraphs>267</Paragraphs>
  <Slides>42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50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Cel projektu</vt:lpstr>
      <vt:lpstr>Etapy pracy w projekcie</vt:lpstr>
      <vt:lpstr>Przedsiębiorstwo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dla kosztorysu ofertowego</vt:lpstr>
      <vt:lpstr>Koszt materiału dla kosztorysu ofertowego</vt:lpstr>
      <vt:lpstr>Koszt pracowników dla kosztorysu ofertowego</vt:lpstr>
      <vt:lpstr>Kosztorys ofertowy</vt:lpstr>
      <vt:lpstr>Koszt maszyn dla kosztorysu powykonawczego</vt:lpstr>
      <vt:lpstr>Koszt materiału dla kosztorysu powykonawczego</vt:lpstr>
      <vt:lpstr>Koszt pracowników dla kosztorysu powykonawczego</vt:lpstr>
      <vt:lpstr>Kosztorys powykonawczy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74</cp:revision>
  <dcterms:created xsi:type="dcterms:W3CDTF">2021-03-15T18:38:16Z</dcterms:created>
  <dcterms:modified xsi:type="dcterms:W3CDTF">2021-04-30T12:03:00Z</dcterms:modified>
</cp:coreProperties>
</file>