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45"/>
  </p:notesMasterIdLst>
  <p:sldIdLst>
    <p:sldId id="256" r:id="rId2"/>
    <p:sldId id="300" r:id="rId3"/>
    <p:sldId id="301" r:id="rId4"/>
    <p:sldId id="258" r:id="rId5"/>
    <p:sldId id="288" r:id="rId6"/>
    <p:sldId id="290" r:id="rId7"/>
    <p:sldId id="291" r:id="rId8"/>
    <p:sldId id="275" r:id="rId9"/>
    <p:sldId id="276" r:id="rId10"/>
    <p:sldId id="257" r:id="rId11"/>
    <p:sldId id="259" r:id="rId12"/>
    <p:sldId id="260" r:id="rId13"/>
    <p:sldId id="294" r:id="rId14"/>
    <p:sldId id="261" r:id="rId15"/>
    <p:sldId id="262" r:id="rId16"/>
    <p:sldId id="293" r:id="rId17"/>
    <p:sldId id="263" r:id="rId18"/>
    <p:sldId id="264" r:id="rId19"/>
    <p:sldId id="267" r:id="rId20"/>
    <p:sldId id="269" r:id="rId21"/>
    <p:sldId id="270" r:id="rId22"/>
    <p:sldId id="266" r:id="rId23"/>
    <p:sldId id="271" r:id="rId24"/>
    <p:sldId id="272" r:id="rId25"/>
    <p:sldId id="273" r:id="rId26"/>
    <p:sldId id="274" r:id="rId27"/>
    <p:sldId id="277" r:id="rId28"/>
    <p:sldId id="295" r:id="rId29"/>
    <p:sldId id="296" r:id="rId30"/>
    <p:sldId id="297" r:id="rId31"/>
    <p:sldId id="298" r:id="rId32"/>
    <p:sldId id="299" r:id="rId33"/>
    <p:sldId id="278" r:id="rId34"/>
    <p:sldId id="279" r:id="rId35"/>
    <p:sldId id="310" r:id="rId36"/>
    <p:sldId id="308" r:id="rId37"/>
    <p:sldId id="304" r:id="rId38"/>
    <p:sldId id="309" r:id="rId39"/>
    <p:sldId id="311" r:id="rId40"/>
    <p:sldId id="312" r:id="rId41"/>
    <p:sldId id="307" r:id="rId42"/>
    <p:sldId id="287" r:id="rId43"/>
    <p:sldId id="29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207A-6BEF-41EC-85B3-243D736B3C1C}" type="datetimeFigureOut">
              <a:rPr lang="pl-PL" smtClean="0"/>
              <a:t>03-05-2021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3CED-99AD-4449-9E58-493ADB35E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20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2E1F-15FB-4A85-A0E2-DD17BB6BDEE2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9A06-73F2-4084-A96B-CDBA4804ABA9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7371-091B-4329-9E46-EE3FD16C2124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A26D-7DBA-4D05-BE08-49D6D89E11A6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4E7E-32E5-4B7E-9FBF-59259785A34C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9029-CF85-4195-89A6-D4D813FE0520}" type="datetime1">
              <a:rPr lang="pl-PL" smtClean="0"/>
              <a:t>03-05-2021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1CC0-C232-4B06-9DC1-160FE11F4035}" type="datetime1">
              <a:rPr lang="pl-PL" smtClean="0"/>
              <a:t>03-05-2021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84B1-DFFE-4276-B192-1B9A6DF5EC0E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BAEE17-A6F7-44BA-9EC0-76AF5746B1EC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0D49-4272-43DC-939C-32B7EDDCEC36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22D7-39BE-489F-9F01-09A9E3FDDD2F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885-881F-4D9E-AF34-74178AC3655B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49CE-D561-44B8-8BBE-5242EF0871FB}" type="datetime1">
              <a:rPr lang="pl-PL" smtClean="0"/>
              <a:t>03-05-2021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7B2A-DE0F-42E2-A5FB-41E57F01A0B7}" type="datetime1">
              <a:rPr lang="pl-PL" smtClean="0"/>
              <a:t>03-05-2021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46B1F-0039-4D18-A22A-3894F85ECBDD}" type="datetime1">
              <a:rPr lang="pl-PL" smtClean="0"/>
              <a:t>03-05-2021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D433-2300-4442-89E4-6FA629B02900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B109A-54FF-4910-950B-A924814B2F81}" type="datetime1">
              <a:rPr lang="pl-PL" smtClean="0"/>
              <a:t>03-05-2021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B105-627B-4324-A3EB-EA360819ED9B}" type="datetime1">
              <a:rPr lang="pl-PL" smtClean="0"/>
              <a:t>03-05-2021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515478-A8EF-42DB-BFDE-350D93C7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0B9E51-E718-4C6A-B704-D7A75025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marL="0" indent="0" algn="just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B87E44-A774-4B1B-BD56-BB8D2E3F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17ABD-4CC0-4242-B293-2BCA9F8B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F231D0-BAA0-4A67-9433-AD7D6AC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Jak wygląda proces technologiczny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2F11D1-2B61-4CD2-BE55-D547065B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010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763D9C-54D5-464D-BAC9-7935039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/>
              <a:t>Serwisowanie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47EC12-22CF-42D5-B413-D4BFB5A2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pl-PL" sz="180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marL="0" indent="0">
              <a:buNone/>
            </a:pPr>
            <a:endParaRPr lang="pl-PL" sz="18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01CBEEC-E2E2-4289-926B-CC356AAA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32" y="2153265"/>
            <a:ext cx="7624168" cy="449825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1976F-53C9-4E83-8D7B-E3DA51D6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972A32-45E5-4A82-900F-A1A285AE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Tego jeszcze nie ma : Dodanie odniesienia w jaki sposób jest prowadzone serwisowanie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73F594-73F8-4E73-BDA3-05E79D8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16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29F278-DF45-4ADF-91B5-4C9F8E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C9177F07-5235-4A2C-8DBF-7B0FFB93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CB29960-B054-4CDD-A58C-0192AA2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E1DFB8-F62C-452B-B24C-71E172F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CE85A4-3D75-4A02-A130-7D268A4A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b="1" dirty="0"/>
              <a:t>Nabycie umiejętności z zakresu projektowania aplikacji wspomagającej zarządzanie produkcją </a:t>
            </a:r>
            <a:br>
              <a:rPr lang="pl-PL" b="1" dirty="0"/>
            </a:br>
            <a:r>
              <a:rPr lang="pl-PL" b="1" dirty="0"/>
              <a:t>przy pomocy poznanych narzędzi</a:t>
            </a:r>
          </a:p>
          <a:p>
            <a:pPr marL="0" indent="0" algn="ctr">
              <a:buNone/>
            </a:pPr>
            <a:endParaRPr lang="pl-PL" b="1" dirty="0"/>
          </a:p>
          <a:p>
            <a:pPr marL="0" indent="0" algn="ctr">
              <a:buNone/>
            </a:pPr>
            <a:endParaRPr lang="pl-PL" b="1" dirty="0"/>
          </a:p>
          <a:p>
            <a:pPr marL="0" indent="0">
              <a:buNone/>
            </a:pPr>
            <a:r>
              <a:rPr lang="pl-PL" dirty="0"/>
              <a:t>Cele pośrednie:</a:t>
            </a:r>
          </a:p>
          <a:p>
            <a:pPr marL="0" indent="0" algn="ctr">
              <a:buNone/>
            </a:pPr>
            <a:r>
              <a:rPr lang="pl-PL" dirty="0"/>
              <a:t>Nabycie umiejętności pracy w zespole projektowym </a:t>
            </a:r>
            <a:br>
              <a:rPr lang="pl-PL" dirty="0"/>
            </a:br>
            <a:r>
              <a:rPr lang="pl-PL" dirty="0"/>
              <a:t>oraz gospodarowania czasem i zasobami ludzkimi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E4D1F3-1C56-442C-86F3-401D8425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99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4BDA4CD-8E0F-4029-9F4D-B5ACBDA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74D7E57-42EA-49CA-A3EF-92CF6922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  <p:sp>
        <p:nvSpPr>
          <p:cNvPr id="15" name="Symbol zastępczy numeru slajdu 14">
            <a:extLst>
              <a:ext uri="{FF2B5EF4-FFF2-40B4-BE49-F238E27FC236}">
                <a16:creationId xmlns:a16="http://schemas.microsoft.com/office/drawing/2014/main" id="{A6B64C63-D560-4398-85F7-EA040D0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1A1BD0-BC74-4D15-8223-67C73F7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4236B15-6776-43FA-AF69-C6412FF0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6705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</a:t>
            </a:r>
            <a:r>
              <a:rPr lang="pl-PL" b="0" i="0" dirty="0">
                <a:effectLst/>
                <a:latin typeface="Arial" panose="020B0604020202020204" pitchFamily="34" charset="0"/>
              </a:rPr>
              <a:t>strukturalny 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język zapytań</a:t>
            </a:r>
            <a:r>
              <a:rPr lang="pl-PL" b="0" i="0" dirty="0">
                <a:effectLst/>
                <a:latin typeface="+mj-lt"/>
              </a:rPr>
              <a:t>)</a:t>
            </a:r>
            <a:r>
              <a:rPr lang="pl-PL" dirty="0">
                <a:latin typeface="+mj-lt"/>
              </a:rPr>
              <a:t> : Microsoft SQL Server 2019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b="0" i="0" u="none" strike="noStrike" dirty="0">
                <a:effectLst/>
                <a:latin typeface="Arial" panose="020B0604020202020204" pitchFamily="34" charset="0"/>
              </a:rPr>
              <a:t>zintegrowane środowisko programistyczne</a:t>
            </a:r>
            <a:r>
              <a:rPr lang="pl-PL" dirty="0">
                <a:latin typeface="+mj-lt"/>
              </a:rPr>
              <a:t>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13" y="4038494"/>
            <a:ext cx="2684014" cy="268401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5" y="4166418"/>
            <a:ext cx="2154663" cy="2154663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563E65D-130E-498C-A631-7AA7E348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07E672-5836-4D0C-A536-DAFC918F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dla kosztorysu ofertowego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2C7C42-C3C8-4B0F-9B70-6967BEC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11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DFDC8DC-5BBD-409F-B67C-B4C24A71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418" y="2019558"/>
            <a:ext cx="4913706" cy="4754466"/>
          </a:xfr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7E3FF6-6D40-4C00-A211-48AE788D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materiału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E7485E73-F1CB-4F56-B322-FF6CD639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83" y="2047550"/>
            <a:ext cx="4415834" cy="46611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8F791FF-3DD3-4E99-8C60-579F400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410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B484D4-5BD9-45F8-B4BC-C49920BF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pracowników dla kosztorysu ofertowego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B2F8C11-1224-479C-875B-BE129611B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04" y="2028890"/>
            <a:ext cx="4364039" cy="4731311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088FFF-A941-489C-8069-F55831C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5855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AA2736-979F-407F-9F09-B4E0202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pracy w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341AB-9191-4B8F-96BD-7C0938BE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Wybór firmy,</a:t>
            </a:r>
          </a:p>
          <a:p>
            <a:pPr marL="457200" indent="-457200">
              <a:buAutoNum type="arabicPeriod"/>
            </a:pPr>
            <a:r>
              <a:rPr lang="pl-PL" dirty="0"/>
              <a:t>Podział na działy oraz określenie głównych wymagań, </a:t>
            </a:r>
          </a:p>
          <a:p>
            <a:pPr marL="457200" indent="-457200">
              <a:buAutoNum type="arabicPeriod"/>
            </a:pPr>
            <a:r>
              <a:rPr lang="pl-PL" dirty="0"/>
              <a:t>Przydzielenie osób do działów,</a:t>
            </a:r>
          </a:p>
          <a:p>
            <a:pPr marL="457200" indent="-457200">
              <a:buAutoNum type="arabicPeriod"/>
            </a:pPr>
            <a:r>
              <a:rPr lang="pl-PL" dirty="0"/>
              <a:t>Zaprojektowanie tabel i modelu relacyjnego,</a:t>
            </a:r>
          </a:p>
          <a:p>
            <a:pPr marL="457200" indent="-457200">
              <a:buAutoNum type="arabicPeriod"/>
            </a:pPr>
            <a:r>
              <a:rPr lang="pl-PL" dirty="0"/>
              <a:t>Napisanie programu bazy danych,</a:t>
            </a:r>
          </a:p>
          <a:p>
            <a:pPr marL="457200" indent="-457200">
              <a:buAutoNum type="arabicPeriod"/>
            </a:pPr>
            <a:r>
              <a:rPr lang="pl-PL" dirty="0"/>
              <a:t>Utworzenie bazy danych w środowisku SQL Server 2019,</a:t>
            </a:r>
          </a:p>
          <a:p>
            <a:pPr marL="457200" indent="-457200">
              <a:buAutoNum type="arabicPeriod"/>
            </a:pPr>
            <a:r>
              <a:rPr lang="pl-PL" dirty="0"/>
              <a:t>Napisanie aplikacji interfejsu użytkownika.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4D82DC-5F65-482D-A8D2-21F0C32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151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77BA8-F4F9-43C6-82F5-5B13ADCF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ofertowy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4E3E8C9-34CC-47E3-85EC-68C77CAE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672" y="2056881"/>
            <a:ext cx="3383495" cy="4735465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96DF300-D08A-4229-A9A3-E1D4C200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33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33C49-1306-4CE9-B449-FDC15F5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69" y="753228"/>
            <a:ext cx="9846313" cy="1080938"/>
          </a:xfrm>
        </p:spPr>
        <p:txBody>
          <a:bodyPr/>
          <a:lstStyle/>
          <a:p>
            <a:r>
              <a:rPr lang="pl-PL" dirty="0"/>
              <a:t>Koszt maszyn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DD1EC1F-6AA5-4588-9D09-21F7A6F5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86" y="2038220"/>
            <a:ext cx="4959203" cy="4754466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2B2928-2486-40AC-9EC9-87A215A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045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F9ADA-E134-43A7-8FFC-14FB56EC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83" y="753228"/>
            <a:ext cx="10116900" cy="1080938"/>
          </a:xfrm>
        </p:spPr>
        <p:txBody>
          <a:bodyPr/>
          <a:lstStyle/>
          <a:p>
            <a:r>
              <a:rPr lang="pl-PL" dirty="0"/>
              <a:t>Koszt materiału dla kosztorysu powykonawczego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4F16B8A-37A4-4413-B408-0BFA9B973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97" y="2038221"/>
            <a:ext cx="4344307" cy="471296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5635577-BC36-46E9-AB01-1EFD2D69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4783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93" y="753228"/>
            <a:ext cx="9985789" cy="1080938"/>
          </a:xfrm>
        </p:spPr>
        <p:txBody>
          <a:bodyPr>
            <a:normAutofit/>
          </a:bodyPr>
          <a:lstStyle/>
          <a:p>
            <a:r>
              <a:rPr lang="pl-PL" dirty="0"/>
              <a:t>Koszt pracowników dla kosztorysu powykonawczego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6A6ACAD-FF9C-4C72-AEE1-752968C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17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4639124-B723-46BA-A801-FE611F462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83" y="2038222"/>
            <a:ext cx="4572440" cy="4754464"/>
          </a:xfrm>
        </p:spPr>
      </p:pic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Kosztorys powykonawczy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18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52CDEB0-4CCB-49B3-BC05-28EFB03F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22" y="2038222"/>
            <a:ext cx="3271649" cy="4707812"/>
          </a:xfr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Oferta dla klienta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A295416F-D5C1-4714-981C-3D7A6BC5F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6763" y="214321"/>
            <a:ext cx="6638560" cy="646111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19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28A6958B-13ED-4E5E-818E-F477D793D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0687" y="2954946"/>
            <a:ext cx="5362575" cy="2733675"/>
          </a:xfrm>
        </p:spPr>
      </p:pic>
    </p:spTree>
    <p:extLst>
      <p:ext uri="{BB962C8B-B14F-4D97-AF65-F5344CB8AC3E}">
        <p14:creationId xmlns:p14="http://schemas.microsoft.com/office/powerpoint/2010/main" val="3100677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Wypłata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20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81A251A-3DA2-4749-B7E0-B69ACCD0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2679" y="3294855"/>
            <a:ext cx="6673156" cy="2295484"/>
          </a:xfr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836D2573-4AC3-4B5F-891F-50AEB3B70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4644" y="0"/>
            <a:ext cx="5652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5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Wydanie faktury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E5428294-0D1E-4A12-9DE3-4ACA5D77D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2445" y="-2"/>
            <a:ext cx="8143875" cy="6858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58598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E64CD0-D33B-4032-AFF9-904095E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CB61FD2-354A-478B-86DA-A7C12180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22</a:t>
            </a:r>
          </a:p>
        </p:txBody>
      </p:sp>
      <p:pic>
        <p:nvPicPr>
          <p:cNvPr id="14" name="Symbol zastępczy zawartości 13">
            <a:extLst>
              <a:ext uri="{FF2B5EF4-FFF2-40B4-BE49-F238E27FC236}">
                <a16:creationId xmlns:a16="http://schemas.microsoft.com/office/drawing/2014/main" id="{B3BEF0DD-E032-4655-A096-2AC375AC4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33" y="2828041"/>
            <a:ext cx="11972514" cy="2469823"/>
          </a:xfrm>
        </p:spPr>
      </p:pic>
    </p:spTree>
    <p:extLst>
      <p:ext uri="{BB962C8B-B14F-4D97-AF65-F5344CB8AC3E}">
        <p14:creationId xmlns:p14="http://schemas.microsoft.com/office/powerpoint/2010/main" val="3019575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Wpływ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5EF7CF3-6442-490A-97C2-700F2EA07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2501" y="3120062"/>
            <a:ext cx="6266517" cy="2959755"/>
          </a:xfrm>
        </p:spPr>
      </p:pic>
      <p:pic>
        <p:nvPicPr>
          <p:cNvPr id="10" name="Symbol zastępczy zawartości 6">
            <a:extLst>
              <a:ext uri="{FF2B5EF4-FFF2-40B4-BE49-F238E27FC236}">
                <a16:creationId xmlns:a16="http://schemas.microsoft.com/office/drawing/2014/main" id="{033B15B0-78AF-4090-B869-E1B4F30EC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6257" y="680937"/>
            <a:ext cx="7003171" cy="525525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142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9304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Przedsiębiorstwo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1B7EC5F-3A4F-420A-871E-FD88567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Opłaty stałe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1" name="Symbol zastępczy zawartości 7">
            <a:extLst>
              <a:ext uri="{FF2B5EF4-FFF2-40B4-BE49-F238E27FC236}">
                <a16:creationId xmlns:a16="http://schemas.microsoft.com/office/drawing/2014/main" id="{4E04849A-BB31-4EAE-B7E3-6C714B289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090" y="466928"/>
            <a:ext cx="6872030" cy="54430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24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E1E04DF2-F0F6-4CF0-B9E6-7CEA14523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2308" y="3075858"/>
            <a:ext cx="4880606" cy="1267201"/>
          </a:xfrm>
        </p:spPr>
      </p:pic>
    </p:spTree>
    <p:extLst>
      <p:ext uri="{BB962C8B-B14F-4D97-AF65-F5344CB8AC3E}">
        <p14:creationId xmlns:p14="http://schemas.microsoft.com/office/powerpoint/2010/main" val="367930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dirty="0"/>
              <a:t>Koszty zewnętrzne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485CBDF-47FC-4483-AD93-93C47AAB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l-PL" sz="1800" dirty="0">
                <a:solidFill>
                  <a:schemeClr val="tx1"/>
                </a:solidFill>
              </a:rPr>
              <a:t>25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A1C427B-BA30-48FD-9852-E878C0D1B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08991" y="2070134"/>
            <a:ext cx="4348581" cy="1873235"/>
          </a:xfr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7AF0066C-C8E9-4273-8654-1451E1C32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947" y="2306103"/>
            <a:ext cx="10528478" cy="44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Bilans miesięczny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2F61A690-F5F3-4AA6-B68E-5A767D06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657" y="155368"/>
            <a:ext cx="5224440" cy="664844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96FB45D-B546-4536-A467-43CC7AC9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800" dirty="0">
                <a:solidFill>
                  <a:srgbClr val="FFFFFF"/>
                </a:solidFill>
              </a:rPr>
              <a:t>26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7E971B-2647-494F-B5F0-E1B36064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/>
              <a:t>Uzupełnianie stanu magazynowego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6E84E-D946-40C3-938D-313EA37D5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689" y="707899"/>
            <a:ext cx="5581748" cy="544220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1476B39-8112-4B4E-817C-18202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1776" y="6336872"/>
            <a:ext cx="722655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l-PL" sz="1400" dirty="0">
                <a:solidFill>
                  <a:srgbClr val="FFFFFF"/>
                </a:solidFill>
              </a:rPr>
              <a:t>27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800" dirty="0"/>
              <a:t>Forma prawna przedsiębiorstwa</a:t>
            </a:r>
          </a:p>
        </p:txBody>
      </p:sp>
      <p:pic>
        <p:nvPicPr>
          <p:cNvPr id="25" name="Picture 1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0028"/>
            <a:ext cx="4550229" cy="432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b="1" dirty="0"/>
              <a:t>Spółka z ograniczoną odpowiedzialnością (Sp. z o .o.) </a:t>
            </a:r>
          </a:p>
          <a:p>
            <a:pPr marL="0" indent="0">
              <a:buNone/>
            </a:pPr>
            <a:endParaRPr lang="pl-PL" sz="2000" b="1" dirty="0"/>
          </a:p>
          <a:p>
            <a:r>
              <a:rPr lang="pl-PL" sz="1800" dirty="0"/>
              <a:t>Jest najpopularniejszą spółką handlową </a:t>
            </a:r>
            <a:br>
              <a:rPr lang="pl-PL" sz="1800" dirty="0"/>
            </a:br>
            <a:r>
              <a:rPr lang="pl-PL" sz="1800" dirty="0"/>
              <a:t>w Polsce. </a:t>
            </a:r>
          </a:p>
          <a:p>
            <a:r>
              <a:rPr lang="pl-PL" sz="1800" dirty="0"/>
              <a:t>Jest odpowiednią formą działalności np. dla wspólników, którzy chcą zachować bezpośredni nadzór nad prowadzeniem spraw spółki i ograniczyć ryzyko tylko do swojego </a:t>
            </a:r>
            <a:r>
              <a:rPr lang="pl-PL" sz="1800"/>
              <a:t>wkładu </a:t>
            </a:r>
            <a:br>
              <a:rPr lang="pl-PL" sz="1800"/>
            </a:br>
            <a:r>
              <a:rPr lang="pl-PL" sz="1800"/>
              <a:t>(</a:t>
            </a:r>
            <a:r>
              <a:rPr lang="pl-PL" sz="1800" dirty="0"/>
              <a:t>brak odpowiedzialności majątkiem osobistym). </a:t>
            </a:r>
          </a:p>
          <a:p>
            <a:r>
              <a:rPr lang="pl-PL" sz="1800" dirty="0"/>
              <a:t>Posiada osobowość prawną.</a:t>
            </a:r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F99FE350-4D15-4900-8DA5-E43B60BBD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9056" y="1662152"/>
            <a:ext cx="7552944" cy="32180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A90D194-CA73-4DBC-9151-3061B8C8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0372" y="6310314"/>
            <a:ext cx="914400" cy="3651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l-PL" sz="1050">
                <a:solidFill>
                  <a:prstClr val="white">
                    <a:tint val="75000"/>
                  </a:prst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92D9FC-EF41-4455-BD94-740A9959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723DD-7924-4948-B5FA-246D91C6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Kapitałowa spółka handlowa posiadająca osobowość prawną.</a:t>
            </a:r>
          </a:p>
          <a:p>
            <a:pPr algn="just"/>
            <a:r>
              <a:rPr lang="pl-PL" dirty="0"/>
              <a:t>Do utworzenia potrzeba jednego lub więcej wspólników.</a:t>
            </a:r>
          </a:p>
          <a:p>
            <a:pPr algn="just"/>
            <a:r>
              <a:rPr lang="pl-PL" dirty="0"/>
              <a:t>Nie może być zawiązana wyłącznie przez jednoosobową Sp. z o. o.</a:t>
            </a:r>
          </a:p>
          <a:p>
            <a:pPr algn="just"/>
            <a:r>
              <a:rPr lang="pl-PL" dirty="0"/>
              <a:t>Założycielami mogą być: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fizyczne</a:t>
            </a:r>
          </a:p>
          <a:p>
            <a:pPr marL="514350" indent="-514350" algn="just">
              <a:buAutoNum type="alphaLcParenR"/>
            </a:pPr>
            <a:r>
              <a:rPr lang="pl-PL" dirty="0"/>
              <a:t>Osoby prawne</a:t>
            </a:r>
          </a:p>
          <a:p>
            <a:pPr algn="just"/>
            <a:r>
              <a:rPr lang="pl-PL" dirty="0"/>
              <a:t>Wymagany kapitał do założenia spółki wynosi min. 5 tys. zł.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8133D2C-4CC0-4959-BFB9-558D9C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994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AD81B5-68C5-4754-BD42-AFDA89A7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biznesowy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140D038-9B3B-4882-A661-A915007F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4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C64E805-F9FD-44CE-9C80-74BD72356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1" y="2410691"/>
            <a:ext cx="12010172" cy="3140364"/>
          </a:xfrm>
        </p:spPr>
      </p:pic>
    </p:spTree>
    <p:extLst>
      <p:ext uri="{BB962C8B-B14F-4D97-AF65-F5344CB8AC3E}">
        <p14:creationId xmlns:p14="http://schemas.microsoft.com/office/powerpoint/2010/main" val="2047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44BB4B3-6997-49CF-A7F5-104C3597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9CC204-4BC1-4B25-9EE8-FCD638E9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594</TotalTime>
  <Words>1434</Words>
  <Application>Microsoft Office PowerPoint</Application>
  <PresentationFormat>Panoramiczny</PresentationFormat>
  <Paragraphs>269</Paragraphs>
  <Slides>43</Slides>
  <Notes>0</Notes>
  <HiddenSlides>14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51" baseType="lpstr">
      <vt:lpstr>Arial</vt:lpstr>
      <vt:lpstr>Calibri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Cel projektu</vt:lpstr>
      <vt:lpstr>Etapy pracy w projekcie</vt:lpstr>
      <vt:lpstr>Przedsiębiorstwo</vt:lpstr>
      <vt:lpstr>Forma prawna przedsiębiorstwa</vt:lpstr>
      <vt:lpstr>Cechy spółki</vt:lpstr>
      <vt:lpstr>Proces biznesowy</vt:lpstr>
      <vt:lpstr>Cele przedsiębiorstwa :</vt:lpstr>
      <vt:lpstr>Wymagania:</vt:lpstr>
      <vt:lpstr>Moduły</vt:lpstr>
      <vt:lpstr>Struktura organizacyjna</vt:lpstr>
      <vt:lpstr>Zamówienia</vt:lpstr>
      <vt:lpstr>Prezentacja programu PowerPoint</vt:lpstr>
      <vt:lpstr>Mapa myśli</vt:lpstr>
      <vt:lpstr>Serwisowanie</vt:lpstr>
      <vt:lpstr>Prezentacja programu PowerPoint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dla kosztorysu ofertowego</vt:lpstr>
      <vt:lpstr>Koszt materiału dla kosztorysu ofertowego</vt:lpstr>
      <vt:lpstr>Koszt pracowników dla kosztorysu ofertowego</vt:lpstr>
      <vt:lpstr>Kosztorys ofertowy</vt:lpstr>
      <vt:lpstr>Koszt maszyn dla kosztorysu powykonawczego</vt:lpstr>
      <vt:lpstr>Koszt materiału dla kosztorysu powykonawczego</vt:lpstr>
      <vt:lpstr>Koszt pracowników dla kosztorysu powykonawczego</vt:lpstr>
      <vt:lpstr>Kosztorys powykonawczy</vt:lpstr>
      <vt:lpstr>Oferta dla klienta</vt:lpstr>
      <vt:lpstr>Wypłata</vt:lpstr>
      <vt:lpstr>Wydanie faktury</vt:lpstr>
      <vt:lpstr>Wydanie faktury</vt:lpstr>
      <vt:lpstr>Wpływ</vt:lpstr>
      <vt:lpstr>Opłaty stałe</vt:lpstr>
      <vt:lpstr>Koszty zewnętrzne</vt:lpstr>
      <vt:lpstr>Bilans miesięczny</vt:lpstr>
      <vt:lpstr>Uzupełnianie stanu magazynowego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114</cp:revision>
  <dcterms:created xsi:type="dcterms:W3CDTF">2021-03-15T18:38:16Z</dcterms:created>
  <dcterms:modified xsi:type="dcterms:W3CDTF">2021-05-03T13:41:28Z</dcterms:modified>
</cp:coreProperties>
</file>