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8"/>
  </p:notesMasterIdLst>
  <p:sldIdLst>
    <p:sldId id="256" r:id="rId2"/>
    <p:sldId id="258" r:id="rId3"/>
    <p:sldId id="288" r:id="rId4"/>
    <p:sldId id="290" r:id="rId5"/>
    <p:sldId id="291" r:id="rId6"/>
    <p:sldId id="275" r:id="rId7"/>
    <p:sldId id="276" r:id="rId8"/>
    <p:sldId id="257" r:id="rId9"/>
    <p:sldId id="259" r:id="rId10"/>
    <p:sldId id="260" r:id="rId11"/>
    <p:sldId id="294" r:id="rId12"/>
    <p:sldId id="261" r:id="rId13"/>
    <p:sldId id="262" r:id="rId14"/>
    <p:sldId id="293" r:id="rId15"/>
    <p:sldId id="263" r:id="rId16"/>
    <p:sldId id="264" r:id="rId17"/>
    <p:sldId id="267" r:id="rId18"/>
    <p:sldId id="269" r:id="rId19"/>
    <p:sldId id="270" r:id="rId20"/>
    <p:sldId id="266" r:id="rId21"/>
    <p:sldId id="271" r:id="rId22"/>
    <p:sldId id="272" r:id="rId23"/>
    <p:sldId id="273" r:id="rId24"/>
    <p:sldId id="274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E9E4F-AA6D-4C42-960B-762624E6208B}" v="2" dt="2021-04-28T12:55:1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207A-6BEF-41EC-85B3-243D736B3C1C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3CED-99AD-4449-9E58-493ADB35E3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20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2E1F-15FB-4A85-A0E2-DD17BB6BDEE2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9A06-73F2-4084-A96B-CDBA4804ABA9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7371-091B-4329-9E46-EE3FD16C2124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A26D-7DBA-4D05-BE08-49D6D89E11A6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4E7E-32E5-4B7E-9FBF-59259785A34C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9029-CF85-4195-89A6-D4D813FE0520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1CC0-C232-4B06-9DC1-160FE11F4035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84B1-DFFE-4276-B192-1B9A6DF5EC0E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3BAEE17-A6F7-44BA-9EC0-76AF5746B1EC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0D49-4272-43DC-939C-32B7EDDCEC36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22D7-39BE-489F-9F01-09A9E3FDDD2F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885-881F-4D9E-AF34-74178AC3655B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9CE-D561-44B8-8BBE-5242EF0871FB}" type="datetime1">
              <a:rPr lang="pl-PL" smtClean="0"/>
              <a:t>28.04.2021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7B2A-DE0F-42E2-A5FB-41E57F01A0B7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6B1F-0039-4D18-A22A-3894F85ECBDD}" type="datetime1">
              <a:rPr lang="pl-PL" smtClean="0"/>
              <a:t>28.04.2021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D433-2300-4442-89E4-6FA629B02900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109A-54FF-4910-950B-A924814B2F81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B105-627B-4324-A3EB-EA360819ED9B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 dirty="0"/>
              <a:t>W przedsiębiorstwie wykonywane są elementy druku 3D, zamówienia składane są przez klientów, następnie przeprowadzany jest proces produkcji.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B87E44-A774-4B1B-BD56-BB8D2E3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17ABD-4CC0-4242-B293-2BCA9F8B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F231D0-BAA0-4A67-9433-AD7D6AC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Jak wygląda proces technologiczny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B2F11D1-2B61-4CD2-BE55-D547065B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10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763D9C-54D5-464D-BAC9-7935039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/>
              <a:t>Serwisowanie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47EC12-22CF-42D5-B413-D4BFB5A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EBA5C1-EA0D-4D38-B474-3131B775EA3E}" type="slidenum">
              <a:rPr lang="pl-P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pl-PL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pl-PL" sz="180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  <a:p>
            <a:pPr marL="0" indent="0">
              <a:buNone/>
            </a:pPr>
            <a:endParaRPr lang="pl-PL" sz="180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01CBEEC-E2E2-4289-926B-CC356AAA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32" y="2153265"/>
            <a:ext cx="7624168" cy="449825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D1976F-53C9-4E83-8D7B-E3DA51D6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72A32-45E5-4A82-900F-A1A285AE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Dodanie odniesienia w jaki sposób jest prowadzone serwisowanie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73F594-73F8-4E73-BDA3-05E79D8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16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29F278-DF45-4ADF-91B5-4C9F8E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C9177F07-5235-4A2C-8DBF-7B0FFB9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CB29960-B054-4CDD-A58C-0192AA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4BDA4CD-8E0F-4029-9F4D-B5ACBDA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74D7E57-42EA-49CA-A3EF-92CF6922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Przedsiębiorstwo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1B7EC5F-3A4F-420A-871E-FD88567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projekcie wykorzystujemy architekturę dwuwarstwową klient-serwer.</a:t>
            </a:r>
          </a:p>
          <a:p>
            <a:endParaRPr lang="pl-PL" dirty="0"/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E238D8-DCAD-4F3B-B3C0-6B7B5BE131A3}"/>
              </a:ext>
            </a:extLst>
          </p:cNvPr>
          <p:cNvGrpSpPr/>
          <p:nvPr/>
        </p:nvGrpSpPr>
        <p:grpSpPr>
          <a:xfrm>
            <a:off x="3608113" y="3573989"/>
            <a:ext cx="4191001" cy="2362200"/>
            <a:chOff x="2339752" y="3760537"/>
            <a:chExt cx="4191001" cy="2362200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0881B34-37DC-4743-A8AD-38313C145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7" name="laptop">
                <a:extLst>
                  <a:ext uri="{FF2B5EF4-FFF2-40B4-BE49-F238E27FC236}">
                    <a16:creationId xmlns:a16="http://schemas.microsoft.com/office/drawing/2014/main" id="{0B749EE0-B7FF-4E3D-AAE3-3991A3DF7A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>
                <a:extLst>
                  <a:ext uri="{FF2B5EF4-FFF2-40B4-BE49-F238E27FC236}">
                    <a16:creationId xmlns:a16="http://schemas.microsoft.com/office/drawing/2014/main" id="{9E1E1E66-6A7B-402D-98A9-7C76B45A65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aptop">
                <a:extLst>
                  <a:ext uri="{FF2B5EF4-FFF2-40B4-BE49-F238E27FC236}">
                    <a16:creationId xmlns:a16="http://schemas.microsoft.com/office/drawing/2014/main" id="{26FFBFEC-5675-4E05-8739-EC3A33FB5AE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aptop">
                <a:extLst>
                  <a:ext uri="{FF2B5EF4-FFF2-40B4-BE49-F238E27FC236}">
                    <a16:creationId xmlns:a16="http://schemas.microsoft.com/office/drawing/2014/main" id="{F60DF7DA-35D6-4013-A46C-916549FFF26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847FA97-3F8C-432C-8A9D-00B969D2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FF77A56C-333D-4E41-B3A7-1C746AA7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88C9B22A-962D-467D-A185-8879356A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id="{EDE5FEC0-EE8D-43B0-9958-BCC6BEF1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6" name="mainfrm">
              <a:extLst>
                <a:ext uri="{FF2B5EF4-FFF2-40B4-BE49-F238E27FC236}">
                  <a16:creationId xmlns:a16="http://schemas.microsoft.com/office/drawing/2014/main" id="{9E8BDA0C-F6FD-4BBD-A9DD-871D67BBAA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A6B64C63-D560-4398-85F7-EA040D0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1A1BD0-BC74-4D15-8223-67C73F7E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236B15-6776-43FA-AF69-C6412FF0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6705"/>
            <a:ext cx="10675937" cy="3599316"/>
          </a:xfrm>
        </p:spPr>
        <p:txBody>
          <a:bodyPr/>
          <a:lstStyle/>
          <a:p>
            <a:pPr marL="0" indent="0">
              <a:buNone/>
            </a:pPr>
            <a:r>
              <a:rPr lang="pl-PL" b="0" i="1" dirty="0" err="1">
                <a:effectLst/>
                <a:latin typeface="+mj-lt"/>
              </a:rPr>
              <a:t>Structured</a:t>
            </a:r>
            <a:r>
              <a:rPr lang="pl-PL" b="0" i="1" dirty="0">
                <a:effectLst/>
                <a:latin typeface="+mj-lt"/>
              </a:rPr>
              <a:t> Query Language</a:t>
            </a:r>
            <a:r>
              <a:rPr lang="pl-PL" b="0" i="0" dirty="0">
                <a:effectLst/>
                <a:latin typeface="+mj-lt"/>
              </a:rPr>
              <a:t> (</a:t>
            </a:r>
            <a:r>
              <a:rPr lang="pl-PL" b="0" i="0" dirty="0">
                <a:effectLst/>
                <a:latin typeface="Arial" panose="020B0604020202020204" pitchFamily="34" charset="0"/>
              </a:rPr>
              <a:t>strukturalny 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język zapytań</a:t>
            </a:r>
            <a:r>
              <a:rPr lang="pl-PL" b="0" i="0" dirty="0">
                <a:effectLst/>
                <a:latin typeface="+mj-lt"/>
              </a:rPr>
              <a:t>)</a:t>
            </a:r>
            <a:r>
              <a:rPr lang="pl-PL" dirty="0">
                <a:latin typeface="+mj-lt"/>
              </a:rPr>
              <a:t> : Microsoft SQL Server 2019</a:t>
            </a:r>
          </a:p>
          <a:p>
            <a:pPr marL="0" indent="0">
              <a:buNone/>
            </a:pPr>
            <a:r>
              <a:rPr lang="pl-PL" b="0" i="0" dirty="0" err="1">
                <a:effectLst/>
                <a:latin typeface="+mj-lt"/>
              </a:rPr>
              <a:t>Integrated</a:t>
            </a:r>
            <a:r>
              <a:rPr lang="pl-PL" b="0" i="0" dirty="0">
                <a:effectLst/>
                <a:latin typeface="+mj-lt"/>
              </a:rPr>
              <a:t> Development Environment(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zintegrowane środowisko programistyczne</a:t>
            </a:r>
            <a:r>
              <a:rPr lang="pl-PL" dirty="0">
                <a:latin typeface="+mj-lt"/>
              </a:rPr>
              <a:t>) : Visual Studio 2019 </a:t>
            </a:r>
            <a:r>
              <a:rPr lang="pl-PL" dirty="0" err="1">
                <a:latin typeface="+mj-lt"/>
              </a:rPr>
              <a:t>Community</a:t>
            </a:r>
            <a:endParaRPr lang="pl-PL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AAA038-A8AA-49C4-99FF-FE068BCC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3" y="4038494"/>
            <a:ext cx="2684014" cy="268401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415B09-5FB9-41AE-BEEE-90547C06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5" y="4166418"/>
            <a:ext cx="2154663" cy="2154663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63E65D-130E-498C-A631-7AA7E348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endParaRPr lang="pl-PL" dirty="0"/>
          </a:p>
          <a:p>
            <a:r>
              <a:rPr lang="pl-PL" dirty="0"/>
              <a:t>Niepotrzebne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907E672-5836-4D0C-A536-DAFC918F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2C7C42-C3C8-4B0F-9B70-6967BEC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A6ACAD-FF9C-4C72-AEE1-752968C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731BB93-7431-4D42-B6EB-C9A1D6E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9" y="2353444"/>
            <a:ext cx="6092824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Oferta</a:t>
            </a:r>
            <a:r>
              <a:rPr lang="en-US" sz="5400" dirty="0"/>
              <a:t> </a:t>
            </a:r>
            <a:r>
              <a:rPr lang="en-US" sz="5400" dirty="0" err="1"/>
              <a:t>dla</a:t>
            </a:r>
            <a:r>
              <a:rPr lang="en-US" sz="5400" dirty="0"/>
              <a:t> </a:t>
            </a:r>
            <a:r>
              <a:rPr lang="en-US" sz="5400" dirty="0" err="1"/>
              <a:t>klienta</a:t>
            </a:r>
            <a:endParaRPr lang="en-US" sz="5400" dirty="0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9D52F2D7-8BE2-47E9-A38D-0154EE4E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1742" y="641987"/>
            <a:ext cx="5682703" cy="553951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2E58A61-4D6C-4842-B21E-D1F4E52A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29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Forma prawna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Spółka z ograniczoną odpowiedzialnością jest najpopularniejszą spółką handlową w Polsce. Jest odpowiednią formą działalności np. dla wspólników, którzy chcą zachować bezpośredni nadzór nad prowadzeniem spraw spółki i ograniczyć ryzyko tylko do swojego wkładu (brak odpowiedzialności majątkiem osobistym). Posiada osobowość prawną.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A90D194-CA73-4DBC-9151-3061B8C8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498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Wypłata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5F13346-7A7E-42F0-9E19-DD3D04A71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8892" y="363396"/>
            <a:ext cx="4585511" cy="62132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E7AD045-BE5B-4573-88F7-306DABEE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30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Wydanie</a:t>
            </a:r>
            <a:r>
              <a:rPr lang="en-US" sz="5400" dirty="0"/>
              <a:t> </a:t>
            </a:r>
            <a:r>
              <a:rPr lang="en-US" sz="5400"/>
              <a:t>faktury</a:t>
            </a:r>
            <a:endParaRPr lang="en-US" sz="5400" dirty="0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B5B8E344-7EF3-4110-8517-BC070B32C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9493" y="243191"/>
            <a:ext cx="6597241" cy="62336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9A3BE92-0BF7-41DD-BDA8-C8E38AD3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31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Wpływy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5ED646B7-DFC7-4216-89FF-22CCBBD3A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7382" y="1001948"/>
            <a:ext cx="5575055" cy="45577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ECA07A0-4F22-44BB-935D-0F857413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32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Opłaty stałe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0F4A7A36-9EAF-43AA-9C29-C93D312E0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078" y="972766"/>
            <a:ext cx="5230293" cy="45466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8498F4A-5208-4983-90A0-3F6DDE5D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33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Koszty zewnętrzne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E8532CB-E7B8-4F37-95A9-BD07BA8C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34</a:t>
            </a:fld>
            <a:endParaRPr lang="pl-PL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488C63E7-46CC-4855-8E59-BE82EAF6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896" y="2159541"/>
            <a:ext cx="98890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Bilans miesięczny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2F61A690-F5F3-4AA6-B68E-5A767D06F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5550" y="107485"/>
            <a:ext cx="4566128" cy="639704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96FB45D-B546-4536-A467-43CC7AC9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35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7E971B-2647-494F-B5F0-E1B3606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Uzupełnianie stanu magazynowego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F6E84E-D946-40C3-938D-313EA37D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689" y="707899"/>
            <a:ext cx="5581748" cy="544220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476B39-8112-4B4E-817C-182020A8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36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4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2D9FC-EF41-4455-BD94-740A9959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spółki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C723DD-7924-4948-B5FA-246D91C6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Kapitałowa spółka handlowa posiadająca osobowość prawną.</a:t>
            </a:r>
          </a:p>
          <a:p>
            <a:pPr algn="just"/>
            <a:r>
              <a:rPr lang="pl-PL" dirty="0"/>
              <a:t>Do utworzenia potrzeba jednego lub więcej wspólników.</a:t>
            </a:r>
          </a:p>
          <a:p>
            <a:pPr algn="just"/>
            <a:r>
              <a:rPr lang="pl-PL" dirty="0"/>
              <a:t>Nie może być zawiązana wyłącznie przez jednoosobową Sp. z o. o.</a:t>
            </a:r>
          </a:p>
          <a:p>
            <a:pPr algn="just"/>
            <a:r>
              <a:rPr lang="pl-PL" dirty="0"/>
              <a:t>Założycielami mogą być: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fizyczne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prawne</a:t>
            </a:r>
          </a:p>
          <a:p>
            <a:pPr algn="just"/>
            <a:r>
              <a:rPr lang="pl-PL" dirty="0"/>
              <a:t>Wymagany kapitał do założenia spółki wynosi min. 5 tys. zł.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133D2C-4CC0-4959-BFB9-558D9C5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994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D81B5-68C5-4754-BD42-AFDA89A7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biznesowy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40D038-9B3B-4882-A661-A915007F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5</a:t>
            </a:fld>
            <a:endParaRPr lang="pl-PL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C64E805-F9FD-44CE-9C80-74BD72356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1" y="2410691"/>
            <a:ext cx="12010172" cy="3140364"/>
          </a:xfrm>
        </p:spPr>
      </p:pic>
    </p:spTree>
    <p:extLst>
      <p:ext uri="{BB962C8B-B14F-4D97-AF65-F5344CB8AC3E}">
        <p14:creationId xmlns:p14="http://schemas.microsoft.com/office/powerpoint/2010/main" val="2047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4BB4B3-6997-49CF-A7F5-104C359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9CC204-4BC1-4B25-9EE8-FCD638E9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F515478-A8EF-42DB-BFDE-350D93C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0B9E51-E718-4C6A-B704-D7A75025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411</TotalTime>
  <Words>1326</Words>
  <Application>Microsoft Office PowerPoint</Application>
  <PresentationFormat>Panoramiczny</PresentationFormat>
  <Paragraphs>241</Paragraphs>
  <Slides>36</Slides>
  <Notes>0</Notes>
  <HiddenSlides>14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4" baseType="lpstr">
      <vt:lpstr>Arial</vt:lpstr>
      <vt:lpstr>Calibri</vt:lpstr>
      <vt:lpstr>Montserrat</vt:lpstr>
      <vt:lpstr>Open Sans</vt:lpstr>
      <vt:lpstr>roboto</vt:lpstr>
      <vt:lpstr>Times New Roman</vt:lpstr>
      <vt:lpstr>Trebuchet MS</vt:lpstr>
      <vt:lpstr>Berlin</vt:lpstr>
      <vt:lpstr>Projekt systemu wspomagającego zarządzanie drukarnią 3D</vt:lpstr>
      <vt:lpstr>Przedsiębiorstwo</vt:lpstr>
      <vt:lpstr>Forma prawna przedsiębiorstwa</vt:lpstr>
      <vt:lpstr>Cechy spółki</vt:lpstr>
      <vt:lpstr>Proces biznesowy</vt:lpstr>
      <vt:lpstr>Cele przedsiębiorstwa :</vt:lpstr>
      <vt:lpstr>Wymagania:</vt:lpstr>
      <vt:lpstr>Moduły</vt:lpstr>
      <vt:lpstr>Struktura organizacyjna</vt:lpstr>
      <vt:lpstr>Zamówienia</vt:lpstr>
      <vt:lpstr>Prezentacja programu PowerPoint</vt:lpstr>
      <vt:lpstr>Mapa myśli</vt:lpstr>
      <vt:lpstr>Serwisowanie</vt:lpstr>
      <vt:lpstr>Prezentacja programu PowerPoint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i materiału (ofertowy)</vt:lpstr>
      <vt:lpstr>Koszt pracownika</vt:lpstr>
      <vt:lpstr>Koszt maszyn i materiału (powykonawczy)</vt:lpstr>
      <vt:lpstr>Koszt pracownika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  <vt:lpstr>Uzupełnianie stanu magazynowego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Kryń Dawid</cp:lastModifiedBy>
  <cp:revision>65</cp:revision>
  <dcterms:created xsi:type="dcterms:W3CDTF">2021-03-15T18:38:16Z</dcterms:created>
  <dcterms:modified xsi:type="dcterms:W3CDTF">2021-04-28T21:23:06Z</dcterms:modified>
</cp:coreProperties>
</file>