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76" r:id="rId5"/>
    <p:sldMasterId id="2147483678" r:id="rId6"/>
    <p:sldMasterId id="2147483680" r:id="rId7"/>
  </p:sldMasterIdLst>
  <p:notesMasterIdLst>
    <p:notesMasterId r:id="rId21"/>
  </p:notesMasterIdLst>
  <p:sldIdLst>
    <p:sldId id="355" r:id="rId8"/>
    <p:sldId id="356" r:id="rId9"/>
    <p:sldId id="357" r:id="rId10"/>
    <p:sldId id="358" r:id="rId11"/>
    <p:sldId id="368" r:id="rId12"/>
    <p:sldId id="359" r:id="rId13"/>
    <p:sldId id="360" r:id="rId14"/>
    <p:sldId id="364" r:id="rId15"/>
    <p:sldId id="363" r:id="rId16"/>
    <p:sldId id="365" r:id="rId17"/>
    <p:sldId id="366" r:id="rId18"/>
    <p:sldId id="367" r:id="rId19"/>
    <p:sldId id="369" r:id="rId2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B7238-C8AA-4053-ADDE-FFB5E77BCA4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40569-BAD6-4861-A88A-5ECEBC9A20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7" y="2865003"/>
            <a:ext cx="5584444" cy="3396099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65121"/>
            <a:ext cx="5573856" cy="339588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34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870200"/>
            <a:ext cx="12192000" cy="398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333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870200"/>
            <a:ext cx="5597144" cy="3403600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57500"/>
            <a:ext cx="5573856" cy="339090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752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844800"/>
            <a:ext cx="12192000" cy="40132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353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33601"/>
            <a:ext cx="12192000" cy="47243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5FCC-F424-4DC4-848D-7FBE2D4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0435-E154-4A65-9BC4-72E69173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7E316-DAC9-443B-B15E-B4ABB334A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72C1-DE6E-46C3-A8ED-D70C030A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0170-6078-4579-A296-1A908CF0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163E-A26E-4426-99A8-D09D30C1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E6DBE7-C27E-444B-A5FE-2D9EBBE8F866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22654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0CF7CD9-0917-48DE-A541-E39F9ED7B97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22654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E7058B37-DCFD-4513-93CC-EC32767CB9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075899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FA59A23C-AEEE-4BE6-8BF6-A19892B5EA38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075899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A6CC46AF-068A-40FF-AF45-37300F6E73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729144" y="4446000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E679061C-B2EC-41A5-918C-B823F556A7C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729144" y="1935129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39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857501"/>
            <a:ext cx="11345332" cy="3390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1"/>
            <a:ext cx="11345332" cy="673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434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0" y="432000"/>
            <a:ext cx="806365" cy="4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6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26009" y="428625"/>
            <a:ext cx="95472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de-DE" sz="1067">
                <a:solidFill>
                  <a:schemeClr val="tx2"/>
                </a:solidFill>
                <a:latin typeface="+mn-lt"/>
              </a:rPr>
              <a:t>Lehrstuhl für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Technische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Elektrophysik</a:t>
            </a:r>
            <a:endParaRPr lang="en-DE" sz="1067">
              <a:solidFill>
                <a:schemeClr val="tx2"/>
              </a:solidFill>
              <a:latin typeface="+mn-lt"/>
            </a:endParaRPr>
          </a:p>
          <a:p>
            <a:pPr>
              <a:lnSpc>
                <a:spcPts val="1200"/>
              </a:lnSpc>
            </a:pPr>
            <a:r>
              <a:rPr lang="en-DE" sz="1067" err="1">
                <a:solidFill>
                  <a:schemeClr val="tx2"/>
                </a:solidFill>
                <a:latin typeface="+mn-lt"/>
              </a:rPr>
              <a:t>Fakultät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für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Elektrotechnik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und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Informationstechnik</a:t>
            </a:r>
            <a:endParaRPr lang="de-DE" sz="1067">
              <a:solidFill>
                <a:schemeClr val="tx2"/>
              </a:solidFill>
              <a:latin typeface="+mn-lt"/>
            </a:endParaRPr>
          </a:p>
          <a:p>
            <a:pPr>
              <a:lnSpc>
                <a:spcPts val="1200"/>
              </a:lnSpc>
            </a:pPr>
            <a:r>
              <a:rPr lang="de-DE" sz="1067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1067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1067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1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87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82A40-508F-4676-B04A-F5960665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FB2A7-869F-449F-B19E-EFFB6B08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62F2-A94F-43D3-8B02-9D564BF78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9E26-044F-425B-9531-88D848027D3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D238-0BD9-4583-A56C-7C6BCD53E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FE72-E281-4436-B9A9-F89316D1A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EC05-ECC6-4B5F-B877-2754CB1B3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43" y="2413000"/>
            <a:ext cx="5092723" cy="444500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23334" y="1023299"/>
            <a:ext cx="11345332" cy="501651"/>
          </a:xfrm>
        </p:spPr>
        <p:txBody>
          <a:bodyPr/>
          <a:lstStyle/>
          <a:p>
            <a:r>
              <a:rPr lang="de-DE" dirty="0"/>
              <a:t>Numerische Weiterentwicklung des „</a:t>
            </a:r>
            <a:r>
              <a:rPr lang="de-DE" dirty="0" err="1"/>
              <a:t>ContaminationFlow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Teilchentransportcodes zur Simulation von</a:t>
            </a:r>
            <a:br>
              <a:rPr lang="de-DE" dirty="0"/>
            </a:br>
            <a:r>
              <a:rPr lang="de-DE" dirty="0"/>
              <a:t>Kontaminationsübertrag in Vakuumanwendungen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423334" y="3005488"/>
            <a:ext cx="11345332" cy="1274125"/>
          </a:xfrm>
        </p:spPr>
        <p:txBody>
          <a:bodyPr/>
          <a:lstStyle/>
          <a:p>
            <a:r>
              <a:rPr lang="en-DE" dirty="0" err="1">
                <a:latin typeface="+mj-lt"/>
              </a:rPr>
              <a:t>Ingenieurpraxis</a:t>
            </a:r>
            <a:endParaRPr lang="en-DE" dirty="0">
              <a:latin typeface="+mj-lt"/>
            </a:endParaRPr>
          </a:p>
          <a:p>
            <a:endParaRPr lang="en-DE" dirty="0"/>
          </a:p>
          <a:p>
            <a:r>
              <a:rPr lang="en-DE" dirty="0"/>
              <a:t>Berke Karakin</a:t>
            </a:r>
          </a:p>
          <a:p>
            <a:r>
              <a:rPr lang="de-DE" dirty="0"/>
              <a:t>Lehrstuhl für Technische</a:t>
            </a:r>
            <a:r>
              <a:rPr lang="en-DE" dirty="0"/>
              <a:t> </a:t>
            </a:r>
            <a:r>
              <a:rPr lang="en-DE" dirty="0" err="1"/>
              <a:t>Elektrophysik</a:t>
            </a:r>
            <a:endParaRPr lang="de-DE" dirty="0"/>
          </a:p>
          <a:p>
            <a:r>
              <a:rPr lang="en-DE" dirty="0" err="1"/>
              <a:t>Fakultät</a:t>
            </a:r>
            <a:r>
              <a:rPr lang="en-DE" dirty="0"/>
              <a:t> für </a:t>
            </a:r>
            <a:r>
              <a:rPr lang="en-DE" dirty="0" err="1"/>
              <a:t>Elektrotechnik</a:t>
            </a:r>
            <a:r>
              <a:rPr lang="en-DE" dirty="0"/>
              <a:t> und </a:t>
            </a:r>
            <a:r>
              <a:rPr lang="en-DE" dirty="0" err="1"/>
              <a:t>Informationstechnik</a:t>
            </a:r>
            <a:endParaRPr lang="de-DE" dirty="0"/>
          </a:p>
          <a:p>
            <a:r>
              <a:rPr lang="de-DE" dirty="0"/>
              <a:t>Technische U</a:t>
            </a:r>
            <a:r>
              <a:rPr lang="en-DE" dirty="0"/>
              <a:t>n</a:t>
            </a:r>
            <a:r>
              <a:rPr lang="de-DE" dirty="0" err="1"/>
              <a:t>iversität</a:t>
            </a:r>
            <a:r>
              <a:rPr lang="de-DE" dirty="0"/>
              <a:t> München</a:t>
            </a:r>
          </a:p>
          <a:p>
            <a:r>
              <a:rPr lang="en-DE" dirty="0"/>
              <a:t>München</a:t>
            </a:r>
            <a:r>
              <a:rPr lang="de-DE" dirty="0"/>
              <a:t>, </a:t>
            </a:r>
            <a:r>
              <a:rPr lang="en-DE" dirty="0"/>
              <a:t>14. </a:t>
            </a:r>
            <a:r>
              <a:rPr lang="en-DE" dirty="0" err="1"/>
              <a:t>März</a:t>
            </a:r>
            <a:r>
              <a:rPr lang="en-DE" dirty="0"/>
              <a:t> 2022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758305-EF36-4FF5-82EC-8A6DBBF5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2322872"/>
            <a:ext cx="6781288" cy="1081532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45FF1FA-A520-42DC-8543-626093AB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Auswertung – W</a:t>
            </a:r>
            <a:r>
              <a:rPr lang="en-DE" err="1"/>
              <a:t>ichtigste</a:t>
            </a:r>
            <a:r>
              <a:rPr lang="en-DE"/>
              <a:t> </a:t>
            </a:r>
            <a:r>
              <a:rPr lang="en-DE" err="1"/>
              <a:t>Resultate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8FAC6-34C2-4AE0-A37F-651E9D939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F38A597-46E4-43B5-AFA5-18415A460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3600878"/>
            <a:ext cx="6771682" cy="108000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69391803-E063-43CD-ABD5-2057F005C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4877352"/>
            <a:ext cx="677168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F5976-9A91-4C1A-8181-DE387496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P.K. Verfahren verbessert das vorherige Verfahren aber löst das Oszillationsproblem nicht komplett</a:t>
            </a: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Die </a:t>
            </a:r>
            <a:r>
              <a:rPr lang="en-DE" dirty="0" err="1"/>
              <a:t>komplexere</a:t>
            </a:r>
            <a:r>
              <a:rPr lang="en-DE" dirty="0"/>
              <a:t> Verfahren  </a:t>
            </a:r>
            <a:r>
              <a:rPr lang="en-DE" dirty="0" err="1"/>
              <a:t>haben</a:t>
            </a:r>
            <a:r>
              <a:rPr lang="en-DE" dirty="0"/>
              <a:t> </a:t>
            </a:r>
            <a:r>
              <a:rPr lang="en-DE" dirty="0" err="1"/>
              <a:t>keinen</a:t>
            </a:r>
            <a:r>
              <a:rPr lang="en-DE" dirty="0"/>
              <a:t> </a:t>
            </a:r>
            <a:r>
              <a:rPr lang="en-DE" dirty="0" err="1"/>
              <a:t>Vorteil</a:t>
            </a:r>
            <a:r>
              <a:rPr lang="en-DE" dirty="0"/>
              <a:t> </a:t>
            </a:r>
            <a:r>
              <a:rPr lang="en-DE" dirty="0" err="1"/>
              <a:t>mehr</a:t>
            </a:r>
            <a:r>
              <a:rPr lang="en-DE" dirty="0"/>
              <a:t>, </a:t>
            </a:r>
            <a:r>
              <a:rPr lang="en-DE" dirty="0" err="1"/>
              <a:t>wenn</a:t>
            </a:r>
            <a:r>
              <a:rPr lang="en-DE" dirty="0"/>
              <a:t> der </a:t>
            </a:r>
            <a:r>
              <a:rPr lang="en-DE" dirty="0" err="1"/>
              <a:t>Bedeckungsgrad</a:t>
            </a:r>
            <a:r>
              <a:rPr lang="en-DE" dirty="0"/>
              <a:t> </a:t>
            </a:r>
            <a:r>
              <a:rPr lang="en-DE" dirty="0" err="1"/>
              <a:t>aller</a:t>
            </a:r>
            <a:r>
              <a:rPr lang="en-DE" dirty="0"/>
              <a:t> </a:t>
            </a:r>
            <a:r>
              <a:rPr lang="en-DE" dirty="0" err="1"/>
              <a:t>Oberflächen</a:t>
            </a:r>
            <a:r>
              <a:rPr lang="en-DE" dirty="0"/>
              <a:t> </a:t>
            </a:r>
            <a:r>
              <a:rPr lang="en-DE" dirty="0" err="1"/>
              <a:t>im</a:t>
            </a:r>
            <a:r>
              <a:rPr lang="en-DE" dirty="0"/>
              <a:t> </a:t>
            </a:r>
            <a:r>
              <a:rPr lang="en-DE" dirty="0" err="1"/>
              <a:t>Gleichgewicht</a:t>
            </a:r>
            <a:r>
              <a:rPr lang="en-DE" dirty="0"/>
              <a:t> auf </a:t>
            </a:r>
            <a:r>
              <a:rPr lang="en-DE" dirty="0" err="1"/>
              <a:t>eins</a:t>
            </a:r>
            <a:r>
              <a:rPr lang="en-DE" dirty="0"/>
              <a:t> </a:t>
            </a:r>
            <a:r>
              <a:rPr lang="en-DE" dirty="0" err="1"/>
              <a:t>annähren</a:t>
            </a:r>
            <a:endParaRPr lang="de-DE" dirty="0"/>
          </a:p>
          <a:p>
            <a:pPr marL="577845" lvl="1" indent="-342900">
              <a:buFont typeface="Symbol" panose="05050102010706020507" pitchFamily="18" charset="2"/>
              <a:buChar char=""/>
            </a:pPr>
            <a:r>
              <a:rPr lang="de-DE" dirty="0"/>
              <a:t>Die maximale Schrittweite muss</a:t>
            </a:r>
            <a:r>
              <a:rPr lang="en-DE" dirty="0"/>
              <a:t> </a:t>
            </a:r>
            <a:r>
              <a:rPr lang="en-DE" dirty="0" err="1"/>
              <a:t>immer</a:t>
            </a:r>
            <a:r>
              <a:rPr lang="en-DE" dirty="0"/>
              <a:t> </a:t>
            </a:r>
            <a:r>
              <a:rPr lang="en-DE" dirty="0" err="1"/>
              <a:t>noch</a:t>
            </a:r>
            <a:r>
              <a:rPr lang="de-DE" dirty="0"/>
              <a:t> vernünftig begrenzt werden</a:t>
            </a:r>
          </a:p>
          <a:p>
            <a:pPr lvl="1" indent="0">
              <a:buNone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Ist die Anwendung eines Algorithmus zum numerischen Lösen der DGLs in dieser Simulation zielführend?</a:t>
            </a:r>
          </a:p>
          <a:p>
            <a:pPr marL="577845" lvl="1" indent="-342900">
              <a:buFont typeface="Symbol" panose="05050102010706020507" pitchFamily="18" charset="2"/>
              <a:buChar char=""/>
            </a:pPr>
            <a:r>
              <a:rPr lang="de-DE" dirty="0"/>
              <a:t>Eventuell soll ein anderes P.K. Verfahren, das für die ereignisgesteuerten Simulationen besser geeignet ist, benutzt werden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DAC7-4187-4F2F-8002-E6B82E00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Abschluss</a:t>
            </a:r>
            <a:r>
              <a:rPr lang="en-DE" dirty="0"/>
              <a:t> und </a:t>
            </a:r>
            <a:r>
              <a:rPr lang="en-DE" dirty="0" err="1"/>
              <a:t>Ausblick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3C759-79B5-482F-BAAC-40936270F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5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8EBA5-A72F-4BEC-AF0C-C00F0EED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4" y="2133601"/>
            <a:ext cx="11345332" cy="4127500"/>
          </a:xfrm>
        </p:spPr>
        <p:txBody>
          <a:bodyPr/>
          <a:lstStyle/>
          <a:p>
            <a:pPr marL="457200" lvl="1" indent="-457200">
              <a:buFont typeface="+mj-lt"/>
              <a:buAutoNum type="arabicParenBoth"/>
            </a:pPr>
            <a:r>
              <a:rPr lang="en-US" dirty="0"/>
              <a:t>Numerical Differential Equation Methods, chapter 2, pages 55–142.</a:t>
            </a:r>
            <a:r>
              <a:rPr lang="en-DE" dirty="0"/>
              <a:t> </a:t>
            </a:r>
            <a:r>
              <a:rPr lang="en-US" dirty="0"/>
              <a:t>John Wiley &amp; Sons, Ltd, 2016. URL: https://onlinelibrary.wiley.com/doi/abs/10.1002/9781119121534.ch2, </a:t>
            </a:r>
            <a:r>
              <a:rPr lang="en-US" dirty="0" err="1"/>
              <a:t>arXiv:https</a:t>
            </a:r>
            <a:r>
              <a:rPr lang="en-US" dirty="0"/>
              <a:t>://onlinelibrary.wiley.com/</a:t>
            </a:r>
            <a:r>
              <a:rPr lang="en-US" dirty="0" err="1"/>
              <a:t>doi</a:t>
            </a:r>
            <a:r>
              <a:rPr lang="en-US" dirty="0"/>
              <a:t>/pdf/10.1002/9781119121534.ch2,</a:t>
            </a:r>
            <a:r>
              <a:rPr lang="en-DE" dirty="0"/>
              <a:t> </a:t>
            </a:r>
            <a:r>
              <a:rPr lang="en-US" dirty="0" err="1"/>
              <a:t>doi:https</a:t>
            </a:r>
            <a:r>
              <a:rPr lang="en-US" dirty="0"/>
              <a:t>://doi.org/10.1002/9781119121534.ch2.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1DF57E-C11E-4650-A90B-47193B31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Literaturverzeichnis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C3991-925B-4285-96E6-09BCD25D2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61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5E1620-1EB4-471F-87CA-A7657DDB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3173546"/>
            <a:ext cx="11345332" cy="510909"/>
          </a:xfrm>
        </p:spPr>
        <p:txBody>
          <a:bodyPr/>
          <a:lstStyle/>
          <a:p>
            <a:pPr algn="ctr"/>
            <a:r>
              <a:rPr lang="en-GB" dirty="0" err="1"/>
              <a:t>Vielen</a:t>
            </a:r>
            <a:r>
              <a:rPr lang="en-GB" dirty="0"/>
              <a:t> Dank für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Aufmerksamkeit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93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5D825C3-61CB-46BB-8DEE-3D2910D54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Oszillation</a:t>
                </a:r>
                <a:r>
                  <a:rPr lang="en-DE" dirty="0"/>
                  <a:t> der </a:t>
                </a:r>
                <a:r>
                  <a:rPr lang="en-DE" dirty="0" err="1"/>
                  <a:t>Simulationsergebnisse</a:t>
                </a:r>
                <a:endParaRPr lang="en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Motivation für das Prädiktor-Korrektor-Verfahren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Implementierung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Auswertung</a:t>
                </a:r>
                <a:endParaRPr lang="en-DE" dirty="0"/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en-DE" dirty="0" err="1"/>
                  <a:t>Vorabinformationen</a:t>
                </a:r>
                <a:endParaRPr lang="en-DE" dirty="0"/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en-DE" dirty="0" err="1"/>
                  <a:t>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ym typeface="Symbol" panose="05050102010706020507" pitchFamily="18" charset="2"/>
                  </a:rPr>
                  <a:t> </a:t>
                </a:r>
                <a:r>
                  <a:rPr lang="en-DE" dirty="0">
                    <a:sym typeface="Symbol" panose="05050102010706020507" pitchFamily="18" charset="2"/>
                  </a:rPr>
                  <a:t>= 2.0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en-DE" dirty="0" err="1"/>
                  <a:t>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ym typeface="Symbol" panose="05050102010706020507" pitchFamily="18" charset="2"/>
                  </a:rPr>
                  <a:t> </a:t>
                </a:r>
                <a:r>
                  <a:rPr lang="en-DE" dirty="0">
                    <a:sym typeface="Symbol" panose="05050102010706020507" pitchFamily="18" charset="2"/>
                  </a:rPr>
                  <a:t>= 3.5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DE" dirty="0"/>
                  <a:t>Simulationsergebnisse </a:t>
                </a:r>
                <a:r>
                  <a:rPr lang="en-DE" dirty="0"/>
                  <a:t>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5.0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en-DE" dirty="0" err="1">
                    <a:sym typeface="Symbol" panose="05050102010706020507" pitchFamily="18" charset="2"/>
                  </a:rPr>
                  <a:t>Wichtigste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en-DE" dirty="0" err="1">
                    <a:sym typeface="Symbol" panose="05050102010706020507" pitchFamily="18" charset="2"/>
                  </a:rPr>
                  <a:t>Resultate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Abschluss</a:t>
                </a:r>
                <a:r>
                  <a:rPr lang="en-DE" dirty="0"/>
                  <a:t> und </a:t>
                </a:r>
                <a:r>
                  <a:rPr lang="en-DE" dirty="0" err="1"/>
                  <a:t>Ausblick</a:t>
                </a:r>
                <a:endParaRPr lang="en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5D825C3-61CB-46BB-8DEE-3D2910D54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14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4164160C-7D6A-4D42-B407-4A74CF17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Inhaltsverzeichnis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41C48-D9B9-4D59-91B5-736BC090A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1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A97B58B1-66E3-4F7A-96A9-D569719D8952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425455" y="2136000"/>
                <a:ext cx="5574547" cy="412750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Simulationsparameter: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Simulationszeit: 2 Jahre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Iterationen: 1000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simulierten Teilchen: mind. 10000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Schrittweite: min. 1 </a:t>
                </a:r>
                <a:r>
                  <a:rPr lang="de-DE" dirty="0">
                    <a:sym typeface="Symbol" panose="05050102010706020507" pitchFamily="18" charset="2"/>
                  </a:rPr>
                  <a:t>s; max. </a:t>
                </a:r>
                <a:r>
                  <a:rPr lang="en-DE" dirty="0">
                    <a:sym typeface="Symbol" panose="05050102010706020507" pitchFamily="18" charset="2"/>
                  </a:rPr>
                  <a:t>u</a:t>
                </a:r>
                <a:r>
                  <a:rPr lang="de-DE" dirty="0" err="1">
                    <a:sym typeface="Symbol" panose="05050102010706020507" pitchFamily="18" charset="2"/>
                  </a:rPr>
                  <a:t>nbegrenzt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lvl="1" indent="0">
                  <a:buNone/>
                </a:pPr>
                <a:endParaRPr lang="en-DE" dirty="0">
                  <a:sym typeface="Symbol" panose="05050102010706020507" pitchFamily="18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DE" dirty="0" err="1">
                    <a:sym typeface="Symbol" panose="05050102010706020507" pitchFamily="18" charset="2"/>
                  </a:rPr>
                  <a:t>Oszillationbeginn</a:t>
                </a:r>
                <a:r>
                  <a:rPr lang="en-DE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D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e>
                      <m:sup>
                        <m:r>
                          <a:rPr lang="en-D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s = 116. Tag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DE" dirty="0" err="1">
                    <a:sym typeface="Symbol" panose="05050102010706020507" pitchFamily="18" charset="2"/>
                  </a:rPr>
                  <a:t>Schrittweite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en-DE" dirty="0" err="1">
                    <a:sym typeface="Symbol" panose="05050102010706020507" pitchFamily="18" charset="2"/>
                  </a:rPr>
                  <a:t>beim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en-DE" dirty="0" err="1">
                    <a:sym typeface="Symbol" panose="05050102010706020507" pitchFamily="18" charset="2"/>
                  </a:rPr>
                  <a:t>Oszillationsbeginn</a:t>
                </a:r>
                <a:r>
                  <a:rPr lang="en-DE" dirty="0">
                    <a:sym typeface="Symbol" panose="05050102010706020507" pitchFamily="18" charset="2"/>
                  </a:rPr>
                  <a:t>: 18 </a:t>
                </a:r>
                <a:r>
                  <a:rPr lang="en-DE" dirty="0" err="1">
                    <a:sym typeface="Symbol" panose="05050102010706020507" pitchFamily="18" charset="2"/>
                  </a:rPr>
                  <a:t>Stunden</a:t>
                </a:r>
                <a:endParaRPr lang="en-DE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A97B58B1-66E3-4F7A-96A9-D569719D89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425455" y="2136000"/>
                <a:ext cx="5574547" cy="4127501"/>
              </a:xfrm>
              <a:blipFill>
                <a:blip r:embed="rId2"/>
                <a:stretch>
                  <a:fillRect l="-2407" t="-1477" r="-10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454EB972-1C0C-424B-BA0E-A6E03A76B5B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6" y="2136000"/>
            <a:ext cx="5503332" cy="4127501"/>
          </a:xfrm>
          <a:prstGeom prst="rect">
            <a:avLst/>
          </a:prstGeom>
          <a:noFill/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C6BC3205-871C-459D-8124-1CF001A3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510909"/>
          </a:xfrm>
        </p:spPr>
        <p:txBody>
          <a:bodyPr/>
          <a:lstStyle/>
          <a:p>
            <a:r>
              <a:rPr lang="de-DE" dirty="0"/>
              <a:t>Oszillation der Simulationsergebnisse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D45E6-CCC5-41EA-81D7-AC2A1E9ED3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33245" y="6473314"/>
            <a:ext cx="27360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9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diagram&#10;&#10;Description automatically generated">
            <a:extLst>
              <a:ext uri="{FF2B5EF4-FFF2-40B4-BE49-F238E27FC236}">
                <a16:creationId xmlns:a16="http://schemas.microsoft.com/office/drawing/2014/main" id="{06034751-8562-4DD1-96D1-9E78C73EB33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" y="2815771"/>
            <a:ext cx="5333559" cy="3657543"/>
          </a:xfrm>
        </p:spPr>
      </p:pic>
      <p:pic>
        <p:nvPicPr>
          <p:cNvPr id="12" name="Content Placeholder 11" descr="Chart, diagram&#10;&#10;Description automatically generated">
            <a:extLst>
              <a:ext uri="{FF2B5EF4-FFF2-40B4-BE49-F238E27FC236}">
                <a16:creationId xmlns:a16="http://schemas.microsoft.com/office/drawing/2014/main" id="{A1325DD1-580B-4599-BD39-A5B7BDDADC2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1" y="2281084"/>
            <a:ext cx="5333559" cy="426703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24B15C-3751-4551-BB94-BC6BA3E6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 für das </a:t>
            </a:r>
            <a:r>
              <a:rPr lang="de-DE" dirty="0"/>
              <a:t>Prädiktor-Korrektor-Verfahren</a:t>
            </a:r>
            <a:r>
              <a:rPr lang="en-DE" dirty="0"/>
              <a:t> (1)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649E5-7021-4274-BA2F-68CB37DF79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00673-A672-48CB-9EAB-06152391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Implementierung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A7A0-5B61-411D-B395-1DF4840B84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BC06C53F-90F2-4B14-A645-D898EEB43A3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48" y="3137758"/>
            <a:ext cx="5408687" cy="2935230"/>
          </a:xfrm>
        </p:spPr>
      </p:pic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4BF7AD80-E005-4B6D-8D52-9ECCB5B24D4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5" y="2447784"/>
            <a:ext cx="5575300" cy="3505480"/>
          </a:xfrm>
        </p:spPr>
      </p:pic>
    </p:spTree>
    <p:extLst>
      <p:ext uri="{BB962C8B-B14F-4D97-AF65-F5344CB8AC3E}">
        <p14:creationId xmlns:p14="http://schemas.microsoft.com/office/powerpoint/2010/main" val="42250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Simulationsparameter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Simulationszeit: 2 Jahre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Iterationen: 1000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simulierten Teilchen: mind. 10000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Schrittweite: min</a:t>
                </a:r>
                <a:r>
                  <a:rPr lang="en-DE" dirty="0"/>
                  <a:t>.</a:t>
                </a:r>
                <a:r>
                  <a:rPr lang="de-DE" dirty="0"/>
                  <a:t> 1 </a:t>
                </a:r>
                <a:r>
                  <a:rPr lang="de-DE" dirty="0">
                    <a:sym typeface="Symbol" panose="05050102010706020507" pitchFamily="18" charset="2"/>
                  </a:rPr>
                  <a:t>s; max. unbegrenzt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en-DE" dirty="0" err="1">
                    <a:sym typeface="Symbol" panose="05050102010706020507" pitchFamily="18" charset="2"/>
                  </a:rPr>
                  <a:t>Temperatur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en-DE" dirty="0" err="1">
                    <a:sym typeface="Symbol" panose="05050102010706020507" pitchFamily="18" charset="2"/>
                  </a:rPr>
                  <a:t>aller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en-DE" dirty="0" err="1">
                    <a:sym typeface="Symbol" panose="05050102010706020507" pitchFamily="18" charset="2"/>
                  </a:rPr>
                  <a:t>Oberflächen</a:t>
                </a:r>
                <a:r>
                  <a:rPr lang="en-DE" dirty="0">
                    <a:sym typeface="Symbol" panose="05050102010706020507" pitchFamily="18" charset="2"/>
                  </a:rPr>
                  <a:t>: 20 </a:t>
                </a:r>
                <a:r>
                  <a:rPr lang="en-DE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°C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DE" b="0" i="1" smtClean="0">
                        <a:latin typeface="Cambria Math" panose="02040503050406030204" pitchFamily="18" charset="0"/>
                      </a:rPr>
                      <m:t>{2.0,  3.5,  5.0}</m:t>
                    </m:r>
                  </m:oMath>
                </a14:m>
                <a:r>
                  <a:rPr lang="en-DE" dirty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407" t="-14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Diagram, rectangle&#10;&#10;Description automatically generated">
            <a:extLst>
              <a:ext uri="{FF2B5EF4-FFF2-40B4-BE49-F238E27FC236}">
                <a16:creationId xmlns:a16="http://schemas.microsoft.com/office/drawing/2014/main" id="{59494D15-C678-42FC-8CB2-47E4EE567D3E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25" y="2862262"/>
            <a:ext cx="4638675" cy="26765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ED0279-E0DF-4523-9575-93609E3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Vorabinformationen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B2D5-2C4F-46DC-ACD7-636A56629F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00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2.0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BC2FB6CF-C943-45DC-BCF9-E5F9E8229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39ADBB1F-F647-4840-A819-6201C4C079A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81BD2B46-D649-4A88-89B2-63F2ED5AB58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21" name="Bildplatzhalter 20">
            <a:extLst>
              <a:ext uri="{FF2B5EF4-FFF2-40B4-BE49-F238E27FC236}">
                <a16:creationId xmlns:a16="http://schemas.microsoft.com/office/drawing/2014/main" id="{6920A2F9-1B20-40E3-9641-2DB9BC216FB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17" name="Bildplatzhalter 16">
            <a:extLst>
              <a:ext uri="{FF2B5EF4-FFF2-40B4-BE49-F238E27FC236}">
                <a16:creationId xmlns:a16="http://schemas.microsoft.com/office/drawing/2014/main" id="{A082A0F2-5509-47A2-9F1E-B5E64F3B9A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4C0A121E-8C2E-417E-8A84-50F4C07666D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656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3.5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DB5963CB-AE8A-435E-90FA-D6A0DD1DA3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181370E3-4A00-4A57-A473-714204E25E3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799C7FE1-4B7D-4CEA-B889-E3A9FAF0F54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17" name="Bildplatzhalter 16">
            <a:extLst>
              <a:ext uri="{FF2B5EF4-FFF2-40B4-BE49-F238E27FC236}">
                <a16:creationId xmlns:a16="http://schemas.microsoft.com/office/drawing/2014/main" id="{41A24465-2E6F-4F04-AA77-9344E574DB8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21" name="Bildplatzhalter 20">
            <a:extLst>
              <a:ext uri="{FF2B5EF4-FFF2-40B4-BE49-F238E27FC236}">
                <a16:creationId xmlns:a16="http://schemas.microsoft.com/office/drawing/2014/main" id="{C30906DD-E25F-4CE9-B7BA-D54CF6301F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05E24533-00E9-4D26-92CD-B50A986ED17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444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5.0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B503551A-B5B7-482A-939C-7B96A15128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5EAEF05-B2A5-403B-82AE-B6E6F5914F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5A81EA32-14FA-413B-8F4B-44FF8997B47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21" name="Bildplatzhalter 20">
            <a:extLst>
              <a:ext uri="{FF2B5EF4-FFF2-40B4-BE49-F238E27FC236}">
                <a16:creationId xmlns:a16="http://schemas.microsoft.com/office/drawing/2014/main" id="{4410B88F-DCA7-4656-9EC9-4EB46F6DB99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67392B8B-73EF-4EF1-8660-1425FD87E24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17" name="Bildplatzhalter 16">
            <a:extLst>
              <a:ext uri="{FF2B5EF4-FFF2-40B4-BE49-F238E27FC236}">
                <a16:creationId xmlns:a16="http://schemas.microsoft.com/office/drawing/2014/main" id="{6D63B25F-987C-4B84-A4D2-D80C68392F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002677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121</TotalTime>
  <Words>373</Words>
  <Application>Microsoft Office PowerPoint</Application>
  <PresentationFormat>Breitbild</PresentationFormat>
  <Paragraphs>68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Titel 1</vt:lpstr>
      <vt:lpstr>Titel 2</vt:lpstr>
      <vt:lpstr>Titel 3</vt:lpstr>
      <vt:lpstr>Inhalt</vt:lpstr>
      <vt:lpstr>Kapiteltrenner blau</vt:lpstr>
      <vt:lpstr>Kapiteltrenner schwarz</vt:lpstr>
      <vt:lpstr>Custom Design</vt:lpstr>
      <vt:lpstr>Numerische Weiterentwicklung des „ContaminationFlow“ Teilchentransportcodes zur Simulation von Kontaminationsübertrag in Vakuumanwendungen</vt:lpstr>
      <vt:lpstr>Inhaltsverzeichnis</vt:lpstr>
      <vt:lpstr>Oszillation der Simulationsergebnisse</vt:lpstr>
      <vt:lpstr>Motivation für das Prädiktor-Korrektor-Verfahren (1)</vt:lpstr>
      <vt:lpstr>Implementierung</vt:lpstr>
      <vt:lpstr>Auswertung - Vorabinformationen</vt:lpstr>
      <vt:lpstr>Auswertung - Simulationsergebnisse für θ_0 = 2.0 </vt:lpstr>
      <vt:lpstr>Auswertung - Simulationsergebnisse für θ_0 = 3.5 </vt:lpstr>
      <vt:lpstr>Auswertung - Simulationsergebnisse für θ_0 = 5.0 </vt:lpstr>
      <vt:lpstr>Auswertung – Wichtigste Resultate</vt:lpstr>
      <vt:lpstr>Abschluss und Ausblick</vt:lpstr>
      <vt:lpstr>Literaturverzeichnis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Numerische Weiterentwicklung des ”Contamination- Flow“ Teilchentransportcodes zur Simulation von Kontaminations ¨ ubertrag in Vakuumanwendungen</dc:title>
  <dc:creator>ge73vas</dc:creator>
  <cp:lastModifiedBy>ge73vas</cp:lastModifiedBy>
  <cp:revision>25</cp:revision>
  <dcterms:created xsi:type="dcterms:W3CDTF">2022-02-10T07:50:31Z</dcterms:created>
  <dcterms:modified xsi:type="dcterms:W3CDTF">2022-02-25T11:06:00Z</dcterms:modified>
</cp:coreProperties>
</file>