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76" r:id="rId5"/>
    <p:sldMasterId id="2147483678" r:id="rId6"/>
    <p:sldMasterId id="2147483680" r:id="rId7"/>
  </p:sldMasterIdLst>
  <p:notesMasterIdLst>
    <p:notesMasterId r:id="rId19"/>
  </p:notesMasterIdLst>
  <p:sldIdLst>
    <p:sldId id="355" r:id="rId8"/>
    <p:sldId id="356" r:id="rId9"/>
    <p:sldId id="357" r:id="rId10"/>
    <p:sldId id="358" r:id="rId11"/>
    <p:sldId id="359" r:id="rId12"/>
    <p:sldId id="360" r:id="rId13"/>
    <p:sldId id="364" r:id="rId14"/>
    <p:sldId id="363" r:id="rId15"/>
    <p:sldId id="365" r:id="rId16"/>
    <p:sldId id="366" r:id="rId17"/>
    <p:sldId id="367" r:id="rId1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238-C8AA-4053-ADDE-FFB5E77BCA4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0569-BAD6-4861-A88A-5ECEBC9A2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5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FCC-F424-4DC4-848D-7FBE2D4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435-E154-4A65-9BC4-72E69173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E316-DAC9-443B-B15E-B4ABB334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2C1-DE6E-46C3-A8ED-D70C030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0170-6078-4579-A296-1A908CF0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163E-A26E-4426-99A8-D09D30C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E6DBE7-C27E-444B-A5FE-2D9EBBE8F86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22654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0CF7CD9-0917-48DE-A541-E39F9ED7B9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22654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E7058B37-DCFD-4513-93CC-EC32767CB9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75899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59A23C-AEEE-4BE6-8BF6-A19892B5EA3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75899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A6CC46AF-068A-40FF-AF45-37300F6E73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729144" y="4446000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679061C-B2EC-41A5-918C-B823F556A7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29144" y="1935129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43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E45DED98-5987-4D9A-AB79-D34B0B5CBFC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Lehrstuhl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Technische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Elektrophysik</a:t>
            </a:r>
            <a:endParaRPr lang="en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en-DE" sz="1067" err="1">
                <a:solidFill>
                  <a:schemeClr val="tx2"/>
                </a:solidFill>
                <a:latin typeface="+mn-lt"/>
              </a:rPr>
              <a:t>Fakultät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Elektrotechnik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und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Informationstechnik</a:t>
            </a:r>
            <a:endParaRPr lang="de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7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2A40-508F-4676-B04A-F596066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B2A7-869F-449F-B19E-EFFB6B08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2F2-A94F-43D3-8B02-9D564BF7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9E26-044F-425B-9531-88D848027D37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D238-0BD9-4583-A56C-7C6BCD53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FE72-E281-4436-B9A9-F89316D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C05-ECC6-4B5F-B877-2754CB1B35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3" y="24130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23334" y="1023299"/>
            <a:ext cx="11345332" cy="501651"/>
          </a:xfrm>
        </p:spPr>
        <p:txBody>
          <a:bodyPr/>
          <a:lstStyle/>
          <a:p>
            <a:r>
              <a:rPr lang="de-DE" dirty="0"/>
              <a:t>Numerische Weiterentwicklung des „</a:t>
            </a:r>
            <a:r>
              <a:rPr lang="de-DE" dirty="0" err="1"/>
              <a:t>ContaminationFlow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Teilchentransportcodes zur Simulation von</a:t>
            </a:r>
            <a:br>
              <a:rPr lang="de-DE" dirty="0"/>
            </a:br>
            <a:r>
              <a:rPr lang="de-DE" dirty="0"/>
              <a:t>Kontaminationsübertrag in Vakuumanwendungen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23334" y="3005488"/>
            <a:ext cx="11345332" cy="1274125"/>
          </a:xfrm>
        </p:spPr>
        <p:txBody>
          <a:bodyPr/>
          <a:lstStyle/>
          <a:p>
            <a:r>
              <a:rPr lang="en-DE" dirty="0" err="1">
                <a:latin typeface="+mj-lt"/>
              </a:rPr>
              <a:t>Ingenieurpraxis</a:t>
            </a:r>
            <a:endParaRPr lang="en-DE" dirty="0">
              <a:latin typeface="+mj-lt"/>
            </a:endParaRPr>
          </a:p>
          <a:p>
            <a:endParaRPr lang="en-DE" dirty="0"/>
          </a:p>
          <a:p>
            <a:r>
              <a:rPr lang="en-DE" dirty="0"/>
              <a:t>Berke Karakin</a:t>
            </a:r>
          </a:p>
          <a:p>
            <a:r>
              <a:rPr lang="de-DE" dirty="0"/>
              <a:t>Lehrstuhl für Technische</a:t>
            </a:r>
            <a:r>
              <a:rPr lang="en-DE" dirty="0"/>
              <a:t> </a:t>
            </a:r>
            <a:r>
              <a:rPr lang="en-DE" dirty="0" err="1"/>
              <a:t>Elektrophysik</a:t>
            </a:r>
            <a:endParaRPr lang="de-DE" dirty="0"/>
          </a:p>
          <a:p>
            <a:r>
              <a:rPr lang="en-DE" dirty="0" err="1"/>
              <a:t>Fakultät</a:t>
            </a:r>
            <a:r>
              <a:rPr lang="en-DE" dirty="0"/>
              <a:t> für </a:t>
            </a:r>
            <a:r>
              <a:rPr lang="en-DE" dirty="0" err="1"/>
              <a:t>Elektrotechnik</a:t>
            </a:r>
            <a:r>
              <a:rPr lang="en-DE" dirty="0"/>
              <a:t> und </a:t>
            </a:r>
            <a:r>
              <a:rPr lang="en-DE" dirty="0" err="1"/>
              <a:t>Informationstechnik</a:t>
            </a:r>
            <a:endParaRPr lang="de-DE" dirty="0"/>
          </a:p>
          <a:p>
            <a:r>
              <a:rPr lang="de-DE" dirty="0"/>
              <a:t>Technische U</a:t>
            </a:r>
            <a:r>
              <a:rPr lang="en-DE" dirty="0"/>
              <a:t>n</a:t>
            </a:r>
            <a:r>
              <a:rPr lang="de-DE" dirty="0" err="1"/>
              <a:t>iversität</a:t>
            </a:r>
            <a:r>
              <a:rPr lang="de-DE" dirty="0"/>
              <a:t> München</a:t>
            </a:r>
          </a:p>
          <a:p>
            <a:r>
              <a:rPr lang="en-DE" dirty="0"/>
              <a:t>München</a:t>
            </a:r>
            <a:r>
              <a:rPr lang="de-DE" dirty="0"/>
              <a:t>, </a:t>
            </a:r>
            <a:r>
              <a:rPr lang="en-DE" dirty="0"/>
              <a:t>14. </a:t>
            </a:r>
            <a:r>
              <a:rPr lang="en-DE" dirty="0" err="1"/>
              <a:t>März</a:t>
            </a:r>
            <a:r>
              <a:rPr lang="en-DE" dirty="0"/>
              <a:t>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D3D3-536E-4F36-8662-480594D50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F5976-9A91-4C1A-8181-DE387496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DAC7-4187-4F2F-8002-E6B82E0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Abschluss</a:t>
            </a:r>
            <a:r>
              <a:rPr lang="en-DE" dirty="0"/>
              <a:t> und </a:t>
            </a:r>
            <a:r>
              <a:rPr lang="en-DE" dirty="0" err="1"/>
              <a:t>Ausblick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59-79B5-482F-BAAC-40936270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5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8EBA5-A72F-4BEC-AF0C-C00F0EE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4" y="2133601"/>
            <a:ext cx="11345332" cy="4127500"/>
          </a:xfrm>
        </p:spPr>
        <p:txBody>
          <a:bodyPr/>
          <a:lstStyle/>
          <a:p>
            <a:pPr marL="457200" lvl="1" indent="-457200">
              <a:buFont typeface="+mj-lt"/>
              <a:buAutoNum type="arabicParenBoth"/>
            </a:pPr>
            <a:r>
              <a:rPr lang="en-US" dirty="0"/>
              <a:t>Numerical Differential Equation Methods, chapter 2, pages 55–142.</a:t>
            </a:r>
            <a:r>
              <a:rPr lang="en-DE" dirty="0"/>
              <a:t> </a:t>
            </a:r>
            <a:r>
              <a:rPr lang="en-US" dirty="0"/>
              <a:t>John Wiley &amp; Sons, Ltd, 2016. URL: https://onlinelibrary.wiley.com/doi/abs/10.1002/9781119121534.ch2, </a:t>
            </a:r>
            <a:r>
              <a:rPr lang="en-US" dirty="0" err="1"/>
              <a:t>arXiv:https</a:t>
            </a:r>
            <a:r>
              <a:rPr lang="en-US" dirty="0"/>
              <a:t>://onlinelibrary.wiley.com/</a:t>
            </a:r>
            <a:r>
              <a:rPr lang="en-US" dirty="0" err="1"/>
              <a:t>doi</a:t>
            </a:r>
            <a:r>
              <a:rPr lang="en-US" dirty="0"/>
              <a:t>/pdf/10.1002/9781119121534.ch2,</a:t>
            </a:r>
            <a:r>
              <a:rPr lang="en-DE" dirty="0"/>
              <a:t> </a:t>
            </a:r>
            <a:r>
              <a:rPr lang="en-US" dirty="0" err="1"/>
              <a:t>doi:https</a:t>
            </a:r>
            <a:r>
              <a:rPr lang="en-US" dirty="0"/>
              <a:t>://doi.org/10.1002/9781119121534.ch2.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DF57E-C11E-4650-A90B-47193B3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Literaturverzeichnis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3991-925B-4285-96E6-09BCD25D2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1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D825C3-61CB-46BB-8DEE-3D2910D5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(</a:t>
            </a:r>
            <a:r>
              <a:rPr lang="en-DE" dirty="0" err="1"/>
              <a:t>Hintergrund</a:t>
            </a:r>
            <a:r>
              <a:rPr lang="en-DE" dirty="0"/>
              <a:t> 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Oszillation</a:t>
            </a:r>
            <a:r>
              <a:rPr lang="en-DE" dirty="0"/>
              <a:t> der </a:t>
            </a:r>
            <a:r>
              <a:rPr lang="en-DE" dirty="0" err="1"/>
              <a:t>Simulationsergebnisse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Motivation für das Prädiktor-Korrektor-Verfahren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(</a:t>
            </a:r>
            <a:r>
              <a:rPr lang="de-DE" dirty="0"/>
              <a:t>Implementierung ?</a:t>
            </a:r>
            <a:r>
              <a:rPr lang="en-DE" dirty="0"/>
              <a:t>)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Auswertung</a:t>
            </a:r>
            <a:endParaRPr lang="en-DE" dirty="0"/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/>
              <a:t>Vorabinformationen</a:t>
            </a:r>
            <a:endParaRPr lang="en-DE" dirty="0"/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/>
              <a:t>Simulationsergebnisse</a:t>
            </a:r>
            <a:r>
              <a:rPr lang="en-DE" dirty="0"/>
              <a:t> für </a:t>
            </a:r>
            <a:r>
              <a:rPr lang="en-DE" dirty="0">
                <a:sym typeface="Symbol" panose="05050102010706020507" pitchFamily="18" charset="2"/>
              </a:rPr>
              <a:t> = 2.0</a:t>
            </a:r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/>
              <a:t>Simulationsergebnisse</a:t>
            </a:r>
            <a:r>
              <a:rPr lang="en-DE" dirty="0"/>
              <a:t> für </a:t>
            </a:r>
            <a:r>
              <a:rPr lang="en-DE" dirty="0">
                <a:sym typeface="Symbol" panose="05050102010706020507" pitchFamily="18" charset="2"/>
              </a:rPr>
              <a:t> = 3.5</a:t>
            </a:r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de-DE" dirty="0"/>
              <a:t>Simulationsergebnisse </a:t>
            </a:r>
            <a:r>
              <a:rPr lang="en-DE" dirty="0"/>
              <a:t>für </a:t>
            </a:r>
            <a:r>
              <a:rPr lang="en-DE" dirty="0">
                <a:sym typeface="Symbol" panose="05050102010706020507" pitchFamily="18" charset="2"/>
              </a:rPr>
              <a:t> = 5.0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Abschluss</a:t>
            </a:r>
            <a:r>
              <a:rPr lang="en-DE" dirty="0"/>
              <a:t> und </a:t>
            </a:r>
            <a:r>
              <a:rPr lang="en-DE" dirty="0" err="1"/>
              <a:t>Ausblick</a:t>
            </a:r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64160C-7D6A-4D42-B407-4A74CF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Inhaltsverzeichnis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1C48-D9B9-4D59-91B5-736BC090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1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A97B58B1-66E3-4F7A-96A9-D569719D895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5455" y="2136000"/>
            <a:ext cx="5574547" cy="4127501"/>
          </a:xfrm>
        </p:spPr>
        <p:txBody>
          <a:bodyPr/>
          <a:lstStyle/>
          <a:p>
            <a:r>
              <a:rPr lang="de-DE"/>
              <a:t>Simulationsparameter: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Simulationszeit: 2 Jahre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Anzahl der Iterationen: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Anzahl der simulierten Teilchen: mind. 10 000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Schrittweite: min: 1 </a:t>
            </a:r>
            <a:r>
              <a:rPr lang="de-DE">
                <a:sym typeface="Symbol" panose="05050102010706020507" pitchFamily="18" charset="2"/>
              </a:rPr>
              <a:t>s, </a:t>
            </a:r>
            <a:r>
              <a:rPr lang="de-DE" err="1">
                <a:sym typeface="Symbol" panose="05050102010706020507" pitchFamily="18" charset="2"/>
              </a:rPr>
              <a:t>max</a:t>
            </a:r>
            <a:r>
              <a:rPr lang="de-DE">
                <a:sym typeface="Symbol" panose="05050102010706020507" pitchFamily="18" charset="2"/>
              </a:rPr>
              <a:t>: unbegrenzt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454EB972-1C0C-424B-BA0E-A6E03A76B5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6" y="2136000"/>
            <a:ext cx="5503332" cy="4127501"/>
          </a:xfrm>
          <a:prstGeom prst="rect">
            <a:avLst/>
          </a:prstGeom>
          <a:noFill/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C6BC3205-871C-459D-8124-1CF001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de-DE"/>
              <a:t>Oszillation der Simulationsergebnisse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45E6-CCC5-41EA-81D7-AC2A1E9ED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33245" y="6473314"/>
            <a:ext cx="27360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06034751-8562-4DD1-96D1-9E78C73EB33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" y="2815771"/>
            <a:ext cx="5333559" cy="3657543"/>
          </a:xfrm>
        </p:spPr>
      </p:pic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1325DD1-580B-4599-BD39-A5B7BDDADC2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1" y="2281084"/>
            <a:ext cx="5333559" cy="426703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24B15C-3751-4551-BB94-BC6BA3E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für das </a:t>
            </a:r>
            <a:r>
              <a:rPr lang="de-DE" dirty="0"/>
              <a:t>Prädiktor-Korrektor-Verfahren</a:t>
            </a:r>
            <a:r>
              <a:rPr lang="en-DE" dirty="0"/>
              <a:t> (1)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49E5-7021-4274-BA2F-68CB37DF7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de-DE" dirty="0"/>
                  <a:t>Simulationsparameter: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Simulationszeit: 2 Jahre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Anzahl der Iterationen: 1000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Anzahl der simulierten Teilchen: mind. 10000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Schrittweite: min</a:t>
                </a:r>
                <a:r>
                  <a:rPr lang="en-DE" dirty="0"/>
                  <a:t>.</a:t>
                </a:r>
                <a:r>
                  <a:rPr lang="de-DE" dirty="0"/>
                  <a:t> 1 </a:t>
                </a:r>
                <a:r>
                  <a:rPr lang="de-DE" dirty="0">
                    <a:sym typeface="Symbol" panose="05050102010706020507" pitchFamily="18" charset="2"/>
                  </a:rPr>
                  <a:t>s,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DE" b="0" i="1" smtClean="0">
                        <a:latin typeface="Cambria Math" panose="02040503050406030204" pitchFamily="18" charset="0"/>
                      </a:rPr>
                      <m:t>{2.0,  3.5,  5.0}</m:t>
                    </m:r>
                  </m:oMath>
                </a14:m>
                <a:r>
                  <a:rPr lang="en-DE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6" t="-1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, rectangle&#10;&#10;Description automatically generated">
            <a:extLst>
              <a:ext uri="{FF2B5EF4-FFF2-40B4-BE49-F238E27FC236}">
                <a16:creationId xmlns:a16="http://schemas.microsoft.com/office/drawing/2014/main" id="{59494D15-C678-42FC-8CB2-47E4EE567D3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5" y="2862262"/>
            <a:ext cx="4638675" cy="26765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ED0279-E0DF-4523-9575-93609E3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Auswertung - Vorabinformationen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B2D5-2C4F-46DC-ACD7-636A56629F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0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AF87-5132-49A2-BA4B-F60CA9B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1062342"/>
          </a:xfrm>
        </p:spPr>
        <p:txBody>
          <a:bodyPr/>
          <a:lstStyle/>
          <a:p>
            <a:r>
              <a:rPr lang="de-DE"/>
              <a:t>Auswertung - Sulationsergebnisse</a:t>
            </a:r>
            <a:r>
              <a:rPr lang="en-DE"/>
              <a:t> für </a:t>
            </a:r>
            <a:r>
              <a:rPr lang="en-DE">
                <a:sym typeface="Symbol" panose="05050102010706020507" pitchFamily="18" charset="2"/>
              </a:rPr>
              <a:t> = 2.0</a:t>
            </a:r>
            <a:br>
              <a:rPr lang="en-DE">
                <a:sym typeface="Symbol" panose="05050102010706020507" pitchFamily="18" charset="2"/>
              </a:rPr>
            </a:b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4" name="Picture Placeholder 43" descr="Chart&#10;&#10;Description automatically generated">
            <a:extLst>
              <a:ext uri="{FF2B5EF4-FFF2-40B4-BE49-F238E27FC236}">
                <a16:creationId xmlns:a16="http://schemas.microsoft.com/office/drawing/2014/main" id="{B0BB5178-E834-4179-8F28-4B945C74CB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pic>
        <p:nvPicPr>
          <p:cNvPr id="42" name="Picture Placeholder 41" descr="Chart, line chart&#10;&#10;Description automatically generated">
            <a:extLst>
              <a:ext uri="{FF2B5EF4-FFF2-40B4-BE49-F238E27FC236}">
                <a16:creationId xmlns:a16="http://schemas.microsoft.com/office/drawing/2014/main" id="{A8ED02AC-770B-40E0-A8D8-9E54ACB0EF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pic>
        <p:nvPicPr>
          <p:cNvPr id="48" name="Picture Placeholder 47" descr="Chart&#10;&#10;Description automatically generated">
            <a:extLst>
              <a:ext uri="{FF2B5EF4-FFF2-40B4-BE49-F238E27FC236}">
                <a16:creationId xmlns:a16="http://schemas.microsoft.com/office/drawing/2014/main" id="{F9ECFC26-2988-4BB6-9660-1CE3A8FC40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872"/>
          <a:stretch>
            <a:fillRect/>
          </a:stretch>
        </p:blipFill>
        <p:spPr/>
      </p:pic>
      <p:pic>
        <p:nvPicPr>
          <p:cNvPr id="46" name="Picture Placeholder 45" descr="Chart, line chart&#10;&#10;Description automatically generated">
            <a:extLst>
              <a:ext uri="{FF2B5EF4-FFF2-40B4-BE49-F238E27FC236}">
                <a16:creationId xmlns:a16="http://schemas.microsoft.com/office/drawing/2014/main" id="{59DDE538-A775-445A-A8BF-A9F54243D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872"/>
          <a:stretch>
            <a:fillRect/>
          </a:stretch>
        </p:blipFill>
        <p:spPr/>
      </p:pic>
      <p:pic>
        <p:nvPicPr>
          <p:cNvPr id="52" name="Picture Placeholder 51" descr="Chart&#10;&#10;Description automatically generated">
            <a:extLst>
              <a:ext uri="{FF2B5EF4-FFF2-40B4-BE49-F238E27FC236}">
                <a16:creationId xmlns:a16="http://schemas.microsoft.com/office/drawing/2014/main" id="{3ABCE787-6C5A-47FA-9ED9-3A1631960BA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>
            <a:fillRect/>
          </a:stretch>
        </p:blipFill>
        <p:spPr/>
      </p:pic>
      <p:pic>
        <p:nvPicPr>
          <p:cNvPr id="50" name="Picture Placeholder 49" descr="Chart, line chart&#10;&#10;Description automatically generated">
            <a:extLst>
              <a:ext uri="{FF2B5EF4-FFF2-40B4-BE49-F238E27FC236}">
                <a16:creationId xmlns:a16="http://schemas.microsoft.com/office/drawing/2014/main" id="{CA49552F-8649-4BB0-9D55-2977759EB12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5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AF87-5132-49A2-BA4B-F60CA9B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609780"/>
          </a:xfrm>
        </p:spPr>
        <p:txBody>
          <a:bodyPr/>
          <a:lstStyle/>
          <a:p>
            <a:r>
              <a:rPr lang="de-DE"/>
              <a:t>Auswertung - Simulationsergebnisse</a:t>
            </a:r>
            <a:r>
              <a:rPr lang="en-DE"/>
              <a:t> für </a:t>
            </a:r>
            <a:r>
              <a:rPr lang="en-DE">
                <a:sym typeface="Symbol" panose="05050102010706020507" pitchFamily="18" charset="2"/>
              </a:rPr>
              <a:t> = 3.5</a:t>
            </a:r>
            <a:br>
              <a:rPr lang="en-DE">
                <a:sym typeface="Symbol" panose="05050102010706020507" pitchFamily="18" charset="2"/>
              </a:rPr>
            </a:b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Picture Placeholder 17" descr="Chart&#10;&#10;Description automatically generated">
            <a:extLst>
              <a:ext uri="{FF2B5EF4-FFF2-40B4-BE49-F238E27FC236}">
                <a16:creationId xmlns:a16="http://schemas.microsoft.com/office/drawing/2014/main" id="{10BE79B8-0B97-4964-9811-DA92A3D8534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pic>
        <p:nvPicPr>
          <p:cNvPr id="14" name="Picture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8909F49F-BE98-457E-B955-D69150C835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CA9995D-FA24-48C1-B501-CCADCC7478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872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A656136-5538-4D91-94B4-935E5654210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872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05AFBEA3-363F-458C-AAB7-927ABE103A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9B80E43-F9C8-4BCD-82D7-4F78C2E8E9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44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AF87-5132-49A2-BA4B-F60CA9B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90219"/>
          </a:xfrm>
        </p:spPr>
        <p:txBody>
          <a:bodyPr/>
          <a:lstStyle/>
          <a:p>
            <a:r>
              <a:rPr lang="de-DE"/>
              <a:t>Auswertung - Simulationsergebnisse</a:t>
            </a:r>
            <a:r>
              <a:rPr lang="en-DE"/>
              <a:t> für </a:t>
            </a:r>
            <a:r>
              <a:rPr lang="en-DE">
                <a:sym typeface="Symbol" panose="05050102010706020507" pitchFamily="18" charset="2"/>
              </a:rPr>
              <a:t> = 5.0</a:t>
            </a:r>
            <a:br>
              <a:rPr lang="en-DE">
                <a:sym typeface="Symbol" panose="05050102010706020507" pitchFamily="18" charset="2"/>
              </a:rPr>
            </a:b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1A1CF6E-5813-4848-B86B-D1A4D9A032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5122484-C62D-4D85-9A31-129B4BD6A4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47A4D870-17FF-41D7-814E-999548CF48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872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D56E517-91D5-4BC7-B116-E278F7574C0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872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5FD0DF30-6E78-4F34-8996-1E2501D82A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99C5BD1-7769-4B63-86C7-B45CF29429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0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758305-EF36-4FF5-82EC-8A6DBBF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2322872"/>
            <a:ext cx="6781288" cy="1081532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5FF1FA-A520-42DC-8543-626093A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Auswertung – W</a:t>
            </a:r>
            <a:r>
              <a:rPr lang="en-DE" err="1"/>
              <a:t>ichtigste</a:t>
            </a:r>
            <a:r>
              <a:rPr lang="en-DE"/>
              <a:t> </a:t>
            </a:r>
            <a:r>
              <a:rPr lang="en-DE" err="1"/>
              <a:t>Resultate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8FAC6-34C2-4AE0-A37F-651E9D9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F38A597-46E4-43B5-AFA5-18415A46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3600878"/>
            <a:ext cx="6771682" cy="108000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9391803-E063-43CD-ABD5-2057F005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4877352"/>
            <a:ext cx="67716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39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0</TotalTime>
  <Words>272</Words>
  <Application>Microsoft Office PowerPoint</Application>
  <PresentationFormat>Widescreen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Custom Design</vt:lpstr>
      <vt:lpstr>Numerische Weiterentwicklung des „ContaminationFlow“ Teilchentransportcodes zur Simulation von Kontaminationsübertrag in Vakuumanwendungen</vt:lpstr>
      <vt:lpstr>Inhaltsverzeichnis</vt:lpstr>
      <vt:lpstr>Oszillation der Simulationsergebnisse</vt:lpstr>
      <vt:lpstr>Motivation für das Prädiktor-Korrektor-Verfahren (1)</vt:lpstr>
      <vt:lpstr>Auswertung - Vorabinformationen</vt:lpstr>
      <vt:lpstr>Auswertung - Sulationsergebnisse für  = 2.0 </vt:lpstr>
      <vt:lpstr>Auswertung - Simulationsergebnisse für  = 3.5 </vt:lpstr>
      <vt:lpstr>Auswertung - Simulationsergebnisse für  = 5.0 </vt:lpstr>
      <vt:lpstr>Auswertung – Wichtigste Resultate</vt:lpstr>
      <vt:lpstr>Abschluss und Ausblick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Weiterentwicklung des ”Contamination- Flow“ Teilchentransportcodes zur Simulation von Kontaminations ¨ ubertrag in Vakuumanwendungen</dc:title>
  <dc:creator>ge73vas</dc:creator>
  <cp:lastModifiedBy>ge73vas</cp:lastModifiedBy>
  <cp:revision>10</cp:revision>
  <dcterms:created xsi:type="dcterms:W3CDTF">2022-02-10T07:50:31Z</dcterms:created>
  <dcterms:modified xsi:type="dcterms:W3CDTF">2022-02-10T10:38:01Z</dcterms:modified>
</cp:coreProperties>
</file>